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5"/>
  </p:notesMasterIdLst>
  <p:sldIdLst>
    <p:sldId id="2145706480" r:id="rId5"/>
    <p:sldId id="2145706520" r:id="rId6"/>
    <p:sldId id="2145706521" r:id="rId7"/>
    <p:sldId id="2145706522" r:id="rId8"/>
    <p:sldId id="2145706526" r:id="rId9"/>
    <p:sldId id="2145706523" r:id="rId10"/>
    <p:sldId id="2145706544" r:id="rId11"/>
    <p:sldId id="2145706540" r:id="rId12"/>
    <p:sldId id="2145706537" r:id="rId13"/>
    <p:sldId id="2145706528" r:id="rId14"/>
    <p:sldId id="2145706529" r:id="rId15"/>
    <p:sldId id="2145706548" r:id="rId16"/>
    <p:sldId id="2145706547" r:id="rId17"/>
    <p:sldId id="2145706532" r:id="rId18"/>
    <p:sldId id="2145706513" r:id="rId19"/>
    <p:sldId id="2145706476" r:id="rId20"/>
    <p:sldId id="2145706533" r:id="rId21"/>
    <p:sldId id="2145706543" r:id="rId22"/>
    <p:sldId id="2145706514" r:id="rId23"/>
    <p:sldId id="2145706541" r:id="rId24"/>
    <p:sldId id="2145706176" r:id="rId25"/>
    <p:sldId id="2145706491" r:id="rId26"/>
    <p:sldId id="2145706545" r:id="rId27"/>
    <p:sldId id="2145706434" r:id="rId28"/>
    <p:sldId id="2145706516" r:id="rId29"/>
    <p:sldId id="2145706527" r:id="rId30"/>
    <p:sldId id="2145706536" r:id="rId31"/>
    <p:sldId id="2145706530" r:id="rId32"/>
    <p:sldId id="2145706497" r:id="rId33"/>
    <p:sldId id="2145706531"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6178923-2E08-19F5-0265-D709BC8EA811}" name="Suarez, Alejandro" initials="SA" userId="S::7470254823@nsf.gov::7c663c46-68c1-457f-9846-288c61fcd33a" providerId="AD"/>
  <p188:author id="{919CED45-5FDE-E74E-682F-CD3A414C8CB6}" name="Christy, Christine M. (Contractor)" initials="CC" userId="S::7838780375@nsf.gov::4aae8f61-772f-4798-870e-98976daaa7e9" providerId="AD"/>
  <p188:author id="{BBD7ACA6-7E79-408D-4B9F-FED4C775F635}" name="Geva, Sharon" initials="GS" userId="S::7945857839@nsf.gov::8cdb5566-a41d-448f-8ccc-a9978b0dc723" providerId="AD"/>
  <p188:author id="{A0C435D0-DEA4-0138-834C-AA7E2CC26159}" name="Antypas, Katerina B." initials="AKB" userId="S::7832706513@nsf.gov::4ea63584-33dc-4190-9b81-cbabf3271381" providerId="AD"/>
  <p188:author id="{70E9D7D8-C3BF-2AD4-6C6F-EF1C061C63A7}" name="DeBlanc-Knowles, Tess" initials="TD" userId="S::7298986187@nsf.gov::357de3f1-1be7-4c67-bffc-d0458dce6ef2" providerId="AD"/>
  <p188:author id="{BE533BE8-D7AE-4846-EAD1-0E7936DCB2CB}" name="Miller, William L." initials="ML" userId="S::0854803091@nsf.gov::d25cfaaf-56c6-4040-b091-225e1f7dda90"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929292"/>
    <a:srgbClr val="FFFFFF"/>
    <a:srgbClr val="005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D930D49-9A6F-4466-ABBA-057D5AE45785}" v="1141" dt="2024-03-12T14:46:02.04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6" autoAdjust="0"/>
    <p:restoredTop sz="86386" autoAdjust="0"/>
  </p:normalViewPr>
  <p:slideViewPr>
    <p:cSldViewPr snapToGrid="0">
      <p:cViewPr varScale="1">
        <p:scale>
          <a:sx n="62" d="100"/>
          <a:sy n="62" d="100"/>
        </p:scale>
        <p:origin x="86" y="322"/>
      </p:cViewPr>
      <p:guideLst/>
    </p:cSldViewPr>
  </p:slideViewPr>
  <p:outlineViewPr>
    <p:cViewPr>
      <p:scale>
        <a:sx n="33" d="100"/>
        <a:sy n="33" d="100"/>
      </p:scale>
      <p:origin x="0" y="-755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2DAC3E-9CB0-46E5-8B8A-961CF20AF8BD}" type="datetimeFigureOut">
              <a:t>3/12/2024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40F501-4740-4846-B0DB-625208406478}" type="slidenum">
              <a:t>‹#›</a:t>
            </a:fld>
            <a:endParaRPr lang="en-US"/>
          </a:p>
        </p:txBody>
      </p:sp>
    </p:spTree>
    <p:extLst>
      <p:ext uri="{BB962C8B-B14F-4D97-AF65-F5344CB8AC3E}">
        <p14:creationId xmlns:p14="http://schemas.microsoft.com/office/powerpoint/2010/main" val="12484177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40F501-4740-4846-B0DB-625208406478}" type="slidenum">
              <a:rPr lang="en-US" smtClean="0"/>
              <a:t>1</a:t>
            </a:fld>
            <a:endParaRPr lang="en-US"/>
          </a:p>
        </p:txBody>
      </p:sp>
    </p:spTree>
    <p:extLst>
      <p:ext uri="{BB962C8B-B14F-4D97-AF65-F5344CB8AC3E}">
        <p14:creationId xmlns:p14="http://schemas.microsoft.com/office/powerpoint/2010/main" val="21007960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40F501-4740-4846-B0DB-625208406478}" type="slidenum">
              <a:rPr lang="en-US" smtClean="0"/>
              <a:t>16</a:t>
            </a:fld>
            <a:endParaRPr lang="en-US"/>
          </a:p>
        </p:txBody>
      </p:sp>
    </p:spTree>
    <p:extLst>
      <p:ext uri="{BB962C8B-B14F-4D97-AF65-F5344CB8AC3E}">
        <p14:creationId xmlns:p14="http://schemas.microsoft.com/office/powerpoint/2010/main" val="19925095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40F501-4740-4846-B0DB-625208406478}" type="slidenum">
              <a:rPr lang="en-US" smtClean="0"/>
              <a:t>19</a:t>
            </a:fld>
            <a:endParaRPr lang="en-US"/>
          </a:p>
        </p:txBody>
      </p:sp>
    </p:spTree>
    <p:extLst>
      <p:ext uri="{BB962C8B-B14F-4D97-AF65-F5344CB8AC3E}">
        <p14:creationId xmlns:p14="http://schemas.microsoft.com/office/powerpoint/2010/main" val="23350637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40F501-4740-4846-B0DB-625208406478}" type="slidenum">
              <a:rPr lang="en-US" smtClean="0"/>
              <a:t>20</a:t>
            </a:fld>
            <a:endParaRPr lang="en-US"/>
          </a:p>
        </p:txBody>
      </p:sp>
    </p:spTree>
    <p:extLst>
      <p:ext uri="{BB962C8B-B14F-4D97-AF65-F5344CB8AC3E}">
        <p14:creationId xmlns:p14="http://schemas.microsoft.com/office/powerpoint/2010/main" val="40842848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05D076-DFB8-9844-A40D-41010659C1D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27977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NSF is exploring processes to equitably assess and integrate resources into the Pilot, including from NSF-funded programs. </a:t>
            </a:r>
          </a:p>
          <a:p>
            <a:pPr lvl="0"/>
            <a:endParaRPr lang="en-US"/>
          </a:p>
          <a:p>
            <a:pPr lvl="0"/>
            <a:endParaRPr lang="en-US"/>
          </a:p>
          <a:p>
            <a:pPr lvl="0"/>
            <a:r>
              <a:rPr lang="en-US"/>
              <a:t>Right now there is no money involved</a:t>
            </a:r>
          </a:p>
          <a:p>
            <a:pPr lvl="0"/>
            <a:endParaRPr lang="en-US"/>
          </a:p>
          <a:p>
            <a:pPr lvl="0"/>
            <a:r>
              <a:rPr lang="en-US"/>
              <a:t>Mechanisms could include: </a:t>
            </a:r>
          </a:p>
          <a:p>
            <a:pPr lvl="1"/>
            <a:r>
              <a:rPr lang="en-US"/>
              <a:t>Requesting supplemental funding requests from existing resources to integrate into NAIRR Pilot offerings</a:t>
            </a:r>
          </a:p>
          <a:p>
            <a:pPr lvl="1"/>
            <a:r>
              <a:rPr lang="en-US"/>
              <a:t>Identifying demonstration projects that could use NAIRR Pilot resources for the benefit of their research</a:t>
            </a:r>
          </a:p>
          <a:p>
            <a:pPr lvl="1"/>
            <a:r>
              <a:rPr lang="en-US"/>
              <a:t>Calling out NAIRR Pilot Resources as available in future solicitations</a:t>
            </a:r>
          </a:p>
          <a:p>
            <a:pPr lvl="1"/>
            <a:r>
              <a:rPr lang="en-US"/>
              <a:t>Initiating governance mechanisms through an interim coordinating entity</a:t>
            </a:r>
          </a:p>
          <a:p>
            <a:pPr lvl="1"/>
            <a:r>
              <a:rPr lang="en-US"/>
              <a:t>Including </a:t>
            </a:r>
          </a:p>
          <a:p>
            <a:endParaRPr lang="en-US"/>
          </a:p>
          <a:p>
            <a:endParaRPr lang="en-US"/>
          </a:p>
        </p:txBody>
      </p:sp>
      <p:sp>
        <p:nvSpPr>
          <p:cNvPr id="4" name="Slide Number Placeholder 3"/>
          <p:cNvSpPr>
            <a:spLocks noGrp="1"/>
          </p:cNvSpPr>
          <p:nvPr>
            <p:ph type="sldNum" sz="quarter" idx="5"/>
          </p:nvPr>
        </p:nvSpPr>
        <p:spPr/>
        <p:txBody>
          <a:bodyPr/>
          <a:lstStyle/>
          <a:p>
            <a:fld id="{9E40F501-4740-4846-B0DB-625208406478}" type="slidenum">
              <a:rPr lang="en-US" smtClean="0"/>
              <a:t>23</a:t>
            </a:fld>
            <a:endParaRPr lang="en-US"/>
          </a:p>
        </p:txBody>
      </p:sp>
    </p:spTree>
    <p:extLst>
      <p:ext uri="{BB962C8B-B14F-4D97-AF65-F5344CB8AC3E}">
        <p14:creationId xmlns:p14="http://schemas.microsoft.com/office/powerpoint/2010/main" val="39543891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200"/>
              <a:t>NAIRR Open</a:t>
            </a:r>
          </a:p>
          <a:p>
            <a:r>
              <a:rPr lang="en-US" sz="3200"/>
              <a:t>Key components and activities</a:t>
            </a:r>
          </a:p>
          <a:p>
            <a:pPr lvl="1"/>
            <a:r>
              <a:rPr lang="en-US" sz="2800"/>
              <a:t>Early user program</a:t>
            </a:r>
          </a:p>
          <a:p>
            <a:pPr lvl="1"/>
            <a:r>
              <a:rPr lang="en-US" sz="2800"/>
              <a:t>NAIRR pilot portal</a:t>
            </a:r>
          </a:p>
          <a:p>
            <a:pPr lvl="1"/>
            <a:r>
              <a:rPr lang="en-US" sz="2800"/>
              <a:t>Integration of diverse resources</a:t>
            </a:r>
          </a:p>
          <a:p>
            <a:pPr lvl="1"/>
            <a:endParaRPr lang="en-US" sz="2800"/>
          </a:p>
          <a:p>
            <a:pPr lvl="1"/>
            <a:endParaRPr lang="en-US" sz="2800"/>
          </a:p>
          <a:p>
            <a:pPr lvl="1"/>
            <a:r>
              <a:rPr lang="en-US" sz="2800"/>
              <a:t>NAIRR Secure</a:t>
            </a:r>
          </a:p>
          <a:p>
            <a:r>
              <a:rPr lang="en-US"/>
              <a:t>Key components and activities</a:t>
            </a:r>
          </a:p>
          <a:p>
            <a:pPr lvl="1"/>
            <a:r>
              <a:rPr lang="en-US"/>
              <a:t>A</a:t>
            </a:r>
            <a:r>
              <a:rPr lang="en-US" sz="2400"/>
              <a:t>ssemble exemplar privacy/security-preserving resources (e.g., data enclaves, secure compute resources, and privacy preserving tools) </a:t>
            </a:r>
          </a:p>
          <a:p>
            <a:pPr lvl="1"/>
            <a:r>
              <a:rPr lang="en-US" sz="2400"/>
              <a:t>Refine the requirements and infrastructure design patterns for the future NAIRR Secure resources. </a:t>
            </a:r>
            <a:r>
              <a:rPr lang="en-US"/>
              <a:t>Integration of diverse resources</a:t>
            </a:r>
          </a:p>
          <a:p>
            <a:r>
              <a:rPr lang="en-US"/>
              <a:t>Pilot goals:</a:t>
            </a:r>
          </a:p>
          <a:p>
            <a:pPr lvl="1" indent="-228600"/>
            <a:r>
              <a:rPr lang="en-US" sz="2400"/>
              <a:t>Investigating new opportunities for combining data in ways that preserve privacy and security.</a:t>
            </a:r>
          </a:p>
          <a:p>
            <a:pPr lvl="1" indent="-228600"/>
            <a:r>
              <a:rPr lang="en-US" sz="2400"/>
              <a:t>Investigating challenges and opportunities for interoperability of tools, software &amp; other resources between NAIRR Secure enclaves &amp; NAIRR Open.</a:t>
            </a:r>
          </a:p>
          <a:p>
            <a:pPr lvl="1" indent="-228600"/>
            <a:r>
              <a:rPr lang="en-US" sz="2400"/>
              <a:t>Identifying research and training use cases to inform the development of the future NAIRR Secure</a:t>
            </a:r>
          </a:p>
          <a:p>
            <a:pPr lvl="1" indent="-228600"/>
            <a:endParaRPr lang="en-US" sz="2400"/>
          </a:p>
          <a:p>
            <a:pPr lvl="1" indent="-228600"/>
            <a:endParaRPr lang="en-US" sz="2400"/>
          </a:p>
          <a:p>
            <a:pPr lvl="1" indent="-228600"/>
            <a:r>
              <a:rPr lang="en-US" sz="2800"/>
              <a:t>NAIRR Software</a:t>
            </a:r>
          </a:p>
          <a:p>
            <a:pPr marL="628650" lvl="1" indent="-171450">
              <a:buFont typeface="Arial" panose="020B0604020202020204" pitchFamily="34" charset="0"/>
              <a:buChar char="•"/>
            </a:pPr>
            <a:r>
              <a:rPr lang="en-US"/>
              <a:t>Explore software landscape for the NAIRR pilot</a:t>
            </a:r>
          </a:p>
          <a:p>
            <a:pPr marL="628650" lvl="1" indent="-171450">
              <a:buFont typeface="Arial" panose="020B0604020202020204" pitchFamily="34" charset="0"/>
              <a:buChar char="•"/>
            </a:pPr>
            <a:r>
              <a:rPr lang="en-US"/>
              <a:t>Investigate open-source options and community domain software</a:t>
            </a:r>
          </a:p>
          <a:p>
            <a:pPr marL="628650" lvl="1" indent="-171450">
              <a:buFont typeface="Arial" panose="020B0604020202020204" pitchFamily="34" charset="0"/>
              <a:buChar char="•"/>
            </a:pPr>
            <a:r>
              <a:rPr lang="en-US"/>
              <a:t>Identify the challenges and approaches to enable interoperability of diverse resources</a:t>
            </a:r>
          </a:p>
          <a:p>
            <a:pPr marL="171450" indent="-171450">
              <a:buFont typeface="Arial" panose="020B0604020202020204" pitchFamily="34" charset="0"/>
              <a:buChar char="•"/>
            </a:pPr>
            <a:r>
              <a:rPr lang="en-US"/>
              <a:t>Pilot Goals</a:t>
            </a:r>
          </a:p>
          <a:p>
            <a:pPr marL="628650" lvl="1" indent="-171450">
              <a:buFont typeface="Arial" panose="020B0604020202020204" pitchFamily="34" charset="0"/>
              <a:buChar char="•"/>
            </a:pPr>
            <a:r>
              <a:rPr lang="en-US"/>
              <a:t>Enable a Beta NAIRR Software Stack</a:t>
            </a:r>
          </a:p>
          <a:p>
            <a:pPr lvl="1"/>
            <a:endParaRPr lang="en-US" sz="2800"/>
          </a:p>
          <a:p>
            <a:pPr lvl="1"/>
            <a:endParaRPr lang="en-US" sz="2800"/>
          </a:p>
          <a:p>
            <a:pPr lvl="1"/>
            <a:endParaRPr lang="en-US" sz="2800"/>
          </a:p>
          <a:p>
            <a:r>
              <a:rPr lang="en-US"/>
              <a:t>Key activities</a:t>
            </a:r>
          </a:p>
          <a:p>
            <a:pPr lvl="1"/>
            <a:r>
              <a:rPr lang="en-US"/>
              <a:t>Partner with universities to provide AI research resources to students and educators</a:t>
            </a:r>
          </a:p>
          <a:p>
            <a:pPr lvl="1"/>
            <a:r>
              <a:rPr lang="en-US"/>
              <a:t>Provide training and outreach to students and researchers </a:t>
            </a:r>
          </a:p>
          <a:p>
            <a:r>
              <a:rPr lang="en-US"/>
              <a:t>Pilot Goals</a:t>
            </a:r>
          </a:p>
          <a:p>
            <a:pPr lvl="1"/>
            <a:r>
              <a:rPr lang="en-US"/>
              <a:t>Reach broad communities</a:t>
            </a:r>
          </a:p>
          <a:p>
            <a:pPr lvl="1"/>
            <a:r>
              <a:rPr lang="en-US"/>
              <a:t>Train new users</a:t>
            </a:r>
          </a:p>
          <a:p>
            <a:pPr lvl="1"/>
            <a:endParaRPr lang="en-US" sz="2800"/>
          </a:p>
          <a:p>
            <a:pPr lvl="1"/>
            <a:endParaRPr lang="en-US" sz="2800"/>
          </a:p>
          <a:p>
            <a:pPr lvl="1"/>
            <a:endParaRPr lang="en-US"/>
          </a:p>
        </p:txBody>
      </p:sp>
      <p:sp>
        <p:nvSpPr>
          <p:cNvPr id="4" name="Slide Number Placeholder 3"/>
          <p:cNvSpPr>
            <a:spLocks noGrp="1"/>
          </p:cNvSpPr>
          <p:nvPr>
            <p:ph type="sldNum" sz="quarter" idx="5"/>
          </p:nvPr>
        </p:nvSpPr>
        <p:spPr/>
        <p:txBody>
          <a:bodyPr/>
          <a:lstStyle/>
          <a:p>
            <a:fld id="{9E40F501-4740-4846-B0DB-625208406478}" type="slidenum">
              <a:rPr lang="en-US" smtClean="0"/>
              <a:t>27</a:t>
            </a:fld>
            <a:endParaRPr lang="en-US"/>
          </a:p>
        </p:txBody>
      </p:sp>
    </p:spTree>
    <p:extLst>
      <p:ext uri="{BB962C8B-B14F-4D97-AF65-F5344CB8AC3E}">
        <p14:creationId xmlns:p14="http://schemas.microsoft.com/office/powerpoint/2010/main" val="4827543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4000"/>
          </a:p>
        </p:txBody>
      </p:sp>
      <p:sp>
        <p:nvSpPr>
          <p:cNvPr id="4" name="Slide Number Placeholder 3"/>
          <p:cNvSpPr>
            <a:spLocks noGrp="1"/>
          </p:cNvSpPr>
          <p:nvPr>
            <p:ph type="sldNum" sz="quarter" idx="5"/>
          </p:nvPr>
        </p:nvSpPr>
        <p:spPr/>
        <p:txBody>
          <a:bodyPr/>
          <a:lstStyle/>
          <a:p>
            <a:fld id="{9E40F501-4740-4846-B0DB-625208406478}" type="slidenum">
              <a:rPr lang="en-US" smtClean="0"/>
              <a:t>28</a:t>
            </a:fld>
            <a:endParaRPr lang="en-US"/>
          </a:p>
        </p:txBody>
      </p:sp>
    </p:spTree>
    <p:extLst>
      <p:ext uri="{BB962C8B-B14F-4D97-AF65-F5344CB8AC3E}">
        <p14:creationId xmlns:p14="http://schemas.microsoft.com/office/powerpoint/2010/main" val="3387604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a:cs typeface="Calibri"/>
              </a:rPr>
              <a:t>Katie will present</a:t>
            </a:r>
            <a:endParaRPr lang="en-US" b="1"/>
          </a:p>
          <a:p>
            <a:pPr>
              <a:defRPr/>
            </a:pPr>
            <a:endParaRPr lang="en-US" b="1"/>
          </a:p>
          <a:p>
            <a:pPr marL="0" marR="0" lvl="0" indent="0" algn="l" defTabSz="914400">
              <a:lnSpc>
                <a:spcPct val="100000"/>
              </a:lnSpc>
              <a:spcBef>
                <a:spcPts val="0"/>
              </a:spcBef>
              <a:spcAft>
                <a:spcPts val="0"/>
              </a:spcAft>
              <a:buClrTx/>
              <a:buSzTx/>
              <a:buFontTx/>
              <a:buNone/>
              <a:tabLst/>
              <a:defRPr/>
            </a:pPr>
            <a:r>
              <a:rPr lang="en-US" sz="1200" b="1"/>
              <a:t>A widely-accessible, national cyberinfrastructure </a:t>
            </a:r>
            <a:r>
              <a:rPr lang="en-US" sz="1200"/>
              <a:t>that will advance and accelerate the U.S. AI R&amp;D environment and fuel AI discovery and innovation in the United States by empowering a diverse set of users across a range of fields through access to:</a:t>
            </a:r>
            <a:endParaRPr lang="en-US"/>
          </a:p>
          <a:p>
            <a:endParaRPr lang="en-US"/>
          </a:p>
        </p:txBody>
      </p:sp>
      <p:sp>
        <p:nvSpPr>
          <p:cNvPr id="4" name="Slide Number Placeholder 3"/>
          <p:cNvSpPr>
            <a:spLocks noGrp="1"/>
          </p:cNvSpPr>
          <p:nvPr>
            <p:ph type="sldNum" sz="quarter" idx="5"/>
          </p:nvPr>
        </p:nvSpPr>
        <p:spPr/>
        <p:txBody>
          <a:bodyPr/>
          <a:lstStyle/>
          <a:p>
            <a:fld id="{B540931B-894C-4617-A745-7B358248C765}" type="slidenum">
              <a:rPr lang="en-US" smtClean="0"/>
              <a:t>2</a:t>
            </a:fld>
            <a:endParaRPr lang="en-US"/>
          </a:p>
        </p:txBody>
      </p:sp>
    </p:spTree>
    <p:extLst>
      <p:ext uri="{BB962C8B-B14F-4D97-AF65-F5344CB8AC3E}">
        <p14:creationId xmlns:p14="http://schemas.microsoft.com/office/powerpoint/2010/main" val="7207652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lnSpc>
                <a:spcPct val="120000"/>
              </a:lnSpc>
              <a:spcBef>
                <a:spcPts val="600"/>
              </a:spcBef>
            </a:pPr>
            <a:r>
              <a:rPr lang="en-US" b="1"/>
              <a:t>Katie will present</a:t>
            </a:r>
            <a:endParaRPr lang="en-US"/>
          </a:p>
          <a:p>
            <a:pPr marL="0" lvl="1">
              <a:lnSpc>
                <a:spcPct val="120000"/>
              </a:lnSpc>
              <a:spcBef>
                <a:spcPts val="600"/>
              </a:spcBef>
            </a:pPr>
            <a:endParaRPr lang="en-US"/>
          </a:p>
          <a:p>
            <a:pPr marL="0" lvl="1">
              <a:lnSpc>
                <a:spcPct val="120000"/>
              </a:lnSpc>
              <a:spcBef>
                <a:spcPts val="600"/>
              </a:spcBef>
            </a:pPr>
            <a:endParaRPr lang="en-US"/>
          </a:p>
          <a:p>
            <a:pPr marL="200660" lvl="1">
              <a:lnSpc>
                <a:spcPct val="120000"/>
              </a:lnSpc>
              <a:spcBef>
                <a:spcPts val="600"/>
              </a:spcBef>
            </a:pPr>
            <a:r>
              <a:rPr lang="en-US"/>
              <a:t> it is has come up a few people have asked, why do we need a NAIRR, there is lots of computing out there</a:t>
            </a:r>
            <a:endParaRPr lang="en-US">
              <a:cs typeface="Calibri" panose="020F0502020204030204"/>
            </a:endParaRPr>
          </a:p>
          <a:p>
            <a:pPr marL="201168" lvl="1" indent="0">
              <a:lnSpc>
                <a:spcPct val="120000"/>
              </a:lnSpc>
              <a:spcBef>
                <a:spcPts val="600"/>
              </a:spcBef>
              <a:buNone/>
            </a:pPr>
            <a:endParaRPr lang="en-US"/>
          </a:p>
          <a:p>
            <a:pPr marL="200660" lvl="1" indent="0">
              <a:lnSpc>
                <a:spcPct val="120000"/>
              </a:lnSpc>
              <a:spcBef>
                <a:spcPts val="600"/>
              </a:spcBef>
              <a:buNone/>
            </a:pPr>
            <a:r>
              <a:rPr lang="en-US"/>
              <a:t>Resources, large computing and data resources are increasingly concentrated in the </a:t>
            </a:r>
            <a:r>
              <a:rPr lang="en-US" err="1"/>
              <a:t>the</a:t>
            </a:r>
            <a:r>
              <a:rPr lang="en-US"/>
              <a:t> most well resourced companies, universities and </a:t>
            </a:r>
            <a:r>
              <a:rPr lang="en-US" err="1"/>
              <a:t>and</a:t>
            </a:r>
            <a:r>
              <a:rPr lang="en-US"/>
              <a:t> remain inaccessible ….</a:t>
            </a:r>
            <a:endParaRPr lang="en-US">
              <a:cs typeface="Calibri"/>
            </a:endParaRPr>
          </a:p>
          <a:p>
            <a:pPr marL="201168" lvl="1" indent="0">
              <a:lnSpc>
                <a:spcPct val="120000"/>
              </a:lnSpc>
              <a:spcBef>
                <a:spcPts val="600"/>
              </a:spcBef>
              <a:buNone/>
            </a:pPr>
            <a:endParaRPr lang="en-US"/>
          </a:p>
          <a:p>
            <a:pPr marL="200660" lvl="1" indent="0">
              <a:lnSpc>
                <a:spcPct val="120000"/>
              </a:lnSpc>
              <a:spcBef>
                <a:spcPts val="600"/>
              </a:spcBef>
              <a:buNone/>
            </a:pPr>
            <a:r>
              <a:rPr lang="en-US"/>
              <a:t>And now, more than ever it is increasingly important that researchers that are investigating areas societal interest, conducting basic research and doing research for the public good, have the resources necessary to not only conduct their own research but to train the next generation.</a:t>
            </a:r>
            <a:endParaRPr lang="en-US">
              <a:cs typeface="Calibri"/>
            </a:endParaRPr>
          </a:p>
        </p:txBody>
      </p:sp>
      <p:sp>
        <p:nvSpPr>
          <p:cNvPr id="4" name="Slide Number Placeholder 3"/>
          <p:cNvSpPr>
            <a:spLocks noGrp="1"/>
          </p:cNvSpPr>
          <p:nvPr>
            <p:ph type="sldNum" sz="quarter" idx="5"/>
          </p:nvPr>
        </p:nvSpPr>
        <p:spPr/>
        <p:txBody>
          <a:bodyPr/>
          <a:lstStyle/>
          <a:p>
            <a:fld id="{B540931B-894C-4617-A745-7B358248C765}" type="slidenum">
              <a:rPr lang="en-US" smtClean="0"/>
              <a:t>3</a:t>
            </a:fld>
            <a:endParaRPr lang="en-US"/>
          </a:p>
        </p:txBody>
      </p:sp>
    </p:spTree>
    <p:extLst>
      <p:ext uri="{BB962C8B-B14F-4D97-AF65-F5344CB8AC3E}">
        <p14:creationId xmlns:p14="http://schemas.microsoft.com/office/powerpoint/2010/main" val="6493365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Katie will present</a:t>
            </a:r>
            <a:endParaRPr lang="en-US"/>
          </a:p>
        </p:txBody>
      </p:sp>
      <p:sp>
        <p:nvSpPr>
          <p:cNvPr id="4" name="Slide Number Placeholder 3"/>
          <p:cNvSpPr>
            <a:spLocks noGrp="1"/>
          </p:cNvSpPr>
          <p:nvPr>
            <p:ph type="sldNum" sz="quarter" idx="5"/>
          </p:nvPr>
        </p:nvSpPr>
        <p:spPr/>
        <p:txBody>
          <a:bodyPr/>
          <a:lstStyle/>
          <a:p>
            <a:fld id="{9E40F501-4740-4846-B0DB-625208406478}" type="slidenum">
              <a:rPr lang="en-US"/>
              <a:t>4</a:t>
            </a:fld>
            <a:endParaRPr lang="en-US"/>
          </a:p>
        </p:txBody>
      </p:sp>
    </p:spTree>
    <p:extLst>
      <p:ext uri="{BB962C8B-B14F-4D97-AF65-F5344CB8AC3E}">
        <p14:creationId xmlns:p14="http://schemas.microsoft.com/office/powerpoint/2010/main" val="3448506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Compute and storage. </a:t>
            </a:r>
          </a:p>
          <a:p>
            <a:endParaRPr lang="en-US"/>
          </a:p>
          <a:p>
            <a:r>
              <a:rPr lang="en-US"/>
              <a:t>Datasets and Models </a:t>
            </a:r>
          </a:p>
          <a:p>
            <a:endParaRPr lang="en-US"/>
          </a:p>
          <a:p>
            <a:r>
              <a:rPr lang="en-US"/>
              <a:t>Advanced Testbeds </a:t>
            </a:r>
          </a:p>
          <a:p>
            <a:endParaRPr lang="en-US"/>
          </a:p>
          <a:p>
            <a:r>
              <a:rPr lang="en-US"/>
              <a:t>Secure computing environments</a:t>
            </a:r>
          </a:p>
          <a:p>
            <a:endParaRPr lang="en-US"/>
          </a:p>
          <a:p>
            <a:r>
              <a:rPr lang="en-US"/>
              <a:t>Software, tools, services. </a:t>
            </a:r>
          </a:p>
          <a:p>
            <a:endParaRPr lang="en-US"/>
          </a:p>
          <a:p>
            <a:r>
              <a:rPr lang="en-US"/>
              <a:t>User support and classroom education Resources. </a:t>
            </a:r>
          </a:p>
          <a:p>
            <a:endParaRPr lang="en-US"/>
          </a:p>
          <a:p>
            <a:r>
              <a:rPr lang="en-US"/>
              <a:t>All served through a NAIRR portal </a:t>
            </a:r>
          </a:p>
          <a:p>
            <a:endParaRPr lang="en-US"/>
          </a:p>
          <a:p>
            <a:r>
              <a:rPr lang="en-US"/>
              <a:t>The scope envisioned in the task force report is quite ambitious, with </a:t>
            </a:r>
          </a:p>
        </p:txBody>
      </p:sp>
      <p:sp>
        <p:nvSpPr>
          <p:cNvPr id="4" name="Slide Number Placeholder 3"/>
          <p:cNvSpPr>
            <a:spLocks noGrp="1"/>
          </p:cNvSpPr>
          <p:nvPr>
            <p:ph type="sldNum" sz="quarter" idx="5"/>
          </p:nvPr>
        </p:nvSpPr>
        <p:spPr/>
        <p:txBody>
          <a:bodyPr/>
          <a:lstStyle/>
          <a:p>
            <a:fld id="{9E40F501-4740-4846-B0DB-625208406478}" type="slidenum">
              <a:rPr lang="en-US" smtClean="0"/>
              <a:t>5</a:t>
            </a:fld>
            <a:endParaRPr lang="en-US"/>
          </a:p>
        </p:txBody>
      </p:sp>
    </p:spTree>
    <p:extLst>
      <p:ext uri="{BB962C8B-B14F-4D97-AF65-F5344CB8AC3E}">
        <p14:creationId xmlns:p14="http://schemas.microsoft.com/office/powerpoint/2010/main" val="7361404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Katie will present</a:t>
            </a:r>
            <a:endParaRPr lang="en-US"/>
          </a:p>
        </p:txBody>
      </p:sp>
      <p:sp>
        <p:nvSpPr>
          <p:cNvPr id="4" name="Slide Number Placeholder 3"/>
          <p:cNvSpPr>
            <a:spLocks noGrp="1"/>
          </p:cNvSpPr>
          <p:nvPr>
            <p:ph type="sldNum" sz="quarter" idx="5"/>
          </p:nvPr>
        </p:nvSpPr>
        <p:spPr/>
        <p:txBody>
          <a:bodyPr/>
          <a:lstStyle/>
          <a:p>
            <a:fld id="{24581A32-1E60-E147-B6EA-B96B29EA573F}" type="slidenum">
              <a:rPr lang="en-US" smtClean="0"/>
              <a:t>6</a:t>
            </a:fld>
            <a:endParaRPr lang="en-US"/>
          </a:p>
        </p:txBody>
      </p:sp>
    </p:spTree>
    <p:extLst>
      <p:ext uri="{BB962C8B-B14F-4D97-AF65-F5344CB8AC3E}">
        <p14:creationId xmlns:p14="http://schemas.microsoft.com/office/powerpoint/2010/main" val="38678402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These are coming soon </a:t>
            </a:r>
          </a:p>
        </p:txBody>
      </p:sp>
      <p:sp>
        <p:nvSpPr>
          <p:cNvPr id="4" name="Slide Number Placeholder 3"/>
          <p:cNvSpPr>
            <a:spLocks noGrp="1"/>
          </p:cNvSpPr>
          <p:nvPr>
            <p:ph type="sldNum" sz="quarter" idx="5"/>
          </p:nvPr>
        </p:nvSpPr>
        <p:spPr/>
        <p:txBody>
          <a:bodyPr/>
          <a:lstStyle/>
          <a:p>
            <a:fld id="{9E40F501-4740-4846-B0DB-625208406478}" type="slidenum">
              <a:rPr lang="en-US" smtClean="0"/>
              <a:t>9</a:t>
            </a:fld>
            <a:endParaRPr lang="en-US"/>
          </a:p>
        </p:txBody>
      </p:sp>
    </p:spTree>
    <p:extLst>
      <p:ext uri="{BB962C8B-B14F-4D97-AF65-F5344CB8AC3E}">
        <p14:creationId xmlns:p14="http://schemas.microsoft.com/office/powerpoint/2010/main" val="40021975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Note that these are not NSF research priorities, just priorities for usage of this government-side resource </a:t>
            </a:r>
          </a:p>
        </p:txBody>
      </p:sp>
      <p:sp>
        <p:nvSpPr>
          <p:cNvPr id="4" name="Slide Number Placeholder 3"/>
          <p:cNvSpPr>
            <a:spLocks noGrp="1"/>
          </p:cNvSpPr>
          <p:nvPr>
            <p:ph type="sldNum" sz="quarter" idx="5"/>
          </p:nvPr>
        </p:nvSpPr>
        <p:spPr/>
        <p:txBody>
          <a:bodyPr/>
          <a:lstStyle/>
          <a:p>
            <a:fld id="{24581A32-1E60-E147-B6EA-B96B29EA573F}" type="slidenum">
              <a:rPr lang="en-US" smtClean="0"/>
              <a:t>11</a:t>
            </a:fld>
            <a:endParaRPr lang="en-US"/>
          </a:p>
        </p:txBody>
      </p:sp>
    </p:spTree>
    <p:extLst>
      <p:ext uri="{BB962C8B-B14F-4D97-AF65-F5344CB8AC3E}">
        <p14:creationId xmlns:p14="http://schemas.microsoft.com/office/powerpoint/2010/main" val="17614371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200"/>
              <a:t>NAIRR Open</a:t>
            </a:r>
          </a:p>
          <a:p>
            <a:r>
              <a:rPr lang="en-US" sz="3200"/>
              <a:t>Key components and activities</a:t>
            </a:r>
          </a:p>
          <a:p>
            <a:pPr lvl="1"/>
            <a:r>
              <a:rPr lang="en-US" sz="2800"/>
              <a:t>Early user program</a:t>
            </a:r>
          </a:p>
          <a:p>
            <a:pPr lvl="1"/>
            <a:r>
              <a:rPr lang="en-US" sz="2800"/>
              <a:t>NAIRR pilot portal</a:t>
            </a:r>
          </a:p>
          <a:p>
            <a:pPr lvl="1"/>
            <a:r>
              <a:rPr lang="en-US" sz="2800"/>
              <a:t>Integration of diverse resources</a:t>
            </a:r>
          </a:p>
          <a:p>
            <a:pPr lvl="1"/>
            <a:endParaRPr lang="en-US" sz="2800"/>
          </a:p>
          <a:p>
            <a:pPr lvl="1"/>
            <a:endParaRPr lang="en-US" sz="2800"/>
          </a:p>
          <a:p>
            <a:pPr lvl="1"/>
            <a:r>
              <a:rPr lang="en-US" sz="2800"/>
              <a:t>NAIRR Secure</a:t>
            </a:r>
          </a:p>
          <a:p>
            <a:r>
              <a:rPr lang="en-US"/>
              <a:t>Key components and activities</a:t>
            </a:r>
          </a:p>
          <a:p>
            <a:pPr lvl="1"/>
            <a:r>
              <a:rPr lang="en-US"/>
              <a:t>A</a:t>
            </a:r>
            <a:r>
              <a:rPr lang="en-US" sz="2400"/>
              <a:t>ssemble exemplar privacy/security-preserving resources (e.g., data enclaves, secure compute resources, and privacy preserving tools) </a:t>
            </a:r>
          </a:p>
          <a:p>
            <a:pPr lvl="1"/>
            <a:r>
              <a:rPr lang="en-US" sz="2400"/>
              <a:t>Refine the requirements and infrastructure design patterns for the future NAIRR Secure resources. </a:t>
            </a:r>
            <a:r>
              <a:rPr lang="en-US"/>
              <a:t>Integration of diverse resources</a:t>
            </a:r>
          </a:p>
          <a:p>
            <a:r>
              <a:rPr lang="en-US"/>
              <a:t>Pilot goals:</a:t>
            </a:r>
          </a:p>
          <a:p>
            <a:pPr lvl="1" indent="-228600"/>
            <a:r>
              <a:rPr lang="en-US" sz="2400"/>
              <a:t>Investigating new opportunities for combining data in ways that preserve privacy and security.</a:t>
            </a:r>
          </a:p>
          <a:p>
            <a:pPr lvl="1" indent="-228600"/>
            <a:r>
              <a:rPr lang="en-US" sz="2400"/>
              <a:t>Investigating challenges and opportunities for interoperability of tools, software &amp; other resources between NAIRR Secure enclaves &amp; NAIRR Open.</a:t>
            </a:r>
          </a:p>
          <a:p>
            <a:pPr lvl="1" indent="-228600"/>
            <a:r>
              <a:rPr lang="en-US" sz="2400"/>
              <a:t>Identifying research and training use cases to inform the development of the future NAIRR Secure</a:t>
            </a:r>
          </a:p>
          <a:p>
            <a:pPr lvl="1" indent="-228600"/>
            <a:endParaRPr lang="en-US" sz="2400"/>
          </a:p>
          <a:p>
            <a:pPr lvl="1" indent="-228600"/>
            <a:endParaRPr lang="en-US" sz="2400"/>
          </a:p>
          <a:p>
            <a:pPr lvl="1" indent="-228600"/>
            <a:r>
              <a:rPr lang="en-US" sz="2800"/>
              <a:t>NAIRR Software</a:t>
            </a:r>
          </a:p>
          <a:p>
            <a:pPr marL="628650" lvl="1" indent="-171450">
              <a:buFont typeface="Arial" panose="020B0604020202020204" pitchFamily="34" charset="0"/>
              <a:buChar char="•"/>
            </a:pPr>
            <a:r>
              <a:rPr lang="en-US"/>
              <a:t>Explore software landscape for the NAIRR pilot</a:t>
            </a:r>
          </a:p>
          <a:p>
            <a:pPr marL="628650" lvl="1" indent="-171450">
              <a:buFont typeface="Arial" panose="020B0604020202020204" pitchFamily="34" charset="0"/>
              <a:buChar char="•"/>
            </a:pPr>
            <a:r>
              <a:rPr lang="en-US"/>
              <a:t>Investigate open-source options and community domain software</a:t>
            </a:r>
          </a:p>
          <a:p>
            <a:pPr marL="628650" lvl="1" indent="-171450">
              <a:buFont typeface="Arial" panose="020B0604020202020204" pitchFamily="34" charset="0"/>
              <a:buChar char="•"/>
            </a:pPr>
            <a:r>
              <a:rPr lang="en-US"/>
              <a:t>Identify the challenges and approaches to enable interoperability of diverse resources</a:t>
            </a:r>
          </a:p>
          <a:p>
            <a:pPr marL="171450" indent="-171450">
              <a:buFont typeface="Arial" panose="020B0604020202020204" pitchFamily="34" charset="0"/>
              <a:buChar char="•"/>
            </a:pPr>
            <a:r>
              <a:rPr lang="en-US"/>
              <a:t>Pilot Goals</a:t>
            </a:r>
          </a:p>
          <a:p>
            <a:pPr marL="628650" lvl="1" indent="-171450">
              <a:buFont typeface="Arial" panose="020B0604020202020204" pitchFamily="34" charset="0"/>
              <a:buChar char="•"/>
            </a:pPr>
            <a:r>
              <a:rPr lang="en-US"/>
              <a:t>Enable a Beta NAIRR Software Stack</a:t>
            </a:r>
          </a:p>
          <a:p>
            <a:pPr lvl="1"/>
            <a:endParaRPr lang="en-US" sz="2800"/>
          </a:p>
          <a:p>
            <a:pPr lvl="1"/>
            <a:endParaRPr lang="en-US" sz="2800"/>
          </a:p>
          <a:p>
            <a:pPr lvl="1"/>
            <a:endParaRPr lang="en-US" sz="2800"/>
          </a:p>
          <a:p>
            <a:r>
              <a:rPr lang="en-US"/>
              <a:t>Key activities</a:t>
            </a:r>
          </a:p>
          <a:p>
            <a:pPr lvl="1"/>
            <a:r>
              <a:rPr lang="en-US"/>
              <a:t>Partner with universities to provide AI research resources to students and educators</a:t>
            </a:r>
          </a:p>
          <a:p>
            <a:pPr lvl="1"/>
            <a:r>
              <a:rPr lang="en-US"/>
              <a:t>Provide training and outreach to students and researchers </a:t>
            </a:r>
          </a:p>
          <a:p>
            <a:r>
              <a:rPr lang="en-US"/>
              <a:t>Pilot Goals</a:t>
            </a:r>
          </a:p>
          <a:p>
            <a:pPr lvl="1"/>
            <a:r>
              <a:rPr lang="en-US"/>
              <a:t>Reach broad communities</a:t>
            </a:r>
          </a:p>
          <a:p>
            <a:pPr lvl="1"/>
            <a:r>
              <a:rPr lang="en-US"/>
              <a:t>Train new users</a:t>
            </a:r>
          </a:p>
          <a:p>
            <a:pPr lvl="1"/>
            <a:endParaRPr lang="en-US" sz="2800"/>
          </a:p>
          <a:p>
            <a:pPr lvl="1"/>
            <a:endParaRPr lang="en-US" sz="2800"/>
          </a:p>
          <a:p>
            <a:pPr lvl="1"/>
            <a:endParaRPr lang="en-US"/>
          </a:p>
        </p:txBody>
      </p:sp>
      <p:sp>
        <p:nvSpPr>
          <p:cNvPr id="4" name="Slide Number Placeholder 3"/>
          <p:cNvSpPr>
            <a:spLocks noGrp="1"/>
          </p:cNvSpPr>
          <p:nvPr>
            <p:ph type="sldNum" sz="quarter" idx="5"/>
          </p:nvPr>
        </p:nvSpPr>
        <p:spPr/>
        <p:txBody>
          <a:bodyPr/>
          <a:lstStyle/>
          <a:p>
            <a:fld id="{9E40F501-4740-4846-B0DB-625208406478}" type="slidenum">
              <a:rPr lang="en-US" smtClean="0"/>
              <a:t>12</a:t>
            </a:fld>
            <a:endParaRPr lang="en-US"/>
          </a:p>
        </p:txBody>
      </p:sp>
    </p:spTree>
    <p:extLst>
      <p:ext uri="{BB962C8B-B14F-4D97-AF65-F5344CB8AC3E}">
        <p14:creationId xmlns:p14="http://schemas.microsoft.com/office/powerpoint/2010/main" val="4827543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TITUS">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7149281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
        <p:nvSpPr>
          <p:cNvPr id="8" name="hcSlideMaster.Picture with CaptionHeader">
            <a:extLst>
              <a:ext uri="{FF2B5EF4-FFF2-40B4-BE49-F238E27FC236}">
                <a16:creationId xmlns:a16="http://schemas.microsoft.com/office/drawing/2014/main" id="{59370A69-D690-D38D-8F20-ED892B9DF2DE}"/>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7189582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
        <p:nvSpPr>
          <p:cNvPr id="7" name="hcSlideMaster.Title and Vertical TextHeader">
            <a:extLst>
              <a:ext uri="{FF2B5EF4-FFF2-40B4-BE49-F238E27FC236}">
                <a16:creationId xmlns:a16="http://schemas.microsoft.com/office/drawing/2014/main" id="{9D59C298-F638-0841-FFE3-2A90A5E68F0A}"/>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
        <p:nvSpPr>
          <p:cNvPr id="7" name="hcSlideMaster.Vertical Title and TextHeader">
            <a:extLst>
              <a:ext uri="{FF2B5EF4-FFF2-40B4-BE49-F238E27FC236}">
                <a16:creationId xmlns:a16="http://schemas.microsoft.com/office/drawing/2014/main" id="{7B66E50F-9732-5B8D-6AEC-33DDBDA5FA54}"/>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pic>
        <p:nvPicPr>
          <p:cNvPr id="2" name="Picture 1" descr="Network Technology Background">
            <a:extLst>
              <a:ext uri="{FF2B5EF4-FFF2-40B4-BE49-F238E27FC236}">
                <a16:creationId xmlns:a16="http://schemas.microsoft.com/office/drawing/2014/main" id="{315662CB-68F4-E4A3-9E94-059D64F6F7D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4082143" cy="6858000"/>
          </a:xfrm>
          <a:prstGeom prst="rect">
            <a:avLst/>
          </a:prstGeom>
        </p:spPr>
      </p:pic>
      <p:sp>
        <p:nvSpPr>
          <p:cNvPr id="4" name="hcSlideMaster.Section HeaderHeader">
            <a:extLst>
              <a:ext uri="{FF2B5EF4-FFF2-40B4-BE49-F238E27FC236}">
                <a16:creationId xmlns:a16="http://schemas.microsoft.com/office/drawing/2014/main" id="{D0CBB629-71D0-4975-B7EA-1AB6BA65FECB}"/>
              </a:ext>
            </a:extLst>
          </p:cNvPr>
          <p:cNvSpPr txBox="1"/>
          <p:nvPr userDrawn="1"/>
        </p:nvSpPr>
        <p:spPr>
          <a:xfrm>
            <a:off x="0" y="0"/>
            <a:ext cx="12192000" cy="0"/>
          </a:xfrm>
          <a:prstGeom prst="rect">
            <a:avLst/>
          </a:prstGeom>
          <a:noFill/>
        </p:spPr>
        <p:txBody>
          <a:bodyPr vert="horz" wrap="square" rtlCol="0">
            <a:noAutofit/>
          </a:bodyPr>
          <a:lstStyle/>
          <a:p>
            <a:endParaRPr lang="en-US"/>
          </a:p>
        </p:txBody>
      </p:sp>
      <p:sp>
        <p:nvSpPr>
          <p:cNvPr id="5" name="hcSection HeaderHeader">
            <a:extLst>
              <a:ext uri="{FF2B5EF4-FFF2-40B4-BE49-F238E27FC236}">
                <a16:creationId xmlns:a16="http://schemas.microsoft.com/office/drawing/2014/main" id="{C9F63A2E-CE0A-5CCC-1388-2440194E5DCC}"/>
              </a:ext>
            </a:extLst>
          </p:cNvPr>
          <p:cNvSpPr txBox="1"/>
          <p:nvPr userDrawn="1"/>
        </p:nvSpPr>
        <p:spPr>
          <a:xfrm>
            <a:off x="0" y="0"/>
            <a:ext cx="12192000" cy="0"/>
          </a:xfrm>
          <a:prstGeom prst="rect">
            <a:avLst/>
          </a:prstGeom>
          <a:noFill/>
        </p:spPr>
        <p:txBody>
          <a:bodyPr vert="horz" wrap="square" rtlCol="0">
            <a:noAutofit/>
          </a:bodyPr>
          <a:lstStyle/>
          <a:p>
            <a:endParaRPr lang="en-US"/>
          </a:p>
        </p:txBody>
      </p:sp>
      <p:sp>
        <p:nvSpPr>
          <p:cNvPr id="12" name="Slide Number Placeholder 4">
            <a:extLst>
              <a:ext uri="{FF2B5EF4-FFF2-40B4-BE49-F238E27FC236}">
                <a16:creationId xmlns:a16="http://schemas.microsoft.com/office/drawing/2014/main" id="{743D9C93-4116-8E43-D6D4-2310BBE74CF3}"/>
              </a:ext>
            </a:extLst>
          </p:cNvPr>
          <p:cNvSpPr>
            <a:spLocks noGrp="1"/>
          </p:cNvSpPr>
          <p:nvPr>
            <p:ph type="sldNum" sz="quarter" idx="12"/>
          </p:nvPr>
        </p:nvSpPr>
        <p:spPr>
          <a:xfrm>
            <a:off x="9526815" y="6355292"/>
            <a:ext cx="2411186" cy="365125"/>
          </a:xfrm>
        </p:spPr>
        <p:txBody>
          <a:bodyPr/>
          <a:lstStyle/>
          <a:p>
            <a:fld id="{F384092C-9B9C-9748-AC6A-F06C9D03AD52}" type="slidenum">
              <a:rPr lang="en-US" smtClean="0"/>
              <a:t>‹#›</a:t>
            </a:fld>
            <a:endParaRPr lang="en-US"/>
          </a:p>
        </p:txBody>
      </p:sp>
      <p:sp>
        <p:nvSpPr>
          <p:cNvPr id="6" name="Slide Number Placeholder 4">
            <a:extLst>
              <a:ext uri="{FF2B5EF4-FFF2-40B4-BE49-F238E27FC236}">
                <a16:creationId xmlns:a16="http://schemas.microsoft.com/office/drawing/2014/main" id="{396E577F-AB08-958F-7B3F-B2A73CBB0D5D}"/>
              </a:ext>
            </a:extLst>
          </p:cNvPr>
          <p:cNvSpPr txBox="1">
            <a:spLocks/>
          </p:cNvSpPr>
          <p:nvPr userDrawn="1"/>
        </p:nvSpPr>
        <p:spPr>
          <a:xfrm>
            <a:off x="609600" y="6355292"/>
            <a:ext cx="2411186" cy="365125"/>
          </a:xfrm>
          <a:prstGeom prst="rect">
            <a:avLst/>
          </a:prstGeom>
        </p:spPr>
        <p:txBody>
          <a:bodyPr vert="horz" lIns="91440" tIns="45720" rIns="91440" bIns="45720" rtlCol="0" anchor="ctr"/>
          <a:lstStyle>
            <a:defPPr>
              <a:defRPr lang="en-US"/>
            </a:defPPr>
            <a:lvl1pPr marL="0" algn="r" defTabSz="914400" rtl="0" eaLnBrk="1" latinLnBrk="0" hangingPunct="1">
              <a:defRPr sz="750" kern="1200">
                <a:solidFill>
                  <a:schemeClr val="accent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600" b="0">
                <a:solidFill>
                  <a:srgbClr val="92D050"/>
                </a:solidFill>
                <a:latin typeface="Open Sans Light" panose="020B0606030504020204" pitchFamily="34" charset="0"/>
                <a:ea typeface="Open Sans Light" panose="020B0606030504020204" pitchFamily="34" charset="0"/>
                <a:cs typeface="Open Sans Light" panose="020B0606030504020204" pitchFamily="34" charset="0"/>
              </a:rPr>
              <a:t>NAIRR Pilot</a:t>
            </a:r>
          </a:p>
        </p:txBody>
      </p:sp>
      <p:sp>
        <p:nvSpPr>
          <p:cNvPr id="3" name="Text Placeholder 2">
            <a:extLst>
              <a:ext uri="{FF2B5EF4-FFF2-40B4-BE49-F238E27FC236}">
                <a16:creationId xmlns:a16="http://schemas.microsoft.com/office/drawing/2014/main" id="{021517C3-4222-D8D4-6755-39835FE79DF3}"/>
              </a:ext>
            </a:extLst>
          </p:cNvPr>
          <p:cNvSpPr>
            <a:spLocks noGrp="1"/>
          </p:cNvSpPr>
          <p:nvPr>
            <p:ph idx="1"/>
          </p:nvPr>
        </p:nvSpPr>
        <p:spPr>
          <a:xfrm>
            <a:off x="4332513" y="780595"/>
            <a:ext cx="7119257" cy="526096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3">
            <a:extLst>
              <a:ext uri="{FF2B5EF4-FFF2-40B4-BE49-F238E27FC236}">
                <a16:creationId xmlns:a16="http://schemas.microsoft.com/office/drawing/2014/main" id="{E14A5BAA-B01E-4D86-A3E2-D7109A9E49B9}"/>
              </a:ext>
            </a:extLst>
          </p:cNvPr>
          <p:cNvSpPr>
            <a:spLocks noGrp="1"/>
          </p:cNvSpPr>
          <p:nvPr>
            <p:ph type="ctrTitle" hasCustomPrompt="1"/>
          </p:nvPr>
        </p:nvSpPr>
        <p:spPr>
          <a:xfrm>
            <a:off x="389903" y="654277"/>
            <a:ext cx="3302336" cy="3204134"/>
          </a:xfrm>
        </p:spPr>
        <p:txBody>
          <a:bodyPr anchor="b">
            <a:normAutofit/>
          </a:bodyPr>
          <a:lstStyle>
            <a:lvl1pPr>
              <a:defRPr sz="4400">
                <a:solidFill>
                  <a:schemeClr val="accent2"/>
                </a:solidFill>
              </a:defRPr>
            </a:lvl1pPr>
          </a:lstStyle>
          <a:p>
            <a:r>
              <a:rPr lang="en-US" sz="4800">
                <a:solidFill>
                  <a:schemeClr val="bg1"/>
                </a:solidFill>
              </a:rPr>
              <a:t>Click to Edit Title</a:t>
            </a:r>
          </a:p>
        </p:txBody>
      </p:sp>
    </p:spTree>
    <p:extLst>
      <p:ext uri="{BB962C8B-B14F-4D97-AF65-F5344CB8AC3E}">
        <p14:creationId xmlns:p14="http://schemas.microsoft.com/office/powerpoint/2010/main" val="34055116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Section Header">
    <p:spTree>
      <p:nvGrpSpPr>
        <p:cNvPr id="1" name=""/>
        <p:cNvGrpSpPr/>
        <p:nvPr/>
      </p:nvGrpSpPr>
      <p:grpSpPr>
        <a:xfrm>
          <a:off x="0" y="0"/>
          <a:ext cx="0" cy="0"/>
          <a:chOff x="0" y="0"/>
          <a:chExt cx="0" cy="0"/>
        </a:xfrm>
      </p:grpSpPr>
      <p:pic>
        <p:nvPicPr>
          <p:cNvPr id="2" name="Picture 1" descr="Network Technology Background">
            <a:extLst>
              <a:ext uri="{FF2B5EF4-FFF2-40B4-BE49-F238E27FC236}">
                <a16:creationId xmlns:a16="http://schemas.microsoft.com/office/drawing/2014/main" id="{315662CB-68F4-E4A3-9E94-059D64F6F7D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83" y="0"/>
            <a:ext cx="12191999" cy="6858000"/>
          </a:xfrm>
          <a:prstGeom prst="rect">
            <a:avLst/>
          </a:prstGeom>
        </p:spPr>
      </p:pic>
      <p:sp>
        <p:nvSpPr>
          <p:cNvPr id="11" name="Rectangle 10">
            <a:extLst>
              <a:ext uri="{FF2B5EF4-FFF2-40B4-BE49-F238E27FC236}">
                <a16:creationId xmlns:a16="http://schemas.microsoft.com/office/drawing/2014/main" id="{6BDDF3E6-5CD0-D5E4-2816-BAA4B9FC982E}"/>
              </a:ext>
            </a:extLst>
          </p:cNvPr>
          <p:cNvSpPr/>
          <p:nvPr userDrawn="1"/>
        </p:nvSpPr>
        <p:spPr>
          <a:xfrm>
            <a:off x="9236" y="4365524"/>
            <a:ext cx="12192000" cy="2492472"/>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4" name="hcSlideMaster.Section HeaderHeader">
            <a:extLst>
              <a:ext uri="{FF2B5EF4-FFF2-40B4-BE49-F238E27FC236}">
                <a16:creationId xmlns:a16="http://schemas.microsoft.com/office/drawing/2014/main" id="{D0CBB629-71D0-4975-B7EA-1AB6BA65FECB}"/>
              </a:ext>
            </a:extLst>
          </p:cNvPr>
          <p:cNvSpPr txBox="1"/>
          <p:nvPr userDrawn="1"/>
        </p:nvSpPr>
        <p:spPr>
          <a:xfrm>
            <a:off x="0" y="0"/>
            <a:ext cx="12192000" cy="0"/>
          </a:xfrm>
          <a:prstGeom prst="rect">
            <a:avLst/>
          </a:prstGeom>
          <a:noFill/>
        </p:spPr>
        <p:txBody>
          <a:bodyPr vert="horz" wrap="square" rtlCol="0">
            <a:noAutofit/>
          </a:bodyPr>
          <a:lstStyle/>
          <a:p>
            <a:endParaRPr lang="en-US"/>
          </a:p>
        </p:txBody>
      </p:sp>
      <p:sp>
        <p:nvSpPr>
          <p:cNvPr id="5" name="hcSection HeaderHeader">
            <a:extLst>
              <a:ext uri="{FF2B5EF4-FFF2-40B4-BE49-F238E27FC236}">
                <a16:creationId xmlns:a16="http://schemas.microsoft.com/office/drawing/2014/main" id="{C9F63A2E-CE0A-5CCC-1388-2440194E5DCC}"/>
              </a:ext>
            </a:extLst>
          </p:cNvPr>
          <p:cNvSpPr txBox="1"/>
          <p:nvPr userDrawn="1"/>
        </p:nvSpPr>
        <p:spPr>
          <a:xfrm>
            <a:off x="0" y="0"/>
            <a:ext cx="12192000" cy="0"/>
          </a:xfrm>
          <a:prstGeom prst="rect">
            <a:avLst/>
          </a:prstGeom>
          <a:noFill/>
        </p:spPr>
        <p:txBody>
          <a:bodyPr vert="horz" wrap="square" rtlCol="0">
            <a:noAutofit/>
          </a:bodyPr>
          <a:lstStyle/>
          <a:p>
            <a:endParaRPr lang="en-US"/>
          </a:p>
        </p:txBody>
      </p:sp>
      <p:sp>
        <p:nvSpPr>
          <p:cNvPr id="10" name="Text Placeholder 3">
            <a:extLst>
              <a:ext uri="{FF2B5EF4-FFF2-40B4-BE49-F238E27FC236}">
                <a16:creationId xmlns:a16="http://schemas.microsoft.com/office/drawing/2014/main" id="{7EFE4BF7-0A53-4778-5BE5-7F5DC1E8A138}"/>
              </a:ext>
            </a:extLst>
          </p:cNvPr>
          <p:cNvSpPr>
            <a:spLocks noGrp="1"/>
          </p:cNvSpPr>
          <p:nvPr>
            <p:ph type="body" sz="quarter" idx="10" hasCustomPrompt="1"/>
          </p:nvPr>
        </p:nvSpPr>
        <p:spPr>
          <a:xfrm>
            <a:off x="616521" y="5177420"/>
            <a:ext cx="9848088" cy="868680"/>
          </a:xfrm>
          <a:prstGeom prst="rect">
            <a:avLst/>
          </a:prstGeom>
        </p:spPr>
        <p:txBody>
          <a:bodyPr lIns="0" tIns="45720" rIns="0" bIns="45720" anchor="b">
            <a:noAutofit/>
          </a:bodyPr>
          <a:lstStyle>
            <a:lvl1pPr marL="0" indent="0">
              <a:buFontTx/>
              <a:buNone/>
              <a:defRPr sz="2800" b="0" i="0">
                <a:solidFill>
                  <a:schemeClr val="bg1">
                    <a:lumMod val="75000"/>
                  </a:schemeClr>
                </a:solidFill>
                <a:latin typeface="Open Sans Light" panose="020B0606030504020204" pitchFamily="34" charset="0"/>
                <a:ea typeface="Open Sans Light" panose="020B0606030504020204" pitchFamily="34" charset="0"/>
                <a:cs typeface="Open Sans Light" panose="020B0606030504020204" pitchFamily="34" charset="0"/>
              </a:defRPr>
            </a:lvl1pPr>
            <a:lvl2pPr marL="548640" indent="0">
              <a:buFontTx/>
              <a:buNone/>
              <a:defRPr/>
            </a:lvl2pPr>
            <a:lvl3pPr marL="1097280" indent="0">
              <a:buFontTx/>
              <a:buNone/>
              <a:defRPr/>
            </a:lvl3pPr>
            <a:lvl4pPr marL="1645920" indent="0">
              <a:buFontTx/>
              <a:buNone/>
              <a:defRPr/>
            </a:lvl4pPr>
            <a:lvl5pPr marL="2194560" indent="0">
              <a:buFontTx/>
              <a:buNone/>
              <a:defRPr/>
            </a:lvl5pPr>
          </a:lstStyle>
          <a:p>
            <a:pPr lvl="0"/>
            <a:r>
              <a:rPr lang="en-US"/>
              <a:t>Click to Edit Subtitle</a:t>
            </a:r>
          </a:p>
        </p:txBody>
      </p:sp>
      <p:sp>
        <p:nvSpPr>
          <p:cNvPr id="12" name="Slide Number Placeholder 4">
            <a:extLst>
              <a:ext uri="{FF2B5EF4-FFF2-40B4-BE49-F238E27FC236}">
                <a16:creationId xmlns:a16="http://schemas.microsoft.com/office/drawing/2014/main" id="{743D9C93-4116-8E43-D6D4-2310BBE74CF3}"/>
              </a:ext>
            </a:extLst>
          </p:cNvPr>
          <p:cNvSpPr>
            <a:spLocks noGrp="1"/>
          </p:cNvSpPr>
          <p:nvPr>
            <p:ph type="sldNum" sz="quarter" idx="12"/>
          </p:nvPr>
        </p:nvSpPr>
        <p:spPr>
          <a:xfrm>
            <a:off x="9526815" y="6355292"/>
            <a:ext cx="2411186" cy="365125"/>
          </a:xfrm>
        </p:spPr>
        <p:txBody>
          <a:bodyPr/>
          <a:lstStyle/>
          <a:p>
            <a:fld id="{F384092C-9B9C-9748-AC6A-F06C9D03AD52}" type="slidenum">
              <a:rPr lang="en-US" smtClean="0"/>
              <a:t>‹#›</a:t>
            </a:fld>
            <a:endParaRPr lang="en-US"/>
          </a:p>
        </p:txBody>
      </p:sp>
      <p:sp>
        <p:nvSpPr>
          <p:cNvPr id="14" name="Title 3">
            <a:extLst>
              <a:ext uri="{FF2B5EF4-FFF2-40B4-BE49-F238E27FC236}">
                <a16:creationId xmlns:a16="http://schemas.microsoft.com/office/drawing/2014/main" id="{7A48D5E3-C134-A893-E4A7-EA9DE35CCD6D}"/>
              </a:ext>
            </a:extLst>
          </p:cNvPr>
          <p:cNvSpPr>
            <a:spLocks noGrp="1"/>
          </p:cNvSpPr>
          <p:nvPr>
            <p:ph type="ctrTitle" hasCustomPrompt="1"/>
          </p:nvPr>
        </p:nvSpPr>
        <p:spPr>
          <a:xfrm>
            <a:off x="616521" y="1122363"/>
            <a:ext cx="4023360" cy="3204134"/>
          </a:xfrm>
        </p:spPr>
        <p:txBody>
          <a:bodyPr anchor="b">
            <a:normAutofit/>
          </a:bodyPr>
          <a:lstStyle>
            <a:lvl1pPr>
              <a:defRPr>
                <a:solidFill>
                  <a:schemeClr val="accent2"/>
                </a:solidFill>
              </a:defRPr>
            </a:lvl1pPr>
          </a:lstStyle>
          <a:p>
            <a:r>
              <a:rPr lang="en-US" sz="4800">
                <a:solidFill>
                  <a:schemeClr val="bg1"/>
                </a:solidFill>
              </a:rPr>
              <a:t>Click to Edit Title</a:t>
            </a:r>
          </a:p>
        </p:txBody>
      </p:sp>
      <p:sp>
        <p:nvSpPr>
          <p:cNvPr id="6" name="Slide Number Placeholder 4">
            <a:extLst>
              <a:ext uri="{FF2B5EF4-FFF2-40B4-BE49-F238E27FC236}">
                <a16:creationId xmlns:a16="http://schemas.microsoft.com/office/drawing/2014/main" id="{396E577F-AB08-958F-7B3F-B2A73CBB0D5D}"/>
              </a:ext>
            </a:extLst>
          </p:cNvPr>
          <p:cNvSpPr txBox="1">
            <a:spLocks/>
          </p:cNvSpPr>
          <p:nvPr userDrawn="1"/>
        </p:nvSpPr>
        <p:spPr>
          <a:xfrm>
            <a:off x="609600" y="6355292"/>
            <a:ext cx="2411186" cy="365125"/>
          </a:xfrm>
          <a:prstGeom prst="rect">
            <a:avLst/>
          </a:prstGeom>
        </p:spPr>
        <p:txBody>
          <a:bodyPr vert="horz" lIns="91440" tIns="45720" rIns="91440" bIns="45720" rtlCol="0" anchor="ctr"/>
          <a:lstStyle>
            <a:defPPr>
              <a:defRPr lang="en-US"/>
            </a:defPPr>
            <a:lvl1pPr marL="0" algn="r" defTabSz="914400" rtl="0" eaLnBrk="1" latinLnBrk="0" hangingPunct="1">
              <a:defRPr sz="750" kern="1200">
                <a:solidFill>
                  <a:schemeClr val="accent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600" b="0">
                <a:solidFill>
                  <a:srgbClr val="92D050"/>
                </a:solidFill>
                <a:latin typeface="Open Sans Light" panose="020B0606030504020204" pitchFamily="34" charset="0"/>
                <a:ea typeface="Open Sans Light" panose="020B0606030504020204" pitchFamily="34" charset="0"/>
                <a:cs typeface="Open Sans Light" panose="020B0606030504020204" pitchFamily="34" charset="0"/>
              </a:rPr>
              <a:t>NAIRR Pilot</a:t>
            </a:r>
          </a:p>
        </p:txBody>
      </p:sp>
    </p:spTree>
    <p:extLst>
      <p:ext uri="{BB962C8B-B14F-4D97-AF65-F5344CB8AC3E}">
        <p14:creationId xmlns:p14="http://schemas.microsoft.com/office/powerpoint/2010/main" val="18743770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and Bullets@@TITU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5975" y="102907"/>
            <a:ext cx="10474900" cy="754343"/>
          </a:xfrm>
        </p:spPr>
        <p:txBody>
          <a:bodyPr anchor="ctr"/>
          <a:lstStyle>
            <a:lvl1pPr algn="l" defTabSz="914400" rtl="0" eaLnBrk="1" latinLnBrk="0" hangingPunct="1">
              <a:lnSpc>
                <a:spcPct val="90000"/>
              </a:lnSpc>
              <a:spcBef>
                <a:spcPct val="0"/>
              </a:spcBef>
              <a:buNone/>
              <a:defRPr lang="en-US" sz="3600" b="0" i="0" kern="1200" dirty="0">
                <a:solidFill>
                  <a:srgbClr val="005699"/>
                </a:solidFill>
                <a:latin typeface="Open Sans Light" panose="020B0606030504020204" pitchFamily="34" charset="0"/>
                <a:ea typeface="Open Sans Light" panose="020B0606030504020204" pitchFamily="34" charset="0"/>
                <a:cs typeface="Open Sans Light" panose="020B0606030504020204" pitchFamily="34" charset="0"/>
              </a:defRPr>
            </a:lvl1pPr>
          </a:lstStyle>
          <a:p>
            <a:r>
              <a:rPr lang="en-US"/>
              <a:t>Click to edit title style</a:t>
            </a:r>
          </a:p>
        </p:txBody>
      </p:sp>
      <p:sp>
        <p:nvSpPr>
          <p:cNvPr id="5" name="Slide Number Placeholder 4"/>
          <p:cNvSpPr>
            <a:spLocks noGrp="1"/>
          </p:cNvSpPr>
          <p:nvPr>
            <p:ph type="sldNum" sz="quarter" idx="12"/>
          </p:nvPr>
        </p:nvSpPr>
        <p:spPr>
          <a:xfrm>
            <a:off x="9526815" y="6355292"/>
            <a:ext cx="2411186" cy="365125"/>
          </a:xfrm>
        </p:spPr>
        <p:txBody>
          <a:bodyPr/>
          <a:lstStyle/>
          <a:p>
            <a:fld id="{F384092C-9B9C-9748-AC6A-F06C9D03AD52}" type="slidenum">
              <a:rPr lang="en-US" smtClean="0"/>
              <a:t>‹#›</a:t>
            </a:fld>
            <a:endParaRPr lang="en-US"/>
          </a:p>
        </p:txBody>
      </p:sp>
      <p:sp>
        <p:nvSpPr>
          <p:cNvPr id="7" name="Text Placeholder 6"/>
          <p:cNvSpPr>
            <a:spLocks noGrp="1"/>
          </p:cNvSpPr>
          <p:nvPr>
            <p:ph type="body" sz="quarter" idx="13" hasCustomPrompt="1"/>
          </p:nvPr>
        </p:nvSpPr>
        <p:spPr>
          <a:xfrm>
            <a:off x="603250" y="1397000"/>
            <a:ext cx="10699750" cy="4530990"/>
          </a:xfrm>
          <a:prstGeom prst="rect">
            <a:avLst/>
          </a:prstGeom>
        </p:spPr>
        <p:txBody>
          <a:bodyPr/>
          <a:lstStyle>
            <a:lvl1pPr>
              <a:spcAft>
                <a:spcPts val="0"/>
              </a:spcAft>
              <a:defRPr>
                <a:solidFill>
                  <a:schemeClr val="tx1"/>
                </a:solidFill>
                <a:latin typeface="Open Sans Light" panose="020B0606030504020204" pitchFamily="34" charset="0"/>
                <a:ea typeface="Open Sans Light" panose="020B0606030504020204" pitchFamily="34" charset="0"/>
                <a:cs typeface="Open Sans Light" panose="020B0606030504020204" pitchFamily="34" charset="0"/>
              </a:defRPr>
            </a:lvl1pPr>
            <a:lvl2pPr marL="533393" indent="-342900">
              <a:spcAft>
                <a:spcPts val="0"/>
              </a:spcAft>
              <a:buFont typeface="Arial" panose="020B0604020202020204" pitchFamily="34" charset="0"/>
              <a:buChar char="•"/>
              <a:defRPr>
                <a:solidFill>
                  <a:schemeClr val="tx1"/>
                </a:solidFill>
                <a:latin typeface="Open Sans Light" panose="020B0606030504020204" pitchFamily="34" charset="0"/>
                <a:ea typeface="Open Sans Light" panose="020B0606030504020204" pitchFamily="34" charset="0"/>
                <a:cs typeface="Open Sans Light" panose="020B0606030504020204" pitchFamily="34" charset="0"/>
              </a:defRPr>
            </a:lvl2pPr>
            <a:lvl3pPr marL="723885" indent="-342900">
              <a:spcAft>
                <a:spcPts val="0"/>
              </a:spcAft>
              <a:buFont typeface="Arial" panose="020B0604020202020204" pitchFamily="34" charset="0"/>
              <a:buChar char="•"/>
              <a:defRPr>
                <a:solidFill>
                  <a:schemeClr val="tx1"/>
                </a:solidFill>
                <a:latin typeface="Open Sans Light" panose="020B0606030504020204" pitchFamily="34" charset="0"/>
                <a:ea typeface="Open Sans Light" panose="020B0606030504020204" pitchFamily="34" charset="0"/>
                <a:cs typeface="Open Sans Light" panose="020B0606030504020204" pitchFamily="34" charset="0"/>
              </a:defRPr>
            </a:lvl3pPr>
            <a:lvl4pPr marL="914378" indent="-342900">
              <a:spcAft>
                <a:spcPts val="0"/>
              </a:spcAft>
              <a:buFont typeface="Arial" panose="020B0604020202020204" pitchFamily="34" charset="0"/>
              <a:buChar char="•"/>
              <a:defRPr>
                <a:solidFill>
                  <a:schemeClr val="tx1"/>
                </a:solidFill>
                <a:latin typeface="Open Sans Light" panose="020B0606030504020204" pitchFamily="34" charset="0"/>
                <a:ea typeface="Open Sans Light" panose="020B0606030504020204" pitchFamily="34" charset="0"/>
                <a:cs typeface="Open Sans Light" panose="020B0606030504020204" pitchFamily="34" charset="0"/>
              </a:defRPr>
            </a:lvl4pPr>
            <a:lvl5pPr marL="1104870" indent="-342900">
              <a:spcAft>
                <a:spcPts val="0"/>
              </a:spcAft>
              <a:buFont typeface="Arial" panose="020B0604020202020204" pitchFamily="34" charset="0"/>
              <a:buChar char="•"/>
              <a:defRPr>
                <a:solidFill>
                  <a:schemeClr val="tx1"/>
                </a:solidFill>
                <a:latin typeface="Open Sans Light" panose="020B0606030504020204" pitchFamily="34" charset="0"/>
                <a:ea typeface="Open Sans Light" panose="020B0606030504020204" pitchFamily="34" charset="0"/>
                <a:cs typeface="Open Sans Light" panose="020B0606030504020204" pitchFamily="34" charset="0"/>
              </a:defRPr>
            </a:lvl5p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cxnSp>
        <p:nvCxnSpPr>
          <p:cNvPr id="9" name="Straight Connector 8">
            <a:extLst>
              <a:ext uri="{FF2B5EF4-FFF2-40B4-BE49-F238E27FC236}">
                <a16:creationId xmlns:a16="http://schemas.microsoft.com/office/drawing/2014/main" id="{8752C573-0C30-824A-9998-990960154B3C}"/>
              </a:ext>
            </a:extLst>
          </p:cNvPr>
          <p:cNvCxnSpPr>
            <a:cxnSpLocks/>
          </p:cNvCxnSpPr>
          <p:nvPr userDrawn="1"/>
        </p:nvCxnSpPr>
        <p:spPr>
          <a:xfrm>
            <a:off x="445975" y="860908"/>
            <a:ext cx="11231830" cy="0"/>
          </a:xfrm>
          <a:prstGeom prst="line">
            <a:avLst/>
          </a:prstGeom>
          <a:ln w="6350">
            <a:solidFill>
              <a:schemeClr val="accent6"/>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1F5E293D-84A8-DE4B-AEA5-5FC36490FA81}"/>
              </a:ext>
            </a:extLst>
          </p:cNvPr>
          <p:cNvSpPr txBox="1"/>
          <p:nvPr userDrawn="1"/>
        </p:nvSpPr>
        <p:spPr>
          <a:xfrm>
            <a:off x="1392226" y="-108858"/>
            <a:ext cx="0" cy="0"/>
          </a:xfrm>
          <a:prstGeom prst="rect">
            <a:avLst/>
          </a:prstGeom>
          <a:noFill/>
        </p:spPr>
        <p:txBody>
          <a:bodyPr wrap="none" rtlCol="0">
            <a:noAutofit/>
          </a:bodyPr>
          <a:lstStyle/>
          <a:p>
            <a:endParaRPr lang="en-US" sz="1500"/>
          </a:p>
        </p:txBody>
      </p:sp>
      <p:pic>
        <p:nvPicPr>
          <p:cNvPr id="8" name="Picture 7" descr="Network Technology Background">
            <a:extLst>
              <a:ext uri="{FF2B5EF4-FFF2-40B4-BE49-F238E27FC236}">
                <a16:creationId xmlns:a16="http://schemas.microsoft.com/office/drawing/2014/main" id="{F98F6079-FCE6-F009-2D46-C0E92506571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236" y="6269248"/>
            <a:ext cx="12275127" cy="606563"/>
          </a:xfrm>
          <a:prstGeom prst="rect">
            <a:avLst/>
          </a:prstGeom>
        </p:spPr>
      </p:pic>
      <p:sp>
        <p:nvSpPr>
          <p:cNvPr id="4" name="Slide Number Placeholder 4">
            <a:extLst>
              <a:ext uri="{FF2B5EF4-FFF2-40B4-BE49-F238E27FC236}">
                <a16:creationId xmlns:a16="http://schemas.microsoft.com/office/drawing/2014/main" id="{749CA3E5-D65D-C680-9164-18FAA3AFBDD2}"/>
              </a:ext>
            </a:extLst>
          </p:cNvPr>
          <p:cNvSpPr txBox="1">
            <a:spLocks/>
          </p:cNvSpPr>
          <p:nvPr userDrawn="1"/>
        </p:nvSpPr>
        <p:spPr>
          <a:xfrm>
            <a:off x="445975" y="6389968"/>
            <a:ext cx="2411186" cy="365125"/>
          </a:xfrm>
          <a:prstGeom prst="rect">
            <a:avLst/>
          </a:prstGeom>
        </p:spPr>
        <p:txBody>
          <a:bodyPr vert="horz" lIns="91440" tIns="45720" rIns="91440" bIns="45720" rtlCol="0" anchor="ctr"/>
          <a:lstStyle>
            <a:defPPr>
              <a:defRPr lang="en-US"/>
            </a:defPPr>
            <a:lvl1pPr marL="0" algn="r" defTabSz="914400" rtl="0" eaLnBrk="1" latinLnBrk="0" hangingPunct="1">
              <a:defRPr sz="750" kern="1200">
                <a:solidFill>
                  <a:schemeClr val="accent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600" b="0">
                <a:solidFill>
                  <a:srgbClr val="92D050"/>
                </a:solidFill>
                <a:latin typeface="Open Sans Light" panose="020B0606030504020204" pitchFamily="34" charset="0"/>
                <a:ea typeface="Open Sans Light" panose="020B0606030504020204" pitchFamily="34" charset="0"/>
                <a:cs typeface="Open Sans Light" panose="020B0606030504020204" pitchFamily="34" charset="0"/>
              </a:rPr>
              <a:t>NAIRR Pilot</a:t>
            </a:r>
          </a:p>
        </p:txBody>
      </p:sp>
    </p:spTree>
    <p:extLst>
      <p:ext uri="{BB962C8B-B14F-4D97-AF65-F5344CB8AC3E}">
        <p14:creationId xmlns:p14="http://schemas.microsoft.com/office/powerpoint/2010/main" val="42680039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le and Bullets@@TITU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5975" y="102907"/>
            <a:ext cx="10474900" cy="754343"/>
          </a:xfrm>
        </p:spPr>
        <p:txBody>
          <a:bodyPr anchor="ctr"/>
          <a:lstStyle>
            <a:lvl1pPr algn="l" defTabSz="914400" rtl="0" eaLnBrk="1" latinLnBrk="0" hangingPunct="1">
              <a:lnSpc>
                <a:spcPct val="90000"/>
              </a:lnSpc>
              <a:spcBef>
                <a:spcPct val="0"/>
              </a:spcBef>
              <a:buNone/>
              <a:defRPr lang="en-US" sz="3600" b="0" i="0" kern="1200" dirty="0">
                <a:solidFill>
                  <a:srgbClr val="005699"/>
                </a:solidFill>
                <a:latin typeface="Open Sans Light" panose="020B0606030504020204" pitchFamily="34" charset="0"/>
                <a:ea typeface="Open Sans Light" panose="020B0606030504020204" pitchFamily="34" charset="0"/>
                <a:cs typeface="Open Sans Light" panose="020B0606030504020204" pitchFamily="34" charset="0"/>
              </a:defRPr>
            </a:lvl1pPr>
          </a:lstStyle>
          <a:p>
            <a:r>
              <a:rPr lang="en-US"/>
              <a:t>Click to edit title style</a:t>
            </a:r>
          </a:p>
        </p:txBody>
      </p:sp>
      <p:sp>
        <p:nvSpPr>
          <p:cNvPr id="5" name="Slide Number Placeholder 4"/>
          <p:cNvSpPr>
            <a:spLocks noGrp="1"/>
          </p:cNvSpPr>
          <p:nvPr>
            <p:ph type="sldNum" sz="quarter" idx="12"/>
          </p:nvPr>
        </p:nvSpPr>
        <p:spPr>
          <a:xfrm>
            <a:off x="9526815" y="6355292"/>
            <a:ext cx="2411186" cy="365125"/>
          </a:xfrm>
        </p:spPr>
        <p:txBody>
          <a:bodyPr/>
          <a:lstStyle/>
          <a:p>
            <a:fld id="{F384092C-9B9C-9748-AC6A-F06C9D03AD52}" type="slidenum">
              <a:rPr lang="en-US" smtClean="0"/>
              <a:t>‹#›</a:t>
            </a:fld>
            <a:endParaRPr lang="en-US"/>
          </a:p>
        </p:txBody>
      </p:sp>
      <p:sp>
        <p:nvSpPr>
          <p:cNvPr id="7" name="Text Placeholder 6"/>
          <p:cNvSpPr>
            <a:spLocks noGrp="1"/>
          </p:cNvSpPr>
          <p:nvPr>
            <p:ph type="body" sz="quarter" idx="13" hasCustomPrompt="1"/>
          </p:nvPr>
        </p:nvSpPr>
        <p:spPr>
          <a:xfrm>
            <a:off x="603250" y="1397000"/>
            <a:ext cx="10699750" cy="4530990"/>
          </a:xfrm>
          <a:prstGeom prst="rect">
            <a:avLst/>
          </a:prstGeom>
        </p:spPr>
        <p:txBody>
          <a:bodyPr/>
          <a:lstStyle>
            <a:lvl1pPr>
              <a:spcAft>
                <a:spcPts val="0"/>
              </a:spcAft>
              <a:defRPr>
                <a:solidFill>
                  <a:schemeClr val="tx1"/>
                </a:solidFill>
                <a:latin typeface="Open Sans Light" panose="020B0606030504020204" pitchFamily="34" charset="0"/>
                <a:ea typeface="Open Sans Light" panose="020B0606030504020204" pitchFamily="34" charset="0"/>
                <a:cs typeface="Open Sans Light" panose="020B0606030504020204" pitchFamily="34" charset="0"/>
              </a:defRPr>
            </a:lvl1pPr>
            <a:lvl2pPr marL="533393" indent="-342900">
              <a:spcAft>
                <a:spcPts val="0"/>
              </a:spcAft>
              <a:buFont typeface="Arial" panose="020B0604020202020204" pitchFamily="34" charset="0"/>
              <a:buChar char="•"/>
              <a:defRPr>
                <a:solidFill>
                  <a:schemeClr val="tx1"/>
                </a:solidFill>
                <a:latin typeface="Open Sans Light" panose="020B0606030504020204" pitchFamily="34" charset="0"/>
                <a:ea typeface="Open Sans Light" panose="020B0606030504020204" pitchFamily="34" charset="0"/>
                <a:cs typeface="Open Sans Light" panose="020B0606030504020204" pitchFamily="34" charset="0"/>
              </a:defRPr>
            </a:lvl2pPr>
            <a:lvl3pPr marL="723885" indent="-342900">
              <a:spcAft>
                <a:spcPts val="0"/>
              </a:spcAft>
              <a:buFont typeface="Arial" panose="020B0604020202020204" pitchFamily="34" charset="0"/>
              <a:buChar char="•"/>
              <a:defRPr>
                <a:solidFill>
                  <a:schemeClr val="tx1"/>
                </a:solidFill>
                <a:latin typeface="Open Sans Light" panose="020B0606030504020204" pitchFamily="34" charset="0"/>
                <a:ea typeface="Open Sans Light" panose="020B0606030504020204" pitchFamily="34" charset="0"/>
                <a:cs typeface="Open Sans Light" panose="020B0606030504020204" pitchFamily="34" charset="0"/>
              </a:defRPr>
            </a:lvl3pPr>
            <a:lvl4pPr marL="914378" indent="-342900">
              <a:spcAft>
                <a:spcPts val="0"/>
              </a:spcAft>
              <a:buFont typeface="Arial" panose="020B0604020202020204" pitchFamily="34" charset="0"/>
              <a:buChar char="•"/>
              <a:defRPr>
                <a:solidFill>
                  <a:schemeClr val="tx1"/>
                </a:solidFill>
                <a:latin typeface="Open Sans Light" panose="020B0606030504020204" pitchFamily="34" charset="0"/>
                <a:ea typeface="Open Sans Light" panose="020B0606030504020204" pitchFamily="34" charset="0"/>
                <a:cs typeface="Open Sans Light" panose="020B0606030504020204" pitchFamily="34" charset="0"/>
              </a:defRPr>
            </a:lvl4pPr>
            <a:lvl5pPr marL="1104870" indent="-342900">
              <a:spcAft>
                <a:spcPts val="0"/>
              </a:spcAft>
              <a:buFont typeface="Arial" panose="020B0604020202020204" pitchFamily="34" charset="0"/>
              <a:buChar char="•"/>
              <a:defRPr>
                <a:solidFill>
                  <a:schemeClr val="tx1"/>
                </a:solidFill>
                <a:latin typeface="Open Sans Light" panose="020B0606030504020204" pitchFamily="34" charset="0"/>
                <a:ea typeface="Open Sans Light" panose="020B0606030504020204" pitchFamily="34" charset="0"/>
                <a:cs typeface="Open Sans Light" panose="020B0606030504020204" pitchFamily="34" charset="0"/>
              </a:defRPr>
            </a:lvl5p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cxnSp>
        <p:nvCxnSpPr>
          <p:cNvPr id="9" name="Straight Connector 8">
            <a:extLst>
              <a:ext uri="{FF2B5EF4-FFF2-40B4-BE49-F238E27FC236}">
                <a16:creationId xmlns:a16="http://schemas.microsoft.com/office/drawing/2014/main" id="{8752C573-0C30-824A-9998-990960154B3C}"/>
              </a:ext>
            </a:extLst>
          </p:cNvPr>
          <p:cNvCxnSpPr>
            <a:cxnSpLocks/>
          </p:cNvCxnSpPr>
          <p:nvPr userDrawn="1"/>
        </p:nvCxnSpPr>
        <p:spPr>
          <a:xfrm>
            <a:off x="445975" y="860908"/>
            <a:ext cx="11231830" cy="0"/>
          </a:xfrm>
          <a:prstGeom prst="line">
            <a:avLst/>
          </a:prstGeom>
          <a:ln w="6350">
            <a:solidFill>
              <a:schemeClr val="accent6"/>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1F5E293D-84A8-DE4B-AEA5-5FC36490FA81}"/>
              </a:ext>
            </a:extLst>
          </p:cNvPr>
          <p:cNvSpPr txBox="1"/>
          <p:nvPr userDrawn="1"/>
        </p:nvSpPr>
        <p:spPr>
          <a:xfrm>
            <a:off x="1392226" y="-108858"/>
            <a:ext cx="0" cy="0"/>
          </a:xfrm>
          <a:prstGeom prst="rect">
            <a:avLst/>
          </a:prstGeom>
          <a:noFill/>
        </p:spPr>
        <p:txBody>
          <a:bodyPr wrap="none" rtlCol="0">
            <a:noAutofit/>
          </a:bodyPr>
          <a:lstStyle/>
          <a:p>
            <a:endParaRPr lang="en-US" sz="1500"/>
          </a:p>
        </p:txBody>
      </p:sp>
      <p:sp>
        <p:nvSpPr>
          <p:cNvPr id="4" name="Slide Number Placeholder 4">
            <a:extLst>
              <a:ext uri="{FF2B5EF4-FFF2-40B4-BE49-F238E27FC236}">
                <a16:creationId xmlns:a16="http://schemas.microsoft.com/office/drawing/2014/main" id="{749CA3E5-D65D-C680-9164-18FAA3AFBDD2}"/>
              </a:ext>
            </a:extLst>
          </p:cNvPr>
          <p:cNvSpPr txBox="1">
            <a:spLocks/>
          </p:cNvSpPr>
          <p:nvPr userDrawn="1"/>
        </p:nvSpPr>
        <p:spPr>
          <a:xfrm>
            <a:off x="445975" y="6389968"/>
            <a:ext cx="2411186" cy="365125"/>
          </a:xfrm>
          <a:prstGeom prst="rect">
            <a:avLst/>
          </a:prstGeom>
        </p:spPr>
        <p:txBody>
          <a:bodyPr vert="horz" lIns="91440" tIns="45720" rIns="91440" bIns="45720" rtlCol="0" anchor="ctr"/>
          <a:lstStyle>
            <a:defPPr>
              <a:defRPr lang="en-US"/>
            </a:defPPr>
            <a:lvl1pPr marL="0" algn="r" defTabSz="914400" rtl="0" eaLnBrk="1" latinLnBrk="0" hangingPunct="1">
              <a:defRPr sz="750" kern="1200">
                <a:solidFill>
                  <a:schemeClr val="accent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600" b="0">
                <a:solidFill>
                  <a:srgbClr val="92D050"/>
                </a:solidFill>
                <a:latin typeface="Open Sans Light" panose="020B0606030504020204" pitchFamily="34" charset="0"/>
                <a:ea typeface="Open Sans Light" panose="020B0606030504020204" pitchFamily="34" charset="0"/>
                <a:cs typeface="Open Sans Light" panose="020B0606030504020204" pitchFamily="34" charset="0"/>
              </a:rPr>
              <a:t>NAIRR Pilot</a:t>
            </a:r>
          </a:p>
        </p:txBody>
      </p:sp>
    </p:spTree>
    <p:extLst>
      <p:ext uri="{BB962C8B-B14F-4D97-AF65-F5344CB8AC3E}">
        <p14:creationId xmlns:p14="http://schemas.microsoft.com/office/powerpoint/2010/main" val="8246247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and Bullets@@TITU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5975" y="102907"/>
            <a:ext cx="10474900" cy="754343"/>
          </a:xfrm>
        </p:spPr>
        <p:txBody>
          <a:bodyPr anchor="ctr"/>
          <a:lstStyle>
            <a:lvl1pPr algn="l" defTabSz="914400" rtl="0" eaLnBrk="1" latinLnBrk="0" hangingPunct="1">
              <a:lnSpc>
                <a:spcPct val="90000"/>
              </a:lnSpc>
              <a:spcBef>
                <a:spcPct val="0"/>
              </a:spcBef>
              <a:buNone/>
              <a:defRPr lang="en-US" sz="3600" b="0" i="0" kern="1200" dirty="0">
                <a:solidFill>
                  <a:srgbClr val="005699"/>
                </a:solidFill>
                <a:latin typeface="Open Sans Light" panose="020B0606030504020204" pitchFamily="34" charset="0"/>
                <a:ea typeface="Open Sans Light" panose="020B0606030504020204" pitchFamily="34" charset="0"/>
                <a:cs typeface="Open Sans Light" panose="020B0606030504020204" pitchFamily="34" charset="0"/>
              </a:defRPr>
            </a:lvl1pPr>
          </a:lstStyle>
          <a:p>
            <a:r>
              <a:rPr lang="en-US"/>
              <a:t>Click to edit title style</a:t>
            </a:r>
          </a:p>
        </p:txBody>
      </p:sp>
      <p:sp>
        <p:nvSpPr>
          <p:cNvPr id="5" name="Slide Number Placeholder 4"/>
          <p:cNvSpPr>
            <a:spLocks noGrp="1"/>
          </p:cNvSpPr>
          <p:nvPr>
            <p:ph type="sldNum" sz="quarter" idx="12"/>
          </p:nvPr>
        </p:nvSpPr>
        <p:spPr>
          <a:xfrm>
            <a:off x="9526815" y="6355292"/>
            <a:ext cx="2411186" cy="365125"/>
          </a:xfrm>
        </p:spPr>
        <p:txBody>
          <a:bodyPr/>
          <a:lstStyle/>
          <a:p>
            <a:fld id="{F384092C-9B9C-9748-AC6A-F06C9D03AD52}" type="slidenum">
              <a:rPr lang="en-US" smtClean="0"/>
              <a:t>‹#›</a:t>
            </a:fld>
            <a:endParaRPr lang="en-US"/>
          </a:p>
        </p:txBody>
      </p:sp>
      <p:cxnSp>
        <p:nvCxnSpPr>
          <p:cNvPr id="9" name="Straight Connector 8">
            <a:extLst>
              <a:ext uri="{FF2B5EF4-FFF2-40B4-BE49-F238E27FC236}">
                <a16:creationId xmlns:a16="http://schemas.microsoft.com/office/drawing/2014/main" id="{8752C573-0C30-824A-9998-990960154B3C}"/>
              </a:ext>
            </a:extLst>
          </p:cNvPr>
          <p:cNvCxnSpPr>
            <a:cxnSpLocks/>
          </p:cNvCxnSpPr>
          <p:nvPr userDrawn="1"/>
        </p:nvCxnSpPr>
        <p:spPr>
          <a:xfrm>
            <a:off x="445975" y="860908"/>
            <a:ext cx="11231830" cy="0"/>
          </a:xfrm>
          <a:prstGeom prst="line">
            <a:avLst/>
          </a:prstGeom>
          <a:ln w="6350">
            <a:solidFill>
              <a:schemeClr val="accent6"/>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1F5E293D-84A8-DE4B-AEA5-5FC36490FA81}"/>
              </a:ext>
            </a:extLst>
          </p:cNvPr>
          <p:cNvSpPr txBox="1"/>
          <p:nvPr userDrawn="1"/>
        </p:nvSpPr>
        <p:spPr>
          <a:xfrm>
            <a:off x="1392226" y="-108858"/>
            <a:ext cx="0" cy="0"/>
          </a:xfrm>
          <a:prstGeom prst="rect">
            <a:avLst/>
          </a:prstGeom>
          <a:noFill/>
        </p:spPr>
        <p:txBody>
          <a:bodyPr wrap="none" rtlCol="0">
            <a:noAutofit/>
          </a:bodyPr>
          <a:lstStyle/>
          <a:p>
            <a:endParaRPr lang="en-US" sz="1500"/>
          </a:p>
        </p:txBody>
      </p:sp>
      <p:pic>
        <p:nvPicPr>
          <p:cNvPr id="8" name="Picture 7" descr="Network Technology Background">
            <a:extLst>
              <a:ext uri="{FF2B5EF4-FFF2-40B4-BE49-F238E27FC236}">
                <a16:creationId xmlns:a16="http://schemas.microsoft.com/office/drawing/2014/main" id="{F98F6079-FCE6-F009-2D46-C0E92506571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236" y="6269248"/>
            <a:ext cx="12275127" cy="606563"/>
          </a:xfrm>
          <a:prstGeom prst="rect">
            <a:avLst/>
          </a:prstGeom>
        </p:spPr>
      </p:pic>
      <p:sp>
        <p:nvSpPr>
          <p:cNvPr id="4" name="Slide Number Placeholder 4">
            <a:extLst>
              <a:ext uri="{FF2B5EF4-FFF2-40B4-BE49-F238E27FC236}">
                <a16:creationId xmlns:a16="http://schemas.microsoft.com/office/drawing/2014/main" id="{749CA3E5-D65D-C680-9164-18FAA3AFBDD2}"/>
              </a:ext>
            </a:extLst>
          </p:cNvPr>
          <p:cNvSpPr txBox="1">
            <a:spLocks/>
          </p:cNvSpPr>
          <p:nvPr userDrawn="1"/>
        </p:nvSpPr>
        <p:spPr>
          <a:xfrm>
            <a:off x="445975" y="6389968"/>
            <a:ext cx="2411186" cy="365125"/>
          </a:xfrm>
          <a:prstGeom prst="rect">
            <a:avLst/>
          </a:prstGeom>
        </p:spPr>
        <p:txBody>
          <a:bodyPr vert="horz" lIns="91440" tIns="45720" rIns="91440" bIns="45720" rtlCol="0" anchor="ctr"/>
          <a:lstStyle>
            <a:defPPr>
              <a:defRPr lang="en-US"/>
            </a:defPPr>
            <a:lvl1pPr marL="0" algn="r" defTabSz="914400" rtl="0" eaLnBrk="1" latinLnBrk="0" hangingPunct="1">
              <a:defRPr sz="750" kern="1200">
                <a:solidFill>
                  <a:schemeClr val="accent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600" b="0">
                <a:solidFill>
                  <a:srgbClr val="92D050"/>
                </a:solidFill>
                <a:latin typeface="Open Sans Light" panose="020B0606030504020204" pitchFamily="34" charset="0"/>
                <a:ea typeface="Open Sans Light" panose="020B0606030504020204" pitchFamily="34" charset="0"/>
                <a:cs typeface="Open Sans Light" panose="020B0606030504020204" pitchFamily="34" charset="0"/>
              </a:rPr>
              <a:t>NAIRR Pilot</a:t>
            </a:r>
          </a:p>
        </p:txBody>
      </p:sp>
    </p:spTree>
    <p:extLst>
      <p:ext uri="{BB962C8B-B14F-4D97-AF65-F5344CB8AC3E}">
        <p14:creationId xmlns:p14="http://schemas.microsoft.com/office/powerpoint/2010/main" val="18124267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
        <p:nvSpPr>
          <p:cNvPr id="7" name="hcSlideMaster.Title SlideHeader">
            <a:extLst>
              <a:ext uri="{FF2B5EF4-FFF2-40B4-BE49-F238E27FC236}">
                <a16:creationId xmlns:a16="http://schemas.microsoft.com/office/drawing/2014/main" id="{E217662E-EDDA-5D4A-5097-EF0912CA2207}"/>
              </a:ext>
            </a:extLst>
          </p:cNvPr>
          <p:cNvSpPr txBox="1"/>
          <p:nvPr userDrawn="1"/>
        </p:nvSpPr>
        <p:spPr>
          <a:xfrm>
            <a:off x="0" y="0"/>
            <a:ext cx="12192000" cy="369332"/>
          </a:xfrm>
          <a:prstGeom prst="rect">
            <a:avLst/>
          </a:prstGeom>
          <a:noFill/>
        </p:spPr>
        <p:txBody>
          <a:bodyPr vert="horz" rtlCol="0">
            <a:spAutoFit/>
          </a:bodyPr>
          <a:lstStyle/>
          <a:p>
            <a:endParaRPr lang="en-US"/>
          </a:p>
        </p:txBody>
      </p:sp>
      <p:sp>
        <p:nvSpPr>
          <p:cNvPr id="8" name="hcTitle SlideHeader">
            <a:extLst>
              <a:ext uri="{FF2B5EF4-FFF2-40B4-BE49-F238E27FC236}">
                <a16:creationId xmlns:a16="http://schemas.microsoft.com/office/drawing/2014/main" id="{3BFF5D4E-6B92-2025-9E76-C50D026E50BF}"/>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
        <p:nvSpPr>
          <p:cNvPr id="7" name="hcSlideMaster.Title and ContentHeader">
            <a:extLst>
              <a:ext uri="{FF2B5EF4-FFF2-40B4-BE49-F238E27FC236}">
                <a16:creationId xmlns:a16="http://schemas.microsoft.com/office/drawing/2014/main" id="{7B85A0B8-AAF9-13C2-90BA-5A46CB78F9E4}"/>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
        <p:nvSpPr>
          <p:cNvPr id="7" name="hcSlideMaster.Section HeaderHeader">
            <a:extLst>
              <a:ext uri="{FF2B5EF4-FFF2-40B4-BE49-F238E27FC236}">
                <a16:creationId xmlns:a16="http://schemas.microsoft.com/office/drawing/2014/main" id="{FD7C637C-DFAE-DF30-C168-2D875D0A9F52}"/>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
        <p:nvSpPr>
          <p:cNvPr id="8" name="hcSlideMaster.Two ContentHeader">
            <a:extLst>
              <a:ext uri="{FF2B5EF4-FFF2-40B4-BE49-F238E27FC236}">
                <a16:creationId xmlns:a16="http://schemas.microsoft.com/office/drawing/2014/main" id="{AC3F5C86-EAB2-1839-0454-A688D4AC5CAA}"/>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
        <p:nvSpPr>
          <p:cNvPr id="10" name="hcSlideMaster.ComparisonHeader">
            <a:extLst>
              <a:ext uri="{FF2B5EF4-FFF2-40B4-BE49-F238E27FC236}">
                <a16:creationId xmlns:a16="http://schemas.microsoft.com/office/drawing/2014/main" id="{3C44DDB6-B79E-1E9F-1132-AFADDA18BF31}"/>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
        <p:nvSpPr>
          <p:cNvPr id="6" name="hcSlideMaster.Title OnlyHeader">
            <a:extLst>
              <a:ext uri="{FF2B5EF4-FFF2-40B4-BE49-F238E27FC236}">
                <a16:creationId xmlns:a16="http://schemas.microsoft.com/office/drawing/2014/main" id="{D300E5A6-FBF1-B1A7-798C-85E90C84BCCC}"/>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
        <p:nvSpPr>
          <p:cNvPr id="5" name="hcSlideMaster.BlankHeader">
            <a:extLst>
              <a:ext uri="{FF2B5EF4-FFF2-40B4-BE49-F238E27FC236}">
                <a16:creationId xmlns:a16="http://schemas.microsoft.com/office/drawing/2014/main" id="{F863F072-C9DD-EF35-8B94-CA0739968E9C}"/>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
        <p:nvSpPr>
          <p:cNvPr id="8" name="hcSlideMaster.Content with CaptionHeader">
            <a:extLst>
              <a:ext uri="{FF2B5EF4-FFF2-40B4-BE49-F238E27FC236}">
                <a16:creationId xmlns:a16="http://schemas.microsoft.com/office/drawing/2014/main" id="{037FF426-2AFA-88AA-8426-6E75E440E5AC}"/>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1718414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4195"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4198" r:id="rId13"/>
    <p:sldLayoutId id="2147484196" r:id="rId14"/>
    <p:sldLayoutId id="2147484197" r:id="rId15"/>
    <p:sldLayoutId id="2147484234" r:id="rId16"/>
    <p:sldLayoutId id="2147484233" r:id="rId1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15.xml"/><Relationship Id="rId4" Type="http://schemas.openxmlformats.org/officeDocument/2006/relationships/image" Target="../media/image32.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5.png"/><Relationship Id="rId3" Type="http://schemas.openxmlformats.org/officeDocument/2006/relationships/image" Target="../media/image27.png"/><Relationship Id="rId7" Type="http://schemas.openxmlformats.org/officeDocument/2006/relationships/image" Target="../media/image36.svg"/><Relationship Id="rId12" Type="http://schemas.openxmlformats.org/officeDocument/2006/relationships/image" Target="../media/image41.png"/><Relationship Id="rId17" Type="http://schemas.openxmlformats.org/officeDocument/2006/relationships/image" Target="../media/image45.svg"/><Relationship Id="rId2" Type="http://schemas.openxmlformats.org/officeDocument/2006/relationships/notesSlide" Target="../notesSlides/notesSlide9.xml"/><Relationship Id="rId16" Type="http://schemas.openxmlformats.org/officeDocument/2006/relationships/image" Target="../media/image44.png"/><Relationship Id="rId1" Type="http://schemas.openxmlformats.org/officeDocument/2006/relationships/slideLayout" Target="../slideLayouts/slideLayout15.xml"/><Relationship Id="rId6" Type="http://schemas.openxmlformats.org/officeDocument/2006/relationships/image" Target="../media/image35.png"/><Relationship Id="rId11" Type="http://schemas.openxmlformats.org/officeDocument/2006/relationships/image" Target="../media/image40.svg"/><Relationship Id="rId5" Type="http://schemas.openxmlformats.org/officeDocument/2006/relationships/image" Target="../media/image34.png"/><Relationship Id="rId15" Type="http://schemas.openxmlformats.org/officeDocument/2006/relationships/image" Target="../media/image43.svg"/><Relationship Id="rId10" Type="http://schemas.openxmlformats.org/officeDocument/2006/relationships/image" Target="../media/image39.png"/><Relationship Id="rId4" Type="http://schemas.openxmlformats.org/officeDocument/2006/relationships/image" Target="../media/image33.png"/><Relationship Id="rId9" Type="http://schemas.openxmlformats.org/officeDocument/2006/relationships/image" Target="../media/image38.svg"/><Relationship Id="rId14" Type="http://schemas.openxmlformats.org/officeDocument/2006/relationships/image" Target="../media/image42.png"/></Relationships>
</file>

<file path=ppt/slides/_rels/slide13.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image" Target="../media/image33.png"/><Relationship Id="rId1" Type="http://schemas.openxmlformats.org/officeDocument/2006/relationships/slideLayout" Target="../slideLayouts/slideLayout15.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14.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38.svg"/><Relationship Id="rId7" Type="http://schemas.openxmlformats.org/officeDocument/2006/relationships/image" Target="../media/image52.svg"/><Relationship Id="rId2" Type="http://schemas.openxmlformats.org/officeDocument/2006/relationships/image" Target="../media/image37.png"/><Relationship Id="rId1" Type="http://schemas.openxmlformats.org/officeDocument/2006/relationships/slideLayout" Target="../slideLayouts/slideLayout15.xml"/><Relationship Id="rId6" Type="http://schemas.openxmlformats.org/officeDocument/2006/relationships/image" Target="../media/image42.png"/><Relationship Id="rId5" Type="http://schemas.openxmlformats.org/officeDocument/2006/relationships/image" Target="../media/image45.svg"/><Relationship Id="rId4" Type="http://schemas.openxmlformats.org/officeDocument/2006/relationships/image" Target="../media/image44.png"/><Relationship Id="rId9" Type="http://schemas.openxmlformats.org/officeDocument/2006/relationships/image" Target="../media/image54.svg"/></Relationships>
</file>

<file path=ppt/slides/_rels/slide15.xml.rels><?xml version="1.0" encoding="UTF-8" standalone="yes"?>
<Relationships xmlns="http://schemas.openxmlformats.org/package/2006/relationships"><Relationship Id="rId3" Type="http://schemas.openxmlformats.org/officeDocument/2006/relationships/image" Target="../media/image55.svg"/><Relationship Id="rId2" Type="http://schemas.openxmlformats.org/officeDocument/2006/relationships/image" Target="../media/image53.pn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7.pn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image" Target="../media/image56.png"/><Relationship Id="rId7" Type="http://schemas.openxmlformats.org/officeDocument/2006/relationships/image" Target="../media/image42.png"/><Relationship Id="rId2" Type="http://schemas.openxmlformats.org/officeDocument/2006/relationships/hyperlink" Target="https://bit.ly/3OOmTpl" TargetMode="External"/><Relationship Id="rId1" Type="http://schemas.openxmlformats.org/officeDocument/2006/relationships/slideLayout" Target="../slideLayouts/slideLayout15.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hyperlink" Target="mailto:nairr_pilot_announcements-subscribe-request@listserv.nsf.gov" TargetMode="External"/></Relationships>
</file>

<file path=ppt/slides/_rels/slide19.xml.rels><?xml version="1.0" encoding="UTF-8" standalone="yes"?>
<Relationships xmlns="http://schemas.openxmlformats.org/package/2006/relationships"><Relationship Id="rId8" Type="http://schemas.openxmlformats.org/officeDocument/2006/relationships/image" Target="../media/image62.jpeg"/><Relationship Id="rId13" Type="http://schemas.openxmlformats.org/officeDocument/2006/relationships/image" Target="../media/image67.jpeg"/><Relationship Id="rId3" Type="http://schemas.openxmlformats.org/officeDocument/2006/relationships/image" Target="../media/image57.jpeg"/><Relationship Id="rId7" Type="http://schemas.openxmlformats.org/officeDocument/2006/relationships/image" Target="../media/image61.jpeg"/><Relationship Id="rId12" Type="http://schemas.openxmlformats.org/officeDocument/2006/relationships/image" Target="../media/image66.jpeg"/><Relationship Id="rId2" Type="http://schemas.openxmlformats.org/officeDocument/2006/relationships/notesSlide" Target="../notesSlides/notesSlide11.xml"/><Relationship Id="rId16" Type="http://schemas.openxmlformats.org/officeDocument/2006/relationships/image" Target="../media/image70.png"/><Relationship Id="rId1" Type="http://schemas.openxmlformats.org/officeDocument/2006/relationships/slideLayout" Target="../slideLayouts/slideLayout15.xml"/><Relationship Id="rId6" Type="http://schemas.openxmlformats.org/officeDocument/2006/relationships/image" Target="../media/image60.jpeg"/><Relationship Id="rId11" Type="http://schemas.openxmlformats.org/officeDocument/2006/relationships/image" Target="../media/image65.jpeg"/><Relationship Id="rId5" Type="http://schemas.openxmlformats.org/officeDocument/2006/relationships/image" Target="../media/image59.jpeg"/><Relationship Id="rId15" Type="http://schemas.openxmlformats.org/officeDocument/2006/relationships/image" Target="../media/image69.svg"/><Relationship Id="rId10" Type="http://schemas.openxmlformats.org/officeDocument/2006/relationships/image" Target="../media/image64.jpeg"/><Relationship Id="rId4" Type="http://schemas.openxmlformats.org/officeDocument/2006/relationships/image" Target="../media/image58.jpeg"/><Relationship Id="rId9" Type="http://schemas.openxmlformats.org/officeDocument/2006/relationships/image" Target="../media/image63.jpeg"/><Relationship Id="rId14" Type="http://schemas.openxmlformats.org/officeDocument/2006/relationships/image" Target="../media/image68.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15.xml"/><Relationship Id="rId5" Type="http://schemas.openxmlformats.org/officeDocument/2006/relationships/image" Target="../media/image72.png"/><Relationship Id="rId4" Type="http://schemas.openxmlformats.org/officeDocument/2006/relationships/image" Target="../media/image71.png"/></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73.png"/><Relationship Id="rId1" Type="http://schemas.openxmlformats.org/officeDocument/2006/relationships/slideLayout" Target="../slideLayouts/slideLayout15.xml"/><Relationship Id="rId5" Type="http://schemas.openxmlformats.org/officeDocument/2006/relationships/hyperlink" Target="https://bit.ly/3SvXT8C" TargetMode="External"/><Relationship Id="rId4" Type="http://schemas.openxmlformats.org/officeDocument/2006/relationships/image" Target="../media/image74.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hyperlink" Target="https://bit.ly/3SvXT8C" TargetMode="Externa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5.png"/><Relationship Id="rId3" Type="http://schemas.openxmlformats.org/officeDocument/2006/relationships/image" Target="../media/image38.svg"/><Relationship Id="rId7" Type="http://schemas.openxmlformats.org/officeDocument/2006/relationships/image" Target="../media/image45.svg"/><Relationship Id="rId12" Type="http://schemas.openxmlformats.org/officeDocument/2006/relationships/image" Target="../media/image36.svg"/><Relationship Id="rId2" Type="http://schemas.openxmlformats.org/officeDocument/2006/relationships/image" Target="../media/image37.png"/><Relationship Id="rId1" Type="http://schemas.openxmlformats.org/officeDocument/2006/relationships/slideLayout" Target="../slideLayouts/slideLayout17.xml"/><Relationship Id="rId6" Type="http://schemas.openxmlformats.org/officeDocument/2006/relationships/image" Target="../media/image44.png"/><Relationship Id="rId11" Type="http://schemas.openxmlformats.org/officeDocument/2006/relationships/image" Target="../media/image35.png"/><Relationship Id="rId5" Type="http://schemas.openxmlformats.org/officeDocument/2006/relationships/image" Target="../media/image52.svg"/><Relationship Id="rId10" Type="http://schemas.openxmlformats.org/officeDocument/2006/relationships/image" Target="../media/image41.png"/><Relationship Id="rId4" Type="http://schemas.openxmlformats.org/officeDocument/2006/relationships/image" Target="../media/image42.png"/><Relationship Id="rId9" Type="http://schemas.openxmlformats.org/officeDocument/2006/relationships/image" Target="../media/image75.svg"/></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15.xml"/><Relationship Id="rId6" Type="http://schemas.openxmlformats.org/officeDocument/2006/relationships/image" Target="../media/image77.svg"/><Relationship Id="rId5" Type="http://schemas.openxmlformats.org/officeDocument/2006/relationships/image" Target="../media/image76.png"/><Relationship Id="rId4" Type="http://schemas.openxmlformats.org/officeDocument/2006/relationships/image" Target="../media/image34.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79.svg"/><Relationship Id="rId2" Type="http://schemas.openxmlformats.org/officeDocument/2006/relationships/image" Target="../media/image78.pn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jpeg"/><Relationship Id="rId7" Type="http://schemas.openxmlformats.org/officeDocument/2006/relationships/image" Target="../media/image16.tiff"/><Relationship Id="rId2" Type="http://schemas.openxmlformats.org/officeDocument/2006/relationships/notesSlide" Target="../notesSlides/notesSlide3.xml"/><Relationship Id="rId1" Type="http://schemas.openxmlformats.org/officeDocument/2006/relationships/slideLayout" Target="../slideLayouts/slideLayout15.xml"/><Relationship Id="rId6" Type="http://schemas.openxmlformats.org/officeDocument/2006/relationships/image" Target="../media/image15.jpeg"/><Relationship Id="rId11" Type="http://schemas.openxmlformats.org/officeDocument/2006/relationships/image" Target="../media/image20.jpeg"/><Relationship Id="rId5" Type="http://schemas.openxmlformats.org/officeDocument/2006/relationships/image" Target="../media/image14.jpeg"/><Relationship Id="rId10" Type="http://schemas.openxmlformats.org/officeDocument/2006/relationships/image" Target="../media/image19.jpeg"/><Relationship Id="rId4" Type="http://schemas.openxmlformats.org/officeDocument/2006/relationships/image" Target="../media/image13.jpeg"/><Relationship Id="rId9" Type="http://schemas.openxmlformats.org/officeDocument/2006/relationships/image" Target="../media/image18.png"/></Relationships>
</file>

<file path=ppt/slides/_rels/slide30.xml.rels><?xml version="1.0" encoding="UTF-8" standalone="yes"?>
<Relationships xmlns="http://schemas.openxmlformats.org/package/2006/relationships"><Relationship Id="rId3" Type="http://schemas.openxmlformats.org/officeDocument/2006/relationships/hyperlink" Target="http://nairrpilot.org/" TargetMode="External"/><Relationship Id="rId2" Type="http://schemas.openxmlformats.org/officeDocument/2006/relationships/hyperlink" Target="https://new.nsf.gov/focus-areas/artificial-intelligence/nairr" TargetMode="Externa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15.xml"/><Relationship Id="rId4" Type="http://schemas.openxmlformats.org/officeDocument/2006/relationships/image" Target="../media/image22.png"/></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15.xml"/><Relationship Id="rId4" Type="http://schemas.openxmlformats.org/officeDocument/2006/relationships/image" Target="../media/image24.png"/></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15.xml"/><Relationship Id="rId4" Type="http://schemas.openxmlformats.org/officeDocument/2006/relationships/image" Target="../media/image26.svg"/></Relationships>
</file>

<file path=ppt/slides/_rels/slide7.xml.rels><?xml version="1.0" encoding="UTF-8" standalone="yes"?>
<Relationships xmlns="http://schemas.openxmlformats.org/package/2006/relationships"><Relationship Id="rId3" Type="http://schemas.openxmlformats.org/officeDocument/2006/relationships/hyperlink" Target="https://nairrpilot.org/" TargetMode="External"/><Relationship Id="rId2" Type="http://schemas.openxmlformats.org/officeDocument/2006/relationships/hyperlink" Target="https://bit.ly/4bedykr" TargetMode="External"/><Relationship Id="rId1" Type="http://schemas.openxmlformats.org/officeDocument/2006/relationships/slideLayout" Target="../slideLayouts/slideLayout17.xml"/><Relationship Id="rId6" Type="http://schemas.openxmlformats.org/officeDocument/2006/relationships/image" Target="../media/image27.png"/><Relationship Id="rId5" Type="http://schemas.openxmlformats.org/officeDocument/2006/relationships/hyperlink" Target="https://bit.ly/3wpqQu9" TargetMode="External"/><Relationship Id="rId4" Type="http://schemas.openxmlformats.org/officeDocument/2006/relationships/hyperlink" Target="https://bit.ly/3SvXT8C"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bit.ly/4bedykr" TargetMode="External"/><Relationship Id="rId2" Type="http://schemas.openxmlformats.org/officeDocument/2006/relationships/image" Target="../media/image27.png"/><Relationship Id="rId1" Type="http://schemas.openxmlformats.org/officeDocument/2006/relationships/slideLayout" Target="../slideLayouts/slideLayout17.xml"/><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2661CA6-4AEF-9644-8EB5-8F9FF63A467D}"/>
              </a:ext>
            </a:extLst>
          </p:cNvPr>
          <p:cNvSpPr>
            <a:spLocks noGrp="1"/>
          </p:cNvSpPr>
          <p:nvPr>
            <p:ph type="ctrTitle"/>
          </p:nvPr>
        </p:nvSpPr>
        <p:spPr>
          <a:xfrm>
            <a:off x="616521" y="1122363"/>
            <a:ext cx="9429522" cy="3204134"/>
          </a:xfrm>
        </p:spPr>
        <p:txBody>
          <a:bodyPr/>
          <a:lstStyle/>
          <a:p>
            <a:r>
              <a:rPr lang="en-US" dirty="0"/>
              <a:t>All About The National AI Research Resource (NAIRR) Pilot Effort</a:t>
            </a:r>
          </a:p>
        </p:txBody>
      </p:sp>
      <p:sp>
        <p:nvSpPr>
          <p:cNvPr id="6" name="Text Placeholder 5">
            <a:extLst>
              <a:ext uri="{FF2B5EF4-FFF2-40B4-BE49-F238E27FC236}">
                <a16:creationId xmlns:a16="http://schemas.microsoft.com/office/drawing/2014/main" id="{D0688851-BCA6-52D6-B9A8-A6AC984C3A17}"/>
              </a:ext>
            </a:extLst>
          </p:cNvPr>
          <p:cNvSpPr>
            <a:spLocks noGrp="1"/>
          </p:cNvSpPr>
          <p:nvPr>
            <p:ph type="body" sz="quarter" idx="10"/>
          </p:nvPr>
        </p:nvSpPr>
        <p:spPr/>
        <p:txBody>
          <a:bodyPr/>
          <a:lstStyle/>
          <a:p>
            <a:r>
              <a:rPr lang="en-US" sz="2000"/>
              <a:t>February 2024</a:t>
            </a:r>
          </a:p>
        </p:txBody>
      </p:sp>
      <p:sp>
        <p:nvSpPr>
          <p:cNvPr id="3" name="Slide Number Placeholder 2">
            <a:extLst>
              <a:ext uri="{FF2B5EF4-FFF2-40B4-BE49-F238E27FC236}">
                <a16:creationId xmlns:a16="http://schemas.microsoft.com/office/drawing/2014/main" id="{69B3708D-A78B-E04A-3F27-FC5CDCD0BD99}"/>
              </a:ext>
            </a:extLst>
          </p:cNvPr>
          <p:cNvSpPr>
            <a:spLocks noGrp="1"/>
          </p:cNvSpPr>
          <p:nvPr>
            <p:ph type="sldNum" sz="quarter" idx="12"/>
          </p:nvPr>
        </p:nvSpPr>
        <p:spPr/>
        <p:txBody>
          <a:bodyPr/>
          <a:lstStyle/>
          <a:p>
            <a:fld id="{F384092C-9B9C-9748-AC6A-F06C9D03AD52}" type="slidenum">
              <a:rPr lang="en-US" smtClean="0"/>
              <a:t>1</a:t>
            </a:fld>
            <a:endParaRPr lang="en-US"/>
          </a:p>
        </p:txBody>
      </p:sp>
    </p:spTree>
    <p:extLst>
      <p:ext uri="{BB962C8B-B14F-4D97-AF65-F5344CB8AC3E}">
        <p14:creationId xmlns:p14="http://schemas.microsoft.com/office/powerpoint/2010/main" val="32390223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EBC82-C24B-1202-97B7-DDB40247A7F8}"/>
              </a:ext>
            </a:extLst>
          </p:cNvPr>
          <p:cNvSpPr>
            <a:spLocks noGrp="1"/>
          </p:cNvSpPr>
          <p:nvPr>
            <p:ph type="title"/>
          </p:nvPr>
        </p:nvSpPr>
        <p:spPr/>
        <p:txBody>
          <a:bodyPr/>
          <a:lstStyle/>
          <a:p>
            <a:r>
              <a:rPr lang="en-US" dirty="0"/>
              <a:t>NAIRR Pilot Users</a:t>
            </a:r>
          </a:p>
        </p:txBody>
      </p:sp>
      <p:sp>
        <p:nvSpPr>
          <p:cNvPr id="5" name="TextBox 4">
            <a:extLst>
              <a:ext uri="{FF2B5EF4-FFF2-40B4-BE49-F238E27FC236}">
                <a16:creationId xmlns:a16="http://schemas.microsoft.com/office/drawing/2014/main" id="{AA894485-211F-E435-1572-A7FC150A67B7}"/>
              </a:ext>
            </a:extLst>
          </p:cNvPr>
          <p:cNvSpPr txBox="1"/>
          <p:nvPr/>
        </p:nvSpPr>
        <p:spPr>
          <a:xfrm>
            <a:off x="2695073" y="1944973"/>
            <a:ext cx="2650919" cy="523220"/>
          </a:xfrm>
          <a:prstGeom prst="rect">
            <a:avLst/>
          </a:prstGeom>
          <a:noFill/>
        </p:spPr>
        <p:txBody>
          <a:bodyPr wrap="none" rtlCol="0">
            <a:spAutoFit/>
          </a:bodyPr>
          <a:lstStyle/>
          <a:p>
            <a:r>
              <a:rPr lang="en-US" sz="2800"/>
              <a:t>AI Researchers</a:t>
            </a:r>
          </a:p>
        </p:txBody>
      </p:sp>
      <p:sp>
        <p:nvSpPr>
          <p:cNvPr id="10" name="TextBox 9">
            <a:extLst>
              <a:ext uri="{FF2B5EF4-FFF2-40B4-BE49-F238E27FC236}">
                <a16:creationId xmlns:a16="http://schemas.microsoft.com/office/drawing/2014/main" id="{FA94ACD1-F126-0303-1096-372075C77A09}"/>
              </a:ext>
            </a:extLst>
          </p:cNvPr>
          <p:cNvSpPr txBox="1"/>
          <p:nvPr/>
        </p:nvSpPr>
        <p:spPr>
          <a:xfrm>
            <a:off x="2695073" y="3231982"/>
            <a:ext cx="3349683" cy="954107"/>
          </a:xfrm>
          <a:prstGeom prst="rect">
            <a:avLst/>
          </a:prstGeom>
          <a:noFill/>
        </p:spPr>
        <p:txBody>
          <a:bodyPr wrap="square" rtlCol="0">
            <a:spAutoFit/>
          </a:bodyPr>
          <a:lstStyle/>
          <a:p>
            <a:r>
              <a:rPr lang="en-US" sz="2800"/>
              <a:t>Domain Scientists Applying AI </a:t>
            </a:r>
          </a:p>
        </p:txBody>
      </p:sp>
      <p:sp>
        <p:nvSpPr>
          <p:cNvPr id="6" name="TextBox 5">
            <a:extLst>
              <a:ext uri="{FF2B5EF4-FFF2-40B4-BE49-F238E27FC236}">
                <a16:creationId xmlns:a16="http://schemas.microsoft.com/office/drawing/2014/main" id="{7FE7741C-E0BF-5319-29B9-48D8D11C49DA}"/>
              </a:ext>
            </a:extLst>
          </p:cNvPr>
          <p:cNvSpPr txBox="1"/>
          <p:nvPr/>
        </p:nvSpPr>
        <p:spPr>
          <a:xfrm>
            <a:off x="2695073" y="4731361"/>
            <a:ext cx="2492990" cy="954107"/>
          </a:xfrm>
          <a:prstGeom prst="rect">
            <a:avLst/>
          </a:prstGeom>
          <a:noFill/>
        </p:spPr>
        <p:txBody>
          <a:bodyPr wrap="none" rtlCol="0">
            <a:spAutoFit/>
          </a:bodyPr>
          <a:lstStyle/>
          <a:p>
            <a:r>
              <a:rPr lang="en-US" sz="2800"/>
              <a:t>Students and </a:t>
            </a:r>
            <a:br>
              <a:rPr lang="en-US" sz="2800"/>
            </a:br>
            <a:r>
              <a:rPr lang="en-US" sz="2800"/>
              <a:t>Educators</a:t>
            </a:r>
          </a:p>
        </p:txBody>
      </p:sp>
      <p:pic>
        <p:nvPicPr>
          <p:cNvPr id="7" name="Picture 6">
            <a:extLst>
              <a:ext uri="{FF2B5EF4-FFF2-40B4-BE49-F238E27FC236}">
                <a16:creationId xmlns:a16="http://schemas.microsoft.com/office/drawing/2014/main" id="{2F304EB8-7BF8-97D1-E0F2-3B1BCC337A4D}"/>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36479" y="3231982"/>
            <a:ext cx="1709632" cy="961818"/>
          </a:xfrm>
          <a:prstGeom prst="rect">
            <a:avLst/>
          </a:prstGeom>
        </p:spPr>
      </p:pic>
      <p:pic>
        <p:nvPicPr>
          <p:cNvPr id="8" name="Picture 7">
            <a:extLst>
              <a:ext uri="{FF2B5EF4-FFF2-40B4-BE49-F238E27FC236}">
                <a16:creationId xmlns:a16="http://schemas.microsoft.com/office/drawing/2014/main" id="{6CA3B134-02EA-E028-EF1B-595027D9C3DE}"/>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6213" y="1739590"/>
            <a:ext cx="1709898" cy="961818"/>
          </a:xfrm>
          <a:prstGeom prst="rect">
            <a:avLst/>
          </a:prstGeom>
        </p:spPr>
      </p:pic>
      <p:pic>
        <p:nvPicPr>
          <p:cNvPr id="9" name="Picture 8">
            <a:extLst>
              <a:ext uri="{FF2B5EF4-FFF2-40B4-BE49-F238E27FC236}">
                <a16:creationId xmlns:a16="http://schemas.microsoft.com/office/drawing/2014/main" id="{76830CE6-B579-462C-E9C1-34E72F3C92A2}"/>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36169" y="4671102"/>
            <a:ext cx="1709632" cy="1074626"/>
          </a:xfrm>
          <a:prstGeom prst="rect">
            <a:avLst/>
          </a:prstGeom>
        </p:spPr>
      </p:pic>
      <p:sp>
        <p:nvSpPr>
          <p:cNvPr id="13" name="Content Placeholder 2">
            <a:extLst>
              <a:ext uri="{FF2B5EF4-FFF2-40B4-BE49-F238E27FC236}">
                <a16:creationId xmlns:a16="http://schemas.microsoft.com/office/drawing/2014/main" id="{E3B01029-9A28-1822-936F-9F662B473FE4}"/>
              </a:ext>
            </a:extLst>
          </p:cNvPr>
          <p:cNvSpPr txBox="1">
            <a:spLocks/>
          </p:cNvSpPr>
          <p:nvPr/>
        </p:nvSpPr>
        <p:spPr>
          <a:xfrm>
            <a:off x="6908738" y="1487660"/>
            <a:ext cx="4852377" cy="413178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600"/>
              </a:spcAft>
              <a:buNone/>
            </a:pPr>
            <a:r>
              <a:rPr lang="en-US" sz="2400"/>
              <a:t>US-Based Institutions including:</a:t>
            </a:r>
          </a:p>
          <a:p>
            <a:pPr>
              <a:lnSpc>
                <a:spcPct val="120000"/>
              </a:lnSpc>
              <a:spcBef>
                <a:spcPts val="0"/>
              </a:spcBef>
              <a:spcAft>
                <a:spcPts val="600"/>
              </a:spcAft>
            </a:pPr>
            <a:r>
              <a:rPr lang="en-US" sz="2400"/>
              <a:t>Academic institutions</a:t>
            </a:r>
          </a:p>
          <a:p>
            <a:pPr>
              <a:lnSpc>
                <a:spcPct val="120000"/>
              </a:lnSpc>
              <a:spcBef>
                <a:spcPts val="0"/>
              </a:spcBef>
              <a:spcAft>
                <a:spcPts val="600"/>
              </a:spcAft>
            </a:pPr>
            <a:r>
              <a:rPr lang="en-US" sz="2400"/>
              <a:t>Non-profits </a:t>
            </a:r>
          </a:p>
          <a:p>
            <a:pPr>
              <a:lnSpc>
                <a:spcPct val="120000"/>
              </a:lnSpc>
              <a:spcBef>
                <a:spcPts val="0"/>
              </a:spcBef>
              <a:spcAft>
                <a:spcPts val="600"/>
              </a:spcAft>
            </a:pPr>
            <a:r>
              <a:rPr lang="en-US" sz="2400"/>
              <a:t>Federal agencies or federally-funded R&amp;D centers </a:t>
            </a:r>
          </a:p>
          <a:p>
            <a:pPr>
              <a:lnSpc>
                <a:spcPct val="120000"/>
              </a:lnSpc>
              <a:spcBef>
                <a:spcPts val="0"/>
              </a:spcBef>
              <a:spcAft>
                <a:spcPts val="600"/>
              </a:spcAft>
            </a:pPr>
            <a:r>
              <a:rPr lang="en-US" sz="2400"/>
              <a:t>State, local, or tribal agencies</a:t>
            </a:r>
          </a:p>
          <a:p>
            <a:pPr>
              <a:lnSpc>
                <a:spcPct val="120000"/>
              </a:lnSpc>
              <a:spcBef>
                <a:spcPts val="0"/>
              </a:spcBef>
              <a:spcAft>
                <a:spcPts val="600"/>
              </a:spcAft>
            </a:pPr>
            <a:r>
              <a:rPr lang="en-US" sz="2400"/>
              <a:t>Startups and small businesses with Federal grants</a:t>
            </a:r>
          </a:p>
        </p:txBody>
      </p:sp>
      <p:sp>
        <p:nvSpPr>
          <p:cNvPr id="14" name="Right Brace 13">
            <a:extLst>
              <a:ext uri="{FF2B5EF4-FFF2-40B4-BE49-F238E27FC236}">
                <a16:creationId xmlns:a16="http://schemas.microsoft.com/office/drawing/2014/main" id="{0FD89545-1650-F98B-E4C3-F43CE1323792}"/>
              </a:ext>
              <a:ext uri="{C183D7F6-B498-43B3-948B-1728B52AA6E4}">
                <adec:decorative xmlns:adec="http://schemas.microsoft.com/office/drawing/2017/decorative" val="1"/>
              </a:ext>
            </a:extLst>
          </p:cNvPr>
          <p:cNvSpPr/>
          <p:nvPr/>
        </p:nvSpPr>
        <p:spPr>
          <a:xfrm>
            <a:off x="5985244" y="1518171"/>
            <a:ext cx="861233" cy="4271477"/>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3D6DBC25-E8D0-85D8-B355-881BC1532423}"/>
              </a:ext>
            </a:extLst>
          </p:cNvPr>
          <p:cNvSpPr>
            <a:spLocks noGrp="1"/>
          </p:cNvSpPr>
          <p:nvPr>
            <p:ph type="sldNum" sz="quarter" idx="12"/>
          </p:nvPr>
        </p:nvSpPr>
        <p:spPr/>
        <p:txBody>
          <a:bodyPr/>
          <a:lstStyle/>
          <a:p>
            <a:fld id="{F384092C-9B9C-9748-AC6A-F06C9D03AD52}" type="slidenum">
              <a:rPr lang="en-US" smtClean="0"/>
              <a:t>10</a:t>
            </a:fld>
            <a:endParaRPr lang="en-US"/>
          </a:p>
        </p:txBody>
      </p:sp>
    </p:spTree>
    <p:extLst>
      <p:ext uri="{BB962C8B-B14F-4D97-AF65-F5344CB8AC3E}">
        <p14:creationId xmlns:p14="http://schemas.microsoft.com/office/powerpoint/2010/main" val="13428593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2BBC1-2A76-0630-A66D-7D1FC03A9476}"/>
              </a:ext>
            </a:extLst>
          </p:cNvPr>
          <p:cNvSpPr>
            <a:spLocks noGrp="1"/>
          </p:cNvSpPr>
          <p:nvPr>
            <p:ph type="title"/>
          </p:nvPr>
        </p:nvSpPr>
        <p:spPr/>
        <p:txBody>
          <a:bodyPr lIns="91440" tIns="45720" rIns="91440" bIns="45720" anchor="ctr"/>
          <a:lstStyle/>
          <a:p>
            <a:r>
              <a:rPr lang="en-US">
                <a:latin typeface="Open Sans Light" panose="020B0606030504020204" pitchFamily="34" charset="0"/>
                <a:ea typeface="Open Sans Light" panose="020B0606030504020204" pitchFamily="34" charset="0"/>
                <a:cs typeface="Open Sans Light" panose="020B0606030504020204" pitchFamily="34" charset="0"/>
              </a:rPr>
              <a:t>Initial </a:t>
            </a:r>
            <a:r>
              <a:rPr lang="en-US"/>
              <a:t>p</a:t>
            </a:r>
            <a:r>
              <a:rPr lang="en-US">
                <a:latin typeface="Open Sans Light" panose="020B0606030504020204" pitchFamily="34" charset="0"/>
                <a:ea typeface="Open Sans Light" panose="020B0606030504020204" pitchFamily="34" charset="0"/>
                <a:cs typeface="Open Sans Light" panose="020B0606030504020204" pitchFamily="34" charset="0"/>
              </a:rPr>
              <a:t>riority </a:t>
            </a:r>
            <a:r>
              <a:rPr lang="en-US"/>
              <a:t>a</a:t>
            </a:r>
            <a:r>
              <a:rPr lang="en-US">
                <a:latin typeface="Open Sans Light" panose="020B0606030504020204" pitchFamily="34" charset="0"/>
                <a:ea typeface="Open Sans Light" panose="020B0606030504020204" pitchFamily="34" charset="0"/>
                <a:cs typeface="Open Sans Light" panose="020B0606030504020204" pitchFamily="34" charset="0"/>
              </a:rPr>
              <a:t>reas as pilot is scaled </a:t>
            </a:r>
          </a:p>
        </p:txBody>
      </p:sp>
      <p:sp>
        <p:nvSpPr>
          <p:cNvPr id="3" name="Content Placeholder 2">
            <a:extLst>
              <a:ext uri="{FF2B5EF4-FFF2-40B4-BE49-F238E27FC236}">
                <a16:creationId xmlns:a16="http://schemas.microsoft.com/office/drawing/2014/main" id="{522E80AD-42A1-92C3-CB4A-4C2A259E2B5B}"/>
              </a:ext>
            </a:extLst>
          </p:cNvPr>
          <p:cNvSpPr>
            <a:spLocks noGrp="1"/>
          </p:cNvSpPr>
          <p:nvPr>
            <p:ph type="body" sz="quarter" idx="13"/>
          </p:nvPr>
        </p:nvSpPr>
        <p:spPr>
          <a:xfrm>
            <a:off x="445975" y="1621668"/>
            <a:ext cx="10474900" cy="4530990"/>
          </a:xfrm>
        </p:spPr>
        <p:txBody>
          <a:bodyPr lIns="91440" tIns="45720" rIns="91440" bIns="45720" anchor="t">
            <a:normAutofit/>
          </a:bodyPr>
          <a:lstStyle/>
          <a:p>
            <a:r>
              <a:rPr lang="en-US" sz="2000" b="1">
                <a:latin typeface="Open Sans ExtraBold"/>
                <a:ea typeface="+mn-lt"/>
                <a:cs typeface="+mn-lt"/>
              </a:rPr>
              <a:t>Safe, Secure, and Trustworthy AI </a:t>
            </a:r>
          </a:p>
          <a:p>
            <a:pPr marL="532765" lvl="1"/>
            <a:r>
              <a:rPr lang="en-US" sz="1600">
                <a:latin typeface="Open Sans Light"/>
                <a:ea typeface="Calibri" panose="020F0502020204030204"/>
                <a:cs typeface="Calibri" panose="020F0502020204030204"/>
              </a:rPr>
              <a:t>Testing, evaluating, verifying and validating AI systems  </a:t>
            </a:r>
          </a:p>
          <a:p>
            <a:pPr marL="532765" lvl="1"/>
            <a:r>
              <a:rPr lang="en-US" sz="1600">
                <a:latin typeface="Open Sans Light"/>
                <a:ea typeface="Calibri" panose="020F0502020204030204"/>
                <a:cs typeface="Calibri" panose="020F0502020204030204"/>
              </a:rPr>
              <a:t>Improve accuracy, validity and reliability of model performance, while controlling bias</a:t>
            </a:r>
          </a:p>
          <a:p>
            <a:pPr marL="532765" lvl="1"/>
            <a:r>
              <a:rPr lang="en-US" sz="1600">
                <a:latin typeface="Open Sans Light"/>
                <a:ea typeface="Calibri" panose="020F0502020204030204"/>
                <a:cs typeface="Calibri" panose="020F0502020204030204"/>
              </a:rPr>
              <a:t>Advance the ability to assure model functionality and align output with human values and safety guardrails </a:t>
            </a:r>
          </a:p>
          <a:p>
            <a:r>
              <a:rPr lang="en-US" sz="2000" b="1">
                <a:latin typeface="Open Sans ExtraBold"/>
                <a:ea typeface="+mn-lt"/>
                <a:cs typeface="Arial"/>
              </a:rPr>
              <a:t>Healthcare </a:t>
            </a:r>
          </a:p>
          <a:p>
            <a:pPr marL="532765" lvl="1"/>
            <a:r>
              <a:rPr lang="en-US" sz="1600">
                <a:latin typeface="Open Sans Light"/>
                <a:ea typeface="+mn-lt"/>
                <a:cs typeface="Arial"/>
              </a:rPr>
              <a:t>Cancer treatment </a:t>
            </a:r>
          </a:p>
          <a:p>
            <a:pPr marL="532765" lvl="1"/>
            <a:r>
              <a:rPr lang="en-US" sz="1600">
                <a:latin typeface="Open Sans Light"/>
                <a:ea typeface="+mn-lt"/>
                <a:cs typeface="Arial"/>
              </a:rPr>
              <a:t>Individual health outcomes</a:t>
            </a:r>
            <a:endParaRPr lang="en-US" sz="1600">
              <a:latin typeface="Open Sans Light"/>
              <a:ea typeface="+mn-lt"/>
              <a:cs typeface="Calibri" panose="020F0502020204030204"/>
            </a:endParaRPr>
          </a:p>
          <a:p>
            <a:r>
              <a:rPr lang="en-US" sz="2000" b="1">
                <a:latin typeface="Open Sans ExtraBold"/>
                <a:ea typeface="+mn-lt"/>
                <a:cs typeface="+mn-lt"/>
              </a:rPr>
              <a:t>Environment and infrastructure</a:t>
            </a:r>
          </a:p>
          <a:p>
            <a:pPr marL="532765" lvl="1"/>
            <a:r>
              <a:rPr lang="en-US" sz="1600">
                <a:latin typeface="Open Sans Light"/>
                <a:ea typeface="+mn-lt"/>
                <a:cs typeface="+mn-lt"/>
              </a:rPr>
              <a:t>Advance resilience and optimization of agricultural, water, and grid infrastructure</a:t>
            </a:r>
            <a:endParaRPr lang="en-US" sz="1600">
              <a:latin typeface="Open Sans Light"/>
              <a:ea typeface="Open Sans Light"/>
              <a:cs typeface="+mn-lt"/>
            </a:endParaRPr>
          </a:p>
          <a:p>
            <a:pPr marL="532765" lvl="1"/>
            <a:r>
              <a:rPr lang="en-US" sz="1600">
                <a:latin typeface="Open Sans Light"/>
                <a:ea typeface="+mn-lt"/>
                <a:cs typeface="Arial"/>
              </a:rPr>
              <a:t>Address earth, environmental, and climate challenges via integration of diverse data and models</a:t>
            </a:r>
          </a:p>
          <a:p>
            <a:r>
              <a:rPr lang="en-US" sz="2000" b="1">
                <a:latin typeface="Open Sans ExtraBold"/>
                <a:ea typeface="Calibri"/>
                <a:cs typeface="Arial"/>
              </a:rPr>
              <a:t>AI Education </a:t>
            </a:r>
          </a:p>
          <a:p>
            <a:pPr marL="532765" lvl="1"/>
            <a:r>
              <a:rPr lang="en-US" sz="1600">
                <a:latin typeface="Open Sans Light"/>
                <a:ea typeface="Calibri"/>
                <a:cs typeface="Arial"/>
              </a:rPr>
              <a:t>Enable training and education of a cohort of scholars at universities across the country in AI </a:t>
            </a:r>
            <a:r>
              <a:rPr lang="en-US" sz="1600">
                <a:latin typeface="Open Sans Light" panose="020B0606030504020204" pitchFamily="34" charset="0"/>
                <a:ea typeface="Open Sans Light" panose="020B0606030504020204" pitchFamily="34" charset="0"/>
                <a:cs typeface="Open Sans Light" panose="020B0606030504020204" pitchFamily="34" charset="0"/>
              </a:rPr>
              <a:t>technologies and their responsible use</a:t>
            </a:r>
            <a:endParaRPr lang="en-US" sz="1600"/>
          </a:p>
          <a:p>
            <a:pPr marL="0" indent="0">
              <a:buNone/>
            </a:pPr>
            <a:endParaRPr lang="en-US" sz="2000">
              <a:latin typeface="Open Sans Light"/>
              <a:ea typeface="+mn-lt"/>
              <a:cs typeface="Arial"/>
            </a:endParaRPr>
          </a:p>
        </p:txBody>
      </p:sp>
      <p:sp>
        <p:nvSpPr>
          <p:cNvPr id="8" name="TextBox 7">
            <a:extLst>
              <a:ext uri="{FF2B5EF4-FFF2-40B4-BE49-F238E27FC236}">
                <a16:creationId xmlns:a16="http://schemas.microsoft.com/office/drawing/2014/main" id="{A7F59F24-D4E9-D7AF-1AE7-A06E9A0100C4}"/>
              </a:ext>
            </a:extLst>
          </p:cNvPr>
          <p:cNvSpPr txBox="1"/>
          <p:nvPr/>
        </p:nvSpPr>
        <p:spPr>
          <a:xfrm>
            <a:off x="408584" y="947052"/>
            <a:ext cx="11262005" cy="461665"/>
          </a:xfrm>
          <a:prstGeom prst="rect">
            <a:avLst/>
          </a:prstGeom>
          <a:solidFill>
            <a:schemeClr val="accent1"/>
          </a:solidFill>
        </p:spPr>
        <p:txBody>
          <a:bodyPr wrap="square" lIns="91440" tIns="45720" rIns="91440" bIns="45720" rtlCol="0" anchor="t">
            <a:spAutoFit/>
          </a:bodyPr>
          <a:lstStyle/>
          <a:p>
            <a:r>
              <a:rPr lang="en-US" sz="2400">
                <a:solidFill>
                  <a:schemeClr val="bg1"/>
                </a:solidFill>
                <a:latin typeface="Open Sans Light"/>
                <a:ea typeface="Open Sans Light"/>
                <a:cs typeface="Open Sans Light"/>
              </a:rPr>
              <a:t>Initial themes will frame the first open calls for proposals and scope activities </a:t>
            </a:r>
          </a:p>
        </p:txBody>
      </p:sp>
    </p:spTree>
    <p:extLst>
      <p:ext uri="{BB962C8B-B14F-4D97-AF65-F5344CB8AC3E}">
        <p14:creationId xmlns:p14="http://schemas.microsoft.com/office/powerpoint/2010/main" val="614091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649C6-3F4E-CF2E-870F-92C3B6573237}"/>
              </a:ext>
            </a:extLst>
          </p:cNvPr>
          <p:cNvSpPr>
            <a:spLocks noGrp="1"/>
          </p:cNvSpPr>
          <p:nvPr>
            <p:ph type="title"/>
          </p:nvPr>
        </p:nvSpPr>
        <p:spPr>
          <a:xfrm>
            <a:off x="381751" y="117274"/>
            <a:ext cx="8181336" cy="754343"/>
          </a:xfrm>
        </p:spPr>
        <p:txBody>
          <a:bodyPr/>
          <a:lstStyle/>
          <a:p>
            <a:r>
              <a:rPr lang="en-US" dirty="0"/>
              <a:t>NAIRR Pilot Organization</a:t>
            </a:r>
          </a:p>
        </p:txBody>
      </p:sp>
      <p:sp>
        <p:nvSpPr>
          <p:cNvPr id="37" name="TextBox 36">
            <a:extLst>
              <a:ext uri="{FF2B5EF4-FFF2-40B4-BE49-F238E27FC236}">
                <a16:creationId xmlns:a16="http://schemas.microsoft.com/office/drawing/2014/main" id="{218C4452-3C10-0A08-E0F3-AEC31E7D3E15}"/>
              </a:ext>
            </a:extLst>
          </p:cNvPr>
          <p:cNvSpPr txBox="1"/>
          <p:nvPr/>
        </p:nvSpPr>
        <p:spPr>
          <a:xfrm rot="16200000">
            <a:off x="-558390" y="1897580"/>
            <a:ext cx="1953413" cy="400110"/>
          </a:xfrm>
          <a:prstGeom prst="rect">
            <a:avLst/>
          </a:prstGeom>
          <a:noFill/>
        </p:spPr>
        <p:txBody>
          <a:bodyPr wrap="square" rtlCol="0">
            <a:spAutoFit/>
          </a:bodyPr>
          <a:lstStyle/>
          <a:p>
            <a:pPr algn="ctr"/>
            <a:r>
              <a:rPr lang="en-US" sz="2000" b="1" dirty="0">
                <a:solidFill>
                  <a:schemeClr val="accent1"/>
                </a:solidFill>
                <a:latin typeface="Open Sans Light" pitchFamily="2" charset="0"/>
                <a:ea typeface="Open Sans Light" pitchFamily="2" charset="0"/>
                <a:cs typeface="Open Sans Light" pitchFamily="2" charset="0"/>
              </a:rPr>
              <a:t>User Journey</a:t>
            </a:r>
          </a:p>
        </p:txBody>
      </p:sp>
      <p:sp>
        <p:nvSpPr>
          <p:cNvPr id="17" name="TextBox 16">
            <a:extLst>
              <a:ext uri="{FF2B5EF4-FFF2-40B4-BE49-F238E27FC236}">
                <a16:creationId xmlns:a16="http://schemas.microsoft.com/office/drawing/2014/main" id="{244151F2-CCC6-BB7E-5EFF-64141E84DF06}"/>
              </a:ext>
            </a:extLst>
          </p:cNvPr>
          <p:cNvSpPr txBox="1"/>
          <p:nvPr/>
        </p:nvSpPr>
        <p:spPr>
          <a:xfrm>
            <a:off x="1848829" y="1859874"/>
            <a:ext cx="1440873" cy="1200329"/>
          </a:xfrm>
          <a:prstGeom prst="rect">
            <a:avLst/>
          </a:prstGeom>
          <a:noFill/>
        </p:spPr>
        <p:txBody>
          <a:bodyPr wrap="square" rtlCol="0">
            <a:spAutoFit/>
          </a:bodyPr>
          <a:lstStyle/>
          <a:p>
            <a:pPr algn="ctr"/>
            <a:r>
              <a:rPr lang="en-US" b="1" dirty="0"/>
              <a:t>US-based Researchers, Educators &amp; Students</a:t>
            </a:r>
          </a:p>
        </p:txBody>
      </p:sp>
      <p:grpSp>
        <p:nvGrpSpPr>
          <p:cNvPr id="15" name="Group 14" descr="NAIRR Pilot Portal">
            <a:extLst>
              <a:ext uri="{FF2B5EF4-FFF2-40B4-BE49-F238E27FC236}">
                <a16:creationId xmlns:a16="http://schemas.microsoft.com/office/drawing/2014/main" id="{EFC61E4D-D3FE-BBE1-2916-8AEAA6CDA524}"/>
              </a:ext>
              <a:ext uri="{C183D7F6-B498-43B3-948B-1728B52AA6E4}">
                <adec:decorative xmlns:adec="http://schemas.microsoft.com/office/drawing/2017/decorative" val="0"/>
              </a:ext>
            </a:extLst>
          </p:cNvPr>
          <p:cNvGrpSpPr/>
          <p:nvPr/>
        </p:nvGrpSpPr>
        <p:grpSpPr>
          <a:xfrm>
            <a:off x="4158632" y="1417003"/>
            <a:ext cx="2306709" cy="1018344"/>
            <a:chOff x="4738744" y="1612210"/>
            <a:chExt cx="2306709" cy="1018344"/>
          </a:xfrm>
        </p:grpSpPr>
        <p:sp>
          <p:nvSpPr>
            <p:cNvPr id="14" name="Rectangle: Rounded Corners 13">
              <a:extLst>
                <a:ext uri="{FF2B5EF4-FFF2-40B4-BE49-F238E27FC236}">
                  <a16:creationId xmlns:a16="http://schemas.microsoft.com/office/drawing/2014/main" id="{B20CA515-5F34-02CF-1328-E478314B1B70}"/>
                </a:ext>
              </a:extLst>
            </p:cNvPr>
            <p:cNvSpPr/>
            <p:nvPr/>
          </p:nvSpPr>
          <p:spPr>
            <a:xfrm>
              <a:off x="4738744" y="1612210"/>
              <a:ext cx="2306709" cy="1018344"/>
            </a:xfrm>
            <a:prstGeom prst="roundRect">
              <a:avLst>
                <a:gd name="adj" fmla="val 42020"/>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B1228DE5-7AF0-B973-BE08-DF0476036832}"/>
                </a:ext>
              </a:extLst>
            </p:cNvPr>
            <p:cNvPicPr>
              <a:picLocks noChangeAspect="1"/>
            </p:cNvPicPr>
            <p:nvPr/>
          </p:nvPicPr>
          <p:blipFill rotWithShape="1">
            <a:blip r:embed="rId3"/>
            <a:srcRect l="-1" r="44314" b="2425"/>
            <a:stretch/>
          </p:blipFill>
          <p:spPr>
            <a:xfrm>
              <a:off x="5224387" y="1797287"/>
              <a:ext cx="1366677" cy="366215"/>
            </a:xfrm>
            <a:prstGeom prst="rect">
              <a:avLst/>
            </a:prstGeom>
          </p:spPr>
        </p:pic>
        <p:sp>
          <p:nvSpPr>
            <p:cNvPr id="13" name="TextBox 12">
              <a:extLst>
                <a:ext uri="{FF2B5EF4-FFF2-40B4-BE49-F238E27FC236}">
                  <a16:creationId xmlns:a16="http://schemas.microsoft.com/office/drawing/2014/main" id="{5620CC9B-2CE5-9809-EDFD-3B4AD9A851E8}"/>
                </a:ext>
              </a:extLst>
            </p:cNvPr>
            <p:cNvSpPr txBox="1"/>
            <p:nvPr/>
          </p:nvSpPr>
          <p:spPr>
            <a:xfrm>
              <a:off x="5355352" y="2107334"/>
              <a:ext cx="1077859" cy="523220"/>
            </a:xfrm>
            <a:prstGeom prst="rect">
              <a:avLst/>
            </a:prstGeom>
            <a:noFill/>
          </p:spPr>
          <p:txBody>
            <a:bodyPr wrap="none" rtlCol="0">
              <a:spAutoFit/>
            </a:bodyPr>
            <a:lstStyle/>
            <a:p>
              <a:r>
                <a:rPr lang="en-US" sz="2800" b="1"/>
                <a:t>Portal</a:t>
              </a:r>
            </a:p>
          </p:txBody>
        </p:sp>
      </p:grpSp>
      <p:sp>
        <p:nvSpPr>
          <p:cNvPr id="34" name="TextBox 33">
            <a:extLst>
              <a:ext uri="{FF2B5EF4-FFF2-40B4-BE49-F238E27FC236}">
                <a16:creationId xmlns:a16="http://schemas.microsoft.com/office/drawing/2014/main" id="{9C115A6C-2205-582E-E9AE-86AE20DEEEDB}"/>
              </a:ext>
            </a:extLst>
          </p:cNvPr>
          <p:cNvSpPr txBox="1"/>
          <p:nvPr/>
        </p:nvSpPr>
        <p:spPr>
          <a:xfrm>
            <a:off x="4248005" y="2468409"/>
            <a:ext cx="2145074" cy="369332"/>
          </a:xfrm>
          <a:prstGeom prst="rect">
            <a:avLst/>
          </a:prstGeom>
          <a:noFill/>
        </p:spPr>
        <p:txBody>
          <a:bodyPr wrap="none" rtlCol="0">
            <a:spAutoFit/>
          </a:bodyPr>
          <a:lstStyle/>
          <a:p>
            <a:r>
              <a:rPr lang="en-US" dirty="0">
                <a:solidFill>
                  <a:schemeClr val="accent1"/>
                </a:solidFill>
              </a:rPr>
              <a:t>https://nairrpilot.org</a:t>
            </a:r>
          </a:p>
        </p:txBody>
      </p:sp>
      <p:sp>
        <p:nvSpPr>
          <p:cNvPr id="27" name="TextBox 26">
            <a:extLst>
              <a:ext uri="{FF2B5EF4-FFF2-40B4-BE49-F238E27FC236}">
                <a16:creationId xmlns:a16="http://schemas.microsoft.com/office/drawing/2014/main" id="{F6FF8E63-28F1-2973-FCCF-FB4D3726DF5E}"/>
              </a:ext>
            </a:extLst>
          </p:cNvPr>
          <p:cNvSpPr txBox="1"/>
          <p:nvPr/>
        </p:nvSpPr>
        <p:spPr>
          <a:xfrm>
            <a:off x="7504761" y="2597202"/>
            <a:ext cx="1920240" cy="646331"/>
          </a:xfrm>
          <a:prstGeom prst="rect">
            <a:avLst/>
          </a:prstGeom>
          <a:noFill/>
        </p:spPr>
        <p:txBody>
          <a:bodyPr wrap="square" rtlCol="0">
            <a:spAutoFit/>
          </a:bodyPr>
          <a:lstStyle/>
          <a:p>
            <a:pPr algn="ctr"/>
            <a:r>
              <a:rPr lang="en-US" b="1" dirty="0"/>
              <a:t>Pilot Resources and Opportunities</a:t>
            </a:r>
          </a:p>
        </p:txBody>
      </p:sp>
      <p:sp>
        <p:nvSpPr>
          <p:cNvPr id="39" name="Rectangle 38">
            <a:extLst>
              <a:ext uri="{FF2B5EF4-FFF2-40B4-BE49-F238E27FC236}">
                <a16:creationId xmlns:a16="http://schemas.microsoft.com/office/drawing/2014/main" id="{42605856-92A1-4229-F095-995B2C1E835D}"/>
              </a:ext>
            </a:extLst>
          </p:cNvPr>
          <p:cNvSpPr/>
          <p:nvPr/>
        </p:nvSpPr>
        <p:spPr>
          <a:xfrm>
            <a:off x="10005826" y="1237102"/>
            <a:ext cx="1701569" cy="1932704"/>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The NAIRR Pilot provides infrastructure and resources; it does not fund end-user research. </a:t>
            </a:r>
          </a:p>
        </p:txBody>
      </p:sp>
      <p:sp>
        <p:nvSpPr>
          <p:cNvPr id="38" name="TextBox 37">
            <a:extLst>
              <a:ext uri="{FF2B5EF4-FFF2-40B4-BE49-F238E27FC236}">
                <a16:creationId xmlns:a16="http://schemas.microsoft.com/office/drawing/2014/main" id="{2AD3076E-B261-B2D5-17A3-5F44125032FE}"/>
              </a:ext>
            </a:extLst>
          </p:cNvPr>
          <p:cNvSpPr txBox="1"/>
          <p:nvPr/>
        </p:nvSpPr>
        <p:spPr>
          <a:xfrm rot="16200000">
            <a:off x="-558390" y="4517747"/>
            <a:ext cx="1953413" cy="400110"/>
          </a:xfrm>
          <a:prstGeom prst="rect">
            <a:avLst/>
          </a:prstGeom>
          <a:noFill/>
        </p:spPr>
        <p:txBody>
          <a:bodyPr wrap="square" rtlCol="0">
            <a:spAutoFit/>
          </a:bodyPr>
          <a:lstStyle/>
          <a:p>
            <a:pPr algn="ctr"/>
            <a:r>
              <a:rPr lang="en-US" sz="2000" b="1">
                <a:solidFill>
                  <a:schemeClr val="accent1"/>
                </a:solidFill>
                <a:latin typeface="Open Sans Light" pitchFamily="2" charset="0"/>
                <a:ea typeface="Open Sans Light" pitchFamily="2" charset="0"/>
                <a:cs typeface="Open Sans Light" pitchFamily="2" charset="0"/>
              </a:rPr>
              <a:t>Operations</a:t>
            </a:r>
          </a:p>
        </p:txBody>
      </p:sp>
      <p:sp>
        <p:nvSpPr>
          <p:cNvPr id="8" name="Rounded Rectangle 13">
            <a:extLst>
              <a:ext uri="{FF2B5EF4-FFF2-40B4-BE49-F238E27FC236}">
                <a16:creationId xmlns:a16="http://schemas.microsoft.com/office/drawing/2014/main" id="{3BA4DEC5-3CC4-1FFE-73D8-8AB1BA9F539B}"/>
              </a:ext>
            </a:extLst>
          </p:cNvPr>
          <p:cNvSpPr/>
          <p:nvPr/>
        </p:nvSpPr>
        <p:spPr>
          <a:xfrm>
            <a:off x="1205543" y="3690444"/>
            <a:ext cx="1920240" cy="690025"/>
          </a:xfrm>
          <a:prstGeom prst="roundRect">
            <a:avLst/>
          </a:prstGeom>
          <a:solidFill>
            <a:schemeClr val="bg1">
              <a:lumMod val="8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a:solidFill>
                  <a:srgbClr val="000000"/>
                </a:solidFill>
                <a:latin typeface="Open Sans ExtraBold" panose="020B0606030504020204" pitchFamily="34" charset="0"/>
                <a:ea typeface="Open Sans ExtraBold" panose="020B0606030504020204" pitchFamily="34" charset="0"/>
                <a:cs typeface="Open Sans ExtraBold" panose="020B0606030504020204" pitchFamily="34" charset="0"/>
              </a:rPr>
              <a:t>NAIRR</a:t>
            </a:r>
            <a:br>
              <a:rPr lang="en-US" b="1">
                <a:solidFill>
                  <a:srgbClr val="000000"/>
                </a:solidFill>
                <a:latin typeface="Open Sans ExtraBold" panose="020B0606030504020204" pitchFamily="34" charset="0"/>
                <a:ea typeface="Open Sans ExtraBold" panose="020B0606030504020204" pitchFamily="34" charset="0"/>
                <a:cs typeface="Open Sans ExtraBold" panose="020B0606030504020204" pitchFamily="34" charset="0"/>
              </a:rPr>
            </a:br>
            <a:r>
              <a:rPr lang="en-US" b="1">
                <a:solidFill>
                  <a:srgbClr val="000000"/>
                </a:solidFill>
                <a:latin typeface="Open Sans ExtraBold" panose="020B0606030504020204" pitchFamily="34" charset="0"/>
                <a:ea typeface="Open Sans ExtraBold" panose="020B0606030504020204" pitchFamily="34" charset="0"/>
                <a:cs typeface="Open Sans ExtraBold" panose="020B0606030504020204" pitchFamily="34" charset="0"/>
              </a:rPr>
              <a:t>Open</a:t>
            </a:r>
          </a:p>
        </p:txBody>
      </p:sp>
      <p:sp>
        <p:nvSpPr>
          <p:cNvPr id="4" name="Text Placeholder 3">
            <a:extLst>
              <a:ext uri="{FF2B5EF4-FFF2-40B4-BE49-F238E27FC236}">
                <a16:creationId xmlns:a16="http://schemas.microsoft.com/office/drawing/2014/main" id="{25976B3B-144B-FEB7-30D2-1C669FADFEDE}"/>
              </a:ext>
            </a:extLst>
          </p:cNvPr>
          <p:cNvSpPr>
            <a:spLocks noGrp="1"/>
          </p:cNvSpPr>
          <p:nvPr>
            <p:ph type="body" sz="quarter" idx="13"/>
          </p:nvPr>
        </p:nvSpPr>
        <p:spPr>
          <a:xfrm>
            <a:off x="1205543" y="4423013"/>
            <a:ext cx="1920240" cy="1324161"/>
          </a:xfrm>
        </p:spPr>
        <p:txBody>
          <a:bodyPr lIns="0" rIns="0">
            <a:noAutofit/>
          </a:bodyPr>
          <a:lstStyle/>
          <a:p>
            <a:pPr marL="0" indent="0" algn="ctr">
              <a:buNone/>
            </a:pPr>
            <a:r>
              <a:rPr lang="en-US" sz="1600">
                <a:latin typeface="+mn-lt"/>
              </a:rPr>
              <a:t>Enable open AI research and access to diverse AI resources via a central portal and coordinated allocations</a:t>
            </a:r>
          </a:p>
        </p:txBody>
      </p:sp>
      <p:sp>
        <p:nvSpPr>
          <p:cNvPr id="7" name="Rounded Rectangle 13">
            <a:extLst>
              <a:ext uri="{FF2B5EF4-FFF2-40B4-BE49-F238E27FC236}">
                <a16:creationId xmlns:a16="http://schemas.microsoft.com/office/drawing/2014/main" id="{BB5DA3D9-B52E-51AE-BAF1-9AF25EB28DB7}"/>
              </a:ext>
            </a:extLst>
          </p:cNvPr>
          <p:cNvSpPr/>
          <p:nvPr/>
        </p:nvSpPr>
        <p:spPr>
          <a:xfrm>
            <a:off x="3410984" y="3690444"/>
            <a:ext cx="1920240" cy="690025"/>
          </a:xfrm>
          <a:prstGeom prst="roundRect">
            <a:avLst/>
          </a:prstGeom>
          <a:solidFill>
            <a:schemeClr val="bg1">
              <a:lumMod val="8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a:solidFill>
                  <a:srgbClr val="000000"/>
                </a:solidFill>
                <a:latin typeface="Open Sans ExtraBold" panose="020B0606030504020204" pitchFamily="34" charset="0"/>
                <a:ea typeface="Open Sans ExtraBold" panose="020B0606030504020204" pitchFamily="34" charset="0"/>
                <a:cs typeface="Open Sans ExtraBold" panose="020B0606030504020204" pitchFamily="34" charset="0"/>
              </a:rPr>
              <a:t>NAIRR</a:t>
            </a:r>
            <a:br>
              <a:rPr lang="en-US" b="1">
                <a:solidFill>
                  <a:srgbClr val="000000"/>
                </a:solidFill>
                <a:latin typeface="Open Sans ExtraBold" panose="020B0606030504020204" pitchFamily="34" charset="0"/>
                <a:ea typeface="Open Sans ExtraBold" panose="020B0606030504020204" pitchFamily="34" charset="0"/>
                <a:cs typeface="Open Sans ExtraBold" panose="020B0606030504020204" pitchFamily="34" charset="0"/>
              </a:rPr>
            </a:br>
            <a:r>
              <a:rPr lang="en-US" b="1">
                <a:solidFill>
                  <a:srgbClr val="000000"/>
                </a:solidFill>
                <a:latin typeface="Open Sans ExtraBold" panose="020B0606030504020204" pitchFamily="34" charset="0"/>
                <a:ea typeface="Open Sans ExtraBold" panose="020B0606030504020204" pitchFamily="34" charset="0"/>
                <a:cs typeface="Open Sans ExtraBold" panose="020B0606030504020204" pitchFamily="34" charset="0"/>
              </a:rPr>
              <a:t>Secure</a:t>
            </a:r>
          </a:p>
        </p:txBody>
      </p:sp>
      <p:sp>
        <p:nvSpPr>
          <p:cNvPr id="19" name="TextBox 18">
            <a:extLst>
              <a:ext uri="{FF2B5EF4-FFF2-40B4-BE49-F238E27FC236}">
                <a16:creationId xmlns:a16="http://schemas.microsoft.com/office/drawing/2014/main" id="{99944D5F-517D-34F2-43AC-B4DDD4254F0C}"/>
              </a:ext>
            </a:extLst>
          </p:cNvPr>
          <p:cNvSpPr txBox="1"/>
          <p:nvPr/>
        </p:nvSpPr>
        <p:spPr>
          <a:xfrm>
            <a:off x="3410984" y="4423014"/>
            <a:ext cx="1920240" cy="1324161"/>
          </a:xfrm>
          <a:prstGeom prst="rect">
            <a:avLst/>
          </a:prstGeom>
        </p:spPr>
        <p:txBody>
          <a:bodyPr vert="horz" lIns="0" tIns="45720" rIns="0" bIns="45720" rtlCol="0">
            <a:noAutofit/>
          </a:bodyPr>
          <a:lstStyle>
            <a:lvl1pPr indent="0" algn="ctr">
              <a:lnSpc>
                <a:spcPct val="90000"/>
              </a:lnSpc>
              <a:spcBef>
                <a:spcPts val="1000"/>
              </a:spcBef>
              <a:spcAft>
                <a:spcPts val="0"/>
              </a:spcAft>
              <a:buFont typeface="Arial" panose="020B0604020202020204" pitchFamily="34" charset="0"/>
              <a:buNone/>
              <a:defRPr>
                <a:latin typeface="Open Sans Light" panose="020B0606030504020204" pitchFamily="34" charset="0"/>
                <a:ea typeface="Open Sans Light" panose="020B0606030504020204" pitchFamily="34" charset="0"/>
                <a:cs typeface="Open Sans Light" panose="020B0606030504020204" pitchFamily="34" charset="0"/>
              </a:defRPr>
            </a:lvl1pPr>
            <a:lvl2pPr marL="533393" indent="-342900">
              <a:lnSpc>
                <a:spcPct val="90000"/>
              </a:lnSpc>
              <a:spcBef>
                <a:spcPts val="500"/>
              </a:spcBef>
              <a:spcAft>
                <a:spcPts val="0"/>
              </a:spcAft>
              <a:buFont typeface="Arial" panose="020B0604020202020204" pitchFamily="34" charset="0"/>
              <a:buChar char="•"/>
              <a:defRPr sz="2400">
                <a:latin typeface="Open Sans Light" panose="020B0606030504020204" pitchFamily="34" charset="0"/>
                <a:ea typeface="Open Sans Light" panose="020B0606030504020204" pitchFamily="34" charset="0"/>
                <a:cs typeface="Open Sans Light" panose="020B0606030504020204" pitchFamily="34" charset="0"/>
              </a:defRPr>
            </a:lvl2pPr>
            <a:lvl3pPr marL="723885" indent="-342900">
              <a:lnSpc>
                <a:spcPct val="90000"/>
              </a:lnSpc>
              <a:spcBef>
                <a:spcPts val="500"/>
              </a:spcBef>
              <a:spcAft>
                <a:spcPts val="0"/>
              </a:spcAft>
              <a:buFont typeface="Arial" panose="020B0604020202020204" pitchFamily="34" charset="0"/>
              <a:buChar char="•"/>
              <a:defRPr sz="2000">
                <a:latin typeface="Open Sans Light" panose="020B0606030504020204" pitchFamily="34" charset="0"/>
                <a:ea typeface="Open Sans Light" panose="020B0606030504020204" pitchFamily="34" charset="0"/>
                <a:cs typeface="Open Sans Light" panose="020B0606030504020204" pitchFamily="34" charset="0"/>
              </a:defRPr>
            </a:lvl3pPr>
            <a:lvl4pPr marL="914378" indent="-342900">
              <a:lnSpc>
                <a:spcPct val="90000"/>
              </a:lnSpc>
              <a:spcBef>
                <a:spcPts val="500"/>
              </a:spcBef>
              <a:spcAft>
                <a:spcPts val="0"/>
              </a:spcAft>
              <a:buFont typeface="Arial" panose="020B0604020202020204" pitchFamily="34" charset="0"/>
              <a:buChar char="•"/>
              <a:defRPr>
                <a:latin typeface="Open Sans Light" panose="020B0606030504020204" pitchFamily="34" charset="0"/>
                <a:ea typeface="Open Sans Light" panose="020B0606030504020204" pitchFamily="34" charset="0"/>
                <a:cs typeface="Open Sans Light" panose="020B0606030504020204" pitchFamily="34" charset="0"/>
              </a:defRPr>
            </a:lvl4pPr>
            <a:lvl5pPr marL="1104870" indent="-342900">
              <a:lnSpc>
                <a:spcPct val="90000"/>
              </a:lnSpc>
              <a:spcBef>
                <a:spcPts val="500"/>
              </a:spcBef>
              <a:spcAft>
                <a:spcPts val="0"/>
              </a:spcAft>
              <a:buFont typeface="Arial" panose="020B0604020202020204" pitchFamily="34" charset="0"/>
              <a:buChar char="•"/>
              <a:defRPr>
                <a:latin typeface="Open Sans Light" panose="020B0606030504020204" pitchFamily="34" charset="0"/>
                <a:ea typeface="Open Sans Light" panose="020B0606030504020204" pitchFamily="34" charset="0"/>
                <a:cs typeface="Open Sans Light" panose="020B0606030504020204"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600">
                <a:latin typeface="+mn-lt"/>
              </a:rPr>
              <a:t>Enable AI research needing privacy and security-preserving resources.  Assemble exemplar privacy preserving resources. </a:t>
            </a:r>
          </a:p>
        </p:txBody>
      </p:sp>
      <p:pic>
        <p:nvPicPr>
          <p:cNvPr id="11" name="Picture 10">
            <a:extLst>
              <a:ext uri="{FF2B5EF4-FFF2-40B4-BE49-F238E27FC236}">
                <a16:creationId xmlns:a16="http://schemas.microsoft.com/office/drawing/2014/main" id="{461FDE18-5CBA-BC1F-F426-7E0093AEDAC9}"/>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296996" y="5879442"/>
            <a:ext cx="1633341" cy="274946"/>
          </a:xfrm>
          <a:prstGeom prst="rect">
            <a:avLst/>
          </a:prstGeom>
        </p:spPr>
      </p:pic>
      <p:sp>
        <p:nvSpPr>
          <p:cNvPr id="9" name="Rounded Rectangle 13">
            <a:extLst>
              <a:ext uri="{FF2B5EF4-FFF2-40B4-BE49-F238E27FC236}">
                <a16:creationId xmlns:a16="http://schemas.microsoft.com/office/drawing/2014/main" id="{83A66787-EC19-BE4C-BF66-35B899AA3E3E}"/>
              </a:ext>
            </a:extLst>
          </p:cNvPr>
          <p:cNvSpPr/>
          <p:nvPr/>
        </p:nvSpPr>
        <p:spPr>
          <a:xfrm>
            <a:off x="5594909" y="3690444"/>
            <a:ext cx="1920240" cy="690025"/>
          </a:xfrm>
          <a:prstGeom prst="roundRect">
            <a:avLst/>
          </a:prstGeom>
          <a:solidFill>
            <a:schemeClr val="bg1">
              <a:lumMod val="8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a:solidFill>
                  <a:srgbClr val="000000"/>
                </a:solidFill>
                <a:latin typeface="Open Sans ExtraBold" panose="020B0606030504020204" pitchFamily="34" charset="0"/>
                <a:ea typeface="Open Sans ExtraBold" panose="020B0606030504020204" pitchFamily="34" charset="0"/>
                <a:cs typeface="Open Sans ExtraBold" panose="020B0606030504020204" pitchFamily="34" charset="0"/>
              </a:rPr>
              <a:t>NAIRR Software</a:t>
            </a:r>
            <a:endParaRPr lang="en-US" sz="2000">
              <a:latin typeface="Open Sans Light" panose="020B0606030504020204" pitchFamily="34" charset="0"/>
              <a:ea typeface="Open Sans Light" panose="020B0606030504020204" pitchFamily="34" charset="0"/>
              <a:cs typeface="Open Sans Light" panose="020B0606030504020204" pitchFamily="34" charset="0"/>
            </a:endParaRPr>
          </a:p>
        </p:txBody>
      </p:sp>
      <p:sp>
        <p:nvSpPr>
          <p:cNvPr id="23" name="TextBox 22">
            <a:extLst>
              <a:ext uri="{FF2B5EF4-FFF2-40B4-BE49-F238E27FC236}">
                <a16:creationId xmlns:a16="http://schemas.microsoft.com/office/drawing/2014/main" id="{E003C3D1-B2F4-545E-65C5-0769368AB290}"/>
              </a:ext>
            </a:extLst>
          </p:cNvPr>
          <p:cNvSpPr txBox="1"/>
          <p:nvPr/>
        </p:nvSpPr>
        <p:spPr>
          <a:xfrm>
            <a:off x="5594909" y="4423014"/>
            <a:ext cx="1920240" cy="956354"/>
          </a:xfrm>
          <a:prstGeom prst="rect">
            <a:avLst/>
          </a:prstGeom>
        </p:spPr>
        <p:txBody>
          <a:bodyPr vert="horz" lIns="0" tIns="45720" rIns="0" bIns="45720" rtlCol="0">
            <a:noAutofit/>
          </a:bodyPr>
          <a:lstStyle>
            <a:defPPr>
              <a:defRPr lang="en-US"/>
            </a:defPPr>
            <a:lvl1pPr indent="0" algn="ctr">
              <a:lnSpc>
                <a:spcPct val="90000"/>
              </a:lnSpc>
              <a:spcBef>
                <a:spcPts val="1000"/>
              </a:spcBef>
              <a:spcAft>
                <a:spcPts val="0"/>
              </a:spcAft>
              <a:buFont typeface="Arial" panose="020B0604020202020204" pitchFamily="34" charset="0"/>
              <a:buNone/>
              <a:defRPr>
                <a:latin typeface="Open Sans Light" panose="020B0606030504020204" pitchFamily="34" charset="0"/>
                <a:ea typeface="Open Sans Light" panose="020B0606030504020204" pitchFamily="34" charset="0"/>
                <a:cs typeface="Open Sans Light" panose="020B0606030504020204" pitchFamily="34" charset="0"/>
              </a:defRPr>
            </a:lvl1pPr>
            <a:lvl2pPr marL="533393" indent="-342900">
              <a:lnSpc>
                <a:spcPct val="90000"/>
              </a:lnSpc>
              <a:spcBef>
                <a:spcPts val="500"/>
              </a:spcBef>
              <a:spcAft>
                <a:spcPts val="0"/>
              </a:spcAft>
              <a:buFont typeface="Arial" panose="020B0604020202020204" pitchFamily="34" charset="0"/>
              <a:buChar char="•"/>
              <a:defRPr sz="2400">
                <a:latin typeface="Open Sans Light" panose="020B0606030504020204" pitchFamily="34" charset="0"/>
                <a:ea typeface="Open Sans Light" panose="020B0606030504020204" pitchFamily="34" charset="0"/>
                <a:cs typeface="Open Sans Light" panose="020B0606030504020204" pitchFamily="34" charset="0"/>
              </a:defRPr>
            </a:lvl2pPr>
            <a:lvl3pPr marL="723885" indent="-342900">
              <a:lnSpc>
                <a:spcPct val="90000"/>
              </a:lnSpc>
              <a:spcBef>
                <a:spcPts val="500"/>
              </a:spcBef>
              <a:spcAft>
                <a:spcPts val="0"/>
              </a:spcAft>
              <a:buFont typeface="Arial" panose="020B0604020202020204" pitchFamily="34" charset="0"/>
              <a:buChar char="•"/>
              <a:defRPr sz="2000">
                <a:latin typeface="Open Sans Light" panose="020B0606030504020204" pitchFamily="34" charset="0"/>
                <a:ea typeface="Open Sans Light" panose="020B0606030504020204" pitchFamily="34" charset="0"/>
                <a:cs typeface="Open Sans Light" panose="020B0606030504020204" pitchFamily="34" charset="0"/>
              </a:defRPr>
            </a:lvl3pPr>
            <a:lvl4pPr marL="914378" indent="-342900">
              <a:lnSpc>
                <a:spcPct val="90000"/>
              </a:lnSpc>
              <a:spcBef>
                <a:spcPts val="500"/>
              </a:spcBef>
              <a:spcAft>
                <a:spcPts val="0"/>
              </a:spcAft>
              <a:buFont typeface="Arial" panose="020B0604020202020204" pitchFamily="34" charset="0"/>
              <a:buChar char="•"/>
              <a:defRPr>
                <a:latin typeface="Open Sans Light" panose="020B0606030504020204" pitchFamily="34" charset="0"/>
                <a:ea typeface="Open Sans Light" panose="020B0606030504020204" pitchFamily="34" charset="0"/>
                <a:cs typeface="Open Sans Light" panose="020B0606030504020204" pitchFamily="34" charset="0"/>
              </a:defRPr>
            </a:lvl4pPr>
            <a:lvl5pPr marL="1104870" indent="-342900">
              <a:lnSpc>
                <a:spcPct val="90000"/>
              </a:lnSpc>
              <a:spcBef>
                <a:spcPts val="500"/>
              </a:spcBef>
              <a:spcAft>
                <a:spcPts val="0"/>
              </a:spcAft>
              <a:buFont typeface="Arial" panose="020B0604020202020204" pitchFamily="34" charset="0"/>
              <a:buChar char="•"/>
              <a:defRPr>
                <a:latin typeface="Open Sans Light" panose="020B0606030504020204" pitchFamily="34" charset="0"/>
                <a:ea typeface="Open Sans Light" panose="020B0606030504020204" pitchFamily="34" charset="0"/>
                <a:cs typeface="Open Sans Light" panose="020B0606030504020204"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600">
                <a:latin typeface="+mn-lt"/>
              </a:rPr>
              <a:t>Facilitate use of AI software, platforms, tools and services across platforms</a:t>
            </a:r>
          </a:p>
        </p:txBody>
      </p:sp>
      <p:sp>
        <p:nvSpPr>
          <p:cNvPr id="10" name="Rounded Rectangle 13">
            <a:extLst>
              <a:ext uri="{FF2B5EF4-FFF2-40B4-BE49-F238E27FC236}">
                <a16:creationId xmlns:a16="http://schemas.microsoft.com/office/drawing/2014/main" id="{8995E544-735A-E292-4BBD-88F416E8431B}"/>
              </a:ext>
            </a:extLst>
          </p:cNvPr>
          <p:cNvSpPr/>
          <p:nvPr/>
        </p:nvSpPr>
        <p:spPr>
          <a:xfrm>
            <a:off x="7811105" y="3690444"/>
            <a:ext cx="1920240" cy="690025"/>
          </a:xfrm>
          <a:prstGeom prst="roundRect">
            <a:avLst/>
          </a:prstGeom>
          <a:solidFill>
            <a:schemeClr val="bg1">
              <a:lumMod val="8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a:solidFill>
                  <a:srgbClr val="000000"/>
                </a:solidFill>
                <a:latin typeface="Open Sans ExtraBold" panose="020B0606030504020204" pitchFamily="34" charset="0"/>
                <a:ea typeface="Open Sans ExtraBold" panose="020B0606030504020204" pitchFamily="34" charset="0"/>
                <a:cs typeface="Open Sans ExtraBold" panose="020B0606030504020204" pitchFamily="34" charset="0"/>
              </a:rPr>
              <a:t>NAIRR Classroom</a:t>
            </a:r>
            <a:endParaRPr lang="en-US" sz="2000">
              <a:latin typeface="Open Sans Light" panose="020B0606030504020204" pitchFamily="34" charset="0"/>
              <a:ea typeface="Open Sans Light" panose="020B0606030504020204" pitchFamily="34" charset="0"/>
              <a:cs typeface="Open Sans Light" panose="020B0606030504020204" pitchFamily="34" charset="0"/>
            </a:endParaRPr>
          </a:p>
        </p:txBody>
      </p:sp>
      <p:sp>
        <p:nvSpPr>
          <p:cNvPr id="25" name="TextBox 24">
            <a:extLst>
              <a:ext uri="{FF2B5EF4-FFF2-40B4-BE49-F238E27FC236}">
                <a16:creationId xmlns:a16="http://schemas.microsoft.com/office/drawing/2014/main" id="{B7B98C86-E55F-26D7-BE6E-20DB06B4C61F}"/>
              </a:ext>
            </a:extLst>
          </p:cNvPr>
          <p:cNvSpPr txBox="1"/>
          <p:nvPr/>
        </p:nvSpPr>
        <p:spPr>
          <a:xfrm>
            <a:off x="7811105" y="4423014"/>
            <a:ext cx="1920240" cy="1028602"/>
          </a:xfrm>
          <a:prstGeom prst="rect">
            <a:avLst/>
          </a:prstGeom>
        </p:spPr>
        <p:txBody>
          <a:bodyPr vert="horz" lIns="0" tIns="45720" rIns="0" bIns="45720" rtlCol="0">
            <a:noAutofit/>
          </a:bodyPr>
          <a:lstStyle>
            <a:defPPr>
              <a:defRPr lang="en-US"/>
            </a:defPPr>
            <a:lvl1pPr indent="0" algn="ctr">
              <a:lnSpc>
                <a:spcPct val="90000"/>
              </a:lnSpc>
              <a:spcBef>
                <a:spcPts val="1000"/>
              </a:spcBef>
              <a:spcAft>
                <a:spcPts val="0"/>
              </a:spcAft>
              <a:buFont typeface="Arial" panose="020B0604020202020204" pitchFamily="34" charset="0"/>
              <a:buNone/>
              <a:defRPr>
                <a:latin typeface="Open Sans Light" panose="020B0606030504020204" pitchFamily="34" charset="0"/>
                <a:ea typeface="Open Sans Light" panose="020B0606030504020204" pitchFamily="34" charset="0"/>
                <a:cs typeface="Open Sans Light" panose="020B0606030504020204" pitchFamily="34" charset="0"/>
              </a:defRPr>
            </a:lvl1pPr>
            <a:lvl2pPr marL="533393" indent="-342900">
              <a:lnSpc>
                <a:spcPct val="90000"/>
              </a:lnSpc>
              <a:spcBef>
                <a:spcPts val="500"/>
              </a:spcBef>
              <a:spcAft>
                <a:spcPts val="0"/>
              </a:spcAft>
              <a:buFont typeface="Arial" panose="020B0604020202020204" pitchFamily="34" charset="0"/>
              <a:buChar char="•"/>
              <a:defRPr sz="2400">
                <a:latin typeface="Open Sans Light" panose="020B0606030504020204" pitchFamily="34" charset="0"/>
                <a:ea typeface="Open Sans Light" panose="020B0606030504020204" pitchFamily="34" charset="0"/>
                <a:cs typeface="Open Sans Light" panose="020B0606030504020204" pitchFamily="34" charset="0"/>
              </a:defRPr>
            </a:lvl2pPr>
            <a:lvl3pPr marL="723885" indent="-342900">
              <a:lnSpc>
                <a:spcPct val="90000"/>
              </a:lnSpc>
              <a:spcBef>
                <a:spcPts val="500"/>
              </a:spcBef>
              <a:spcAft>
                <a:spcPts val="0"/>
              </a:spcAft>
              <a:buFont typeface="Arial" panose="020B0604020202020204" pitchFamily="34" charset="0"/>
              <a:buChar char="•"/>
              <a:defRPr sz="2000">
                <a:latin typeface="Open Sans Light" panose="020B0606030504020204" pitchFamily="34" charset="0"/>
                <a:ea typeface="Open Sans Light" panose="020B0606030504020204" pitchFamily="34" charset="0"/>
                <a:cs typeface="Open Sans Light" panose="020B0606030504020204" pitchFamily="34" charset="0"/>
              </a:defRPr>
            </a:lvl3pPr>
            <a:lvl4pPr marL="914378" indent="-342900">
              <a:lnSpc>
                <a:spcPct val="90000"/>
              </a:lnSpc>
              <a:spcBef>
                <a:spcPts val="500"/>
              </a:spcBef>
              <a:spcAft>
                <a:spcPts val="0"/>
              </a:spcAft>
              <a:buFont typeface="Arial" panose="020B0604020202020204" pitchFamily="34" charset="0"/>
              <a:buChar char="•"/>
              <a:defRPr>
                <a:latin typeface="Open Sans Light" panose="020B0606030504020204" pitchFamily="34" charset="0"/>
                <a:ea typeface="Open Sans Light" panose="020B0606030504020204" pitchFamily="34" charset="0"/>
                <a:cs typeface="Open Sans Light" panose="020B0606030504020204" pitchFamily="34" charset="0"/>
              </a:defRPr>
            </a:lvl4pPr>
            <a:lvl5pPr marL="1104870" indent="-342900">
              <a:lnSpc>
                <a:spcPct val="90000"/>
              </a:lnSpc>
              <a:spcBef>
                <a:spcPts val="500"/>
              </a:spcBef>
              <a:spcAft>
                <a:spcPts val="0"/>
              </a:spcAft>
              <a:buFont typeface="Arial" panose="020B0604020202020204" pitchFamily="34" charset="0"/>
              <a:buChar char="•"/>
              <a:defRPr>
                <a:latin typeface="Open Sans Light" panose="020B0606030504020204" pitchFamily="34" charset="0"/>
                <a:ea typeface="Open Sans Light" panose="020B0606030504020204" pitchFamily="34" charset="0"/>
                <a:cs typeface="Open Sans Light" panose="020B0606030504020204"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600">
                <a:latin typeface="+mn-lt"/>
              </a:rPr>
              <a:t>Reach new communities through education, training, user support and outreach</a:t>
            </a:r>
          </a:p>
        </p:txBody>
      </p:sp>
      <p:pic>
        <p:nvPicPr>
          <p:cNvPr id="5" name="Picture 4">
            <a:extLst>
              <a:ext uri="{FF2B5EF4-FFF2-40B4-BE49-F238E27FC236}">
                <a16:creationId xmlns:a16="http://schemas.microsoft.com/office/drawing/2014/main" id="{FA575337-2C58-CA15-8387-8494517DF844}"/>
              </a:ext>
              <a:ext uri="{C183D7F6-B498-43B3-948B-1728B52AA6E4}">
                <adec:decorative xmlns:adec="http://schemas.microsoft.com/office/drawing/2017/decorative" val="1"/>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980476" y="5847089"/>
            <a:ext cx="625001" cy="376530"/>
          </a:xfrm>
          <a:prstGeom prst="rect">
            <a:avLst/>
          </a:prstGeom>
        </p:spPr>
      </p:pic>
      <p:sp>
        <p:nvSpPr>
          <p:cNvPr id="28" name="TextBox 27">
            <a:extLst>
              <a:ext uri="{FF2B5EF4-FFF2-40B4-BE49-F238E27FC236}">
                <a16:creationId xmlns:a16="http://schemas.microsoft.com/office/drawing/2014/main" id="{6605C087-663D-BF9B-7DEB-00CEEC5FF302}"/>
              </a:ext>
            </a:extLst>
          </p:cNvPr>
          <p:cNvSpPr txBox="1"/>
          <p:nvPr/>
        </p:nvSpPr>
        <p:spPr>
          <a:xfrm>
            <a:off x="9679434" y="4236189"/>
            <a:ext cx="2286000" cy="369332"/>
          </a:xfrm>
          <a:prstGeom prst="rect">
            <a:avLst/>
          </a:prstGeom>
          <a:noFill/>
        </p:spPr>
        <p:txBody>
          <a:bodyPr wrap="square" rtlCol="0">
            <a:spAutoFit/>
          </a:bodyPr>
          <a:lstStyle/>
          <a:p>
            <a:pPr algn="ctr"/>
            <a:r>
              <a:rPr lang="en-US" b="1" dirty="0"/>
              <a:t>Governance</a:t>
            </a:r>
          </a:p>
        </p:txBody>
      </p:sp>
      <p:pic>
        <p:nvPicPr>
          <p:cNvPr id="16" name="Graphic 15">
            <a:extLst>
              <a:ext uri="{FF2B5EF4-FFF2-40B4-BE49-F238E27FC236}">
                <a16:creationId xmlns:a16="http://schemas.microsoft.com/office/drawing/2014/main" id="{B8194665-B108-FC93-AB29-F592BEB489E6}"/>
              </a:ext>
              <a:ext uri="{C183D7F6-B498-43B3-948B-1728B52AA6E4}">
                <adec:decorative xmlns:adec="http://schemas.microsoft.com/office/drawing/2017/decorative" val="1"/>
              </a:ext>
            </a:extLst>
          </p:cNvPr>
          <p:cNvPicPr>
            <a:picLocks noChangeAspect="1"/>
          </p:cNvPicPr>
          <p:nvPr/>
        </p:nvPicPr>
        <p:blipFill rotWithShape="1">
          <a:blip r:embed="rId6">
            <a:duotone>
              <a:schemeClr val="accent1">
                <a:shade val="45000"/>
                <a:satMod val="135000"/>
              </a:schemeClr>
              <a:prstClr val="white"/>
            </a:duotone>
            <a:extLst>
              <a:ext uri="{28A0092B-C50C-407E-A947-70E740481C1C}">
                <a14:useLocalDpi xmlns:a14="http://schemas.microsoft.com/office/drawing/2010/main"/>
              </a:ext>
              <a:ext uri="{96DAC541-7B7A-43D3-8B79-37D633B846F1}">
                <asvg:svgBlip xmlns:asvg="http://schemas.microsoft.com/office/drawing/2016/SVG/main" r:embed="rId7"/>
              </a:ext>
            </a:extLst>
          </a:blip>
          <a:srcRect b="33197"/>
          <a:stretch/>
        </p:blipFill>
        <p:spPr>
          <a:xfrm>
            <a:off x="2114305" y="1193071"/>
            <a:ext cx="967526" cy="646331"/>
          </a:xfrm>
          <a:prstGeom prst="rect">
            <a:avLst/>
          </a:prstGeom>
        </p:spPr>
      </p:pic>
      <p:sp>
        <p:nvSpPr>
          <p:cNvPr id="18" name="Rectangle 17">
            <a:extLst>
              <a:ext uri="{FF2B5EF4-FFF2-40B4-BE49-F238E27FC236}">
                <a16:creationId xmlns:a16="http://schemas.microsoft.com/office/drawing/2014/main" id="{E466802B-E4E5-6C9A-5A88-8FA05D3B36D5}"/>
              </a:ext>
              <a:ext uri="{C183D7F6-B498-43B3-948B-1728B52AA6E4}">
                <adec:decorative xmlns:adec="http://schemas.microsoft.com/office/drawing/2017/decorative" val="1"/>
              </a:ext>
            </a:extLst>
          </p:cNvPr>
          <p:cNvSpPr/>
          <p:nvPr/>
        </p:nvSpPr>
        <p:spPr>
          <a:xfrm>
            <a:off x="8379530" y="1084872"/>
            <a:ext cx="802763" cy="775002"/>
          </a:xfrm>
          <a:prstGeom prst="rect">
            <a:avLst/>
          </a:prstGeom>
          <a: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grpSp>
        <p:nvGrpSpPr>
          <p:cNvPr id="20" name="Group 19">
            <a:extLst>
              <a:ext uri="{FF2B5EF4-FFF2-40B4-BE49-F238E27FC236}">
                <a16:creationId xmlns:a16="http://schemas.microsoft.com/office/drawing/2014/main" id="{54B8D82C-91A6-F43C-5C26-918659065CD6}"/>
              </a:ext>
              <a:ext uri="{C183D7F6-B498-43B3-948B-1728B52AA6E4}">
                <adec:decorative xmlns:adec="http://schemas.microsoft.com/office/drawing/2017/decorative" val="1"/>
              </a:ext>
            </a:extLst>
          </p:cNvPr>
          <p:cNvGrpSpPr/>
          <p:nvPr/>
        </p:nvGrpSpPr>
        <p:grpSpPr>
          <a:xfrm>
            <a:off x="8435684" y="1874878"/>
            <a:ext cx="690454" cy="680560"/>
            <a:chOff x="10548540" y="875417"/>
            <a:chExt cx="1138132" cy="1121823"/>
          </a:xfrm>
        </p:grpSpPr>
        <p:sp>
          <p:nvSpPr>
            <p:cNvPr id="21" name="Rectangle 20">
              <a:extLst>
                <a:ext uri="{FF2B5EF4-FFF2-40B4-BE49-F238E27FC236}">
                  <a16:creationId xmlns:a16="http://schemas.microsoft.com/office/drawing/2014/main" id="{8F45383C-F9A8-CF97-1F16-214E5F201823}"/>
                </a:ext>
              </a:extLst>
            </p:cNvPr>
            <p:cNvSpPr/>
            <p:nvPr/>
          </p:nvSpPr>
          <p:spPr>
            <a:xfrm>
              <a:off x="10548540" y="875417"/>
              <a:ext cx="1138132" cy="112182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Open Sans Light"/>
                <a:ea typeface="+mn-ea"/>
                <a:cs typeface="+mn-cs"/>
              </a:endParaRPr>
            </a:p>
          </p:txBody>
        </p:sp>
        <p:pic>
          <p:nvPicPr>
            <p:cNvPr id="22" name="Graphic 21" descr="Classroom outline">
              <a:extLst>
                <a:ext uri="{FF2B5EF4-FFF2-40B4-BE49-F238E27FC236}">
                  <a16:creationId xmlns:a16="http://schemas.microsoft.com/office/drawing/2014/main" id="{29A0E211-1C12-5A81-C4E3-F8ACF59DEB9F}"/>
                </a:ext>
              </a:extLst>
            </p:cNvPr>
            <p:cNvPicPr>
              <a:picLocks noChangeAspect="1"/>
            </p:cNvPicPr>
            <p:nvPr/>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10596668" y="923545"/>
              <a:ext cx="1020967" cy="1020967"/>
            </a:xfrm>
            <a:prstGeom prst="rect">
              <a:avLst/>
            </a:prstGeom>
          </p:spPr>
        </p:pic>
      </p:grpSp>
      <p:pic>
        <p:nvPicPr>
          <p:cNvPr id="24" name="Picture 2">
            <a:extLst>
              <a:ext uri="{FF2B5EF4-FFF2-40B4-BE49-F238E27FC236}">
                <a16:creationId xmlns:a16="http://schemas.microsoft.com/office/drawing/2014/main" id="{8AE8AD9A-3702-0753-4E77-56DB48A49083}"/>
              </a:ext>
              <a:ext uri="{C183D7F6-B498-43B3-948B-1728B52AA6E4}">
                <adec:decorative xmlns:adec="http://schemas.microsoft.com/office/drawing/2017/decorative" val="1"/>
              </a:ext>
            </a:extLst>
          </p:cNvPr>
          <p:cNvPicPr>
            <a:picLocks noChangeAspect="1" noChangeArrowheads="1"/>
          </p:cNvPicPr>
          <p:nvPr/>
        </p:nvPicPr>
        <p:blipFill>
          <a:blip r:embed="rId12">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7549702" y="1105215"/>
            <a:ext cx="762888" cy="762888"/>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5">
            <a:extLst>
              <a:ext uri="{FF2B5EF4-FFF2-40B4-BE49-F238E27FC236}">
                <a16:creationId xmlns:a16="http://schemas.microsoft.com/office/drawing/2014/main" id="{712714CB-D8C3-61AD-0B7A-A87EF928A523}"/>
              </a:ext>
              <a:ext uri="{C183D7F6-B498-43B3-948B-1728B52AA6E4}">
                <adec:decorative xmlns:adec="http://schemas.microsoft.com/office/drawing/2017/decorative" val="1"/>
              </a:ext>
            </a:extLst>
          </p:cNvPr>
          <p:cNvPicPr>
            <a:picLocks noChangeAspect="1"/>
          </p:cNvPicPr>
          <p:nvPr/>
        </p:nvPicPr>
        <p:blipFill>
          <a:blip r:embed="rId13"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7616642" y="1833714"/>
            <a:ext cx="762888" cy="762888"/>
          </a:xfrm>
          <a:prstGeom prst="rect">
            <a:avLst/>
          </a:prstGeom>
        </p:spPr>
      </p:pic>
      <p:sp>
        <p:nvSpPr>
          <p:cNvPr id="29" name="TextBox 28">
            <a:extLst>
              <a:ext uri="{FF2B5EF4-FFF2-40B4-BE49-F238E27FC236}">
                <a16:creationId xmlns:a16="http://schemas.microsoft.com/office/drawing/2014/main" id="{D427A2C3-9A2C-63DE-54E5-8CF0DEBD7F86}"/>
              </a:ext>
            </a:extLst>
          </p:cNvPr>
          <p:cNvSpPr txBox="1"/>
          <p:nvPr/>
        </p:nvSpPr>
        <p:spPr>
          <a:xfrm>
            <a:off x="9793806" y="5371926"/>
            <a:ext cx="2286000" cy="646331"/>
          </a:xfrm>
          <a:prstGeom prst="rect">
            <a:avLst/>
          </a:prstGeom>
          <a:noFill/>
        </p:spPr>
        <p:txBody>
          <a:bodyPr wrap="square" rtlCol="0">
            <a:spAutoFit/>
          </a:bodyPr>
          <a:lstStyle/>
          <a:p>
            <a:pPr algn="ctr"/>
            <a:r>
              <a:rPr lang="en-US" b="1" dirty="0"/>
              <a:t>Community Design Process</a:t>
            </a:r>
          </a:p>
        </p:txBody>
      </p:sp>
      <p:sp>
        <p:nvSpPr>
          <p:cNvPr id="30" name="Rectangle 29">
            <a:extLst>
              <a:ext uri="{FF2B5EF4-FFF2-40B4-BE49-F238E27FC236}">
                <a16:creationId xmlns:a16="http://schemas.microsoft.com/office/drawing/2014/main" id="{DE8C42C8-CE01-8EEC-30DB-9C59B3554ADC}"/>
              </a:ext>
              <a:ext uri="{C183D7F6-B498-43B3-948B-1728B52AA6E4}">
                <adec:decorative xmlns:adec="http://schemas.microsoft.com/office/drawing/2017/decorative" val="1"/>
              </a:ext>
            </a:extLst>
          </p:cNvPr>
          <p:cNvSpPr/>
          <p:nvPr/>
        </p:nvSpPr>
        <p:spPr>
          <a:xfrm>
            <a:off x="10368517" y="4642393"/>
            <a:ext cx="976188" cy="791522"/>
          </a:xfrm>
          <a:prstGeom prst="rect">
            <a:avLst/>
          </a:prstGeom>
          <a:blipFill>
            <a:blip r:embed="rId14" cstate="screen">
              <a:extLst>
                <a:ext uri="{28A0092B-C50C-407E-A947-70E740481C1C}">
                  <a14:useLocalDpi xmlns:a14="http://schemas.microsoft.com/office/drawing/2010/main"/>
                </a:ext>
                <a:ext uri="{96DAC541-7B7A-43D3-8B79-37D633B846F1}">
                  <asvg:svgBlip xmlns:asvg="http://schemas.microsoft.com/office/drawing/2016/SVG/main" r:embed="rId15"/>
                </a:ext>
              </a:extLst>
            </a:blip>
            <a:srcRect/>
            <a:stretch>
              <a:fillRect t="-13000" b="-13000"/>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31" name="Rectangle 30">
            <a:extLst>
              <a:ext uri="{FF2B5EF4-FFF2-40B4-BE49-F238E27FC236}">
                <a16:creationId xmlns:a16="http://schemas.microsoft.com/office/drawing/2014/main" id="{D378D6F2-96F2-A98A-ED5E-858BAFB6CD60}"/>
              </a:ext>
              <a:ext uri="{C183D7F6-B498-43B3-948B-1728B52AA6E4}">
                <adec:decorative xmlns:adec="http://schemas.microsoft.com/office/drawing/2017/decorative" val="1"/>
              </a:ext>
            </a:extLst>
          </p:cNvPr>
          <p:cNvSpPr/>
          <p:nvPr/>
        </p:nvSpPr>
        <p:spPr>
          <a:xfrm>
            <a:off x="10368517" y="3531483"/>
            <a:ext cx="959745" cy="926554"/>
          </a:xfrm>
          <a:prstGeom prst="rect">
            <a:avLst/>
          </a:prstGeom>
          <a:blipFill>
            <a:blip r:embed="rId16">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32" name="Arrow: Right 31">
            <a:extLst>
              <a:ext uri="{FF2B5EF4-FFF2-40B4-BE49-F238E27FC236}">
                <a16:creationId xmlns:a16="http://schemas.microsoft.com/office/drawing/2014/main" id="{D9FFBA65-EA25-89D0-4E67-3CC7DB18C156}"/>
              </a:ext>
              <a:ext uri="{C183D7F6-B498-43B3-948B-1728B52AA6E4}">
                <adec:decorative xmlns:adec="http://schemas.microsoft.com/office/drawing/2017/decorative" val="1"/>
              </a:ext>
            </a:extLst>
          </p:cNvPr>
          <p:cNvSpPr/>
          <p:nvPr/>
        </p:nvSpPr>
        <p:spPr>
          <a:xfrm>
            <a:off x="3448412" y="1689105"/>
            <a:ext cx="447114"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Arrow: Right 32">
            <a:extLst>
              <a:ext uri="{FF2B5EF4-FFF2-40B4-BE49-F238E27FC236}">
                <a16:creationId xmlns:a16="http://schemas.microsoft.com/office/drawing/2014/main" id="{4BDFF0C3-2ADD-3DF2-8147-72BEEAC95B62}"/>
              </a:ext>
              <a:ext uri="{C183D7F6-B498-43B3-948B-1728B52AA6E4}">
                <adec:decorative xmlns:adec="http://schemas.microsoft.com/office/drawing/2017/decorative" val="1"/>
              </a:ext>
            </a:extLst>
          </p:cNvPr>
          <p:cNvSpPr/>
          <p:nvPr/>
        </p:nvSpPr>
        <p:spPr>
          <a:xfrm>
            <a:off x="6806983" y="1639558"/>
            <a:ext cx="447114"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 name="Straight Connector 35">
            <a:extLst>
              <a:ext uri="{FF2B5EF4-FFF2-40B4-BE49-F238E27FC236}">
                <a16:creationId xmlns:a16="http://schemas.microsoft.com/office/drawing/2014/main" id="{CD4A9DF2-5474-2363-FAC2-D361BDE3CE9D}"/>
              </a:ext>
              <a:ext uri="{C183D7F6-B498-43B3-948B-1728B52AA6E4}">
                <adec:decorative xmlns:adec="http://schemas.microsoft.com/office/drawing/2017/decorative" val="1"/>
              </a:ext>
            </a:extLst>
          </p:cNvPr>
          <p:cNvCxnSpPr/>
          <p:nvPr/>
        </p:nvCxnSpPr>
        <p:spPr>
          <a:xfrm>
            <a:off x="580781" y="3362855"/>
            <a:ext cx="11187953"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D12D5F55-2778-A75C-2C43-90E797E31399}"/>
              </a:ext>
            </a:extLst>
          </p:cNvPr>
          <p:cNvSpPr>
            <a:spLocks noGrp="1"/>
          </p:cNvSpPr>
          <p:nvPr>
            <p:ph type="sldNum" sz="quarter" idx="12"/>
          </p:nvPr>
        </p:nvSpPr>
        <p:spPr/>
        <p:txBody>
          <a:bodyPr/>
          <a:lstStyle/>
          <a:p>
            <a:fld id="{F384092C-9B9C-9748-AC6A-F06C9D03AD52}" type="slidenum">
              <a:rPr lang="en-US" smtClean="0"/>
              <a:t>12</a:t>
            </a:fld>
            <a:endParaRPr lang="en-US"/>
          </a:p>
        </p:txBody>
      </p:sp>
    </p:spTree>
    <p:extLst>
      <p:ext uri="{BB962C8B-B14F-4D97-AF65-F5344CB8AC3E}">
        <p14:creationId xmlns:p14="http://schemas.microsoft.com/office/powerpoint/2010/main" val="2432352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500"/>
                                        <p:tgtEl>
                                          <p:spTgt spid="2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500"/>
                                        <p:tgtEl>
                                          <p:spTgt spid="25"/>
                                        </p:tgtEl>
                                      </p:cBhvr>
                                    </p:animEffect>
                                  </p:childTnLst>
                                </p:cTn>
                              </p:par>
                              <p:par>
                                <p:cTn id="29" presetID="10" presetClass="entr" presetSubtype="0" fill="hold"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500"/>
                                        <p:tgtEl>
                                          <p:spTgt spid="5"/>
                                        </p:tgtEl>
                                      </p:cBhvr>
                                    </p:animEffect>
                                  </p:childTnLst>
                                </p:cTn>
                              </p:par>
                              <p:par>
                                <p:cTn id="32" presetID="10" presetClass="entr" presetSubtype="0" fill="hold"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500"/>
                                        <p:tgtEl>
                                          <p:spTgt spid="11"/>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fade">
                                      <p:cBhvr>
                                        <p:cTn id="37" dur="500"/>
                                        <p:tgtEl>
                                          <p:spTgt spid="29"/>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0"/>
                                        </p:tgtEl>
                                        <p:attrNameLst>
                                          <p:attrName>style.visibility</p:attrName>
                                        </p:attrNameLst>
                                      </p:cBhvr>
                                      <p:to>
                                        <p:strVal val="visible"/>
                                      </p:to>
                                    </p:set>
                                    <p:animEffect transition="in" filter="fade">
                                      <p:cBhvr>
                                        <p:cTn id="40" dur="500"/>
                                        <p:tgtEl>
                                          <p:spTgt spid="30"/>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Effect transition="in" filter="fade">
                                      <p:cBhvr>
                                        <p:cTn id="43" dur="500"/>
                                        <p:tgtEl>
                                          <p:spTgt spid="31"/>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fade">
                                      <p:cBhvr>
                                        <p:cTn id="46" dur="500"/>
                                        <p:tgtEl>
                                          <p:spTgt spid="28"/>
                                        </p:tgtEl>
                                      </p:cBhvr>
                                    </p:animEffect>
                                  </p:childTnLst>
                                </p:cTn>
                              </p:par>
                              <p:par>
                                <p:cTn id="47" presetID="10" presetClass="entr" presetSubtype="0" fill="hold" nodeType="withEffect">
                                  <p:stCondLst>
                                    <p:cond delay="0"/>
                                  </p:stCondLst>
                                  <p:childTnLst>
                                    <p:set>
                                      <p:cBhvr>
                                        <p:cTn id="48" dur="1" fill="hold">
                                          <p:stCondLst>
                                            <p:cond delay="0"/>
                                          </p:stCondLst>
                                        </p:cTn>
                                        <p:tgtEl>
                                          <p:spTgt spid="36"/>
                                        </p:tgtEl>
                                        <p:attrNameLst>
                                          <p:attrName>style.visibility</p:attrName>
                                        </p:attrNameLst>
                                      </p:cBhvr>
                                      <p:to>
                                        <p:strVal val="visible"/>
                                      </p:to>
                                    </p:set>
                                    <p:animEffect transition="in" filter="fade">
                                      <p:cBhvr>
                                        <p:cTn id="49" dur="500"/>
                                        <p:tgtEl>
                                          <p:spTgt spid="36"/>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38"/>
                                        </p:tgtEl>
                                        <p:attrNameLst>
                                          <p:attrName>style.visibility</p:attrName>
                                        </p:attrNameLst>
                                      </p:cBhvr>
                                      <p:to>
                                        <p:strVal val="visible"/>
                                      </p:to>
                                    </p:set>
                                    <p:animEffect transition="in" filter="fade">
                                      <p:cBhvr>
                                        <p:cTn id="52"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8" grpId="0" animBg="1"/>
      <p:bldP spid="4" grpId="0" build="p"/>
      <p:bldP spid="7" grpId="0" animBg="1"/>
      <p:bldP spid="19" grpId="0"/>
      <p:bldP spid="9" grpId="0" animBg="1"/>
      <p:bldP spid="23" grpId="0"/>
      <p:bldP spid="10" grpId="0" animBg="1"/>
      <p:bldP spid="25" grpId="0"/>
      <p:bldP spid="28" grpId="0"/>
      <p:bldP spid="29" grpId="0"/>
      <p:bldP spid="30" grpId="0" animBg="1"/>
      <p:bldP spid="3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80878-97C1-7906-FBAB-977B8EF0187D}"/>
              </a:ext>
            </a:extLst>
          </p:cNvPr>
          <p:cNvSpPr>
            <a:spLocks noGrp="1"/>
          </p:cNvSpPr>
          <p:nvPr>
            <p:ph type="title"/>
          </p:nvPr>
        </p:nvSpPr>
        <p:spPr/>
        <p:txBody>
          <a:bodyPr/>
          <a:lstStyle/>
          <a:p>
            <a:r>
              <a:rPr lang="en-US"/>
              <a:t>Computing Resources Available in First Phase</a:t>
            </a:r>
          </a:p>
        </p:txBody>
      </p:sp>
      <p:sp>
        <p:nvSpPr>
          <p:cNvPr id="4" name="Text Placeholder 3">
            <a:extLst>
              <a:ext uri="{FF2B5EF4-FFF2-40B4-BE49-F238E27FC236}">
                <a16:creationId xmlns:a16="http://schemas.microsoft.com/office/drawing/2014/main" id="{A810B680-8E13-76DD-B642-0B20C43B75B2}"/>
              </a:ext>
            </a:extLst>
          </p:cNvPr>
          <p:cNvSpPr>
            <a:spLocks noGrp="1"/>
          </p:cNvSpPr>
          <p:nvPr>
            <p:ph type="body" sz="quarter" idx="13"/>
          </p:nvPr>
        </p:nvSpPr>
        <p:spPr>
          <a:xfrm>
            <a:off x="603250" y="1585925"/>
            <a:ext cx="5072076" cy="4530990"/>
          </a:xfrm>
        </p:spPr>
        <p:txBody>
          <a:bodyPr/>
          <a:lstStyle/>
          <a:p>
            <a:r>
              <a:rPr lang="en-US"/>
              <a:t>Frontera / Lonestar6</a:t>
            </a:r>
          </a:p>
          <a:p>
            <a:pPr lvl="1"/>
            <a:r>
              <a:rPr lang="en-US"/>
              <a:t>CPU /GPU Computing Platform</a:t>
            </a:r>
          </a:p>
          <a:p>
            <a:endParaRPr lang="en-US"/>
          </a:p>
          <a:p>
            <a:r>
              <a:rPr lang="en-US"/>
              <a:t>Delta </a:t>
            </a:r>
          </a:p>
          <a:p>
            <a:pPr lvl="1"/>
            <a:r>
              <a:rPr lang="en-US"/>
              <a:t>Large scale GPU access</a:t>
            </a:r>
          </a:p>
          <a:p>
            <a:pPr lvl="1"/>
            <a:endParaRPr lang="en-US"/>
          </a:p>
          <a:p>
            <a:endParaRPr lang="en-US"/>
          </a:p>
          <a:p>
            <a:r>
              <a:rPr lang="en-US"/>
              <a:t>Neocortex </a:t>
            </a:r>
          </a:p>
          <a:p>
            <a:pPr lvl="1"/>
            <a:r>
              <a:rPr lang="en-US"/>
              <a:t>Wafer-scale AI accelerator</a:t>
            </a:r>
          </a:p>
          <a:p>
            <a:endParaRPr lang="en-US"/>
          </a:p>
        </p:txBody>
      </p:sp>
      <p:pic>
        <p:nvPicPr>
          <p:cNvPr id="5" name="Picture 4" descr="logo for the U.S. Department of Energy ">
            <a:extLst>
              <a:ext uri="{FF2B5EF4-FFF2-40B4-BE49-F238E27FC236}">
                <a16:creationId xmlns:a16="http://schemas.microsoft.com/office/drawing/2014/main" id="{81B5478A-FD85-4B08-526B-1A9E021D2FB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516674" y="1038633"/>
            <a:ext cx="2753279" cy="463469"/>
          </a:xfrm>
          <a:prstGeom prst="rect">
            <a:avLst/>
          </a:prstGeom>
        </p:spPr>
      </p:pic>
      <p:pic>
        <p:nvPicPr>
          <p:cNvPr id="6" name="Picture 2" descr="A logo for the National Science Foundation">
            <a:extLst>
              <a:ext uri="{FF2B5EF4-FFF2-40B4-BE49-F238E27FC236}">
                <a16:creationId xmlns:a16="http://schemas.microsoft.com/office/drawing/2014/main" id="{98B84FDB-EF1B-05A2-0C5A-AAD0A339B1D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133" y="857250"/>
            <a:ext cx="826234" cy="826234"/>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3">
            <a:extLst>
              <a:ext uri="{FF2B5EF4-FFF2-40B4-BE49-F238E27FC236}">
                <a16:creationId xmlns:a16="http://schemas.microsoft.com/office/drawing/2014/main" id="{DB2FA40F-5441-D5B9-B9B1-DC0606C49E18}"/>
              </a:ext>
            </a:extLst>
          </p:cNvPr>
          <p:cNvSpPr txBox="1">
            <a:spLocks/>
          </p:cNvSpPr>
          <p:nvPr/>
        </p:nvSpPr>
        <p:spPr>
          <a:xfrm>
            <a:off x="6516674" y="1585925"/>
            <a:ext cx="5072076" cy="453099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2800" kern="1200">
                <a:solidFill>
                  <a:schemeClr val="tx1"/>
                </a:solidFill>
                <a:latin typeface="Open Sans Light" panose="020B0606030504020204" pitchFamily="34" charset="0"/>
                <a:ea typeface="Open Sans Light" panose="020B0606030504020204" pitchFamily="34" charset="0"/>
                <a:cs typeface="Open Sans Light" panose="020B0606030504020204" pitchFamily="34" charset="0"/>
              </a:defRPr>
            </a:lvl1pPr>
            <a:lvl2pPr marL="533393" indent="-342900" algn="l" defTabSz="914400" rtl="0" eaLnBrk="1" latinLnBrk="0" hangingPunct="1">
              <a:lnSpc>
                <a:spcPct val="90000"/>
              </a:lnSpc>
              <a:spcBef>
                <a:spcPts val="500"/>
              </a:spcBef>
              <a:spcAft>
                <a:spcPts val="0"/>
              </a:spcAft>
              <a:buFont typeface="Arial" panose="020B0604020202020204" pitchFamily="34" charset="0"/>
              <a:buChar char="•"/>
              <a:defRPr sz="2400" kern="1200">
                <a:solidFill>
                  <a:schemeClr val="tx1"/>
                </a:solidFill>
                <a:latin typeface="Open Sans Light" panose="020B0606030504020204" pitchFamily="34" charset="0"/>
                <a:ea typeface="Open Sans Light" panose="020B0606030504020204" pitchFamily="34" charset="0"/>
                <a:cs typeface="Open Sans Light" panose="020B0606030504020204" pitchFamily="34" charset="0"/>
              </a:defRPr>
            </a:lvl2pPr>
            <a:lvl3pPr marL="723885" indent="-342900" algn="l" defTabSz="914400" rtl="0" eaLnBrk="1" latinLnBrk="0" hangingPunct="1">
              <a:lnSpc>
                <a:spcPct val="90000"/>
              </a:lnSpc>
              <a:spcBef>
                <a:spcPts val="500"/>
              </a:spcBef>
              <a:spcAft>
                <a:spcPts val="0"/>
              </a:spcAft>
              <a:buFont typeface="Arial" panose="020B0604020202020204" pitchFamily="34" charset="0"/>
              <a:buChar char="•"/>
              <a:defRPr sz="2000" kern="1200">
                <a:solidFill>
                  <a:schemeClr val="tx1"/>
                </a:solidFill>
                <a:latin typeface="Open Sans Light" panose="020B0606030504020204" pitchFamily="34" charset="0"/>
                <a:ea typeface="Open Sans Light" panose="020B0606030504020204" pitchFamily="34" charset="0"/>
                <a:cs typeface="Open Sans Light" panose="020B0606030504020204" pitchFamily="34" charset="0"/>
              </a:defRPr>
            </a:lvl3pPr>
            <a:lvl4pPr marL="914378" indent="-342900" algn="l" defTabSz="914400" rtl="0" eaLnBrk="1" latinLnBrk="0" hangingPunct="1">
              <a:lnSpc>
                <a:spcPct val="90000"/>
              </a:lnSpc>
              <a:spcBef>
                <a:spcPts val="500"/>
              </a:spcBef>
              <a:spcAft>
                <a:spcPts val="0"/>
              </a:spcAft>
              <a:buFont typeface="Arial" panose="020B0604020202020204" pitchFamily="34" charset="0"/>
              <a:buChar char="•"/>
              <a:defRPr sz="1800" kern="1200">
                <a:solidFill>
                  <a:schemeClr val="tx1"/>
                </a:solidFill>
                <a:latin typeface="Open Sans Light" panose="020B0606030504020204" pitchFamily="34" charset="0"/>
                <a:ea typeface="Open Sans Light" panose="020B0606030504020204" pitchFamily="34" charset="0"/>
                <a:cs typeface="Open Sans Light" panose="020B0606030504020204" pitchFamily="34" charset="0"/>
              </a:defRPr>
            </a:lvl4pPr>
            <a:lvl5pPr marL="1104870" indent="-342900" algn="l" defTabSz="914400" rtl="0" eaLnBrk="1" latinLnBrk="0" hangingPunct="1">
              <a:lnSpc>
                <a:spcPct val="90000"/>
              </a:lnSpc>
              <a:spcBef>
                <a:spcPts val="500"/>
              </a:spcBef>
              <a:spcAft>
                <a:spcPts val="0"/>
              </a:spcAft>
              <a:buFont typeface="Arial" panose="020B0604020202020204" pitchFamily="34" charset="0"/>
              <a:buChar char="•"/>
              <a:defRPr sz="1800" kern="1200">
                <a:solidFill>
                  <a:schemeClr val="tx1"/>
                </a:solidFill>
                <a:latin typeface="Open Sans Light" panose="020B0606030504020204" pitchFamily="34" charset="0"/>
                <a:ea typeface="Open Sans Light" panose="020B0606030504020204" pitchFamily="34" charset="0"/>
                <a:cs typeface="Open Sans Light"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Summit</a:t>
            </a:r>
          </a:p>
          <a:p>
            <a:pPr lvl="1"/>
            <a:r>
              <a:rPr lang="en-US"/>
              <a:t>Large capacity CPU/GPU system</a:t>
            </a:r>
          </a:p>
          <a:p>
            <a:pPr marL="0" indent="0">
              <a:buNone/>
            </a:pPr>
            <a:endParaRPr lang="en-US"/>
          </a:p>
          <a:p>
            <a:r>
              <a:rPr lang="en-US"/>
              <a:t>ALCF AI Testbed</a:t>
            </a:r>
          </a:p>
          <a:p>
            <a:pPr lvl="1"/>
            <a:r>
              <a:rPr lang="en-US"/>
              <a:t>Various Experimental AI Accelerators</a:t>
            </a:r>
          </a:p>
        </p:txBody>
      </p:sp>
      <p:pic>
        <p:nvPicPr>
          <p:cNvPr id="2050" name="Picture 2" descr="Logo for the Pittsburgh Supercomputing Center ">
            <a:extLst>
              <a:ext uri="{FF2B5EF4-FFF2-40B4-BE49-F238E27FC236}">
                <a16:creationId xmlns:a16="http://schemas.microsoft.com/office/drawing/2014/main" id="{4F1C4D54-0E2A-987F-BF3E-FE820763C73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01414" y="4467717"/>
            <a:ext cx="1484243" cy="36576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Logo for the Illinois National Center for Supercomputing Applications">
            <a:extLst>
              <a:ext uri="{FF2B5EF4-FFF2-40B4-BE49-F238E27FC236}">
                <a16:creationId xmlns:a16="http://schemas.microsoft.com/office/drawing/2014/main" id="{D1782254-FACF-6472-F4F9-B7D3DC8F1D98}"/>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9013" b="9013"/>
          <a:stretch/>
        </p:blipFill>
        <p:spPr bwMode="auto">
          <a:xfrm>
            <a:off x="4175710" y="2889661"/>
            <a:ext cx="1409947" cy="4572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Logo of the Texas Advanced Computing Center">
            <a:extLst>
              <a:ext uri="{FF2B5EF4-FFF2-40B4-BE49-F238E27FC236}">
                <a16:creationId xmlns:a16="http://schemas.microsoft.com/office/drawing/2014/main" id="{00CE1484-0D61-2BE2-BCA5-5632F03FFF5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89545" y="1638731"/>
            <a:ext cx="996112" cy="36576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logo for the Oak Ridge National Laboratory">
            <a:extLst>
              <a:ext uri="{FF2B5EF4-FFF2-40B4-BE49-F238E27FC236}">
                <a16:creationId xmlns:a16="http://schemas.microsoft.com/office/drawing/2014/main" id="{A80E905B-D9F6-B58F-9D9F-B5E2D69CEFD9}"/>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353125" y="1609518"/>
            <a:ext cx="1522893" cy="365760"/>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logo for the Argonne National Laboratory">
            <a:extLst>
              <a:ext uri="{FF2B5EF4-FFF2-40B4-BE49-F238E27FC236}">
                <a16:creationId xmlns:a16="http://schemas.microsoft.com/office/drawing/2014/main" id="{7728CA30-66FB-504D-905D-D80C253FB53B}"/>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581148" y="3246120"/>
            <a:ext cx="1356853" cy="36576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D2F1B9BE-61DB-C247-4815-35ECE59E2E68}"/>
              </a:ext>
            </a:extLst>
          </p:cNvPr>
          <p:cNvSpPr>
            <a:spLocks noGrp="1"/>
          </p:cNvSpPr>
          <p:nvPr>
            <p:ph type="sldNum" sz="quarter" idx="12"/>
          </p:nvPr>
        </p:nvSpPr>
        <p:spPr/>
        <p:txBody>
          <a:bodyPr/>
          <a:lstStyle/>
          <a:p>
            <a:fld id="{F384092C-9B9C-9748-AC6A-F06C9D03AD52}" type="slidenum">
              <a:rPr lang="en-US" smtClean="0"/>
              <a:t>13</a:t>
            </a:fld>
            <a:endParaRPr lang="en-US"/>
          </a:p>
        </p:txBody>
      </p:sp>
    </p:spTree>
    <p:extLst>
      <p:ext uri="{BB962C8B-B14F-4D97-AF65-F5344CB8AC3E}">
        <p14:creationId xmlns:p14="http://schemas.microsoft.com/office/powerpoint/2010/main" val="12768159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E51E4-B688-3095-D7E1-A33BFB64F6E3}"/>
              </a:ext>
            </a:extLst>
          </p:cNvPr>
          <p:cNvSpPr>
            <a:spLocks noGrp="1"/>
          </p:cNvSpPr>
          <p:nvPr>
            <p:ph type="title"/>
          </p:nvPr>
        </p:nvSpPr>
        <p:spPr/>
        <p:txBody>
          <a:bodyPr/>
          <a:lstStyle/>
          <a:p>
            <a:r>
              <a:rPr lang="en-US" dirty="0"/>
              <a:t>What’s next after the launch?</a:t>
            </a:r>
          </a:p>
        </p:txBody>
      </p:sp>
      <p:sp>
        <p:nvSpPr>
          <p:cNvPr id="5" name="Rectangle 4">
            <a:extLst>
              <a:ext uri="{FF2B5EF4-FFF2-40B4-BE49-F238E27FC236}">
                <a16:creationId xmlns:a16="http://schemas.microsoft.com/office/drawing/2014/main" id="{350242CD-A017-39BB-8AB9-13211C7462E8}"/>
              </a:ext>
            </a:extLst>
          </p:cNvPr>
          <p:cNvSpPr/>
          <p:nvPr/>
        </p:nvSpPr>
        <p:spPr>
          <a:xfrm>
            <a:off x="4759570" y="1485919"/>
            <a:ext cx="2309446" cy="1101969"/>
          </a:xfrm>
          <a:prstGeom prst="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Integrate partner resources</a:t>
            </a:r>
          </a:p>
        </p:txBody>
      </p:sp>
      <p:sp>
        <p:nvSpPr>
          <p:cNvPr id="8" name="Rectangle 7">
            <a:extLst>
              <a:ext uri="{FF2B5EF4-FFF2-40B4-BE49-F238E27FC236}">
                <a16:creationId xmlns:a16="http://schemas.microsoft.com/office/drawing/2014/main" id="{49131B77-7F3F-48CE-4095-16EE5578C3CE}"/>
              </a:ext>
            </a:extLst>
          </p:cNvPr>
          <p:cNvSpPr/>
          <p:nvPr/>
        </p:nvSpPr>
        <p:spPr>
          <a:xfrm>
            <a:off x="1759495" y="2958857"/>
            <a:ext cx="2309446" cy="1460949"/>
          </a:xfrm>
          <a:prstGeom prst="rect">
            <a:avLst/>
          </a:prstGeom>
          <a:solidFill>
            <a:schemeClr val="tx1">
              <a:lumMod val="50000"/>
              <a:lumOff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Continue building governance structures, advisory groups and technical working groups</a:t>
            </a:r>
          </a:p>
        </p:txBody>
      </p:sp>
      <p:sp>
        <p:nvSpPr>
          <p:cNvPr id="6" name="Rectangle 5">
            <a:extLst>
              <a:ext uri="{FF2B5EF4-FFF2-40B4-BE49-F238E27FC236}">
                <a16:creationId xmlns:a16="http://schemas.microsoft.com/office/drawing/2014/main" id="{3CFAB2D9-915E-89E0-39A1-8D1EBD818899}"/>
              </a:ext>
            </a:extLst>
          </p:cNvPr>
          <p:cNvSpPr/>
          <p:nvPr/>
        </p:nvSpPr>
        <p:spPr>
          <a:xfrm>
            <a:off x="8372092" y="3055286"/>
            <a:ext cx="2309446" cy="110196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User support and outreach to new communities</a:t>
            </a:r>
          </a:p>
        </p:txBody>
      </p:sp>
      <p:sp>
        <p:nvSpPr>
          <p:cNvPr id="7" name="Rectangle 6">
            <a:extLst>
              <a:ext uri="{FF2B5EF4-FFF2-40B4-BE49-F238E27FC236}">
                <a16:creationId xmlns:a16="http://schemas.microsoft.com/office/drawing/2014/main" id="{2DECA4B9-F3BB-A098-1EA6-D289329E15DC}"/>
              </a:ext>
            </a:extLst>
          </p:cNvPr>
          <p:cNvSpPr/>
          <p:nvPr/>
        </p:nvSpPr>
        <p:spPr>
          <a:xfrm>
            <a:off x="5032830" y="4618890"/>
            <a:ext cx="2309446" cy="1101969"/>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Community meetings and technical workshops</a:t>
            </a:r>
          </a:p>
        </p:txBody>
      </p:sp>
      <p:sp>
        <p:nvSpPr>
          <p:cNvPr id="9" name="Rectangle 8">
            <a:extLst>
              <a:ext uri="{FF2B5EF4-FFF2-40B4-BE49-F238E27FC236}">
                <a16:creationId xmlns:a16="http://schemas.microsoft.com/office/drawing/2014/main" id="{E6A91ED5-BA83-ABBB-DC58-BBFF849E49D0}"/>
              </a:ext>
              <a:ext uri="{C183D7F6-B498-43B3-948B-1728B52AA6E4}">
                <adec:decorative xmlns:adec="http://schemas.microsoft.com/office/drawing/2017/decorative" val="1"/>
              </a:ext>
            </a:extLst>
          </p:cNvPr>
          <p:cNvSpPr/>
          <p:nvPr/>
        </p:nvSpPr>
        <p:spPr>
          <a:xfrm>
            <a:off x="10720448" y="3055286"/>
            <a:ext cx="1313520" cy="1268095"/>
          </a:xfrm>
          <a:prstGeom prst="rect">
            <a:avLst/>
          </a:prstGeom>
          <a: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12" name="Rectangle 11">
            <a:extLst>
              <a:ext uri="{FF2B5EF4-FFF2-40B4-BE49-F238E27FC236}">
                <a16:creationId xmlns:a16="http://schemas.microsoft.com/office/drawing/2014/main" id="{44EDFDAD-6E45-558D-9473-30ABD202E0D0}"/>
              </a:ext>
              <a:ext uri="{C183D7F6-B498-43B3-948B-1728B52AA6E4}">
                <adec:decorative xmlns:adec="http://schemas.microsoft.com/office/drawing/2017/decorative" val="1"/>
              </a:ext>
            </a:extLst>
          </p:cNvPr>
          <p:cNvSpPr/>
          <p:nvPr/>
        </p:nvSpPr>
        <p:spPr>
          <a:xfrm>
            <a:off x="407065" y="3055285"/>
            <a:ext cx="1313520" cy="1268095"/>
          </a:xfrm>
          <a:prstGeom prst="rect">
            <a:avLst/>
          </a:prstGeom>
          <a:blipFill>
            <a:blip r:embed="rId4">
              <a:graysc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13" name="Rectangle 12">
            <a:extLst>
              <a:ext uri="{FF2B5EF4-FFF2-40B4-BE49-F238E27FC236}">
                <a16:creationId xmlns:a16="http://schemas.microsoft.com/office/drawing/2014/main" id="{27BFC6E8-EB93-D83F-589E-3954527EC4AC}"/>
              </a:ext>
              <a:ext uri="{C183D7F6-B498-43B3-948B-1728B52AA6E4}">
                <adec:decorative xmlns:adec="http://schemas.microsoft.com/office/drawing/2017/decorative" val="1"/>
              </a:ext>
            </a:extLst>
          </p:cNvPr>
          <p:cNvSpPr/>
          <p:nvPr/>
        </p:nvSpPr>
        <p:spPr>
          <a:xfrm>
            <a:off x="7394156" y="4616254"/>
            <a:ext cx="1362314" cy="1104605"/>
          </a:xfrm>
          <a:prstGeom prst="rect">
            <a:avLst/>
          </a:prstGeom>
          <a:blipFill>
            <a:blip r:embed="rId6" cstate="screen">
              <a:duotone>
                <a:schemeClr val="accent2">
                  <a:shade val="45000"/>
                  <a:satMod val="135000"/>
                </a:schemeClr>
                <a:prstClr val="white"/>
              </a:duotone>
              <a:extLst>
                <a:ext uri="{28A0092B-C50C-407E-A947-70E740481C1C}">
                  <a14:useLocalDpi xmlns:a14="http://schemas.microsoft.com/office/drawing/2010/main"/>
                </a:ext>
                <a:ext uri="{96DAC541-7B7A-43D3-8B79-37D633B846F1}">
                  <asvg:svgBlip xmlns:asvg="http://schemas.microsoft.com/office/drawing/2016/SVG/main" r:embed="rId7"/>
                </a:ext>
              </a:extLst>
            </a:blip>
            <a:srcRect/>
            <a:stretch>
              <a:fillRect t="-13000" b="-13000"/>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grpSp>
        <p:nvGrpSpPr>
          <p:cNvPr id="4" name="Group 3">
            <a:extLst>
              <a:ext uri="{FF2B5EF4-FFF2-40B4-BE49-F238E27FC236}">
                <a16:creationId xmlns:a16="http://schemas.microsoft.com/office/drawing/2014/main" id="{A299FDCC-409F-1DC6-142E-B6CEBFC83A72}"/>
              </a:ext>
              <a:ext uri="{C183D7F6-B498-43B3-948B-1728B52AA6E4}">
                <adec:decorative xmlns:adec="http://schemas.microsoft.com/office/drawing/2017/decorative" val="1"/>
              </a:ext>
            </a:extLst>
          </p:cNvPr>
          <p:cNvGrpSpPr/>
          <p:nvPr/>
        </p:nvGrpSpPr>
        <p:grpSpPr>
          <a:xfrm>
            <a:off x="7069016" y="1485919"/>
            <a:ext cx="1628729" cy="1288015"/>
            <a:chOff x="7069016" y="1485919"/>
            <a:chExt cx="1628729" cy="1288015"/>
          </a:xfrm>
        </p:grpSpPr>
        <p:pic>
          <p:nvPicPr>
            <p:cNvPr id="16" name="Graphic 15" descr="Acquisition with solid fill">
              <a:extLst>
                <a:ext uri="{FF2B5EF4-FFF2-40B4-BE49-F238E27FC236}">
                  <a16:creationId xmlns:a16="http://schemas.microsoft.com/office/drawing/2014/main" id="{40BFF9D2-A80B-B1DD-313D-0BB5959642A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069016" y="1698975"/>
              <a:ext cx="1621430" cy="1074959"/>
            </a:xfrm>
            <a:prstGeom prst="rect">
              <a:avLst/>
            </a:prstGeom>
          </p:spPr>
        </p:pic>
        <p:pic>
          <p:nvPicPr>
            <p:cNvPr id="17" name="Graphic 16" descr="Acquisition with solid fill">
              <a:extLst>
                <a:ext uri="{FF2B5EF4-FFF2-40B4-BE49-F238E27FC236}">
                  <a16:creationId xmlns:a16="http://schemas.microsoft.com/office/drawing/2014/main" id="{4105BC6B-48D1-CF47-3B3C-10DB26D1C99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flipV="1">
              <a:off x="7076315" y="1485919"/>
              <a:ext cx="1621430" cy="1074959"/>
            </a:xfrm>
            <a:prstGeom prst="rect">
              <a:avLst/>
            </a:prstGeom>
          </p:spPr>
        </p:pic>
      </p:grpSp>
      <p:sp>
        <p:nvSpPr>
          <p:cNvPr id="3" name="Slide Number Placeholder 2">
            <a:extLst>
              <a:ext uri="{FF2B5EF4-FFF2-40B4-BE49-F238E27FC236}">
                <a16:creationId xmlns:a16="http://schemas.microsoft.com/office/drawing/2014/main" id="{827E8C68-0663-EFE3-87BB-3B459EBA08E8}"/>
              </a:ext>
            </a:extLst>
          </p:cNvPr>
          <p:cNvSpPr>
            <a:spLocks noGrp="1"/>
          </p:cNvSpPr>
          <p:nvPr>
            <p:ph type="sldNum" sz="quarter" idx="12"/>
          </p:nvPr>
        </p:nvSpPr>
        <p:spPr/>
        <p:txBody>
          <a:bodyPr/>
          <a:lstStyle/>
          <a:p>
            <a:fld id="{F384092C-9B9C-9748-AC6A-F06C9D03AD52}" type="slidenum">
              <a:rPr lang="en-US" smtClean="0"/>
              <a:t>14</a:t>
            </a:fld>
            <a:endParaRPr lang="en-US"/>
          </a:p>
        </p:txBody>
      </p:sp>
    </p:spTree>
    <p:extLst>
      <p:ext uri="{BB962C8B-B14F-4D97-AF65-F5344CB8AC3E}">
        <p14:creationId xmlns:p14="http://schemas.microsoft.com/office/powerpoint/2010/main" val="18424754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FCADC6-E611-0D36-D33A-A75651DED64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F274255-4D7C-D76A-FFD2-49AF95900314}"/>
              </a:ext>
            </a:extLst>
          </p:cNvPr>
          <p:cNvSpPr>
            <a:spLocks noGrp="1"/>
          </p:cNvSpPr>
          <p:nvPr>
            <p:ph type="title"/>
          </p:nvPr>
        </p:nvSpPr>
        <p:spPr/>
        <p:txBody>
          <a:bodyPr>
            <a:normAutofit/>
          </a:bodyPr>
          <a:lstStyle/>
          <a:p>
            <a:r>
              <a:rPr lang="en-US" sz="2800">
                <a:latin typeface="Open Sans Light"/>
                <a:ea typeface="Open Sans Light"/>
                <a:cs typeface="Open Sans Light"/>
              </a:rPr>
              <a:t>Integrating partner contributions into the NAIRR ecosystem</a:t>
            </a:r>
            <a:endParaRPr lang="en-US" sz="2800"/>
          </a:p>
        </p:txBody>
      </p:sp>
      <p:sp>
        <p:nvSpPr>
          <p:cNvPr id="6" name="TextBox 5">
            <a:extLst>
              <a:ext uri="{FF2B5EF4-FFF2-40B4-BE49-F238E27FC236}">
                <a16:creationId xmlns:a16="http://schemas.microsoft.com/office/drawing/2014/main" id="{7EDE5888-EEA9-3308-EA77-9C503FE057DB}"/>
              </a:ext>
            </a:extLst>
          </p:cNvPr>
          <p:cNvSpPr txBox="1"/>
          <p:nvPr/>
        </p:nvSpPr>
        <p:spPr>
          <a:xfrm>
            <a:off x="565715" y="1237987"/>
            <a:ext cx="3244241" cy="400110"/>
          </a:xfrm>
          <a:prstGeom prst="rect">
            <a:avLst/>
          </a:prstGeom>
          <a:solidFill>
            <a:schemeClr val="bg1">
              <a:lumMod val="85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a:latin typeface="Open Sans Light"/>
              </a:rPr>
              <a:t>Array of resources</a:t>
            </a:r>
            <a:endParaRPr lang="en-US" sz="2000" b="1">
              <a:latin typeface="Open Sans Light"/>
              <a:ea typeface="Open Sans Light"/>
              <a:cs typeface="Open Sans Light"/>
            </a:endParaRPr>
          </a:p>
        </p:txBody>
      </p:sp>
      <p:sp>
        <p:nvSpPr>
          <p:cNvPr id="4" name="Content Placeholder 3">
            <a:extLst>
              <a:ext uri="{FF2B5EF4-FFF2-40B4-BE49-F238E27FC236}">
                <a16:creationId xmlns:a16="http://schemas.microsoft.com/office/drawing/2014/main" id="{01B66071-363F-5579-F455-8A4C018DA00D}"/>
              </a:ext>
            </a:extLst>
          </p:cNvPr>
          <p:cNvSpPr>
            <a:spLocks noGrp="1"/>
          </p:cNvSpPr>
          <p:nvPr>
            <p:ph type="body" sz="quarter" idx="13"/>
          </p:nvPr>
        </p:nvSpPr>
        <p:spPr>
          <a:xfrm>
            <a:off x="445674" y="1759907"/>
            <a:ext cx="3475573" cy="3633291"/>
          </a:xfrm>
        </p:spPr>
        <p:txBody>
          <a:bodyPr vert="horz" lIns="91440" tIns="45720" rIns="91440" bIns="45720" rtlCol="0" anchor="t">
            <a:normAutofit/>
          </a:bodyPr>
          <a:lstStyle/>
          <a:p>
            <a:r>
              <a:rPr lang="en-US" sz="2000">
                <a:latin typeface="Open Sans Light"/>
                <a:ea typeface="Open Sans Light"/>
                <a:cs typeface="Calibri"/>
              </a:rPr>
              <a:t>Cloud computing</a:t>
            </a:r>
            <a:endParaRPr lang="en-US" sz="2000">
              <a:latin typeface="Open Sans Light"/>
              <a:ea typeface="Open Sans Light"/>
            </a:endParaRPr>
          </a:p>
          <a:p>
            <a:r>
              <a:rPr lang="en-US" sz="2000">
                <a:cs typeface="Calibri"/>
              </a:rPr>
              <a:t>Advanced computing systems and testbeds</a:t>
            </a:r>
          </a:p>
          <a:p>
            <a:r>
              <a:rPr lang="en-US" sz="2000">
                <a:cs typeface="Calibri"/>
              </a:rPr>
              <a:t>Datasets</a:t>
            </a:r>
          </a:p>
          <a:p>
            <a:r>
              <a:rPr lang="en-US" sz="2000">
                <a:cs typeface="Calibri"/>
              </a:rPr>
              <a:t>Pretrained models</a:t>
            </a:r>
          </a:p>
          <a:p>
            <a:r>
              <a:rPr lang="en-US" sz="2000">
                <a:cs typeface="Calibri"/>
              </a:rPr>
              <a:t>Software and platforms</a:t>
            </a:r>
          </a:p>
          <a:p>
            <a:r>
              <a:rPr lang="en-US" sz="2000">
                <a:cs typeface="Calibri"/>
              </a:rPr>
              <a:t>Training and expertise</a:t>
            </a:r>
          </a:p>
          <a:p>
            <a:r>
              <a:rPr lang="en-US" sz="2000">
                <a:cs typeface="Calibri"/>
              </a:rPr>
              <a:t>Other</a:t>
            </a:r>
          </a:p>
        </p:txBody>
      </p:sp>
      <p:sp>
        <p:nvSpPr>
          <p:cNvPr id="7" name="TextBox 6">
            <a:extLst>
              <a:ext uri="{FF2B5EF4-FFF2-40B4-BE49-F238E27FC236}">
                <a16:creationId xmlns:a16="http://schemas.microsoft.com/office/drawing/2014/main" id="{C094A739-270E-179A-BB96-E8D1E4CDA1AE}"/>
              </a:ext>
            </a:extLst>
          </p:cNvPr>
          <p:cNvSpPr txBox="1"/>
          <p:nvPr/>
        </p:nvSpPr>
        <p:spPr>
          <a:xfrm>
            <a:off x="4375214" y="1237987"/>
            <a:ext cx="3244241" cy="400110"/>
          </a:xfrm>
          <a:prstGeom prst="rect">
            <a:avLst/>
          </a:prstGeom>
          <a:solidFill>
            <a:schemeClr val="bg1">
              <a:lumMod val="85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a:latin typeface="Open Sans Light"/>
              </a:rPr>
              <a:t>Broad categories</a:t>
            </a:r>
            <a:endParaRPr lang="en-US" sz="2000" b="1">
              <a:cs typeface="Calibri"/>
            </a:endParaRPr>
          </a:p>
        </p:txBody>
      </p:sp>
      <p:sp>
        <p:nvSpPr>
          <p:cNvPr id="9" name="TextBox 8">
            <a:extLst>
              <a:ext uri="{FF2B5EF4-FFF2-40B4-BE49-F238E27FC236}">
                <a16:creationId xmlns:a16="http://schemas.microsoft.com/office/drawing/2014/main" id="{F7677D97-AB13-DD29-C29B-5FA731188A18}"/>
              </a:ext>
            </a:extLst>
          </p:cNvPr>
          <p:cNvSpPr txBox="1"/>
          <p:nvPr/>
        </p:nvSpPr>
        <p:spPr>
          <a:xfrm>
            <a:off x="4255173" y="1759907"/>
            <a:ext cx="3478061" cy="415498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latin typeface="Open Sans Light"/>
                <a:cs typeface="Arial"/>
              </a:rPr>
              <a:t>"Allocatable" (limited capacity/controlled access) subject to request  </a:t>
            </a:r>
          </a:p>
          <a:p>
            <a:pPr marL="285750" indent="-285750">
              <a:buFont typeface="Arial"/>
              <a:buChar char="•"/>
            </a:pPr>
            <a:r>
              <a:rPr lang="en-US">
                <a:latin typeface="Open Sans Light"/>
                <a:cs typeface="Arial"/>
              </a:rPr>
              <a:t>advanced computing, cloud credits, model access, licenses, select opportunities for training/engagements,...​</a:t>
            </a:r>
            <a:endParaRPr lang="en-US">
              <a:latin typeface="Open Sans Light"/>
              <a:ea typeface="Open Sans Light"/>
              <a:cs typeface="Arial"/>
            </a:endParaRPr>
          </a:p>
          <a:p>
            <a:pPr marL="285750" indent="-285750">
              <a:buFont typeface="Arial"/>
              <a:buChar char="•"/>
            </a:pPr>
            <a:endParaRPr lang="en-US" sz="2000">
              <a:latin typeface="Open Sans Light"/>
              <a:cs typeface="Arial"/>
            </a:endParaRPr>
          </a:p>
          <a:p>
            <a:r>
              <a:rPr lang="en-US" sz="2000" b="1">
                <a:latin typeface="Open Sans Light"/>
                <a:cs typeface="Arial"/>
              </a:rPr>
              <a:t>Open and/or accessible without specific request</a:t>
            </a:r>
            <a:endParaRPr lang="en-US" sz="2000" b="1">
              <a:latin typeface="Open Sans Light"/>
              <a:ea typeface="Open Sans Light"/>
              <a:cs typeface="Arial"/>
            </a:endParaRPr>
          </a:p>
          <a:p>
            <a:pPr marL="285750" lvl="1" indent="-285750">
              <a:buFont typeface="Arial"/>
              <a:buChar char="•"/>
            </a:pPr>
            <a:r>
              <a:rPr lang="en-US">
                <a:latin typeface="Open Sans Light"/>
                <a:cs typeface="Arial"/>
              </a:rPr>
              <a:t>open datasets and models, software installed for pilot users, community platforms, training sessions, ...​</a:t>
            </a:r>
            <a:endParaRPr lang="en-US">
              <a:latin typeface="Open Sans Light"/>
              <a:ea typeface="Open Sans Light"/>
              <a:cs typeface="Arial"/>
            </a:endParaRPr>
          </a:p>
        </p:txBody>
      </p:sp>
      <p:sp>
        <p:nvSpPr>
          <p:cNvPr id="8" name="TextBox 7">
            <a:extLst>
              <a:ext uri="{FF2B5EF4-FFF2-40B4-BE49-F238E27FC236}">
                <a16:creationId xmlns:a16="http://schemas.microsoft.com/office/drawing/2014/main" id="{2AAF8BE9-064A-1DA7-921C-D71EC572886D}"/>
              </a:ext>
            </a:extLst>
          </p:cNvPr>
          <p:cNvSpPr txBox="1"/>
          <p:nvPr/>
        </p:nvSpPr>
        <p:spPr>
          <a:xfrm>
            <a:off x="8184715" y="1237987"/>
            <a:ext cx="3244241" cy="400110"/>
          </a:xfrm>
          <a:prstGeom prst="rect">
            <a:avLst/>
          </a:prstGeom>
          <a:solidFill>
            <a:schemeClr val="bg1">
              <a:lumMod val="85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a:latin typeface="Open Sans Light"/>
                <a:ea typeface="Open Sans Light"/>
                <a:cs typeface="Open Sans Light"/>
              </a:rPr>
              <a:t>Approaches to utilization</a:t>
            </a:r>
          </a:p>
        </p:txBody>
      </p:sp>
      <p:sp>
        <p:nvSpPr>
          <p:cNvPr id="5" name="TextBox 4">
            <a:extLst>
              <a:ext uri="{FF2B5EF4-FFF2-40B4-BE49-F238E27FC236}">
                <a16:creationId xmlns:a16="http://schemas.microsoft.com/office/drawing/2014/main" id="{F85759DB-9F77-49BF-5860-A4FD69FD2E2A}"/>
              </a:ext>
            </a:extLst>
          </p:cNvPr>
          <p:cNvSpPr txBox="1"/>
          <p:nvPr/>
        </p:nvSpPr>
        <p:spPr>
          <a:xfrm>
            <a:off x="8064674" y="1759907"/>
            <a:ext cx="3484323" cy="3949799"/>
          </a:xfrm>
          <a:prstGeom prst="rect">
            <a:avLst/>
          </a:prstGeom>
        </p:spPr>
        <p:txBody>
          <a:bodyPr vert="horz" lIns="91440" tIns="45720" rIns="91440" bIns="45720" rtlCol="0" anchor="t">
            <a:normAutofit/>
          </a:bodyPr>
          <a:lstStyle/>
          <a:p>
            <a:pPr marL="228600" indent="-228600">
              <a:lnSpc>
                <a:spcPct val="90000"/>
              </a:lnSpc>
              <a:spcBef>
                <a:spcPts val="1000"/>
              </a:spcBef>
              <a:buFont typeface="Arial" panose="020B0604020202020204" pitchFamily="34" charset="0"/>
              <a:buChar char="•"/>
            </a:pPr>
            <a:r>
              <a:rPr lang="en-US" sz="2000" b="1">
                <a:latin typeface="Open Sans Light"/>
                <a:ea typeface="Open Sans Light"/>
                <a:cs typeface="Calibri"/>
              </a:rPr>
              <a:t>Open calls</a:t>
            </a:r>
            <a:r>
              <a:rPr lang="en-US" sz="2000">
                <a:latin typeface="Open Sans Light"/>
                <a:ea typeface="Open Sans Light"/>
                <a:cs typeface="Calibri"/>
              </a:rPr>
              <a:t> for access to NAIRR allocatable  resources: researchers submit requests</a:t>
            </a:r>
            <a:endParaRPr lang="en-US">
              <a:cs typeface="Calibri" panose="020F0502020204030204"/>
            </a:endParaRPr>
          </a:p>
          <a:p>
            <a:pPr marL="228600" indent="-228600">
              <a:lnSpc>
                <a:spcPct val="90000"/>
              </a:lnSpc>
              <a:spcBef>
                <a:spcPts val="1000"/>
              </a:spcBef>
              <a:buFont typeface="Arial" panose="020B0604020202020204" pitchFamily="34" charset="0"/>
              <a:buChar char="•"/>
            </a:pPr>
            <a:r>
              <a:rPr lang="en-US" sz="2000" b="1">
                <a:latin typeface="Open Sans Light"/>
                <a:ea typeface="Open Sans Light"/>
                <a:cs typeface="Calibri"/>
              </a:rPr>
              <a:t>Registry</a:t>
            </a:r>
            <a:r>
              <a:rPr lang="en-US" sz="2000">
                <a:latin typeface="Open Sans Light"/>
                <a:ea typeface="Open Sans Light"/>
                <a:cs typeface="Calibri"/>
              </a:rPr>
              <a:t> of open resources on the NAIRR pilot portal</a:t>
            </a:r>
          </a:p>
          <a:p>
            <a:pPr marL="228600" indent="-228600">
              <a:lnSpc>
                <a:spcPct val="90000"/>
              </a:lnSpc>
              <a:spcBef>
                <a:spcPts val="1000"/>
              </a:spcBef>
              <a:buFont typeface="Arial" panose="020B0604020202020204" pitchFamily="34" charset="0"/>
              <a:buChar char="•"/>
            </a:pPr>
            <a:r>
              <a:rPr lang="en-US" sz="2000" b="1">
                <a:latin typeface="Open Sans Light"/>
                <a:ea typeface="Open Sans Light"/>
                <a:cs typeface="Calibri"/>
              </a:rPr>
              <a:t>Demonstration projects</a:t>
            </a:r>
            <a:r>
              <a:rPr lang="en-US" sz="2000">
                <a:latin typeface="Open Sans Light"/>
                <a:ea typeface="Open Sans Light"/>
                <a:cs typeface="Calibri"/>
              </a:rPr>
              <a:t> to build out novel science pathways between and among resources​.</a:t>
            </a:r>
            <a:endParaRPr lang="en-US">
              <a:cs typeface="Calibri" panose="020F0502020204030204"/>
            </a:endParaRPr>
          </a:p>
        </p:txBody>
      </p:sp>
      <p:pic>
        <p:nvPicPr>
          <p:cNvPr id="11" name="Graphic 10">
            <a:extLst>
              <a:ext uri="{FF2B5EF4-FFF2-40B4-BE49-F238E27FC236}">
                <a16:creationId xmlns:a16="http://schemas.microsoft.com/office/drawing/2014/main" id="{D0981B94-CD73-5155-3A9A-90E37D2F3576}"/>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110160" y="39362"/>
            <a:ext cx="1621430" cy="1074959"/>
          </a:xfrm>
          <a:prstGeom prst="rect">
            <a:avLst/>
          </a:prstGeom>
        </p:spPr>
      </p:pic>
      <p:pic>
        <p:nvPicPr>
          <p:cNvPr id="12" name="Graphic 11">
            <a:extLst>
              <a:ext uri="{FF2B5EF4-FFF2-40B4-BE49-F238E27FC236}">
                <a16:creationId xmlns:a16="http://schemas.microsoft.com/office/drawing/2014/main" id="{B03E31E2-B67C-9AB8-EA97-45F5E7572B82}"/>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V="1">
            <a:off x="10117459" y="-173694"/>
            <a:ext cx="1621430" cy="1074959"/>
          </a:xfrm>
          <a:prstGeom prst="rect">
            <a:avLst/>
          </a:prstGeom>
        </p:spPr>
      </p:pic>
      <p:sp>
        <p:nvSpPr>
          <p:cNvPr id="3" name="Slide Number Placeholder 2">
            <a:extLst>
              <a:ext uri="{FF2B5EF4-FFF2-40B4-BE49-F238E27FC236}">
                <a16:creationId xmlns:a16="http://schemas.microsoft.com/office/drawing/2014/main" id="{843D2BB8-D3AA-FB4B-E9B7-6FF63EC78E11}"/>
              </a:ext>
            </a:extLst>
          </p:cNvPr>
          <p:cNvSpPr>
            <a:spLocks noGrp="1"/>
          </p:cNvSpPr>
          <p:nvPr>
            <p:ph type="sldNum" sz="quarter" idx="12"/>
          </p:nvPr>
        </p:nvSpPr>
        <p:spPr/>
        <p:txBody>
          <a:bodyPr/>
          <a:lstStyle/>
          <a:p>
            <a:fld id="{F384092C-9B9C-9748-AC6A-F06C9D03AD52}" type="slidenum">
              <a:rPr lang="en-US" smtClean="0"/>
              <a:t>15</a:t>
            </a:fld>
            <a:endParaRPr lang="en-US"/>
          </a:p>
        </p:txBody>
      </p:sp>
    </p:spTree>
    <p:extLst>
      <p:ext uri="{BB962C8B-B14F-4D97-AF65-F5344CB8AC3E}">
        <p14:creationId xmlns:p14="http://schemas.microsoft.com/office/powerpoint/2010/main" val="3408290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EB564-849C-0E21-4EBB-B6B1C2527401}"/>
              </a:ext>
            </a:extLst>
          </p:cNvPr>
          <p:cNvSpPr>
            <a:spLocks noGrp="1"/>
          </p:cNvSpPr>
          <p:nvPr>
            <p:ph type="title"/>
          </p:nvPr>
        </p:nvSpPr>
        <p:spPr/>
        <p:txBody>
          <a:bodyPr lIns="91440" tIns="45720" rIns="91440" bIns="45720" anchor="ctr"/>
          <a:lstStyle/>
          <a:p>
            <a:r>
              <a:rPr lang="en-US">
                <a:cs typeface="Calibri Light"/>
              </a:rPr>
              <a:t>Scaling the NAIRR Pilot</a:t>
            </a:r>
            <a:endParaRPr lang="en-US"/>
          </a:p>
        </p:txBody>
      </p:sp>
      <p:sp>
        <p:nvSpPr>
          <p:cNvPr id="4" name="Text Placeholder 3">
            <a:extLst>
              <a:ext uri="{FF2B5EF4-FFF2-40B4-BE49-F238E27FC236}">
                <a16:creationId xmlns:a16="http://schemas.microsoft.com/office/drawing/2014/main" id="{7D18097C-61A1-5D42-34A5-4CCF14D3CCED}"/>
              </a:ext>
            </a:extLst>
          </p:cNvPr>
          <p:cNvSpPr>
            <a:spLocks noGrp="1"/>
          </p:cNvSpPr>
          <p:nvPr>
            <p:ph type="body" idx="4294967295"/>
          </p:nvPr>
        </p:nvSpPr>
        <p:spPr>
          <a:xfrm>
            <a:off x="665428" y="1220264"/>
            <a:ext cx="3382963" cy="844550"/>
          </a:xfrm>
        </p:spPr>
        <p:txBody>
          <a:bodyPr vert="horz" lIns="91440" tIns="45720" rIns="91440" bIns="45720" rtlCol="0" anchor="ctr">
            <a:normAutofit lnSpcReduction="10000"/>
          </a:bodyPr>
          <a:lstStyle/>
          <a:p>
            <a:pPr marL="0" indent="0" algn="ctr">
              <a:buNone/>
            </a:pPr>
            <a:r>
              <a:rPr lang="en-US" b="1"/>
              <a:t>Pilot Launch</a:t>
            </a:r>
            <a:br>
              <a:rPr lang="en-US" b="1"/>
            </a:br>
            <a:r>
              <a:rPr lang="en-US" b="1"/>
              <a:t>Jan. 24, 2024</a:t>
            </a:r>
          </a:p>
        </p:txBody>
      </p:sp>
      <p:sp>
        <p:nvSpPr>
          <p:cNvPr id="3" name="Content Placeholder 2">
            <a:extLst>
              <a:ext uri="{FF2B5EF4-FFF2-40B4-BE49-F238E27FC236}">
                <a16:creationId xmlns:a16="http://schemas.microsoft.com/office/drawing/2014/main" id="{29D4D655-D66C-8161-771C-ED8C87EE1D50}"/>
              </a:ext>
            </a:extLst>
          </p:cNvPr>
          <p:cNvSpPr>
            <a:spLocks noGrp="1"/>
          </p:cNvSpPr>
          <p:nvPr>
            <p:ph sz="half" idx="4294967295"/>
          </p:nvPr>
        </p:nvSpPr>
        <p:spPr>
          <a:xfrm>
            <a:off x="566032" y="2189686"/>
            <a:ext cx="5330675" cy="3655781"/>
          </a:xfrm>
        </p:spPr>
        <p:txBody>
          <a:bodyPr lIns="91440" tIns="45720" rIns="91440" bIns="45720" anchor="t">
            <a:normAutofit lnSpcReduction="10000"/>
          </a:bodyPr>
          <a:lstStyle/>
          <a:p>
            <a:r>
              <a:rPr lang="en-US" sz="2400">
                <a:ea typeface="+mn-lt"/>
                <a:cs typeface="+mn-lt"/>
              </a:rPr>
              <a:t>NAIRR Pilot Portal goes live</a:t>
            </a:r>
          </a:p>
          <a:p>
            <a:r>
              <a:rPr lang="en-US" sz="2400">
                <a:ea typeface="+mn-lt"/>
                <a:cs typeface="+mn-lt"/>
              </a:rPr>
              <a:t>Call for access to NSF and DOE high performance computing systems targeting responsible and trustworthy AI research</a:t>
            </a:r>
          </a:p>
          <a:p>
            <a:r>
              <a:rPr lang="en-US" sz="2400">
                <a:ea typeface="+mn-lt"/>
                <a:cs typeface="+mn-lt"/>
              </a:rPr>
              <a:t>Initial datasets available from agencies and partners</a:t>
            </a:r>
          </a:p>
          <a:p>
            <a:r>
              <a:rPr lang="en-US" sz="2400">
                <a:ea typeface="+mn-lt"/>
                <a:cs typeface="+mn-lt"/>
              </a:rPr>
              <a:t>RFI Survey of Researcher and Educator use cases</a:t>
            </a:r>
          </a:p>
          <a:p>
            <a:r>
              <a:rPr lang="en-US" sz="2400">
                <a:ea typeface="+mn-lt"/>
                <a:cs typeface="+mn-lt"/>
              </a:rPr>
              <a:t>Projects supported ~25-50</a:t>
            </a:r>
          </a:p>
        </p:txBody>
      </p:sp>
      <p:sp>
        <p:nvSpPr>
          <p:cNvPr id="5" name="Text Placeholder 4">
            <a:extLst>
              <a:ext uri="{FF2B5EF4-FFF2-40B4-BE49-F238E27FC236}">
                <a16:creationId xmlns:a16="http://schemas.microsoft.com/office/drawing/2014/main" id="{6AB3392A-667A-6811-7459-86D483D20B3C}"/>
              </a:ext>
            </a:extLst>
          </p:cNvPr>
          <p:cNvSpPr>
            <a:spLocks noGrp="1"/>
          </p:cNvSpPr>
          <p:nvPr>
            <p:ph type="body" sz="quarter" idx="4294967295"/>
          </p:nvPr>
        </p:nvSpPr>
        <p:spPr>
          <a:xfrm>
            <a:off x="7297759" y="1254752"/>
            <a:ext cx="3379787" cy="823913"/>
          </a:xfrm>
        </p:spPr>
        <p:txBody>
          <a:bodyPr vert="horz" lIns="91440" tIns="45720" rIns="91440" bIns="45720" rtlCol="0" anchor="ctr">
            <a:normAutofit lnSpcReduction="10000"/>
          </a:bodyPr>
          <a:lstStyle/>
          <a:p>
            <a:pPr marL="0" indent="0" algn="ctr">
              <a:buNone/>
            </a:pPr>
            <a:r>
              <a:rPr lang="en-US" b="1"/>
              <a:t>Enhanced Pilot</a:t>
            </a:r>
            <a:br>
              <a:rPr lang="en-US" b="1"/>
            </a:br>
            <a:r>
              <a:rPr lang="en-US" b="1"/>
              <a:t>Spring 2024</a:t>
            </a:r>
          </a:p>
        </p:txBody>
      </p:sp>
      <p:sp>
        <p:nvSpPr>
          <p:cNvPr id="6" name="Content Placeholder 5">
            <a:extLst>
              <a:ext uri="{FF2B5EF4-FFF2-40B4-BE49-F238E27FC236}">
                <a16:creationId xmlns:a16="http://schemas.microsoft.com/office/drawing/2014/main" id="{59198C02-1BFE-9D51-B15D-4956F79E92D9}"/>
              </a:ext>
            </a:extLst>
          </p:cNvPr>
          <p:cNvSpPr>
            <a:spLocks noGrp="1"/>
          </p:cNvSpPr>
          <p:nvPr>
            <p:ph sz="quarter" idx="4294967295"/>
          </p:nvPr>
        </p:nvSpPr>
        <p:spPr>
          <a:xfrm>
            <a:off x="7280027" y="2248297"/>
            <a:ext cx="4583723" cy="3400098"/>
          </a:xfrm>
        </p:spPr>
        <p:txBody>
          <a:bodyPr lIns="91440" tIns="45720" rIns="91440" bIns="45720" anchor="t">
            <a:normAutofit/>
          </a:bodyPr>
          <a:lstStyle/>
          <a:p>
            <a:r>
              <a:rPr lang="en-US" sz="2400">
                <a:ea typeface="+mn-lt"/>
                <a:cs typeface="+mn-lt"/>
              </a:rPr>
              <a:t>Integrating industry and agency partner resources</a:t>
            </a:r>
            <a:endParaRPr lang="en-US" sz="3200">
              <a:ea typeface="+mn-lt"/>
              <a:cs typeface="+mn-lt"/>
            </a:endParaRPr>
          </a:p>
          <a:p>
            <a:r>
              <a:rPr lang="en-US" sz="2400">
                <a:ea typeface="+mn-lt"/>
                <a:cs typeface="+mn-lt"/>
              </a:rPr>
              <a:t>Future calls for access to resources with targeted topics</a:t>
            </a:r>
            <a:endParaRPr lang="en-US" sz="2400">
              <a:cs typeface="Calibri"/>
            </a:endParaRPr>
          </a:p>
          <a:p>
            <a:r>
              <a:rPr lang="en-US" sz="2400">
                <a:ea typeface="+mn-lt"/>
                <a:cs typeface="+mn-lt"/>
              </a:rPr>
              <a:t>Enhanced user functionality</a:t>
            </a:r>
          </a:p>
          <a:p>
            <a:r>
              <a:rPr lang="en-US" sz="2400">
                <a:ea typeface="+mn-lt"/>
                <a:cs typeface="+mn-lt"/>
              </a:rPr>
              <a:t>Projects supported: ~100-300</a:t>
            </a:r>
          </a:p>
          <a:p>
            <a:endParaRPr lang="en-US" sz="2400">
              <a:cs typeface="Calibri"/>
            </a:endParaRPr>
          </a:p>
        </p:txBody>
      </p:sp>
      <p:sp>
        <p:nvSpPr>
          <p:cNvPr id="12" name="Arrow: Right 11">
            <a:extLst>
              <a:ext uri="{FF2B5EF4-FFF2-40B4-BE49-F238E27FC236}">
                <a16:creationId xmlns:a16="http://schemas.microsoft.com/office/drawing/2014/main" id="{054DA3F4-8E33-6E19-376C-CC6AA7A179F4}"/>
              </a:ext>
              <a:ext uri="{C183D7F6-B498-43B3-948B-1728B52AA6E4}">
                <adec:decorative xmlns:adec="http://schemas.microsoft.com/office/drawing/2017/decorative" val="1"/>
              </a:ext>
            </a:extLst>
          </p:cNvPr>
          <p:cNvSpPr/>
          <p:nvPr/>
        </p:nvSpPr>
        <p:spPr>
          <a:xfrm>
            <a:off x="5608320" y="1395730"/>
            <a:ext cx="975360" cy="487680"/>
          </a:xfrm>
          <a:prstGeom prst="rightArrow">
            <a:avLst/>
          </a:prstGeom>
          <a:solidFill>
            <a:schemeClr val="tx1">
              <a:lumMod val="50000"/>
              <a:lumOff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431290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750"/>
                            </p:stCondLst>
                            <p:childTnLst>
                              <p:par>
                                <p:cTn id="9" presetID="10" presetClass="entr" presetSubtype="0" fill="hold" grpId="0" nodeType="afterEffect">
                                  <p:stCondLst>
                                    <p:cond delay="25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5" grpId="0"/>
      <p:bldP spid="6" grpId="0"/>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D5D74-BDF5-DDEC-FD85-7E98FBA11229}"/>
              </a:ext>
            </a:extLst>
          </p:cNvPr>
          <p:cNvSpPr>
            <a:spLocks noGrp="1"/>
          </p:cNvSpPr>
          <p:nvPr>
            <p:ph type="title"/>
          </p:nvPr>
        </p:nvSpPr>
        <p:spPr>
          <a:xfrm>
            <a:off x="445974" y="102907"/>
            <a:ext cx="10857025" cy="754343"/>
          </a:xfrm>
        </p:spPr>
        <p:txBody>
          <a:bodyPr>
            <a:normAutofit fontScale="90000"/>
          </a:bodyPr>
          <a:lstStyle/>
          <a:p>
            <a:r>
              <a:rPr lang="en-US"/>
              <a:t>Support NAIRR Pilot users and outreach to new communities</a:t>
            </a:r>
          </a:p>
        </p:txBody>
      </p:sp>
      <p:sp>
        <p:nvSpPr>
          <p:cNvPr id="4" name="Text Placeholder 3">
            <a:extLst>
              <a:ext uri="{FF2B5EF4-FFF2-40B4-BE49-F238E27FC236}">
                <a16:creationId xmlns:a16="http://schemas.microsoft.com/office/drawing/2014/main" id="{9CE4AB8C-B5D5-8CD6-2C59-BB45EB012D54}"/>
              </a:ext>
            </a:extLst>
          </p:cNvPr>
          <p:cNvSpPr>
            <a:spLocks noGrp="1"/>
          </p:cNvSpPr>
          <p:nvPr>
            <p:ph type="body" sz="quarter" idx="13"/>
          </p:nvPr>
        </p:nvSpPr>
        <p:spPr>
          <a:xfrm>
            <a:off x="445974" y="1163505"/>
            <a:ext cx="7820696" cy="4530990"/>
          </a:xfrm>
        </p:spPr>
        <p:txBody>
          <a:bodyPr/>
          <a:lstStyle/>
          <a:p>
            <a:r>
              <a:rPr lang="en-US"/>
              <a:t>Build out support and community for NAIRR pilot users </a:t>
            </a:r>
          </a:p>
          <a:p>
            <a:r>
              <a:rPr lang="en-US"/>
              <a:t>Outreach to new communities, working through consortia, state and regional networks</a:t>
            </a:r>
          </a:p>
          <a:p>
            <a:r>
              <a:rPr lang="en-US"/>
              <a:t>Pilot classroom resource support targeting rural and underserved institutions</a:t>
            </a:r>
          </a:p>
        </p:txBody>
      </p:sp>
      <p:sp>
        <p:nvSpPr>
          <p:cNvPr id="3" name="Slide Number Placeholder 2">
            <a:extLst>
              <a:ext uri="{FF2B5EF4-FFF2-40B4-BE49-F238E27FC236}">
                <a16:creationId xmlns:a16="http://schemas.microsoft.com/office/drawing/2014/main" id="{A18AF3B2-0FEB-E468-0597-942C98A505D1}"/>
              </a:ext>
            </a:extLst>
          </p:cNvPr>
          <p:cNvSpPr>
            <a:spLocks noGrp="1"/>
          </p:cNvSpPr>
          <p:nvPr>
            <p:ph type="sldNum" sz="quarter" idx="12"/>
          </p:nvPr>
        </p:nvSpPr>
        <p:spPr/>
        <p:txBody>
          <a:bodyPr/>
          <a:lstStyle/>
          <a:p>
            <a:fld id="{F384092C-9B9C-9748-AC6A-F06C9D03AD52}" type="slidenum">
              <a:rPr lang="en-US" smtClean="0"/>
              <a:t>17</a:t>
            </a:fld>
            <a:endParaRPr lang="en-US"/>
          </a:p>
        </p:txBody>
      </p:sp>
      <p:sp>
        <p:nvSpPr>
          <p:cNvPr id="5" name="Rectangle 4">
            <a:extLst>
              <a:ext uri="{FF2B5EF4-FFF2-40B4-BE49-F238E27FC236}">
                <a16:creationId xmlns:a16="http://schemas.microsoft.com/office/drawing/2014/main" id="{75B44206-6DFB-ADA2-A0CE-2F4BEA0B69D2}"/>
              </a:ext>
              <a:ext uri="{C183D7F6-B498-43B3-948B-1728B52AA6E4}">
                <adec:decorative xmlns:adec="http://schemas.microsoft.com/office/drawing/2017/decorative" val="1"/>
              </a:ext>
            </a:extLst>
          </p:cNvPr>
          <p:cNvSpPr/>
          <p:nvPr/>
        </p:nvSpPr>
        <p:spPr>
          <a:xfrm>
            <a:off x="9362908" y="1930821"/>
            <a:ext cx="1973728" cy="1986271"/>
          </a:xfrm>
          <a:prstGeom prst="rect">
            <a:avLst/>
          </a:prstGeom>
          <a: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Tree>
    <p:extLst>
      <p:ext uri="{BB962C8B-B14F-4D97-AF65-F5344CB8AC3E}">
        <p14:creationId xmlns:p14="http://schemas.microsoft.com/office/powerpoint/2010/main" val="19806283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D5D74-BDF5-DDEC-FD85-7E98FBA11229}"/>
              </a:ext>
            </a:extLst>
          </p:cNvPr>
          <p:cNvSpPr>
            <a:spLocks noGrp="1"/>
          </p:cNvSpPr>
          <p:nvPr>
            <p:ph type="title"/>
          </p:nvPr>
        </p:nvSpPr>
        <p:spPr>
          <a:xfrm>
            <a:off x="445974" y="102907"/>
            <a:ext cx="10857025" cy="754343"/>
          </a:xfrm>
        </p:spPr>
        <p:txBody>
          <a:bodyPr>
            <a:normAutofit/>
          </a:bodyPr>
          <a:lstStyle/>
          <a:p>
            <a:r>
              <a:rPr lang="en-US"/>
              <a:t>Engaging Communities</a:t>
            </a:r>
          </a:p>
        </p:txBody>
      </p:sp>
      <p:sp>
        <p:nvSpPr>
          <p:cNvPr id="4" name="Text Placeholder 3">
            <a:extLst>
              <a:ext uri="{FF2B5EF4-FFF2-40B4-BE49-F238E27FC236}">
                <a16:creationId xmlns:a16="http://schemas.microsoft.com/office/drawing/2014/main" id="{9CE4AB8C-B5D5-8CD6-2C59-BB45EB012D54}"/>
              </a:ext>
            </a:extLst>
          </p:cNvPr>
          <p:cNvSpPr>
            <a:spLocks noGrp="1"/>
          </p:cNvSpPr>
          <p:nvPr>
            <p:ph type="body" sz="quarter" idx="13"/>
          </p:nvPr>
        </p:nvSpPr>
        <p:spPr>
          <a:xfrm>
            <a:off x="445974" y="1030200"/>
            <a:ext cx="7977265" cy="3741982"/>
          </a:xfrm>
        </p:spPr>
        <p:txBody>
          <a:bodyPr vert="horz" lIns="91440" tIns="45720" rIns="91440" bIns="45720" rtlCol="0" anchor="t">
            <a:normAutofit fontScale="92500" lnSpcReduction="10000"/>
          </a:bodyPr>
          <a:lstStyle/>
          <a:p>
            <a:pPr marL="0" indent="0">
              <a:buNone/>
            </a:pPr>
            <a:r>
              <a:rPr lang="en-US" i="1"/>
              <a:t>Community engagement is critically important in this fast-moving field!</a:t>
            </a:r>
          </a:p>
          <a:p>
            <a:pPr marL="0" indent="0">
              <a:buNone/>
            </a:pPr>
            <a:r>
              <a:rPr lang="en-US"/>
              <a:t>In planning:</a:t>
            </a:r>
          </a:p>
          <a:p>
            <a:r>
              <a:rPr lang="en-US" sz="2400"/>
              <a:t>Joint agency workshop on Trustworthy AI</a:t>
            </a:r>
          </a:p>
          <a:p>
            <a:r>
              <a:rPr lang="en-US" sz="2400"/>
              <a:t>NAIRR Software: Joint agency workshop on NAIRR Pilot software stack</a:t>
            </a:r>
          </a:p>
          <a:p>
            <a:r>
              <a:rPr lang="en-US" sz="2400"/>
              <a:t>NAIRR Classroom: Outreach and pilot resources for researchers, educators, students, and underserved institutions</a:t>
            </a:r>
          </a:p>
          <a:p>
            <a:r>
              <a:rPr lang="en-US" sz="2400">
                <a:latin typeface="Open Sans Light"/>
                <a:ea typeface="Open Sans Light"/>
                <a:cs typeface="Open Sans Light"/>
              </a:rPr>
              <a:t>External webinar (NEXT week) </a:t>
            </a:r>
            <a:endParaRPr lang="en-US" sz="2400"/>
          </a:p>
        </p:txBody>
      </p:sp>
      <p:sp>
        <p:nvSpPr>
          <p:cNvPr id="9" name="TextBox 8">
            <a:extLst>
              <a:ext uri="{FF2B5EF4-FFF2-40B4-BE49-F238E27FC236}">
                <a16:creationId xmlns:a16="http://schemas.microsoft.com/office/drawing/2014/main" id="{E330BDBA-9E7D-3969-76AD-ACE48D6C1254}"/>
              </a:ext>
            </a:extLst>
          </p:cNvPr>
          <p:cNvSpPr txBox="1"/>
          <p:nvPr/>
        </p:nvSpPr>
        <p:spPr>
          <a:xfrm>
            <a:off x="8423239" y="1081871"/>
            <a:ext cx="3683375" cy="2031325"/>
          </a:xfrm>
          <a:prstGeom prst="rect">
            <a:avLst/>
          </a:prstGeom>
          <a:noFill/>
        </p:spPr>
        <p:txBody>
          <a:bodyPr wrap="square">
            <a:spAutoFit/>
          </a:bodyPr>
          <a:lstStyle/>
          <a:p>
            <a:r>
              <a:rPr lang="en-US" b="1">
                <a:latin typeface="Open Sans ExtraBold" pitchFamily="2" charset="0"/>
                <a:ea typeface="Open Sans ExtraBold" pitchFamily="2" charset="0"/>
                <a:cs typeface="Open Sans ExtraBold" pitchFamily="2" charset="0"/>
              </a:rPr>
              <a:t>NAIRR Pilot (Public) Webinar </a:t>
            </a:r>
          </a:p>
          <a:p>
            <a:r>
              <a:rPr lang="en-US" b="1">
                <a:latin typeface="Open Sans ExtraBold" pitchFamily="2" charset="0"/>
                <a:ea typeface="Open Sans ExtraBold" pitchFamily="2" charset="0"/>
                <a:cs typeface="Open Sans ExtraBold" pitchFamily="2" charset="0"/>
              </a:rPr>
              <a:t>Wednesday February 21</a:t>
            </a:r>
          </a:p>
          <a:p>
            <a:r>
              <a:rPr lang="en-US" b="1">
                <a:latin typeface="Open Sans ExtraBold" pitchFamily="2" charset="0"/>
                <a:ea typeface="Open Sans ExtraBold" pitchFamily="2" charset="0"/>
                <a:cs typeface="Open Sans ExtraBold" pitchFamily="2" charset="0"/>
              </a:rPr>
              <a:t>3:00-4:30PM Eastern</a:t>
            </a:r>
          </a:p>
          <a:p>
            <a:r>
              <a:rPr lang="en-US" b="1">
                <a:latin typeface="Open Sans ExtraBold" pitchFamily="2" charset="0"/>
                <a:ea typeface="Open Sans ExtraBold" pitchFamily="2" charset="0"/>
                <a:cs typeface="Open Sans ExtraBold" pitchFamily="2" charset="0"/>
              </a:rPr>
              <a:t>NSF Event page:</a:t>
            </a:r>
          </a:p>
          <a:p>
            <a:r>
              <a:rPr lang="en-US" b="1">
                <a:latin typeface="Open Sans ExtraBold" pitchFamily="2" charset="0"/>
                <a:ea typeface="Open Sans ExtraBold" pitchFamily="2" charset="0"/>
                <a:cs typeface="Open Sans ExtraBold" pitchFamily="2" charset="0"/>
                <a:hlinkClick r:id="rId2"/>
              </a:rPr>
              <a:t>https://bit.ly/3OOmTpl</a:t>
            </a:r>
            <a:r>
              <a:rPr lang="en-US" b="1">
                <a:latin typeface="Open Sans ExtraBold" pitchFamily="2" charset="0"/>
                <a:ea typeface="Open Sans ExtraBold" pitchFamily="2" charset="0"/>
                <a:cs typeface="Open Sans ExtraBold" pitchFamily="2" charset="0"/>
              </a:rPr>
              <a:t> </a:t>
            </a:r>
          </a:p>
          <a:p>
            <a:endParaRPr lang="en-US" b="1">
              <a:latin typeface="Open Sans ExtraBold" pitchFamily="2" charset="0"/>
              <a:ea typeface="Open Sans ExtraBold" pitchFamily="2" charset="0"/>
              <a:cs typeface="Open Sans ExtraBold" pitchFamily="2" charset="0"/>
            </a:endParaRPr>
          </a:p>
          <a:p>
            <a:endParaRPr lang="en-US" b="1">
              <a:latin typeface="Open Sans ExtraBold" pitchFamily="2" charset="0"/>
              <a:ea typeface="Open Sans ExtraBold" pitchFamily="2" charset="0"/>
              <a:cs typeface="Open Sans ExtraBold" pitchFamily="2" charset="0"/>
            </a:endParaRPr>
          </a:p>
        </p:txBody>
      </p:sp>
      <p:pic>
        <p:nvPicPr>
          <p:cNvPr id="2050" name="Picture 2" descr="QR Code for the NAIRR Pilot webinar on February 21, 2024">
            <a:extLst>
              <a:ext uri="{FF2B5EF4-FFF2-40B4-BE49-F238E27FC236}">
                <a16:creationId xmlns:a16="http://schemas.microsoft.com/office/drawing/2014/main" id="{B58584E3-51BC-1DA8-8B6A-59602FFC4D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71624" y="2658579"/>
            <a:ext cx="2113603" cy="211360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2199FE28-5907-FB8F-052C-98FA8CFE33E3}"/>
              </a:ext>
            </a:extLst>
          </p:cNvPr>
          <p:cNvSpPr txBox="1"/>
          <p:nvPr/>
        </p:nvSpPr>
        <p:spPr>
          <a:xfrm>
            <a:off x="1089261" y="4996803"/>
            <a:ext cx="10848740" cy="830997"/>
          </a:xfrm>
          <a:prstGeom prst="rect">
            <a:avLst/>
          </a:prstGeom>
          <a:solidFill>
            <a:schemeClr val="accent4">
              <a:lumMod val="20000"/>
              <a:lumOff val="80000"/>
            </a:schemeClr>
          </a:solidFill>
          <a:ln>
            <a:solidFill>
              <a:srgbClr val="C00000"/>
            </a:solidFill>
          </a:ln>
        </p:spPr>
        <p:txBody>
          <a:bodyPr wrap="square">
            <a:spAutoFit/>
          </a:bodyPr>
          <a:lstStyle/>
          <a:p>
            <a:r>
              <a:rPr lang="en-US" sz="2400" b="1">
                <a:effectLst/>
                <a:latin typeface="Calibri" panose="020F0502020204030204" pitchFamily="34" charset="0"/>
                <a:ea typeface="Aptos" panose="020B0004020202020204" pitchFamily="34" charset="0"/>
              </a:rPr>
              <a:t>Subscribe to the NAIRR pilot announcement list </a:t>
            </a:r>
            <a:r>
              <a:rPr lang="en-US" sz="2400">
                <a:effectLst/>
                <a:latin typeface="Calibri" panose="020F0502020204030204" pitchFamily="34" charset="0"/>
                <a:ea typeface="Aptos" panose="020B0004020202020204" pitchFamily="34" charset="0"/>
              </a:rPr>
              <a:t>to receive updates: </a:t>
            </a:r>
            <a:br>
              <a:rPr lang="en-US" sz="2400">
                <a:effectLst/>
                <a:latin typeface="Calibri" panose="020F0502020204030204" pitchFamily="34" charset="0"/>
                <a:ea typeface="Aptos" panose="020B0004020202020204" pitchFamily="34" charset="0"/>
              </a:rPr>
            </a:br>
            <a:r>
              <a:rPr lang="en-US" sz="2400">
                <a:effectLst/>
                <a:latin typeface="Calibri" panose="020F0502020204030204" pitchFamily="34" charset="0"/>
                <a:ea typeface="Aptos" panose="020B0004020202020204" pitchFamily="34" charset="0"/>
              </a:rPr>
              <a:t>send a blank email to </a:t>
            </a:r>
            <a:r>
              <a:rPr lang="en-US" sz="2400" u="sng">
                <a:solidFill>
                  <a:srgbClr val="0563C1"/>
                </a:solidFill>
                <a:effectLst/>
                <a:latin typeface="Calibri" panose="020F0502020204030204" pitchFamily="34" charset="0"/>
                <a:ea typeface="Aptos" panose="020B0004020202020204" pitchFamily="34" charset="0"/>
                <a:hlinkClick r:id="rId4"/>
              </a:rPr>
              <a:t>nairr_pilot_announcements-subscribe-request@listserv.nsf.gov</a:t>
            </a:r>
            <a:endParaRPr lang="en-US" sz="2400"/>
          </a:p>
        </p:txBody>
      </p:sp>
      <p:pic>
        <p:nvPicPr>
          <p:cNvPr id="7" name="Graphic 6">
            <a:extLst>
              <a:ext uri="{FF2B5EF4-FFF2-40B4-BE49-F238E27FC236}">
                <a16:creationId xmlns:a16="http://schemas.microsoft.com/office/drawing/2014/main" id="{F4834241-8D43-1FEC-2C56-4E6DD9E9DF39}"/>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228648" y="5031911"/>
            <a:ext cx="687043" cy="687043"/>
          </a:xfrm>
          <a:prstGeom prst="rect">
            <a:avLst/>
          </a:prstGeom>
        </p:spPr>
      </p:pic>
      <p:sp>
        <p:nvSpPr>
          <p:cNvPr id="6" name="Rectangle 5">
            <a:extLst>
              <a:ext uri="{FF2B5EF4-FFF2-40B4-BE49-F238E27FC236}">
                <a16:creationId xmlns:a16="http://schemas.microsoft.com/office/drawing/2014/main" id="{106D97B4-5E8B-F368-9802-7B57CA743E9C}"/>
              </a:ext>
              <a:ext uri="{C183D7F6-B498-43B3-948B-1728B52AA6E4}">
                <adec:decorative xmlns:adec="http://schemas.microsoft.com/office/drawing/2017/decorative" val="1"/>
              </a:ext>
            </a:extLst>
          </p:cNvPr>
          <p:cNvSpPr/>
          <p:nvPr/>
        </p:nvSpPr>
        <p:spPr>
          <a:xfrm>
            <a:off x="9403404" y="102907"/>
            <a:ext cx="836136" cy="653494"/>
          </a:xfrm>
          <a:prstGeom prst="rect">
            <a:avLst/>
          </a:prstGeom>
          <a:blipFill>
            <a:blip r:embed="rId7" cstate="screen">
              <a:duotone>
                <a:schemeClr val="accent2">
                  <a:shade val="45000"/>
                  <a:satMod val="135000"/>
                </a:schemeClr>
                <a:prstClr val="white"/>
              </a:duotone>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a:fillRect t="-13000" b="-13000"/>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3" name="Slide Number Placeholder 2">
            <a:extLst>
              <a:ext uri="{FF2B5EF4-FFF2-40B4-BE49-F238E27FC236}">
                <a16:creationId xmlns:a16="http://schemas.microsoft.com/office/drawing/2014/main" id="{A18AF3B2-0FEB-E468-0597-942C98A505D1}"/>
              </a:ext>
            </a:extLst>
          </p:cNvPr>
          <p:cNvSpPr>
            <a:spLocks noGrp="1"/>
          </p:cNvSpPr>
          <p:nvPr>
            <p:ph type="sldNum" sz="quarter" idx="12"/>
          </p:nvPr>
        </p:nvSpPr>
        <p:spPr/>
        <p:txBody>
          <a:bodyPr/>
          <a:lstStyle/>
          <a:p>
            <a:fld id="{F384092C-9B9C-9748-AC6A-F06C9D03AD52}" type="slidenum">
              <a:rPr lang="en-US" smtClean="0"/>
              <a:t>18</a:t>
            </a:fld>
            <a:endParaRPr lang="en-US"/>
          </a:p>
        </p:txBody>
      </p:sp>
    </p:spTree>
    <p:extLst>
      <p:ext uri="{BB962C8B-B14F-4D97-AF65-F5344CB8AC3E}">
        <p14:creationId xmlns:p14="http://schemas.microsoft.com/office/powerpoint/2010/main" val="375959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1DBAC-85F5-FCCD-DDF5-5F361DD4B40F}"/>
              </a:ext>
            </a:extLst>
          </p:cNvPr>
          <p:cNvSpPr>
            <a:spLocks noGrp="1"/>
          </p:cNvSpPr>
          <p:nvPr>
            <p:ph type="title"/>
          </p:nvPr>
        </p:nvSpPr>
        <p:spPr/>
        <p:txBody>
          <a:bodyPr/>
          <a:lstStyle/>
          <a:p>
            <a:r>
              <a:rPr lang="en-US" dirty="0">
                <a:latin typeface="Open Sans Light"/>
                <a:ea typeface="Open Sans Light"/>
                <a:cs typeface="Open Sans Light"/>
              </a:rPr>
              <a:t>The NSF NAIRR Pilot Team</a:t>
            </a:r>
            <a:endParaRPr lang="en-US" dirty="0"/>
          </a:p>
        </p:txBody>
      </p:sp>
      <p:sp>
        <p:nvSpPr>
          <p:cNvPr id="3" name="Slide Number Placeholder 2">
            <a:extLst>
              <a:ext uri="{FF2B5EF4-FFF2-40B4-BE49-F238E27FC236}">
                <a16:creationId xmlns:a16="http://schemas.microsoft.com/office/drawing/2014/main" id="{EA870A12-5FA5-F375-8A27-4799C9E09D61}"/>
              </a:ext>
            </a:extLst>
          </p:cNvPr>
          <p:cNvSpPr>
            <a:spLocks noGrp="1"/>
          </p:cNvSpPr>
          <p:nvPr>
            <p:ph type="sldNum" sz="quarter" idx="12"/>
          </p:nvPr>
        </p:nvSpPr>
        <p:spPr/>
        <p:txBody>
          <a:bodyPr/>
          <a:lstStyle/>
          <a:p>
            <a:fld id="{F384092C-9B9C-9748-AC6A-F06C9D03AD52}" type="slidenum">
              <a:rPr lang="en-US" smtClean="0"/>
              <a:t>19</a:t>
            </a:fld>
            <a:endParaRPr lang="en-US"/>
          </a:p>
        </p:txBody>
      </p:sp>
      <p:pic>
        <p:nvPicPr>
          <p:cNvPr id="8" name="Picture 7" descr="Image of Katie Anatypas">
            <a:extLst>
              <a:ext uri="{FF2B5EF4-FFF2-40B4-BE49-F238E27FC236}">
                <a16:creationId xmlns:a16="http://schemas.microsoft.com/office/drawing/2014/main" id="{AD1982CF-AEF2-41ED-8043-794FA67AC041}"/>
              </a:ext>
              <a:ext uri="{C183D7F6-B498-43B3-948B-1728B52AA6E4}">
                <adec:decorative xmlns:adec="http://schemas.microsoft.com/office/drawing/2017/decorative" val="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9995" y="1026751"/>
            <a:ext cx="1298412" cy="1510069"/>
          </a:xfrm>
          <a:prstGeom prst="rect">
            <a:avLst/>
          </a:prstGeom>
          <a:ln w="19050">
            <a:solidFill>
              <a:schemeClr val="bg1"/>
            </a:solidFill>
          </a:ln>
        </p:spPr>
      </p:pic>
      <p:sp>
        <p:nvSpPr>
          <p:cNvPr id="5" name="TextBox 1">
            <a:extLst>
              <a:ext uri="{FF2B5EF4-FFF2-40B4-BE49-F238E27FC236}">
                <a16:creationId xmlns:a16="http://schemas.microsoft.com/office/drawing/2014/main" id="{F933AF7A-F490-8AB8-0C91-75CA6B2E3EA9}"/>
              </a:ext>
              <a:ext uri="{C183D7F6-B498-43B3-948B-1728B52AA6E4}">
                <adec:decorative xmlns:adec="http://schemas.microsoft.com/office/drawing/2017/decorative" val="0"/>
              </a:ext>
            </a:extLst>
          </p:cNvPr>
          <p:cNvSpPr txBox="1"/>
          <p:nvPr/>
        </p:nvSpPr>
        <p:spPr>
          <a:xfrm>
            <a:off x="492139" y="2605103"/>
            <a:ext cx="1876539" cy="892552"/>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a:solidFill>
                  <a:prstClr val="black"/>
                </a:solidFill>
                <a:latin typeface="Calibri" panose="020F0502020204030204"/>
              </a:rPr>
              <a:t>Katie Antypas</a:t>
            </a:r>
            <a:endParaRPr kumimoji="0" lang="en-US" sz="1600" b="1"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solidFill>
                <a:effectLst/>
                <a:uLnTx/>
                <a:uFillTx/>
                <a:latin typeface="Calibri" panose="020F0502020204030204"/>
                <a:ea typeface="+mn-ea"/>
                <a:cs typeface="+mn-cs"/>
              </a:rPr>
              <a:t>Office Director</a:t>
            </a:r>
          </a:p>
          <a:p>
            <a:pPr algn="ctr">
              <a:defRPr/>
            </a:pPr>
            <a:r>
              <a:rPr lang="en-US" sz="1200" b="1">
                <a:solidFill>
                  <a:prstClr val="black"/>
                </a:solidFill>
                <a:latin typeface="Calibri" panose="020F0502020204030204"/>
                <a:cs typeface="Calibri"/>
              </a:rPr>
              <a:t>Office of Advanced Cyberinfrastructure</a:t>
            </a:r>
          </a:p>
        </p:txBody>
      </p:sp>
      <p:pic>
        <p:nvPicPr>
          <p:cNvPr id="7" name="Picture 6" descr="Picture of Amy Walton&#10;&#10;">
            <a:extLst>
              <a:ext uri="{FF2B5EF4-FFF2-40B4-BE49-F238E27FC236}">
                <a16:creationId xmlns:a16="http://schemas.microsoft.com/office/drawing/2014/main" id="{A4C6A769-9DD6-F213-DC8F-E8272CAD2CFE}"/>
              </a:ext>
            </a:extLst>
          </p:cNvPr>
          <p:cNvPicPr>
            <a:picLocks noChangeAspect="1"/>
          </p:cNvPicPr>
          <p:nvPr/>
        </p:nvPicPr>
        <p:blipFill rotWithShape="1">
          <a:blip r:embed="rId4">
            <a:extLst>
              <a:ext uri="{28A0092B-C50C-407E-A947-70E740481C1C}">
                <a14:useLocalDpi xmlns:a14="http://schemas.microsoft.com/office/drawing/2010/main"/>
              </a:ext>
            </a:extLst>
          </a:blip>
          <a:srcRect r="7591"/>
          <a:stretch/>
        </p:blipFill>
        <p:spPr bwMode="auto">
          <a:xfrm>
            <a:off x="2568652" y="1027234"/>
            <a:ext cx="1183285" cy="1435117"/>
          </a:xfrm>
          <a:prstGeom prst="rect">
            <a:avLst/>
          </a:prstGeom>
          <a:noFill/>
          <a:ln>
            <a:noFill/>
          </a:ln>
          <a:effectLst>
            <a:outerShdw blurRad="50800" dist="38100" dir="2700000" algn="tl" rotWithShape="0">
              <a:prstClr val="black">
                <a:alpha val="40000"/>
              </a:prstClr>
            </a:outerShdw>
          </a:effectLst>
        </p:spPr>
      </p:pic>
      <p:sp>
        <p:nvSpPr>
          <p:cNvPr id="6" name="TextBox 2">
            <a:extLst>
              <a:ext uri="{FF2B5EF4-FFF2-40B4-BE49-F238E27FC236}">
                <a16:creationId xmlns:a16="http://schemas.microsoft.com/office/drawing/2014/main" id="{51265519-771C-FED4-F43D-2FB9789190E9}"/>
              </a:ext>
            </a:extLst>
          </p:cNvPr>
          <p:cNvSpPr txBox="1"/>
          <p:nvPr/>
        </p:nvSpPr>
        <p:spPr>
          <a:xfrm>
            <a:off x="2215184" y="2605103"/>
            <a:ext cx="1876540" cy="892552"/>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Calibri" panose="020F0502020204030204"/>
                <a:ea typeface="+mn-ea"/>
                <a:cs typeface="+mn-cs"/>
              </a:rPr>
              <a:t>Amy Walton</a:t>
            </a:r>
          </a:p>
          <a:p>
            <a:pPr algn="ctr">
              <a:defRPr/>
            </a:pPr>
            <a:r>
              <a:rPr lang="en-US" sz="1200" b="1">
                <a:solidFill>
                  <a:prstClr val="black"/>
                </a:solidFill>
                <a:latin typeface="Calibri" panose="020F0502020204030204"/>
              </a:rPr>
              <a:t> </a:t>
            </a:r>
            <a:r>
              <a:rPr kumimoji="0" lang="en-US" sz="1200" b="1" i="0" u="none" strike="noStrike" kern="1200" cap="none" spc="0" normalizeH="0" baseline="0" noProof="0">
                <a:ln>
                  <a:noFill/>
                </a:ln>
                <a:solidFill>
                  <a:prstClr val="black"/>
                </a:solidFill>
                <a:effectLst/>
                <a:uLnTx/>
                <a:uFillTx/>
                <a:latin typeface="Calibri" panose="020F0502020204030204"/>
                <a:ea typeface="+mn-ea"/>
                <a:cs typeface="+mn-cs"/>
              </a:rPr>
              <a:t>Deputy Office Director</a:t>
            </a:r>
            <a:endParaRPr lang="en-US" sz="1200" b="1">
              <a:solidFill>
                <a:prstClr val="black"/>
              </a:solidFill>
              <a:latin typeface="Calibri" panose="020F0502020204030204"/>
            </a:endParaRPr>
          </a:p>
          <a:p>
            <a:pPr algn="ctr">
              <a:defRPr/>
            </a:pPr>
            <a:r>
              <a:rPr lang="en-US" sz="1200" b="1">
                <a:solidFill>
                  <a:prstClr val="black"/>
                </a:solidFill>
                <a:latin typeface="Calibri" panose="020F0502020204030204"/>
                <a:cs typeface="Calibri"/>
              </a:rPr>
              <a:t>Office of Advanced Cyberinfrastructure</a:t>
            </a:r>
            <a:endParaRPr lang="en-US" sz="1200" b="1" i="0" u="none" strike="noStrike" kern="1200" cap="none" spc="0" normalizeH="0" baseline="0" noProof="0">
              <a:ln>
                <a:noFill/>
              </a:ln>
              <a:solidFill>
                <a:prstClr val="black"/>
              </a:solidFill>
              <a:effectLst/>
              <a:uLnTx/>
              <a:uFillTx/>
              <a:latin typeface="Calibri" panose="020F0502020204030204"/>
              <a:cs typeface="Calibri"/>
            </a:endParaRPr>
          </a:p>
        </p:txBody>
      </p:sp>
      <p:sp>
        <p:nvSpPr>
          <p:cNvPr id="31" name="Rectangle 30" descr="Image of William Miller">
            <a:extLst>
              <a:ext uri="{FF2B5EF4-FFF2-40B4-BE49-F238E27FC236}">
                <a16:creationId xmlns:a16="http://schemas.microsoft.com/office/drawing/2014/main" id="{97B9C5E8-3FBB-F8D3-77D8-EE58611D46E2}"/>
              </a:ext>
            </a:extLst>
          </p:cNvPr>
          <p:cNvSpPr>
            <a:spLocks noChangeAspect="1"/>
          </p:cNvSpPr>
          <p:nvPr/>
        </p:nvSpPr>
        <p:spPr>
          <a:xfrm>
            <a:off x="4325853" y="1027234"/>
            <a:ext cx="1183285" cy="1491926"/>
          </a:xfrm>
          <a:prstGeom prst="rect">
            <a:avLst/>
          </a:prstGeom>
          <a:blipFill>
            <a:blip r:embed="rId5" cstate="screen">
              <a:extLst>
                <a:ext uri="{28A0092B-C50C-407E-A947-70E740481C1C}">
                  <a14:useLocalDpi xmlns:a14="http://schemas.microsoft.com/office/drawing/2010/main"/>
                </a:ext>
              </a:extLst>
            </a:blip>
            <a:srcRect/>
            <a:stretch>
              <a:fillRect/>
            </a:stretch>
          </a:blipFill>
          <a:ln w="19050"/>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defPPr>
              <a:defRPr lang="en-US"/>
            </a:defPPr>
            <a:lvl1pPr marL="0" algn="l" defTabSz="914400" rtl="0" eaLnBrk="1" latinLnBrk="0" hangingPunct="1">
              <a:defRPr sz="1800" kern="1200">
                <a:solidFill>
                  <a:schemeClr val="lt1">
                    <a:hueOff val="0"/>
                    <a:satOff val="0"/>
                    <a:lumOff val="0"/>
                    <a:alphaOff val="0"/>
                  </a:schemeClr>
                </a:solidFill>
                <a:latin typeface="+mn-lt"/>
                <a:ea typeface="+mn-ea"/>
                <a:cs typeface="+mn-cs"/>
              </a:defRPr>
            </a:lvl1pPr>
            <a:lvl2pPr marL="457200" algn="l" defTabSz="914400" rtl="0" eaLnBrk="1" latinLnBrk="0" hangingPunct="1">
              <a:defRPr sz="1800" kern="1200">
                <a:solidFill>
                  <a:schemeClr val="lt1">
                    <a:hueOff val="0"/>
                    <a:satOff val="0"/>
                    <a:lumOff val="0"/>
                    <a:alphaOff val="0"/>
                  </a:schemeClr>
                </a:solidFill>
                <a:latin typeface="+mn-lt"/>
                <a:ea typeface="+mn-ea"/>
                <a:cs typeface="+mn-cs"/>
              </a:defRPr>
            </a:lvl2pPr>
            <a:lvl3pPr marL="914400" algn="l" defTabSz="914400" rtl="0" eaLnBrk="1" latinLnBrk="0" hangingPunct="1">
              <a:defRPr sz="1800" kern="1200">
                <a:solidFill>
                  <a:schemeClr val="lt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lt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lt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lt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lt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lt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lt1">
                    <a:hueOff val="0"/>
                    <a:satOff val="0"/>
                    <a:lumOff val="0"/>
                    <a:alphaOff val="0"/>
                  </a:schemeClr>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hueOff val="0"/>
                  <a:satOff val="0"/>
                  <a:lumOff val="0"/>
                  <a:alphaOff val="0"/>
                </a:prstClr>
              </a:solidFill>
              <a:effectLst/>
              <a:uLnTx/>
              <a:uFillTx/>
              <a:latin typeface="Open Sans Light" panose="020B0606030504020204" pitchFamily="34" charset="0"/>
              <a:ea typeface="Open Sans Light" panose="020B0606030504020204" pitchFamily="34" charset="0"/>
              <a:cs typeface="Open Sans Light" panose="020B0606030504020204" pitchFamily="34" charset="0"/>
            </a:endParaRPr>
          </a:p>
        </p:txBody>
      </p:sp>
      <p:sp>
        <p:nvSpPr>
          <p:cNvPr id="32" name="TextBox 1">
            <a:extLst>
              <a:ext uri="{FF2B5EF4-FFF2-40B4-BE49-F238E27FC236}">
                <a16:creationId xmlns:a16="http://schemas.microsoft.com/office/drawing/2014/main" id="{6A7A0A68-359A-B358-AA55-CF0521CBA3E5}"/>
              </a:ext>
            </a:extLst>
          </p:cNvPr>
          <p:cNvSpPr txBox="1"/>
          <p:nvPr/>
        </p:nvSpPr>
        <p:spPr>
          <a:xfrm>
            <a:off x="3979225" y="2605103"/>
            <a:ext cx="1876539" cy="892552"/>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sz="1600" b="1" dirty="0">
                <a:solidFill>
                  <a:prstClr val="black"/>
                </a:solidFill>
                <a:latin typeface="Calibri" panose="020F0502020204030204"/>
              </a:rPr>
              <a:t>William Miller</a:t>
            </a:r>
            <a:endParaRPr lang="en-US" sz="1600" dirty="0">
              <a:solidFill>
                <a:prstClr val="black"/>
              </a:solidFill>
              <a:ea typeface="+mn-ea"/>
              <a:cs typeface="+mn-cs"/>
            </a:endParaRPr>
          </a:p>
          <a:p>
            <a:pPr algn="ctr">
              <a:defRPr/>
            </a:pPr>
            <a:r>
              <a:rPr lang="en-US" sz="1200" b="1" dirty="0">
                <a:solidFill>
                  <a:prstClr val="black"/>
                </a:solidFill>
                <a:latin typeface="Calibri" panose="020F0502020204030204"/>
                <a:cs typeface="Calibri"/>
              </a:rPr>
              <a:t>Senior Advisor</a:t>
            </a:r>
          </a:p>
          <a:p>
            <a:pPr algn="ctr">
              <a:defRPr/>
            </a:pPr>
            <a:r>
              <a:rPr lang="en-US" sz="1200" b="1" dirty="0">
                <a:solidFill>
                  <a:prstClr val="black"/>
                </a:solidFill>
                <a:latin typeface="Calibri" panose="020F0502020204030204"/>
                <a:cs typeface="Calibri"/>
              </a:rPr>
              <a:t>Office of Advanced Cyberinfrastructure</a:t>
            </a:r>
          </a:p>
        </p:txBody>
      </p:sp>
      <p:pic>
        <p:nvPicPr>
          <p:cNvPr id="30" name="Picture 29" descr="Portrait of Tess deBlanc-Knowles - special assistant to the director for artificial intelligence">
            <a:extLst>
              <a:ext uri="{FF2B5EF4-FFF2-40B4-BE49-F238E27FC236}">
                <a16:creationId xmlns:a16="http://schemas.microsoft.com/office/drawing/2014/main" id="{1C6E276F-55B2-DCA9-68F1-11BD329F0E53}"/>
              </a:ext>
              <a:ext uri="{C183D7F6-B498-43B3-948B-1728B52AA6E4}">
                <adec:decorative xmlns:adec="http://schemas.microsoft.com/office/drawing/2017/decorative" val="0"/>
              </a:ext>
            </a:extLst>
          </p:cNvPr>
          <p:cNvPicPr>
            <a:picLocks noChangeAspect="1"/>
          </p:cNvPicPr>
          <p:nvPr/>
        </p:nvPicPr>
        <p:blipFill rotWithShape="1">
          <a:blip r:embed="rId6"/>
          <a:srcRect l="28504" t="4895" r="30407" b="13794"/>
          <a:stretch/>
        </p:blipFill>
        <p:spPr>
          <a:xfrm>
            <a:off x="6278835" y="1027234"/>
            <a:ext cx="1304212" cy="1510552"/>
          </a:xfrm>
          <a:prstGeom prst="rect">
            <a:avLst/>
          </a:prstGeom>
        </p:spPr>
      </p:pic>
      <p:sp>
        <p:nvSpPr>
          <p:cNvPr id="34" name="TextBox 2">
            <a:extLst>
              <a:ext uri="{FF2B5EF4-FFF2-40B4-BE49-F238E27FC236}">
                <a16:creationId xmlns:a16="http://schemas.microsoft.com/office/drawing/2014/main" id="{9C8977BD-944D-6307-336D-050AEF5DD62E}"/>
              </a:ext>
            </a:extLst>
          </p:cNvPr>
          <p:cNvSpPr txBox="1"/>
          <p:nvPr/>
        </p:nvSpPr>
        <p:spPr>
          <a:xfrm>
            <a:off x="5891363" y="2605103"/>
            <a:ext cx="2084596" cy="892552"/>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sz="1600" b="1" dirty="0">
                <a:solidFill>
                  <a:prstClr val="black"/>
                </a:solidFill>
                <a:latin typeface="Calibri" panose="020F0502020204030204"/>
              </a:rPr>
              <a:t>Tess </a:t>
            </a:r>
            <a:r>
              <a:rPr lang="en-US" sz="1600" b="1" dirty="0" err="1">
                <a:solidFill>
                  <a:prstClr val="black"/>
                </a:solidFill>
                <a:latin typeface="Calibri" panose="020F0502020204030204"/>
              </a:rPr>
              <a:t>deBlanc-Knowles</a:t>
            </a:r>
            <a:endParaRPr lang="en-US" sz="1600" b="1" dirty="0">
              <a:solidFill>
                <a:prstClr val="black"/>
              </a:solidFill>
              <a:latin typeface="Calibri" panose="020F0502020204030204"/>
            </a:endParaRPr>
          </a:p>
          <a:p>
            <a:pPr algn="ctr">
              <a:defRPr/>
            </a:pPr>
            <a:r>
              <a:rPr lang="en-US" sz="1200" b="1" dirty="0">
                <a:solidFill>
                  <a:prstClr val="black"/>
                </a:solidFill>
                <a:cs typeface="Calibri"/>
              </a:rPr>
              <a:t>Special Assistant to the Director for Artificial Intelligence</a:t>
            </a:r>
          </a:p>
        </p:txBody>
      </p:sp>
      <p:pic>
        <p:nvPicPr>
          <p:cNvPr id="17" name="Picture 16" descr="Picture of Varun Chandola">
            <a:extLst>
              <a:ext uri="{FF2B5EF4-FFF2-40B4-BE49-F238E27FC236}">
                <a16:creationId xmlns:a16="http://schemas.microsoft.com/office/drawing/2014/main" id="{E4C09951-93B7-45BB-1791-4C4005047C5C}"/>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7131" r="11189"/>
          <a:stretch/>
        </p:blipFill>
        <p:spPr>
          <a:xfrm>
            <a:off x="8188313" y="1028543"/>
            <a:ext cx="1138923" cy="1508760"/>
          </a:xfrm>
          <a:prstGeom prst="rect">
            <a:avLst/>
          </a:prstGeom>
          <a:ln w="19050">
            <a:noFill/>
          </a:ln>
        </p:spPr>
      </p:pic>
      <p:sp>
        <p:nvSpPr>
          <p:cNvPr id="9" name="TextBox 1">
            <a:extLst>
              <a:ext uri="{FF2B5EF4-FFF2-40B4-BE49-F238E27FC236}">
                <a16:creationId xmlns:a16="http://schemas.microsoft.com/office/drawing/2014/main" id="{61E3E167-9889-09AF-44A4-18637B97AF90}"/>
              </a:ext>
            </a:extLst>
          </p:cNvPr>
          <p:cNvSpPr txBox="1"/>
          <p:nvPr/>
        </p:nvSpPr>
        <p:spPr>
          <a:xfrm>
            <a:off x="7819506" y="2605103"/>
            <a:ext cx="1876539" cy="892552"/>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solidFill>
                  <a:prstClr val="black"/>
                </a:solidFill>
                <a:latin typeface="Calibri" panose="020F0502020204030204"/>
              </a:rPr>
              <a:t>Varun Chandola</a:t>
            </a:r>
            <a:endPar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Program Director</a:t>
            </a:r>
          </a:p>
          <a:p>
            <a:pPr algn="ctr">
              <a:defRPr/>
            </a:pPr>
            <a:r>
              <a:rPr lang="en-US" sz="1200" b="1" dirty="0">
                <a:solidFill>
                  <a:prstClr val="black"/>
                </a:solidFill>
                <a:latin typeface="Calibri" panose="020F0502020204030204"/>
                <a:cs typeface="Calibri"/>
              </a:rPr>
              <a:t>Office of Advanced Cyberinfrastructure</a:t>
            </a:r>
          </a:p>
        </p:txBody>
      </p:sp>
      <p:pic>
        <p:nvPicPr>
          <p:cNvPr id="18" name="Picture 17" descr="A picture of Dan Bullock, AAAS Fellow">
            <a:extLst>
              <a:ext uri="{FF2B5EF4-FFF2-40B4-BE49-F238E27FC236}">
                <a16:creationId xmlns:a16="http://schemas.microsoft.com/office/drawing/2014/main" id="{97DAAFDE-1E84-74FB-C733-FA0C84D0B329}"/>
              </a:ext>
            </a:extLst>
          </p:cNvPr>
          <p:cNvPicPr>
            <a:picLocks noChangeAspect="1"/>
          </p:cNvPicPr>
          <p:nvPr/>
        </p:nvPicPr>
        <p:blipFill rotWithShape="1">
          <a:blip r:embed="rId8"/>
          <a:srcRect l="22874" t="8381" r="20851" b="22456"/>
          <a:stretch/>
        </p:blipFill>
        <p:spPr>
          <a:xfrm>
            <a:off x="9965649" y="1026751"/>
            <a:ext cx="1228684" cy="1510069"/>
          </a:xfrm>
          <a:prstGeom prst="rect">
            <a:avLst/>
          </a:prstGeom>
          <a:ln w="19050">
            <a:noFill/>
          </a:ln>
        </p:spPr>
      </p:pic>
      <p:sp>
        <p:nvSpPr>
          <p:cNvPr id="15" name="TextBox 1">
            <a:extLst>
              <a:ext uri="{FF2B5EF4-FFF2-40B4-BE49-F238E27FC236}">
                <a16:creationId xmlns:a16="http://schemas.microsoft.com/office/drawing/2014/main" id="{14D240DC-4D39-5C87-542A-DA5AA3F283F9}"/>
              </a:ext>
            </a:extLst>
          </p:cNvPr>
          <p:cNvSpPr txBox="1"/>
          <p:nvPr/>
        </p:nvSpPr>
        <p:spPr>
          <a:xfrm>
            <a:off x="9590154" y="2644049"/>
            <a:ext cx="1876539" cy="892552"/>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solidFill>
                  <a:prstClr val="black"/>
                </a:solidFill>
                <a:latin typeface="Calibri" panose="020F0502020204030204"/>
              </a:rPr>
              <a:t>Dan Bullock</a:t>
            </a:r>
            <a:endPar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AAAS Fellow</a:t>
            </a:r>
          </a:p>
          <a:p>
            <a:pPr algn="ctr">
              <a:defRPr/>
            </a:pPr>
            <a:r>
              <a:rPr lang="en-US" sz="1200" b="1" dirty="0">
                <a:solidFill>
                  <a:prstClr val="black"/>
                </a:solidFill>
                <a:latin typeface="Calibri" panose="020F0502020204030204"/>
                <a:cs typeface="Calibri"/>
              </a:rPr>
              <a:t>Office of Advanced Cyberinfrastructure</a:t>
            </a:r>
          </a:p>
        </p:txBody>
      </p:sp>
      <p:pic>
        <p:nvPicPr>
          <p:cNvPr id="13" name="Picture 12" descr="Picture of Sharon Geva">
            <a:extLst>
              <a:ext uri="{FF2B5EF4-FFF2-40B4-BE49-F238E27FC236}">
                <a16:creationId xmlns:a16="http://schemas.microsoft.com/office/drawing/2014/main" id="{62E1CCDF-B395-4AF1-E46F-E8CA45063824}"/>
              </a:ext>
            </a:extLst>
          </p:cNvPr>
          <p:cNvPicPr>
            <a:picLocks noChangeAspect="1"/>
          </p:cNvPicPr>
          <p:nvPr/>
        </p:nvPicPr>
        <p:blipFill>
          <a:blip r:embed="rId9"/>
          <a:stretch>
            <a:fillRect/>
          </a:stretch>
        </p:blipFill>
        <p:spPr>
          <a:xfrm>
            <a:off x="839995" y="3748892"/>
            <a:ext cx="1311876" cy="1458895"/>
          </a:xfrm>
          <a:prstGeom prst="rect">
            <a:avLst/>
          </a:prstGeom>
        </p:spPr>
      </p:pic>
      <p:sp>
        <p:nvSpPr>
          <p:cNvPr id="38" name="TextBox 1">
            <a:extLst>
              <a:ext uri="{FF2B5EF4-FFF2-40B4-BE49-F238E27FC236}">
                <a16:creationId xmlns:a16="http://schemas.microsoft.com/office/drawing/2014/main" id="{937C477E-7FED-1973-D658-8F3C9C746764}"/>
              </a:ext>
            </a:extLst>
          </p:cNvPr>
          <p:cNvSpPr txBox="1"/>
          <p:nvPr/>
        </p:nvSpPr>
        <p:spPr>
          <a:xfrm>
            <a:off x="514309" y="5231200"/>
            <a:ext cx="1876539" cy="892552"/>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sz="1600" b="1" dirty="0">
                <a:solidFill>
                  <a:prstClr val="black"/>
                </a:solidFill>
                <a:latin typeface="Calibri" panose="020F0502020204030204"/>
              </a:rPr>
              <a:t>Sharon Geva</a:t>
            </a:r>
            <a:endParaRPr lang="en-US" sz="1600" dirty="0"/>
          </a:p>
          <a:p>
            <a:pPr algn="ctr">
              <a:defRPr/>
            </a:pPr>
            <a:r>
              <a:rPr lang="en-US" sz="1200" b="1" dirty="0">
                <a:solidFill>
                  <a:prstClr val="black"/>
                </a:solidFill>
                <a:latin typeface="Calibri" panose="020F0502020204030204"/>
                <a:cs typeface="Calibri"/>
              </a:rPr>
              <a:t>Program Director</a:t>
            </a:r>
          </a:p>
          <a:p>
            <a:pPr algn="ctr">
              <a:defRPr/>
            </a:pPr>
            <a:r>
              <a:rPr lang="en-US" sz="1200" b="1" dirty="0">
                <a:solidFill>
                  <a:prstClr val="black"/>
                </a:solidFill>
                <a:latin typeface="Calibri" panose="020F0502020204030204"/>
                <a:cs typeface="Calibri"/>
              </a:rPr>
              <a:t>Office of Advanced Cyberinfrastructure</a:t>
            </a:r>
          </a:p>
        </p:txBody>
      </p:sp>
      <p:pic>
        <p:nvPicPr>
          <p:cNvPr id="4" name="Picture 3" descr="Picture of Alajandro Suarez">
            <a:extLst>
              <a:ext uri="{FF2B5EF4-FFF2-40B4-BE49-F238E27FC236}">
                <a16:creationId xmlns:a16="http://schemas.microsoft.com/office/drawing/2014/main" id="{0410A6F3-4528-5167-FC01-4DC42C3FB27B}"/>
              </a:ext>
            </a:extLst>
          </p:cNvPr>
          <p:cNvPicPr>
            <a:picLocks noChangeAspect="1"/>
          </p:cNvPicPr>
          <p:nvPr/>
        </p:nvPicPr>
        <p:blipFill rotWithShape="1">
          <a:blip r:embed="rId10"/>
          <a:srcRect l="9295" t="-2250" r="16918" b="-2445"/>
          <a:stretch/>
        </p:blipFill>
        <p:spPr>
          <a:xfrm>
            <a:off x="2554061" y="3702274"/>
            <a:ext cx="1183285" cy="1535874"/>
          </a:xfrm>
          <a:prstGeom prst="rect">
            <a:avLst/>
          </a:prstGeom>
        </p:spPr>
      </p:pic>
      <p:sp>
        <p:nvSpPr>
          <p:cNvPr id="36" name="TextBox 1">
            <a:extLst>
              <a:ext uri="{FF2B5EF4-FFF2-40B4-BE49-F238E27FC236}">
                <a16:creationId xmlns:a16="http://schemas.microsoft.com/office/drawing/2014/main" id="{1B4D88CB-8FE1-7C95-F7F8-782F4AB344B6}"/>
              </a:ext>
            </a:extLst>
          </p:cNvPr>
          <p:cNvSpPr txBox="1"/>
          <p:nvPr/>
        </p:nvSpPr>
        <p:spPr>
          <a:xfrm>
            <a:off x="2149944" y="5231200"/>
            <a:ext cx="1876539" cy="892552"/>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sz="1600" b="1" dirty="0">
                <a:solidFill>
                  <a:prstClr val="black"/>
                </a:solidFill>
                <a:latin typeface="Calibri" panose="020F0502020204030204"/>
              </a:rPr>
              <a:t>Alajandro Suarez</a:t>
            </a:r>
            <a:endParaRPr lang="en-US" sz="1600" dirty="0">
              <a:solidFill>
                <a:prstClr val="black"/>
              </a:solidFill>
            </a:endParaRPr>
          </a:p>
          <a:p>
            <a:pPr algn="ctr">
              <a:defRPr/>
            </a:pPr>
            <a:r>
              <a:rPr lang="en-US" sz="1200" b="1" dirty="0">
                <a:solidFill>
                  <a:prstClr val="black"/>
                </a:solidFill>
                <a:latin typeface="Calibri" panose="020F0502020204030204"/>
                <a:cs typeface="Calibri"/>
              </a:rPr>
              <a:t>Program Director</a:t>
            </a:r>
          </a:p>
          <a:p>
            <a:pPr algn="ctr">
              <a:defRPr/>
            </a:pPr>
            <a:r>
              <a:rPr lang="en-US" sz="1200" b="1" dirty="0">
                <a:solidFill>
                  <a:prstClr val="black"/>
                </a:solidFill>
                <a:latin typeface="Calibri" panose="020F0502020204030204"/>
                <a:cs typeface="Calibri"/>
              </a:rPr>
              <a:t>Office of Advanced Cyberinfrastructure</a:t>
            </a:r>
          </a:p>
        </p:txBody>
      </p:sp>
      <p:pic>
        <p:nvPicPr>
          <p:cNvPr id="10" name="Picture 9" descr="A picture of Marlon Pierce">
            <a:extLst>
              <a:ext uri="{FF2B5EF4-FFF2-40B4-BE49-F238E27FC236}">
                <a16:creationId xmlns:a16="http://schemas.microsoft.com/office/drawing/2014/main" id="{346E48C2-DE7B-7F76-E4A8-35EE95AEF748}"/>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20390" r="19437"/>
          <a:stretch/>
        </p:blipFill>
        <p:spPr>
          <a:xfrm>
            <a:off x="4315388" y="3720773"/>
            <a:ext cx="1183285" cy="1491926"/>
          </a:xfrm>
          <a:prstGeom prst="rect">
            <a:avLst/>
          </a:prstGeom>
        </p:spPr>
      </p:pic>
      <p:sp>
        <p:nvSpPr>
          <p:cNvPr id="41" name="TextBox 1">
            <a:extLst>
              <a:ext uri="{FF2B5EF4-FFF2-40B4-BE49-F238E27FC236}">
                <a16:creationId xmlns:a16="http://schemas.microsoft.com/office/drawing/2014/main" id="{A4BE795F-B056-283C-6338-EEEA93BB4B86}"/>
              </a:ext>
            </a:extLst>
          </p:cNvPr>
          <p:cNvSpPr txBox="1"/>
          <p:nvPr/>
        </p:nvSpPr>
        <p:spPr>
          <a:xfrm>
            <a:off x="3970000" y="5231200"/>
            <a:ext cx="1876539" cy="892552"/>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sz="1600" b="1" dirty="0">
                <a:solidFill>
                  <a:prstClr val="black"/>
                </a:solidFill>
                <a:latin typeface="Calibri" panose="020F0502020204030204"/>
              </a:rPr>
              <a:t>Marlon Pierce</a:t>
            </a:r>
            <a:endParaRPr lang="en-US" sz="1600" dirty="0">
              <a:solidFill>
                <a:prstClr val="black"/>
              </a:solidFill>
            </a:endParaRPr>
          </a:p>
          <a:p>
            <a:pPr algn="ctr">
              <a:defRPr/>
            </a:pPr>
            <a:r>
              <a:rPr lang="en-US" sz="1200" b="1" dirty="0">
                <a:solidFill>
                  <a:prstClr val="black"/>
                </a:solidFill>
                <a:latin typeface="Calibri" panose="020F0502020204030204"/>
                <a:cs typeface="Calibri"/>
              </a:rPr>
              <a:t>Program Director</a:t>
            </a:r>
          </a:p>
          <a:p>
            <a:pPr algn="ctr">
              <a:defRPr/>
            </a:pPr>
            <a:r>
              <a:rPr lang="en-US" sz="1200" b="1" dirty="0">
                <a:solidFill>
                  <a:prstClr val="black"/>
                </a:solidFill>
                <a:latin typeface="Calibri" panose="020F0502020204030204"/>
                <a:cs typeface="Calibri"/>
              </a:rPr>
              <a:t>Office of Advanced Cyberinfrastructure</a:t>
            </a:r>
          </a:p>
        </p:txBody>
      </p:sp>
      <p:pic>
        <p:nvPicPr>
          <p:cNvPr id="29" name="Picture 28" descr="Picture of Maria Fernanda Pembleton">
            <a:extLst>
              <a:ext uri="{FF2B5EF4-FFF2-40B4-BE49-F238E27FC236}">
                <a16:creationId xmlns:a16="http://schemas.microsoft.com/office/drawing/2014/main" id="{2A0B78B5-4C24-FBAA-853B-4A816234D8FA}"/>
              </a:ext>
            </a:extLst>
          </p:cNvPr>
          <p:cNvPicPr>
            <a:picLocks noChangeAspect="1"/>
          </p:cNvPicPr>
          <p:nvPr/>
        </p:nvPicPr>
        <p:blipFill rotWithShape="1">
          <a:blip r:embed="rId12"/>
          <a:srcRect l="14514" t="129" b="2689"/>
          <a:stretch/>
        </p:blipFill>
        <p:spPr>
          <a:xfrm>
            <a:off x="6253529" y="3695325"/>
            <a:ext cx="1312708" cy="1464161"/>
          </a:xfrm>
          <a:prstGeom prst="rect">
            <a:avLst/>
          </a:prstGeom>
        </p:spPr>
      </p:pic>
      <p:sp>
        <p:nvSpPr>
          <p:cNvPr id="33" name="TextBox 2">
            <a:extLst>
              <a:ext uri="{FF2B5EF4-FFF2-40B4-BE49-F238E27FC236}">
                <a16:creationId xmlns:a16="http://schemas.microsoft.com/office/drawing/2014/main" id="{CCECE5A5-04D5-C5CA-BA70-EEDEA09E81E1}"/>
              </a:ext>
            </a:extLst>
          </p:cNvPr>
          <p:cNvSpPr txBox="1"/>
          <p:nvPr/>
        </p:nvSpPr>
        <p:spPr>
          <a:xfrm>
            <a:off x="5891363" y="5231200"/>
            <a:ext cx="2054116" cy="954107"/>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sz="1600" b="1">
                <a:solidFill>
                  <a:prstClr val="black"/>
                </a:solidFill>
                <a:latin typeface="Calibri" panose="020F0502020204030204"/>
              </a:rPr>
              <a:t>Maria Fernanda Pembleton</a:t>
            </a:r>
            <a:endParaRPr kumimoji="0" lang="en-US" sz="1600" b="1" i="0" u="none" strike="noStrike" kern="1200" cap="none" spc="0" normalizeH="0" baseline="0" noProof="0">
              <a:ln>
                <a:noFill/>
              </a:ln>
              <a:solidFill>
                <a:prstClr val="black"/>
              </a:solidFill>
              <a:effectLst/>
              <a:uLnTx/>
              <a:uFillTx/>
              <a:latin typeface="Calibri" panose="020F0502020204030204"/>
              <a:ea typeface="+mn-ea"/>
              <a:cs typeface="+mn-cs"/>
            </a:endParaRPr>
          </a:p>
          <a:p>
            <a:pPr algn="ctr">
              <a:defRPr/>
            </a:pPr>
            <a:r>
              <a:rPr lang="en-US" sz="1200" b="1">
                <a:solidFill>
                  <a:prstClr val="black"/>
                </a:solidFill>
                <a:latin typeface="Calibri" panose="020F0502020204030204"/>
              </a:rPr>
              <a:t>Communications Specialist</a:t>
            </a:r>
          </a:p>
          <a:p>
            <a:pPr algn="ctr">
              <a:defRPr/>
            </a:pPr>
            <a:r>
              <a:rPr lang="en-US" sz="1200" b="1">
                <a:solidFill>
                  <a:prstClr val="black"/>
                </a:solidFill>
                <a:latin typeface="Calibri" panose="020F0502020204030204"/>
                <a:cs typeface="Calibri"/>
              </a:rPr>
              <a:t>CISE Directorate</a:t>
            </a:r>
          </a:p>
        </p:txBody>
      </p:sp>
      <p:sp>
        <p:nvSpPr>
          <p:cNvPr id="23" name="Rectangle 22" descr="Image of Sheikh Ghafoor">
            <a:extLst>
              <a:ext uri="{FF2B5EF4-FFF2-40B4-BE49-F238E27FC236}">
                <a16:creationId xmlns:a16="http://schemas.microsoft.com/office/drawing/2014/main" id="{1D76FB35-457C-A183-7BC3-075DBC2FFAF3}"/>
              </a:ext>
            </a:extLst>
          </p:cNvPr>
          <p:cNvSpPr/>
          <p:nvPr/>
        </p:nvSpPr>
        <p:spPr>
          <a:xfrm>
            <a:off x="8188313" y="3667378"/>
            <a:ext cx="1138923" cy="1492108"/>
          </a:xfrm>
          <a:prstGeom prst="rect">
            <a:avLst/>
          </a:prstGeom>
          <a:solidFill>
            <a:srgbClr val="92929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
            <a:extLst>
              <a:ext uri="{FF2B5EF4-FFF2-40B4-BE49-F238E27FC236}">
                <a16:creationId xmlns:a16="http://schemas.microsoft.com/office/drawing/2014/main" id="{B93C42D6-EF18-3B88-0EDB-5F0185C6BDE3}"/>
              </a:ext>
            </a:extLst>
          </p:cNvPr>
          <p:cNvSpPr txBox="1"/>
          <p:nvPr/>
        </p:nvSpPr>
        <p:spPr>
          <a:xfrm>
            <a:off x="7819506" y="5227286"/>
            <a:ext cx="1876539" cy="892552"/>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a:solidFill>
                  <a:prstClr val="black"/>
                </a:solidFill>
                <a:latin typeface="Calibri" panose="020F0502020204030204"/>
              </a:rPr>
              <a:t>Sheikh Ghafoor</a:t>
            </a:r>
            <a:endParaRPr kumimoji="0" lang="en-US" sz="1600" b="1"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solidFill>
                <a:effectLst/>
                <a:uLnTx/>
                <a:uFillTx/>
                <a:latin typeface="Calibri" panose="020F0502020204030204"/>
                <a:ea typeface="+mn-ea"/>
                <a:cs typeface="+mn-cs"/>
              </a:rPr>
              <a:t>Program Director</a:t>
            </a:r>
          </a:p>
          <a:p>
            <a:pPr algn="ctr">
              <a:defRPr/>
            </a:pPr>
            <a:r>
              <a:rPr lang="en-US" sz="1200" b="1">
                <a:solidFill>
                  <a:prstClr val="black"/>
                </a:solidFill>
                <a:latin typeface="Calibri" panose="020F0502020204030204"/>
                <a:cs typeface="Calibri"/>
              </a:rPr>
              <a:t>Office of Advanced Cyberinfrastructure</a:t>
            </a:r>
          </a:p>
        </p:txBody>
      </p:sp>
      <p:pic>
        <p:nvPicPr>
          <p:cNvPr id="19" name="Picture 18" descr="Picture of Juan (Jenny) Li">
            <a:extLst>
              <a:ext uri="{FF2B5EF4-FFF2-40B4-BE49-F238E27FC236}">
                <a16:creationId xmlns:a16="http://schemas.microsoft.com/office/drawing/2014/main" id="{930C3158-74DE-0C34-8B52-5CA4D89DA29D}"/>
              </a:ext>
            </a:extLst>
          </p:cNvPr>
          <p:cNvPicPr>
            <a:picLocks noChangeAspect="1"/>
          </p:cNvPicPr>
          <p:nvPr/>
        </p:nvPicPr>
        <p:blipFill rotWithShape="1">
          <a:blip r:embed="rId13">
            <a:extLst>
              <a:ext uri="{28A0092B-C50C-407E-A947-70E740481C1C}">
                <a14:useLocalDpi xmlns:a14="http://schemas.microsoft.com/office/drawing/2010/main" val="0"/>
              </a:ext>
            </a:extLst>
          </a:blip>
          <a:srcRect l="12639" r="10911"/>
          <a:stretch/>
        </p:blipFill>
        <p:spPr>
          <a:xfrm>
            <a:off x="10024022" y="3744144"/>
            <a:ext cx="1119334" cy="1464161"/>
          </a:xfrm>
          <a:prstGeom prst="rect">
            <a:avLst/>
          </a:prstGeom>
          <a:ln w="19050">
            <a:noFill/>
          </a:ln>
        </p:spPr>
      </p:pic>
      <p:sp>
        <p:nvSpPr>
          <p:cNvPr id="20" name="TextBox 1">
            <a:extLst>
              <a:ext uri="{FF2B5EF4-FFF2-40B4-BE49-F238E27FC236}">
                <a16:creationId xmlns:a16="http://schemas.microsoft.com/office/drawing/2014/main" id="{91193AAA-B5BC-E38E-FA83-BEE927506D4B}"/>
              </a:ext>
            </a:extLst>
          </p:cNvPr>
          <p:cNvSpPr txBox="1"/>
          <p:nvPr/>
        </p:nvSpPr>
        <p:spPr>
          <a:xfrm>
            <a:off x="9621834" y="5261977"/>
            <a:ext cx="1876539" cy="892552"/>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a:solidFill>
                  <a:prstClr val="black"/>
                </a:solidFill>
                <a:latin typeface="Calibri" panose="020F0502020204030204"/>
              </a:rPr>
              <a:t>Juan (Jen) Li</a:t>
            </a:r>
            <a:endParaRPr kumimoji="0" lang="en-US" sz="1600" b="1"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solidFill>
                <a:effectLst/>
                <a:uLnTx/>
                <a:uFillTx/>
                <a:latin typeface="Calibri" panose="020F0502020204030204"/>
                <a:ea typeface="+mn-ea"/>
                <a:cs typeface="+mn-cs"/>
              </a:rPr>
              <a:t>Program Director</a:t>
            </a:r>
          </a:p>
          <a:p>
            <a:pPr algn="ctr">
              <a:defRPr/>
            </a:pPr>
            <a:r>
              <a:rPr lang="en-US" sz="1200" b="1">
                <a:solidFill>
                  <a:prstClr val="black"/>
                </a:solidFill>
                <a:latin typeface="Calibri" panose="020F0502020204030204"/>
                <a:cs typeface="Calibri"/>
              </a:rPr>
              <a:t>Office of Advanced Cyberinfrastructure</a:t>
            </a:r>
          </a:p>
        </p:txBody>
      </p:sp>
      <p:pic>
        <p:nvPicPr>
          <p:cNvPr id="22" name="Graphic 21">
            <a:extLst>
              <a:ext uri="{FF2B5EF4-FFF2-40B4-BE49-F238E27FC236}">
                <a16:creationId xmlns:a16="http://schemas.microsoft.com/office/drawing/2014/main" id="{F0D4AC83-5E19-5BAD-2F7B-CC028220C55D}"/>
              </a:ext>
              <a:ext uri="{C183D7F6-B498-43B3-948B-1728B52AA6E4}">
                <adec:decorative xmlns:adec="http://schemas.microsoft.com/office/drawing/2017/decorative" val="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8175982" y="3831640"/>
            <a:ext cx="1163584" cy="1163584"/>
          </a:xfrm>
          <a:prstGeom prst="rect">
            <a:avLst/>
          </a:prstGeom>
        </p:spPr>
      </p:pic>
      <p:pic>
        <p:nvPicPr>
          <p:cNvPr id="11" name="Picture 10">
            <a:extLst>
              <a:ext uri="{FF2B5EF4-FFF2-40B4-BE49-F238E27FC236}">
                <a16:creationId xmlns:a16="http://schemas.microsoft.com/office/drawing/2014/main" id="{60CCEDDC-1332-37A5-F1D8-FB19FCB35070}"/>
              </a:ext>
              <a:ext uri="{C183D7F6-B498-43B3-948B-1728B52AA6E4}">
                <adec:decorative xmlns:adec="http://schemas.microsoft.com/office/drawing/2017/decorative" val="1"/>
              </a:ext>
            </a:extLst>
          </p:cNvPr>
          <p:cNvPicPr>
            <a:picLocks noChangeAspect="1"/>
          </p:cNvPicPr>
          <p:nvPr/>
        </p:nvPicPr>
        <p:blipFill>
          <a:blip r:embed="rId16"/>
          <a:stretch>
            <a:fillRect/>
          </a:stretch>
        </p:blipFill>
        <p:spPr>
          <a:xfrm>
            <a:off x="8030647" y="3660251"/>
            <a:ext cx="1383963" cy="1606507"/>
          </a:xfrm>
          <a:prstGeom prst="rect">
            <a:avLst/>
          </a:prstGeom>
        </p:spPr>
      </p:pic>
    </p:spTree>
    <p:extLst>
      <p:ext uri="{BB962C8B-B14F-4D97-AF65-F5344CB8AC3E}">
        <p14:creationId xmlns:p14="http://schemas.microsoft.com/office/powerpoint/2010/main" val="25602566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5DC4C-16D4-47A5-8EA3-A4274F4BDC93}"/>
              </a:ext>
            </a:extLst>
          </p:cNvPr>
          <p:cNvSpPr>
            <a:spLocks noGrp="1"/>
          </p:cNvSpPr>
          <p:nvPr>
            <p:ph type="title"/>
          </p:nvPr>
        </p:nvSpPr>
        <p:spPr/>
        <p:txBody>
          <a:bodyPr>
            <a:normAutofit/>
          </a:bodyPr>
          <a:lstStyle/>
          <a:p>
            <a:r>
              <a:rPr lang="en-US"/>
              <a:t>Vision for the National AI Research Resource</a:t>
            </a:r>
          </a:p>
        </p:txBody>
      </p:sp>
      <p:sp>
        <p:nvSpPr>
          <p:cNvPr id="3" name="TextBox 2">
            <a:extLst>
              <a:ext uri="{FF2B5EF4-FFF2-40B4-BE49-F238E27FC236}">
                <a16:creationId xmlns:a16="http://schemas.microsoft.com/office/drawing/2014/main" id="{2064E4D6-4BDF-4AD0-AA43-36083A9C0F1D}"/>
              </a:ext>
            </a:extLst>
          </p:cNvPr>
          <p:cNvSpPr txBox="1"/>
          <p:nvPr/>
        </p:nvSpPr>
        <p:spPr>
          <a:xfrm>
            <a:off x="517133" y="937665"/>
            <a:ext cx="10403742" cy="1692771"/>
          </a:xfrm>
          <a:prstGeom prst="rect">
            <a:avLst/>
          </a:prstGeom>
          <a:noFill/>
        </p:spPr>
        <p:txBody>
          <a:bodyPr wrap="square" rtlCol="0">
            <a:spAutoFit/>
          </a:bodyPr>
          <a:lstStyle/>
          <a:p>
            <a:r>
              <a:rPr lang="en-US" sz="2400" b="1"/>
              <a:t>A widely-accessible, national research infrastructure </a:t>
            </a:r>
            <a:r>
              <a:rPr lang="en-US" sz="2400"/>
              <a:t>that will advance the U.S. AI R&amp;D environment, discovery, and innovation by empowering a diverse set of users through access to:</a:t>
            </a:r>
          </a:p>
          <a:p>
            <a:pPr marL="742950" lvl="1" indent="-285750">
              <a:buFont typeface="Arial" panose="020B0604020202020204" pitchFamily="34" charset="0"/>
              <a:buChar char="•"/>
            </a:pPr>
            <a:endParaRPr lang="en-US" sz="2800" b="1"/>
          </a:p>
        </p:txBody>
      </p:sp>
      <p:pic>
        <p:nvPicPr>
          <p:cNvPr id="5" name="Picture 4">
            <a:extLst>
              <a:ext uri="{FF2B5EF4-FFF2-40B4-BE49-F238E27FC236}">
                <a16:creationId xmlns:a16="http://schemas.microsoft.com/office/drawing/2014/main" id="{5F1531CA-8EC3-4896-99C4-F7B7769CE9B1}"/>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71862" y="2215874"/>
            <a:ext cx="1145812" cy="1145812"/>
          </a:xfrm>
          <a:prstGeom prst="rect">
            <a:avLst/>
          </a:prstGeom>
        </p:spPr>
      </p:pic>
      <p:sp>
        <p:nvSpPr>
          <p:cNvPr id="9" name="Rectangle 8">
            <a:extLst>
              <a:ext uri="{FF2B5EF4-FFF2-40B4-BE49-F238E27FC236}">
                <a16:creationId xmlns:a16="http://schemas.microsoft.com/office/drawing/2014/main" id="{245FC41F-2C7B-4D75-8104-DF26CF6241C8}"/>
              </a:ext>
            </a:extLst>
          </p:cNvPr>
          <p:cNvSpPr/>
          <p:nvPr/>
        </p:nvSpPr>
        <p:spPr>
          <a:xfrm>
            <a:off x="91032" y="3442101"/>
            <a:ext cx="3553980" cy="707886"/>
          </a:xfrm>
          <a:prstGeom prst="rect">
            <a:avLst/>
          </a:prstGeom>
        </p:spPr>
        <p:txBody>
          <a:bodyPr wrap="square">
            <a:spAutoFit/>
          </a:bodyPr>
          <a:lstStyle/>
          <a:p>
            <a:pPr algn="ctr"/>
            <a:r>
              <a:rPr lang="en-US" sz="2000"/>
              <a:t>Secure, high-performance, privacy-preserving </a:t>
            </a:r>
            <a:r>
              <a:rPr lang="en-US" sz="2000" b="1"/>
              <a:t>computing</a:t>
            </a:r>
          </a:p>
        </p:txBody>
      </p:sp>
      <p:pic>
        <p:nvPicPr>
          <p:cNvPr id="10" name="Picture 9">
            <a:extLst>
              <a:ext uri="{FF2B5EF4-FFF2-40B4-BE49-F238E27FC236}">
                <a16:creationId xmlns:a16="http://schemas.microsoft.com/office/drawing/2014/main" id="{3072D401-8F51-4F07-AD64-EDBC1D9B80B2}"/>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964782" y="2215873"/>
            <a:ext cx="1209057" cy="1209057"/>
          </a:xfrm>
          <a:prstGeom prst="rect">
            <a:avLst/>
          </a:prstGeom>
        </p:spPr>
      </p:pic>
      <p:sp>
        <p:nvSpPr>
          <p:cNvPr id="11" name="Rectangle 10">
            <a:extLst>
              <a:ext uri="{FF2B5EF4-FFF2-40B4-BE49-F238E27FC236}">
                <a16:creationId xmlns:a16="http://schemas.microsoft.com/office/drawing/2014/main" id="{1BFD4BC4-9B53-4E48-BA48-EEF982022B0C}"/>
              </a:ext>
            </a:extLst>
          </p:cNvPr>
          <p:cNvSpPr/>
          <p:nvPr/>
        </p:nvSpPr>
        <p:spPr>
          <a:xfrm>
            <a:off x="3645012" y="3442101"/>
            <a:ext cx="1825469" cy="707886"/>
          </a:xfrm>
          <a:prstGeom prst="rect">
            <a:avLst/>
          </a:prstGeom>
        </p:spPr>
        <p:txBody>
          <a:bodyPr wrap="square">
            <a:spAutoFit/>
          </a:bodyPr>
          <a:lstStyle/>
          <a:p>
            <a:pPr marL="45720" lvl="1" algn="ctr">
              <a:buClr>
                <a:schemeClr val="accent1"/>
              </a:buClr>
            </a:pPr>
            <a:r>
              <a:rPr lang="en-US" sz="2000"/>
              <a:t>High-quality </a:t>
            </a:r>
            <a:r>
              <a:rPr lang="en-US" sz="2000" b="1"/>
              <a:t>datasets</a:t>
            </a:r>
          </a:p>
        </p:txBody>
      </p:sp>
      <p:sp>
        <p:nvSpPr>
          <p:cNvPr id="12" name="Rectangle 11">
            <a:extLst>
              <a:ext uri="{FF2B5EF4-FFF2-40B4-BE49-F238E27FC236}">
                <a16:creationId xmlns:a16="http://schemas.microsoft.com/office/drawing/2014/main" id="{BAF99984-11B5-4119-8D56-948008427A2F}"/>
              </a:ext>
            </a:extLst>
          </p:cNvPr>
          <p:cNvSpPr/>
          <p:nvPr/>
        </p:nvSpPr>
        <p:spPr>
          <a:xfrm>
            <a:off x="5677670" y="3448508"/>
            <a:ext cx="3346791" cy="707886"/>
          </a:xfrm>
          <a:prstGeom prst="rect">
            <a:avLst/>
          </a:prstGeom>
        </p:spPr>
        <p:txBody>
          <a:bodyPr wrap="square">
            <a:spAutoFit/>
          </a:bodyPr>
          <a:lstStyle/>
          <a:p>
            <a:pPr algn="ctr"/>
            <a:r>
              <a:rPr lang="en-US" sz="2000"/>
              <a:t>Catalogs of </a:t>
            </a:r>
            <a:r>
              <a:rPr lang="en-US" sz="2000" b="1"/>
              <a:t>testbeds</a:t>
            </a:r>
            <a:r>
              <a:rPr lang="en-US" sz="2000"/>
              <a:t> and </a:t>
            </a:r>
            <a:r>
              <a:rPr lang="en-US" sz="2000" b="1"/>
              <a:t>educational materials</a:t>
            </a:r>
          </a:p>
        </p:txBody>
      </p:sp>
      <p:pic>
        <p:nvPicPr>
          <p:cNvPr id="13" name="Picture 12">
            <a:extLst>
              <a:ext uri="{FF2B5EF4-FFF2-40B4-BE49-F238E27FC236}">
                <a16:creationId xmlns:a16="http://schemas.microsoft.com/office/drawing/2014/main" id="{208BB013-F2F2-4472-BB1E-93EEC8A4194C}"/>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746536" y="2239450"/>
            <a:ext cx="1209058" cy="1209058"/>
          </a:xfrm>
          <a:prstGeom prst="rect">
            <a:avLst/>
          </a:prstGeom>
        </p:spPr>
      </p:pic>
      <p:pic>
        <p:nvPicPr>
          <p:cNvPr id="14" name="Picture 13">
            <a:extLst>
              <a:ext uri="{FF2B5EF4-FFF2-40B4-BE49-F238E27FC236}">
                <a16:creationId xmlns:a16="http://schemas.microsoft.com/office/drawing/2014/main" id="{A4E5C3D5-3A65-4BCC-A602-48765E6A3F6C}"/>
              </a:ext>
              <a:ext uri="{C183D7F6-B498-43B3-948B-1728B52AA6E4}">
                <adec:decorative xmlns:adec="http://schemas.microsoft.com/office/drawing/2017/decorative" val="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875874" y="2453241"/>
            <a:ext cx="962164" cy="962164"/>
          </a:xfrm>
          <a:prstGeom prst="rect">
            <a:avLst/>
          </a:prstGeom>
        </p:spPr>
      </p:pic>
      <p:sp>
        <p:nvSpPr>
          <p:cNvPr id="15" name="Rectangle 14">
            <a:extLst>
              <a:ext uri="{FF2B5EF4-FFF2-40B4-BE49-F238E27FC236}">
                <a16:creationId xmlns:a16="http://schemas.microsoft.com/office/drawing/2014/main" id="{533D611A-5444-4441-AD07-5B122A50DFA8}"/>
              </a:ext>
            </a:extLst>
          </p:cNvPr>
          <p:cNvSpPr/>
          <p:nvPr/>
        </p:nvSpPr>
        <p:spPr>
          <a:xfrm>
            <a:off x="8827495" y="3379958"/>
            <a:ext cx="3058921" cy="707886"/>
          </a:xfrm>
          <a:prstGeom prst="rect">
            <a:avLst/>
          </a:prstGeom>
        </p:spPr>
        <p:txBody>
          <a:bodyPr wrap="square">
            <a:spAutoFit/>
          </a:bodyPr>
          <a:lstStyle/>
          <a:p>
            <a:pPr algn="ctr"/>
            <a:r>
              <a:rPr lang="en-US" sz="2000" b="1"/>
              <a:t>Training </a:t>
            </a:r>
            <a:r>
              <a:rPr lang="en-US" sz="2000"/>
              <a:t>tools and </a:t>
            </a:r>
            <a:r>
              <a:rPr lang="en-US" sz="2000" b="1"/>
              <a:t>user support</a:t>
            </a:r>
            <a:r>
              <a:rPr lang="en-US" sz="2000"/>
              <a:t> mechanisms</a:t>
            </a:r>
          </a:p>
        </p:txBody>
      </p:sp>
      <p:sp>
        <p:nvSpPr>
          <p:cNvPr id="4" name="TextBox 3">
            <a:extLst>
              <a:ext uri="{FF2B5EF4-FFF2-40B4-BE49-F238E27FC236}">
                <a16:creationId xmlns:a16="http://schemas.microsoft.com/office/drawing/2014/main" id="{1AD0F671-C1C1-A90F-1716-ED1DAC42C468}"/>
              </a:ext>
            </a:extLst>
          </p:cNvPr>
          <p:cNvSpPr txBox="1"/>
          <p:nvPr/>
        </p:nvSpPr>
        <p:spPr>
          <a:xfrm>
            <a:off x="447505" y="4685375"/>
            <a:ext cx="1111202" cy="523220"/>
          </a:xfrm>
          <a:prstGeom prst="rect">
            <a:avLst/>
          </a:prstGeom>
          <a:noFill/>
        </p:spPr>
        <p:txBody>
          <a:bodyPr wrap="none" rtlCol="0">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US" sz="2800" b="1" i="0" u="none" strike="noStrike" kern="1200" cap="none" spc="0" normalizeH="0" baseline="0" noProof="0">
                <a:ln>
                  <a:noFill/>
                </a:ln>
                <a:solidFill>
                  <a:prstClr val="black"/>
                </a:solidFill>
                <a:effectLst/>
                <a:uLnTx/>
                <a:uFillTx/>
                <a:latin typeface="Calibri" panose="020F0502020204030204"/>
                <a:ea typeface="+mn-ea"/>
                <a:cs typeface="+mn-cs"/>
              </a:rPr>
              <a:t>Goals</a:t>
            </a: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a:t>
            </a:r>
          </a:p>
        </p:txBody>
      </p:sp>
      <p:sp>
        <p:nvSpPr>
          <p:cNvPr id="6" name="Rectangle 5">
            <a:extLst>
              <a:ext uri="{FF2B5EF4-FFF2-40B4-BE49-F238E27FC236}">
                <a16:creationId xmlns:a16="http://schemas.microsoft.com/office/drawing/2014/main" id="{E03805FE-3218-346D-6B9C-F2D184EF7319}"/>
              </a:ext>
            </a:extLst>
          </p:cNvPr>
          <p:cNvSpPr/>
          <p:nvPr/>
        </p:nvSpPr>
        <p:spPr>
          <a:xfrm>
            <a:off x="1662850" y="5529853"/>
            <a:ext cx="1828579" cy="769441"/>
          </a:xfrm>
          <a:prstGeom prst="rect">
            <a:avLst/>
          </a:prstGeom>
        </p:spPr>
        <p:txBody>
          <a:bodyPr wrap="square">
            <a:spAutoFit/>
          </a:bodyPr>
          <a:lstStyle/>
          <a:p>
            <a:pPr marL="0" marR="0" lvl="0" indent="0" algn="ctr" defTabSz="457200" rtl="0" eaLnBrk="1" fontAlgn="auto" latinLnBrk="0" hangingPunct="1">
              <a:lnSpc>
                <a:spcPct val="100000"/>
              </a:lnSpc>
              <a:spcBef>
                <a:spcPts val="600"/>
              </a:spcBef>
              <a:spcAft>
                <a:spcPts val="0"/>
              </a:spcAft>
              <a:buClr>
                <a:srgbClr val="BD942F"/>
              </a:buClr>
              <a:buSzTx/>
              <a:buFontTx/>
              <a:buNone/>
              <a:tabLst/>
              <a:defRPr/>
            </a:pPr>
            <a:r>
              <a:rPr kumimoji="0" lang="en-US" sz="2200" b="0" i="0" u="none" strike="noStrike" kern="1200" cap="none" spc="0" normalizeH="0" baseline="0" noProof="0">
                <a:ln>
                  <a:noFill/>
                </a:ln>
                <a:solidFill>
                  <a:prstClr val="black"/>
                </a:solidFill>
                <a:effectLst/>
                <a:uLnTx/>
                <a:uFillTx/>
                <a:latin typeface="Calibri" panose="020F0502020204030204"/>
                <a:ea typeface="+mn-ea"/>
                <a:cs typeface="+mn-cs"/>
              </a:rPr>
              <a:t>Spur </a:t>
            </a:r>
            <a:r>
              <a:rPr kumimoji="0" lang="en-US" sz="2200" b="1" i="0" u="none" strike="noStrike" kern="1200" cap="none" spc="0" normalizeH="0" baseline="0" noProof="0">
                <a:ln>
                  <a:noFill/>
                </a:ln>
                <a:solidFill>
                  <a:prstClr val="black"/>
                </a:solidFill>
                <a:effectLst/>
                <a:uLnTx/>
                <a:uFillTx/>
                <a:latin typeface="Calibri" panose="020F0502020204030204"/>
                <a:ea typeface="+mn-ea"/>
                <a:cs typeface="+mn-cs"/>
              </a:rPr>
              <a:t>innovation</a:t>
            </a:r>
          </a:p>
        </p:txBody>
      </p:sp>
      <p:sp>
        <p:nvSpPr>
          <p:cNvPr id="8" name="Rectangle 7">
            <a:extLst>
              <a:ext uri="{FF2B5EF4-FFF2-40B4-BE49-F238E27FC236}">
                <a16:creationId xmlns:a16="http://schemas.microsoft.com/office/drawing/2014/main" id="{DA20FF2D-ABE4-39AD-E8E3-13191CC41486}"/>
              </a:ext>
            </a:extLst>
          </p:cNvPr>
          <p:cNvSpPr/>
          <p:nvPr/>
        </p:nvSpPr>
        <p:spPr>
          <a:xfrm>
            <a:off x="3486638" y="5529853"/>
            <a:ext cx="2705102" cy="769441"/>
          </a:xfrm>
          <a:prstGeom prst="rect">
            <a:avLst/>
          </a:prstGeom>
        </p:spPr>
        <p:txBody>
          <a:bodyPr wrap="square">
            <a:spAutoFit/>
          </a:bodyPr>
          <a:lstStyle/>
          <a:p>
            <a:pPr marL="0" marR="0" lvl="0" indent="0" algn="ctr" defTabSz="457200" rtl="0" eaLnBrk="1" fontAlgn="auto" latinLnBrk="0" hangingPunct="1">
              <a:lnSpc>
                <a:spcPct val="100000"/>
              </a:lnSpc>
              <a:spcBef>
                <a:spcPts val="600"/>
              </a:spcBef>
              <a:spcAft>
                <a:spcPts val="0"/>
              </a:spcAft>
              <a:buClr>
                <a:srgbClr val="BD942F"/>
              </a:buClr>
              <a:buSzTx/>
              <a:buFontTx/>
              <a:buNone/>
              <a:tabLst/>
              <a:defRPr/>
            </a:pPr>
            <a:r>
              <a:rPr kumimoji="0" lang="en-US" sz="2200" b="0" i="0" u="none" strike="noStrike" kern="1200" cap="none" spc="0" normalizeH="0" baseline="0" noProof="0">
                <a:ln>
                  <a:noFill/>
                </a:ln>
                <a:solidFill>
                  <a:prstClr val="black"/>
                </a:solidFill>
                <a:effectLst/>
                <a:uLnTx/>
                <a:uFillTx/>
                <a:latin typeface="Calibri" panose="020F0502020204030204"/>
                <a:ea typeface="+mn-ea"/>
                <a:cs typeface="+mn-cs"/>
              </a:rPr>
              <a:t>Increase the </a:t>
            </a:r>
            <a:r>
              <a:rPr kumimoji="0" lang="en-US" sz="2200" b="1" i="0" u="none" strike="noStrike" kern="1200" cap="none" spc="0" normalizeH="0" baseline="0" noProof="0">
                <a:ln>
                  <a:noFill/>
                </a:ln>
                <a:solidFill>
                  <a:prstClr val="black"/>
                </a:solidFill>
                <a:effectLst/>
                <a:uLnTx/>
                <a:uFillTx/>
                <a:latin typeface="Calibri" panose="020F0502020204030204"/>
                <a:ea typeface="+mn-ea"/>
                <a:cs typeface="+mn-cs"/>
              </a:rPr>
              <a:t>diversity </a:t>
            </a:r>
            <a:r>
              <a:rPr kumimoji="0" lang="en-US" sz="2200" b="0" i="0" u="none" strike="noStrike" kern="1200" cap="none" spc="0" normalizeH="0" baseline="0" noProof="0">
                <a:ln>
                  <a:noFill/>
                </a:ln>
                <a:solidFill>
                  <a:prstClr val="black"/>
                </a:solidFill>
                <a:effectLst/>
                <a:uLnTx/>
                <a:uFillTx/>
                <a:latin typeface="Calibri" panose="020F0502020204030204"/>
                <a:ea typeface="+mn-ea"/>
                <a:cs typeface="+mn-cs"/>
              </a:rPr>
              <a:t>of talent in AI</a:t>
            </a:r>
          </a:p>
        </p:txBody>
      </p:sp>
      <p:sp>
        <p:nvSpPr>
          <p:cNvPr id="16" name="Rectangle 15">
            <a:extLst>
              <a:ext uri="{FF2B5EF4-FFF2-40B4-BE49-F238E27FC236}">
                <a16:creationId xmlns:a16="http://schemas.microsoft.com/office/drawing/2014/main" id="{57055B3A-075E-1EE0-CD55-483754CC842B}"/>
              </a:ext>
            </a:extLst>
          </p:cNvPr>
          <p:cNvSpPr/>
          <p:nvPr/>
        </p:nvSpPr>
        <p:spPr>
          <a:xfrm>
            <a:off x="6158667" y="5529853"/>
            <a:ext cx="2529667" cy="769441"/>
          </a:xfrm>
          <a:prstGeom prst="rect">
            <a:avLst/>
          </a:prstGeom>
        </p:spPr>
        <p:txBody>
          <a:bodyPr wrap="square">
            <a:spAutoFit/>
          </a:bodyPr>
          <a:lstStyle/>
          <a:p>
            <a:pPr marL="0" marR="0" lvl="0" indent="0" algn="ctr" defTabSz="457200" rtl="0" eaLnBrk="1" fontAlgn="auto" latinLnBrk="0" hangingPunct="1">
              <a:lnSpc>
                <a:spcPct val="100000"/>
              </a:lnSpc>
              <a:spcBef>
                <a:spcPts val="600"/>
              </a:spcBef>
              <a:spcAft>
                <a:spcPts val="0"/>
              </a:spcAft>
              <a:buClr>
                <a:srgbClr val="BD942F"/>
              </a:buClr>
              <a:buSzTx/>
              <a:buFontTx/>
              <a:buNone/>
              <a:tabLst/>
              <a:defRPr/>
            </a:pPr>
            <a:r>
              <a:rPr kumimoji="0" lang="en-US" sz="2200" b="0" i="0" u="none" strike="noStrike" kern="1200" cap="none" spc="0" normalizeH="0" baseline="0" noProof="0">
                <a:ln>
                  <a:noFill/>
                </a:ln>
                <a:solidFill>
                  <a:prstClr val="black"/>
                </a:solidFill>
                <a:effectLst/>
                <a:uLnTx/>
                <a:uFillTx/>
                <a:latin typeface="Calibri" panose="020F0502020204030204"/>
                <a:ea typeface="+mn-ea"/>
                <a:cs typeface="+mn-cs"/>
              </a:rPr>
              <a:t>Improve U.S. </a:t>
            </a:r>
            <a:r>
              <a:rPr kumimoji="0" lang="en-US" sz="2200" b="1" i="0" u="none" strike="noStrike" kern="1200" cap="none" spc="0" normalizeH="0" baseline="0" noProof="0">
                <a:ln>
                  <a:noFill/>
                </a:ln>
                <a:solidFill>
                  <a:prstClr val="black"/>
                </a:solidFill>
                <a:effectLst/>
                <a:uLnTx/>
                <a:uFillTx/>
                <a:latin typeface="Calibri" panose="020F0502020204030204"/>
                <a:ea typeface="+mn-ea"/>
                <a:cs typeface="+mn-cs"/>
              </a:rPr>
              <a:t>capacity</a:t>
            </a:r>
            <a:r>
              <a:rPr kumimoji="0" lang="en-US" sz="2200" b="0" i="0" u="none" strike="noStrike" kern="1200" cap="none" spc="0" normalizeH="0" baseline="0" noProof="0">
                <a:ln>
                  <a:noFill/>
                </a:ln>
                <a:solidFill>
                  <a:prstClr val="black"/>
                </a:solidFill>
                <a:effectLst/>
                <a:uLnTx/>
                <a:uFillTx/>
                <a:latin typeface="Calibri" panose="020F0502020204030204"/>
                <a:ea typeface="+mn-ea"/>
                <a:cs typeface="+mn-cs"/>
              </a:rPr>
              <a:t> for AI R&amp;D</a:t>
            </a:r>
          </a:p>
        </p:txBody>
      </p:sp>
      <p:sp>
        <p:nvSpPr>
          <p:cNvPr id="17" name="Rectangle 16">
            <a:extLst>
              <a:ext uri="{FF2B5EF4-FFF2-40B4-BE49-F238E27FC236}">
                <a16:creationId xmlns:a16="http://schemas.microsoft.com/office/drawing/2014/main" id="{FFE7E7D2-CF45-271A-7BC0-41FEF61ACC65}"/>
              </a:ext>
            </a:extLst>
          </p:cNvPr>
          <p:cNvSpPr/>
          <p:nvPr/>
        </p:nvSpPr>
        <p:spPr>
          <a:xfrm>
            <a:off x="8852553" y="5529853"/>
            <a:ext cx="1924050" cy="769441"/>
          </a:xfrm>
          <a:prstGeom prst="rect">
            <a:avLst/>
          </a:prstGeom>
        </p:spPr>
        <p:txBody>
          <a:bodyPr wrap="square">
            <a:spAutoFit/>
          </a:bodyPr>
          <a:lstStyle/>
          <a:p>
            <a:pPr marL="0" marR="0" lvl="0" indent="0" algn="ctr" defTabSz="457200" rtl="0" eaLnBrk="1" fontAlgn="auto" latinLnBrk="0" hangingPunct="1">
              <a:lnSpc>
                <a:spcPct val="100000"/>
              </a:lnSpc>
              <a:spcBef>
                <a:spcPts val="600"/>
              </a:spcBef>
              <a:spcAft>
                <a:spcPts val="0"/>
              </a:spcAft>
              <a:buClr>
                <a:srgbClr val="BD942F"/>
              </a:buClr>
              <a:buSzTx/>
              <a:buFontTx/>
              <a:buNone/>
              <a:tabLst/>
              <a:defRPr/>
            </a:pPr>
            <a:r>
              <a:rPr kumimoji="0" lang="en-US" sz="2200" b="0" i="0" u="none" strike="noStrike" kern="1200" cap="none" spc="0" normalizeH="0" baseline="0" noProof="0">
                <a:ln>
                  <a:noFill/>
                </a:ln>
                <a:solidFill>
                  <a:prstClr val="black"/>
                </a:solidFill>
                <a:effectLst/>
                <a:uLnTx/>
                <a:uFillTx/>
                <a:latin typeface="Calibri" panose="020F0502020204030204"/>
                <a:ea typeface="+mn-ea"/>
                <a:cs typeface="+mn-cs"/>
              </a:rPr>
              <a:t>Advance </a:t>
            </a:r>
            <a:r>
              <a:rPr kumimoji="0" lang="en-US" sz="2200" b="1" i="0" u="none" strike="noStrike" kern="1200" cap="none" spc="0" normalizeH="0" baseline="0" noProof="0">
                <a:ln>
                  <a:noFill/>
                </a:ln>
                <a:solidFill>
                  <a:prstClr val="black"/>
                </a:solidFill>
                <a:effectLst/>
                <a:uLnTx/>
                <a:uFillTx/>
                <a:latin typeface="Calibri" panose="020F0502020204030204"/>
                <a:ea typeface="+mn-ea"/>
                <a:cs typeface="+mn-cs"/>
              </a:rPr>
              <a:t>trustworthy AI</a:t>
            </a:r>
          </a:p>
        </p:txBody>
      </p:sp>
      <p:pic>
        <p:nvPicPr>
          <p:cNvPr id="18" name="Picture 17">
            <a:extLst>
              <a:ext uri="{FF2B5EF4-FFF2-40B4-BE49-F238E27FC236}">
                <a16:creationId xmlns:a16="http://schemas.microsoft.com/office/drawing/2014/main" id="{E48AF8AD-E2EA-047C-6A0E-1F1F925FB14F}"/>
              </a:ext>
              <a:ext uri="{C183D7F6-B498-43B3-948B-1728B52AA6E4}">
                <adec:decorative xmlns:adec="http://schemas.microsoft.com/office/drawing/2017/decorative" val="1"/>
              </a:ext>
            </a:extLst>
          </p:cNvPr>
          <p:cNvPicPr>
            <a:picLocks noChangeAspect="1"/>
          </p:cNvPicPr>
          <p:nvPr/>
        </p:nvPicPr>
        <p:blipFill>
          <a:blip r:embed="rId7" cstate="screen">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2104653" y="4474498"/>
            <a:ext cx="944975" cy="944975"/>
          </a:xfrm>
          <a:prstGeom prst="rect">
            <a:avLst/>
          </a:prstGeom>
        </p:spPr>
      </p:pic>
      <p:sp>
        <p:nvSpPr>
          <p:cNvPr id="7" name="Slide Number Placeholder 1">
            <a:extLst>
              <a:ext uri="{FF2B5EF4-FFF2-40B4-BE49-F238E27FC236}">
                <a16:creationId xmlns:a16="http://schemas.microsoft.com/office/drawing/2014/main" id="{B5560329-3D71-4D70-7736-F39CCEEFC96B}"/>
              </a:ext>
            </a:extLst>
          </p:cNvPr>
          <p:cNvSpPr txBox="1">
            <a:spLocks/>
          </p:cNvSpPr>
          <p:nvPr/>
        </p:nvSpPr>
        <p:spPr>
          <a:xfrm>
            <a:off x="9900458" y="6459785"/>
            <a:ext cx="1312025" cy="365125"/>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EC3CDA6-F0C0-4704-96A9-77DA34971165}" type="slidenum">
              <a:rPr lang="en-US" smtClean="0"/>
              <a:pPr/>
              <a:t>2</a:t>
            </a:fld>
            <a:endParaRPr lang="en-US"/>
          </a:p>
        </p:txBody>
      </p:sp>
      <p:pic>
        <p:nvPicPr>
          <p:cNvPr id="19" name="Picture 18">
            <a:extLst>
              <a:ext uri="{FF2B5EF4-FFF2-40B4-BE49-F238E27FC236}">
                <a16:creationId xmlns:a16="http://schemas.microsoft.com/office/drawing/2014/main" id="{503F668C-8050-04FB-5815-9F09575CD010}"/>
              </a:ext>
              <a:ext uri="{C183D7F6-B498-43B3-948B-1728B52AA6E4}">
                <adec:decorative xmlns:adec="http://schemas.microsoft.com/office/drawing/2017/decorative" val="1"/>
              </a:ext>
            </a:extLst>
          </p:cNvPr>
          <p:cNvPicPr>
            <a:picLocks noChangeAspect="1"/>
          </p:cNvPicPr>
          <p:nvPr/>
        </p:nvPicPr>
        <p:blipFill>
          <a:blip r:embed="rId8" cstate="screen">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6951012" y="4498455"/>
            <a:ext cx="944975" cy="944975"/>
          </a:xfrm>
          <a:prstGeom prst="rect">
            <a:avLst/>
          </a:prstGeom>
        </p:spPr>
      </p:pic>
      <p:pic>
        <p:nvPicPr>
          <p:cNvPr id="20" name="Picture 19">
            <a:extLst>
              <a:ext uri="{FF2B5EF4-FFF2-40B4-BE49-F238E27FC236}">
                <a16:creationId xmlns:a16="http://schemas.microsoft.com/office/drawing/2014/main" id="{6359D017-77A6-4AFE-D684-D3451E257ECB}"/>
              </a:ext>
              <a:ext uri="{C183D7F6-B498-43B3-948B-1728B52AA6E4}">
                <adec:decorative xmlns:adec="http://schemas.microsoft.com/office/drawing/2017/decorative" val="1"/>
              </a:ext>
            </a:extLst>
          </p:cNvPr>
          <p:cNvPicPr>
            <a:picLocks noChangeAspect="1"/>
          </p:cNvPicPr>
          <p:nvPr/>
        </p:nvPicPr>
        <p:blipFill>
          <a:blip r:embed="rId9" cstate="screen">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4366900" y="4459888"/>
            <a:ext cx="1016846" cy="1016846"/>
          </a:xfrm>
          <a:prstGeom prst="rect">
            <a:avLst/>
          </a:prstGeom>
        </p:spPr>
      </p:pic>
      <p:pic>
        <p:nvPicPr>
          <p:cNvPr id="21" name="Picture 20">
            <a:extLst>
              <a:ext uri="{FF2B5EF4-FFF2-40B4-BE49-F238E27FC236}">
                <a16:creationId xmlns:a16="http://schemas.microsoft.com/office/drawing/2014/main" id="{E3F2551D-EB2F-DADF-7E53-F9C2507B4258}"/>
              </a:ext>
              <a:ext uri="{C183D7F6-B498-43B3-948B-1728B52AA6E4}">
                <adec:decorative xmlns:adec="http://schemas.microsoft.com/office/drawing/2017/decorative" val="1"/>
              </a:ext>
            </a:extLst>
          </p:cNvPr>
          <p:cNvPicPr>
            <a:picLocks noChangeAspect="1"/>
          </p:cNvPicPr>
          <p:nvPr/>
        </p:nvPicPr>
        <p:blipFill>
          <a:blip r:embed="rId10" cstate="screen">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9290045" y="4432180"/>
            <a:ext cx="1049066" cy="1049066"/>
          </a:xfrm>
          <a:prstGeom prst="rect">
            <a:avLst/>
          </a:prstGeom>
        </p:spPr>
      </p:pic>
    </p:spTree>
    <p:extLst>
      <p:ext uri="{BB962C8B-B14F-4D97-AF65-F5344CB8AC3E}">
        <p14:creationId xmlns:p14="http://schemas.microsoft.com/office/powerpoint/2010/main" val="10164964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P spid="16" grpId="0"/>
      <p:bldP spid="1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C7FD897-2D91-D421-E79F-D403ABD55600}"/>
              </a:ext>
              <a:ext uri="{C183D7F6-B498-43B3-948B-1728B52AA6E4}">
                <adec:decorative xmlns:adec="http://schemas.microsoft.com/office/drawing/2017/decorative" val="1"/>
              </a:ext>
            </a:extLst>
          </p:cNvPr>
          <p:cNvPicPr>
            <a:picLocks noChangeAspect="1"/>
          </p:cNvPicPr>
          <p:nvPr/>
        </p:nvPicPr>
        <p:blipFill rotWithShape="1">
          <a:blip r:embed="rId3"/>
          <a:srcRect l="1151" b="5815"/>
          <a:stretch/>
        </p:blipFill>
        <p:spPr>
          <a:xfrm>
            <a:off x="0" y="853777"/>
            <a:ext cx="12192000" cy="5905413"/>
          </a:xfrm>
          <a:prstGeom prst="rect">
            <a:avLst/>
          </a:prstGeom>
        </p:spPr>
      </p:pic>
      <p:sp>
        <p:nvSpPr>
          <p:cNvPr id="13" name="Title 12">
            <a:extLst>
              <a:ext uri="{FF2B5EF4-FFF2-40B4-BE49-F238E27FC236}">
                <a16:creationId xmlns:a16="http://schemas.microsoft.com/office/drawing/2014/main" id="{15D6CDCF-407F-8DEE-9C55-C7FB1069DB08}"/>
              </a:ext>
            </a:extLst>
          </p:cNvPr>
          <p:cNvSpPr txBox="1">
            <a:spLocks noGrp="1"/>
          </p:cNvSpPr>
          <p:nvPr>
            <p:ph type="title" idx="4294967295"/>
          </p:nvPr>
        </p:nvSpPr>
        <p:spPr>
          <a:xfrm>
            <a:off x="5995953" y="959932"/>
            <a:ext cx="1740049" cy="36933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chemeClr val="tx1"/>
                </a:solidFill>
                <a:effectLst/>
                <a:uLnTx/>
                <a:uFillTx/>
                <a:latin typeface="Open Sans Light"/>
                <a:ea typeface="Open Sans Light"/>
                <a:cs typeface="Open Sans Light"/>
              </a:rPr>
              <a:t>Built by SGX3</a:t>
            </a:r>
            <a:endParaRPr kumimoji="0" lang="en-US" sz="1800" b="0" i="1" u="none" strike="noStrike" kern="1200" cap="none" spc="0" normalizeH="0" baseline="0" noProof="0" dirty="0">
              <a:ln>
                <a:noFill/>
              </a:ln>
              <a:solidFill>
                <a:schemeClr val="tx1"/>
              </a:solidFill>
              <a:effectLst/>
              <a:uLnTx/>
              <a:uFillTx/>
              <a:latin typeface="+mn-lt"/>
              <a:ea typeface="+mn-ea"/>
              <a:cs typeface="+mn-cs"/>
            </a:endParaRPr>
          </a:p>
        </p:txBody>
      </p:sp>
      <p:pic>
        <p:nvPicPr>
          <p:cNvPr id="4" name="Picture 3" descr="Logo for the NAIRR Pilot">
            <a:extLst>
              <a:ext uri="{FF2B5EF4-FFF2-40B4-BE49-F238E27FC236}">
                <a16:creationId xmlns:a16="http://schemas.microsoft.com/office/drawing/2014/main" id="{AE9596B6-8890-760E-C28E-CD6720C7FA2E}"/>
              </a:ext>
            </a:extLst>
          </p:cNvPr>
          <p:cNvPicPr>
            <a:picLocks noChangeAspect="1"/>
          </p:cNvPicPr>
          <p:nvPr/>
        </p:nvPicPr>
        <p:blipFill>
          <a:blip r:embed="rId4"/>
          <a:stretch>
            <a:fillRect/>
          </a:stretch>
        </p:blipFill>
        <p:spPr>
          <a:xfrm>
            <a:off x="402" y="-4763"/>
            <a:ext cx="5614013" cy="858540"/>
          </a:xfrm>
          <a:prstGeom prst="rect">
            <a:avLst/>
          </a:prstGeom>
        </p:spPr>
      </p:pic>
      <p:sp>
        <p:nvSpPr>
          <p:cNvPr id="5" name="TextBox 4">
            <a:extLst>
              <a:ext uri="{FF2B5EF4-FFF2-40B4-BE49-F238E27FC236}">
                <a16:creationId xmlns:a16="http://schemas.microsoft.com/office/drawing/2014/main" id="{69E91A6F-E732-1582-74F9-5363D1ADD00A}"/>
              </a:ext>
            </a:extLst>
          </p:cNvPr>
          <p:cNvSpPr txBox="1"/>
          <p:nvPr/>
        </p:nvSpPr>
        <p:spPr>
          <a:xfrm>
            <a:off x="8021619" y="162897"/>
            <a:ext cx="3872753" cy="523220"/>
          </a:xfrm>
          <a:prstGeom prst="rect">
            <a:avLst/>
          </a:prstGeom>
          <a:noFill/>
        </p:spPr>
        <p:txBody>
          <a:bodyPr wrap="square">
            <a:spAutoFit/>
          </a:bodyPr>
          <a:lstStyle/>
          <a:p>
            <a:pPr algn="ctr"/>
            <a:r>
              <a:rPr lang="en-US" sz="2800" b="1">
                <a:solidFill>
                  <a:schemeClr val="accent1">
                    <a:lumMod val="60000"/>
                    <a:lumOff val="40000"/>
                  </a:schemeClr>
                </a:solidFill>
              </a:rPr>
              <a:t>https://nairrpilot.org/ </a:t>
            </a:r>
          </a:p>
        </p:txBody>
      </p:sp>
      <p:grpSp>
        <p:nvGrpSpPr>
          <p:cNvPr id="6" name="Group 5">
            <a:extLst>
              <a:ext uri="{FF2B5EF4-FFF2-40B4-BE49-F238E27FC236}">
                <a16:creationId xmlns:a16="http://schemas.microsoft.com/office/drawing/2014/main" id="{BEC255DD-95E0-5B76-4AA6-B2177A872A68}"/>
              </a:ext>
              <a:ext uri="{C183D7F6-B498-43B3-948B-1728B52AA6E4}">
                <adec:decorative xmlns:adec="http://schemas.microsoft.com/office/drawing/2017/decorative" val="1"/>
              </a:ext>
            </a:extLst>
          </p:cNvPr>
          <p:cNvGrpSpPr/>
          <p:nvPr/>
        </p:nvGrpSpPr>
        <p:grpSpPr>
          <a:xfrm>
            <a:off x="5826520" y="42649"/>
            <a:ext cx="2051125" cy="905511"/>
            <a:chOff x="4738744" y="1598161"/>
            <a:chExt cx="2306709" cy="1018344"/>
          </a:xfrm>
        </p:grpSpPr>
        <p:sp>
          <p:nvSpPr>
            <p:cNvPr id="7" name="Rectangle: Rounded Corners 6">
              <a:extLst>
                <a:ext uri="{FF2B5EF4-FFF2-40B4-BE49-F238E27FC236}">
                  <a16:creationId xmlns:a16="http://schemas.microsoft.com/office/drawing/2014/main" id="{9A0AC6B7-BE03-FE6E-387C-7B5BAFAA387B}"/>
                </a:ext>
              </a:extLst>
            </p:cNvPr>
            <p:cNvSpPr/>
            <p:nvPr/>
          </p:nvSpPr>
          <p:spPr>
            <a:xfrm>
              <a:off x="4738744" y="1598161"/>
              <a:ext cx="2306709" cy="1018344"/>
            </a:xfrm>
            <a:prstGeom prst="roundRect">
              <a:avLst>
                <a:gd name="adj" fmla="val 42020"/>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CCC3C490-A509-5F68-6BAA-905F7F1F6DCB}"/>
                </a:ext>
              </a:extLst>
            </p:cNvPr>
            <p:cNvPicPr>
              <a:picLocks noChangeAspect="1"/>
            </p:cNvPicPr>
            <p:nvPr/>
          </p:nvPicPr>
          <p:blipFill rotWithShape="1">
            <a:blip r:embed="rId4"/>
            <a:srcRect l="-1" r="44314" b="2425"/>
            <a:stretch/>
          </p:blipFill>
          <p:spPr>
            <a:xfrm>
              <a:off x="5224387" y="1797287"/>
              <a:ext cx="1366677" cy="366215"/>
            </a:xfrm>
            <a:prstGeom prst="rect">
              <a:avLst/>
            </a:prstGeom>
          </p:spPr>
        </p:pic>
        <p:sp>
          <p:nvSpPr>
            <p:cNvPr id="11" name="TextBox 10">
              <a:extLst>
                <a:ext uri="{FF2B5EF4-FFF2-40B4-BE49-F238E27FC236}">
                  <a16:creationId xmlns:a16="http://schemas.microsoft.com/office/drawing/2014/main" id="{CC8FAC97-AC22-E1AE-AE46-5E5D429205D4}"/>
                </a:ext>
              </a:extLst>
            </p:cNvPr>
            <p:cNvSpPr txBox="1"/>
            <p:nvPr/>
          </p:nvSpPr>
          <p:spPr>
            <a:xfrm>
              <a:off x="5355352" y="2107334"/>
              <a:ext cx="949362" cy="461665"/>
            </a:xfrm>
            <a:prstGeom prst="rect">
              <a:avLst/>
            </a:prstGeom>
            <a:noFill/>
          </p:spPr>
          <p:txBody>
            <a:bodyPr wrap="none" rtlCol="0">
              <a:spAutoFit/>
            </a:bodyPr>
            <a:lstStyle/>
            <a:p>
              <a:r>
                <a:rPr lang="en-US" sz="2400" b="1"/>
                <a:t>Portal</a:t>
              </a:r>
            </a:p>
          </p:txBody>
        </p:sp>
      </p:grpSp>
      <p:sp>
        <p:nvSpPr>
          <p:cNvPr id="14" name="TextBox 13">
            <a:extLst>
              <a:ext uri="{FF2B5EF4-FFF2-40B4-BE49-F238E27FC236}">
                <a16:creationId xmlns:a16="http://schemas.microsoft.com/office/drawing/2014/main" id="{97F387D3-C016-E045-0461-AFB8373E7179}"/>
              </a:ext>
            </a:extLst>
          </p:cNvPr>
          <p:cNvSpPr txBox="1"/>
          <p:nvPr/>
        </p:nvSpPr>
        <p:spPr>
          <a:xfrm>
            <a:off x="5070437" y="6177929"/>
            <a:ext cx="2051125" cy="369332"/>
          </a:xfrm>
          <a:prstGeom prst="rect">
            <a:avLst/>
          </a:prstGeom>
          <a:noFill/>
        </p:spPr>
        <p:txBody>
          <a:bodyPr wrap="square">
            <a:spAutoFit/>
          </a:bodyPr>
          <a:lstStyle/>
          <a:p>
            <a:pPr algn="ctr"/>
            <a:r>
              <a:rPr lang="en-US" i="1">
                <a:latin typeface="Open Sans Light"/>
                <a:ea typeface="Open Sans Light"/>
                <a:cs typeface="Open Sans Light"/>
              </a:rPr>
              <a:t>Powered by XRAS</a:t>
            </a:r>
            <a:endParaRPr lang="en-US" i="1"/>
          </a:p>
        </p:txBody>
      </p:sp>
    </p:spTree>
    <p:extLst>
      <p:ext uri="{BB962C8B-B14F-4D97-AF65-F5344CB8AC3E}">
        <p14:creationId xmlns:p14="http://schemas.microsoft.com/office/powerpoint/2010/main" val="977938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176A0-5456-414B-B337-7B0F295341E9}"/>
              </a:ext>
            </a:extLst>
          </p:cNvPr>
          <p:cNvSpPr>
            <a:spLocks noGrp="1"/>
          </p:cNvSpPr>
          <p:nvPr>
            <p:ph type="title"/>
          </p:nvPr>
        </p:nvSpPr>
        <p:spPr/>
        <p:txBody>
          <a:bodyPr>
            <a:normAutofit fontScale="90000"/>
          </a:bodyPr>
          <a:lstStyle/>
          <a:p>
            <a:r>
              <a:rPr lang="en-US" dirty="0"/>
              <a:t>NAIRR Pilot resources are available today with a broader opportunity for the community in late March.</a:t>
            </a:r>
          </a:p>
        </p:txBody>
      </p:sp>
      <p:pic>
        <p:nvPicPr>
          <p:cNvPr id="4" name="Picture 3" descr="Logo for the NAIRR Pilot">
            <a:extLst>
              <a:ext uri="{FF2B5EF4-FFF2-40B4-BE49-F238E27FC236}">
                <a16:creationId xmlns:a16="http://schemas.microsoft.com/office/drawing/2014/main" id="{E795A603-898B-96D2-9EF1-CD916CABB43E}"/>
              </a:ext>
            </a:extLst>
          </p:cNvPr>
          <p:cNvPicPr>
            <a:picLocks noChangeAspect="1"/>
          </p:cNvPicPr>
          <p:nvPr/>
        </p:nvPicPr>
        <p:blipFill>
          <a:blip r:embed="rId3"/>
          <a:stretch>
            <a:fillRect/>
          </a:stretch>
        </p:blipFill>
        <p:spPr>
          <a:xfrm>
            <a:off x="180551" y="1714678"/>
            <a:ext cx="5116705" cy="782488"/>
          </a:xfrm>
          <a:prstGeom prst="rect">
            <a:avLst/>
          </a:prstGeom>
        </p:spPr>
      </p:pic>
      <p:pic>
        <p:nvPicPr>
          <p:cNvPr id="3" name="Picture 2" descr="Current opportunities for the NAIRR Pilot">
            <a:extLst>
              <a:ext uri="{FF2B5EF4-FFF2-40B4-BE49-F238E27FC236}">
                <a16:creationId xmlns:a16="http://schemas.microsoft.com/office/drawing/2014/main" id="{5165F6A6-726E-19FA-613A-C5FBF63DC895}"/>
              </a:ext>
            </a:extLst>
          </p:cNvPr>
          <p:cNvPicPr>
            <a:picLocks noChangeAspect="1"/>
          </p:cNvPicPr>
          <p:nvPr/>
        </p:nvPicPr>
        <p:blipFill rotWithShape="1">
          <a:blip r:embed="rId4"/>
          <a:srcRect l="1151" b="5815"/>
          <a:stretch/>
        </p:blipFill>
        <p:spPr>
          <a:xfrm>
            <a:off x="177570" y="2293735"/>
            <a:ext cx="7193264" cy="3484186"/>
          </a:xfrm>
          <a:prstGeom prst="rect">
            <a:avLst/>
          </a:prstGeom>
        </p:spPr>
      </p:pic>
      <p:sp>
        <p:nvSpPr>
          <p:cNvPr id="13" name="TextBox 12">
            <a:extLst>
              <a:ext uri="{FF2B5EF4-FFF2-40B4-BE49-F238E27FC236}">
                <a16:creationId xmlns:a16="http://schemas.microsoft.com/office/drawing/2014/main" id="{31C0C5BA-EC60-85F7-145A-C5D5EF3E627D}"/>
              </a:ext>
            </a:extLst>
          </p:cNvPr>
          <p:cNvSpPr txBox="1"/>
          <p:nvPr/>
        </p:nvSpPr>
        <p:spPr>
          <a:xfrm>
            <a:off x="35170" y="2465840"/>
            <a:ext cx="3108688" cy="400110"/>
          </a:xfrm>
          <a:prstGeom prst="rect">
            <a:avLst/>
          </a:prstGeom>
          <a:noFill/>
        </p:spPr>
        <p:txBody>
          <a:bodyPr wrap="square">
            <a:spAutoFit/>
          </a:bodyPr>
          <a:lstStyle/>
          <a:p>
            <a:pPr algn="ctr"/>
            <a:r>
              <a:rPr lang="en-US" sz="2000" b="1">
                <a:solidFill>
                  <a:schemeClr val="accent1">
                    <a:lumMod val="60000"/>
                    <a:lumOff val="40000"/>
                  </a:schemeClr>
                </a:solidFill>
              </a:rPr>
              <a:t>https://nairrpilot.org/ </a:t>
            </a:r>
          </a:p>
        </p:txBody>
      </p:sp>
      <p:sp>
        <p:nvSpPr>
          <p:cNvPr id="11" name="TextBox 10">
            <a:extLst>
              <a:ext uri="{FF2B5EF4-FFF2-40B4-BE49-F238E27FC236}">
                <a16:creationId xmlns:a16="http://schemas.microsoft.com/office/drawing/2014/main" id="{D0F5F1BE-8756-9772-8892-E2C6F01260AF}"/>
              </a:ext>
            </a:extLst>
          </p:cNvPr>
          <p:cNvSpPr txBox="1"/>
          <p:nvPr/>
        </p:nvSpPr>
        <p:spPr>
          <a:xfrm>
            <a:off x="5499548" y="2715571"/>
            <a:ext cx="1740049" cy="369332"/>
          </a:xfrm>
          <a:prstGeom prst="rect">
            <a:avLst/>
          </a:prstGeom>
          <a:noFill/>
        </p:spPr>
        <p:txBody>
          <a:bodyPr wrap="square">
            <a:spAutoFit/>
          </a:bodyPr>
          <a:lstStyle/>
          <a:p>
            <a:pPr algn="ctr"/>
            <a:r>
              <a:rPr lang="en-US" i="1" dirty="0">
                <a:latin typeface="Open Sans Light"/>
                <a:ea typeface="Open Sans Light"/>
                <a:cs typeface="Open Sans Light"/>
              </a:rPr>
              <a:t>B</a:t>
            </a:r>
            <a:r>
              <a:rPr lang="en-US" sz="1800" i="1" dirty="0">
                <a:latin typeface="Open Sans Light"/>
                <a:ea typeface="Open Sans Light"/>
                <a:cs typeface="Open Sans Light"/>
              </a:rPr>
              <a:t>uilt by SGX3</a:t>
            </a:r>
            <a:endParaRPr lang="en-US" i="1" dirty="0"/>
          </a:p>
        </p:txBody>
      </p:sp>
      <p:grpSp>
        <p:nvGrpSpPr>
          <p:cNvPr id="5" name="Group 4">
            <a:extLst>
              <a:ext uri="{FF2B5EF4-FFF2-40B4-BE49-F238E27FC236}">
                <a16:creationId xmlns:a16="http://schemas.microsoft.com/office/drawing/2014/main" id="{013F2F88-5E5B-5AFF-9894-4D041D0E5C7F}"/>
              </a:ext>
              <a:ext uri="{C183D7F6-B498-43B3-948B-1728B52AA6E4}">
                <adec:decorative xmlns:adec="http://schemas.microsoft.com/office/drawing/2017/decorative" val="1"/>
              </a:ext>
            </a:extLst>
          </p:cNvPr>
          <p:cNvGrpSpPr/>
          <p:nvPr/>
        </p:nvGrpSpPr>
        <p:grpSpPr>
          <a:xfrm>
            <a:off x="5451956" y="1641579"/>
            <a:ext cx="1918878" cy="897453"/>
            <a:chOff x="4738744" y="1598161"/>
            <a:chExt cx="2306709" cy="1018344"/>
          </a:xfrm>
        </p:grpSpPr>
        <p:sp>
          <p:nvSpPr>
            <p:cNvPr id="6" name="Rectangle: Rounded Corners 6">
              <a:extLst>
                <a:ext uri="{FF2B5EF4-FFF2-40B4-BE49-F238E27FC236}">
                  <a16:creationId xmlns:a16="http://schemas.microsoft.com/office/drawing/2014/main" id="{FDB8128B-5AC7-C052-8C34-AFDECBA0CCEB}"/>
                </a:ext>
              </a:extLst>
            </p:cNvPr>
            <p:cNvSpPr/>
            <p:nvPr/>
          </p:nvSpPr>
          <p:spPr>
            <a:xfrm>
              <a:off x="4738744" y="1598161"/>
              <a:ext cx="2306709" cy="1018344"/>
            </a:xfrm>
            <a:prstGeom prst="roundRect">
              <a:avLst>
                <a:gd name="adj" fmla="val 42020"/>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7D4E8A71-E02E-D792-02F9-D37625F3C30A}"/>
                </a:ext>
              </a:extLst>
            </p:cNvPr>
            <p:cNvPicPr>
              <a:picLocks noChangeAspect="1"/>
            </p:cNvPicPr>
            <p:nvPr/>
          </p:nvPicPr>
          <p:blipFill rotWithShape="1">
            <a:blip r:embed="rId3"/>
            <a:srcRect l="-1" r="44314" b="2425"/>
            <a:stretch/>
          </p:blipFill>
          <p:spPr>
            <a:xfrm>
              <a:off x="5224387" y="1797287"/>
              <a:ext cx="1366677" cy="366215"/>
            </a:xfrm>
            <a:prstGeom prst="rect">
              <a:avLst/>
            </a:prstGeom>
          </p:spPr>
        </p:pic>
        <p:sp>
          <p:nvSpPr>
            <p:cNvPr id="9" name="TextBox 8">
              <a:extLst>
                <a:ext uri="{FF2B5EF4-FFF2-40B4-BE49-F238E27FC236}">
                  <a16:creationId xmlns:a16="http://schemas.microsoft.com/office/drawing/2014/main" id="{2C2A2A9B-3F3A-7F3E-4A31-548B41027DFC}"/>
                </a:ext>
              </a:extLst>
            </p:cNvPr>
            <p:cNvSpPr txBox="1"/>
            <p:nvPr/>
          </p:nvSpPr>
          <p:spPr>
            <a:xfrm>
              <a:off x="5355352" y="2107334"/>
              <a:ext cx="949362" cy="461665"/>
            </a:xfrm>
            <a:prstGeom prst="rect">
              <a:avLst/>
            </a:prstGeom>
            <a:noFill/>
          </p:spPr>
          <p:txBody>
            <a:bodyPr wrap="none" rtlCol="0">
              <a:spAutoFit/>
            </a:bodyPr>
            <a:lstStyle/>
            <a:p>
              <a:r>
                <a:rPr lang="en-US" sz="2400" b="1"/>
                <a:t>Portal</a:t>
              </a:r>
            </a:p>
          </p:txBody>
        </p:sp>
      </p:grpSp>
      <p:pic>
        <p:nvPicPr>
          <p:cNvPr id="12" name="Picture 11">
            <a:extLst>
              <a:ext uri="{FF2B5EF4-FFF2-40B4-BE49-F238E27FC236}">
                <a16:creationId xmlns:a16="http://schemas.microsoft.com/office/drawing/2014/main" id="{C1485C81-D4EF-51B7-98DD-9FA9E9CF5770}"/>
              </a:ex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2229521" y="3429821"/>
            <a:ext cx="391905" cy="391905"/>
          </a:xfrm>
          <a:prstGeom prst="rect">
            <a:avLst/>
          </a:prstGeom>
        </p:spPr>
      </p:pic>
      <p:sp>
        <p:nvSpPr>
          <p:cNvPr id="8" name="Content Placeholder 7">
            <a:extLst>
              <a:ext uri="{FF2B5EF4-FFF2-40B4-BE49-F238E27FC236}">
                <a16:creationId xmlns:a16="http://schemas.microsoft.com/office/drawing/2014/main" id="{7AE0EBD4-B5EC-171B-85A5-54A93F754413}"/>
              </a:ext>
            </a:extLst>
          </p:cNvPr>
          <p:cNvSpPr>
            <a:spLocks noGrp="1"/>
          </p:cNvSpPr>
          <p:nvPr>
            <p:ph type="body" sz="quarter" idx="13"/>
          </p:nvPr>
        </p:nvSpPr>
        <p:spPr>
          <a:xfrm>
            <a:off x="7396833" y="1163504"/>
            <a:ext cx="4431752" cy="4756649"/>
          </a:xfrm>
        </p:spPr>
        <p:txBody>
          <a:bodyPr>
            <a:normAutofit fontScale="92500" lnSpcReduction="20000"/>
          </a:bodyPr>
          <a:lstStyle/>
          <a:p>
            <a:pPr marL="0" indent="0">
              <a:buNone/>
            </a:pPr>
            <a:r>
              <a:rPr lang="en-US" dirty="0"/>
              <a:t>Available to research community today:</a:t>
            </a:r>
          </a:p>
          <a:p>
            <a:r>
              <a:rPr lang="en-US" sz="2400" dirty="0"/>
              <a:t>Access to high performance computing systems and testbed architectures from DOE and NSF</a:t>
            </a:r>
          </a:p>
          <a:p>
            <a:r>
              <a:rPr lang="en-US" sz="2400" dirty="0"/>
              <a:t>Select datasets from agency partners</a:t>
            </a:r>
          </a:p>
          <a:p>
            <a:pPr marL="0" indent="0">
              <a:buNone/>
            </a:pPr>
            <a:r>
              <a:rPr lang="en-US" dirty="0"/>
              <a:t>Available in late March</a:t>
            </a:r>
          </a:p>
          <a:p>
            <a:r>
              <a:rPr lang="en-US" sz="2400" dirty="0"/>
              <a:t>2</a:t>
            </a:r>
            <a:r>
              <a:rPr lang="en-US" sz="2400" baseline="30000" dirty="0"/>
              <a:t>nd</a:t>
            </a:r>
            <a:r>
              <a:rPr lang="en-US" sz="2400" dirty="0"/>
              <a:t> open opportunity to access resources</a:t>
            </a:r>
          </a:p>
          <a:p>
            <a:r>
              <a:rPr lang="en-US" sz="2400" dirty="0"/>
              <a:t>Wider range of capabilities, including cloud computing, API access to trained models, community platforms and collaboration opportunities</a:t>
            </a:r>
          </a:p>
          <a:p>
            <a:pPr marL="0" indent="0">
              <a:buNone/>
            </a:pPr>
            <a:endParaRPr lang="en-US" dirty="0"/>
          </a:p>
        </p:txBody>
      </p:sp>
    </p:spTree>
    <p:extLst>
      <p:ext uri="{BB962C8B-B14F-4D97-AF65-F5344CB8AC3E}">
        <p14:creationId xmlns:p14="http://schemas.microsoft.com/office/powerpoint/2010/main" val="36895571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B4BEB-D78F-308A-7F3B-616B93217462}"/>
              </a:ext>
            </a:extLst>
          </p:cNvPr>
          <p:cNvSpPr>
            <a:spLocks noGrp="1"/>
          </p:cNvSpPr>
          <p:nvPr>
            <p:ph type="title"/>
          </p:nvPr>
        </p:nvSpPr>
        <p:spPr>
          <a:xfrm>
            <a:off x="3308039" y="91832"/>
            <a:ext cx="1920707" cy="682401"/>
          </a:xfrm>
        </p:spPr>
        <p:txBody>
          <a:bodyPr>
            <a:normAutofit/>
          </a:bodyPr>
          <a:lstStyle/>
          <a:p>
            <a:r>
              <a:rPr lang="en-US" b="1" dirty="0">
                <a:cs typeface="Calibri Light"/>
              </a:rPr>
              <a:t>Survey</a:t>
            </a:r>
            <a:endParaRPr lang="en-US" dirty="0">
              <a:cs typeface="Calibri Light"/>
            </a:endParaRPr>
          </a:p>
        </p:txBody>
      </p:sp>
      <p:sp>
        <p:nvSpPr>
          <p:cNvPr id="10" name="TextBox 9">
            <a:extLst>
              <a:ext uri="{FF2B5EF4-FFF2-40B4-BE49-F238E27FC236}">
                <a16:creationId xmlns:a16="http://schemas.microsoft.com/office/drawing/2014/main" id="{81840DA9-869E-5C3A-77E8-CCE9576F7541}"/>
              </a:ext>
            </a:extLst>
          </p:cNvPr>
          <p:cNvSpPr txBox="1"/>
          <p:nvPr/>
        </p:nvSpPr>
        <p:spPr>
          <a:xfrm>
            <a:off x="8964708" y="35071"/>
            <a:ext cx="2775473" cy="830997"/>
          </a:xfrm>
          <a:prstGeom prst="rect">
            <a:avLst/>
          </a:prstGeom>
          <a:noFill/>
        </p:spPr>
        <p:txBody>
          <a:bodyPr wrap="square">
            <a:spAutoFit/>
          </a:bodyPr>
          <a:lstStyle/>
          <a:p>
            <a:r>
              <a:rPr lang="en-US" sz="2400">
                <a:solidFill>
                  <a:srgbClr val="32363A"/>
                </a:solidFill>
                <a:ea typeface="+mn-lt"/>
                <a:cs typeface="+mn-lt"/>
              </a:rPr>
              <a:t>Deadline 5:00 PM ET on March 8, 2024</a:t>
            </a:r>
            <a:endParaRPr lang="en-US" sz="2400"/>
          </a:p>
        </p:txBody>
      </p:sp>
      <p:pic>
        <p:nvPicPr>
          <p:cNvPr id="5" name="Picture 4" descr="Image of NSF-24-051 Dear Colleague Letter: Request for Information">
            <a:extLst>
              <a:ext uri="{FF2B5EF4-FFF2-40B4-BE49-F238E27FC236}">
                <a16:creationId xmlns:a16="http://schemas.microsoft.com/office/drawing/2014/main" id="{19223E29-1A75-D502-F583-8B698E7A00DE}"/>
              </a:ext>
            </a:extLst>
          </p:cNvPr>
          <p:cNvPicPr>
            <a:picLocks noChangeAspect="1"/>
          </p:cNvPicPr>
          <p:nvPr/>
        </p:nvPicPr>
        <p:blipFill>
          <a:blip r:embed="rId2"/>
          <a:stretch>
            <a:fillRect/>
          </a:stretch>
        </p:blipFill>
        <p:spPr>
          <a:xfrm>
            <a:off x="347494" y="1068045"/>
            <a:ext cx="7841795" cy="357669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Content Placeholder 2">
            <a:extLst>
              <a:ext uri="{FF2B5EF4-FFF2-40B4-BE49-F238E27FC236}">
                <a16:creationId xmlns:a16="http://schemas.microsoft.com/office/drawing/2014/main" id="{17B3C836-350A-29E9-3C02-D53DDD388960}"/>
              </a:ext>
            </a:extLst>
          </p:cNvPr>
          <p:cNvSpPr>
            <a:spLocks noGrp="1"/>
          </p:cNvSpPr>
          <p:nvPr>
            <p:ph type="body" sz="quarter" idx="13"/>
          </p:nvPr>
        </p:nvSpPr>
        <p:spPr>
          <a:xfrm>
            <a:off x="8283388" y="1068045"/>
            <a:ext cx="3778054" cy="4095626"/>
          </a:xfrm>
        </p:spPr>
        <p:txBody>
          <a:bodyPr vert="horz" lIns="91440" tIns="45720" rIns="91440" bIns="45720" rtlCol="0" anchor="t">
            <a:noAutofit/>
          </a:bodyPr>
          <a:lstStyle/>
          <a:p>
            <a:r>
              <a:rPr lang="en-US" sz="2400">
                <a:solidFill>
                  <a:srgbClr val="32363A"/>
                </a:solidFill>
                <a:latin typeface="+mn-lt"/>
                <a:ea typeface="+mn-lt"/>
                <a:cs typeface="+mn-lt"/>
              </a:rPr>
              <a:t>Encourages responses from researchers, educators and students</a:t>
            </a:r>
          </a:p>
          <a:p>
            <a:r>
              <a:rPr lang="en-US" sz="2400">
                <a:solidFill>
                  <a:srgbClr val="32363A"/>
                </a:solidFill>
                <a:latin typeface="+mn-lt"/>
                <a:ea typeface="+mn-lt"/>
                <a:cs typeface="+mn-lt"/>
              </a:rPr>
              <a:t>Barriers, challenges, and priorities for accessing and using AI resources and tools.</a:t>
            </a:r>
          </a:p>
          <a:p>
            <a:r>
              <a:rPr lang="en-US" sz="2400">
                <a:solidFill>
                  <a:srgbClr val="32363A"/>
                </a:solidFill>
                <a:latin typeface="+mn-lt"/>
                <a:ea typeface="+mn-lt"/>
                <a:cs typeface="+mn-lt"/>
              </a:rPr>
              <a:t>Results will guide the NAIRR pilot, eventually full NAIRR and other investments.</a:t>
            </a:r>
            <a:endParaRPr lang="en-US" sz="2400">
              <a:solidFill>
                <a:srgbClr val="000000"/>
              </a:solidFill>
              <a:latin typeface="+mn-lt"/>
              <a:ea typeface="+mn-lt"/>
              <a:cs typeface="+mn-lt"/>
            </a:endParaRPr>
          </a:p>
        </p:txBody>
      </p:sp>
      <p:pic>
        <p:nvPicPr>
          <p:cNvPr id="6" name="Picture 5">
            <a:extLst>
              <a:ext uri="{FF2B5EF4-FFF2-40B4-BE49-F238E27FC236}">
                <a16:creationId xmlns:a16="http://schemas.microsoft.com/office/drawing/2014/main" id="{F4BAEA61-89C3-A98C-43D2-BFDA00E33969}"/>
              </a:ext>
              <a:ext uri="{C183D7F6-B498-43B3-948B-1728B52AA6E4}">
                <adec:decorative xmlns:adec="http://schemas.microsoft.com/office/drawing/2017/decorative" val="1"/>
              </a:ext>
            </a:extLst>
          </p:cNvPr>
          <p:cNvPicPr>
            <a:picLocks noChangeAspect="1"/>
          </p:cNvPicPr>
          <p:nvPr/>
        </p:nvPicPr>
        <p:blipFill rotWithShape="1">
          <a:blip r:embed="rId3"/>
          <a:srcRect l="-1" r="44314" b="2425"/>
          <a:stretch/>
        </p:blipFill>
        <p:spPr>
          <a:xfrm>
            <a:off x="-4786" y="-1"/>
            <a:ext cx="3232080" cy="866069"/>
          </a:xfrm>
          <a:prstGeom prst="rect">
            <a:avLst/>
          </a:prstGeom>
        </p:spPr>
      </p:pic>
      <p:pic>
        <p:nvPicPr>
          <p:cNvPr id="4" name="Picture 3">
            <a:extLst>
              <a:ext uri="{FF2B5EF4-FFF2-40B4-BE49-F238E27FC236}">
                <a16:creationId xmlns:a16="http://schemas.microsoft.com/office/drawing/2014/main" id="{5866B5A3-6BB5-57D7-0F26-E9B3274CCB08}"/>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15872" y="4644742"/>
            <a:ext cx="1577948" cy="1577948"/>
          </a:xfrm>
          <a:prstGeom prst="rect">
            <a:avLst/>
          </a:prstGeom>
        </p:spPr>
      </p:pic>
      <p:sp>
        <p:nvSpPr>
          <p:cNvPr id="7" name="TextBox 6">
            <a:extLst>
              <a:ext uri="{FF2B5EF4-FFF2-40B4-BE49-F238E27FC236}">
                <a16:creationId xmlns:a16="http://schemas.microsoft.com/office/drawing/2014/main" id="{B6C3F0DE-48D5-E78E-8617-706F8F05099E}"/>
              </a:ext>
            </a:extLst>
          </p:cNvPr>
          <p:cNvSpPr txBox="1"/>
          <p:nvPr/>
        </p:nvSpPr>
        <p:spPr>
          <a:xfrm>
            <a:off x="5165526" y="5269311"/>
            <a:ext cx="4910319" cy="646331"/>
          </a:xfrm>
          <a:prstGeom prst="rect">
            <a:avLst/>
          </a:prstGeom>
          <a:noFill/>
        </p:spPr>
        <p:txBody>
          <a:bodyPr wrap="none" rtlCol="0">
            <a:spAutoFit/>
          </a:bodyPr>
          <a:lstStyle/>
          <a:p>
            <a:r>
              <a:rPr lang="en-US" sz="3600">
                <a:latin typeface="Open Sans Light" pitchFamily="2" charset="0"/>
                <a:ea typeface="Open Sans Light" pitchFamily="2" charset="0"/>
                <a:cs typeface="Open Sans Light" pitchFamily="2" charset="0"/>
                <a:hlinkClick r:id="rId5" tooltip="https://bit.ly/3svxt8c"/>
              </a:rPr>
              <a:t>https://bit.ly/3SvXT8C</a:t>
            </a:r>
            <a:r>
              <a:rPr lang="en-US" sz="3600">
                <a:latin typeface="Open Sans Light" pitchFamily="2" charset="0"/>
                <a:ea typeface="Open Sans Light" pitchFamily="2" charset="0"/>
                <a:cs typeface="Open Sans Light" pitchFamily="2" charset="0"/>
              </a:rPr>
              <a:t> </a:t>
            </a:r>
          </a:p>
        </p:txBody>
      </p:sp>
    </p:spTree>
    <p:extLst>
      <p:ext uri="{BB962C8B-B14F-4D97-AF65-F5344CB8AC3E}">
        <p14:creationId xmlns:p14="http://schemas.microsoft.com/office/powerpoint/2010/main" val="315458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6A6A1-E947-04A9-72A9-D079284A98D0}"/>
              </a:ext>
            </a:extLst>
          </p:cNvPr>
          <p:cNvSpPr>
            <a:spLocks noGrp="1"/>
          </p:cNvSpPr>
          <p:nvPr>
            <p:ph type="title"/>
          </p:nvPr>
        </p:nvSpPr>
        <p:spPr/>
        <p:txBody>
          <a:bodyPr/>
          <a:lstStyle/>
          <a:p>
            <a:r>
              <a:rPr lang="en-US"/>
              <a:t>For Discussion: How to get involved</a:t>
            </a:r>
          </a:p>
        </p:txBody>
      </p:sp>
      <p:sp>
        <p:nvSpPr>
          <p:cNvPr id="3" name="Slide Number Placeholder 2">
            <a:extLst>
              <a:ext uri="{FF2B5EF4-FFF2-40B4-BE49-F238E27FC236}">
                <a16:creationId xmlns:a16="http://schemas.microsoft.com/office/drawing/2014/main" id="{B719522A-821C-961E-D04E-C2EAF6BE35AF}"/>
              </a:ext>
            </a:extLst>
          </p:cNvPr>
          <p:cNvSpPr>
            <a:spLocks noGrp="1"/>
          </p:cNvSpPr>
          <p:nvPr>
            <p:ph type="sldNum" sz="quarter" idx="12"/>
          </p:nvPr>
        </p:nvSpPr>
        <p:spPr/>
        <p:txBody>
          <a:bodyPr/>
          <a:lstStyle/>
          <a:p>
            <a:fld id="{F384092C-9B9C-9748-AC6A-F06C9D03AD52}" type="slidenum">
              <a:rPr lang="en-US" smtClean="0"/>
              <a:t>23</a:t>
            </a:fld>
            <a:endParaRPr lang="en-US"/>
          </a:p>
        </p:txBody>
      </p:sp>
      <p:sp>
        <p:nvSpPr>
          <p:cNvPr id="4" name="Text Placeholder 3">
            <a:extLst>
              <a:ext uri="{FF2B5EF4-FFF2-40B4-BE49-F238E27FC236}">
                <a16:creationId xmlns:a16="http://schemas.microsoft.com/office/drawing/2014/main" id="{7E10DC38-32FC-5A6E-D338-C5C818C727A1}"/>
              </a:ext>
            </a:extLst>
          </p:cNvPr>
          <p:cNvSpPr>
            <a:spLocks noGrp="1"/>
          </p:cNvSpPr>
          <p:nvPr>
            <p:ph type="body" sz="quarter" idx="13"/>
          </p:nvPr>
        </p:nvSpPr>
        <p:spPr>
          <a:xfrm>
            <a:off x="603249" y="1080655"/>
            <a:ext cx="11057239" cy="4847335"/>
          </a:xfrm>
        </p:spPr>
        <p:txBody>
          <a:bodyPr>
            <a:normAutofit lnSpcReduction="10000"/>
          </a:bodyPr>
          <a:lstStyle/>
          <a:p>
            <a:r>
              <a:rPr lang="en-US"/>
              <a:t>How could your research communities’  AI infrastructure needs be served by the NAIRR pilot? </a:t>
            </a:r>
          </a:p>
          <a:p>
            <a:endParaRPr lang="en-US"/>
          </a:p>
          <a:p>
            <a:r>
              <a:rPr lang="en-US"/>
              <a:t>How could your programs’ resources integrate into the Pilot?</a:t>
            </a:r>
          </a:p>
          <a:p>
            <a:pPr lvl="1"/>
            <a:r>
              <a:rPr lang="en-US"/>
              <a:t>e.g. AI-ready datasets, trained models, research platforms, educational materials</a:t>
            </a:r>
          </a:p>
          <a:p>
            <a:endParaRPr lang="en-US"/>
          </a:p>
          <a:p>
            <a:r>
              <a:rPr lang="en-US"/>
              <a:t>How could the Pilot leverage NSF expertise or currently funded programs? </a:t>
            </a:r>
          </a:p>
          <a:p>
            <a:endParaRPr lang="en-US"/>
          </a:p>
          <a:p>
            <a:r>
              <a:rPr lang="en-US"/>
              <a:t>Send us your throughs at NAIRR_Pilot@nsf.gov  </a:t>
            </a:r>
          </a:p>
          <a:p>
            <a:pPr lvl="1"/>
            <a:endParaRPr lang="en-US"/>
          </a:p>
        </p:txBody>
      </p:sp>
    </p:spTree>
    <p:extLst>
      <p:ext uri="{BB962C8B-B14F-4D97-AF65-F5344CB8AC3E}">
        <p14:creationId xmlns:p14="http://schemas.microsoft.com/office/powerpoint/2010/main" val="15390769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9B33F4A-FB72-7CA1-446F-44E53F54DA65}"/>
              </a:ext>
            </a:extLst>
          </p:cNvPr>
          <p:cNvSpPr>
            <a:spLocks noGrp="1"/>
          </p:cNvSpPr>
          <p:nvPr>
            <p:ph type="ctrTitle"/>
          </p:nvPr>
        </p:nvSpPr>
        <p:spPr/>
        <p:txBody>
          <a:bodyPr/>
          <a:lstStyle/>
          <a:p>
            <a:r>
              <a:rPr lang="en-US">
                <a:solidFill>
                  <a:schemeClr val="bg1"/>
                </a:solidFill>
              </a:rPr>
              <a:t>Questions and Discussion</a:t>
            </a:r>
          </a:p>
        </p:txBody>
      </p:sp>
    </p:spTree>
    <p:extLst>
      <p:ext uri="{BB962C8B-B14F-4D97-AF65-F5344CB8AC3E}">
        <p14:creationId xmlns:p14="http://schemas.microsoft.com/office/powerpoint/2010/main" val="679465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FC6376-8264-6596-E689-D157E82AD6DC}"/>
              </a:ext>
            </a:extLst>
          </p:cNvPr>
          <p:cNvSpPr>
            <a:spLocks noGrp="1"/>
          </p:cNvSpPr>
          <p:nvPr>
            <p:ph type="title"/>
          </p:nvPr>
        </p:nvSpPr>
        <p:spPr>
          <a:xfrm>
            <a:off x="621629" y="640080"/>
            <a:ext cx="4225290" cy="5578816"/>
          </a:xfrm>
        </p:spPr>
        <p:txBody>
          <a:bodyPr vert="horz" lIns="91440" tIns="45720" rIns="91440" bIns="45720" rtlCol="0" anchor="ctr">
            <a:normAutofit/>
          </a:bodyPr>
          <a:lstStyle/>
          <a:p>
            <a:pPr algn="ctr"/>
            <a:r>
              <a:rPr lang="en-US" sz="4400" kern="1200" dirty="0">
                <a:solidFill>
                  <a:schemeClr val="tx1"/>
                </a:solidFill>
                <a:latin typeface="+mj-lt"/>
                <a:ea typeface="+mj-ea"/>
                <a:cs typeface="+mj-cs"/>
              </a:rPr>
              <a:t>NAIRR Pilot Survey of Educator and Researcher Use Cases</a:t>
            </a:r>
          </a:p>
        </p:txBody>
      </p:sp>
      <p:sp>
        <p:nvSpPr>
          <p:cNvPr id="7" name="TextBox 6">
            <a:extLst>
              <a:ext uri="{FF2B5EF4-FFF2-40B4-BE49-F238E27FC236}">
                <a16:creationId xmlns:a16="http://schemas.microsoft.com/office/drawing/2014/main" id="{F1DFEE1C-C6D4-D84B-9A47-BB6FEE9B485A}"/>
              </a:ext>
            </a:extLst>
          </p:cNvPr>
          <p:cNvSpPr txBox="1"/>
          <p:nvPr/>
        </p:nvSpPr>
        <p:spPr>
          <a:xfrm>
            <a:off x="7662928" y="107914"/>
            <a:ext cx="2313967" cy="369332"/>
          </a:xfrm>
          <a:prstGeom prst="rect">
            <a:avLst/>
          </a:prstGeom>
          <a:noFill/>
        </p:spPr>
        <p:txBody>
          <a:bodyPr wrap="none" rtlCol="0">
            <a:spAutoFit/>
          </a:bodyPr>
          <a:lstStyle/>
          <a:p>
            <a:r>
              <a:rPr lang="en-US">
                <a:hlinkClick r:id="rId2" tooltip="https://bit.ly/3svxt8c"/>
              </a:rPr>
              <a:t>https://bit.ly/3SvXT8C</a:t>
            </a:r>
            <a:r>
              <a:rPr lang="en-US"/>
              <a:t> </a:t>
            </a:r>
          </a:p>
        </p:txBody>
      </p:sp>
      <p:pic>
        <p:nvPicPr>
          <p:cNvPr id="6" name="Picture 5" descr="A QR code on a white background for the NAIRR Pilot Survey">
            <a:extLst>
              <a:ext uri="{FF2B5EF4-FFF2-40B4-BE49-F238E27FC236}">
                <a16:creationId xmlns:a16="http://schemas.microsoft.com/office/drawing/2014/main" id="{37BA847D-6B83-D421-A630-3C8125DACB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2627" y="931332"/>
            <a:ext cx="5191173" cy="5191173"/>
          </a:xfrm>
          <a:prstGeom prst="rect">
            <a:avLst/>
          </a:prstGeom>
        </p:spPr>
      </p:pic>
      <p:sp>
        <p:nvSpPr>
          <p:cNvPr id="3" name="Slide Number Placeholder 2">
            <a:extLst>
              <a:ext uri="{FF2B5EF4-FFF2-40B4-BE49-F238E27FC236}">
                <a16:creationId xmlns:a16="http://schemas.microsoft.com/office/drawing/2014/main" id="{79A5AEDC-AD44-D178-DF4A-25CE66263667}"/>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F384092C-9B9C-9748-AC6A-F06C9D03AD52}" type="slidenum">
              <a:rPr lang="en-US" smtClean="0"/>
              <a:pPr>
                <a:spcAft>
                  <a:spcPts val="600"/>
                </a:spcAft>
              </a:pPr>
              <a:t>25</a:t>
            </a:fld>
            <a:endParaRPr lang="en-US"/>
          </a:p>
        </p:txBody>
      </p:sp>
    </p:spTree>
    <p:extLst>
      <p:ext uri="{BB962C8B-B14F-4D97-AF65-F5344CB8AC3E}">
        <p14:creationId xmlns:p14="http://schemas.microsoft.com/office/powerpoint/2010/main" val="17957863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EAB95F-FC66-DDBB-CDD1-1255E346110A}"/>
              </a:ext>
            </a:extLst>
          </p:cNvPr>
          <p:cNvSpPr>
            <a:spLocks noGrp="1"/>
          </p:cNvSpPr>
          <p:nvPr>
            <p:ph type="title"/>
          </p:nvPr>
        </p:nvSpPr>
        <p:spPr/>
        <p:txBody>
          <a:bodyPr>
            <a:normAutofit/>
          </a:bodyPr>
          <a:lstStyle/>
          <a:p>
            <a:r>
              <a:rPr lang="en-US">
                <a:latin typeface="Open Sans Light" panose="020B0606030504020204" pitchFamily="34" charset="0"/>
                <a:ea typeface="Open Sans Light" panose="020B0606030504020204" pitchFamily="34" charset="0"/>
                <a:cs typeface="Open Sans Light" panose="020B0606030504020204" pitchFamily="34" charset="0"/>
              </a:rPr>
              <a:t>Initial NAIRR Pilot Components and Operations</a:t>
            </a:r>
          </a:p>
        </p:txBody>
      </p:sp>
      <p:sp>
        <p:nvSpPr>
          <p:cNvPr id="2" name="Rectangle 1">
            <a:extLst>
              <a:ext uri="{FF2B5EF4-FFF2-40B4-BE49-F238E27FC236}">
                <a16:creationId xmlns:a16="http://schemas.microsoft.com/office/drawing/2014/main" id="{33D945F1-51D0-649D-699E-20DE8F7F8CE9}"/>
              </a:ext>
            </a:extLst>
          </p:cNvPr>
          <p:cNvSpPr/>
          <p:nvPr/>
        </p:nvSpPr>
        <p:spPr>
          <a:xfrm>
            <a:off x="310018" y="2504528"/>
            <a:ext cx="2434478" cy="1932704"/>
          </a:xfrm>
          <a:prstGeom prst="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NAIRR Pilot will provide infrastructure to researchers.  The NAIRR Pilot will not fund end-user research. </a:t>
            </a:r>
          </a:p>
        </p:txBody>
      </p:sp>
      <p:sp>
        <p:nvSpPr>
          <p:cNvPr id="13" name="TextBox 12">
            <a:extLst>
              <a:ext uri="{FF2B5EF4-FFF2-40B4-BE49-F238E27FC236}">
                <a16:creationId xmlns:a16="http://schemas.microsoft.com/office/drawing/2014/main" id="{1D5130E4-0A68-A392-6AA9-55E028D144B3}"/>
              </a:ext>
            </a:extLst>
          </p:cNvPr>
          <p:cNvSpPr txBox="1"/>
          <p:nvPr/>
        </p:nvSpPr>
        <p:spPr>
          <a:xfrm>
            <a:off x="3502350" y="2140164"/>
            <a:ext cx="2286000" cy="369332"/>
          </a:xfrm>
          <a:prstGeom prst="rect">
            <a:avLst/>
          </a:prstGeom>
          <a:noFill/>
        </p:spPr>
        <p:txBody>
          <a:bodyPr wrap="square" rtlCol="0">
            <a:spAutoFit/>
          </a:bodyPr>
          <a:lstStyle/>
          <a:p>
            <a:r>
              <a:rPr lang="en-US" b="1"/>
              <a:t>Pilot Governance</a:t>
            </a:r>
          </a:p>
        </p:txBody>
      </p:sp>
      <p:sp>
        <p:nvSpPr>
          <p:cNvPr id="11" name="TextBox 10">
            <a:extLst>
              <a:ext uri="{FF2B5EF4-FFF2-40B4-BE49-F238E27FC236}">
                <a16:creationId xmlns:a16="http://schemas.microsoft.com/office/drawing/2014/main" id="{38CC5AF3-2441-E7AF-AB62-EFD2BC607E37}"/>
              </a:ext>
            </a:extLst>
          </p:cNvPr>
          <p:cNvSpPr txBox="1"/>
          <p:nvPr/>
        </p:nvSpPr>
        <p:spPr>
          <a:xfrm>
            <a:off x="6446823" y="1768242"/>
            <a:ext cx="1440873" cy="369332"/>
          </a:xfrm>
          <a:prstGeom prst="rect">
            <a:avLst/>
          </a:prstGeom>
          <a:noFill/>
        </p:spPr>
        <p:txBody>
          <a:bodyPr wrap="square" rtlCol="0">
            <a:spAutoFit/>
          </a:bodyPr>
          <a:lstStyle/>
          <a:p>
            <a:r>
              <a:rPr lang="en-US" b="1"/>
              <a:t>Pilot Users</a:t>
            </a:r>
          </a:p>
        </p:txBody>
      </p:sp>
      <p:sp>
        <p:nvSpPr>
          <p:cNvPr id="25" name="Oval 24">
            <a:extLst>
              <a:ext uri="{FF2B5EF4-FFF2-40B4-BE49-F238E27FC236}">
                <a16:creationId xmlns:a16="http://schemas.microsoft.com/office/drawing/2014/main" id="{AD492697-9414-E320-41EF-F386012BE1A4}"/>
              </a:ext>
            </a:extLst>
          </p:cNvPr>
          <p:cNvSpPr/>
          <p:nvPr/>
        </p:nvSpPr>
        <p:spPr>
          <a:xfrm>
            <a:off x="6284645" y="2534746"/>
            <a:ext cx="1593252" cy="1478447"/>
          </a:xfrm>
          <a:prstGeom prst="ellipse">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NAIRR Pilot Portal</a:t>
            </a:r>
          </a:p>
        </p:txBody>
      </p:sp>
      <p:sp>
        <p:nvSpPr>
          <p:cNvPr id="12" name="TextBox 11">
            <a:extLst>
              <a:ext uri="{FF2B5EF4-FFF2-40B4-BE49-F238E27FC236}">
                <a16:creationId xmlns:a16="http://schemas.microsoft.com/office/drawing/2014/main" id="{52B46807-8969-1AE7-9ECB-0F4618276239}"/>
              </a:ext>
            </a:extLst>
          </p:cNvPr>
          <p:cNvSpPr txBox="1"/>
          <p:nvPr/>
        </p:nvSpPr>
        <p:spPr>
          <a:xfrm>
            <a:off x="3895956" y="4608423"/>
            <a:ext cx="8042036" cy="369332"/>
          </a:xfrm>
          <a:prstGeom prst="rect">
            <a:avLst/>
          </a:prstGeom>
          <a:noFill/>
        </p:spPr>
        <p:txBody>
          <a:bodyPr wrap="square" rtlCol="0">
            <a:spAutoFit/>
          </a:bodyPr>
          <a:lstStyle/>
          <a:p>
            <a:r>
              <a:rPr lang="en-US" b="1"/>
              <a:t>Computing, testbeds, datasets, models, software, user support, training materials </a:t>
            </a:r>
          </a:p>
        </p:txBody>
      </p:sp>
      <p:sp>
        <p:nvSpPr>
          <p:cNvPr id="14" name="TextBox 13">
            <a:extLst>
              <a:ext uri="{FF2B5EF4-FFF2-40B4-BE49-F238E27FC236}">
                <a16:creationId xmlns:a16="http://schemas.microsoft.com/office/drawing/2014/main" id="{BA2038F7-C618-B920-F442-CEC4F5871290}"/>
              </a:ext>
            </a:extLst>
          </p:cNvPr>
          <p:cNvSpPr txBox="1"/>
          <p:nvPr/>
        </p:nvSpPr>
        <p:spPr>
          <a:xfrm>
            <a:off x="9213232" y="1960295"/>
            <a:ext cx="2286000" cy="646331"/>
          </a:xfrm>
          <a:prstGeom prst="rect">
            <a:avLst/>
          </a:prstGeom>
          <a:noFill/>
        </p:spPr>
        <p:txBody>
          <a:bodyPr wrap="square" rtlCol="0">
            <a:spAutoFit/>
          </a:bodyPr>
          <a:lstStyle/>
          <a:p>
            <a:r>
              <a:rPr lang="en-US" b="1"/>
              <a:t>Community Design Process</a:t>
            </a:r>
          </a:p>
        </p:txBody>
      </p:sp>
      <p:cxnSp>
        <p:nvCxnSpPr>
          <p:cNvPr id="28" name="Straight Arrow Connector 27">
            <a:extLst>
              <a:ext uri="{FF2B5EF4-FFF2-40B4-BE49-F238E27FC236}">
                <a16:creationId xmlns:a16="http://schemas.microsoft.com/office/drawing/2014/main" id="{FF19BE80-DB04-EAFB-F57E-FCB64AE13AE6}"/>
              </a:ext>
              <a:ext uri="{C183D7F6-B498-43B3-948B-1728B52AA6E4}">
                <adec:decorative xmlns:adec="http://schemas.microsoft.com/office/drawing/2017/decorative" val="1"/>
              </a:ext>
            </a:extLst>
          </p:cNvPr>
          <p:cNvCxnSpPr>
            <a:cxnSpLocks/>
          </p:cNvCxnSpPr>
          <p:nvPr/>
        </p:nvCxnSpPr>
        <p:spPr>
          <a:xfrm>
            <a:off x="7031335" y="2062707"/>
            <a:ext cx="6933" cy="44182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8B218542-F36A-79F5-AD29-F1BA689D7585}"/>
              </a:ext>
              <a:ext uri="{C183D7F6-B498-43B3-948B-1728B52AA6E4}">
                <adec:decorative xmlns:adec="http://schemas.microsoft.com/office/drawing/2017/decorative" val="1"/>
              </a:ext>
            </a:extLst>
          </p:cNvPr>
          <p:cNvCxnSpPr>
            <a:cxnSpLocks/>
          </p:cNvCxnSpPr>
          <p:nvPr/>
        </p:nvCxnSpPr>
        <p:spPr>
          <a:xfrm flipV="1">
            <a:off x="7064501" y="4128492"/>
            <a:ext cx="0" cy="39309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8B9131D3-327F-9A80-D3D6-10728389326C}"/>
              </a:ext>
              <a:ext uri="{C183D7F6-B498-43B3-948B-1728B52AA6E4}">
                <adec:decorative xmlns:adec="http://schemas.microsoft.com/office/drawing/2017/decorative" val="1"/>
              </a:ext>
            </a:extLst>
          </p:cNvPr>
          <p:cNvSpPr/>
          <p:nvPr/>
        </p:nvSpPr>
        <p:spPr>
          <a:xfrm>
            <a:off x="7166557" y="4975704"/>
            <a:ext cx="1313520" cy="1268095"/>
          </a:xfrm>
          <a:prstGeom prst="rect">
            <a:avLst/>
          </a:prstGeom>
          <a: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6" name="Rectangle 5">
            <a:extLst>
              <a:ext uri="{FF2B5EF4-FFF2-40B4-BE49-F238E27FC236}">
                <a16:creationId xmlns:a16="http://schemas.microsoft.com/office/drawing/2014/main" id="{32A119A7-9A01-3E58-34C1-EE3E59DED91B}"/>
              </a:ext>
              <a:ext uri="{C183D7F6-B498-43B3-948B-1728B52AA6E4}">
                <adec:decorative xmlns:adec="http://schemas.microsoft.com/office/drawing/2017/decorative" val="1"/>
              </a:ext>
            </a:extLst>
          </p:cNvPr>
          <p:cNvSpPr/>
          <p:nvPr/>
        </p:nvSpPr>
        <p:spPr>
          <a:xfrm>
            <a:off x="9393605" y="2783654"/>
            <a:ext cx="1362314" cy="1104605"/>
          </a:xfrm>
          <a:prstGeom prst="rect">
            <a:avLst/>
          </a:prstGeom>
          <a: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a:fillRect t="-13000" b="-13000"/>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7" name="Rectangle 6">
            <a:extLst>
              <a:ext uri="{FF2B5EF4-FFF2-40B4-BE49-F238E27FC236}">
                <a16:creationId xmlns:a16="http://schemas.microsoft.com/office/drawing/2014/main" id="{14C74F1C-AE99-C80A-A60F-F88B8A8C27EE}"/>
              </a:ext>
              <a:ext uri="{C183D7F6-B498-43B3-948B-1728B52AA6E4}">
                <adec:decorative xmlns:adec="http://schemas.microsoft.com/office/drawing/2017/decorative" val="1"/>
              </a:ext>
            </a:extLst>
          </p:cNvPr>
          <p:cNvSpPr/>
          <p:nvPr/>
        </p:nvSpPr>
        <p:spPr>
          <a:xfrm>
            <a:off x="3821441" y="2791741"/>
            <a:ext cx="1313520" cy="1268095"/>
          </a:xfrm>
          <a:prstGeom prst="rect">
            <a:avLst/>
          </a:prstGeom>
          <a: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grpSp>
        <p:nvGrpSpPr>
          <p:cNvPr id="8" name="Group 7">
            <a:extLst>
              <a:ext uri="{FF2B5EF4-FFF2-40B4-BE49-F238E27FC236}">
                <a16:creationId xmlns:a16="http://schemas.microsoft.com/office/drawing/2014/main" id="{DD21FA37-20D2-902A-ADB4-0CF21F6C55C3}"/>
              </a:ext>
              <a:ext uri="{C183D7F6-B498-43B3-948B-1728B52AA6E4}">
                <adec:decorative xmlns:adec="http://schemas.microsoft.com/office/drawing/2017/decorative" val="1"/>
              </a:ext>
            </a:extLst>
          </p:cNvPr>
          <p:cNvGrpSpPr/>
          <p:nvPr/>
        </p:nvGrpSpPr>
        <p:grpSpPr>
          <a:xfrm>
            <a:off x="8808980" y="5034649"/>
            <a:ext cx="1138132" cy="1121823"/>
            <a:chOff x="10548540" y="875417"/>
            <a:chExt cx="1138132" cy="1121823"/>
          </a:xfrm>
        </p:grpSpPr>
        <p:sp>
          <p:nvSpPr>
            <p:cNvPr id="9" name="Rectangle 8">
              <a:extLst>
                <a:ext uri="{FF2B5EF4-FFF2-40B4-BE49-F238E27FC236}">
                  <a16:creationId xmlns:a16="http://schemas.microsoft.com/office/drawing/2014/main" id="{388CF6D4-A76A-11A3-7D13-905107B0580D}"/>
                </a:ext>
              </a:extLst>
            </p:cNvPr>
            <p:cNvSpPr/>
            <p:nvPr/>
          </p:nvSpPr>
          <p:spPr>
            <a:xfrm>
              <a:off x="10548540" y="875417"/>
              <a:ext cx="1138132" cy="112182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Open Sans Light"/>
                <a:ea typeface="+mn-ea"/>
                <a:cs typeface="+mn-cs"/>
              </a:endParaRPr>
            </a:p>
          </p:txBody>
        </p:sp>
        <p:pic>
          <p:nvPicPr>
            <p:cNvPr id="10" name="Graphic 9" descr="Classroom outline">
              <a:extLst>
                <a:ext uri="{FF2B5EF4-FFF2-40B4-BE49-F238E27FC236}">
                  <a16:creationId xmlns:a16="http://schemas.microsoft.com/office/drawing/2014/main" id="{BADB8E4A-60E0-C561-B8C2-B59D641E87F3}"/>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10596668" y="923545"/>
              <a:ext cx="1020967" cy="1020967"/>
            </a:xfrm>
            <a:prstGeom prst="rect">
              <a:avLst/>
            </a:prstGeom>
          </p:spPr>
        </p:pic>
      </p:grpSp>
      <p:pic>
        <p:nvPicPr>
          <p:cNvPr id="1026" name="Picture 2">
            <a:extLst>
              <a:ext uri="{FF2B5EF4-FFF2-40B4-BE49-F238E27FC236}">
                <a16:creationId xmlns:a16="http://schemas.microsoft.com/office/drawing/2014/main" id="{1AFC1D84-F9A1-F6AE-4090-35D19DFD12D6}"/>
              </a:ext>
              <a:ext uri="{C183D7F6-B498-43B3-948B-1728B52AA6E4}">
                <adec:decorative xmlns:adec="http://schemas.microsoft.com/office/drawing/2017/decorative" val="1"/>
              </a:ext>
            </a:extLst>
          </p:cNvPr>
          <p:cNvPicPr>
            <a:picLocks noChangeAspect="1" noChangeArrowheads="1"/>
          </p:cNvPicPr>
          <p:nvPr/>
        </p:nvPicPr>
        <p:blipFill>
          <a:blip r:embed="rId10">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4358975" y="5086634"/>
            <a:ext cx="1216626" cy="1216626"/>
          </a:xfrm>
          <a:prstGeom prst="rect">
            <a:avLst/>
          </a:prstGeom>
          <a:noFill/>
          <a:extLst>
            <a:ext uri="{909E8E84-426E-40DD-AFC4-6F175D3DCCD1}">
              <a14:hiddenFill xmlns:a14="http://schemas.microsoft.com/office/drawing/2010/main">
                <a:solidFill>
                  <a:srgbClr val="FFFFFF"/>
                </a:solidFill>
              </a14:hiddenFill>
            </a:ext>
          </a:extLst>
        </p:spPr>
      </p:pic>
      <p:pic>
        <p:nvPicPr>
          <p:cNvPr id="30" name="Graphic 29">
            <a:extLst>
              <a:ext uri="{FF2B5EF4-FFF2-40B4-BE49-F238E27FC236}">
                <a16:creationId xmlns:a16="http://schemas.microsoft.com/office/drawing/2014/main" id="{B59C8C73-3AAD-6659-7BEB-3415703C1609}"/>
              </a:ext>
              <a:ext uri="{C183D7F6-B498-43B3-948B-1728B52AA6E4}">
                <adec:decorative xmlns:adec="http://schemas.microsoft.com/office/drawing/2017/decorative" val="1"/>
              </a:ext>
            </a:extLst>
          </p:cNvPr>
          <p:cNvPicPr>
            <a:picLocks noChangeAspect="1"/>
          </p:cNvPicPr>
          <p:nvPr/>
        </p:nvPicPr>
        <p:blipFill>
          <a:blip r:embed="rId11">
            <a:duotone>
              <a:schemeClr val="accent1">
                <a:shade val="45000"/>
                <a:satMod val="135000"/>
              </a:schemeClr>
              <a:prstClr val="white"/>
            </a:duotone>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6539005" y="868955"/>
            <a:ext cx="967526" cy="967526"/>
          </a:xfrm>
          <a:prstGeom prst="rect">
            <a:avLst/>
          </a:prstGeom>
        </p:spPr>
      </p:pic>
      <p:pic>
        <p:nvPicPr>
          <p:cNvPr id="15" name="Picture 14">
            <a:extLst>
              <a:ext uri="{FF2B5EF4-FFF2-40B4-BE49-F238E27FC236}">
                <a16:creationId xmlns:a16="http://schemas.microsoft.com/office/drawing/2014/main" id="{097757F0-2A91-49F6-A7C7-7636578346E8}"/>
              </a:ext>
              <a:ext uri="{C183D7F6-B498-43B3-948B-1728B52AA6E4}">
                <adec:decorative xmlns:adec="http://schemas.microsoft.com/office/drawing/2017/decorative" val="1"/>
              </a:ext>
            </a:extLst>
          </p:cNvPr>
          <p:cNvPicPr>
            <a:picLocks noChangeAspect="1"/>
          </p:cNvPicPr>
          <p:nvPr/>
        </p:nvPicPr>
        <p:blipFill>
          <a:blip r:embed="rId13"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5724690" y="5130048"/>
            <a:ext cx="1209057" cy="1209057"/>
          </a:xfrm>
          <a:prstGeom prst="rect">
            <a:avLst/>
          </a:prstGeom>
        </p:spPr>
      </p:pic>
      <p:sp>
        <p:nvSpPr>
          <p:cNvPr id="4" name="Slide Number Placeholder 3">
            <a:extLst>
              <a:ext uri="{FF2B5EF4-FFF2-40B4-BE49-F238E27FC236}">
                <a16:creationId xmlns:a16="http://schemas.microsoft.com/office/drawing/2014/main" id="{68F8388B-9909-DD2F-3535-90808F8F0673}"/>
              </a:ext>
            </a:extLst>
          </p:cNvPr>
          <p:cNvSpPr>
            <a:spLocks noGrp="1"/>
          </p:cNvSpPr>
          <p:nvPr>
            <p:ph type="sldNum" sz="quarter" idx="12"/>
          </p:nvPr>
        </p:nvSpPr>
        <p:spPr/>
        <p:txBody>
          <a:bodyPr/>
          <a:lstStyle/>
          <a:p>
            <a:fld id="{4710E8EA-57F6-764C-8914-AEEABF058192}" type="slidenum">
              <a:rPr lang="en-US" dirty="0" smtClean="0"/>
              <a:pPr/>
              <a:t>26</a:t>
            </a:fld>
            <a:endParaRPr lang="en-US"/>
          </a:p>
        </p:txBody>
      </p:sp>
    </p:spTree>
    <p:extLst>
      <p:ext uri="{BB962C8B-B14F-4D97-AF65-F5344CB8AC3E}">
        <p14:creationId xmlns:p14="http://schemas.microsoft.com/office/powerpoint/2010/main" val="19464506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649C6-3F4E-CF2E-870F-92C3B6573237}"/>
              </a:ext>
            </a:extLst>
          </p:cNvPr>
          <p:cNvSpPr>
            <a:spLocks noGrp="1"/>
          </p:cNvSpPr>
          <p:nvPr>
            <p:ph type="title"/>
          </p:nvPr>
        </p:nvSpPr>
        <p:spPr>
          <a:xfrm>
            <a:off x="1093304" y="102907"/>
            <a:ext cx="9827570" cy="754343"/>
          </a:xfrm>
        </p:spPr>
        <p:txBody>
          <a:bodyPr/>
          <a:lstStyle/>
          <a:p>
            <a:r>
              <a:rPr lang="en-US" dirty="0"/>
              <a:t>Focus areas to organize the NAIRR Pilot effort</a:t>
            </a:r>
          </a:p>
        </p:txBody>
      </p:sp>
      <p:sp>
        <p:nvSpPr>
          <p:cNvPr id="8" name="Rounded Rectangle 13">
            <a:extLst>
              <a:ext uri="{FF2B5EF4-FFF2-40B4-BE49-F238E27FC236}">
                <a16:creationId xmlns:a16="http://schemas.microsoft.com/office/drawing/2014/main" id="{3BA4DEC5-3CC4-1FFE-73D8-8AB1BA9F539B}"/>
              </a:ext>
            </a:extLst>
          </p:cNvPr>
          <p:cNvSpPr/>
          <p:nvPr/>
        </p:nvSpPr>
        <p:spPr>
          <a:xfrm>
            <a:off x="1014927" y="1271480"/>
            <a:ext cx="1920240" cy="822960"/>
          </a:xfrm>
          <a:prstGeom prst="roundRect">
            <a:avLst/>
          </a:prstGeom>
          <a:solidFill>
            <a:schemeClr val="accent1">
              <a:lumMod val="40000"/>
              <a:lumOff val="6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a:solidFill>
                  <a:srgbClr val="000000"/>
                </a:solidFill>
                <a:latin typeface="Open Sans ExtraBold" panose="020B0606030504020204" pitchFamily="34" charset="0"/>
                <a:ea typeface="Open Sans ExtraBold" panose="020B0606030504020204" pitchFamily="34" charset="0"/>
                <a:cs typeface="Open Sans ExtraBold" panose="020B0606030504020204" pitchFamily="34" charset="0"/>
              </a:rPr>
              <a:t>NAIRR</a:t>
            </a:r>
            <a:br>
              <a:rPr lang="en-US" b="1">
                <a:solidFill>
                  <a:srgbClr val="000000"/>
                </a:solidFill>
                <a:latin typeface="Open Sans ExtraBold" panose="020B0606030504020204" pitchFamily="34" charset="0"/>
                <a:ea typeface="Open Sans ExtraBold" panose="020B0606030504020204" pitchFamily="34" charset="0"/>
                <a:cs typeface="Open Sans ExtraBold" panose="020B0606030504020204" pitchFamily="34" charset="0"/>
              </a:rPr>
            </a:br>
            <a:r>
              <a:rPr lang="en-US" b="1">
                <a:solidFill>
                  <a:srgbClr val="000000"/>
                </a:solidFill>
                <a:latin typeface="Open Sans ExtraBold" panose="020B0606030504020204" pitchFamily="34" charset="0"/>
                <a:ea typeface="Open Sans ExtraBold" panose="020B0606030504020204" pitchFamily="34" charset="0"/>
                <a:cs typeface="Open Sans ExtraBold" panose="020B0606030504020204" pitchFamily="34" charset="0"/>
              </a:rPr>
              <a:t>Open</a:t>
            </a:r>
          </a:p>
        </p:txBody>
      </p:sp>
      <p:sp>
        <p:nvSpPr>
          <p:cNvPr id="4" name="Text Placeholder 3">
            <a:extLst>
              <a:ext uri="{FF2B5EF4-FFF2-40B4-BE49-F238E27FC236}">
                <a16:creationId xmlns:a16="http://schemas.microsoft.com/office/drawing/2014/main" id="{25976B3B-144B-FEB7-30D2-1C669FADFEDE}"/>
              </a:ext>
            </a:extLst>
          </p:cNvPr>
          <p:cNvSpPr>
            <a:spLocks noGrp="1"/>
          </p:cNvSpPr>
          <p:nvPr>
            <p:ph type="body" sz="quarter" idx="13"/>
          </p:nvPr>
        </p:nvSpPr>
        <p:spPr>
          <a:xfrm>
            <a:off x="740607" y="2265774"/>
            <a:ext cx="2468880" cy="1188720"/>
          </a:xfrm>
        </p:spPr>
        <p:txBody>
          <a:bodyPr lIns="0" rIns="0">
            <a:noAutofit/>
          </a:bodyPr>
          <a:lstStyle/>
          <a:p>
            <a:pPr marL="0" indent="0" algn="ctr">
              <a:buNone/>
            </a:pPr>
            <a:r>
              <a:rPr lang="en-US" sz="2400"/>
              <a:t>Enable open AI research and access to diverse AI resources via a central portal and coordinated allocations</a:t>
            </a:r>
          </a:p>
        </p:txBody>
      </p:sp>
      <p:sp>
        <p:nvSpPr>
          <p:cNvPr id="7" name="Rounded Rectangle 13">
            <a:extLst>
              <a:ext uri="{FF2B5EF4-FFF2-40B4-BE49-F238E27FC236}">
                <a16:creationId xmlns:a16="http://schemas.microsoft.com/office/drawing/2014/main" id="{BB5DA3D9-B52E-51AE-BAF1-9AF25EB28DB7}"/>
              </a:ext>
            </a:extLst>
          </p:cNvPr>
          <p:cNvSpPr/>
          <p:nvPr/>
        </p:nvSpPr>
        <p:spPr>
          <a:xfrm>
            <a:off x="3725977" y="1271480"/>
            <a:ext cx="1920240" cy="822960"/>
          </a:xfrm>
          <a:prstGeom prst="roundRect">
            <a:avLst/>
          </a:prstGeom>
          <a:solidFill>
            <a:schemeClr val="accent1">
              <a:lumMod val="40000"/>
              <a:lumOff val="6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a:solidFill>
                  <a:srgbClr val="000000"/>
                </a:solidFill>
                <a:latin typeface="Open Sans ExtraBold" panose="020B0606030504020204" pitchFamily="34" charset="0"/>
                <a:ea typeface="Open Sans ExtraBold" panose="020B0606030504020204" pitchFamily="34" charset="0"/>
                <a:cs typeface="Open Sans ExtraBold" panose="020B0606030504020204" pitchFamily="34" charset="0"/>
              </a:rPr>
              <a:t>NAIRR</a:t>
            </a:r>
            <a:br>
              <a:rPr lang="en-US" b="1">
                <a:solidFill>
                  <a:srgbClr val="000000"/>
                </a:solidFill>
                <a:latin typeface="Open Sans ExtraBold" panose="020B0606030504020204" pitchFamily="34" charset="0"/>
                <a:ea typeface="Open Sans ExtraBold" panose="020B0606030504020204" pitchFamily="34" charset="0"/>
                <a:cs typeface="Open Sans ExtraBold" panose="020B0606030504020204" pitchFamily="34" charset="0"/>
              </a:rPr>
            </a:br>
            <a:r>
              <a:rPr lang="en-US" b="1">
                <a:solidFill>
                  <a:srgbClr val="000000"/>
                </a:solidFill>
                <a:latin typeface="Open Sans ExtraBold" panose="020B0606030504020204" pitchFamily="34" charset="0"/>
                <a:ea typeface="Open Sans ExtraBold" panose="020B0606030504020204" pitchFamily="34" charset="0"/>
                <a:cs typeface="Open Sans ExtraBold" panose="020B0606030504020204" pitchFamily="34" charset="0"/>
              </a:rPr>
              <a:t>Secure</a:t>
            </a:r>
          </a:p>
        </p:txBody>
      </p:sp>
      <p:sp>
        <p:nvSpPr>
          <p:cNvPr id="19" name="TextBox 18">
            <a:extLst>
              <a:ext uri="{FF2B5EF4-FFF2-40B4-BE49-F238E27FC236}">
                <a16:creationId xmlns:a16="http://schemas.microsoft.com/office/drawing/2014/main" id="{99944D5F-517D-34F2-43AC-B4DDD4254F0C}"/>
              </a:ext>
            </a:extLst>
          </p:cNvPr>
          <p:cNvSpPr txBox="1"/>
          <p:nvPr/>
        </p:nvSpPr>
        <p:spPr>
          <a:xfrm>
            <a:off x="3451657" y="2265774"/>
            <a:ext cx="2468880" cy="1089529"/>
          </a:xfrm>
          <a:prstGeom prst="rect">
            <a:avLst/>
          </a:prstGeom>
        </p:spPr>
        <p:txBody>
          <a:bodyPr vert="horz" lIns="0" tIns="45720" rIns="0" bIns="45720" rtlCol="0">
            <a:noAutofit/>
          </a:bodyPr>
          <a:lstStyle>
            <a:lvl1pPr indent="0" algn="ctr">
              <a:lnSpc>
                <a:spcPct val="90000"/>
              </a:lnSpc>
              <a:spcBef>
                <a:spcPts val="1000"/>
              </a:spcBef>
              <a:spcAft>
                <a:spcPts val="0"/>
              </a:spcAft>
              <a:buFont typeface="Arial" panose="020B0604020202020204" pitchFamily="34" charset="0"/>
              <a:buNone/>
              <a:defRPr>
                <a:latin typeface="Open Sans Light" panose="020B0606030504020204" pitchFamily="34" charset="0"/>
                <a:ea typeface="Open Sans Light" panose="020B0606030504020204" pitchFamily="34" charset="0"/>
                <a:cs typeface="Open Sans Light" panose="020B0606030504020204" pitchFamily="34" charset="0"/>
              </a:defRPr>
            </a:lvl1pPr>
            <a:lvl2pPr marL="533393" indent="-342900">
              <a:lnSpc>
                <a:spcPct val="90000"/>
              </a:lnSpc>
              <a:spcBef>
                <a:spcPts val="500"/>
              </a:spcBef>
              <a:spcAft>
                <a:spcPts val="0"/>
              </a:spcAft>
              <a:buFont typeface="Arial" panose="020B0604020202020204" pitchFamily="34" charset="0"/>
              <a:buChar char="•"/>
              <a:defRPr sz="2400">
                <a:latin typeface="Open Sans Light" panose="020B0606030504020204" pitchFamily="34" charset="0"/>
                <a:ea typeface="Open Sans Light" panose="020B0606030504020204" pitchFamily="34" charset="0"/>
                <a:cs typeface="Open Sans Light" panose="020B0606030504020204" pitchFamily="34" charset="0"/>
              </a:defRPr>
            </a:lvl2pPr>
            <a:lvl3pPr marL="723885" indent="-342900">
              <a:lnSpc>
                <a:spcPct val="90000"/>
              </a:lnSpc>
              <a:spcBef>
                <a:spcPts val="500"/>
              </a:spcBef>
              <a:spcAft>
                <a:spcPts val="0"/>
              </a:spcAft>
              <a:buFont typeface="Arial" panose="020B0604020202020204" pitchFamily="34" charset="0"/>
              <a:buChar char="•"/>
              <a:defRPr sz="2000">
                <a:latin typeface="Open Sans Light" panose="020B0606030504020204" pitchFamily="34" charset="0"/>
                <a:ea typeface="Open Sans Light" panose="020B0606030504020204" pitchFamily="34" charset="0"/>
                <a:cs typeface="Open Sans Light" panose="020B0606030504020204" pitchFamily="34" charset="0"/>
              </a:defRPr>
            </a:lvl3pPr>
            <a:lvl4pPr marL="914378" indent="-342900">
              <a:lnSpc>
                <a:spcPct val="90000"/>
              </a:lnSpc>
              <a:spcBef>
                <a:spcPts val="500"/>
              </a:spcBef>
              <a:spcAft>
                <a:spcPts val="0"/>
              </a:spcAft>
              <a:buFont typeface="Arial" panose="020B0604020202020204" pitchFamily="34" charset="0"/>
              <a:buChar char="•"/>
              <a:defRPr>
                <a:latin typeface="Open Sans Light" panose="020B0606030504020204" pitchFamily="34" charset="0"/>
                <a:ea typeface="Open Sans Light" panose="020B0606030504020204" pitchFamily="34" charset="0"/>
                <a:cs typeface="Open Sans Light" panose="020B0606030504020204" pitchFamily="34" charset="0"/>
              </a:defRPr>
            </a:lvl4pPr>
            <a:lvl5pPr marL="1104870" indent="-342900">
              <a:lnSpc>
                <a:spcPct val="90000"/>
              </a:lnSpc>
              <a:spcBef>
                <a:spcPts val="500"/>
              </a:spcBef>
              <a:spcAft>
                <a:spcPts val="0"/>
              </a:spcAft>
              <a:buFont typeface="Arial" panose="020B0604020202020204" pitchFamily="34" charset="0"/>
              <a:buChar char="•"/>
              <a:defRPr>
                <a:latin typeface="Open Sans Light" panose="020B0606030504020204" pitchFamily="34" charset="0"/>
                <a:ea typeface="Open Sans Light" panose="020B0606030504020204" pitchFamily="34" charset="0"/>
                <a:cs typeface="Open Sans Light" panose="020B0606030504020204"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2400" dirty="0"/>
              <a:t>Enable AI research needing privacy and security-preserving resources.  Assemble exemplar privacy preserving resources. </a:t>
            </a:r>
          </a:p>
        </p:txBody>
      </p:sp>
      <p:pic>
        <p:nvPicPr>
          <p:cNvPr id="11" name="Picture 10" descr="U.S. Department of Energy logo">
            <a:extLst>
              <a:ext uri="{FF2B5EF4-FFF2-40B4-BE49-F238E27FC236}">
                <a16:creationId xmlns:a16="http://schemas.microsoft.com/office/drawing/2014/main" id="{461FDE18-5CBA-BC1F-F426-7E0093AEDAC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549249" y="5672045"/>
            <a:ext cx="1633341" cy="274946"/>
          </a:xfrm>
          <a:prstGeom prst="rect">
            <a:avLst/>
          </a:prstGeom>
        </p:spPr>
      </p:pic>
      <p:pic>
        <p:nvPicPr>
          <p:cNvPr id="5" name="Picture 4" descr="The National Institutes of Health logo">
            <a:extLst>
              <a:ext uri="{FF2B5EF4-FFF2-40B4-BE49-F238E27FC236}">
                <a16:creationId xmlns:a16="http://schemas.microsoft.com/office/drawing/2014/main" id="{FA575337-2C58-CA15-8387-8494517DF844}"/>
              </a:ext>
              <a:ext uri="{C183D7F6-B498-43B3-948B-1728B52AA6E4}">
                <adec:decorative xmlns:adec="http://schemas.microsoft.com/office/drawing/2017/decorative" val="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232729" y="5639692"/>
            <a:ext cx="625001" cy="376530"/>
          </a:xfrm>
          <a:prstGeom prst="rect">
            <a:avLst/>
          </a:prstGeom>
        </p:spPr>
      </p:pic>
      <p:sp>
        <p:nvSpPr>
          <p:cNvPr id="9" name="Rounded Rectangle 13">
            <a:extLst>
              <a:ext uri="{FF2B5EF4-FFF2-40B4-BE49-F238E27FC236}">
                <a16:creationId xmlns:a16="http://schemas.microsoft.com/office/drawing/2014/main" id="{83A66787-EC19-BE4C-BF66-35B899AA3E3E}"/>
              </a:ext>
            </a:extLst>
          </p:cNvPr>
          <p:cNvSpPr/>
          <p:nvPr/>
        </p:nvSpPr>
        <p:spPr>
          <a:xfrm>
            <a:off x="6437027" y="1271480"/>
            <a:ext cx="1920240" cy="822960"/>
          </a:xfrm>
          <a:prstGeom prst="roundRect">
            <a:avLst/>
          </a:prstGeom>
          <a:solidFill>
            <a:schemeClr val="accent1">
              <a:lumMod val="40000"/>
              <a:lumOff val="6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a:solidFill>
                  <a:srgbClr val="000000"/>
                </a:solidFill>
                <a:latin typeface="Open Sans ExtraBold" panose="020B0606030504020204" pitchFamily="34" charset="0"/>
                <a:ea typeface="Open Sans ExtraBold" panose="020B0606030504020204" pitchFamily="34" charset="0"/>
                <a:cs typeface="Open Sans ExtraBold" panose="020B0606030504020204" pitchFamily="34" charset="0"/>
              </a:rPr>
              <a:t>NAIRR Software</a:t>
            </a:r>
            <a:endParaRPr lang="en-US" sz="2000">
              <a:latin typeface="Open Sans Light" panose="020B0606030504020204" pitchFamily="34" charset="0"/>
              <a:ea typeface="Open Sans Light" panose="020B0606030504020204" pitchFamily="34" charset="0"/>
              <a:cs typeface="Open Sans Light" panose="020B0606030504020204" pitchFamily="34" charset="0"/>
            </a:endParaRPr>
          </a:p>
        </p:txBody>
      </p:sp>
      <p:sp>
        <p:nvSpPr>
          <p:cNvPr id="23" name="TextBox 22">
            <a:extLst>
              <a:ext uri="{FF2B5EF4-FFF2-40B4-BE49-F238E27FC236}">
                <a16:creationId xmlns:a16="http://schemas.microsoft.com/office/drawing/2014/main" id="{E003C3D1-B2F4-545E-65C5-0769368AB290}"/>
              </a:ext>
            </a:extLst>
          </p:cNvPr>
          <p:cNvSpPr txBox="1"/>
          <p:nvPr/>
        </p:nvSpPr>
        <p:spPr>
          <a:xfrm>
            <a:off x="6162707" y="2265774"/>
            <a:ext cx="2468880" cy="840230"/>
          </a:xfrm>
          <a:prstGeom prst="rect">
            <a:avLst/>
          </a:prstGeom>
        </p:spPr>
        <p:txBody>
          <a:bodyPr vert="horz" lIns="0" tIns="45720" rIns="0" bIns="45720" rtlCol="0">
            <a:noAutofit/>
          </a:bodyPr>
          <a:lstStyle>
            <a:defPPr>
              <a:defRPr lang="en-US"/>
            </a:defPPr>
            <a:lvl1pPr indent="0" algn="ctr">
              <a:lnSpc>
                <a:spcPct val="90000"/>
              </a:lnSpc>
              <a:spcBef>
                <a:spcPts val="1000"/>
              </a:spcBef>
              <a:spcAft>
                <a:spcPts val="0"/>
              </a:spcAft>
              <a:buFont typeface="Arial" panose="020B0604020202020204" pitchFamily="34" charset="0"/>
              <a:buNone/>
              <a:defRPr>
                <a:latin typeface="Open Sans Light" panose="020B0606030504020204" pitchFamily="34" charset="0"/>
                <a:ea typeface="Open Sans Light" panose="020B0606030504020204" pitchFamily="34" charset="0"/>
                <a:cs typeface="Open Sans Light" panose="020B0606030504020204" pitchFamily="34" charset="0"/>
              </a:defRPr>
            </a:lvl1pPr>
            <a:lvl2pPr marL="533393" indent="-342900">
              <a:lnSpc>
                <a:spcPct val="90000"/>
              </a:lnSpc>
              <a:spcBef>
                <a:spcPts val="500"/>
              </a:spcBef>
              <a:spcAft>
                <a:spcPts val="0"/>
              </a:spcAft>
              <a:buFont typeface="Arial" panose="020B0604020202020204" pitchFamily="34" charset="0"/>
              <a:buChar char="•"/>
              <a:defRPr sz="2400">
                <a:latin typeface="Open Sans Light" panose="020B0606030504020204" pitchFamily="34" charset="0"/>
                <a:ea typeface="Open Sans Light" panose="020B0606030504020204" pitchFamily="34" charset="0"/>
                <a:cs typeface="Open Sans Light" panose="020B0606030504020204" pitchFamily="34" charset="0"/>
              </a:defRPr>
            </a:lvl2pPr>
            <a:lvl3pPr marL="723885" indent="-342900">
              <a:lnSpc>
                <a:spcPct val="90000"/>
              </a:lnSpc>
              <a:spcBef>
                <a:spcPts val="500"/>
              </a:spcBef>
              <a:spcAft>
                <a:spcPts val="0"/>
              </a:spcAft>
              <a:buFont typeface="Arial" panose="020B0604020202020204" pitchFamily="34" charset="0"/>
              <a:buChar char="•"/>
              <a:defRPr sz="2000">
                <a:latin typeface="Open Sans Light" panose="020B0606030504020204" pitchFamily="34" charset="0"/>
                <a:ea typeface="Open Sans Light" panose="020B0606030504020204" pitchFamily="34" charset="0"/>
                <a:cs typeface="Open Sans Light" panose="020B0606030504020204" pitchFamily="34" charset="0"/>
              </a:defRPr>
            </a:lvl3pPr>
            <a:lvl4pPr marL="914378" indent="-342900">
              <a:lnSpc>
                <a:spcPct val="90000"/>
              </a:lnSpc>
              <a:spcBef>
                <a:spcPts val="500"/>
              </a:spcBef>
              <a:spcAft>
                <a:spcPts val="0"/>
              </a:spcAft>
              <a:buFont typeface="Arial" panose="020B0604020202020204" pitchFamily="34" charset="0"/>
              <a:buChar char="•"/>
              <a:defRPr>
                <a:latin typeface="Open Sans Light" panose="020B0606030504020204" pitchFamily="34" charset="0"/>
                <a:ea typeface="Open Sans Light" panose="020B0606030504020204" pitchFamily="34" charset="0"/>
                <a:cs typeface="Open Sans Light" panose="020B0606030504020204" pitchFamily="34" charset="0"/>
              </a:defRPr>
            </a:lvl4pPr>
            <a:lvl5pPr marL="1104870" indent="-342900">
              <a:lnSpc>
                <a:spcPct val="90000"/>
              </a:lnSpc>
              <a:spcBef>
                <a:spcPts val="500"/>
              </a:spcBef>
              <a:spcAft>
                <a:spcPts val="0"/>
              </a:spcAft>
              <a:buFont typeface="Arial" panose="020B0604020202020204" pitchFamily="34" charset="0"/>
              <a:buChar char="•"/>
              <a:defRPr>
                <a:latin typeface="Open Sans Light" panose="020B0606030504020204" pitchFamily="34" charset="0"/>
                <a:ea typeface="Open Sans Light" panose="020B0606030504020204" pitchFamily="34" charset="0"/>
                <a:cs typeface="Open Sans Light" panose="020B0606030504020204"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2400"/>
              <a:t>Facilitate use of AI software, platforms, tools and services across platforms</a:t>
            </a:r>
          </a:p>
        </p:txBody>
      </p:sp>
      <p:sp>
        <p:nvSpPr>
          <p:cNvPr id="10" name="Rounded Rectangle 13">
            <a:extLst>
              <a:ext uri="{FF2B5EF4-FFF2-40B4-BE49-F238E27FC236}">
                <a16:creationId xmlns:a16="http://schemas.microsoft.com/office/drawing/2014/main" id="{8995E544-735A-E292-4BBD-88F416E8431B}"/>
              </a:ext>
            </a:extLst>
          </p:cNvPr>
          <p:cNvSpPr/>
          <p:nvPr/>
        </p:nvSpPr>
        <p:spPr>
          <a:xfrm>
            <a:off x="9148076" y="1271480"/>
            <a:ext cx="1920240" cy="822960"/>
          </a:xfrm>
          <a:prstGeom prst="roundRect">
            <a:avLst/>
          </a:prstGeom>
          <a:solidFill>
            <a:schemeClr val="accent1">
              <a:lumMod val="40000"/>
              <a:lumOff val="6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a:solidFill>
                  <a:srgbClr val="000000"/>
                </a:solidFill>
                <a:latin typeface="Open Sans ExtraBold" panose="020B0606030504020204" pitchFamily="34" charset="0"/>
                <a:ea typeface="Open Sans ExtraBold" panose="020B0606030504020204" pitchFamily="34" charset="0"/>
                <a:cs typeface="Open Sans ExtraBold" panose="020B0606030504020204" pitchFamily="34" charset="0"/>
              </a:rPr>
              <a:t>NAIRR Classroom</a:t>
            </a:r>
            <a:endParaRPr lang="en-US" sz="2000">
              <a:latin typeface="Open Sans Light" panose="020B0606030504020204" pitchFamily="34" charset="0"/>
              <a:ea typeface="Open Sans Light" panose="020B0606030504020204" pitchFamily="34" charset="0"/>
              <a:cs typeface="Open Sans Light" panose="020B0606030504020204" pitchFamily="34" charset="0"/>
            </a:endParaRPr>
          </a:p>
        </p:txBody>
      </p:sp>
      <p:sp>
        <p:nvSpPr>
          <p:cNvPr id="25" name="TextBox 24">
            <a:extLst>
              <a:ext uri="{FF2B5EF4-FFF2-40B4-BE49-F238E27FC236}">
                <a16:creationId xmlns:a16="http://schemas.microsoft.com/office/drawing/2014/main" id="{B7B98C86-E55F-26D7-BE6E-20DB06B4C61F}"/>
              </a:ext>
            </a:extLst>
          </p:cNvPr>
          <p:cNvSpPr txBox="1"/>
          <p:nvPr/>
        </p:nvSpPr>
        <p:spPr>
          <a:xfrm>
            <a:off x="8873756" y="2265774"/>
            <a:ext cx="2468880" cy="840230"/>
          </a:xfrm>
          <a:prstGeom prst="rect">
            <a:avLst/>
          </a:prstGeom>
        </p:spPr>
        <p:txBody>
          <a:bodyPr vert="horz" lIns="0" tIns="45720" rIns="0" bIns="45720" rtlCol="0">
            <a:noAutofit/>
          </a:bodyPr>
          <a:lstStyle>
            <a:defPPr>
              <a:defRPr lang="en-US"/>
            </a:defPPr>
            <a:lvl1pPr indent="0" algn="ctr">
              <a:lnSpc>
                <a:spcPct val="90000"/>
              </a:lnSpc>
              <a:spcBef>
                <a:spcPts val="1000"/>
              </a:spcBef>
              <a:spcAft>
                <a:spcPts val="0"/>
              </a:spcAft>
              <a:buFont typeface="Arial" panose="020B0604020202020204" pitchFamily="34" charset="0"/>
              <a:buNone/>
              <a:defRPr>
                <a:latin typeface="Open Sans Light" panose="020B0606030504020204" pitchFamily="34" charset="0"/>
                <a:ea typeface="Open Sans Light" panose="020B0606030504020204" pitchFamily="34" charset="0"/>
                <a:cs typeface="Open Sans Light" panose="020B0606030504020204" pitchFamily="34" charset="0"/>
              </a:defRPr>
            </a:lvl1pPr>
            <a:lvl2pPr marL="533393" indent="-342900">
              <a:lnSpc>
                <a:spcPct val="90000"/>
              </a:lnSpc>
              <a:spcBef>
                <a:spcPts val="500"/>
              </a:spcBef>
              <a:spcAft>
                <a:spcPts val="0"/>
              </a:spcAft>
              <a:buFont typeface="Arial" panose="020B0604020202020204" pitchFamily="34" charset="0"/>
              <a:buChar char="•"/>
              <a:defRPr sz="2400">
                <a:latin typeface="Open Sans Light" panose="020B0606030504020204" pitchFamily="34" charset="0"/>
                <a:ea typeface="Open Sans Light" panose="020B0606030504020204" pitchFamily="34" charset="0"/>
                <a:cs typeface="Open Sans Light" panose="020B0606030504020204" pitchFamily="34" charset="0"/>
              </a:defRPr>
            </a:lvl2pPr>
            <a:lvl3pPr marL="723885" indent="-342900">
              <a:lnSpc>
                <a:spcPct val="90000"/>
              </a:lnSpc>
              <a:spcBef>
                <a:spcPts val="500"/>
              </a:spcBef>
              <a:spcAft>
                <a:spcPts val="0"/>
              </a:spcAft>
              <a:buFont typeface="Arial" panose="020B0604020202020204" pitchFamily="34" charset="0"/>
              <a:buChar char="•"/>
              <a:defRPr sz="2000">
                <a:latin typeface="Open Sans Light" panose="020B0606030504020204" pitchFamily="34" charset="0"/>
                <a:ea typeface="Open Sans Light" panose="020B0606030504020204" pitchFamily="34" charset="0"/>
                <a:cs typeface="Open Sans Light" panose="020B0606030504020204" pitchFamily="34" charset="0"/>
              </a:defRPr>
            </a:lvl3pPr>
            <a:lvl4pPr marL="914378" indent="-342900">
              <a:lnSpc>
                <a:spcPct val="90000"/>
              </a:lnSpc>
              <a:spcBef>
                <a:spcPts val="500"/>
              </a:spcBef>
              <a:spcAft>
                <a:spcPts val="0"/>
              </a:spcAft>
              <a:buFont typeface="Arial" panose="020B0604020202020204" pitchFamily="34" charset="0"/>
              <a:buChar char="•"/>
              <a:defRPr>
                <a:latin typeface="Open Sans Light" panose="020B0606030504020204" pitchFamily="34" charset="0"/>
                <a:ea typeface="Open Sans Light" panose="020B0606030504020204" pitchFamily="34" charset="0"/>
                <a:cs typeface="Open Sans Light" panose="020B0606030504020204" pitchFamily="34" charset="0"/>
              </a:defRPr>
            </a:lvl4pPr>
            <a:lvl5pPr marL="1104870" indent="-342900">
              <a:lnSpc>
                <a:spcPct val="90000"/>
              </a:lnSpc>
              <a:spcBef>
                <a:spcPts val="500"/>
              </a:spcBef>
              <a:spcAft>
                <a:spcPts val="0"/>
              </a:spcAft>
              <a:buFont typeface="Arial" panose="020B0604020202020204" pitchFamily="34" charset="0"/>
              <a:buChar char="•"/>
              <a:defRPr>
                <a:latin typeface="Open Sans Light" panose="020B0606030504020204" pitchFamily="34" charset="0"/>
                <a:ea typeface="Open Sans Light" panose="020B0606030504020204" pitchFamily="34" charset="0"/>
                <a:cs typeface="Open Sans Light" panose="020B0606030504020204"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2400"/>
              <a:t>Reach new communities through education, training, user support and outreach</a:t>
            </a:r>
          </a:p>
        </p:txBody>
      </p:sp>
      <p:pic>
        <p:nvPicPr>
          <p:cNvPr id="6" name="Graphic 5">
            <a:extLst>
              <a:ext uri="{FF2B5EF4-FFF2-40B4-BE49-F238E27FC236}">
                <a16:creationId xmlns:a16="http://schemas.microsoft.com/office/drawing/2014/main" id="{D4B1F92A-AC9D-FFE2-5F3A-06C008A0F034}"/>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36814" y="102907"/>
            <a:ext cx="578180" cy="587771"/>
          </a:xfrm>
          <a:prstGeom prst="rect">
            <a:avLst/>
          </a:prstGeom>
        </p:spPr>
      </p:pic>
      <p:sp>
        <p:nvSpPr>
          <p:cNvPr id="3" name="Slide Number Placeholder 2">
            <a:extLst>
              <a:ext uri="{FF2B5EF4-FFF2-40B4-BE49-F238E27FC236}">
                <a16:creationId xmlns:a16="http://schemas.microsoft.com/office/drawing/2014/main" id="{D12D5F55-2778-A75C-2C43-90E797E31399}"/>
              </a:ext>
            </a:extLst>
          </p:cNvPr>
          <p:cNvSpPr>
            <a:spLocks noGrp="1"/>
          </p:cNvSpPr>
          <p:nvPr>
            <p:ph type="sldNum" sz="quarter" idx="12"/>
          </p:nvPr>
        </p:nvSpPr>
        <p:spPr/>
        <p:txBody>
          <a:bodyPr/>
          <a:lstStyle/>
          <a:p>
            <a:fld id="{F384092C-9B9C-9748-AC6A-F06C9D03AD52}" type="slidenum">
              <a:rPr lang="en-US" smtClean="0"/>
              <a:t>27</a:t>
            </a:fld>
            <a:endParaRPr lang="en-US"/>
          </a:p>
        </p:txBody>
      </p:sp>
    </p:spTree>
    <p:extLst>
      <p:ext uri="{BB962C8B-B14F-4D97-AF65-F5344CB8AC3E}">
        <p14:creationId xmlns:p14="http://schemas.microsoft.com/office/powerpoint/2010/main" val="33801616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51105-64FD-C0A7-80E4-265F80F78DA3}"/>
              </a:ext>
            </a:extLst>
          </p:cNvPr>
          <p:cNvSpPr>
            <a:spLocks noGrp="1"/>
          </p:cNvSpPr>
          <p:nvPr>
            <p:ph type="title"/>
          </p:nvPr>
        </p:nvSpPr>
        <p:spPr/>
        <p:txBody>
          <a:bodyPr>
            <a:normAutofit/>
          </a:bodyPr>
          <a:lstStyle/>
          <a:p>
            <a:r>
              <a:rPr lang="en-US" dirty="0"/>
              <a:t>Near-term NAIRR Pilot Timeline  </a:t>
            </a:r>
          </a:p>
        </p:txBody>
      </p:sp>
      <p:cxnSp>
        <p:nvCxnSpPr>
          <p:cNvPr id="9" name="Straight Arrow Connector 8">
            <a:extLst>
              <a:ext uri="{FF2B5EF4-FFF2-40B4-BE49-F238E27FC236}">
                <a16:creationId xmlns:a16="http://schemas.microsoft.com/office/drawing/2014/main" id="{32D8784E-DB2A-B236-724F-D1841678BB45}"/>
              </a:ext>
              <a:ext uri="{C183D7F6-B498-43B3-948B-1728B52AA6E4}">
                <adec:decorative xmlns:adec="http://schemas.microsoft.com/office/drawing/2017/decorative" val="1"/>
              </a:ext>
            </a:extLst>
          </p:cNvPr>
          <p:cNvCxnSpPr/>
          <p:nvPr/>
        </p:nvCxnSpPr>
        <p:spPr>
          <a:xfrm flipV="1">
            <a:off x="1376308" y="4140287"/>
            <a:ext cx="10216252" cy="21559"/>
          </a:xfrm>
          <a:prstGeom prst="straightConnector1">
            <a:avLst/>
          </a:prstGeom>
          <a:ln w="3810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5136568C-EB7E-AF02-C312-C464D4FD3435}"/>
              </a:ext>
            </a:extLst>
          </p:cNvPr>
          <p:cNvSpPr txBox="1"/>
          <p:nvPr/>
        </p:nvSpPr>
        <p:spPr>
          <a:xfrm>
            <a:off x="1374469" y="4331472"/>
            <a:ext cx="3354659" cy="400110"/>
          </a:xfrm>
          <a:prstGeom prst="rect">
            <a:avLst/>
          </a:prstGeom>
          <a:solidFill>
            <a:schemeClr val="accent3">
              <a:lumMod val="20000"/>
              <a:lumOff val="80000"/>
            </a:schemeClr>
          </a:solidFill>
        </p:spPr>
        <p:txBody>
          <a:bodyPr wrap="square" lIns="91440" tIns="45720" rIns="91440" bIns="45720" rtlCol="0" anchor="t">
            <a:spAutoFit/>
          </a:bodyPr>
          <a:lstStyle/>
          <a:p>
            <a:pPr algn="ctr"/>
            <a:r>
              <a:rPr lang="en-US" sz="2000" b="1"/>
              <a:t>Fall 2023</a:t>
            </a:r>
            <a:endParaRPr lang="en-US" sz="2800">
              <a:cs typeface="Calibri" panose="020F0502020204030204"/>
            </a:endParaRPr>
          </a:p>
        </p:txBody>
      </p:sp>
      <p:sp>
        <p:nvSpPr>
          <p:cNvPr id="22" name="Horizontal Scroll 21">
            <a:extLst>
              <a:ext uri="{FF2B5EF4-FFF2-40B4-BE49-F238E27FC236}">
                <a16:creationId xmlns:a16="http://schemas.microsoft.com/office/drawing/2014/main" id="{CD68F250-23B0-0272-A966-B7ED2E373D32}"/>
              </a:ext>
            </a:extLst>
          </p:cNvPr>
          <p:cNvSpPr/>
          <p:nvPr/>
        </p:nvSpPr>
        <p:spPr>
          <a:xfrm>
            <a:off x="230617" y="1274683"/>
            <a:ext cx="3028538" cy="2370088"/>
          </a:xfrm>
          <a:prstGeom prst="horizontalScroll">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000"/>
              <a:t>AI Executive Order Released Oct 30, 2023</a:t>
            </a:r>
          </a:p>
          <a:p>
            <a:pPr algn="ctr"/>
            <a:endParaRPr lang="en-US" sz="1200" i="1"/>
          </a:p>
          <a:p>
            <a:pPr algn="ctr"/>
            <a:r>
              <a:rPr lang="en-US" sz="1400" i="1"/>
              <a:t>Within 90 days NSF will in coordination with other agencies, launch a pilot program implementing the NAIRR</a:t>
            </a:r>
            <a:endParaRPr lang="en-US" sz="1400" i="1">
              <a:cs typeface="Calibri"/>
            </a:endParaRPr>
          </a:p>
        </p:txBody>
      </p:sp>
      <p:sp>
        <p:nvSpPr>
          <p:cNvPr id="26" name="Rectangle 25">
            <a:extLst>
              <a:ext uri="{FF2B5EF4-FFF2-40B4-BE49-F238E27FC236}">
                <a16:creationId xmlns:a16="http://schemas.microsoft.com/office/drawing/2014/main" id="{672B23B5-9633-6F0E-9AD2-A6868BB1EBE5}"/>
              </a:ext>
            </a:extLst>
          </p:cNvPr>
          <p:cNvSpPr/>
          <p:nvPr/>
        </p:nvSpPr>
        <p:spPr>
          <a:xfrm>
            <a:off x="3541956" y="2323901"/>
            <a:ext cx="1634781" cy="1056983"/>
          </a:xfrm>
          <a:prstGeom prst="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rPr>
              <a:t>Finalize leading industry/non-profit partner contributions</a:t>
            </a:r>
          </a:p>
        </p:txBody>
      </p:sp>
      <p:sp>
        <p:nvSpPr>
          <p:cNvPr id="13" name="TextBox 12">
            <a:extLst>
              <a:ext uri="{FF2B5EF4-FFF2-40B4-BE49-F238E27FC236}">
                <a16:creationId xmlns:a16="http://schemas.microsoft.com/office/drawing/2014/main" id="{7E415470-A782-CCFE-20EC-04C6DF5AD491}"/>
              </a:ext>
            </a:extLst>
          </p:cNvPr>
          <p:cNvSpPr txBox="1"/>
          <p:nvPr/>
        </p:nvSpPr>
        <p:spPr>
          <a:xfrm>
            <a:off x="4917050" y="4331473"/>
            <a:ext cx="3357704" cy="400110"/>
          </a:xfrm>
          <a:prstGeom prst="rect">
            <a:avLst/>
          </a:prstGeom>
          <a:solidFill>
            <a:schemeClr val="accent3">
              <a:lumMod val="20000"/>
              <a:lumOff val="80000"/>
            </a:schemeClr>
          </a:solidFill>
        </p:spPr>
        <p:txBody>
          <a:bodyPr wrap="square" lIns="91440" tIns="45720" rIns="91440" bIns="45720" rtlCol="0" anchor="t">
            <a:spAutoFit/>
          </a:bodyPr>
          <a:lstStyle/>
          <a:p>
            <a:pPr algn="ctr"/>
            <a:r>
              <a:rPr lang="en-US" sz="2000" b="1"/>
              <a:t>Winter 2024</a:t>
            </a:r>
            <a:endParaRPr lang="en-US" sz="2000" b="1">
              <a:cs typeface="Calibri"/>
            </a:endParaRPr>
          </a:p>
        </p:txBody>
      </p:sp>
      <p:sp>
        <p:nvSpPr>
          <p:cNvPr id="23" name="Diamond 22">
            <a:extLst>
              <a:ext uri="{FF2B5EF4-FFF2-40B4-BE49-F238E27FC236}">
                <a16:creationId xmlns:a16="http://schemas.microsoft.com/office/drawing/2014/main" id="{673C6268-114F-6D2D-4D3B-D7DC7CAF1737}"/>
              </a:ext>
            </a:extLst>
          </p:cNvPr>
          <p:cNvSpPr/>
          <p:nvPr/>
        </p:nvSpPr>
        <p:spPr>
          <a:xfrm>
            <a:off x="5556356" y="1830821"/>
            <a:ext cx="1795502" cy="1529145"/>
          </a:xfrm>
          <a:prstGeom prst="diamond">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600" dirty="0">
                <a:solidFill>
                  <a:schemeClr val="tx1"/>
                </a:solidFill>
              </a:rPr>
              <a:t>Pilot Launch Jan 24, 2024</a:t>
            </a:r>
            <a:endParaRPr lang="en-US" sz="1600" dirty="0">
              <a:solidFill>
                <a:schemeClr val="tx1"/>
              </a:solidFill>
              <a:cs typeface="Calibri"/>
            </a:endParaRPr>
          </a:p>
        </p:txBody>
      </p:sp>
      <p:sp>
        <p:nvSpPr>
          <p:cNvPr id="3" name="Rectangle 2">
            <a:extLst>
              <a:ext uri="{FF2B5EF4-FFF2-40B4-BE49-F238E27FC236}">
                <a16:creationId xmlns:a16="http://schemas.microsoft.com/office/drawing/2014/main" id="{865D2A9B-8972-49D4-BA50-6F4EC51A9222}"/>
              </a:ext>
            </a:extLst>
          </p:cNvPr>
          <p:cNvSpPr/>
          <p:nvPr/>
        </p:nvSpPr>
        <p:spPr>
          <a:xfrm>
            <a:off x="7593988" y="2302983"/>
            <a:ext cx="1795498" cy="1056983"/>
          </a:xfrm>
          <a:prstGeom prst="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Integrate govt, industry and non-profit partner contributions</a:t>
            </a:r>
          </a:p>
        </p:txBody>
      </p:sp>
      <p:sp>
        <p:nvSpPr>
          <p:cNvPr id="6" name="TextBox 5">
            <a:extLst>
              <a:ext uri="{FF2B5EF4-FFF2-40B4-BE49-F238E27FC236}">
                <a16:creationId xmlns:a16="http://schemas.microsoft.com/office/drawing/2014/main" id="{346C3B18-84A6-024E-F790-3A3612EFD1C9}"/>
              </a:ext>
            </a:extLst>
          </p:cNvPr>
          <p:cNvSpPr txBox="1"/>
          <p:nvPr/>
        </p:nvSpPr>
        <p:spPr>
          <a:xfrm>
            <a:off x="8449470" y="4331472"/>
            <a:ext cx="3357669" cy="400110"/>
          </a:xfrm>
          <a:prstGeom prst="rect">
            <a:avLst/>
          </a:prstGeom>
          <a:solidFill>
            <a:schemeClr val="accent3">
              <a:lumMod val="20000"/>
              <a:lumOff val="80000"/>
            </a:schemeClr>
          </a:solidFill>
        </p:spPr>
        <p:txBody>
          <a:bodyPr wrap="square" lIns="91440" tIns="45720" rIns="91440" bIns="45720" rtlCol="0" anchor="t">
            <a:spAutoFit/>
          </a:bodyPr>
          <a:lstStyle/>
          <a:p>
            <a:pPr algn="ctr"/>
            <a:r>
              <a:rPr lang="en-US" sz="2000" b="1"/>
              <a:t>Spring 2024</a:t>
            </a:r>
            <a:endParaRPr lang="en-US" sz="2800">
              <a:cs typeface="Calibri" panose="020F0502020204030204"/>
            </a:endParaRPr>
          </a:p>
        </p:txBody>
      </p:sp>
      <p:sp>
        <p:nvSpPr>
          <p:cNvPr id="28" name="Rectangle 27">
            <a:extLst>
              <a:ext uri="{FF2B5EF4-FFF2-40B4-BE49-F238E27FC236}">
                <a16:creationId xmlns:a16="http://schemas.microsoft.com/office/drawing/2014/main" id="{CF072A62-D249-0054-3B27-3EAABDB37EB4}"/>
              </a:ext>
            </a:extLst>
          </p:cNvPr>
          <p:cNvSpPr/>
          <p:nvPr/>
        </p:nvSpPr>
        <p:spPr>
          <a:xfrm>
            <a:off x="9611985" y="1680689"/>
            <a:ext cx="1795499" cy="1427449"/>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Next opportunity to apply for NAIRR Pilot resources with additional capabilities</a:t>
            </a:r>
          </a:p>
        </p:txBody>
      </p:sp>
      <p:cxnSp>
        <p:nvCxnSpPr>
          <p:cNvPr id="18" name="Straight Arrow Connector 17">
            <a:extLst>
              <a:ext uri="{FF2B5EF4-FFF2-40B4-BE49-F238E27FC236}">
                <a16:creationId xmlns:a16="http://schemas.microsoft.com/office/drawing/2014/main" id="{40B61260-2C85-5714-A0FC-2E614CBC85A5}"/>
              </a:ext>
              <a:ext uri="{C183D7F6-B498-43B3-948B-1728B52AA6E4}">
                <adec:decorative xmlns:adec="http://schemas.microsoft.com/office/drawing/2017/decorative" val="1"/>
              </a:ext>
            </a:extLst>
          </p:cNvPr>
          <p:cNvCxnSpPr>
            <a:cxnSpLocks/>
          </p:cNvCxnSpPr>
          <p:nvPr/>
        </p:nvCxnSpPr>
        <p:spPr>
          <a:xfrm>
            <a:off x="1773161" y="3326020"/>
            <a:ext cx="0" cy="794389"/>
          </a:xfrm>
          <a:prstGeom prst="straightConnector1">
            <a:avLst/>
          </a:prstGeom>
          <a:ln w="28575">
            <a:headEnd type="none" w="med" len="med"/>
            <a:tailEnd type="diamond" w="lg" len="lg"/>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6BCC770C-F254-6598-C731-72AA56E488AE}"/>
              </a:ext>
              <a:ext uri="{C183D7F6-B498-43B3-948B-1728B52AA6E4}">
                <adec:decorative xmlns:adec="http://schemas.microsoft.com/office/drawing/2017/decorative" val="1"/>
              </a:ext>
            </a:extLst>
          </p:cNvPr>
          <p:cNvCxnSpPr>
            <a:cxnSpLocks/>
          </p:cNvCxnSpPr>
          <p:nvPr/>
        </p:nvCxnSpPr>
        <p:spPr>
          <a:xfrm>
            <a:off x="6439150" y="3316080"/>
            <a:ext cx="0" cy="794389"/>
          </a:xfrm>
          <a:prstGeom prst="straightConnector1">
            <a:avLst/>
          </a:prstGeom>
          <a:ln w="28575">
            <a:headEnd type="none" w="med" len="med"/>
            <a:tailEnd type="diamond" w="lg" len="lg"/>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A7C4BD2F-A66B-F149-CEDE-DAB5BA70756F}"/>
              </a:ext>
            </a:extLst>
          </p:cNvPr>
          <p:cNvSpPr txBox="1"/>
          <p:nvPr/>
        </p:nvSpPr>
        <p:spPr>
          <a:xfrm>
            <a:off x="1865783" y="5272045"/>
            <a:ext cx="9189270" cy="400110"/>
          </a:xfrm>
          <a:prstGeom prst="rect">
            <a:avLst/>
          </a:prstGeom>
          <a:noFill/>
        </p:spPr>
        <p:txBody>
          <a:bodyPr wrap="square" lIns="91440" tIns="45720" rIns="91440" bIns="45720" rtlCol="0" anchor="t">
            <a:spAutoFit/>
          </a:bodyPr>
          <a:lstStyle/>
          <a:p>
            <a:r>
              <a:rPr lang="en-US" sz="2000" i="1"/>
              <a:t>Evolve to tighter governance, integration and allocations model over the two-year pilot</a:t>
            </a:r>
          </a:p>
        </p:txBody>
      </p:sp>
      <p:cxnSp>
        <p:nvCxnSpPr>
          <p:cNvPr id="30" name="Straight Arrow Connector 29">
            <a:extLst>
              <a:ext uri="{FF2B5EF4-FFF2-40B4-BE49-F238E27FC236}">
                <a16:creationId xmlns:a16="http://schemas.microsoft.com/office/drawing/2014/main" id="{09EDD69D-E3BA-EEA0-9118-4778BE0D8DD7}"/>
              </a:ext>
              <a:ext uri="{C183D7F6-B498-43B3-948B-1728B52AA6E4}">
                <adec:decorative xmlns:adec="http://schemas.microsoft.com/office/drawing/2017/decorative" val="1"/>
              </a:ext>
            </a:extLst>
          </p:cNvPr>
          <p:cNvCxnSpPr>
            <a:cxnSpLocks/>
            <a:stCxn id="28" idx="2"/>
          </p:cNvCxnSpPr>
          <p:nvPr/>
        </p:nvCxnSpPr>
        <p:spPr>
          <a:xfrm>
            <a:off x="10509735" y="3108138"/>
            <a:ext cx="0" cy="1006461"/>
          </a:xfrm>
          <a:prstGeom prst="straightConnector1">
            <a:avLst/>
          </a:prstGeom>
          <a:ln w="28575">
            <a:headEnd type="none" w="med" len="med"/>
            <a:tailEnd type="diamond" w="lg" len="lg"/>
          </a:ln>
        </p:spPr>
        <p:style>
          <a:lnRef idx="1">
            <a:schemeClr val="accent1"/>
          </a:lnRef>
          <a:fillRef idx="0">
            <a:schemeClr val="accent1"/>
          </a:fillRef>
          <a:effectRef idx="0">
            <a:schemeClr val="accent1"/>
          </a:effectRef>
          <a:fontRef idx="minor">
            <a:schemeClr val="tx1"/>
          </a:fontRef>
        </p:style>
      </p:cxnSp>
      <p:sp>
        <p:nvSpPr>
          <p:cNvPr id="12" name="Right Brace 11">
            <a:extLst>
              <a:ext uri="{FF2B5EF4-FFF2-40B4-BE49-F238E27FC236}">
                <a16:creationId xmlns:a16="http://schemas.microsoft.com/office/drawing/2014/main" id="{FC32E8D3-7D03-B2C0-E525-757ADECF1F7C}"/>
              </a:ext>
              <a:ext uri="{C183D7F6-B498-43B3-948B-1728B52AA6E4}">
                <adec:decorative xmlns:adec="http://schemas.microsoft.com/office/drawing/2017/decorative" val="1"/>
              </a:ext>
            </a:extLst>
          </p:cNvPr>
          <p:cNvSpPr/>
          <p:nvPr/>
        </p:nvSpPr>
        <p:spPr>
          <a:xfrm rot="16200000">
            <a:off x="4132216" y="2727935"/>
            <a:ext cx="671310" cy="202660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Right Brace 6">
            <a:extLst>
              <a:ext uri="{FF2B5EF4-FFF2-40B4-BE49-F238E27FC236}">
                <a16:creationId xmlns:a16="http://schemas.microsoft.com/office/drawing/2014/main" id="{EA6ABED8-8B81-6315-0BCF-56CE0C3E31B5}"/>
              </a:ext>
              <a:ext uri="{C183D7F6-B498-43B3-948B-1728B52AA6E4}">
                <adec:decorative xmlns:adec="http://schemas.microsoft.com/office/drawing/2017/decorative" val="1"/>
              </a:ext>
            </a:extLst>
          </p:cNvPr>
          <p:cNvSpPr/>
          <p:nvPr/>
        </p:nvSpPr>
        <p:spPr>
          <a:xfrm rot="16200000">
            <a:off x="8153233" y="2774828"/>
            <a:ext cx="671310" cy="202660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F6BA6C56-2E18-A1D7-09D5-E7340ABA86A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10E8EA-57F6-764C-8914-AEEABF058192}" type="slidenum">
              <a:rPr kumimoji="0" lang="en-US" sz="1200" b="0" i="0" u="none" strike="noStrike" kern="1200" cap="none" spc="0" normalizeH="0" baseline="0" noProof="0" smtClean="0">
                <a:ln>
                  <a:noFill/>
                </a:ln>
                <a:solidFill>
                  <a:srgbClr val="FFFFFF"/>
                </a:solidFill>
                <a:effectLst/>
                <a:uLnTx/>
                <a:uFillTx/>
                <a:latin typeface="Verdana" panose="020B0604030504040204" pitchFamily="34" charset="0"/>
                <a:ea typeface="Verdana" panose="020B0604030504040204" pitchFamily="34"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mn-cs"/>
            </a:endParaRPr>
          </a:p>
        </p:txBody>
      </p:sp>
    </p:spTree>
    <p:extLst>
      <p:ext uri="{BB962C8B-B14F-4D97-AF65-F5344CB8AC3E}">
        <p14:creationId xmlns:p14="http://schemas.microsoft.com/office/powerpoint/2010/main" val="3398369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E51E4-B688-3095-D7E1-A33BFB64F6E3}"/>
              </a:ext>
            </a:extLst>
          </p:cNvPr>
          <p:cNvSpPr>
            <a:spLocks noGrp="1"/>
          </p:cNvSpPr>
          <p:nvPr>
            <p:ph type="title"/>
          </p:nvPr>
        </p:nvSpPr>
        <p:spPr/>
        <p:txBody>
          <a:bodyPr/>
          <a:lstStyle/>
          <a:p>
            <a:r>
              <a:rPr lang="en-US" dirty="0"/>
              <a:t>Integrate partner contributions</a:t>
            </a:r>
          </a:p>
        </p:txBody>
      </p:sp>
      <p:pic>
        <p:nvPicPr>
          <p:cNvPr id="10" name="Graphic 9">
            <a:extLst>
              <a:ext uri="{FF2B5EF4-FFF2-40B4-BE49-F238E27FC236}">
                <a16:creationId xmlns:a16="http://schemas.microsoft.com/office/drawing/2014/main" id="{5969DD88-D6AA-0690-AF38-73A1D03783F3}"/>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6200000">
            <a:off x="2889486" y="186035"/>
            <a:ext cx="6652870" cy="6652870"/>
          </a:xfrm>
          <a:prstGeom prst="rect">
            <a:avLst/>
          </a:prstGeom>
        </p:spPr>
      </p:pic>
      <p:sp>
        <p:nvSpPr>
          <p:cNvPr id="11" name="Rectangle 10">
            <a:extLst>
              <a:ext uri="{FF2B5EF4-FFF2-40B4-BE49-F238E27FC236}">
                <a16:creationId xmlns:a16="http://schemas.microsoft.com/office/drawing/2014/main" id="{F9A4C65D-D30B-DF6C-94DD-2560736E8B13}"/>
              </a:ext>
            </a:extLst>
          </p:cNvPr>
          <p:cNvSpPr/>
          <p:nvPr/>
        </p:nvSpPr>
        <p:spPr>
          <a:xfrm>
            <a:off x="583827" y="1140209"/>
            <a:ext cx="3148753" cy="602372"/>
          </a:xfrm>
          <a:prstGeom prst="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chemeClr val="tx1"/>
                </a:solidFill>
                <a:effectLst/>
                <a:uLnTx/>
                <a:uFillTx/>
                <a:latin typeface="Calibri" panose="020F0502020204030204"/>
                <a:ea typeface="+mn-ea"/>
                <a:cs typeface="+mn-cs"/>
              </a:rPr>
              <a:t>Cloud computing</a:t>
            </a:r>
          </a:p>
        </p:txBody>
      </p:sp>
      <p:sp>
        <p:nvSpPr>
          <p:cNvPr id="14" name="Rectangle 13">
            <a:extLst>
              <a:ext uri="{FF2B5EF4-FFF2-40B4-BE49-F238E27FC236}">
                <a16:creationId xmlns:a16="http://schemas.microsoft.com/office/drawing/2014/main" id="{A9FA7231-ED89-B7DF-8328-F9FEE970DBEF}"/>
              </a:ext>
            </a:extLst>
          </p:cNvPr>
          <p:cNvSpPr/>
          <p:nvPr/>
        </p:nvSpPr>
        <p:spPr>
          <a:xfrm>
            <a:off x="583828" y="1873377"/>
            <a:ext cx="3148754" cy="602372"/>
          </a:xfrm>
          <a:prstGeom prst="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chemeClr val="tx1"/>
                </a:solidFill>
                <a:effectLst/>
                <a:uLnTx/>
                <a:uFillTx/>
                <a:latin typeface="Calibri" panose="020F0502020204030204"/>
                <a:ea typeface="+mn-ea"/>
                <a:cs typeface="+mn-cs"/>
              </a:rPr>
              <a:t>Advanced computing systems and testbeds</a:t>
            </a:r>
          </a:p>
        </p:txBody>
      </p:sp>
      <p:sp>
        <p:nvSpPr>
          <p:cNvPr id="15" name="Rectangle 14">
            <a:extLst>
              <a:ext uri="{FF2B5EF4-FFF2-40B4-BE49-F238E27FC236}">
                <a16:creationId xmlns:a16="http://schemas.microsoft.com/office/drawing/2014/main" id="{73503BDA-C15C-C1EB-6C4A-BE32D4D7EC63}"/>
              </a:ext>
            </a:extLst>
          </p:cNvPr>
          <p:cNvSpPr/>
          <p:nvPr/>
        </p:nvSpPr>
        <p:spPr>
          <a:xfrm>
            <a:off x="587944" y="2594190"/>
            <a:ext cx="3148754" cy="602372"/>
          </a:xfrm>
          <a:prstGeom prst="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chemeClr val="tx1"/>
                </a:solidFill>
                <a:effectLst/>
                <a:uLnTx/>
                <a:uFillTx/>
                <a:latin typeface="Calibri" panose="020F0502020204030204"/>
                <a:ea typeface="+mn-ea"/>
                <a:cs typeface="+mn-cs"/>
              </a:rPr>
              <a:t>Datasets</a:t>
            </a:r>
          </a:p>
        </p:txBody>
      </p:sp>
      <p:sp>
        <p:nvSpPr>
          <p:cNvPr id="18" name="Rectangle 17">
            <a:extLst>
              <a:ext uri="{FF2B5EF4-FFF2-40B4-BE49-F238E27FC236}">
                <a16:creationId xmlns:a16="http://schemas.microsoft.com/office/drawing/2014/main" id="{63B5D6BE-345C-6C86-3BDB-6FB08D3E5781}"/>
              </a:ext>
            </a:extLst>
          </p:cNvPr>
          <p:cNvSpPr/>
          <p:nvPr/>
        </p:nvSpPr>
        <p:spPr>
          <a:xfrm>
            <a:off x="592060" y="3315003"/>
            <a:ext cx="3148754" cy="602372"/>
          </a:xfrm>
          <a:prstGeom prst="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chemeClr val="tx1"/>
                </a:solidFill>
                <a:effectLst/>
                <a:uLnTx/>
                <a:uFillTx/>
                <a:latin typeface="Calibri" panose="020F0502020204030204"/>
                <a:ea typeface="+mn-ea"/>
                <a:cs typeface="+mn-cs"/>
              </a:rPr>
              <a:t>Models</a:t>
            </a:r>
          </a:p>
        </p:txBody>
      </p:sp>
      <p:sp>
        <p:nvSpPr>
          <p:cNvPr id="19" name="Rectangle 18">
            <a:extLst>
              <a:ext uri="{FF2B5EF4-FFF2-40B4-BE49-F238E27FC236}">
                <a16:creationId xmlns:a16="http://schemas.microsoft.com/office/drawing/2014/main" id="{9310A0A6-D3B3-4257-B4AC-6B2CC1B5801A}"/>
              </a:ext>
            </a:extLst>
          </p:cNvPr>
          <p:cNvSpPr/>
          <p:nvPr/>
        </p:nvSpPr>
        <p:spPr>
          <a:xfrm>
            <a:off x="596176" y="4035816"/>
            <a:ext cx="3148754" cy="602372"/>
          </a:xfrm>
          <a:prstGeom prst="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chemeClr val="tx1"/>
                </a:solidFill>
                <a:effectLst/>
                <a:uLnTx/>
                <a:uFillTx/>
                <a:latin typeface="Calibri" panose="020F0502020204030204"/>
                <a:ea typeface="+mn-ea"/>
                <a:cs typeface="+mn-cs"/>
              </a:rPr>
              <a:t>Software/Platforms</a:t>
            </a:r>
          </a:p>
        </p:txBody>
      </p:sp>
      <p:sp>
        <p:nvSpPr>
          <p:cNvPr id="23" name="Rectangle 22">
            <a:extLst>
              <a:ext uri="{FF2B5EF4-FFF2-40B4-BE49-F238E27FC236}">
                <a16:creationId xmlns:a16="http://schemas.microsoft.com/office/drawing/2014/main" id="{B304B409-1712-3783-FAA3-AB86406BA6BE}"/>
              </a:ext>
            </a:extLst>
          </p:cNvPr>
          <p:cNvSpPr/>
          <p:nvPr/>
        </p:nvSpPr>
        <p:spPr>
          <a:xfrm>
            <a:off x="603102" y="4728548"/>
            <a:ext cx="3148754" cy="602372"/>
          </a:xfrm>
          <a:prstGeom prst="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chemeClr val="tx1"/>
                </a:solidFill>
                <a:effectLst/>
                <a:uLnTx/>
                <a:uFillTx/>
                <a:latin typeface="Calibri" panose="020F0502020204030204"/>
                <a:ea typeface="+mn-ea"/>
                <a:cs typeface="+mn-cs"/>
              </a:rPr>
              <a:t>Training/expertise</a:t>
            </a:r>
          </a:p>
        </p:txBody>
      </p:sp>
      <p:sp>
        <p:nvSpPr>
          <p:cNvPr id="24" name="Rectangle 23">
            <a:extLst>
              <a:ext uri="{FF2B5EF4-FFF2-40B4-BE49-F238E27FC236}">
                <a16:creationId xmlns:a16="http://schemas.microsoft.com/office/drawing/2014/main" id="{C42B1FE8-42A0-2D24-EBCC-7259CD7D8333}"/>
              </a:ext>
            </a:extLst>
          </p:cNvPr>
          <p:cNvSpPr/>
          <p:nvPr/>
        </p:nvSpPr>
        <p:spPr>
          <a:xfrm>
            <a:off x="599637" y="5390107"/>
            <a:ext cx="3148754" cy="602372"/>
          </a:xfrm>
          <a:prstGeom prst="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chemeClr val="tx1"/>
                </a:solidFill>
                <a:effectLst/>
                <a:uLnTx/>
                <a:uFillTx/>
                <a:latin typeface="Calibri" panose="020F0502020204030204"/>
                <a:ea typeface="+mn-ea"/>
                <a:cs typeface="+mn-cs"/>
              </a:rPr>
              <a:t>Other</a:t>
            </a:r>
          </a:p>
        </p:txBody>
      </p:sp>
      <p:sp>
        <p:nvSpPr>
          <p:cNvPr id="21" name="TextBox 20">
            <a:extLst>
              <a:ext uri="{FF2B5EF4-FFF2-40B4-BE49-F238E27FC236}">
                <a16:creationId xmlns:a16="http://schemas.microsoft.com/office/drawing/2014/main" id="{4668E227-6874-9811-C963-2F643313E155}"/>
              </a:ext>
            </a:extLst>
          </p:cNvPr>
          <p:cNvSpPr txBox="1"/>
          <p:nvPr/>
        </p:nvSpPr>
        <p:spPr>
          <a:xfrm>
            <a:off x="3983938" y="2778236"/>
            <a:ext cx="1513973"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Build and demonstrate pathways between resources</a:t>
            </a:r>
          </a:p>
        </p:txBody>
      </p:sp>
      <p:sp>
        <p:nvSpPr>
          <p:cNvPr id="22" name="Vertical Scroll 21">
            <a:extLst>
              <a:ext uri="{FF2B5EF4-FFF2-40B4-BE49-F238E27FC236}">
                <a16:creationId xmlns:a16="http://schemas.microsoft.com/office/drawing/2014/main" id="{A52EA4D9-2F56-BA3D-1793-8591D2D93EFF}"/>
              </a:ext>
            </a:extLst>
          </p:cNvPr>
          <p:cNvSpPr/>
          <p:nvPr/>
        </p:nvSpPr>
        <p:spPr>
          <a:xfrm>
            <a:off x="8068962" y="1272747"/>
            <a:ext cx="3978876" cy="4399004"/>
          </a:xfrm>
          <a:prstGeom prst="verticalScroll">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Open </a:t>
            </a:r>
            <a:r>
              <a:rPr lang="en-US" sz="2000" dirty="0">
                <a:solidFill>
                  <a:sysClr val="windowText" lastClr="000000"/>
                </a:solidFill>
                <a:latin typeface="Calibri" panose="020F0502020204030204"/>
              </a:rPr>
              <a:t>opportunity</a:t>
            </a:r>
            <a:r>
              <a:rPr kumimoji="0" lang="en-US" sz="20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for researchers to access Pilot resources in spring 2024 timeframe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Research community submits requests for access to a menu of computing, data, software, platform resources and partnership opportunities</a:t>
            </a:r>
          </a:p>
        </p:txBody>
      </p:sp>
      <p:sp>
        <p:nvSpPr>
          <p:cNvPr id="3" name="Slide Number Placeholder 2">
            <a:extLst>
              <a:ext uri="{FF2B5EF4-FFF2-40B4-BE49-F238E27FC236}">
                <a16:creationId xmlns:a16="http://schemas.microsoft.com/office/drawing/2014/main" id="{827E8C68-0663-EFE3-87BB-3B459EBA08E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84092C-9B9C-9748-AC6A-F06C9D03AD5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62030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67584-F7BE-4F9D-9137-19AB050D29C2}"/>
              </a:ext>
            </a:extLst>
          </p:cNvPr>
          <p:cNvSpPr>
            <a:spLocks noGrp="1"/>
          </p:cNvSpPr>
          <p:nvPr>
            <p:ph type="title"/>
          </p:nvPr>
        </p:nvSpPr>
        <p:spPr/>
        <p:txBody>
          <a:bodyPr/>
          <a:lstStyle/>
          <a:p>
            <a:r>
              <a:rPr lang="en-US"/>
              <a:t>Why do we need a NAIRR?</a:t>
            </a:r>
          </a:p>
        </p:txBody>
      </p:sp>
      <p:sp>
        <p:nvSpPr>
          <p:cNvPr id="9" name="TextBox 8">
            <a:extLst>
              <a:ext uri="{FF2B5EF4-FFF2-40B4-BE49-F238E27FC236}">
                <a16:creationId xmlns:a16="http://schemas.microsoft.com/office/drawing/2014/main" id="{821390AC-1BC1-445E-AE70-BA8552C1F2FB}"/>
              </a:ext>
            </a:extLst>
          </p:cNvPr>
          <p:cNvSpPr txBox="1"/>
          <p:nvPr/>
        </p:nvSpPr>
        <p:spPr>
          <a:xfrm>
            <a:off x="314017" y="1351645"/>
            <a:ext cx="5573151" cy="4401205"/>
          </a:xfrm>
          <a:prstGeom prst="rect">
            <a:avLst/>
          </a:prstGeom>
          <a:noFill/>
        </p:spPr>
        <p:txBody>
          <a:bodyPr wrap="square" rtlCol="0">
            <a:spAutoFit/>
          </a:bodyPr>
          <a:lstStyle/>
          <a:p>
            <a:pPr marL="342900" indent="-342900">
              <a:buClr>
                <a:schemeClr val="accent1"/>
              </a:buClr>
              <a:buFont typeface="Arial" panose="020B0604020202020204" pitchFamily="34" charset="0"/>
              <a:buChar char="•"/>
            </a:pPr>
            <a:r>
              <a:rPr lang="en-US" sz="2800"/>
              <a:t>AI holds potential to solve critical societal and global challenges</a:t>
            </a:r>
          </a:p>
          <a:p>
            <a:pPr marL="342900" indent="-342900">
              <a:buClr>
                <a:schemeClr val="accent1"/>
              </a:buClr>
              <a:buFont typeface="Arial" panose="020B0604020202020204" pitchFamily="34" charset="0"/>
              <a:buChar char="•"/>
            </a:pPr>
            <a:endParaRPr lang="en-US" sz="2800"/>
          </a:p>
          <a:p>
            <a:pPr marL="342900" indent="-342900">
              <a:buClr>
                <a:schemeClr val="accent1"/>
              </a:buClr>
              <a:buFont typeface="Arial" panose="020B0604020202020204" pitchFamily="34" charset="0"/>
              <a:buChar char="•"/>
            </a:pPr>
            <a:r>
              <a:rPr lang="en-US" sz="2800"/>
              <a:t>Many potential contributors lack access to requisite resources</a:t>
            </a:r>
          </a:p>
          <a:p>
            <a:pPr marL="342900" indent="-342900">
              <a:buClr>
                <a:schemeClr val="accent1"/>
              </a:buClr>
              <a:buFont typeface="Arial" panose="020B0604020202020204" pitchFamily="34" charset="0"/>
              <a:buChar char="•"/>
            </a:pPr>
            <a:endParaRPr lang="en-US" sz="2800"/>
          </a:p>
          <a:p>
            <a:pPr marL="342900" indent="-342900">
              <a:buClr>
                <a:schemeClr val="accent1"/>
              </a:buClr>
              <a:buFont typeface="Arial" panose="020B0604020202020204" pitchFamily="34" charset="0"/>
              <a:buChar char="•"/>
            </a:pPr>
            <a:r>
              <a:rPr lang="en-US" sz="2800"/>
              <a:t>Researchers investigating AI to serve the public good and to train the next generation of researchers need access to essential resources </a:t>
            </a:r>
          </a:p>
        </p:txBody>
      </p:sp>
      <p:pic>
        <p:nvPicPr>
          <p:cNvPr id="6" name="Picture 5">
            <a:extLst>
              <a:ext uri="{FF2B5EF4-FFF2-40B4-BE49-F238E27FC236}">
                <a16:creationId xmlns:a16="http://schemas.microsoft.com/office/drawing/2014/main" id="{50C999DA-4DFD-56B7-55FF-84E309027A9C}"/>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692802" y="5106661"/>
            <a:ext cx="2028379" cy="1643366"/>
          </a:xfrm>
          <a:prstGeom prst="hexagon">
            <a:avLst/>
          </a:prstGeom>
        </p:spPr>
      </p:pic>
      <p:pic>
        <p:nvPicPr>
          <p:cNvPr id="7" name="Picture 6">
            <a:extLst>
              <a:ext uri="{FF2B5EF4-FFF2-40B4-BE49-F238E27FC236}">
                <a16:creationId xmlns:a16="http://schemas.microsoft.com/office/drawing/2014/main" id="{1ACFF2EA-1DD6-0942-F95F-A5EB060E580C}"/>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10072222" y="-81233"/>
            <a:ext cx="2028379" cy="1643366"/>
          </a:xfrm>
          <a:prstGeom prst="hexagon">
            <a:avLst/>
          </a:prstGeom>
        </p:spPr>
      </p:pic>
      <p:pic>
        <p:nvPicPr>
          <p:cNvPr id="8" name="Picture 7">
            <a:extLst>
              <a:ext uri="{FF2B5EF4-FFF2-40B4-BE49-F238E27FC236}">
                <a16:creationId xmlns:a16="http://schemas.microsoft.com/office/drawing/2014/main" id="{8153F378-FDBA-82A6-E839-7D0C47AAA4B7}"/>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8382584" y="4266382"/>
            <a:ext cx="2028379" cy="1643366"/>
          </a:xfrm>
          <a:prstGeom prst="hexagon">
            <a:avLst/>
          </a:prstGeom>
        </p:spPr>
      </p:pic>
      <p:pic>
        <p:nvPicPr>
          <p:cNvPr id="10" name="Picture 9">
            <a:extLst>
              <a:ext uri="{FF2B5EF4-FFF2-40B4-BE49-F238E27FC236}">
                <a16:creationId xmlns:a16="http://schemas.microsoft.com/office/drawing/2014/main" id="{126C7CA2-883D-C2F7-FE43-ACE8A5BED8E8}"/>
              </a:ext>
              <a:ext uri="{C183D7F6-B498-43B3-948B-1728B52AA6E4}">
                <adec:decorative xmlns:adec="http://schemas.microsoft.com/office/drawing/2017/decorative" val="1"/>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6694417" y="1646336"/>
            <a:ext cx="2028379" cy="1643366"/>
          </a:xfrm>
          <a:prstGeom prst="hexagon">
            <a:avLst/>
          </a:prstGeom>
        </p:spPr>
      </p:pic>
      <p:pic>
        <p:nvPicPr>
          <p:cNvPr id="11" name="Picture 10">
            <a:extLst>
              <a:ext uri="{FF2B5EF4-FFF2-40B4-BE49-F238E27FC236}">
                <a16:creationId xmlns:a16="http://schemas.microsoft.com/office/drawing/2014/main" id="{984D773B-ABCC-5F0A-00C8-26ECFA5ACB8E}"/>
              </a:ext>
              <a:ext uri="{C183D7F6-B498-43B3-948B-1728B52AA6E4}">
                <adec:decorative xmlns:adec="http://schemas.microsoft.com/office/drawing/2017/decorative" val="1"/>
              </a:ext>
            </a:extLst>
          </p:cNvPr>
          <p:cNvPicPr>
            <a:picLocks/>
          </p:cNvPicPr>
          <p:nvPr/>
        </p:nvPicPr>
        <p:blipFill>
          <a:blip r:embed="rId7" cstate="screen">
            <a:extLst>
              <a:ext uri="{28A0092B-C50C-407E-A947-70E740481C1C}">
                <a14:useLocalDpi xmlns:a14="http://schemas.microsoft.com/office/drawing/2010/main"/>
              </a:ext>
            </a:extLst>
          </a:blip>
          <a:srcRect/>
          <a:stretch/>
        </p:blipFill>
        <p:spPr>
          <a:xfrm>
            <a:off x="8383914" y="784896"/>
            <a:ext cx="2027049" cy="1645920"/>
          </a:xfrm>
          <a:prstGeom prst="hexagon">
            <a:avLst/>
          </a:prstGeom>
        </p:spPr>
      </p:pic>
      <p:pic>
        <p:nvPicPr>
          <p:cNvPr id="12" name="Picture 11">
            <a:extLst>
              <a:ext uri="{FF2B5EF4-FFF2-40B4-BE49-F238E27FC236}">
                <a16:creationId xmlns:a16="http://schemas.microsoft.com/office/drawing/2014/main" id="{08F1E42B-D2B8-254C-05C8-CA62A6718891}"/>
              </a:ext>
              <a:ext uri="{C183D7F6-B498-43B3-948B-1728B52AA6E4}">
                <adec:decorative xmlns:adec="http://schemas.microsoft.com/office/drawing/2017/decorative" val="1"/>
              </a:ext>
            </a:extLst>
          </p:cNvPr>
          <p:cNvPicPr>
            <a:picLocks noChangeAspect="1"/>
          </p:cNvPicPr>
          <p:nvPr/>
        </p:nvPicPr>
        <p:blipFill rotWithShape="1">
          <a:blip r:embed="rId8" cstate="hqprint">
            <a:extLst>
              <a:ext uri="{28A0092B-C50C-407E-A947-70E740481C1C}">
                <a14:useLocalDpi xmlns:a14="http://schemas.microsoft.com/office/drawing/2010/main"/>
              </a:ext>
            </a:extLst>
          </a:blip>
          <a:srcRect/>
          <a:stretch/>
        </p:blipFill>
        <p:spPr>
          <a:xfrm>
            <a:off x="8379432" y="2506589"/>
            <a:ext cx="2031531" cy="1645920"/>
          </a:xfrm>
          <a:prstGeom prst="hexagon">
            <a:avLst/>
          </a:prstGeom>
        </p:spPr>
      </p:pic>
      <p:pic>
        <p:nvPicPr>
          <p:cNvPr id="13" name="Picture 12">
            <a:extLst>
              <a:ext uri="{FF2B5EF4-FFF2-40B4-BE49-F238E27FC236}">
                <a16:creationId xmlns:a16="http://schemas.microsoft.com/office/drawing/2014/main" id="{850311B0-67CF-C989-6EBF-A5F3AF86D159}"/>
              </a:ext>
              <a:ext uri="{C183D7F6-B498-43B3-948B-1728B52AA6E4}">
                <adec:decorative xmlns:adec="http://schemas.microsoft.com/office/drawing/2017/decorative" val="1"/>
              </a:ext>
            </a:extLst>
          </p:cNvPr>
          <p:cNvPicPr>
            <a:picLocks noChangeAspect="1"/>
          </p:cNvPicPr>
          <p:nvPr/>
        </p:nvPicPr>
        <p:blipFill>
          <a:blip r:embed="rId9" cstate="screen">
            <a:extLst>
              <a:ext uri="{28A0092B-C50C-407E-A947-70E740481C1C}">
                <a14:useLocalDpi xmlns:a14="http://schemas.microsoft.com/office/drawing/2010/main"/>
              </a:ext>
            </a:extLst>
          </a:blip>
          <a:srcRect/>
          <a:stretch/>
        </p:blipFill>
        <p:spPr>
          <a:xfrm>
            <a:off x="6692803" y="3363575"/>
            <a:ext cx="2028379" cy="1643366"/>
          </a:xfrm>
          <a:prstGeom prst="hexagon">
            <a:avLst/>
          </a:prstGeom>
        </p:spPr>
      </p:pic>
      <p:pic>
        <p:nvPicPr>
          <p:cNvPr id="14" name="Picture 13">
            <a:extLst>
              <a:ext uri="{FF2B5EF4-FFF2-40B4-BE49-F238E27FC236}">
                <a16:creationId xmlns:a16="http://schemas.microsoft.com/office/drawing/2014/main" id="{61F36AAF-C90C-3FD0-F3B5-44002C90CB90}"/>
              </a:ext>
              <a:ext uri="{C183D7F6-B498-43B3-948B-1728B52AA6E4}">
                <adec:decorative xmlns:adec="http://schemas.microsoft.com/office/drawing/2017/decorative" val="1"/>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b="-893"/>
          <a:stretch/>
        </p:blipFill>
        <p:spPr>
          <a:xfrm>
            <a:off x="10072081" y="3365817"/>
            <a:ext cx="2028379" cy="1643366"/>
          </a:xfrm>
          <a:prstGeom prst="hexagon">
            <a:avLst/>
          </a:prstGeom>
        </p:spPr>
      </p:pic>
      <p:pic>
        <p:nvPicPr>
          <p:cNvPr id="15" name="Picture 14">
            <a:extLst>
              <a:ext uri="{FF2B5EF4-FFF2-40B4-BE49-F238E27FC236}">
                <a16:creationId xmlns:a16="http://schemas.microsoft.com/office/drawing/2014/main" id="{EF5A107C-413E-BD7B-A51D-9493E0AEE0E2}"/>
              </a:ext>
              <a:ext uri="{C183D7F6-B498-43B3-948B-1728B52AA6E4}">
                <adec:decorative xmlns:adec="http://schemas.microsoft.com/office/drawing/2017/decorative" val="1"/>
              </a:ext>
            </a:extLst>
          </p:cNvPr>
          <p:cNvPicPr>
            <a:picLocks noChangeAspect="1"/>
          </p:cNvPicPr>
          <p:nvPr/>
        </p:nvPicPr>
        <p:blipFill>
          <a:blip r:embed="rId11" cstate="screen">
            <a:extLst>
              <a:ext uri="{28A0092B-C50C-407E-A947-70E740481C1C}">
                <a14:useLocalDpi xmlns:a14="http://schemas.microsoft.com/office/drawing/2010/main"/>
              </a:ext>
            </a:extLst>
          </a:blip>
          <a:srcRect/>
          <a:stretch/>
        </p:blipFill>
        <p:spPr>
          <a:xfrm>
            <a:off x="10074149" y="1641015"/>
            <a:ext cx="2031531" cy="1645920"/>
          </a:xfrm>
          <a:prstGeom prst="hexagon">
            <a:avLst/>
          </a:prstGeom>
        </p:spPr>
      </p:pic>
      <p:sp>
        <p:nvSpPr>
          <p:cNvPr id="18" name="TextBox 17">
            <a:extLst>
              <a:ext uri="{FF2B5EF4-FFF2-40B4-BE49-F238E27FC236}">
                <a16:creationId xmlns:a16="http://schemas.microsoft.com/office/drawing/2014/main" id="{A7C15991-EEF8-C550-6E51-A84DD1A4CD24}"/>
              </a:ext>
            </a:extLst>
          </p:cNvPr>
          <p:cNvSpPr txBox="1"/>
          <p:nvPr/>
        </p:nvSpPr>
        <p:spPr>
          <a:xfrm>
            <a:off x="10410963" y="-97308"/>
            <a:ext cx="1751351" cy="584775"/>
          </a:xfrm>
          <a:prstGeom prst="rect">
            <a:avLst/>
          </a:prstGeom>
          <a:solidFill>
            <a:srgbClr val="FFFFFF">
              <a:alpha val="50196"/>
            </a:srgbClr>
          </a:solidFill>
        </p:spPr>
        <p:txBody>
          <a:bodyPr wrap="square" rtlCol="0">
            <a:spAutoFit/>
          </a:bodyPr>
          <a:lstStyle/>
          <a:p>
            <a:r>
              <a:rPr lang="en-US" sz="1600"/>
              <a:t>AI Curriculum Development</a:t>
            </a:r>
          </a:p>
        </p:txBody>
      </p:sp>
      <p:sp>
        <p:nvSpPr>
          <p:cNvPr id="21" name="TextBox 20">
            <a:extLst>
              <a:ext uri="{FF2B5EF4-FFF2-40B4-BE49-F238E27FC236}">
                <a16:creationId xmlns:a16="http://schemas.microsoft.com/office/drawing/2014/main" id="{651CAA71-4C8D-FF26-F44F-0544D7E1AF59}"/>
              </a:ext>
            </a:extLst>
          </p:cNvPr>
          <p:cNvSpPr txBox="1"/>
          <p:nvPr/>
        </p:nvSpPr>
        <p:spPr>
          <a:xfrm>
            <a:off x="8725121" y="766870"/>
            <a:ext cx="2027049" cy="584775"/>
          </a:xfrm>
          <a:prstGeom prst="rect">
            <a:avLst/>
          </a:prstGeom>
          <a:noFill/>
        </p:spPr>
        <p:txBody>
          <a:bodyPr wrap="square" rtlCol="0">
            <a:spAutoFit/>
          </a:bodyPr>
          <a:lstStyle/>
          <a:p>
            <a:r>
              <a:rPr lang="en-US" sz="1600">
                <a:solidFill>
                  <a:schemeClr val="bg1"/>
                </a:solidFill>
              </a:rPr>
              <a:t>Wind Farm </a:t>
            </a:r>
          </a:p>
          <a:p>
            <a:r>
              <a:rPr lang="en-US" sz="1600">
                <a:solidFill>
                  <a:schemeClr val="bg1"/>
                </a:solidFill>
              </a:rPr>
              <a:t>Grid Connection</a:t>
            </a:r>
          </a:p>
        </p:txBody>
      </p:sp>
      <p:sp>
        <p:nvSpPr>
          <p:cNvPr id="22" name="TextBox 21">
            <a:extLst>
              <a:ext uri="{FF2B5EF4-FFF2-40B4-BE49-F238E27FC236}">
                <a16:creationId xmlns:a16="http://schemas.microsoft.com/office/drawing/2014/main" id="{651C247B-F0D9-3385-6D5C-FDA70400FF34}"/>
              </a:ext>
            </a:extLst>
          </p:cNvPr>
          <p:cNvSpPr txBox="1"/>
          <p:nvPr/>
        </p:nvSpPr>
        <p:spPr>
          <a:xfrm>
            <a:off x="10398370" y="1689510"/>
            <a:ext cx="1363946" cy="584775"/>
          </a:xfrm>
          <a:prstGeom prst="rect">
            <a:avLst/>
          </a:prstGeom>
          <a:solidFill>
            <a:srgbClr val="FFFFFF">
              <a:alpha val="50196"/>
            </a:srgbClr>
          </a:solidFill>
        </p:spPr>
        <p:txBody>
          <a:bodyPr wrap="square">
            <a:spAutoFit/>
          </a:bodyPr>
          <a:lstStyle/>
          <a:p>
            <a:r>
              <a:rPr lang="en-US" sz="1600"/>
              <a:t>Juvenile Justice</a:t>
            </a:r>
          </a:p>
        </p:txBody>
      </p:sp>
      <p:sp>
        <p:nvSpPr>
          <p:cNvPr id="20" name="TextBox 19">
            <a:extLst>
              <a:ext uri="{FF2B5EF4-FFF2-40B4-BE49-F238E27FC236}">
                <a16:creationId xmlns:a16="http://schemas.microsoft.com/office/drawing/2014/main" id="{6809CB3D-44C5-1E08-ED1B-EA4EDB2D012E}"/>
              </a:ext>
            </a:extLst>
          </p:cNvPr>
          <p:cNvSpPr txBox="1"/>
          <p:nvPr/>
        </p:nvSpPr>
        <p:spPr>
          <a:xfrm>
            <a:off x="6849687" y="2720382"/>
            <a:ext cx="1646217" cy="584775"/>
          </a:xfrm>
          <a:prstGeom prst="rect">
            <a:avLst/>
          </a:prstGeom>
          <a:noFill/>
        </p:spPr>
        <p:txBody>
          <a:bodyPr wrap="square" rtlCol="0">
            <a:spAutoFit/>
          </a:bodyPr>
          <a:lstStyle/>
          <a:p>
            <a:pPr algn="r"/>
            <a:r>
              <a:rPr lang="en-US" sz="1600">
                <a:solidFill>
                  <a:schemeClr val="bg1"/>
                </a:solidFill>
              </a:rPr>
              <a:t>Trustworthy AI in Medical Systems</a:t>
            </a:r>
          </a:p>
        </p:txBody>
      </p:sp>
      <p:sp>
        <p:nvSpPr>
          <p:cNvPr id="25" name="TextBox 24">
            <a:extLst>
              <a:ext uri="{FF2B5EF4-FFF2-40B4-BE49-F238E27FC236}">
                <a16:creationId xmlns:a16="http://schemas.microsoft.com/office/drawing/2014/main" id="{17261D9C-F334-EAF6-24FD-5D1D3A2CB089}"/>
              </a:ext>
            </a:extLst>
          </p:cNvPr>
          <p:cNvSpPr txBox="1"/>
          <p:nvPr/>
        </p:nvSpPr>
        <p:spPr>
          <a:xfrm>
            <a:off x="8226358" y="3631747"/>
            <a:ext cx="1779516" cy="584775"/>
          </a:xfrm>
          <a:prstGeom prst="rect">
            <a:avLst/>
          </a:prstGeom>
          <a:noFill/>
        </p:spPr>
        <p:txBody>
          <a:bodyPr wrap="square" rtlCol="0">
            <a:spAutoFit/>
          </a:bodyPr>
          <a:lstStyle/>
          <a:p>
            <a:pPr algn="r"/>
            <a:r>
              <a:rPr lang="en-US" sz="1600">
                <a:solidFill>
                  <a:schemeClr val="bg1"/>
                </a:solidFill>
              </a:rPr>
              <a:t>Cardiovascular Disease</a:t>
            </a:r>
          </a:p>
        </p:txBody>
      </p:sp>
      <p:sp>
        <p:nvSpPr>
          <p:cNvPr id="23" name="TextBox 22">
            <a:extLst>
              <a:ext uri="{FF2B5EF4-FFF2-40B4-BE49-F238E27FC236}">
                <a16:creationId xmlns:a16="http://schemas.microsoft.com/office/drawing/2014/main" id="{2F8576E2-E25F-7925-E269-216EF7A5593F}"/>
              </a:ext>
            </a:extLst>
          </p:cNvPr>
          <p:cNvSpPr txBox="1"/>
          <p:nvPr/>
        </p:nvSpPr>
        <p:spPr>
          <a:xfrm>
            <a:off x="7048859" y="4447572"/>
            <a:ext cx="1768561" cy="584775"/>
          </a:xfrm>
          <a:prstGeom prst="rect">
            <a:avLst/>
          </a:prstGeom>
          <a:noFill/>
        </p:spPr>
        <p:txBody>
          <a:bodyPr wrap="square" rtlCol="0">
            <a:spAutoFit/>
          </a:bodyPr>
          <a:lstStyle/>
          <a:p>
            <a:r>
              <a:rPr lang="en-US" sz="1600">
                <a:solidFill>
                  <a:schemeClr val="bg1"/>
                </a:solidFill>
              </a:rPr>
              <a:t>Atmospheric Modeling</a:t>
            </a:r>
          </a:p>
        </p:txBody>
      </p:sp>
      <p:sp>
        <p:nvSpPr>
          <p:cNvPr id="24" name="TextBox 23">
            <a:extLst>
              <a:ext uri="{FF2B5EF4-FFF2-40B4-BE49-F238E27FC236}">
                <a16:creationId xmlns:a16="http://schemas.microsoft.com/office/drawing/2014/main" id="{E161E588-2DD1-076B-C425-8566B95616A3}"/>
              </a:ext>
            </a:extLst>
          </p:cNvPr>
          <p:cNvSpPr txBox="1"/>
          <p:nvPr/>
        </p:nvSpPr>
        <p:spPr>
          <a:xfrm>
            <a:off x="10363200" y="4918425"/>
            <a:ext cx="1779516" cy="338554"/>
          </a:xfrm>
          <a:prstGeom prst="rect">
            <a:avLst/>
          </a:prstGeom>
          <a:noFill/>
        </p:spPr>
        <p:txBody>
          <a:bodyPr wrap="square">
            <a:spAutoFit/>
          </a:bodyPr>
          <a:lstStyle/>
          <a:p>
            <a:r>
              <a:rPr lang="en-US" sz="1600"/>
              <a:t>Neuro-Inspired AI</a:t>
            </a:r>
          </a:p>
        </p:txBody>
      </p:sp>
      <p:sp>
        <p:nvSpPr>
          <p:cNvPr id="19" name="TextBox 18">
            <a:extLst>
              <a:ext uri="{FF2B5EF4-FFF2-40B4-BE49-F238E27FC236}">
                <a16:creationId xmlns:a16="http://schemas.microsoft.com/office/drawing/2014/main" id="{D1CA4F93-0990-CFA3-DD47-01FC1E9154BF}"/>
              </a:ext>
            </a:extLst>
          </p:cNvPr>
          <p:cNvSpPr txBox="1"/>
          <p:nvPr/>
        </p:nvSpPr>
        <p:spPr>
          <a:xfrm>
            <a:off x="8495904" y="5120694"/>
            <a:ext cx="1768561" cy="584775"/>
          </a:xfrm>
          <a:prstGeom prst="rect">
            <a:avLst/>
          </a:prstGeom>
          <a:noFill/>
        </p:spPr>
        <p:txBody>
          <a:bodyPr wrap="square" rtlCol="0">
            <a:spAutoFit/>
          </a:bodyPr>
          <a:lstStyle/>
          <a:p>
            <a:pPr algn="ctr"/>
            <a:r>
              <a:rPr lang="en-US" sz="1600">
                <a:solidFill>
                  <a:schemeClr val="bg1"/>
                </a:solidFill>
              </a:rPr>
              <a:t>Power grid</a:t>
            </a:r>
          </a:p>
          <a:p>
            <a:pPr algn="ctr"/>
            <a:r>
              <a:rPr lang="en-US" sz="1600">
                <a:solidFill>
                  <a:schemeClr val="bg1"/>
                </a:solidFill>
              </a:rPr>
              <a:t>grid infrastructure</a:t>
            </a:r>
          </a:p>
        </p:txBody>
      </p:sp>
      <p:sp>
        <p:nvSpPr>
          <p:cNvPr id="17" name="TextBox 16">
            <a:extLst>
              <a:ext uri="{FF2B5EF4-FFF2-40B4-BE49-F238E27FC236}">
                <a16:creationId xmlns:a16="http://schemas.microsoft.com/office/drawing/2014/main" id="{4ADC13B2-1242-B9CA-8DAC-AFA248D362EA}"/>
              </a:ext>
            </a:extLst>
          </p:cNvPr>
          <p:cNvSpPr txBox="1"/>
          <p:nvPr/>
        </p:nvSpPr>
        <p:spPr>
          <a:xfrm>
            <a:off x="7105891" y="5131192"/>
            <a:ext cx="856325" cy="338554"/>
          </a:xfrm>
          <a:prstGeom prst="rect">
            <a:avLst/>
          </a:prstGeom>
          <a:noFill/>
        </p:spPr>
        <p:txBody>
          <a:bodyPr wrap="none" rtlCol="0">
            <a:spAutoFit/>
          </a:bodyPr>
          <a:lstStyle/>
          <a:p>
            <a:r>
              <a:rPr lang="en-US" sz="1600">
                <a:solidFill>
                  <a:schemeClr val="bg1"/>
                </a:solidFill>
              </a:rPr>
              <a:t>Security</a:t>
            </a:r>
          </a:p>
        </p:txBody>
      </p:sp>
      <p:sp>
        <p:nvSpPr>
          <p:cNvPr id="5" name="Slide Number Placeholder 4">
            <a:extLst>
              <a:ext uri="{FF2B5EF4-FFF2-40B4-BE49-F238E27FC236}">
                <a16:creationId xmlns:a16="http://schemas.microsoft.com/office/drawing/2014/main" id="{423340E2-EBA3-49BA-A2BA-EAFFAEC30A73}"/>
              </a:ext>
            </a:extLst>
          </p:cNvPr>
          <p:cNvSpPr>
            <a:spLocks noGrp="1"/>
          </p:cNvSpPr>
          <p:nvPr>
            <p:ph type="sldNum" sz="quarter" idx="12"/>
          </p:nvPr>
        </p:nvSpPr>
        <p:spPr/>
        <p:txBody>
          <a:bodyPr/>
          <a:lstStyle/>
          <a:p>
            <a:fld id="{9EC3CDA6-F0C0-4704-96A9-77DA34971165}" type="slidenum">
              <a:rPr lang="en-US" smtClean="0"/>
              <a:t>3</a:t>
            </a:fld>
            <a:endParaRPr lang="en-US"/>
          </a:p>
        </p:txBody>
      </p:sp>
    </p:spTree>
    <p:extLst>
      <p:ext uri="{BB962C8B-B14F-4D97-AF65-F5344CB8AC3E}">
        <p14:creationId xmlns:p14="http://schemas.microsoft.com/office/powerpoint/2010/main" val="21649921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EAB95F-FC66-DDBB-CDD1-1255E346110A}"/>
              </a:ext>
            </a:extLst>
          </p:cNvPr>
          <p:cNvSpPr>
            <a:spLocks noGrp="1"/>
          </p:cNvSpPr>
          <p:nvPr>
            <p:ph type="title"/>
          </p:nvPr>
        </p:nvSpPr>
        <p:spPr/>
        <p:txBody>
          <a:bodyPr>
            <a:normAutofit/>
          </a:bodyPr>
          <a:lstStyle/>
          <a:p>
            <a:r>
              <a:rPr lang="en-US">
                <a:latin typeface="Open Sans Light" panose="020B0606030504020204" pitchFamily="34" charset="0"/>
                <a:ea typeface="Open Sans Light" panose="020B0606030504020204" pitchFamily="34" charset="0"/>
                <a:cs typeface="Open Sans Light" panose="020B0606030504020204" pitchFamily="34" charset="0"/>
              </a:rPr>
              <a:t>Pilot Launch January 24th</a:t>
            </a:r>
          </a:p>
        </p:txBody>
      </p:sp>
      <p:sp>
        <p:nvSpPr>
          <p:cNvPr id="4" name="Slide Number Placeholder 3">
            <a:extLst>
              <a:ext uri="{FF2B5EF4-FFF2-40B4-BE49-F238E27FC236}">
                <a16:creationId xmlns:a16="http://schemas.microsoft.com/office/drawing/2014/main" id="{68F8388B-9909-DD2F-3535-90808F8F0673}"/>
              </a:ext>
            </a:extLst>
          </p:cNvPr>
          <p:cNvSpPr>
            <a:spLocks noGrp="1"/>
          </p:cNvSpPr>
          <p:nvPr>
            <p:ph type="sldNum" sz="quarter" idx="12"/>
          </p:nvPr>
        </p:nvSpPr>
        <p:spPr/>
        <p:txBody>
          <a:bodyPr/>
          <a:lstStyle/>
          <a:p>
            <a:fld id="{4710E8EA-57F6-764C-8914-AEEABF058192}" type="slidenum">
              <a:rPr lang="en-US" dirty="0" smtClean="0"/>
              <a:pPr/>
              <a:t>30</a:t>
            </a:fld>
            <a:endParaRPr lang="en-US"/>
          </a:p>
        </p:txBody>
      </p:sp>
      <p:sp>
        <p:nvSpPr>
          <p:cNvPr id="17" name="Text Placeholder 3">
            <a:extLst>
              <a:ext uri="{FF2B5EF4-FFF2-40B4-BE49-F238E27FC236}">
                <a16:creationId xmlns:a16="http://schemas.microsoft.com/office/drawing/2014/main" id="{39603F27-8301-A83E-ABF1-472BCD338CD3}"/>
              </a:ext>
            </a:extLst>
          </p:cNvPr>
          <p:cNvSpPr txBox="1">
            <a:spLocks/>
          </p:cNvSpPr>
          <p:nvPr/>
        </p:nvSpPr>
        <p:spPr>
          <a:xfrm>
            <a:off x="348728" y="1031240"/>
            <a:ext cx="10984072" cy="520609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a:pPr>
            <a:r>
              <a:rPr lang="en-US"/>
              <a:t>NAIRR Pilot .gov site goes live </a:t>
            </a:r>
            <a:r>
              <a:rPr lang="en-US" sz="1800"/>
              <a:t>(</a:t>
            </a:r>
            <a:r>
              <a:rPr lang="en-US" sz="1800">
                <a:hlinkClick r:id="rId2"/>
              </a:rPr>
              <a:t>https://</a:t>
            </a:r>
            <a:r>
              <a:rPr lang="en-US" sz="1800" err="1">
                <a:hlinkClick r:id="rId2"/>
              </a:rPr>
              <a:t>new.nsf.gov</a:t>
            </a:r>
            <a:r>
              <a:rPr lang="en-US" sz="1800">
                <a:hlinkClick r:id="rId2"/>
              </a:rPr>
              <a:t>/focus-areas/artificial-intelligence/</a:t>
            </a:r>
            <a:r>
              <a:rPr lang="en-US" sz="1800" err="1">
                <a:hlinkClick r:id="rId2"/>
              </a:rPr>
              <a:t>nairr</a:t>
            </a:r>
            <a:r>
              <a:rPr lang="en-US" sz="1800"/>
              <a:t>)</a:t>
            </a:r>
            <a:endParaRPr lang="en-US"/>
          </a:p>
          <a:p>
            <a:pPr marL="514350" indent="-514350">
              <a:buFont typeface="+mj-lt"/>
              <a:buAutoNum type="arabicPeriod"/>
            </a:pPr>
            <a:r>
              <a:rPr lang="en-US"/>
              <a:t>NAIRR Pilot Portal goes live </a:t>
            </a:r>
            <a:r>
              <a:rPr lang="en-US" sz="2000"/>
              <a:t>(where researchers go for access </a:t>
            </a:r>
            <a:r>
              <a:rPr lang="en-US" sz="2000" err="1">
                <a:hlinkClick r:id="rId3"/>
              </a:rPr>
              <a:t>nairrpilot.org</a:t>
            </a:r>
            <a:r>
              <a:rPr lang="en-US" sz="2000"/>
              <a:t>)</a:t>
            </a:r>
          </a:p>
          <a:p>
            <a:pPr marL="971550" lvl="1" indent="-514350">
              <a:buFont typeface="+mj-lt"/>
              <a:buAutoNum type="arabicPeriod"/>
            </a:pPr>
            <a:r>
              <a:rPr lang="en-US"/>
              <a:t>First opportunity to apply for resources on NSF and DOE high performance computing systems targeting responsible and trustworthy AI research</a:t>
            </a:r>
          </a:p>
          <a:p>
            <a:pPr marL="971550" lvl="1" indent="-514350">
              <a:buFont typeface="+mj-lt"/>
              <a:buAutoNum type="arabicPeriod"/>
            </a:pPr>
            <a:r>
              <a:rPr lang="en-US"/>
              <a:t>Initial datasets available from agencies and partners</a:t>
            </a:r>
          </a:p>
          <a:p>
            <a:pPr marL="971550" lvl="1" indent="-514350">
              <a:buFont typeface="+mj-lt"/>
              <a:buAutoNum type="arabicPeriod"/>
            </a:pPr>
            <a:r>
              <a:rPr lang="en-US"/>
              <a:t>RFI – requests priority use cases for NAIRR Pilot from researcher and educator community</a:t>
            </a:r>
          </a:p>
          <a:p>
            <a:pPr marL="514350" indent="-514350">
              <a:buFont typeface="+mj-lt"/>
              <a:buAutoNum type="arabicPeriod"/>
            </a:pPr>
            <a:r>
              <a:rPr lang="en-US"/>
              <a:t>Partners are announced</a:t>
            </a:r>
          </a:p>
          <a:p>
            <a:pPr marL="514350" indent="-514350">
              <a:buFont typeface="+mj-lt"/>
              <a:buAutoNum type="arabicPeriod"/>
            </a:pPr>
            <a:endParaRPr lang="en-US" sz="2800">
              <a:ea typeface="+mn-lt"/>
              <a:cs typeface="+mn-lt"/>
            </a:endParaRPr>
          </a:p>
          <a:p>
            <a:pPr marL="0" indent="0">
              <a:buNone/>
            </a:pPr>
            <a:r>
              <a:rPr lang="en-US">
                <a:ea typeface="+mn-lt"/>
                <a:cs typeface="+mn-lt"/>
              </a:rPr>
              <a:t>This earliest phase of the project expected to support: 25-50 project</a:t>
            </a:r>
          </a:p>
        </p:txBody>
      </p:sp>
    </p:spTree>
    <p:extLst>
      <p:ext uri="{BB962C8B-B14F-4D97-AF65-F5344CB8AC3E}">
        <p14:creationId xmlns:p14="http://schemas.microsoft.com/office/powerpoint/2010/main" val="15909712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5E37E-112F-BD83-7752-504F6FD454FE}"/>
              </a:ext>
            </a:extLst>
          </p:cNvPr>
          <p:cNvSpPr>
            <a:spLocks noGrp="1"/>
          </p:cNvSpPr>
          <p:nvPr>
            <p:ph type="title"/>
          </p:nvPr>
        </p:nvSpPr>
        <p:spPr/>
        <p:txBody>
          <a:bodyPr>
            <a:noAutofit/>
          </a:bodyPr>
          <a:lstStyle/>
          <a:p>
            <a:r>
              <a:rPr lang="en-US" sz="3600">
                <a:solidFill>
                  <a:schemeClr val="accent1"/>
                </a:solidFill>
                <a:latin typeface="Open Sans Light" panose="020B0606030504020204" pitchFamily="34" charset="0"/>
                <a:ea typeface="Open Sans Light" panose="020B0606030504020204" pitchFamily="34" charset="0"/>
                <a:cs typeface="Open Sans Light" panose="020B0606030504020204" pitchFamily="34" charset="0"/>
              </a:rPr>
              <a:t>How did we get here?</a:t>
            </a:r>
          </a:p>
        </p:txBody>
      </p:sp>
      <p:sp>
        <p:nvSpPr>
          <p:cNvPr id="3" name="Content Placeholder 2">
            <a:extLst>
              <a:ext uri="{FF2B5EF4-FFF2-40B4-BE49-F238E27FC236}">
                <a16:creationId xmlns:a16="http://schemas.microsoft.com/office/drawing/2014/main" id="{9C3154C6-6974-9CC2-7EB8-4DC2079A121A}"/>
              </a:ext>
            </a:extLst>
          </p:cNvPr>
          <p:cNvSpPr>
            <a:spLocks noGrp="1"/>
          </p:cNvSpPr>
          <p:nvPr>
            <p:ph type="body" sz="quarter" idx="13"/>
          </p:nvPr>
        </p:nvSpPr>
        <p:spPr>
          <a:xfrm>
            <a:off x="445975" y="914402"/>
            <a:ext cx="6775440" cy="5130784"/>
          </a:xfrm>
        </p:spPr>
        <p:txBody>
          <a:bodyPr vert="horz" lIns="91440" tIns="45720" rIns="91440" bIns="45720" rtlCol="0" anchor="t">
            <a:noAutofit/>
          </a:bodyPr>
          <a:lstStyle/>
          <a:p>
            <a:r>
              <a:rPr lang="en-US" sz="2400">
                <a:latin typeface="Open Sans Light"/>
                <a:ea typeface="Open Sans Light"/>
                <a:cs typeface="Open Sans Light"/>
              </a:rPr>
              <a:t>2020 AI Initiative Act created a congressionally mandated NAIRR Task Force</a:t>
            </a:r>
          </a:p>
          <a:p>
            <a:r>
              <a:rPr lang="en-US" sz="2400">
                <a:latin typeface="Open Sans Light"/>
                <a:ea typeface="Open Sans Light"/>
                <a:cs typeface="Open Sans Light"/>
              </a:rPr>
              <a:t>June 2021 - NAIRR Task Force launched to examine the feasibility of a NAIRR</a:t>
            </a:r>
            <a:endParaRPr lang="en-US" sz="2400">
              <a:latin typeface="Open Sans Light" panose="020B0606030504020204" pitchFamily="34" charset="0"/>
              <a:ea typeface="Open Sans Light" panose="020B0606030504020204" pitchFamily="34" charset="0"/>
              <a:cs typeface="Open Sans Light" panose="020B0606030504020204" pitchFamily="34" charset="0"/>
            </a:endParaRPr>
          </a:p>
          <a:p>
            <a:pPr>
              <a:spcAft>
                <a:spcPts val="600"/>
              </a:spcAft>
            </a:pPr>
            <a:r>
              <a:rPr lang="en-US" sz="2400">
                <a:latin typeface="Open Sans Light"/>
                <a:ea typeface="+mn-lt"/>
                <a:cs typeface="+mn-lt"/>
              </a:rPr>
              <a:t>Jan 2023 - Task Force final report provides implementation plan including optional pilot </a:t>
            </a:r>
            <a:endParaRPr lang="en-US" sz="2400">
              <a:latin typeface="Open Sans Light"/>
              <a:ea typeface="Open Sans Light"/>
              <a:cs typeface="Calibri"/>
            </a:endParaRPr>
          </a:p>
          <a:p>
            <a:pPr>
              <a:spcAft>
                <a:spcPts val="600"/>
              </a:spcAft>
            </a:pPr>
            <a:r>
              <a:rPr lang="en-US" sz="2400">
                <a:latin typeface="Open Sans Light"/>
                <a:ea typeface="Open Sans Light"/>
                <a:cs typeface="Open Sans Light"/>
              </a:rPr>
              <a:t>March 2023 - NAIRR Interagency Working Group established with 14 agencies - led by OSTP &amp; NSF</a:t>
            </a:r>
          </a:p>
          <a:p>
            <a:pPr>
              <a:spcAft>
                <a:spcPts val="600"/>
              </a:spcAft>
            </a:pPr>
            <a:r>
              <a:rPr lang="en-US" sz="2400">
                <a:latin typeface="Open Sans Light"/>
                <a:ea typeface="Open Sans Light"/>
                <a:cs typeface="Open Sans Light"/>
              </a:rPr>
              <a:t>October 30, 2023 - President's Executive Order on Trustworthy AI directs NSF and collaborating agencies to launch NAIRR pilot within 90 days</a:t>
            </a:r>
          </a:p>
        </p:txBody>
      </p:sp>
      <p:pic>
        <p:nvPicPr>
          <p:cNvPr id="5" name="Picture 4" descr="Image of the cover of the Strengthening and Democratizing the U.S., Artificial Intelligence Innovation Ecosystem report">
            <a:extLst>
              <a:ext uri="{FF2B5EF4-FFF2-40B4-BE49-F238E27FC236}">
                <a16:creationId xmlns:a16="http://schemas.microsoft.com/office/drawing/2014/main" id="{63DF7190-BAB6-A45F-9D1E-5DD1CE85362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963431" y="274780"/>
            <a:ext cx="3049214" cy="3976687"/>
          </a:xfrm>
          <a:prstGeom prst="rect">
            <a:avLst/>
          </a:prstGeom>
          <a:ln>
            <a:noFill/>
          </a:ln>
          <a:effectLst>
            <a:outerShdw blurRad="292100" dist="139700" dir="2700000" algn="tl" rotWithShape="0">
              <a:srgbClr val="333333">
                <a:alpha val="65000"/>
              </a:srgbClr>
            </a:outerShdw>
          </a:effectLst>
        </p:spPr>
      </p:pic>
      <p:pic>
        <p:nvPicPr>
          <p:cNvPr id="7" name="Picture 6" descr="Image of the Executive Order on the Safe, Secure, and Trustworthy Development and Use of Artificial Intelligence">
            <a:extLst>
              <a:ext uri="{FF2B5EF4-FFF2-40B4-BE49-F238E27FC236}">
                <a16:creationId xmlns:a16="http://schemas.microsoft.com/office/drawing/2014/main" id="{16AC3522-6348-8FC4-9A8F-4D490E59FBB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455877" y="2056461"/>
            <a:ext cx="3772657" cy="403072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71402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A28DF6-10EA-D96A-60EA-50FA1ED828A4}"/>
              </a:ext>
            </a:extLst>
          </p:cNvPr>
          <p:cNvSpPr>
            <a:spLocks noGrp="1"/>
          </p:cNvSpPr>
          <p:nvPr>
            <p:ph type="title"/>
          </p:nvPr>
        </p:nvSpPr>
        <p:spPr/>
        <p:txBody>
          <a:bodyPr/>
          <a:lstStyle/>
          <a:p>
            <a:r>
              <a:rPr lang="en-US"/>
              <a:t>What is the scope and scale of the </a:t>
            </a:r>
            <a:r>
              <a:rPr lang="en-US" i="1"/>
              <a:t>full </a:t>
            </a:r>
            <a:r>
              <a:rPr lang="en-US"/>
              <a:t>NAIRR?</a:t>
            </a:r>
          </a:p>
        </p:txBody>
      </p:sp>
      <p:pic>
        <p:nvPicPr>
          <p:cNvPr id="6" name="Picture 5">
            <a:extLst>
              <a:ext uri="{FF2B5EF4-FFF2-40B4-BE49-F238E27FC236}">
                <a16:creationId xmlns:a16="http://schemas.microsoft.com/office/drawing/2014/main" id="{9C14A7B6-EAA0-287E-217C-CBDD8AE9086E}"/>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16008" y="943658"/>
            <a:ext cx="6896666" cy="5154296"/>
          </a:xfrm>
          <a:prstGeom prst="rect">
            <a:avLst/>
          </a:prstGeom>
        </p:spPr>
      </p:pic>
      <p:pic>
        <p:nvPicPr>
          <p:cNvPr id="8" name="Picture 7">
            <a:extLst>
              <a:ext uri="{FF2B5EF4-FFF2-40B4-BE49-F238E27FC236}">
                <a16:creationId xmlns:a16="http://schemas.microsoft.com/office/drawing/2014/main" id="{A16D5177-E6A6-A220-01C2-003FEF798A27}"/>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4478028" y="1039192"/>
            <a:ext cx="7297715" cy="3553279"/>
          </a:xfrm>
          <a:prstGeom prst="rect">
            <a:avLst/>
          </a:prstGeom>
        </p:spPr>
      </p:pic>
      <p:sp>
        <p:nvSpPr>
          <p:cNvPr id="9" name="TextBox 8">
            <a:extLst>
              <a:ext uri="{FF2B5EF4-FFF2-40B4-BE49-F238E27FC236}">
                <a16:creationId xmlns:a16="http://schemas.microsoft.com/office/drawing/2014/main" id="{BEEEE706-B0E1-4ED9-3625-963FA287EBA3}"/>
              </a:ext>
              <a:ext uri="{C183D7F6-B498-43B3-948B-1728B52AA6E4}">
                <adec:decorative xmlns:adec="http://schemas.microsoft.com/office/drawing/2017/decorative" val="1"/>
              </a:ext>
            </a:extLst>
          </p:cNvPr>
          <p:cNvSpPr txBox="1"/>
          <p:nvPr/>
        </p:nvSpPr>
        <p:spPr>
          <a:xfrm>
            <a:off x="9621672" y="952784"/>
            <a:ext cx="300082" cy="369332"/>
          </a:xfrm>
          <a:prstGeom prst="rect">
            <a:avLst/>
          </a:prstGeom>
          <a:noFill/>
        </p:spPr>
        <p:txBody>
          <a:bodyPr wrap="none" rtlCol="0">
            <a:spAutoFit/>
          </a:bodyPr>
          <a:lstStyle/>
          <a:p>
            <a:r>
              <a:rPr lang="en-US"/>
              <a:t>*</a:t>
            </a:r>
          </a:p>
        </p:txBody>
      </p:sp>
      <p:sp>
        <p:nvSpPr>
          <p:cNvPr id="10" name="TextBox 9">
            <a:extLst>
              <a:ext uri="{FF2B5EF4-FFF2-40B4-BE49-F238E27FC236}">
                <a16:creationId xmlns:a16="http://schemas.microsoft.com/office/drawing/2014/main" id="{4381A035-1DFE-D3D3-5A3E-0FF26B64BB50}"/>
              </a:ext>
            </a:extLst>
          </p:cNvPr>
          <p:cNvSpPr txBox="1"/>
          <p:nvPr/>
        </p:nvSpPr>
        <p:spPr>
          <a:xfrm>
            <a:off x="6680411" y="5582050"/>
            <a:ext cx="5472920" cy="646331"/>
          </a:xfrm>
          <a:prstGeom prst="rect">
            <a:avLst/>
          </a:prstGeom>
          <a:noFill/>
        </p:spPr>
        <p:txBody>
          <a:bodyPr wrap="square" rtlCol="0">
            <a:spAutoFit/>
          </a:bodyPr>
          <a:lstStyle/>
          <a:p>
            <a:r>
              <a:rPr lang="en-US" i="1">
                <a:latin typeface="Open Sans ExtraBold" pitchFamily="2" charset="0"/>
                <a:ea typeface="Open Sans ExtraBold" pitchFamily="2" charset="0"/>
                <a:cs typeface="Open Sans ExtraBold" pitchFamily="2" charset="0"/>
              </a:rPr>
              <a:t>* NOTE: only an estimate from the Task Force. No funding has yet been appropriated for NAIRR. </a:t>
            </a:r>
          </a:p>
        </p:txBody>
      </p:sp>
      <p:sp>
        <p:nvSpPr>
          <p:cNvPr id="3" name="Slide Number Placeholder 2">
            <a:extLst>
              <a:ext uri="{FF2B5EF4-FFF2-40B4-BE49-F238E27FC236}">
                <a16:creationId xmlns:a16="http://schemas.microsoft.com/office/drawing/2014/main" id="{D750881D-7649-42D2-7D36-B30A87D55ED6}"/>
              </a:ext>
            </a:extLst>
          </p:cNvPr>
          <p:cNvSpPr>
            <a:spLocks noGrp="1"/>
          </p:cNvSpPr>
          <p:nvPr>
            <p:ph type="sldNum" sz="quarter" idx="12"/>
          </p:nvPr>
        </p:nvSpPr>
        <p:spPr/>
        <p:txBody>
          <a:bodyPr/>
          <a:lstStyle/>
          <a:p>
            <a:fld id="{F384092C-9B9C-9748-AC6A-F06C9D03AD52}" type="slidenum">
              <a:rPr lang="en-US" smtClean="0"/>
              <a:t>5</a:t>
            </a:fld>
            <a:endParaRPr lang="en-US"/>
          </a:p>
        </p:txBody>
      </p:sp>
    </p:spTree>
    <p:extLst>
      <p:ext uri="{BB962C8B-B14F-4D97-AF65-F5344CB8AC3E}">
        <p14:creationId xmlns:p14="http://schemas.microsoft.com/office/powerpoint/2010/main" val="19350129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82304-D257-D7C0-F52A-34DB65F8E927}"/>
              </a:ext>
            </a:extLst>
          </p:cNvPr>
          <p:cNvSpPr>
            <a:spLocks noGrp="1"/>
          </p:cNvSpPr>
          <p:nvPr>
            <p:ph type="title"/>
          </p:nvPr>
        </p:nvSpPr>
        <p:spPr/>
        <p:txBody>
          <a:bodyPr>
            <a:normAutofit/>
          </a:bodyPr>
          <a:lstStyle/>
          <a:p>
            <a:r>
              <a:rPr lang="en-US">
                <a:latin typeface="Open Sans Light"/>
                <a:ea typeface="Open Sans Light"/>
                <a:cs typeface="Open Sans Light"/>
              </a:rPr>
              <a:t>NAIRR Pilot Goals</a:t>
            </a:r>
            <a:endParaRPr lang="en-US" sz="3600">
              <a:latin typeface="Open Sans Light"/>
              <a:ea typeface="Open Sans Light"/>
              <a:cs typeface="Open Sans Light"/>
            </a:endParaRPr>
          </a:p>
        </p:txBody>
      </p:sp>
      <p:sp>
        <p:nvSpPr>
          <p:cNvPr id="3" name="Content Placeholder 2">
            <a:extLst>
              <a:ext uri="{FF2B5EF4-FFF2-40B4-BE49-F238E27FC236}">
                <a16:creationId xmlns:a16="http://schemas.microsoft.com/office/drawing/2014/main" id="{A89280C1-F632-62D3-3A71-D211C8CCA3DE}"/>
              </a:ext>
            </a:extLst>
          </p:cNvPr>
          <p:cNvSpPr>
            <a:spLocks noGrp="1"/>
          </p:cNvSpPr>
          <p:nvPr>
            <p:ph type="body" sz="quarter" idx="13"/>
          </p:nvPr>
        </p:nvSpPr>
        <p:spPr>
          <a:xfrm>
            <a:off x="677989" y="1157697"/>
            <a:ext cx="10746540" cy="2550188"/>
          </a:xfrm>
        </p:spPr>
        <p:txBody>
          <a:bodyPr vert="horz" lIns="91440" tIns="45720" rIns="91440" bIns="45720" rtlCol="0" anchor="t">
            <a:normAutofit/>
          </a:bodyPr>
          <a:lstStyle/>
          <a:p>
            <a:pPr marL="457200" lvl="1" indent="-457200">
              <a:lnSpc>
                <a:spcPct val="100000"/>
              </a:lnSpc>
              <a:spcBef>
                <a:spcPts val="1000"/>
              </a:spcBef>
              <a:buAutoNum type="arabicPeriod"/>
            </a:pPr>
            <a:r>
              <a:rPr lang="en-US" sz="2800">
                <a:latin typeface="Open Sans Light"/>
                <a:ea typeface="Open Sans Light"/>
                <a:cs typeface="Open Sans Light"/>
              </a:rPr>
              <a:t>Demonstrate the value &amp; impact of the NAIRR concept.</a:t>
            </a:r>
            <a:endParaRPr lang="en-US" sz="3200"/>
          </a:p>
          <a:p>
            <a:pPr marL="457200" lvl="1" indent="-457200">
              <a:lnSpc>
                <a:spcPct val="100000"/>
              </a:lnSpc>
              <a:spcBef>
                <a:spcPts val="1000"/>
              </a:spcBef>
              <a:buAutoNum type="arabicPeriod"/>
            </a:pPr>
            <a:r>
              <a:rPr lang="en-US" sz="2800">
                <a:latin typeface="Open Sans Light"/>
                <a:ea typeface="Open Sans Light"/>
                <a:cs typeface="Open Sans Light"/>
              </a:rPr>
              <a:t>Support novel &amp; transformative AI research and education with participation from broad communities.</a:t>
            </a:r>
          </a:p>
          <a:p>
            <a:pPr marL="457200" lvl="1" indent="-457200">
              <a:lnSpc>
                <a:spcPct val="100000"/>
              </a:lnSpc>
              <a:spcBef>
                <a:spcPts val="1000"/>
              </a:spcBef>
              <a:buAutoNum type="arabicPeriod"/>
            </a:pPr>
            <a:r>
              <a:rPr lang="en-US" sz="2800">
                <a:latin typeface="Open Sans Light"/>
                <a:ea typeface="Open Sans Light"/>
                <a:cs typeface="Open Sans Light"/>
              </a:rPr>
              <a:t>Gain initial experience to advance and refine the NAIRR design in preparation for a full NAIRR implementation. </a:t>
            </a:r>
          </a:p>
        </p:txBody>
      </p:sp>
      <p:sp>
        <p:nvSpPr>
          <p:cNvPr id="6" name="TextBox 5">
            <a:extLst>
              <a:ext uri="{FF2B5EF4-FFF2-40B4-BE49-F238E27FC236}">
                <a16:creationId xmlns:a16="http://schemas.microsoft.com/office/drawing/2014/main" id="{54E9399E-B66F-98AE-40B3-819732DC12A7}"/>
              </a:ext>
            </a:extLst>
          </p:cNvPr>
          <p:cNvSpPr txBox="1"/>
          <p:nvPr/>
        </p:nvSpPr>
        <p:spPr>
          <a:xfrm>
            <a:off x="2643888" y="3926809"/>
            <a:ext cx="8484438" cy="1938992"/>
          </a:xfrm>
          <a:prstGeom prst="rect">
            <a:avLst/>
          </a:prstGeom>
          <a:solidFill>
            <a:schemeClr val="accent4">
              <a:lumMod val="20000"/>
              <a:lumOff val="80000"/>
            </a:schemeClr>
          </a:solidFill>
        </p:spPr>
        <p:txBody>
          <a:bodyPr wrap="square" lIns="91440" tIns="45720" rIns="91440" bIns="45720" rtlCol="0" anchor="t">
            <a:spAutoFit/>
          </a:bodyPr>
          <a:lstStyle/>
          <a:p>
            <a:r>
              <a:rPr lang="en-US" sz="2400">
                <a:latin typeface="Open Sans Light"/>
                <a:ea typeface="Open Sans Light"/>
                <a:cs typeface="Open Sans Light"/>
              </a:rPr>
              <a:t>The pilot will demonstrate or investigate all major elements envisioned in the NAIRR, but at a </a:t>
            </a:r>
            <a:r>
              <a:rPr lang="en-US" sz="2400" b="1" i="1">
                <a:latin typeface="Open Sans ExtraBold"/>
                <a:ea typeface="Open Sans ExtraBold"/>
                <a:cs typeface="Open Sans ExtraBold"/>
              </a:rPr>
              <a:t>limited</a:t>
            </a:r>
            <a:r>
              <a:rPr lang="en-US" sz="2400">
                <a:latin typeface="Open Sans Light"/>
                <a:ea typeface="Open Sans Light"/>
                <a:cs typeface="Open Sans Light"/>
              </a:rPr>
              <a:t> scale: </a:t>
            </a:r>
            <a:br>
              <a:rPr lang="en-US" sz="2400">
                <a:latin typeface="Open Sans Light"/>
                <a:ea typeface="Open Sans Light"/>
                <a:cs typeface="Open Sans Light"/>
              </a:rPr>
            </a:br>
            <a:r>
              <a:rPr lang="en-US" sz="2400">
                <a:latin typeface="Open Sans Light"/>
                <a:ea typeface="Open Sans Light"/>
                <a:cs typeface="Open Sans Light"/>
              </a:rPr>
              <a:t>A best effort, </a:t>
            </a:r>
            <a:r>
              <a:rPr lang="en-US" sz="2400" b="1" i="1">
                <a:latin typeface="Open Sans ExtraBold"/>
                <a:ea typeface="Open Sans ExtraBold"/>
                <a:cs typeface="Open Sans ExtraBold"/>
              </a:rPr>
              <a:t>proof of concept </a:t>
            </a:r>
            <a:r>
              <a:rPr lang="en-US" sz="2400">
                <a:latin typeface="Open Sans Light"/>
                <a:ea typeface="Open Sans Light"/>
                <a:cs typeface="Open Sans Light"/>
              </a:rPr>
              <a:t>approach leveraging agency-supported resources and in-kind contributions from industry and non-profits.</a:t>
            </a:r>
          </a:p>
        </p:txBody>
      </p:sp>
      <p:pic>
        <p:nvPicPr>
          <p:cNvPr id="8" name="Graphic 7">
            <a:extLst>
              <a:ext uri="{FF2B5EF4-FFF2-40B4-BE49-F238E27FC236}">
                <a16:creationId xmlns:a16="http://schemas.microsoft.com/office/drawing/2014/main" id="{AE0F3CA9-D021-05A0-B4A0-7C8286FCF01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330960" y="4333240"/>
            <a:ext cx="914400" cy="914400"/>
          </a:xfrm>
          <a:prstGeom prst="rect">
            <a:avLst/>
          </a:prstGeom>
        </p:spPr>
      </p:pic>
      <p:sp>
        <p:nvSpPr>
          <p:cNvPr id="4" name="Slide Number Placeholder 3">
            <a:extLst>
              <a:ext uri="{FF2B5EF4-FFF2-40B4-BE49-F238E27FC236}">
                <a16:creationId xmlns:a16="http://schemas.microsoft.com/office/drawing/2014/main" id="{1EDB488D-83C5-F2CD-F3AD-1890222BE718}"/>
              </a:ext>
            </a:extLst>
          </p:cNvPr>
          <p:cNvSpPr>
            <a:spLocks noGrp="1"/>
          </p:cNvSpPr>
          <p:nvPr>
            <p:ph type="sldNum" sz="quarter" idx="12"/>
          </p:nvPr>
        </p:nvSpPr>
        <p:spPr/>
        <p:txBody>
          <a:bodyPr/>
          <a:lstStyle/>
          <a:p>
            <a:fld id="{9EC3CDA6-F0C0-4704-96A9-77DA34971165}" type="slidenum">
              <a:rPr lang="en-US" smtClean="0"/>
              <a:t>6</a:t>
            </a:fld>
            <a:endParaRPr lang="en-US"/>
          </a:p>
        </p:txBody>
      </p:sp>
    </p:spTree>
    <p:extLst>
      <p:ext uri="{BB962C8B-B14F-4D97-AF65-F5344CB8AC3E}">
        <p14:creationId xmlns:p14="http://schemas.microsoft.com/office/powerpoint/2010/main" val="1770166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EAB95F-FC66-DDBB-CDD1-1255E346110A}"/>
              </a:ext>
            </a:extLst>
          </p:cNvPr>
          <p:cNvSpPr>
            <a:spLocks noGrp="1"/>
          </p:cNvSpPr>
          <p:nvPr>
            <p:ph type="title"/>
          </p:nvPr>
        </p:nvSpPr>
        <p:spPr>
          <a:xfrm>
            <a:off x="5939277" y="48455"/>
            <a:ext cx="5998724" cy="754343"/>
          </a:xfrm>
        </p:spPr>
        <p:txBody>
          <a:bodyPr>
            <a:normAutofit/>
          </a:bodyPr>
          <a:lstStyle/>
          <a:p>
            <a:r>
              <a:rPr lang="en-US">
                <a:latin typeface="Open Sans Light" panose="020B0606030504020204" pitchFamily="34" charset="0"/>
                <a:ea typeface="Open Sans Light" panose="020B0606030504020204" pitchFamily="34" charset="0"/>
                <a:cs typeface="Open Sans Light" panose="020B0606030504020204" pitchFamily="34" charset="0"/>
              </a:rPr>
              <a:t>Launched on January 24th</a:t>
            </a:r>
          </a:p>
        </p:txBody>
      </p:sp>
      <p:sp>
        <p:nvSpPr>
          <p:cNvPr id="4" name="Slide Number Placeholder 3">
            <a:extLst>
              <a:ext uri="{FF2B5EF4-FFF2-40B4-BE49-F238E27FC236}">
                <a16:creationId xmlns:a16="http://schemas.microsoft.com/office/drawing/2014/main" id="{68F8388B-9909-DD2F-3535-90808F8F0673}"/>
              </a:ext>
            </a:extLst>
          </p:cNvPr>
          <p:cNvSpPr>
            <a:spLocks noGrp="1"/>
          </p:cNvSpPr>
          <p:nvPr>
            <p:ph type="sldNum" sz="quarter" idx="12"/>
          </p:nvPr>
        </p:nvSpPr>
        <p:spPr/>
        <p:txBody>
          <a:bodyPr/>
          <a:lstStyle/>
          <a:p>
            <a:fld id="{4710E8EA-57F6-764C-8914-AEEABF058192}" type="slidenum">
              <a:rPr lang="en-US" dirty="0" smtClean="0"/>
              <a:pPr/>
              <a:t>7</a:t>
            </a:fld>
            <a:endParaRPr lang="en-US"/>
          </a:p>
        </p:txBody>
      </p:sp>
      <p:sp>
        <p:nvSpPr>
          <p:cNvPr id="17" name="Text Placeholder 3">
            <a:extLst>
              <a:ext uri="{FF2B5EF4-FFF2-40B4-BE49-F238E27FC236}">
                <a16:creationId xmlns:a16="http://schemas.microsoft.com/office/drawing/2014/main" id="{39603F27-8301-A83E-ABF1-472BCD338CD3}"/>
              </a:ext>
            </a:extLst>
          </p:cNvPr>
          <p:cNvSpPr txBox="1">
            <a:spLocks/>
          </p:cNvSpPr>
          <p:nvPr/>
        </p:nvSpPr>
        <p:spPr>
          <a:xfrm>
            <a:off x="348727" y="1031240"/>
            <a:ext cx="11285554" cy="520609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a:pPr>
            <a:r>
              <a:rPr lang="en-US">
                <a:latin typeface="Open Sans Light" pitchFamily="2" charset="0"/>
                <a:ea typeface="Open Sans Light" pitchFamily="2" charset="0"/>
                <a:cs typeface="Open Sans Light" pitchFamily="2" charset="0"/>
              </a:rPr>
              <a:t>NSF Site Describing Pilot 				</a:t>
            </a:r>
            <a:r>
              <a:rPr lang="en-US" sz="2400" u="sng">
                <a:solidFill>
                  <a:srgbClr val="0563C1"/>
                </a:solidFill>
                <a:latin typeface="Open Sans Light"/>
                <a:cs typeface="Arial"/>
                <a:hlinkClick r:id="rId2"/>
              </a:rPr>
              <a:t>https://bit.ly/4bedykr</a:t>
            </a:r>
            <a:endParaRPr lang="en-US">
              <a:latin typeface="Open Sans Light" pitchFamily="2" charset="0"/>
              <a:ea typeface="Open Sans Light" pitchFamily="2" charset="0"/>
              <a:cs typeface="Open Sans Light" pitchFamily="2" charset="0"/>
            </a:endParaRPr>
          </a:p>
          <a:p>
            <a:pPr marL="514350" indent="-514350">
              <a:buFont typeface="+mj-lt"/>
              <a:buAutoNum type="arabicPeriod"/>
            </a:pPr>
            <a:endParaRPr lang="en-US">
              <a:latin typeface="Open Sans Light" pitchFamily="2" charset="0"/>
              <a:ea typeface="Open Sans Light" pitchFamily="2" charset="0"/>
              <a:cs typeface="Open Sans Light" pitchFamily="2" charset="0"/>
            </a:endParaRPr>
          </a:p>
          <a:p>
            <a:pPr marL="514350" indent="-514350">
              <a:buFont typeface="+mj-lt"/>
              <a:buAutoNum type="arabicPeriod"/>
            </a:pPr>
            <a:r>
              <a:rPr lang="en-US">
                <a:latin typeface="Open Sans Light" pitchFamily="2" charset="0"/>
                <a:ea typeface="Open Sans Light" pitchFamily="2" charset="0"/>
                <a:cs typeface="Open Sans Light" pitchFamily="2" charset="0"/>
              </a:rPr>
              <a:t>NAIRR Pilot Portal for researcher community 	</a:t>
            </a:r>
            <a:r>
              <a:rPr lang="en-US" sz="2400">
                <a:latin typeface="Open Sans Light" pitchFamily="2" charset="0"/>
                <a:ea typeface="Open Sans Light" pitchFamily="2" charset="0"/>
                <a:cs typeface="Open Sans Light" pitchFamily="2" charset="0"/>
                <a:hlinkClick r:id="rId3"/>
              </a:rPr>
              <a:t>nairrpilot.org</a:t>
            </a:r>
            <a:endParaRPr lang="en-US">
              <a:latin typeface="Open Sans Light" pitchFamily="2" charset="0"/>
              <a:ea typeface="Open Sans Light" pitchFamily="2" charset="0"/>
              <a:cs typeface="Open Sans Light" pitchFamily="2" charset="0"/>
            </a:endParaRPr>
          </a:p>
          <a:p>
            <a:pPr lvl="1"/>
            <a:r>
              <a:rPr lang="en-US">
                <a:latin typeface="Open Sans Light" pitchFamily="2" charset="0"/>
                <a:ea typeface="Open Sans Light" pitchFamily="2" charset="0"/>
                <a:cs typeface="Open Sans Light" pitchFamily="2" charset="0"/>
              </a:rPr>
              <a:t>First opportunity to apply for computing resources on NSF and DOE funded systems. Targeting responsible and trustworthy AI research</a:t>
            </a:r>
          </a:p>
          <a:p>
            <a:pPr lvl="1"/>
            <a:r>
              <a:rPr lang="en-US">
                <a:latin typeface="Open Sans Light" pitchFamily="2" charset="0"/>
                <a:ea typeface="Open Sans Light" pitchFamily="2" charset="0"/>
                <a:cs typeface="Open Sans Light" pitchFamily="2" charset="0"/>
              </a:rPr>
              <a:t>Highlight datasets and other AI resources available from federal partners</a:t>
            </a:r>
          </a:p>
          <a:p>
            <a:pPr lvl="1"/>
            <a:r>
              <a:rPr lang="en-US">
                <a:latin typeface="Open Sans Light" pitchFamily="2" charset="0"/>
                <a:ea typeface="Open Sans Light" pitchFamily="2" charset="0"/>
                <a:cs typeface="Open Sans Light" pitchFamily="2" charset="0"/>
              </a:rPr>
              <a:t>RFI – requests priority use cases for NAIRR Pilot from researcher and educator community (Announced via DCL at </a:t>
            </a:r>
            <a:r>
              <a:rPr lang="en-US" sz="1800">
                <a:latin typeface="Open Sans Light" pitchFamily="2" charset="0"/>
                <a:ea typeface="Open Sans Light" pitchFamily="2" charset="0"/>
                <a:cs typeface="Open Sans Light" pitchFamily="2" charset="0"/>
                <a:hlinkClick r:id="rId4"/>
              </a:rPr>
              <a:t>https://bit.ly/3SvXT8C</a:t>
            </a:r>
            <a:r>
              <a:rPr lang="en-US">
                <a:latin typeface="Open Sans Light" pitchFamily="2" charset="0"/>
                <a:ea typeface="Open Sans Light" pitchFamily="2" charset="0"/>
                <a:cs typeface="Open Sans Light" pitchFamily="2" charset="0"/>
              </a:rPr>
              <a:t>) </a:t>
            </a:r>
          </a:p>
          <a:p>
            <a:pPr marL="514350" indent="-514350">
              <a:buFont typeface="+mj-lt"/>
              <a:buAutoNum type="arabicPeriod"/>
            </a:pPr>
            <a:endParaRPr lang="en-US">
              <a:latin typeface="Open Sans Light" pitchFamily="2" charset="0"/>
              <a:ea typeface="Open Sans Light" pitchFamily="2" charset="0"/>
              <a:cs typeface="Open Sans Light" pitchFamily="2" charset="0"/>
            </a:endParaRPr>
          </a:p>
          <a:p>
            <a:pPr marL="514350" indent="-514350">
              <a:buFont typeface="+mj-lt"/>
              <a:buAutoNum type="arabicPeriod"/>
            </a:pPr>
            <a:r>
              <a:rPr lang="en-US">
                <a:latin typeface="Open Sans Light" pitchFamily="2" charset="0"/>
                <a:ea typeface="Open Sans Light" pitchFamily="2" charset="0"/>
                <a:cs typeface="Open Sans Light" pitchFamily="2" charset="0"/>
              </a:rPr>
              <a:t>Public and private sector partners announced </a:t>
            </a:r>
            <a:r>
              <a:rPr lang="en-US" sz="2400">
                <a:latin typeface="Open Sans Light" pitchFamily="2" charset="0"/>
                <a:ea typeface="Open Sans Light" pitchFamily="2" charset="0"/>
                <a:cs typeface="Open Sans Light" pitchFamily="2" charset="0"/>
                <a:hlinkClick r:id="rId5"/>
              </a:rPr>
              <a:t>https://bit.ly/3wpqQu9</a:t>
            </a:r>
            <a:r>
              <a:rPr lang="en-US" sz="2400">
                <a:latin typeface="Open Sans Light" pitchFamily="2" charset="0"/>
                <a:ea typeface="Open Sans Light" pitchFamily="2" charset="0"/>
                <a:cs typeface="Open Sans Light" pitchFamily="2" charset="0"/>
              </a:rPr>
              <a:t> </a:t>
            </a:r>
            <a:endParaRPr lang="en-US">
              <a:latin typeface="Open Sans Light" pitchFamily="2" charset="0"/>
              <a:ea typeface="Open Sans Light" pitchFamily="2" charset="0"/>
              <a:cs typeface="Open Sans Light" pitchFamily="2" charset="0"/>
            </a:endParaRPr>
          </a:p>
          <a:p>
            <a:pPr marL="0" indent="0">
              <a:buNone/>
            </a:pPr>
            <a:endParaRPr lang="en-US" sz="2800">
              <a:latin typeface="Open Sans Light" pitchFamily="2" charset="0"/>
              <a:ea typeface="Open Sans Light" pitchFamily="2" charset="0"/>
              <a:cs typeface="Open Sans Light" pitchFamily="2" charset="0"/>
            </a:endParaRPr>
          </a:p>
        </p:txBody>
      </p:sp>
      <p:pic>
        <p:nvPicPr>
          <p:cNvPr id="2" name="Picture 1" descr="NAIRR Pilot Logo">
            <a:extLst>
              <a:ext uri="{FF2B5EF4-FFF2-40B4-BE49-F238E27FC236}">
                <a16:creationId xmlns:a16="http://schemas.microsoft.com/office/drawing/2014/main" id="{ED01581E-9357-C3D7-A658-C7049FEF996E}"/>
              </a:ext>
            </a:extLst>
          </p:cNvPr>
          <p:cNvPicPr>
            <a:picLocks noChangeAspect="1"/>
          </p:cNvPicPr>
          <p:nvPr/>
        </p:nvPicPr>
        <p:blipFill>
          <a:blip r:embed="rId6"/>
          <a:stretch>
            <a:fillRect/>
          </a:stretch>
        </p:blipFill>
        <p:spPr>
          <a:xfrm>
            <a:off x="403" y="-4763"/>
            <a:ext cx="5628670" cy="860781"/>
          </a:xfrm>
          <a:prstGeom prst="rect">
            <a:avLst/>
          </a:prstGeom>
        </p:spPr>
      </p:pic>
    </p:spTree>
    <p:extLst>
      <p:ext uri="{BB962C8B-B14F-4D97-AF65-F5344CB8AC3E}">
        <p14:creationId xmlns:p14="http://schemas.microsoft.com/office/powerpoint/2010/main" val="32600906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EFE538-6225-F590-60D0-EABDEB205D7C}"/>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CDCA40B5-50D6-A25A-2BE2-808686A57569}"/>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402" y="-4763"/>
            <a:ext cx="6995245" cy="1069769"/>
          </a:xfrm>
          <a:prstGeom prst="rect">
            <a:avLst/>
          </a:prstGeom>
        </p:spPr>
      </p:pic>
      <p:sp>
        <p:nvSpPr>
          <p:cNvPr id="6" name="Title 5">
            <a:extLst>
              <a:ext uri="{FF2B5EF4-FFF2-40B4-BE49-F238E27FC236}">
                <a16:creationId xmlns:a16="http://schemas.microsoft.com/office/drawing/2014/main" id="{E678B17A-AA0F-4E76-3160-86E43F51CDFD}"/>
              </a:ext>
            </a:extLst>
          </p:cNvPr>
          <p:cNvSpPr txBox="1">
            <a:spLocks noGrp="1"/>
          </p:cNvSpPr>
          <p:nvPr>
            <p:ph type="title" idx="4294967295"/>
          </p:nvPr>
        </p:nvSpPr>
        <p:spPr>
          <a:xfrm>
            <a:off x="7528394" y="99570"/>
            <a:ext cx="3806693"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89865" marR="0" lvl="1"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tx1"/>
                </a:solidFill>
                <a:effectLst/>
                <a:uLnTx/>
                <a:uFillTx/>
                <a:latin typeface="Open Sans Light"/>
                <a:ea typeface="+mn-ea"/>
                <a:cs typeface="Arial"/>
              </a:rPr>
              <a:t>More details about contributions at:</a:t>
            </a:r>
            <a:endParaRPr kumimoji="0" lang="en-US" sz="1600" b="0" i="0" u="none" strike="noStrike" kern="1200" cap="none" spc="0" normalizeH="0" baseline="0" noProof="0" dirty="0">
              <a:ln>
                <a:noFill/>
              </a:ln>
              <a:solidFill>
                <a:schemeClr val="tx1"/>
              </a:solidFill>
              <a:effectLst/>
              <a:uLnTx/>
              <a:uFillTx/>
              <a:latin typeface="Calibri" panose="020F0502020204030204"/>
              <a:ea typeface="+mn-ea"/>
              <a:cs typeface="Calibri" panose="020F0502020204030204"/>
            </a:endParaRPr>
          </a:p>
          <a:p>
            <a:pPr marL="189865" marR="0" lvl="1" indent="0" algn="l" defTabSz="914400" rtl="0" eaLnBrk="1" fontAlgn="auto" latinLnBrk="0" hangingPunct="1">
              <a:lnSpc>
                <a:spcPct val="100000"/>
              </a:lnSpc>
              <a:spcBef>
                <a:spcPts val="0"/>
              </a:spcBef>
              <a:spcAft>
                <a:spcPts val="0"/>
              </a:spcAft>
              <a:buClrTx/>
              <a:buSzTx/>
              <a:buFontTx/>
              <a:buNone/>
              <a:tabLst/>
              <a:defRPr/>
            </a:pPr>
            <a:r>
              <a:rPr kumimoji="0" lang="en-US" sz="1600" b="0" i="0" u="sng" strike="noStrike" kern="1200" cap="none" spc="0" normalizeH="0" baseline="0" noProof="0" dirty="0">
                <a:ln>
                  <a:noFill/>
                </a:ln>
                <a:solidFill>
                  <a:srgbClr val="0563C1"/>
                </a:solidFill>
                <a:effectLst/>
                <a:uLnTx/>
                <a:uFillTx/>
                <a:latin typeface="Open Sans Light"/>
                <a:ea typeface="+mn-ea"/>
                <a:cs typeface="Arial"/>
                <a:hlinkClick r:id="rId3"/>
              </a:rPr>
              <a:t>https://bit.ly/4bedykr</a:t>
            </a:r>
            <a:r>
              <a:rPr kumimoji="0" lang="en-US" sz="1600" b="0" i="0" u="none" strike="noStrike" kern="1200" cap="none" spc="0" normalizeH="0" baseline="0" noProof="0" dirty="0">
                <a:ln>
                  <a:noFill/>
                </a:ln>
                <a:solidFill>
                  <a:schemeClr val="tx1"/>
                </a:solidFill>
                <a:effectLst/>
                <a:uLnTx/>
                <a:uFillTx/>
                <a:latin typeface="Open Sans Light"/>
                <a:ea typeface="+mn-ea"/>
                <a:cs typeface="Arial"/>
              </a:rPr>
              <a:t>  ​</a:t>
            </a:r>
            <a:endParaRPr kumimoji="0" lang="en-US" sz="1600" b="0" i="0" u="none" strike="noStrike" kern="1200" cap="none" spc="0" normalizeH="0" baseline="0" noProof="0" dirty="0">
              <a:ln>
                <a:noFill/>
              </a:ln>
              <a:solidFill>
                <a:schemeClr val="tx1"/>
              </a:solidFill>
              <a:effectLst/>
              <a:uLnTx/>
              <a:uFillTx/>
              <a:latin typeface="+mn-lt"/>
              <a:ea typeface="+mn-ea"/>
              <a:cs typeface="Calibri"/>
            </a:endParaRPr>
          </a:p>
        </p:txBody>
      </p:sp>
      <p:sp>
        <p:nvSpPr>
          <p:cNvPr id="12" name="TextBox 11">
            <a:extLst>
              <a:ext uri="{FF2B5EF4-FFF2-40B4-BE49-F238E27FC236}">
                <a16:creationId xmlns:a16="http://schemas.microsoft.com/office/drawing/2014/main" id="{7AEB1121-A451-3C54-795A-F65617C8D2C7}"/>
              </a:ext>
            </a:extLst>
          </p:cNvPr>
          <p:cNvSpPr txBox="1"/>
          <p:nvPr/>
        </p:nvSpPr>
        <p:spPr>
          <a:xfrm>
            <a:off x="1614774" y="1245472"/>
            <a:ext cx="1316386"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Open Sans ExtraBold" pitchFamily="2" charset="0"/>
                <a:ea typeface="Open Sans ExtraBold" pitchFamily="2" charset="0"/>
                <a:cs typeface="Open Sans ExtraBold" pitchFamily="2" charset="0"/>
              </a:rPr>
              <a:t>Agencies</a:t>
            </a:r>
          </a:p>
        </p:txBody>
      </p:sp>
      <p:sp>
        <p:nvSpPr>
          <p:cNvPr id="7" name="TextBox 6">
            <a:extLst>
              <a:ext uri="{FF2B5EF4-FFF2-40B4-BE49-F238E27FC236}">
                <a16:creationId xmlns:a16="http://schemas.microsoft.com/office/drawing/2014/main" id="{E81CECF8-A25C-8127-C2D0-06B844BF1CB2}"/>
              </a:ext>
            </a:extLst>
          </p:cNvPr>
          <p:cNvSpPr txBox="1"/>
          <p:nvPr/>
        </p:nvSpPr>
        <p:spPr>
          <a:xfrm>
            <a:off x="290701" y="1701627"/>
            <a:ext cx="5805299" cy="447814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90513" indent="-290513">
              <a:spcAft>
                <a:spcPts val="600"/>
              </a:spcAft>
              <a:buFont typeface="Arial" panose="020B0604020202020204" pitchFamily="34" charset="0"/>
              <a:buChar char="•"/>
            </a:pPr>
            <a:r>
              <a:rPr lang="en-US">
                <a:solidFill>
                  <a:prstClr val="black"/>
                </a:solidFill>
                <a:latin typeface="Open Sans Light"/>
                <a:ea typeface="Open Sans Light"/>
                <a:cs typeface="Open Sans Light"/>
              </a:rPr>
              <a:t>US National Science Foundation</a:t>
            </a:r>
          </a:p>
          <a:p>
            <a:pPr marL="290513" indent="-290513">
              <a:spcAft>
                <a:spcPts val="600"/>
              </a:spcAft>
              <a:buFont typeface="Arial" panose="020B0604020202020204" pitchFamily="34" charset="0"/>
              <a:buChar char="•"/>
            </a:pPr>
            <a:r>
              <a:rPr lang="en-US">
                <a:solidFill>
                  <a:prstClr val="black"/>
                </a:solidFill>
                <a:latin typeface="Open Sans Light"/>
                <a:ea typeface="Open Sans Light"/>
                <a:cs typeface="Open Sans Light"/>
              </a:rPr>
              <a:t>Defense Advanced Research Projects Agency </a:t>
            </a:r>
          </a:p>
          <a:p>
            <a:pPr marL="290513" indent="-290513">
              <a:spcAft>
                <a:spcPts val="600"/>
              </a:spcAft>
              <a:buFont typeface="Arial" panose="020B0604020202020204" pitchFamily="34" charset="0"/>
              <a:buChar char="•"/>
            </a:pPr>
            <a:r>
              <a:rPr lang="en-US">
                <a:solidFill>
                  <a:prstClr val="black"/>
                </a:solidFill>
                <a:latin typeface="Open Sans Light"/>
                <a:ea typeface="Open Sans Light"/>
                <a:cs typeface="Open Sans Light"/>
              </a:rPr>
              <a:t>Department of Agriculture</a:t>
            </a:r>
          </a:p>
          <a:p>
            <a:pPr marL="290513" indent="-290513">
              <a:spcAft>
                <a:spcPts val="600"/>
              </a:spcAft>
              <a:buFont typeface="Arial" panose="020B0604020202020204" pitchFamily="34" charset="0"/>
              <a:buChar char="•"/>
            </a:pPr>
            <a:r>
              <a:rPr lang="en-US">
                <a:solidFill>
                  <a:prstClr val="black"/>
                </a:solidFill>
                <a:latin typeface="Open Sans Light"/>
                <a:ea typeface="Open Sans Light"/>
                <a:cs typeface="Open Sans Light"/>
              </a:rPr>
              <a:t>Department of Defense</a:t>
            </a:r>
          </a:p>
          <a:p>
            <a:pPr marL="290513" indent="-290513">
              <a:spcAft>
                <a:spcPts val="600"/>
              </a:spcAft>
              <a:buFont typeface="Arial" panose="020B0604020202020204" pitchFamily="34" charset="0"/>
              <a:buChar char="•"/>
            </a:pPr>
            <a:r>
              <a:rPr lang="en-US">
                <a:solidFill>
                  <a:prstClr val="black"/>
                </a:solidFill>
                <a:latin typeface="Open Sans Light"/>
                <a:ea typeface="Open Sans Light"/>
                <a:cs typeface="Open Sans Light"/>
              </a:rPr>
              <a:t>Department of Energy</a:t>
            </a:r>
          </a:p>
          <a:p>
            <a:pPr marL="290513" indent="-290513">
              <a:spcAft>
                <a:spcPts val="600"/>
              </a:spcAft>
              <a:buFont typeface="Arial" panose="020B0604020202020204" pitchFamily="34" charset="0"/>
              <a:buChar char="•"/>
            </a:pPr>
            <a:r>
              <a:rPr lang="en-US">
                <a:solidFill>
                  <a:prstClr val="black"/>
                </a:solidFill>
                <a:latin typeface="Open Sans Light"/>
                <a:ea typeface="Open Sans Light"/>
                <a:cs typeface="Open Sans Light"/>
              </a:rPr>
              <a:t>Department of Veterans Affairs</a:t>
            </a:r>
          </a:p>
          <a:p>
            <a:pPr marL="290513" indent="-290513">
              <a:spcAft>
                <a:spcPts val="600"/>
              </a:spcAft>
              <a:buFont typeface="Arial" panose="020B0604020202020204" pitchFamily="34" charset="0"/>
              <a:buChar char="•"/>
            </a:pPr>
            <a:r>
              <a:rPr lang="en-US">
                <a:solidFill>
                  <a:prstClr val="black"/>
                </a:solidFill>
                <a:latin typeface="Open Sans Light"/>
                <a:ea typeface="Open Sans Light"/>
                <a:cs typeface="Open Sans Light"/>
              </a:rPr>
              <a:t>National Aeronautics and Space Administration</a:t>
            </a:r>
          </a:p>
          <a:p>
            <a:pPr marL="290513" indent="-290513">
              <a:spcAft>
                <a:spcPts val="600"/>
              </a:spcAft>
              <a:buFont typeface="Arial" panose="020B0604020202020204" pitchFamily="34" charset="0"/>
              <a:buChar char="•"/>
            </a:pPr>
            <a:r>
              <a:rPr lang="en-US">
                <a:solidFill>
                  <a:prstClr val="black"/>
                </a:solidFill>
                <a:latin typeface="Open Sans Light"/>
                <a:ea typeface="Open Sans Light"/>
                <a:cs typeface="Open Sans Light"/>
              </a:rPr>
              <a:t>National Institutes of Health</a:t>
            </a:r>
          </a:p>
          <a:p>
            <a:pPr marL="290513" indent="-290513">
              <a:spcAft>
                <a:spcPts val="600"/>
              </a:spcAft>
              <a:buFont typeface="Arial" panose="020B0604020202020204" pitchFamily="34" charset="0"/>
              <a:buChar char="•"/>
            </a:pPr>
            <a:r>
              <a:rPr lang="en-US">
                <a:solidFill>
                  <a:prstClr val="black"/>
                </a:solidFill>
                <a:latin typeface="Open Sans Light"/>
                <a:ea typeface="Open Sans Light"/>
                <a:cs typeface="Open Sans Light"/>
              </a:rPr>
              <a:t>National Institute of Standards and Technology</a:t>
            </a:r>
          </a:p>
          <a:p>
            <a:pPr marL="290513" indent="-290513">
              <a:spcAft>
                <a:spcPts val="600"/>
              </a:spcAft>
              <a:buFont typeface="Arial" panose="020B0604020202020204" pitchFamily="34" charset="0"/>
              <a:buChar char="•"/>
            </a:pPr>
            <a:r>
              <a:rPr lang="en-US">
                <a:solidFill>
                  <a:prstClr val="black"/>
                </a:solidFill>
                <a:latin typeface="Open Sans Light"/>
                <a:ea typeface="Open Sans Light"/>
                <a:cs typeface="Open Sans Light"/>
              </a:rPr>
              <a:t>National Oceanic and Atmospheric Administration</a:t>
            </a:r>
          </a:p>
          <a:p>
            <a:pPr marL="290513" indent="-290513">
              <a:spcAft>
                <a:spcPts val="600"/>
              </a:spcAft>
              <a:buFont typeface="Arial" panose="020B0604020202020204" pitchFamily="34" charset="0"/>
              <a:buChar char="•"/>
            </a:pPr>
            <a:r>
              <a:rPr lang="en-US">
                <a:solidFill>
                  <a:prstClr val="black"/>
                </a:solidFill>
                <a:latin typeface="Open Sans Light"/>
                <a:ea typeface="Open Sans Light"/>
                <a:cs typeface="Open Sans Light"/>
              </a:rPr>
              <a:t>US Patent and Trade Office (USPTO)  </a:t>
            </a: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endParaRPr kumimoji="0" lang="en-US" sz="1600" b="0" i="0" u="none" strike="noStrike" kern="1200" cap="none" spc="0" normalizeH="0" baseline="0" noProof="0">
              <a:ln>
                <a:noFill/>
              </a:ln>
              <a:solidFill>
                <a:prstClr val="black"/>
              </a:solidFill>
              <a:effectLst/>
              <a:uLnTx/>
              <a:uFillTx/>
              <a:latin typeface="Open Sans Light"/>
              <a:ea typeface="Open Sans Light"/>
              <a:cs typeface="Open Sans Light"/>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600" b="1" i="0" u="none" strike="noStrike" kern="1200" cap="none" spc="0" normalizeH="0" baseline="0" noProof="0">
                <a:ln>
                  <a:noFill/>
                </a:ln>
                <a:solidFill>
                  <a:prstClr val="black"/>
                </a:solidFill>
                <a:effectLst/>
                <a:uLnTx/>
                <a:uFillTx/>
                <a:latin typeface="Open Sans Light"/>
                <a:ea typeface="Open Sans Light"/>
                <a:cs typeface="Open Sans Light"/>
              </a:rPr>
              <a:t> </a:t>
            </a:r>
            <a:r>
              <a:rPr kumimoji="0" lang="en-US" b="1" i="0" u="none" strike="noStrike" kern="1200" cap="none" spc="0" normalizeH="0" baseline="0" noProof="0">
                <a:ln>
                  <a:noFill/>
                </a:ln>
                <a:solidFill>
                  <a:prstClr val="black"/>
                </a:solidFill>
                <a:effectLst/>
                <a:uLnTx/>
                <a:uFillTx/>
                <a:latin typeface="Open Sans Light"/>
                <a:ea typeface="Open Sans Light"/>
                <a:cs typeface="Open Sans Light"/>
              </a:rPr>
              <a:t>​More Joining!  </a:t>
            </a:r>
            <a:r>
              <a:rPr kumimoji="0" lang="en-US" sz="1600" b="0" i="0" u="none" strike="noStrike" kern="1200" cap="none" spc="0" normalizeH="0" baseline="0" noProof="0">
                <a:ln>
                  <a:noFill/>
                </a:ln>
                <a:solidFill>
                  <a:prstClr val="black"/>
                </a:solidFill>
                <a:effectLst/>
                <a:uLnTx/>
                <a:uFillTx/>
                <a:latin typeface="Open Sans Light"/>
                <a:ea typeface="Open Sans Light"/>
                <a:cs typeface="Open Sans Light"/>
              </a:rPr>
              <a:t>​</a:t>
            </a:r>
          </a:p>
        </p:txBody>
      </p:sp>
      <p:sp>
        <p:nvSpPr>
          <p:cNvPr id="10" name="TextBox 9">
            <a:extLst>
              <a:ext uri="{FF2B5EF4-FFF2-40B4-BE49-F238E27FC236}">
                <a16:creationId xmlns:a16="http://schemas.microsoft.com/office/drawing/2014/main" id="{3B67CE4A-9988-7F2C-0A36-D4DB91FDDB20}"/>
              </a:ext>
            </a:extLst>
          </p:cNvPr>
          <p:cNvSpPr txBox="1"/>
          <p:nvPr/>
        </p:nvSpPr>
        <p:spPr>
          <a:xfrm>
            <a:off x="7528394" y="1245472"/>
            <a:ext cx="350345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Open Sans ExtraBold" pitchFamily="2" charset="0"/>
                <a:ea typeface="Open Sans ExtraBold" pitchFamily="2" charset="0"/>
                <a:cs typeface="Open Sans ExtraBold" pitchFamily="2" charset="0"/>
              </a:rPr>
              <a:t>Non-governmental orgs</a:t>
            </a:r>
          </a:p>
        </p:txBody>
      </p:sp>
      <p:sp>
        <p:nvSpPr>
          <p:cNvPr id="8" name="Text Placeholder 3">
            <a:extLst>
              <a:ext uri="{FF2B5EF4-FFF2-40B4-BE49-F238E27FC236}">
                <a16:creationId xmlns:a16="http://schemas.microsoft.com/office/drawing/2014/main" id="{340F8189-D7A6-6496-57B1-0CF0467B5514}"/>
              </a:ext>
            </a:extLst>
          </p:cNvPr>
          <p:cNvSpPr txBox="1">
            <a:spLocks/>
          </p:cNvSpPr>
          <p:nvPr/>
        </p:nvSpPr>
        <p:spPr>
          <a:xfrm>
            <a:off x="6315456" y="1701627"/>
            <a:ext cx="3224618" cy="3652803"/>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2800" kern="1200">
                <a:solidFill>
                  <a:schemeClr val="tx1"/>
                </a:solidFill>
                <a:latin typeface="Open Sans Light" panose="020B0606030504020204" pitchFamily="34" charset="0"/>
                <a:ea typeface="Open Sans Light" panose="020B0606030504020204" pitchFamily="34" charset="0"/>
                <a:cs typeface="Open Sans Light" panose="020B0606030504020204" pitchFamily="34" charset="0"/>
              </a:defRPr>
            </a:lvl1pPr>
            <a:lvl2pPr marL="533393" indent="-342900" algn="l" defTabSz="914400" rtl="0" eaLnBrk="1" latinLnBrk="0" hangingPunct="1">
              <a:lnSpc>
                <a:spcPct val="90000"/>
              </a:lnSpc>
              <a:spcBef>
                <a:spcPts val="500"/>
              </a:spcBef>
              <a:spcAft>
                <a:spcPts val="0"/>
              </a:spcAft>
              <a:buFont typeface="Arial" panose="020B0604020202020204" pitchFamily="34" charset="0"/>
              <a:buChar char="•"/>
              <a:defRPr sz="2400" kern="1200">
                <a:solidFill>
                  <a:schemeClr val="tx1"/>
                </a:solidFill>
                <a:latin typeface="Open Sans Light" panose="020B0606030504020204" pitchFamily="34" charset="0"/>
                <a:ea typeface="Open Sans Light" panose="020B0606030504020204" pitchFamily="34" charset="0"/>
                <a:cs typeface="Open Sans Light" panose="020B0606030504020204" pitchFamily="34" charset="0"/>
              </a:defRPr>
            </a:lvl2pPr>
            <a:lvl3pPr marL="723885" indent="-342900" algn="l" defTabSz="914400" rtl="0" eaLnBrk="1" latinLnBrk="0" hangingPunct="1">
              <a:lnSpc>
                <a:spcPct val="90000"/>
              </a:lnSpc>
              <a:spcBef>
                <a:spcPts val="500"/>
              </a:spcBef>
              <a:spcAft>
                <a:spcPts val="0"/>
              </a:spcAft>
              <a:buFont typeface="Arial" panose="020B0604020202020204" pitchFamily="34" charset="0"/>
              <a:buChar char="•"/>
              <a:defRPr sz="2000" kern="1200">
                <a:solidFill>
                  <a:schemeClr val="tx1"/>
                </a:solidFill>
                <a:latin typeface="Open Sans Light" panose="020B0606030504020204" pitchFamily="34" charset="0"/>
                <a:ea typeface="Open Sans Light" panose="020B0606030504020204" pitchFamily="34" charset="0"/>
                <a:cs typeface="Open Sans Light" panose="020B0606030504020204" pitchFamily="34" charset="0"/>
              </a:defRPr>
            </a:lvl3pPr>
            <a:lvl4pPr marL="914378" indent="-342900" algn="l" defTabSz="914400" rtl="0" eaLnBrk="1" latinLnBrk="0" hangingPunct="1">
              <a:lnSpc>
                <a:spcPct val="90000"/>
              </a:lnSpc>
              <a:spcBef>
                <a:spcPts val="500"/>
              </a:spcBef>
              <a:spcAft>
                <a:spcPts val="0"/>
              </a:spcAft>
              <a:buFont typeface="Arial" panose="020B0604020202020204" pitchFamily="34" charset="0"/>
              <a:buChar char="•"/>
              <a:defRPr sz="1800" kern="1200">
                <a:solidFill>
                  <a:schemeClr val="tx1"/>
                </a:solidFill>
                <a:latin typeface="Open Sans Light" panose="020B0606030504020204" pitchFamily="34" charset="0"/>
                <a:ea typeface="Open Sans Light" panose="020B0606030504020204" pitchFamily="34" charset="0"/>
                <a:cs typeface="Open Sans Light" panose="020B0606030504020204" pitchFamily="34" charset="0"/>
              </a:defRPr>
            </a:lvl4pPr>
            <a:lvl5pPr marL="1104870" indent="-342900" algn="l" defTabSz="914400" rtl="0" eaLnBrk="1" latinLnBrk="0" hangingPunct="1">
              <a:lnSpc>
                <a:spcPct val="90000"/>
              </a:lnSpc>
              <a:spcBef>
                <a:spcPts val="500"/>
              </a:spcBef>
              <a:spcAft>
                <a:spcPts val="0"/>
              </a:spcAft>
              <a:buFont typeface="Arial" panose="020B0604020202020204" pitchFamily="34" charset="0"/>
              <a:buChar char="•"/>
              <a:defRPr sz="1800" kern="1200">
                <a:solidFill>
                  <a:schemeClr val="tx1"/>
                </a:solidFill>
                <a:latin typeface="Open Sans Light" panose="020B0606030504020204" pitchFamily="34" charset="0"/>
                <a:ea typeface="Open Sans Light" panose="020B0606030504020204" pitchFamily="34" charset="0"/>
                <a:cs typeface="Open Sans Light"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marR="0" lvl="0" indent="-285750" algn="l" defTabSz="914400" rtl="0" eaLnBrk="1" fontAlgn="auto" latinLnBrk="0" hangingPunct="1">
              <a:lnSpc>
                <a:spcPct val="90000"/>
              </a:lnSpc>
              <a:spcBef>
                <a:spcPts val="0"/>
              </a:spcBef>
              <a:spcAft>
                <a:spcPts val="600"/>
              </a:spcAft>
              <a:buClrTx/>
              <a:buSzTx/>
              <a:buFont typeface="Arial"/>
              <a:buChar char="•"/>
              <a:tabLst/>
              <a:defRPr/>
            </a:pPr>
            <a:r>
              <a:rPr kumimoji="0" lang="en-US" sz="1800" b="0" i="0" u="none" strike="noStrike" kern="1200" cap="none" spc="0" normalizeH="0" baseline="0" noProof="0">
                <a:ln>
                  <a:noFill/>
                </a:ln>
                <a:solidFill>
                  <a:prstClr val="black"/>
                </a:solidFill>
                <a:effectLst/>
                <a:uLnTx/>
                <a:uFillTx/>
                <a:latin typeface="Open Sans Light"/>
                <a:ea typeface="Open Sans Light"/>
                <a:cs typeface="Open Sans Light"/>
              </a:rPr>
              <a:t>AI2: Allen Institute for AI</a:t>
            </a:r>
          </a:p>
          <a:p>
            <a:pPr marL="285750" marR="0" lvl="0" indent="-285750" algn="l" defTabSz="914400" rtl="0" eaLnBrk="1" fontAlgn="auto" latinLnBrk="0" hangingPunct="1">
              <a:lnSpc>
                <a:spcPct val="90000"/>
              </a:lnSpc>
              <a:spcBef>
                <a:spcPts val="0"/>
              </a:spcBef>
              <a:spcAft>
                <a:spcPts val="600"/>
              </a:spcAft>
              <a:buClrTx/>
              <a:buSzTx/>
              <a:buFont typeface="Arial"/>
              <a:buChar char="•"/>
              <a:tabLst/>
              <a:defRPr/>
            </a:pPr>
            <a:r>
              <a:rPr kumimoji="0" lang="en-US" sz="1800" b="0" i="0" u="none" strike="noStrike" kern="1200" cap="none" spc="0" normalizeH="0" baseline="0" noProof="0">
                <a:ln>
                  <a:noFill/>
                </a:ln>
                <a:solidFill>
                  <a:prstClr val="black"/>
                </a:solidFill>
                <a:effectLst/>
                <a:uLnTx/>
                <a:uFillTx/>
                <a:latin typeface="Open Sans Light"/>
                <a:ea typeface="Open Sans Light"/>
                <a:cs typeface="Open Sans Light"/>
              </a:rPr>
              <a:t>AMD</a:t>
            </a:r>
          </a:p>
          <a:p>
            <a:pPr marL="285750" marR="0" lvl="0" indent="-285750" algn="l" defTabSz="914400" rtl="0" eaLnBrk="1" fontAlgn="auto" latinLnBrk="0" hangingPunct="1">
              <a:lnSpc>
                <a:spcPct val="90000"/>
              </a:lnSpc>
              <a:spcBef>
                <a:spcPts val="0"/>
              </a:spcBef>
              <a:spcAft>
                <a:spcPts val="600"/>
              </a:spcAft>
              <a:buClrTx/>
              <a:buSzTx/>
              <a:buFont typeface="Arial"/>
              <a:buChar char="•"/>
              <a:tabLst/>
              <a:defRPr/>
            </a:pPr>
            <a:r>
              <a:rPr kumimoji="0" lang="en-US" sz="1800" b="0" i="0" u="none" strike="noStrike" kern="1200" cap="none" spc="0" normalizeH="0" baseline="0" noProof="0">
                <a:ln>
                  <a:noFill/>
                </a:ln>
                <a:solidFill>
                  <a:prstClr val="black"/>
                </a:solidFill>
                <a:effectLst/>
                <a:uLnTx/>
                <a:uFillTx/>
                <a:latin typeface="Open Sans Light"/>
                <a:ea typeface="Open Sans Light"/>
                <a:cs typeface="Open Sans Light"/>
              </a:rPr>
              <a:t>Amazon Web Services </a:t>
            </a:r>
          </a:p>
          <a:p>
            <a:pPr marL="285750" marR="0" lvl="0" indent="-285750" algn="l" defTabSz="914400" rtl="0" eaLnBrk="1" fontAlgn="auto" latinLnBrk="0" hangingPunct="1">
              <a:lnSpc>
                <a:spcPct val="90000"/>
              </a:lnSpc>
              <a:spcBef>
                <a:spcPts val="0"/>
              </a:spcBef>
              <a:spcAft>
                <a:spcPts val="600"/>
              </a:spcAft>
              <a:buClrTx/>
              <a:buSzTx/>
              <a:buFont typeface="Arial"/>
              <a:buChar char="•"/>
              <a:tabLst/>
              <a:defRPr/>
            </a:pPr>
            <a:r>
              <a:rPr kumimoji="0" lang="en-US" sz="1800" b="0" i="0" u="none" strike="noStrike" kern="1200" cap="none" spc="0" normalizeH="0" baseline="0" noProof="0">
                <a:ln>
                  <a:noFill/>
                </a:ln>
                <a:solidFill>
                  <a:prstClr val="black"/>
                </a:solidFill>
                <a:effectLst/>
                <a:uLnTx/>
                <a:uFillTx/>
                <a:latin typeface="Open Sans Light"/>
                <a:ea typeface="Open Sans Light"/>
                <a:cs typeface="Open Sans Light"/>
              </a:rPr>
              <a:t>Anthropic</a:t>
            </a:r>
          </a:p>
          <a:p>
            <a:pPr marL="285750" marR="0" lvl="0" indent="-285750" algn="l" defTabSz="914400" rtl="0" eaLnBrk="1" fontAlgn="auto" latinLnBrk="0" hangingPunct="1">
              <a:lnSpc>
                <a:spcPct val="90000"/>
              </a:lnSpc>
              <a:spcBef>
                <a:spcPts val="0"/>
              </a:spcBef>
              <a:spcAft>
                <a:spcPts val="600"/>
              </a:spcAft>
              <a:buClrTx/>
              <a:buSzTx/>
              <a:buFont typeface="Arial"/>
              <a:buChar char="•"/>
              <a:tabLst/>
              <a:defRPr/>
            </a:pPr>
            <a:r>
              <a:rPr kumimoji="0" lang="en-US" sz="1800" b="0" i="0" u="none" strike="noStrike" kern="1200" cap="none" spc="0" normalizeH="0" baseline="0" noProof="0" err="1">
                <a:ln>
                  <a:noFill/>
                </a:ln>
                <a:solidFill>
                  <a:prstClr val="black"/>
                </a:solidFill>
                <a:effectLst/>
                <a:uLnTx/>
                <a:uFillTx/>
                <a:latin typeface="Open Sans Light"/>
                <a:ea typeface="Open Sans Light"/>
                <a:cs typeface="Open Sans Light"/>
              </a:rPr>
              <a:t>Cerebras</a:t>
            </a:r>
            <a:endParaRPr kumimoji="0" lang="en-US" sz="1800" b="0" i="0" u="none" strike="noStrike" kern="1200" cap="none" spc="0" normalizeH="0" baseline="0" noProof="0">
              <a:ln>
                <a:noFill/>
              </a:ln>
              <a:solidFill>
                <a:prstClr val="black"/>
              </a:solidFill>
              <a:effectLst/>
              <a:uLnTx/>
              <a:uFillTx/>
              <a:latin typeface="Open Sans Light"/>
              <a:ea typeface="Open Sans Light"/>
              <a:cs typeface="Open Sans Light"/>
            </a:endParaRPr>
          </a:p>
          <a:p>
            <a:pPr marL="285750" marR="0" lvl="0" indent="-285750" algn="l" defTabSz="914400" rtl="0" eaLnBrk="1" fontAlgn="auto" latinLnBrk="0" hangingPunct="1">
              <a:lnSpc>
                <a:spcPct val="90000"/>
              </a:lnSpc>
              <a:spcBef>
                <a:spcPts val="0"/>
              </a:spcBef>
              <a:spcAft>
                <a:spcPts val="600"/>
              </a:spcAft>
              <a:buClrTx/>
              <a:buSzTx/>
              <a:buFont typeface="Arial"/>
              <a:buChar char="•"/>
              <a:tabLst/>
              <a:defRPr/>
            </a:pPr>
            <a:r>
              <a:rPr kumimoji="0" lang="en-US" sz="1800" b="0" i="0" u="none" strike="noStrike" kern="1200" cap="none" spc="0" normalizeH="0" baseline="0" noProof="0">
                <a:ln>
                  <a:noFill/>
                </a:ln>
                <a:solidFill>
                  <a:prstClr val="black"/>
                </a:solidFill>
                <a:effectLst/>
                <a:uLnTx/>
                <a:uFillTx/>
                <a:latin typeface="Open Sans Light"/>
                <a:ea typeface="Open Sans Light"/>
                <a:cs typeface="Open Sans Light"/>
              </a:rPr>
              <a:t>Databricks</a:t>
            </a:r>
          </a:p>
          <a:p>
            <a:pPr marL="285750" marR="0" lvl="0" indent="-285750" algn="l" defTabSz="914400" rtl="0" eaLnBrk="1" fontAlgn="auto" latinLnBrk="0" hangingPunct="1">
              <a:lnSpc>
                <a:spcPct val="90000"/>
              </a:lnSpc>
              <a:spcBef>
                <a:spcPts val="0"/>
              </a:spcBef>
              <a:spcAft>
                <a:spcPts val="600"/>
              </a:spcAft>
              <a:buClrTx/>
              <a:buSzTx/>
              <a:buFont typeface="Arial"/>
              <a:buChar char="•"/>
              <a:tabLst/>
              <a:defRPr/>
            </a:pPr>
            <a:r>
              <a:rPr kumimoji="0" lang="en-US" sz="1800" b="0" i="0" u="none" strike="noStrike" kern="1200" cap="none" spc="0" normalizeH="0" baseline="0" noProof="0">
                <a:ln>
                  <a:noFill/>
                </a:ln>
                <a:solidFill>
                  <a:prstClr val="black"/>
                </a:solidFill>
                <a:effectLst/>
                <a:uLnTx/>
                <a:uFillTx/>
                <a:latin typeface="Open Sans Light"/>
                <a:ea typeface="Open Sans Light"/>
                <a:cs typeface="Open Sans Light"/>
              </a:rPr>
              <a:t>Datavant</a:t>
            </a:r>
          </a:p>
          <a:p>
            <a:pPr marL="285750" marR="0" lvl="0" indent="-285750" algn="l" defTabSz="914400" rtl="0" eaLnBrk="1" fontAlgn="auto" latinLnBrk="0" hangingPunct="1">
              <a:lnSpc>
                <a:spcPct val="90000"/>
              </a:lnSpc>
              <a:spcBef>
                <a:spcPts val="0"/>
              </a:spcBef>
              <a:spcAft>
                <a:spcPts val="600"/>
              </a:spcAft>
              <a:buClrTx/>
              <a:buSzTx/>
              <a:buFont typeface="Arial"/>
              <a:buChar char="•"/>
              <a:tabLst/>
              <a:defRPr/>
            </a:pPr>
            <a:r>
              <a:rPr kumimoji="0" lang="en-US" sz="1800" b="0" i="0" u="none" strike="noStrike" kern="1200" cap="none" spc="0" normalizeH="0" baseline="0" noProof="0" err="1">
                <a:ln>
                  <a:noFill/>
                </a:ln>
                <a:solidFill>
                  <a:prstClr val="black"/>
                </a:solidFill>
                <a:effectLst/>
                <a:uLnTx/>
                <a:uFillTx/>
                <a:latin typeface="Open Sans Light"/>
                <a:ea typeface="Open Sans Light"/>
                <a:cs typeface="Open Sans Light"/>
              </a:rPr>
              <a:t>EleutherAI</a:t>
            </a:r>
            <a:endParaRPr kumimoji="0" lang="en-US" sz="1800" b="0" i="0" u="none" strike="noStrike" kern="1200" cap="none" spc="0" normalizeH="0" baseline="0" noProof="0">
              <a:ln>
                <a:noFill/>
              </a:ln>
              <a:solidFill>
                <a:prstClr val="black"/>
              </a:solidFill>
              <a:effectLst/>
              <a:uLnTx/>
              <a:uFillTx/>
              <a:latin typeface="Open Sans Light"/>
              <a:ea typeface="Open Sans Light"/>
              <a:cs typeface="Open Sans Light"/>
            </a:endParaRPr>
          </a:p>
          <a:p>
            <a:pPr marL="285750" marR="0" lvl="0" indent="-285750" algn="l" defTabSz="914400" rtl="0" eaLnBrk="1" fontAlgn="auto" latinLnBrk="0" hangingPunct="1">
              <a:lnSpc>
                <a:spcPct val="90000"/>
              </a:lnSpc>
              <a:spcBef>
                <a:spcPts val="0"/>
              </a:spcBef>
              <a:spcAft>
                <a:spcPts val="600"/>
              </a:spcAft>
              <a:buClrTx/>
              <a:buSzTx/>
              <a:buFont typeface="Arial"/>
              <a:buChar char="•"/>
              <a:tabLst/>
              <a:defRPr/>
            </a:pPr>
            <a:r>
              <a:rPr kumimoji="0" lang="en-US" sz="1800" b="0" i="0" u="none" strike="noStrike" kern="1200" cap="none" spc="0" normalizeH="0" baseline="0" noProof="0">
                <a:ln>
                  <a:noFill/>
                </a:ln>
                <a:solidFill>
                  <a:prstClr val="black"/>
                </a:solidFill>
                <a:effectLst/>
                <a:uLnTx/>
                <a:uFillTx/>
                <a:latin typeface="Open Sans Light"/>
                <a:ea typeface="Open Sans Light"/>
                <a:cs typeface="Open Sans Light"/>
              </a:rPr>
              <a:t>Google</a:t>
            </a:r>
          </a:p>
          <a:p>
            <a:pPr marL="285750" marR="0" lvl="0" indent="-285750" algn="l" defTabSz="914400" rtl="0" eaLnBrk="1" fontAlgn="auto" latinLnBrk="0" hangingPunct="1">
              <a:lnSpc>
                <a:spcPct val="90000"/>
              </a:lnSpc>
              <a:spcBef>
                <a:spcPts val="0"/>
              </a:spcBef>
              <a:spcAft>
                <a:spcPts val="600"/>
              </a:spcAft>
              <a:buClrTx/>
              <a:buSzTx/>
              <a:buFont typeface="Arial"/>
              <a:buChar char="•"/>
              <a:tabLst/>
              <a:defRPr/>
            </a:pPr>
            <a:r>
              <a:rPr kumimoji="0" lang="en-US" sz="1800" b="0" i="0" u="none" strike="noStrike" kern="1200" cap="none" spc="0" normalizeH="0" baseline="0" noProof="0">
                <a:ln>
                  <a:noFill/>
                </a:ln>
                <a:solidFill>
                  <a:prstClr val="black"/>
                </a:solidFill>
                <a:effectLst/>
                <a:uLnTx/>
                <a:uFillTx/>
                <a:latin typeface="Open Sans Light"/>
                <a:ea typeface="Open Sans Light"/>
                <a:cs typeface="Open Sans Light"/>
              </a:rPr>
              <a:t>Hewlett Packard </a:t>
            </a:r>
            <a:r>
              <a:rPr kumimoji="0" lang="en-US" sz="1700" b="0" i="0" u="none" strike="noStrike" kern="1200" cap="none" spc="0" normalizeH="0" baseline="0" noProof="0">
                <a:ln>
                  <a:noFill/>
                </a:ln>
                <a:solidFill>
                  <a:prstClr val="black"/>
                </a:solidFill>
                <a:effectLst/>
                <a:uLnTx/>
                <a:uFillTx/>
                <a:latin typeface="Open Sans Light"/>
                <a:ea typeface="Open Sans Light"/>
                <a:cs typeface="Open Sans Light"/>
              </a:rPr>
              <a:t>Enterprise</a:t>
            </a:r>
          </a:p>
          <a:p>
            <a:pPr marL="285750" marR="0" lvl="0" indent="-285750" algn="l" defTabSz="914400" rtl="0" eaLnBrk="1" fontAlgn="auto" latinLnBrk="0" hangingPunct="1">
              <a:lnSpc>
                <a:spcPct val="90000"/>
              </a:lnSpc>
              <a:spcBef>
                <a:spcPts val="0"/>
              </a:spcBef>
              <a:spcAft>
                <a:spcPts val="600"/>
              </a:spcAft>
              <a:buClrTx/>
              <a:buSzTx/>
              <a:buFont typeface="Arial"/>
              <a:buChar char="•"/>
              <a:tabLst/>
              <a:defRPr/>
            </a:pPr>
            <a:r>
              <a:rPr kumimoji="0" lang="en-US" sz="1800" b="0" i="0" u="none" strike="noStrike" kern="1200" cap="none" spc="0" normalizeH="0" baseline="0" noProof="0">
                <a:ln>
                  <a:noFill/>
                </a:ln>
                <a:solidFill>
                  <a:prstClr val="black"/>
                </a:solidFill>
                <a:effectLst/>
                <a:uLnTx/>
                <a:uFillTx/>
                <a:latin typeface="Open Sans Light"/>
                <a:ea typeface="Open Sans Light"/>
                <a:cs typeface="Open Sans Light"/>
              </a:rPr>
              <a:t>Hugging Face</a:t>
            </a:r>
          </a:p>
          <a:p>
            <a:pPr marL="285750" marR="0" lvl="0" indent="-285750" algn="l" defTabSz="914400" rtl="0" eaLnBrk="1" fontAlgn="auto" latinLnBrk="0" hangingPunct="1">
              <a:lnSpc>
                <a:spcPct val="90000"/>
              </a:lnSpc>
              <a:spcBef>
                <a:spcPts val="0"/>
              </a:spcBef>
              <a:spcAft>
                <a:spcPts val="600"/>
              </a:spcAft>
              <a:buClrTx/>
              <a:buSzTx/>
              <a:buFont typeface="Arial"/>
              <a:buChar char="•"/>
              <a:tabLst/>
              <a:defRPr/>
            </a:pPr>
            <a:r>
              <a:rPr kumimoji="0" lang="en-US" sz="1800" b="0" i="0" u="none" strike="noStrike" kern="1200" cap="none" spc="0" normalizeH="0" baseline="0" noProof="0">
                <a:ln>
                  <a:noFill/>
                </a:ln>
                <a:solidFill>
                  <a:prstClr val="black"/>
                </a:solidFill>
                <a:effectLst/>
                <a:uLnTx/>
                <a:uFillTx/>
                <a:latin typeface="Open Sans Light"/>
                <a:ea typeface="Open Sans Light"/>
                <a:cs typeface="Open Sans Light"/>
              </a:rPr>
              <a:t>IBM</a:t>
            </a:r>
          </a:p>
          <a:p>
            <a:pPr marL="285750" marR="0" lvl="0" indent="-285750" algn="l" defTabSz="914400" rtl="0" eaLnBrk="1" fontAlgn="auto" latinLnBrk="0" hangingPunct="1">
              <a:lnSpc>
                <a:spcPct val="90000"/>
              </a:lnSpc>
              <a:spcBef>
                <a:spcPts val="0"/>
              </a:spcBef>
              <a:spcAft>
                <a:spcPts val="600"/>
              </a:spcAft>
              <a:buClrTx/>
              <a:buSzTx/>
              <a:buFont typeface="Arial"/>
              <a:buChar char="•"/>
              <a:tabLst/>
              <a:defRPr/>
            </a:pPr>
            <a:r>
              <a:rPr kumimoji="0" lang="en-US" sz="1800" b="0" i="0" u="none" strike="noStrike" kern="1200" cap="none" spc="0" normalizeH="0" baseline="0" noProof="0">
                <a:ln>
                  <a:noFill/>
                </a:ln>
                <a:solidFill>
                  <a:prstClr val="black"/>
                </a:solidFill>
                <a:effectLst/>
                <a:uLnTx/>
                <a:uFillTx/>
                <a:latin typeface="Open Sans Light"/>
                <a:ea typeface="Open Sans Light"/>
                <a:cs typeface="Open Sans Light"/>
              </a:rPr>
              <a:t>Intel</a:t>
            </a:r>
          </a:p>
          <a:p>
            <a:pPr marL="285750" marR="0" lvl="0" indent="-285750" algn="l" defTabSz="914400" rtl="0" eaLnBrk="1" fontAlgn="auto" latinLnBrk="0" hangingPunct="1">
              <a:lnSpc>
                <a:spcPct val="90000"/>
              </a:lnSpc>
              <a:spcBef>
                <a:spcPts val="0"/>
              </a:spcBef>
              <a:spcAft>
                <a:spcPts val="0"/>
              </a:spcAft>
              <a:buClrTx/>
              <a:buSzTx/>
              <a:buFont typeface="Arial"/>
              <a:buChar char="•"/>
              <a:tabLst/>
              <a:defRPr/>
            </a:pPr>
            <a:endParaRPr kumimoji="0" lang="en-US" sz="1800" b="0" i="0" u="none" strike="noStrike" kern="1200" cap="none" spc="0" normalizeH="0" baseline="0" noProof="0">
              <a:ln>
                <a:noFill/>
              </a:ln>
              <a:solidFill>
                <a:prstClr val="black"/>
              </a:solidFill>
              <a:effectLst/>
              <a:uLnTx/>
              <a:uFillTx/>
              <a:latin typeface="Open Sans Light"/>
              <a:ea typeface="Open Sans Light"/>
              <a:cs typeface="Open Sans Light"/>
            </a:endParaRPr>
          </a:p>
          <a:p>
            <a:pPr marL="228600" marR="0" lvl="0" indent="-2286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a:ln>
                <a:noFill/>
              </a:ln>
              <a:solidFill>
                <a:prstClr val="black"/>
              </a:solidFill>
              <a:effectLst/>
              <a:uLnTx/>
              <a:uFillTx/>
              <a:latin typeface="Open Sans Light" panose="020B0606030504020204" pitchFamily="34" charset="0"/>
              <a:ea typeface="Open Sans Light" panose="020B0606030504020204" pitchFamily="34" charset="0"/>
              <a:cs typeface="Open Sans Light" panose="020B0606030504020204" pitchFamily="34" charset="0"/>
            </a:endParaRPr>
          </a:p>
        </p:txBody>
      </p:sp>
      <p:sp>
        <p:nvSpPr>
          <p:cNvPr id="9" name="Text Placeholder 3">
            <a:extLst>
              <a:ext uri="{FF2B5EF4-FFF2-40B4-BE49-F238E27FC236}">
                <a16:creationId xmlns:a16="http://schemas.microsoft.com/office/drawing/2014/main" id="{F9A35EBB-7435-E88B-97CA-CF353DFD5BF2}"/>
              </a:ext>
            </a:extLst>
          </p:cNvPr>
          <p:cNvSpPr txBox="1">
            <a:spLocks/>
          </p:cNvSpPr>
          <p:nvPr/>
        </p:nvSpPr>
        <p:spPr>
          <a:xfrm>
            <a:off x="9440315" y="1701627"/>
            <a:ext cx="2756681" cy="3444285"/>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2800" kern="1200">
                <a:solidFill>
                  <a:schemeClr val="tx1"/>
                </a:solidFill>
                <a:latin typeface="Open Sans Light" panose="020B0606030504020204" pitchFamily="34" charset="0"/>
                <a:ea typeface="Open Sans Light" panose="020B0606030504020204" pitchFamily="34" charset="0"/>
                <a:cs typeface="Open Sans Light" panose="020B0606030504020204" pitchFamily="34" charset="0"/>
              </a:defRPr>
            </a:lvl1pPr>
            <a:lvl2pPr marL="533393" indent="-342900" algn="l" defTabSz="914400" rtl="0" eaLnBrk="1" latinLnBrk="0" hangingPunct="1">
              <a:lnSpc>
                <a:spcPct val="90000"/>
              </a:lnSpc>
              <a:spcBef>
                <a:spcPts val="500"/>
              </a:spcBef>
              <a:spcAft>
                <a:spcPts val="0"/>
              </a:spcAft>
              <a:buFont typeface="Arial" panose="020B0604020202020204" pitchFamily="34" charset="0"/>
              <a:buChar char="•"/>
              <a:defRPr sz="2400" kern="1200">
                <a:solidFill>
                  <a:schemeClr val="tx1"/>
                </a:solidFill>
                <a:latin typeface="Open Sans Light" panose="020B0606030504020204" pitchFamily="34" charset="0"/>
                <a:ea typeface="Open Sans Light" panose="020B0606030504020204" pitchFamily="34" charset="0"/>
                <a:cs typeface="Open Sans Light" panose="020B0606030504020204" pitchFamily="34" charset="0"/>
              </a:defRPr>
            </a:lvl2pPr>
            <a:lvl3pPr marL="723885" indent="-342900" algn="l" defTabSz="914400" rtl="0" eaLnBrk="1" latinLnBrk="0" hangingPunct="1">
              <a:lnSpc>
                <a:spcPct val="90000"/>
              </a:lnSpc>
              <a:spcBef>
                <a:spcPts val="500"/>
              </a:spcBef>
              <a:spcAft>
                <a:spcPts val="0"/>
              </a:spcAft>
              <a:buFont typeface="Arial" panose="020B0604020202020204" pitchFamily="34" charset="0"/>
              <a:buChar char="•"/>
              <a:defRPr sz="2000" kern="1200">
                <a:solidFill>
                  <a:schemeClr val="tx1"/>
                </a:solidFill>
                <a:latin typeface="Open Sans Light" panose="020B0606030504020204" pitchFamily="34" charset="0"/>
                <a:ea typeface="Open Sans Light" panose="020B0606030504020204" pitchFamily="34" charset="0"/>
                <a:cs typeface="Open Sans Light" panose="020B0606030504020204" pitchFamily="34" charset="0"/>
              </a:defRPr>
            </a:lvl3pPr>
            <a:lvl4pPr marL="914378" indent="-342900" algn="l" defTabSz="914400" rtl="0" eaLnBrk="1" latinLnBrk="0" hangingPunct="1">
              <a:lnSpc>
                <a:spcPct val="90000"/>
              </a:lnSpc>
              <a:spcBef>
                <a:spcPts val="500"/>
              </a:spcBef>
              <a:spcAft>
                <a:spcPts val="0"/>
              </a:spcAft>
              <a:buFont typeface="Arial" panose="020B0604020202020204" pitchFamily="34" charset="0"/>
              <a:buChar char="•"/>
              <a:defRPr sz="1800" kern="1200">
                <a:solidFill>
                  <a:schemeClr val="tx1"/>
                </a:solidFill>
                <a:latin typeface="Open Sans Light" panose="020B0606030504020204" pitchFamily="34" charset="0"/>
                <a:ea typeface="Open Sans Light" panose="020B0606030504020204" pitchFamily="34" charset="0"/>
                <a:cs typeface="Open Sans Light" panose="020B0606030504020204" pitchFamily="34" charset="0"/>
              </a:defRPr>
            </a:lvl4pPr>
            <a:lvl5pPr marL="1104870" indent="-342900" algn="l" defTabSz="914400" rtl="0" eaLnBrk="1" latinLnBrk="0" hangingPunct="1">
              <a:lnSpc>
                <a:spcPct val="90000"/>
              </a:lnSpc>
              <a:spcBef>
                <a:spcPts val="500"/>
              </a:spcBef>
              <a:spcAft>
                <a:spcPts val="0"/>
              </a:spcAft>
              <a:buFont typeface="Arial" panose="020B0604020202020204" pitchFamily="34" charset="0"/>
              <a:buChar char="•"/>
              <a:defRPr sz="1800" kern="1200">
                <a:solidFill>
                  <a:schemeClr val="tx1"/>
                </a:solidFill>
                <a:latin typeface="Open Sans Light" panose="020B0606030504020204" pitchFamily="34" charset="0"/>
                <a:ea typeface="Open Sans Light" panose="020B0606030504020204" pitchFamily="34" charset="0"/>
                <a:cs typeface="Open Sans Light"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black"/>
                </a:solidFill>
                <a:effectLst/>
                <a:uLnTx/>
                <a:uFillTx/>
                <a:latin typeface="Open Sans Light"/>
                <a:ea typeface="Open Sans Light"/>
                <a:cs typeface="Open Sans Light"/>
              </a:rPr>
              <a:t>Meta</a:t>
            </a:r>
          </a:p>
          <a:p>
            <a:pPr marL="22860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black"/>
                </a:solidFill>
                <a:effectLst/>
                <a:uLnTx/>
                <a:uFillTx/>
                <a:latin typeface="Open Sans Light"/>
                <a:ea typeface="Open Sans Light"/>
                <a:cs typeface="Open Sans Light"/>
              </a:rPr>
              <a:t>Microsoft</a:t>
            </a:r>
          </a:p>
          <a:p>
            <a:pPr marL="22860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err="1">
                <a:ln>
                  <a:noFill/>
                </a:ln>
                <a:solidFill>
                  <a:prstClr val="black"/>
                </a:solidFill>
                <a:effectLst/>
                <a:uLnTx/>
                <a:uFillTx/>
                <a:latin typeface="Open Sans Light"/>
                <a:ea typeface="Open Sans Light"/>
                <a:cs typeface="Open Sans Light"/>
              </a:rPr>
              <a:t>MLCommons</a:t>
            </a:r>
            <a:endParaRPr kumimoji="0" lang="en-US" sz="1800" b="0" i="0" u="none" strike="noStrike" kern="1200" cap="none" spc="0" normalizeH="0" baseline="0" noProof="0">
              <a:ln>
                <a:noFill/>
              </a:ln>
              <a:solidFill>
                <a:prstClr val="black"/>
              </a:solidFill>
              <a:effectLst/>
              <a:uLnTx/>
              <a:uFillTx/>
              <a:latin typeface="Open Sans Light"/>
              <a:ea typeface="Open Sans Light"/>
              <a:cs typeface="Open Sans Light"/>
            </a:endParaRPr>
          </a:p>
          <a:p>
            <a:pPr marL="22860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black"/>
                </a:solidFill>
                <a:effectLst/>
                <a:uLnTx/>
                <a:uFillTx/>
                <a:latin typeface="Open Sans Light"/>
                <a:ea typeface="Open Sans Light"/>
                <a:cs typeface="Open Sans Light"/>
              </a:rPr>
              <a:t>NVIDIA</a:t>
            </a:r>
          </a:p>
          <a:p>
            <a:pPr marL="22860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black"/>
                </a:solidFill>
                <a:effectLst/>
                <a:uLnTx/>
                <a:uFillTx/>
                <a:latin typeface="Open Sans Light"/>
                <a:ea typeface="Open Sans Light"/>
                <a:cs typeface="Open Sans Light"/>
              </a:rPr>
              <a:t>Omidyar Networks</a:t>
            </a:r>
          </a:p>
          <a:p>
            <a:pPr marL="22860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black"/>
                </a:solidFill>
                <a:effectLst/>
                <a:uLnTx/>
                <a:uFillTx/>
                <a:latin typeface="Open Sans Light"/>
                <a:ea typeface="Open Sans Light"/>
                <a:cs typeface="Open Sans Light"/>
              </a:rPr>
              <a:t>OpenAI</a:t>
            </a:r>
          </a:p>
          <a:p>
            <a:pPr marL="22860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err="1">
                <a:ln>
                  <a:noFill/>
                </a:ln>
                <a:solidFill>
                  <a:prstClr val="black"/>
                </a:solidFill>
                <a:effectLst/>
                <a:uLnTx/>
                <a:uFillTx/>
                <a:latin typeface="Open Sans Light"/>
                <a:ea typeface="Open Sans Light"/>
                <a:cs typeface="Open Sans Light"/>
              </a:rPr>
              <a:t>OpenMined</a:t>
            </a:r>
            <a:endParaRPr kumimoji="0" lang="en-US" sz="1800" b="0" i="0" u="none" strike="noStrike" kern="1200" cap="none" spc="0" normalizeH="0" baseline="0" noProof="0">
              <a:ln>
                <a:noFill/>
              </a:ln>
              <a:solidFill>
                <a:prstClr val="black"/>
              </a:solidFill>
              <a:effectLst/>
              <a:uLnTx/>
              <a:uFillTx/>
              <a:latin typeface="Open Sans Light"/>
              <a:ea typeface="Open Sans Light"/>
              <a:cs typeface="Open Sans Light"/>
            </a:endParaRPr>
          </a:p>
          <a:p>
            <a:pPr marL="22860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black"/>
                </a:solidFill>
                <a:effectLst/>
                <a:uLnTx/>
                <a:uFillTx/>
                <a:latin typeface="Open Sans Light"/>
                <a:ea typeface="Open Sans Light"/>
                <a:cs typeface="Open Sans Light"/>
              </a:rPr>
              <a:t>Palantir</a:t>
            </a:r>
          </a:p>
          <a:p>
            <a:pPr marL="22860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err="1">
                <a:ln>
                  <a:noFill/>
                </a:ln>
                <a:solidFill>
                  <a:prstClr val="black"/>
                </a:solidFill>
                <a:effectLst/>
                <a:uLnTx/>
                <a:uFillTx/>
                <a:latin typeface="Open Sans Light"/>
                <a:ea typeface="Open Sans Light"/>
                <a:cs typeface="Open Sans Light"/>
              </a:rPr>
              <a:t>Regenstrief</a:t>
            </a:r>
            <a:r>
              <a:rPr kumimoji="0" lang="en-US" sz="1800" b="0" i="0" u="none" strike="noStrike" kern="1200" cap="none" spc="0" normalizeH="0" baseline="0" noProof="0">
                <a:ln>
                  <a:noFill/>
                </a:ln>
                <a:solidFill>
                  <a:prstClr val="black"/>
                </a:solidFill>
                <a:effectLst/>
                <a:uLnTx/>
                <a:uFillTx/>
                <a:latin typeface="Open Sans Light"/>
                <a:ea typeface="Open Sans Light"/>
                <a:cs typeface="Open Sans Light"/>
              </a:rPr>
              <a:t> Institute</a:t>
            </a:r>
          </a:p>
          <a:p>
            <a:pPr marL="22860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err="1">
                <a:ln>
                  <a:noFill/>
                </a:ln>
                <a:solidFill>
                  <a:prstClr val="black"/>
                </a:solidFill>
                <a:effectLst/>
                <a:uLnTx/>
                <a:uFillTx/>
                <a:latin typeface="Open Sans Light"/>
                <a:ea typeface="Open Sans Light"/>
                <a:cs typeface="Open Sans Light"/>
              </a:rPr>
              <a:t>SambaNova</a:t>
            </a:r>
            <a:r>
              <a:rPr kumimoji="0" lang="en-US" sz="1800" b="0" i="0" u="none" strike="noStrike" kern="1200" cap="none" spc="0" normalizeH="0" baseline="0" noProof="0">
                <a:ln>
                  <a:noFill/>
                </a:ln>
                <a:solidFill>
                  <a:prstClr val="black"/>
                </a:solidFill>
                <a:effectLst/>
                <a:uLnTx/>
                <a:uFillTx/>
                <a:latin typeface="Open Sans Light"/>
                <a:ea typeface="Open Sans Light"/>
                <a:cs typeface="Open Sans Light"/>
              </a:rPr>
              <a:t> Systems</a:t>
            </a:r>
          </a:p>
          <a:p>
            <a:pPr marL="22860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err="1">
                <a:ln>
                  <a:noFill/>
                </a:ln>
                <a:solidFill>
                  <a:prstClr val="black"/>
                </a:solidFill>
                <a:effectLst/>
                <a:uLnTx/>
                <a:uFillTx/>
                <a:latin typeface="Open Sans Light"/>
                <a:ea typeface="Open Sans Light"/>
                <a:cs typeface="Open Sans Light"/>
              </a:rPr>
              <a:t>Vocareum</a:t>
            </a:r>
            <a:endParaRPr kumimoji="0" lang="en-US" sz="1800" b="0" i="0" u="none" strike="noStrike" kern="1200" cap="none" spc="0" normalizeH="0" baseline="0" noProof="0">
              <a:ln>
                <a:noFill/>
              </a:ln>
              <a:solidFill>
                <a:prstClr val="black"/>
              </a:solidFill>
              <a:effectLst/>
              <a:uLnTx/>
              <a:uFillTx/>
              <a:latin typeface="Open Sans Light"/>
              <a:ea typeface="Open Sans Light"/>
              <a:cs typeface="Open Sans Light"/>
            </a:endParaRPr>
          </a:p>
          <a:p>
            <a:pPr marL="22860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black"/>
                </a:solidFill>
                <a:effectLst/>
                <a:uLnTx/>
                <a:uFillTx/>
                <a:latin typeface="Open Sans Light"/>
                <a:ea typeface="Open Sans Light"/>
                <a:cs typeface="Open Sans Light"/>
              </a:rPr>
              <a:t>Weights &amp; Biases</a:t>
            </a:r>
          </a:p>
          <a:p>
            <a:pPr marL="0" marR="0" lvl="0" indent="0" algn="l" defTabSz="914400" rtl="0" eaLnBrk="1" fontAlgn="auto" latinLnBrk="0" hangingPunct="1">
              <a:lnSpc>
                <a:spcPct val="90000"/>
              </a:lnSpc>
              <a:spcBef>
                <a:spcPts val="0"/>
              </a:spcBef>
              <a:spcAft>
                <a:spcPts val="600"/>
              </a:spcAft>
              <a:buClrTx/>
              <a:buSzTx/>
              <a:buNone/>
              <a:tabLst/>
              <a:defRPr/>
            </a:pPr>
            <a:endParaRPr kumimoji="0" lang="en-US" sz="1800" b="0" i="0" u="none" strike="noStrike" kern="1200" cap="none" spc="0" normalizeH="0" baseline="0" noProof="0">
              <a:ln>
                <a:noFill/>
              </a:ln>
              <a:solidFill>
                <a:prstClr val="black"/>
              </a:solidFill>
              <a:effectLst/>
              <a:uLnTx/>
              <a:uFillTx/>
              <a:latin typeface="Open Sans Light"/>
              <a:ea typeface="Open Sans Light"/>
              <a:cs typeface="Open Sans Light"/>
            </a:endParaRPr>
          </a:p>
          <a:p>
            <a:pPr>
              <a:spcBef>
                <a:spcPts val="0"/>
              </a:spcBef>
              <a:spcAft>
                <a:spcPts val="600"/>
              </a:spcAft>
              <a:buFont typeface="Wingdings" panose="05000000000000000000" pitchFamily="2" charset="2"/>
              <a:buChar char="Ø"/>
              <a:defRPr/>
            </a:pPr>
            <a:r>
              <a:rPr kumimoji="0" lang="en-US" sz="1800" b="1" i="0" u="none" strike="noStrike" kern="1200" cap="none" spc="0" normalizeH="0" baseline="0" noProof="0">
                <a:ln>
                  <a:noFill/>
                </a:ln>
                <a:solidFill>
                  <a:prstClr val="black"/>
                </a:solidFill>
                <a:effectLst/>
                <a:uLnTx/>
                <a:uFillTx/>
                <a:latin typeface="Open Sans Light"/>
                <a:ea typeface="Open Sans Light"/>
                <a:cs typeface="Open Sans Light"/>
              </a:rPr>
              <a:t>More Joining!  </a:t>
            </a:r>
          </a:p>
          <a:p>
            <a:pPr marL="22860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1800" b="0" i="0" u="none" strike="noStrike" kern="1200" cap="none" spc="0" normalizeH="0" baseline="0" noProof="0">
              <a:ln>
                <a:noFill/>
              </a:ln>
              <a:solidFill>
                <a:prstClr val="black"/>
              </a:solidFill>
              <a:effectLst/>
              <a:uLnTx/>
              <a:uFillTx/>
              <a:latin typeface="Open Sans Light"/>
              <a:ea typeface="Open Sans Light"/>
              <a:cs typeface="Open Sans Light"/>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a:ln>
                <a:noFill/>
              </a:ln>
              <a:solidFill>
                <a:prstClr val="black"/>
              </a:solidFill>
              <a:effectLst/>
              <a:uLnTx/>
              <a:uFillTx/>
              <a:latin typeface="Open Sans Light"/>
              <a:ea typeface="Open Sans Light"/>
              <a:cs typeface="Open Sans Light"/>
            </a:endParaRPr>
          </a:p>
        </p:txBody>
      </p:sp>
      <p:pic>
        <p:nvPicPr>
          <p:cNvPr id="2" name="Picture 1">
            <a:extLst>
              <a:ext uri="{FF2B5EF4-FFF2-40B4-BE49-F238E27FC236}">
                <a16:creationId xmlns:a16="http://schemas.microsoft.com/office/drawing/2014/main" id="{AB24A8EF-338B-B7CF-2CF6-A52F6BC24894}"/>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15158" y="0"/>
            <a:ext cx="1076440" cy="1076440"/>
          </a:xfrm>
          <a:prstGeom prst="rect">
            <a:avLst/>
          </a:prstGeom>
        </p:spPr>
      </p:pic>
    </p:spTree>
    <p:extLst>
      <p:ext uri="{BB962C8B-B14F-4D97-AF65-F5344CB8AC3E}">
        <p14:creationId xmlns:p14="http://schemas.microsoft.com/office/powerpoint/2010/main" val="1344001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Picture 10" descr="Image of the NSF Director, Dr. Sethuraman Panchanathan, lecturing to a group at the NSF headquarters">
            <a:extLst>
              <a:ext uri="{FF2B5EF4-FFF2-40B4-BE49-F238E27FC236}">
                <a16:creationId xmlns:a16="http://schemas.microsoft.com/office/drawing/2014/main" id="{01DEE018-39BB-DB2A-1097-B6EF130E9F1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3406" b="-1"/>
          <a:stretch/>
        </p:blipFill>
        <p:spPr>
          <a:xfrm>
            <a:off x="3311079" y="18098"/>
            <a:ext cx="8939190" cy="6858000"/>
          </a:xfrm>
          <a:prstGeom prst="rect">
            <a:avLst/>
          </a:prstGeom>
        </p:spPr>
      </p:pic>
      <p:sp>
        <p:nvSpPr>
          <p:cNvPr id="20" name="Rectangle 19">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tle 1">
            <a:extLst>
              <a:ext uri="{FF2B5EF4-FFF2-40B4-BE49-F238E27FC236}">
                <a16:creationId xmlns:a16="http://schemas.microsoft.com/office/drawing/2014/main" id="{E3A35A4D-1C28-CD2B-8822-88386FFA09A3}"/>
              </a:ext>
            </a:extLst>
          </p:cNvPr>
          <p:cNvSpPr txBox="1">
            <a:spLocks noGrp="1"/>
          </p:cNvSpPr>
          <p:nvPr>
            <p:ph type="title" idx="4294967295"/>
          </p:nvPr>
        </p:nvSpPr>
        <p:spPr>
          <a:xfrm>
            <a:off x="114717" y="91977"/>
            <a:ext cx="5190313" cy="135834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7500"/>
          </a:bodyPr>
          <a:lstStyle>
            <a:lvl1pPr algn="l" defTabSz="914400" rtl="0" eaLnBrk="1" latinLnBrk="0" hangingPunct="1">
              <a:lnSpc>
                <a:spcPct val="90000"/>
              </a:lnSpc>
              <a:spcBef>
                <a:spcPct val="0"/>
              </a:spcBef>
              <a:buNone/>
              <a:defRPr lang="en-US" sz="3600" b="0" i="0" kern="1200" dirty="0">
                <a:solidFill>
                  <a:srgbClr val="005699"/>
                </a:solidFill>
                <a:latin typeface="Open Sans Light" panose="020B0606030504020204" pitchFamily="34" charset="0"/>
                <a:ea typeface="Open Sans Light" panose="020B0606030504020204" pitchFamily="34" charset="0"/>
                <a:cs typeface="Open Sans Light" panose="020B0606030504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005699"/>
                </a:solidFill>
                <a:effectLst/>
                <a:uLnTx/>
                <a:uFillTx/>
                <a:latin typeface="Open Sans Light" panose="020B0606030504020204" pitchFamily="34" charset="0"/>
                <a:ea typeface="Open Sans Light" panose="020B0606030504020204" pitchFamily="34" charset="0"/>
                <a:cs typeface="Open Sans Light" panose="020B0606030504020204" pitchFamily="34" charset="0"/>
              </a:rPr>
              <a:t>Types of Contributions</a:t>
            </a:r>
          </a:p>
        </p:txBody>
      </p:sp>
      <p:sp>
        <p:nvSpPr>
          <p:cNvPr id="4" name="Text Placeholder 3">
            <a:extLst>
              <a:ext uri="{FF2B5EF4-FFF2-40B4-BE49-F238E27FC236}">
                <a16:creationId xmlns:a16="http://schemas.microsoft.com/office/drawing/2014/main" id="{1BE8976E-3875-DFC5-2FA6-AA430A7794F9}"/>
              </a:ext>
            </a:extLst>
          </p:cNvPr>
          <p:cNvSpPr txBox="1">
            <a:spLocks/>
          </p:cNvSpPr>
          <p:nvPr/>
        </p:nvSpPr>
        <p:spPr>
          <a:xfrm>
            <a:off x="96349" y="1415455"/>
            <a:ext cx="6304451" cy="497110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2800" kern="1200">
                <a:solidFill>
                  <a:schemeClr val="tx1"/>
                </a:solidFill>
                <a:latin typeface="Open Sans Light" panose="020B0606030504020204" pitchFamily="34" charset="0"/>
                <a:ea typeface="Open Sans Light" panose="020B0606030504020204" pitchFamily="34" charset="0"/>
                <a:cs typeface="Open Sans Light" panose="020B0606030504020204" pitchFamily="34" charset="0"/>
              </a:defRPr>
            </a:lvl1pPr>
            <a:lvl2pPr marL="533393" indent="-342900" algn="l" defTabSz="914400" rtl="0" eaLnBrk="1" latinLnBrk="0" hangingPunct="1">
              <a:lnSpc>
                <a:spcPct val="90000"/>
              </a:lnSpc>
              <a:spcBef>
                <a:spcPts val="500"/>
              </a:spcBef>
              <a:spcAft>
                <a:spcPts val="0"/>
              </a:spcAft>
              <a:buFont typeface="Arial" panose="020B0604020202020204" pitchFamily="34" charset="0"/>
              <a:buChar char="•"/>
              <a:defRPr sz="2400" kern="1200">
                <a:solidFill>
                  <a:schemeClr val="tx1"/>
                </a:solidFill>
                <a:latin typeface="Open Sans Light" panose="020B0606030504020204" pitchFamily="34" charset="0"/>
                <a:ea typeface="Open Sans Light" panose="020B0606030504020204" pitchFamily="34" charset="0"/>
                <a:cs typeface="Open Sans Light" panose="020B0606030504020204" pitchFamily="34" charset="0"/>
              </a:defRPr>
            </a:lvl2pPr>
            <a:lvl3pPr marL="723885" indent="-342900" algn="l" defTabSz="914400" rtl="0" eaLnBrk="1" latinLnBrk="0" hangingPunct="1">
              <a:lnSpc>
                <a:spcPct val="90000"/>
              </a:lnSpc>
              <a:spcBef>
                <a:spcPts val="500"/>
              </a:spcBef>
              <a:spcAft>
                <a:spcPts val="0"/>
              </a:spcAft>
              <a:buFont typeface="Arial" panose="020B0604020202020204" pitchFamily="34" charset="0"/>
              <a:buChar char="•"/>
              <a:defRPr sz="2000" kern="1200">
                <a:solidFill>
                  <a:schemeClr val="tx1"/>
                </a:solidFill>
                <a:latin typeface="Open Sans Light" panose="020B0606030504020204" pitchFamily="34" charset="0"/>
                <a:ea typeface="Open Sans Light" panose="020B0606030504020204" pitchFamily="34" charset="0"/>
                <a:cs typeface="Open Sans Light" panose="020B0606030504020204" pitchFamily="34" charset="0"/>
              </a:defRPr>
            </a:lvl3pPr>
            <a:lvl4pPr marL="914378" indent="-342900" algn="l" defTabSz="914400" rtl="0" eaLnBrk="1" latinLnBrk="0" hangingPunct="1">
              <a:lnSpc>
                <a:spcPct val="90000"/>
              </a:lnSpc>
              <a:spcBef>
                <a:spcPts val="500"/>
              </a:spcBef>
              <a:spcAft>
                <a:spcPts val="0"/>
              </a:spcAft>
              <a:buFont typeface="Arial" panose="020B0604020202020204" pitchFamily="34" charset="0"/>
              <a:buChar char="•"/>
              <a:defRPr sz="1800" kern="1200">
                <a:solidFill>
                  <a:schemeClr val="tx1"/>
                </a:solidFill>
                <a:latin typeface="Open Sans Light" panose="020B0606030504020204" pitchFamily="34" charset="0"/>
                <a:ea typeface="Open Sans Light" panose="020B0606030504020204" pitchFamily="34" charset="0"/>
                <a:cs typeface="Open Sans Light" panose="020B0606030504020204" pitchFamily="34" charset="0"/>
              </a:defRPr>
            </a:lvl4pPr>
            <a:lvl5pPr marL="1104870" indent="-342900" algn="l" defTabSz="914400" rtl="0" eaLnBrk="1" latinLnBrk="0" hangingPunct="1">
              <a:lnSpc>
                <a:spcPct val="90000"/>
              </a:lnSpc>
              <a:spcBef>
                <a:spcPts val="500"/>
              </a:spcBef>
              <a:spcAft>
                <a:spcPts val="0"/>
              </a:spcAft>
              <a:buFont typeface="Arial" panose="020B0604020202020204" pitchFamily="34" charset="0"/>
              <a:buChar char="•"/>
              <a:defRPr sz="1800" kern="1200">
                <a:solidFill>
                  <a:schemeClr val="tx1"/>
                </a:solidFill>
                <a:latin typeface="Open Sans Light" panose="020B0606030504020204" pitchFamily="34" charset="0"/>
                <a:ea typeface="Open Sans Light" panose="020B0606030504020204" pitchFamily="34" charset="0"/>
                <a:cs typeface="Open Sans Light"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200" b="0" i="0" u="none" strike="noStrike" kern="1200" cap="none" spc="0" normalizeH="0" baseline="0" noProof="0">
                <a:ln>
                  <a:noFill/>
                </a:ln>
                <a:solidFill>
                  <a:prstClr val="black"/>
                </a:solidFill>
                <a:effectLst/>
                <a:uLnTx/>
                <a:uFillTx/>
                <a:latin typeface="Open Sans Light" panose="020B0606030504020204" pitchFamily="34" charset="0"/>
                <a:ea typeface="Open Sans Light" panose="020B0606030504020204" pitchFamily="34" charset="0"/>
                <a:cs typeface="Open Sans Light" panose="020B0606030504020204" pitchFamily="34" charset="0"/>
              </a:rPr>
              <a:t>Cloud computing credits and access to associated models, data and software platforms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200" b="0" i="0" u="none" strike="noStrike" kern="1200" cap="none" spc="0" normalizeH="0" baseline="0" noProof="0">
                <a:ln>
                  <a:noFill/>
                </a:ln>
                <a:solidFill>
                  <a:prstClr val="black"/>
                </a:solidFill>
                <a:effectLst/>
                <a:uLnTx/>
                <a:uFillTx/>
                <a:latin typeface="Open Sans Light" panose="020B0606030504020204" pitchFamily="34" charset="0"/>
                <a:ea typeface="Open Sans Light" panose="020B0606030504020204" pitchFamily="34" charset="0"/>
                <a:cs typeface="Open Sans Light" panose="020B0606030504020204" pitchFamily="34" charset="0"/>
              </a:rPr>
              <a:t>Access to computing hardware, systems and testbeds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200" b="0" i="0" u="none" strike="noStrike" kern="1200" cap="none" spc="0" normalizeH="0" baseline="0" noProof="0">
                <a:ln>
                  <a:noFill/>
                </a:ln>
                <a:solidFill>
                  <a:prstClr val="black"/>
                </a:solidFill>
                <a:effectLst/>
                <a:uLnTx/>
                <a:uFillTx/>
                <a:latin typeface="Open Sans Light" panose="020B0606030504020204" pitchFamily="34" charset="0"/>
                <a:ea typeface="Open Sans Light" panose="020B0606030504020204" pitchFamily="34" charset="0"/>
                <a:cs typeface="Open Sans Light" panose="020B0606030504020204" pitchFamily="34" charset="0"/>
              </a:rPr>
              <a:t>Software/platform licenses for NAIRR Pilot users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200" b="0" i="0" u="none" strike="noStrike" kern="1200" cap="none" spc="0" normalizeH="0" baseline="0" noProof="0">
                <a:ln>
                  <a:noFill/>
                </a:ln>
                <a:solidFill>
                  <a:prstClr val="black"/>
                </a:solidFill>
                <a:effectLst/>
                <a:uLnTx/>
                <a:uFillTx/>
                <a:latin typeface="Open Sans Light" panose="020B0606030504020204" pitchFamily="34" charset="0"/>
                <a:ea typeface="Open Sans Light" panose="020B0606030504020204" pitchFamily="34" charset="0"/>
                <a:cs typeface="Open Sans Light" panose="020B0606030504020204" pitchFamily="34" charset="0"/>
              </a:rPr>
              <a:t>Open large language models, datasets, software libraries and privacy-enhancing platforms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200" b="0" i="0" u="none" strike="noStrike" kern="1200" cap="none" spc="0" normalizeH="0" baseline="0" noProof="0">
                <a:ln>
                  <a:noFill/>
                </a:ln>
                <a:solidFill>
                  <a:prstClr val="black"/>
                </a:solidFill>
                <a:effectLst/>
                <a:uLnTx/>
                <a:uFillTx/>
                <a:latin typeface="Open Sans Light" panose="020B0606030504020204" pitchFamily="34" charset="0"/>
                <a:ea typeface="Open Sans Light" panose="020B0606030504020204" pitchFamily="34" charset="0"/>
                <a:cs typeface="Open Sans Light" panose="020B0606030504020204" pitchFamily="34" charset="0"/>
              </a:rPr>
              <a:t>API access and research collaborations on closed models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200" b="0" i="0" u="none" strike="noStrike" kern="1200" cap="none" spc="0" normalizeH="0" baseline="0" noProof="0">
                <a:ln>
                  <a:noFill/>
                </a:ln>
                <a:solidFill>
                  <a:prstClr val="black"/>
                </a:solidFill>
                <a:effectLst/>
                <a:uLnTx/>
                <a:uFillTx/>
                <a:latin typeface="Open Sans Light" panose="020B0606030504020204" pitchFamily="34" charset="0"/>
                <a:ea typeface="Open Sans Light" panose="020B0606030504020204" pitchFamily="34" charset="0"/>
                <a:cs typeface="Open Sans Light" panose="020B0606030504020204" pitchFamily="34" charset="0"/>
              </a:rPr>
              <a:t>Educational platforms ‘notebooks’ for classrooms and students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200" b="0" i="0" u="none" strike="noStrike" kern="1200" cap="none" spc="0" normalizeH="0" baseline="0" noProof="0">
                <a:ln>
                  <a:noFill/>
                </a:ln>
                <a:solidFill>
                  <a:prstClr val="black"/>
                </a:solidFill>
                <a:effectLst/>
                <a:uLnTx/>
                <a:uFillTx/>
                <a:latin typeface="Open Sans Light" panose="020B0606030504020204" pitchFamily="34" charset="0"/>
                <a:ea typeface="Open Sans Light" panose="020B0606030504020204" pitchFamily="34" charset="0"/>
                <a:cs typeface="Open Sans Light" panose="020B0606030504020204" pitchFamily="34" charset="0"/>
              </a:rPr>
              <a:t>Enhanced training, expertise and user support.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200" b="0" i="0" u="none" strike="noStrike" kern="1200" cap="none" spc="0" normalizeH="0" baseline="0" noProof="0">
              <a:ln>
                <a:noFill/>
              </a:ln>
              <a:solidFill>
                <a:prstClr val="black"/>
              </a:solidFill>
              <a:effectLst/>
              <a:uLnTx/>
              <a:uFillTx/>
              <a:latin typeface="Open Sans Light" panose="020B0606030504020204" pitchFamily="34" charset="0"/>
              <a:ea typeface="Open Sans Light" panose="020B0606030504020204" pitchFamily="34" charset="0"/>
              <a:cs typeface="Open Sans Light" panose="020B0606030504020204" pitchFamily="34" charset="0"/>
            </a:endParaRPr>
          </a:p>
        </p:txBody>
      </p:sp>
    </p:spTree>
    <p:extLst>
      <p:ext uri="{BB962C8B-B14F-4D97-AF65-F5344CB8AC3E}">
        <p14:creationId xmlns:p14="http://schemas.microsoft.com/office/powerpoint/2010/main" val="37230881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1176FF569A72144925470ED9676DC30" ma:contentTypeVersion="12" ma:contentTypeDescription="Create a new document." ma:contentTypeScope="" ma:versionID="76cd10b68a37baa080610bfd7d74cf85">
  <xsd:schema xmlns:xsd="http://www.w3.org/2001/XMLSchema" xmlns:xs="http://www.w3.org/2001/XMLSchema" xmlns:p="http://schemas.microsoft.com/office/2006/metadata/properties" xmlns:ns2="0cf77daa-5445-4d26-ace6-97094430d631" xmlns:ns3="245fc62f-0511-40f7-8ebc-9507a7d0a481" targetNamespace="http://schemas.microsoft.com/office/2006/metadata/properties" ma:root="true" ma:fieldsID="3fdd8bf37a35b331360262e776970168" ns2:_="" ns3:_="">
    <xsd:import namespace="0cf77daa-5445-4d26-ace6-97094430d631"/>
    <xsd:import namespace="245fc62f-0511-40f7-8ebc-9507a7d0a48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ObjectDetectorVersion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cf77daa-5445-4d26-ace6-97094430d63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45fc62f-0511-40f7-8ebc-9507a7d0a481"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245fc62f-0511-40f7-8ebc-9507a7d0a481">
      <UserInfo>
        <DisplayName>Martonosi, Margaret</DisplayName>
        <AccountId>59</AccountId>
        <AccountType/>
      </UserInfo>
      <UserInfo>
        <DisplayName>Walton, Amy</DisplayName>
        <AccountId>35</AccountId>
        <AccountType/>
      </UserInfo>
      <UserInfo>
        <DisplayName>Miller, William L.</DisplayName>
        <AccountId>12</AccountId>
        <AccountType/>
      </UserInfo>
      <UserInfo>
        <DisplayName>Geva, Sharon</DisplayName>
        <AccountId>17</AccountId>
        <AccountType/>
      </UserInfo>
      <UserInfo>
        <DisplayName>Suarez, Alejandro</DisplayName>
        <AccountId>11</AccountId>
        <AccountType/>
      </UserInfo>
      <UserInfo>
        <DisplayName>Littman, Michael</DisplayName>
        <AccountId>39</AccountId>
        <AccountType/>
      </UserInfo>
    </SharedWithUsers>
  </documentManagement>
</p:properties>
</file>

<file path=customXml/itemProps1.xml><?xml version="1.0" encoding="utf-8"?>
<ds:datastoreItem xmlns:ds="http://schemas.openxmlformats.org/officeDocument/2006/customXml" ds:itemID="{BF5AC5CF-85BB-40A1-8CED-489960F50AF0}">
  <ds:schemaRefs>
    <ds:schemaRef ds:uri="http://schemas.microsoft.com/sharepoint/v3/contenttype/forms"/>
  </ds:schemaRefs>
</ds:datastoreItem>
</file>

<file path=customXml/itemProps2.xml><?xml version="1.0" encoding="utf-8"?>
<ds:datastoreItem xmlns:ds="http://schemas.openxmlformats.org/officeDocument/2006/customXml" ds:itemID="{2ECA80AF-2FC7-4418-B595-7119D228A8E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cf77daa-5445-4d26-ace6-97094430d631"/>
    <ds:schemaRef ds:uri="245fc62f-0511-40f7-8ebc-9507a7d0a48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2752346-A17E-421C-8F37-CDB8ADF47572}">
  <ds:schemaRefs>
    <ds:schemaRef ds:uri="http://purl.org/dc/elements/1.1/"/>
    <ds:schemaRef ds:uri="http://purl.org/dc/dcmitype/"/>
    <ds:schemaRef ds:uri="http://schemas.microsoft.com/office/2006/metadata/properties"/>
    <ds:schemaRef ds:uri="http://schemas.openxmlformats.org/package/2006/metadata/core-properties"/>
    <ds:schemaRef ds:uri="319f2fc6-22b0-4cd7-8987-5c94784af36d"/>
    <ds:schemaRef ds:uri="http://schemas.microsoft.com/office/2006/documentManagement/types"/>
    <ds:schemaRef ds:uri="http://schemas.microsoft.com/office/infopath/2007/PartnerControls"/>
    <ds:schemaRef ds:uri="13e14574-5c51-4083-a942-4884c724ef8a"/>
    <ds:schemaRef ds:uri="http://www.w3.org/XML/1998/namespace"/>
    <ds:schemaRef ds:uri="http://purl.org/dc/terms/"/>
    <ds:schemaRef ds:uri="245fc62f-0511-40f7-8ebc-9507a7d0a481"/>
  </ds:schemaRefs>
</ds:datastoreItem>
</file>

<file path=docProps/app.xml><?xml version="1.0" encoding="utf-8"?>
<Properties xmlns="http://schemas.openxmlformats.org/officeDocument/2006/extended-properties" xmlns:vt="http://schemas.openxmlformats.org/officeDocument/2006/docPropsVTypes">
  <Template>office theme</Template>
  <TotalTime>772</TotalTime>
  <Words>2755</Words>
  <Application>Microsoft Office PowerPoint</Application>
  <PresentationFormat>Widescreen</PresentationFormat>
  <Paragraphs>476</Paragraphs>
  <Slides>30</Slides>
  <Notes>16</Notes>
  <HiddenSlides>6</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Arial</vt:lpstr>
      <vt:lpstr>Calibri</vt:lpstr>
      <vt:lpstr>Calibri Light</vt:lpstr>
      <vt:lpstr>Open Sans ExtraBold</vt:lpstr>
      <vt:lpstr>Open Sans Light</vt:lpstr>
      <vt:lpstr>Verdana</vt:lpstr>
      <vt:lpstr>Wingdings</vt:lpstr>
      <vt:lpstr>office theme</vt:lpstr>
      <vt:lpstr>All About The National AI Research Resource (NAIRR) Pilot Effort</vt:lpstr>
      <vt:lpstr>Vision for the National AI Research Resource</vt:lpstr>
      <vt:lpstr>Why do we need a NAIRR?</vt:lpstr>
      <vt:lpstr>How did we get here?</vt:lpstr>
      <vt:lpstr>What is the scope and scale of the full NAIRR?</vt:lpstr>
      <vt:lpstr>NAIRR Pilot Goals</vt:lpstr>
      <vt:lpstr>Launched on January 24th</vt:lpstr>
      <vt:lpstr>More details about contributions at: https://bit.ly/4bedykr  ​</vt:lpstr>
      <vt:lpstr>Types of Contributions</vt:lpstr>
      <vt:lpstr>NAIRR Pilot Users</vt:lpstr>
      <vt:lpstr>Initial priority areas as pilot is scaled </vt:lpstr>
      <vt:lpstr>NAIRR Pilot Organization</vt:lpstr>
      <vt:lpstr>Computing Resources Available in First Phase</vt:lpstr>
      <vt:lpstr>What’s next after the launch?</vt:lpstr>
      <vt:lpstr>Integrating partner contributions into the NAIRR ecosystem</vt:lpstr>
      <vt:lpstr>Scaling the NAIRR Pilot</vt:lpstr>
      <vt:lpstr>Support NAIRR Pilot users and outreach to new communities</vt:lpstr>
      <vt:lpstr>Engaging Communities</vt:lpstr>
      <vt:lpstr>The NSF NAIRR Pilot Team</vt:lpstr>
      <vt:lpstr>Built by SGX3</vt:lpstr>
      <vt:lpstr>NAIRR Pilot resources are available today with a broader opportunity for the community in late March.</vt:lpstr>
      <vt:lpstr>Survey</vt:lpstr>
      <vt:lpstr>For Discussion: How to get involved</vt:lpstr>
      <vt:lpstr>Questions and Discussion</vt:lpstr>
      <vt:lpstr>NAIRR Pilot Survey of Educator and Researcher Use Cases</vt:lpstr>
      <vt:lpstr>Initial NAIRR Pilot Components and Operations</vt:lpstr>
      <vt:lpstr>Focus areas to organize the NAIRR Pilot effort</vt:lpstr>
      <vt:lpstr>Near-term NAIRR Pilot Timeline  </vt:lpstr>
      <vt:lpstr>Integrate partner contributions</vt:lpstr>
      <vt:lpstr>Pilot Launch January 24th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Carlson, Paul L. (Contractor)</dc:creator>
  <cp:lastModifiedBy>Carlson, Paul L. (Contractor)</cp:lastModifiedBy>
  <cp:revision>5</cp:revision>
  <cp:lastPrinted>2024-02-06T01:03:14Z</cp:lastPrinted>
  <dcterms:created xsi:type="dcterms:W3CDTF">2023-10-30T15:53:56Z</dcterms:created>
  <dcterms:modified xsi:type="dcterms:W3CDTF">2024-03-12T16:19:24Z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ainsCUI">
    <vt:lpwstr>No</vt:lpwstr>
  </property>
  <property fmtid="{D5CDD505-2E9C-101B-9397-08002B2CF9AE}" pid="3" name="MediaServiceImageTags">
    <vt:lpwstr/>
  </property>
  <property fmtid="{D5CDD505-2E9C-101B-9397-08002B2CF9AE}" pid="4" name="ContentTypeId">
    <vt:lpwstr>0x010100C2196EC4E35B75459214D6301301CDFB</vt:lpwstr>
  </property>
  <property fmtid="{D5CDD505-2E9C-101B-9397-08002B2CF9AE}" pid="5" name="TitusGUID">
    <vt:lpwstr>18b1af4c-2ed9-48fb-b6c1-55620506c6d8</vt:lpwstr>
  </property>
</Properties>
</file>