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4"/>
  </p:notesMasterIdLst>
  <p:sldIdLst>
    <p:sldId id="2633" r:id="rId6"/>
    <p:sldId id="2642" r:id="rId7"/>
    <p:sldId id="2626" r:id="rId8"/>
    <p:sldId id="2365" r:id="rId9"/>
    <p:sldId id="2634" r:id="rId10"/>
    <p:sldId id="2637" r:id="rId11"/>
    <p:sldId id="2639" r:id="rId12"/>
    <p:sldId id="2383" r:id="rId13"/>
    <p:sldId id="2643" r:id="rId14"/>
    <p:sldId id="2652" r:id="rId15"/>
    <p:sldId id="2644" r:id="rId16"/>
    <p:sldId id="2647" r:id="rId17"/>
    <p:sldId id="2645" r:id="rId18"/>
    <p:sldId id="2646" r:id="rId19"/>
    <p:sldId id="2648" r:id="rId20"/>
    <p:sldId id="2649" r:id="rId21"/>
    <p:sldId id="2650" r:id="rId22"/>
    <p:sldId id="26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2B3DF6-249B-4237-8409-F25EDE08FD8D}" v="28" dt="2024-02-22T16:52:16.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9" autoAdjust="0"/>
    <p:restoredTop sz="86389" autoAdjust="0"/>
  </p:normalViewPr>
  <p:slideViewPr>
    <p:cSldViewPr snapToGrid="0">
      <p:cViewPr varScale="1">
        <p:scale>
          <a:sx n="114" d="100"/>
          <a:sy n="114" d="100"/>
        </p:scale>
        <p:origin x="92" y="68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2DE3A-17F3-4A10-9816-3307FDF8080A}"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02E8A-ECA1-4192-ABF6-76931F5A1FF0}" type="slidenum">
              <a:rPr lang="en-US" smtClean="0"/>
              <a:t>‹#›</a:t>
            </a:fld>
            <a:endParaRPr lang="en-US"/>
          </a:p>
        </p:txBody>
      </p:sp>
    </p:spTree>
    <p:extLst>
      <p:ext uri="{BB962C8B-B14F-4D97-AF65-F5344CB8AC3E}">
        <p14:creationId xmlns:p14="http://schemas.microsoft.com/office/powerpoint/2010/main" val="3966268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509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BA40-76F9-9877-DB65-B1175D99A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7440E-F8FE-36B5-E063-DF44E4ED9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A2FEA-3D4A-2098-9F40-B9111AF20D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a:extLst>
              <a:ext uri="{FF2B5EF4-FFF2-40B4-BE49-F238E27FC236}">
                <a16:creationId xmlns:a16="http://schemas.microsoft.com/office/drawing/2014/main" id="{6D9F5683-23C4-C0EB-F57A-498E5FDA46E0}"/>
              </a:ext>
            </a:extLst>
          </p:cNvPr>
          <p:cNvSpPr>
            <a:spLocks noGrp="1"/>
          </p:cNvSpPr>
          <p:nvPr>
            <p:ph type="sldNum" sz="quarter" idx="5"/>
          </p:nvPr>
        </p:nvSpPr>
        <p:spPr/>
        <p:txBody>
          <a:bodyPr/>
          <a:lstStyle/>
          <a:p>
            <a:fld id="{691601B9-1878-42F2-A238-A01D111A1456}" type="slidenum">
              <a:rPr lang="en-US" smtClean="0"/>
              <a:t>10</a:t>
            </a:fld>
            <a:endParaRPr lang="en-US"/>
          </a:p>
        </p:txBody>
      </p:sp>
    </p:spTree>
    <p:extLst>
      <p:ext uri="{BB962C8B-B14F-4D97-AF65-F5344CB8AC3E}">
        <p14:creationId xmlns:p14="http://schemas.microsoft.com/office/powerpoint/2010/main" val="1341066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18C25-BE6D-43CD-BA2D-E3B90B90B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C9F08-D0A8-A6E8-C5E1-C7A6AE901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9033F-D6FA-7003-776A-43E19B2594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a:extLst>
              <a:ext uri="{FF2B5EF4-FFF2-40B4-BE49-F238E27FC236}">
                <a16:creationId xmlns:a16="http://schemas.microsoft.com/office/drawing/2014/main" id="{A357A2D4-1C2F-C5C9-AD0E-968C258179E0}"/>
              </a:ext>
            </a:extLst>
          </p:cNvPr>
          <p:cNvSpPr>
            <a:spLocks noGrp="1"/>
          </p:cNvSpPr>
          <p:nvPr>
            <p:ph type="sldNum" sz="quarter" idx="5"/>
          </p:nvPr>
        </p:nvSpPr>
        <p:spPr/>
        <p:txBody>
          <a:bodyPr/>
          <a:lstStyle/>
          <a:p>
            <a:fld id="{691601B9-1878-42F2-A238-A01D111A1456}" type="slidenum">
              <a:rPr lang="en-US" smtClean="0"/>
              <a:t>11</a:t>
            </a:fld>
            <a:endParaRPr lang="en-US"/>
          </a:p>
        </p:txBody>
      </p:sp>
    </p:spTree>
    <p:extLst>
      <p:ext uri="{BB962C8B-B14F-4D97-AF65-F5344CB8AC3E}">
        <p14:creationId xmlns:p14="http://schemas.microsoft.com/office/powerpoint/2010/main" val="3159297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0C1E3-60EB-ABFA-D8DD-28CE71577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4B6FF-C207-9941-BA94-86786D73B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85BB3-B64F-8748-3BBB-D93B970E15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a:extLst>
              <a:ext uri="{FF2B5EF4-FFF2-40B4-BE49-F238E27FC236}">
                <a16:creationId xmlns:a16="http://schemas.microsoft.com/office/drawing/2014/main" id="{ED7503C6-7173-EF91-E2C0-F8C62307BD35}"/>
              </a:ext>
            </a:extLst>
          </p:cNvPr>
          <p:cNvSpPr>
            <a:spLocks noGrp="1"/>
          </p:cNvSpPr>
          <p:nvPr>
            <p:ph type="sldNum" sz="quarter" idx="5"/>
          </p:nvPr>
        </p:nvSpPr>
        <p:spPr/>
        <p:txBody>
          <a:bodyPr/>
          <a:lstStyle/>
          <a:p>
            <a:fld id="{691601B9-1878-42F2-A238-A01D111A1456}" type="slidenum">
              <a:rPr lang="en-US" smtClean="0"/>
              <a:t>12</a:t>
            </a:fld>
            <a:endParaRPr lang="en-US"/>
          </a:p>
        </p:txBody>
      </p:sp>
    </p:spTree>
    <p:extLst>
      <p:ext uri="{BB962C8B-B14F-4D97-AF65-F5344CB8AC3E}">
        <p14:creationId xmlns:p14="http://schemas.microsoft.com/office/powerpoint/2010/main" val="90855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3CC75-98E2-7E65-D305-AC2CC1E40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BEF79-031E-AB76-4CAF-8669C991F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E0C0A-98CD-BCF2-54BA-1E784B9DF9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a:extLst>
              <a:ext uri="{FF2B5EF4-FFF2-40B4-BE49-F238E27FC236}">
                <a16:creationId xmlns:a16="http://schemas.microsoft.com/office/drawing/2014/main" id="{254859D8-6E83-AC5F-F286-6DFF93BFF782}"/>
              </a:ext>
            </a:extLst>
          </p:cNvPr>
          <p:cNvSpPr>
            <a:spLocks noGrp="1"/>
          </p:cNvSpPr>
          <p:nvPr>
            <p:ph type="sldNum" sz="quarter" idx="5"/>
          </p:nvPr>
        </p:nvSpPr>
        <p:spPr/>
        <p:txBody>
          <a:bodyPr/>
          <a:lstStyle/>
          <a:p>
            <a:fld id="{691601B9-1878-42F2-A238-A01D111A1456}" type="slidenum">
              <a:rPr lang="en-US" smtClean="0"/>
              <a:t>13</a:t>
            </a:fld>
            <a:endParaRPr lang="en-US"/>
          </a:p>
        </p:txBody>
      </p:sp>
    </p:spTree>
    <p:extLst>
      <p:ext uri="{BB962C8B-B14F-4D97-AF65-F5344CB8AC3E}">
        <p14:creationId xmlns:p14="http://schemas.microsoft.com/office/powerpoint/2010/main" val="3834335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DEE1-2ED9-8DC1-286D-A891062E6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2158B-F3E3-2842-B054-36F9861CB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34BB9-96A1-18D4-F22E-E2B431D514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a:extLst>
              <a:ext uri="{FF2B5EF4-FFF2-40B4-BE49-F238E27FC236}">
                <a16:creationId xmlns:a16="http://schemas.microsoft.com/office/drawing/2014/main" id="{C4524864-7F5A-E14C-08CA-8D862231539B}"/>
              </a:ext>
            </a:extLst>
          </p:cNvPr>
          <p:cNvSpPr>
            <a:spLocks noGrp="1"/>
          </p:cNvSpPr>
          <p:nvPr>
            <p:ph type="sldNum" sz="quarter" idx="5"/>
          </p:nvPr>
        </p:nvSpPr>
        <p:spPr/>
        <p:txBody>
          <a:bodyPr/>
          <a:lstStyle/>
          <a:p>
            <a:fld id="{691601B9-1878-42F2-A238-A01D111A1456}" type="slidenum">
              <a:rPr lang="en-US" smtClean="0"/>
              <a:t>14</a:t>
            </a:fld>
            <a:endParaRPr lang="en-US"/>
          </a:p>
        </p:txBody>
      </p:sp>
    </p:spTree>
    <p:extLst>
      <p:ext uri="{BB962C8B-B14F-4D97-AF65-F5344CB8AC3E}">
        <p14:creationId xmlns:p14="http://schemas.microsoft.com/office/powerpoint/2010/main" val="269242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9A49F-2651-364A-0761-69849E543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55184-521E-FBDE-0D0E-F9344A3200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97E12-03DF-2E48-1EEC-D1A39989AD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a:extLst>
              <a:ext uri="{FF2B5EF4-FFF2-40B4-BE49-F238E27FC236}">
                <a16:creationId xmlns:a16="http://schemas.microsoft.com/office/drawing/2014/main" id="{EB346C66-35AC-9B5D-8D53-1F77EB821807}"/>
              </a:ext>
            </a:extLst>
          </p:cNvPr>
          <p:cNvSpPr>
            <a:spLocks noGrp="1"/>
          </p:cNvSpPr>
          <p:nvPr>
            <p:ph type="sldNum" sz="quarter" idx="5"/>
          </p:nvPr>
        </p:nvSpPr>
        <p:spPr/>
        <p:txBody>
          <a:bodyPr/>
          <a:lstStyle/>
          <a:p>
            <a:fld id="{691601B9-1878-42F2-A238-A01D111A1456}" type="slidenum">
              <a:rPr lang="en-US" smtClean="0"/>
              <a:t>15</a:t>
            </a:fld>
            <a:endParaRPr lang="en-US"/>
          </a:p>
        </p:txBody>
      </p:sp>
    </p:spTree>
    <p:extLst>
      <p:ext uri="{BB962C8B-B14F-4D97-AF65-F5344CB8AC3E}">
        <p14:creationId xmlns:p14="http://schemas.microsoft.com/office/powerpoint/2010/main" val="671476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1921B-1215-89B3-9205-95762C23D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313E3-840A-5B6F-D038-3658AC8F5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D9FCF-870B-12FC-BC76-EE94D87A8C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a:extLst>
              <a:ext uri="{FF2B5EF4-FFF2-40B4-BE49-F238E27FC236}">
                <a16:creationId xmlns:a16="http://schemas.microsoft.com/office/drawing/2014/main" id="{8103DAB8-FC8F-AB12-25E7-93D63809337E}"/>
              </a:ext>
            </a:extLst>
          </p:cNvPr>
          <p:cNvSpPr>
            <a:spLocks noGrp="1"/>
          </p:cNvSpPr>
          <p:nvPr>
            <p:ph type="sldNum" sz="quarter" idx="5"/>
          </p:nvPr>
        </p:nvSpPr>
        <p:spPr/>
        <p:txBody>
          <a:bodyPr/>
          <a:lstStyle/>
          <a:p>
            <a:fld id="{691601B9-1878-42F2-A238-A01D111A1456}" type="slidenum">
              <a:rPr lang="en-US" smtClean="0"/>
              <a:t>16</a:t>
            </a:fld>
            <a:endParaRPr lang="en-US"/>
          </a:p>
        </p:txBody>
      </p:sp>
    </p:spTree>
    <p:extLst>
      <p:ext uri="{BB962C8B-B14F-4D97-AF65-F5344CB8AC3E}">
        <p14:creationId xmlns:p14="http://schemas.microsoft.com/office/powerpoint/2010/main" val="3910168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9F969-7A5A-990B-DEF8-F09AFC744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4801C-C9DF-F50F-0CF4-5699109E5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5801F-4B7E-150D-978B-267CD89A23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a:extLst>
              <a:ext uri="{FF2B5EF4-FFF2-40B4-BE49-F238E27FC236}">
                <a16:creationId xmlns:a16="http://schemas.microsoft.com/office/drawing/2014/main" id="{D1930B31-C90C-AC88-6CDA-9DA65134D768}"/>
              </a:ext>
            </a:extLst>
          </p:cNvPr>
          <p:cNvSpPr>
            <a:spLocks noGrp="1"/>
          </p:cNvSpPr>
          <p:nvPr>
            <p:ph type="sldNum" sz="quarter" idx="5"/>
          </p:nvPr>
        </p:nvSpPr>
        <p:spPr/>
        <p:txBody>
          <a:bodyPr/>
          <a:lstStyle/>
          <a:p>
            <a:fld id="{691601B9-1878-42F2-A238-A01D111A1456}" type="slidenum">
              <a:rPr lang="en-US" smtClean="0"/>
              <a:t>17</a:t>
            </a:fld>
            <a:endParaRPr lang="en-US"/>
          </a:p>
        </p:txBody>
      </p:sp>
    </p:spTree>
    <p:extLst>
      <p:ext uri="{BB962C8B-B14F-4D97-AF65-F5344CB8AC3E}">
        <p14:creationId xmlns:p14="http://schemas.microsoft.com/office/powerpoint/2010/main" val="1503426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3C36A-56E6-9847-86E1-4A1992E17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84281-9F2D-E56B-FCA1-6A250EBE4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78C2C-ADB4-78F2-3223-5E5DE81D60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a:extLst>
              <a:ext uri="{FF2B5EF4-FFF2-40B4-BE49-F238E27FC236}">
                <a16:creationId xmlns:a16="http://schemas.microsoft.com/office/drawing/2014/main" id="{2C69A753-6F1C-D699-C6D1-2606A3AF0202}"/>
              </a:ext>
            </a:extLst>
          </p:cNvPr>
          <p:cNvSpPr>
            <a:spLocks noGrp="1"/>
          </p:cNvSpPr>
          <p:nvPr>
            <p:ph type="sldNum" sz="quarter" idx="5"/>
          </p:nvPr>
        </p:nvSpPr>
        <p:spPr/>
        <p:txBody>
          <a:bodyPr/>
          <a:lstStyle/>
          <a:p>
            <a:fld id="{691601B9-1878-42F2-A238-A01D111A1456}" type="slidenum">
              <a:rPr lang="en-US" smtClean="0"/>
              <a:t>18</a:t>
            </a:fld>
            <a:endParaRPr lang="en-US"/>
          </a:p>
        </p:txBody>
      </p:sp>
    </p:spTree>
    <p:extLst>
      <p:ext uri="{BB962C8B-B14F-4D97-AF65-F5344CB8AC3E}">
        <p14:creationId xmlns:p14="http://schemas.microsoft.com/office/powerpoint/2010/main" val="3027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p:cNvSpPr>
            <a:spLocks noGrp="1"/>
          </p:cNvSpPr>
          <p:nvPr>
            <p:ph type="sldNum" sz="quarter" idx="5"/>
          </p:nvPr>
        </p:nvSpPr>
        <p:spPr/>
        <p:txBody>
          <a:bodyPr/>
          <a:lstStyle/>
          <a:p>
            <a:fld id="{691601B9-1878-42F2-A238-A01D111A1456}" type="slidenum">
              <a:rPr lang="en-US" smtClean="0"/>
              <a:t>2</a:t>
            </a:fld>
            <a:endParaRPr lang="en-US"/>
          </a:p>
        </p:txBody>
      </p:sp>
    </p:spTree>
    <p:extLst>
      <p:ext uri="{BB962C8B-B14F-4D97-AF65-F5344CB8AC3E}">
        <p14:creationId xmlns:p14="http://schemas.microsoft.com/office/powerpoint/2010/main" val="20493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a:t>
            </a:fld>
            <a:endParaRPr lang="en-US"/>
          </a:p>
        </p:txBody>
      </p:sp>
    </p:spTree>
    <p:extLst>
      <p:ext uri="{BB962C8B-B14F-4D97-AF65-F5344CB8AC3E}">
        <p14:creationId xmlns:p14="http://schemas.microsoft.com/office/powerpoint/2010/main" val="357536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p:cNvSpPr>
            <a:spLocks noGrp="1"/>
          </p:cNvSpPr>
          <p:nvPr>
            <p:ph type="sldNum" sz="quarter" idx="5"/>
          </p:nvPr>
        </p:nvSpPr>
        <p:spPr/>
        <p:txBody>
          <a:bodyPr/>
          <a:lstStyle/>
          <a:p>
            <a:fld id="{691601B9-1878-42F2-A238-A01D111A1456}" type="slidenum">
              <a:rPr lang="en-US" smtClean="0"/>
              <a:t>4</a:t>
            </a:fld>
            <a:endParaRPr lang="en-US"/>
          </a:p>
        </p:txBody>
      </p:sp>
    </p:spTree>
    <p:extLst>
      <p:ext uri="{BB962C8B-B14F-4D97-AF65-F5344CB8AC3E}">
        <p14:creationId xmlns:p14="http://schemas.microsoft.com/office/powerpoint/2010/main" val="3297260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p:cNvSpPr>
            <a:spLocks noGrp="1"/>
          </p:cNvSpPr>
          <p:nvPr>
            <p:ph type="sldNum" sz="quarter" idx="5"/>
          </p:nvPr>
        </p:nvSpPr>
        <p:spPr/>
        <p:txBody>
          <a:bodyPr/>
          <a:lstStyle/>
          <a:p>
            <a:fld id="{691601B9-1878-42F2-A238-A01D111A1456}" type="slidenum">
              <a:rPr lang="en-US" smtClean="0"/>
              <a:t>5</a:t>
            </a:fld>
            <a:endParaRPr lang="en-US"/>
          </a:p>
        </p:txBody>
      </p:sp>
    </p:spTree>
    <p:extLst>
      <p:ext uri="{BB962C8B-B14F-4D97-AF65-F5344CB8AC3E}">
        <p14:creationId xmlns:p14="http://schemas.microsoft.com/office/powerpoint/2010/main" val="294090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p:cNvSpPr>
            <a:spLocks noGrp="1"/>
          </p:cNvSpPr>
          <p:nvPr>
            <p:ph type="sldNum" sz="quarter" idx="5"/>
          </p:nvPr>
        </p:nvSpPr>
        <p:spPr/>
        <p:txBody>
          <a:bodyPr/>
          <a:lstStyle/>
          <a:p>
            <a:fld id="{691601B9-1878-42F2-A238-A01D111A1456}" type="slidenum">
              <a:rPr lang="en-US" smtClean="0"/>
              <a:t>6</a:t>
            </a:fld>
            <a:endParaRPr lang="en-US"/>
          </a:p>
        </p:txBody>
      </p:sp>
    </p:spTree>
    <p:extLst>
      <p:ext uri="{BB962C8B-B14F-4D97-AF65-F5344CB8AC3E}">
        <p14:creationId xmlns:p14="http://schemas.microsoft.com/office/powerpoint/2010/main" val="93486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p:cNvSpPr>
            <a:spLocks noGrp="1"/>
          </p:cNvSpPr>
          <p:nvPr>
            <p:ph type="sldNum" sz="quarter" idx="5"/>
          </p:nvPr>
        </p:nvSpPr>
        <p:spPr/>
        <p:txBody>
          <a:bodyPr/>
          <a:lstStyle/>
          <a:p>
            <a:fld id="{691601B9-1878-42F2-A238-A01D111A1456}" type="slidenum">
              <a:rPr lang="en-US" smtClean="0"/>
              <a:t>7</a:t>
            </a:fld>
            <a:endParaRPr lang="en-US"/>
          </a:p>
        </p:txBody>
      </p:sp>
    </p:spTree>
    <p:extLst>
      <p:ext uri="{BB962C8B-B14F-4D97-AF65-F5344CB8AC3E}">
        <p14:creationId xmlns:p14="http://schemas.microsoft.com/office/powerpoint/2010/main" val="189789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1601B9-1878-42F2-A238-A01D111A1456}" type="slidenum">
              <a:rPr lang="en-US" smtClean="0"/>
              <a:t>8</a:t>
            </a:fld>
            <a:endParaRPr lang="en-US"/>
          </a:p>
        </p:txBody>
      </p:sp>
    </p:spTree>
    <p:extLst>
      <p:ext uri="{BB962C8B-B14F-4D97-AF65-F5344CB8AC3E}">
        <p14:creationId xmlns:p14="http://schemas.microsoft.com/office/powerpoint/2010/main" val="234621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C9896-ACC7-4F20-298C-438BDBE27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55BDA-F01E-DE07-D1D3-683E5AFF1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6D54E-08A5-1C62-123B-A88A4945C6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p:txBody>
      </p:sp>
      <p:sp>
        <p:nvSpPr>
          <p:cNvPr id="4" name="Slide Number Placeholder 3">
            <a:extLst>
              <a:ext uri="{FF2B5EF4-FFF2-40B4-BE49-F238E27FC236}">
                <a16:creationId xmlns:a16="http://schemas.microsoft.com/office/drawing/2014/main" id="{FF80446B-0019-B3EF-2093-FEA9FD7104AE}"/>
              </a:ext>
            </a:extLst>
          </p:cNvPr>
          <p:cNvSpPr>
            <a:spLocks noGrp="1"/>
          </p:cNvSpPr>
          <p:nvPr>
            <p:ph type="sldNum" sz="quarter" idx="5"/>
          </p:nvPr>
        </p:nvSpPr>
        <p:spPr/>
        <p:txBody>
          <a:bodyPr/>
          <a:lstStyle/>
          <a:p>
            <a:fld id="{691601B9-1878-42F2-A238-A01D111A1456}" type="slidenum">
              <a:rPr lang="en-US" smtClean="0"/>
              <a:t>9</a:t>
            </a:fld>
            <a:endParaRPr lang="en-US"/>
          </a:p>
        </p:txBody>
      </p:sp>
    </p:spTree>
    <p:extLst>
      <p:ext uri="{BB962C8B-B14F-4D97-AF65-F5344CB8AC3E}">
        <p14:creationId xmlns:p14="http://schemas.microsoft.com/office/powerpoint/2010/main" val="77586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F7C0-EDC0-3AEB-EDCE-4F3FE0D1AB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51C4F1-ED1B-BC16-C103-7A9C39050A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4EC9CC-E43A-EC70-917C-F0A31B354E19}"/>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5" name="Footer Placeholder 4">
            <a:extLst>
              <a:ext uri="{FF2B5EF4-FFF2-40B4-BE49-F238E27FC236}">
                <a16:creationId xmlns:a16="http://schemas.microsoft.com/office/drawing/2014/main" id="{87A06419-F867-728A-8A7A-5672A7D77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8B122-2EB6-A02A-704F-CEBF86643B41}"/>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7" name="hcSlideMaster.Title SlideHeader">
            <a:extLst>
              <a:ext uri="{FF2B5EF4-FFF2-40B4-BE49-F238E27FC236}">
                <a16:creationId xmlns:a16="http://schemas.microsoft.com/office/drawing/2014/main" id="{7E3D423D-4EB4-5533-22AE-9B275A600A7A}"/>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F180EBE2-68D8-7C89-B12F-FCF889B1723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1356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5647-E291-50D4-ED86-58F9B916FA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F49E85-AEBC-D62A-1CA9-21C537532B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77A0C2-0185-03E3-D38D-58D1EB41E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B3585D-9EF5-CB24-AD43-100F407B3A59}"/>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6" name="Footer Placeholder 5">
            <a:extLst>
              <a:ext uri="{FF2B5EF4-FFF2-40B4-BE49-F238E27FC236}">
                <a16:creationId xmlns:a16="http://schemas.microsoft.com/office/drawing/2014/main" id="{50933810-153B-5B39-297E-08660140B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55163-3DCC-AA29-D162-AAF4526A52DB}"/>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8" name="hcSlideMaster.Picture with CaptionHeader">
            <a:extLst>
              <a:ext uri="{FF2B5EF4-FFF2-40B4-BE49-F238E27FC236}">
                <a16:creationId xmlns:a16="http://schemas.microsoft.com/office/drawing/2014/main" id="{9361E0DA-CF16-1218-706B-E8AB3351CB1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18418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CE50-AA33-4993-FFF4-35C92DA1DB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2B3225-3692-E759-1FEA-0C8D553D76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A0ABA-887F-2B96-668F-9FB031ABC1A3}"/>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5" name="Footer Placeholder 4">
            <a:extLst>
              <a:ext uri="{FF2B5EF4-FFF2-40B4-BE49-F238E27FC236}">
                <a16:creationId xmlns:a16="http://schemas.microsoft.com/office/drawing/2014/main" id="{7F467802-E255-13C8-3E38-6521505F0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85BBF-266F-97FD-C370-3294D3983636}"/>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7" name="hcSlideMaster.Title and Vertical TextHeader">
            <a:extLst>
              <a:ext uri="{FF2B5EF4-FFF2-40B4-BE49-F238E27FC236}">
                <a16:creationId xmlns:a16="http://schemas.microsoft.com/office/drawing/2014/main" id="{12CD5533-C4BA-880F-E5D8-81D6C6D0F14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12897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57E5C-C6DB-AE35-5D8C-08B5A0D4E4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4C051F-5451-0B0E-C5E7-368BBA3592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3A8C40-D369-A137-4054-A42C48BBD271}"/>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5" name="Footer Placeholder 4">
            <a:extLst>
              <a:ext uri="{FF2B5EF4-FFF2-40B4-BE49-F238E27FC236}">
                <a16:creationId xmlns:a16="http://schemas.microsoft.com/office/drawing/2014/main" id="{B7DD9304-8D7C-B920-4D37-7CF6D8B10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C60B0-07DB-209A-FEA2-E32443CB31A6}"/>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7" name="hcSlideMaster.Vertical Title and TextHeader">
            <a:extLst>
              <a:ext uri="{FF2B5EF4-FFF2-40B4-BE49-F238E27FC236}">
                <a16:creationId xmlns:a16="http://schemas.microsoft.com/office/drawing/2014/main" id="{38AD85DD-B9E3-833C-D99C-0457FAF3417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9337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457200" y="2653546"/>
            <a:ext cx="11277600" cy="1306614"/>
          </a:xfrm>
        </p:spPr>
        <p:txBody>
          <a:bodyPr anchor="t">
            <a:normAutofit/>
          </a:bodyPr>
          <a:lstStyle>
            <a:lvl1pPr algn="l">
              <a:defRPr sz="40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457200" y="4125779"/>
            <a:ext cx="11277600" cy="2120380"/>
          </a:xfrm>
        </p:spPr>
        <p:txBody>
          <a:bodyPr/>
          <a:lstStyle>
            <a:lvl1pPr marL="0" indent="0" algn="l">
              <a:buNone/>
              <a:defRPr sz="2400" i="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
        <p:nvSpPr>
          <p:cNvPr id="4" name="hcSlideMaster.Title SlideHeader">
            <a:extLst>
              <a:ext uri="{FF2B5EF4-FFF2-40B4-BE49-F238E27FC236}">
                <a16:creationId xmlns:a16="http://schemas.microsoft.com/office/drawing/2014/main" id="{870F764B-C688-571A-9008-21ADA023C8E1}"/>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Title SlideHeader">
            <a:extLst>
              <a:ext uri="{FF2B5EF4-FFF2-40B4-BE49-F238E27FC236}">
                <a16:creationId xmlns:a16="http://schemas.microsoft.com/office/drawing/2014/main" id="{62C92843-A3D3-85B6-4363-FD0B07D1B8D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089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457200" y="2653546"/>
            <a:ext cx="11277600" cy="1306614"/>
          </a:xfrm>
        </p:spPr>
        <p:txBody>
          <a:bodyPr anchor="t">
            <a:normAutofit/>
          </a:bodyPr>
          <a:lstStyle>
            <a:lvl1pPr algn="l">
              <a:defRPr sz="40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457200" y="4125779"/>
            <a:ext cx="11277600" cy="2120380"/>
          </a:xfrm>
        </p:spPr>
        <p:txBody>
          <a:bodyPr/>
          <a:lstStyle>
            <a:lvl1pPr marL="0" indent="0" algn="l">
              <a:buNone/>
              <a:defRPr sz="2400" i="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330888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6735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4" name="hcSlideMaster.Title and ContentHeader">
            <a:extLst>
              <a:ext uri="{FF2B5EF4-FFF2-40B4-BE49-F238E27FC236}">
                <a16:creationId xmlns:a16="http://schemas.microsoft.com/office/drawing/2014/main" id="{D012AF6E-EC4E-C3B9-8D6D-AE3C7462F1E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9794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t"/>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4" name="hcSlideMaster.Section HeaderHeader">
            <a:extLst>
              <a:ext uri="{FF2B5EF4-FFF2-40B4-BE49-F238E27FC236}">
                <a16:creationId xmlns:a16="http://schemas.microsoft.com/office/drawing/2014/main" id="{A9FAB8E4-5C54-FF3E-421F-73B5399875E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2689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457200" y="1825625"/>
            <a:ext cx="55626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Two ContentHeader">
            <a:extLst>
              <a:ext uri="{FF2B5EF4-FFF2-40B4-BE49-F238E27FC236}">
                <a16:creationId xmlns:a16="http://schemas.microsoft.com/office/drawing/2014/main" id="{6E95A313-113A-CC3F-B3FF-CA7298918A5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9427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7" name="hcSlideMaster.ComparisonHeader">
            <a:extLst>
              <a:ext uri="{FF2B5EF4-FFF2-40B4-BE49-F238E27FC236}">
                <a16:creationId xmlns:a16="http://schemas.microsoft.com/office/drawing/2014/main" id="{F8A2D0A3-D3D6-D6D4-3592-1AE1952BFE3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8592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3" name="hcSlideMaster.Title OnlyHeader">
            <a:extLst>
              <a:ext uri="{FF2B5EF4-FFF2-40B4-BE49-F238E27FC236}">
                <a16:creationId xmlns:a16="http://schemas.microsoft.com/office/drawing/2014/main" id="{68B504AC-F42F-30F3-D244-A5119436258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558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F7C0-EDC0-3AEB-EDCE-4F3FE0D1AB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51C4F1-ED1B-BC16-C103-7A9C39050A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4EC9CC-E43A-EC70-917C-F0A31B354E19}"/>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5" name="Footer Placeholder 4">
            <a:extLst>
              <a:ext uri="{FF2B5EF4-FFF2-40B4-BE49-F238E27FC236}">
                <a16:creationId xmlns:a16="http://schemas.microsoft.com/office/drawing/2014/main" id="{87A06419-F867-728A-8A7A-5672A7D77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8B122-2EB6-A02A-704F-CEBF86643B41}"/>
              </a:ext>
            </a:extLst>
          </p:cNvPr>
          <p:cNvSpPr>
            <a:spLocks noGrp="1"/>
          </p:cNvSpPr>
          <p:nvPr>
            <p:ph type="sldNum" sz="quarter" idx="12"/>
          </p:nvPr>
        </p:nvSpPr>
        <p:spPr/>
        <p:txBody>
          <a:bodyPr/>
          <a:lstStyle/>
          <a:p>
            <a:fld id="{12851859-A8DA-49B3-A787-8DFB6136DEF5}" type="slidenum">
              <a:rPr lang="en-US" smtClean="0"/>
              <a:t>‹#›</a:t>
            </a:fld>
            <a:endParaRPr lang="en-US"/>
          </a:p>
        </p:txBody>
      </p:sp>
    </p:spTree>
    <p:extLst>
      <p:ext uri="{BB962C8B-B14F-4D97-AF65-F5344CB8AC3E}">
        <p14:creationId xmlns:p14="http://schemas.microsoft.com/office/powerpoint/2010/main" val="235647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2" name="hcSlideMaster.BlankHeader">
            <a:extLst>
              <a:ext uri="{FF2B5EF4-FFF2-40B4-BE49-F238E27FC236}">
                <a16:creationId xmlns:a16="http://schemas.microsoft.com/office/drawing/2014/main" id="{9A4E4467-7AD2-F5FF-034A-4954404AE78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4758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Content with CaptionHeader">
            <a:extLst>
              <a:ext uri="{FF2B5EF4-FFF2-40B4-BE49-F238E27FC236}">
                <a16:creationId xmlns:a16="http://schemas.microsoft.com/office/drawing/2014/main" id="{6268B262-2901-D732-594C-FDD5D3B7D17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5228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Picture with CaptionHeader">
            <a:extLst>
              <a:ext uri="{FF2B5EF4-FFF2-40B4-BE49-F238E27FC236}">
                <a16:creationId xmlns:a16="http://schemas.microsoft.com/office/drawing/2014/main" id="{9612213C-A3EB-395C-DEED-3D1DFBBA70B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039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55FD632-B5A8-488F-8920-3082D27E84B6}"/>
              </a:ext>
            </a:extLst>
          </p:cNvPr>
          <p:cNvSpPr>
            <a:spLocks noGrp="1"/>
          </p:cNvSpPr>
          <p:nvPr>
            <p:ph type="body" sz="quarter" idx="10"/>
          </p:nvPr>
        </p:nvSpPr>
        <p:spPr>
          <a:xfrm>
            <a:off x="604157" y="1095848"/>
            <a:ext cx="10983686" cy="718231"/>
          </a:xfrm>
          <a:prstGeom prst="rect">
            <a:avLst/>
          </a:prstGeom>
        </p:spPr>
        <p:txBody>
          <a:bodyPr>
            <a:normAutofit/>
          </a:bodyPr>
          <a:lstStyle>
            <a:lvl1pPr>
              <a:defRPr sz="1800">
                <a:solidFill>
                  <a:schemeClr val="bg1"/>
                </a:solidFill>
                <a:latin typeface="Open Sans" pitchFamily="2" charset="0"/>
                <a:ea typeface="Open Sans" pitchFamily="2" charset="0"/>
                <a:cs typeface="Open Sans" pitchFamily="2" charset="0"/>
              </a:defRPr>
            </a:lvl1pPr>
            <a:lvl2pPr>
              <a:defRPr sz="1800">
                <a:solidFill>
                  <a:schemeClr val="bg1"/>
                </a:solidFill>
                <a:latin typeface="Open Sans" pitchFamily="2" charset="0"/>
                <a:ea typeface="Open Sans" pitchFamily="2" charset="0"/>
                <a:cs typeface="Open Sans" pitchFamily="2" charset="0"/>
              </a:defRPr>
            </a:lvl2pPr>
            <a:lvl3pPr>
              <a:defRPr sz="1800">
                <a:solidFill>
                  <a:schemeClr val="bg1"/>
                </a:solidFill>
                <a:latin typeface="Open Sans" pitchFamily="2" charset="0"/>
                <a:ea typeface="Open Sans" pitchFamily="2" charset="0"/>
                <a:cs typeface="Open Sans" pitchFamily="2" charset="0"/>
              </a:defRPr>
            </a:lvl3pPr>
            <a:lvl4pPr>
              <a:defRPr sz="1500">
                <a:solidFill>
                  <a:schemeClr val="bg1"/>
                </a:solidFill>
                <a:latin typeface="Open Sans Light" pitchFamily="2" charset="0"/>
                <a:ea typeface="Open Sans Light" pitchFamily="2" charset="0"/>
                <a:cs typeface="Open Sans Light" pitchFamily="2" charset="0"/>
              </a:defRPr>
            </a:lvl4pPr>
            <a:lvl5pPr>
              <a:defRPr sz="1500">
                <a:solidFill>
                  <a:schemeClr val="bg1"/>
                </a:solidFill>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endParaRPr lang="en-US"/>
          </a:p>
        </p:txBody>
      </p:sp>
      <p:sp>
        <p:nvSpPr>
          <p:cNvPr id="12" name="Text Placeholder 11">
            <a:extLst>
              <a:ext uri="{FF2B5EF4-FFF2-40B4-BE49-F238E27FC236}">
                <a16:creationId xmlns:a16="http://schemas.microsoft.com/office/drawing/2014/main" id="{C2AD02DE-D199-452B-9FC5-3B6EF35121AF}"/>
              </a:ext>
            </a:extLst>
          </p:cNvPr>
          <p:cNvSpPr>
            <a:spLocks noGrp="1"/>
          </p:cNvSpPr>
          <p:nvPr>
            <p:ph type="body" sz="quarter" idx="11" hasCustomPrompt="1"/>
          </p:nvPr>
        </p:nvSpPr>
        <p:spPr>
          <a:xfrm>
            <a:off x="1312068" y="447113"/>
            <a:ext cx="9567863" cy="569225"/>
          </a:xfrm>
          <a:prstGeom prst="rect">
            <a:avLst/>
          </a:prstGeom>
        </p:spPr>
        <p:txBody>
          <a:bodyPr>
            <a:normAutofit/>
          </a:bodyPr>
          <a:lstStyle>
            <a:lvl1pPr marL="0" indent="0" algn="ctr">
              <a:buNone/>
              <a:defRPr sz="2800" b="1">
                <a:solidFill>
                  <a:schemeClr val="bg1"/>
                </a:solidFill>
                <a:latin typeface="Open Sans" pitchFamily="2" charset="0"/>
                <a:ea typeface="Open Sans" pitchFamily="2" charset="0"/>
                <a:cs typeface="Open Sans" pitchFamily="2" charset="0"/>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294093E6-4E90-47EB-82A5-E4A4894F5710}"/>
              </a:ext>
            </a:extLst>
          </p:cNvPr>
          <p:cNvSpPr>
            <a:spLocks noGrp="1"/>
          </p:cNvSpPr>
          <p:nvPr>
            <p:ph type="pic" sz="quarter" idx="12"/>
          </p:nvPr>
        </p:nvSpPr>
        <p:spPr>
          <a:xfrm>
            <a:off x="604158" y="2386411"/>
            <a:ext cx="3458482" cy="2037099"/>
          </a:xfrm>
          <a:prstGeom prst="rect">
            <a:avLst/>
          </a:prstGeom>
          <a:ln w="57150">
            <a:solidFill>
              <a:schemeClr val="bg1"/>
            </a:solidFill>
          </a:ln>
          <a:effectLst>
            <a:outerShdw blurRad="50800" dist="38100" dir="2700000" algn="tl" rotWithShape="0">
              <a:prstClr val="black">
                <a:alpha val="40000"/>
              </a:prstClr>
            </a:outerShdw>
          </a:effectLst>
        </p:spPr>
        <p:txBody>
          <a:bodyPr/>
          <a:lstStyle>
            <a:lvl1pPr>
              <a:defRPr>
                <a:solidFill>
                  <a:schemeClr val="bg1"/>
                </a:solidFill>
              </a:defRPr>
            </a:lvl1pPr>
          </a:lstStyle>
          <a:p>
            <a:endParaRPr lang="en-US"/>
          </a:p>
        </p:txBody>
      </p:sp>
      <p:sp>
        <p:nvSpPr>
          <p:cNvPr id="15" name="Picture Placeholder 13">
            <a:extLst>
              <a:ext uri="{FF2B5EF4-FFF2-40B4-BE49-F238E27FC236}">
                <a16:creationId xmlns:a16="http://schemas.microsoft.com/office/drawing/2014/main" id="{9BC7E7B2-CC0C-4A3E-8A91-FE3D8042854C}"/>
              </a:ext>
            </a:extLst>
          </p:cNvPr>
          <p:cNvSpPr>
            <a:spLocks noGrp="1"/>
          </p:cNvSpPr>
          <p:nvPr>
            <p:ph type="pic" sz="quarter" idx="13"/>
          </p:nvPr>
        </p:nvSpPr>
        <p:spPr>
          <a:xfrm>
            <a:off x="4366759" y="2386411"/>
            <a:ext cx="3458482" cy="2037099"/>
          </a:xfrm>
          <a:prstGeom prst="rect">
            <a:avLst/>
          </a:prstGeom>
          <a:ln w="57150">
            <a:solidFill>
              <a:schemeClr val="bg1"/>
            </a:solidFill>
          </a:ln>
          <a:effectLst>
            <a:outerShdw blurRad="50800" dist="38100" dir="2700000" algn="tl" rotWithShape="0">
              <a:prstClr val="black">
                <a:alpha val="40000"/>
              </a:prstClr>
            </a:outerShdw>
          </a:effectLst>
        </p:spPr>
        <p:txBody>
          <a:bodyPr/>
          <a:lstStyle>
            <a:lvl1pPr>
              <a:defRPr>
                <a:solidFill>
                  <a:schemeClr val="bg1"/>
                </a:solidFill>
              </a:defRPr>
            </a:lvl1pPr>
          </a:lstStyle>
          <a:p>
            <a:endParaRPr lang="en-US"/>
          </a:p>
        </p:txBody>
      </p:sp>
      <p:sp>
        <p:nvSpPr>
          <p:cNvPr id="16" name="Picture Placeholder 13">
            <a:extLst>
              <a:ext uri="{FF2B5EF4-FFF2-40B4-BE49-F238E27FC236}">
                <a16:creationId xmlns:a16="http://schemas.microsoft.com/office/drawing/2014/main" id="{C53BB611-28B1-46A7-B231-942175EF63BD}"/>
              </a:ext>
            </a:extLst>
          </p:cNvPr>
          <p:cNvSpPr>
            <a:spLocks noGrp="1"/>
          </p:cNvSpPr>
          <p:nvPr>
            <p:ph type="pic" sz="quarter" idx="14"/>
          </p:nvPr>
        </p:nvSpPr>
        <p:spPr>
          <a:xfrm>
            <a:off x="8129360" y="2386411"/>
            <a:ext cx="3458482" cy="2037099"/>
          </a:xfrm>
          <a:prstGeom prst="rect">
            <a:avLst/>
          </a:prstGeom>
          <a:ln w="57150">
            <a:solidFill>
              <a:schemeClr val="bg1"/>
            </a:solidFill>
          </a:ln>
          <a:effectLst>
            <a:outerShdw blurRad="50800" dist="38100" dir="2700000" algn="tl" rotWithShape="0">
              <a:prstClr val="black">
                <a:alpha val="40000"/>
              </a:prstClr>
            </a:outerShdw>
          </a:effectLst>
        </p:spPr>
        <p:txBody>
          <a:bodyPr/>
          <a:lstStyle>
            <a:lvl1pPr>
              <a:defRPr>
                <a:solidFill>
                  <a:schemeClr val="bg1"/>
                </a:solidFill>
              </a:defRPr>
            </a:lvl1pPr>
          </a:lstStyle>
          <a:p>
            <a:endParaRPr lang="en-US"/>
          </a:p>
        </p:txBody>
      </p:sp>
      <p:sp>
        <p:nvSpPr>
          <p:cNvPr id="18" name="Text Placeholder 17">
            <a:extLst>
              <a:ext uri="{FF2B5EF4-FFF2-40B4-BE49-F238E27FC236}">
                <a16:creationId xmlns:a16="http://schemas.microsoft.com/office/drawing/2014/main" id="{B46D817A-601F-4950-9F92-80C9DEEEA269}"/>
              </a:ext>
            </a:extLst>
          </p:cNvPr>
          <p:cNvSpPr>
            <a:spLocks noGrp="1"/>
          </p:cNvSpPr>
          <p:nvPr>
            <p:ph type="body" sz="quarter" idx="15"/>
          </p:nvPr>
        </p:nvSpPr>
        <p:spPr>
          <a:xfrm>
            <a:off x="605065" y="4676830"/>
            <a:ext cx="3457575" cy="718230"/>
          </a:xfrm>
          <a:prstGeom prst="rect">
            <a:avLst/>
          </a:prstGeom>
        </p:spPr>
        <p:txBody>
          <a:bodyPr>
            <a:normAutofit/>
          </a:bodyPr>
          <a:lstStyle>
            <a:lvl1pPr marL="0" indent="0" algn="ctr">
              <a:buNone/>
              <a:defRPr sz="2200" b="1">
                <a:latin typeface="Open Sans" pitchFamily="2" charset="0"/>
                <a:ea typeface="Open Sans" pitchFamily="2" charset="0"/>
                <a:cs typeface="Open Sans" pitchFamily="2" charset="0"/>
              </a:defRPr>
            </a:lvl1pPr>
            <a:lvl2pPr marL="457200" indent="0">
              <a:buNone/>
              <a:defRPr>
                <a:latin typeface="Open Sans" pitchFamily="2" charset="0"/>
                <a:ea typeface="Open Sans" pitchFamily="2" charset="0"/>
                <a:cs typeface="Open Sans" pitchFamily="2" charset="0"/>
              </a:defRPr>
            </a:lvl2pPr>
            <a:lvl3pPr marL="914400" indent="0">
              <a:buNone/>
              <a:defRPr>
                <a:latin typeface="Open Sans" pitchFamily="2" charset="0"/>
                <a:ea typeface="Open Sans" pitchFamily="2" charset="0"/>
                <a:cs typeface="Open Sans" pitchFamily="2" charset="0"/>
              </a:defRPr>
            </a:lvl3pPr>
            <a:lvl4pPr marL="1371600" indent="0">
              <a:buNone/>
              <a:defRPr>
                <a:latin typeface="Open Sans" pitchFamily="2" charset="0"/>
                <a:ea typeface="Open Sans" pitchFamily="2" charset="0"/>
                <a:cs typeface="Open Sans" pitchFamily="2" charset="0"/>
              </a:defRPr>
            </a:lvl4pPr>
            <a:lvl5pPr marL="1828800" indent="0">
              <a:buNone/>
              <a:defRPr>
                <a:latin typeface="Open Sans" pitchFamily="2" charset="0"/>
                <a:ea typeface="Open Sans" pitchFamily="2" charset="0"/>
                <a:cs typeface="Open Sans" pitchFamily="2"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B51C463E-5CA4-4E38-BB49-F8978FF39771}"/>
              </a:ext>
            </a:extLst>
          </p:cNvPr>
          <p:cNvSpPr>
            <a:spLocks noGrp="1"/>
          </p:cNvSpPr>
          <p:nvPr>
            <p:ph type="body" sz="quarter" idx="16" hasCustomPrompt="1"/>
          </p:nvPr>
        </p:nvSpPr>
        <p:spPr>
          <a:xfrm>
            <a:off x="604838" y="5550409"/>
            <a:ext cx="3457575" cy="718230"/>
          </a:xfrm>
          <a:prstGeom prst="rect">
            <a:avLst/>
          </a:prstGeom>
        </p:spPr>
        <p:txBody>
          <a:bodyPr>
            <a:noAutofit/>
          </a:bodyPr>
          <a:lstStyle>
            <a:lvl1pPr marL="0" indent="0" algn="ctr">
              <a:buNone/>
              <a:defRPr sz="1800">
                <a:latin typeface="Open Sans Light" pitchFamily="2" charset="0"/>
                <a:ea typeface="Open Sans Light" pitchFamily="2" charset="0"/>
                <a:cs typeface="Open Sans Light" pitchFamily="2" charset="0"/>
              </a:defRPr>
            </a:lvl1pPr>
            <a:lvl2pPr marL="457200" indent="0">
              <a:buNone/>
              <a:defRPr sz="1400">
                <a:latin typeface="Open Sans Light" pitchFamily="2" charset="0"/>
                <a:ea typeface="Open Sans Light" pitchFamily="2" charset="0"/>
                <a:cs typeface="Open Sans Light" pitchFamily="2" charset="0"/>
              </a:defRPr>
            </a:lvl2pPr>
            <a:lvl3pPr marL="914400" indent="0">
              <a:buNone/>
              <a:defRPr sz="1400">
                <a:latin typeface="Open Sans Light" pitchFamily="2" charset="0"/>
                <a:ea typeface="Open Sans Light" pitchFamily="2" charset="0"/>
                <a:cs typeface="Open Sans Light" pitchFamily="2" charset="0"/>
              </a:defRPr>
            </a:lvl3pPr>
            <a:lvl4pPr marL="1371600" indent="0">
              <a:buNone/>
              <a:defRPr sz="1400">
                <a:latin typeface="Open Sans Light" pitchFamily="2" charset="0"/>
                <a:ea typeface="Open Sans Light" pitchFamily="2" charset="0"/>
                <a:cs typeface="Open Sans Light" pitchFamily="2" charset="0"/>
              </a:defRPr>
            </a:lvl4pPr>
            <a:lvl5pPr marL="1828800" indent="0">
              <a:buNone/>
              <a:defRPr sz="1400">
                <a:latin typeface="Open Sans Light" pitchFamily="2" charset="0"/>
                <a:ea typeface="Open Sans Light" pitchFamily="2" charset="0"/>
                <a:cs typeface="Open Sans Light" pitchFamily="2" charset="0"/>
              </a:defRPr>
            </a:lvl5pPr>
          </a:lstStyle>
          <a:p>
            <a:r>
              <a:rPr lang="en-US"/>
              <a:t>Ut </a:t>
            </a:r>
            <a:r>
              <a:rPr lang="en-US" err="1"/>
              <a:t>wisi</a:t>
            </a:r>
            <a:r>
              <a:rPr lang="en-US"/>
              <a:t> </a:t>
            </a:r>
            <a:r>
              <a:rPr lang="en-US" err="1"/>
              <a:t>enim</a:t>
            </a:r>
            <a:r>
              <a:rPr lang="en-US"/>
              <a:t> ad minim </a:t>
            </a:r>
            <a:r>
              <a:rPr lang="en-US" err="1"/>
              <a:t>mannt</a:t>
            </a:r>
            <a:r>
              <a:rPr lang="en-US"/>
              <a:t> </a:t>
            </a:r>
            <a:r>
              <a:rPr lang="en-US" err="1"/>
              <a:t>veniam</a:t>
            </a:r>
            <a:r>
              <a:rPr lang="en-US"/>
              <a:t> </a:t>
            </a:r>
            <a:r>
              <a:rPr lang="en-US" err="1"/>
              <a:t>nostrud</a:t>
            </a:r>
            <a:r>
              <a:rPr lang="en-US"/>
              <a:t> </a:t>
            </a:r>
            <a:r>
              <a:rPr lang="en-US" err="1"/>
              <a:t>exerci</a:t>
            </a:r>
            <a:r>
              <a:rPr lang="en-US"/>
              <a:t> </a:t>
            </a:r>
            <a:r>
              <a:rPr lang="en-US" err="1"/>
              <a:t>tation</a:t>
            </a:r>
            <a:r>
              <a:rPr lang="en-US"/>
              <a:t> </a:t>
            </a:r>
            <a:r>
              <a:rPr lang="en-US" err="1"/>
              <a:t>suscipit</a:t>
            </a:r>
            <a:r>
              <a:rPr lang="en-US"/>
              <a:t> </a:t>
            </a:r>
          </a:p>
        </p:txBody>
      </p:sp>
      <p:sp>
        <p:nvSpPr>
          <p:cNvPr id="21" name="Text Placeholder 17">
            <a:extLst>
              <a:ext uri="{FF2B5EF4-FFF2-40B4-BE49-F238E27FC236}">
                <a16:creationId xmlns:a16="http://schemas.microsoft.com/office/drawing/2014/main" id="{E1D30AA0-4957-417B-B610-51742C87A5E1}"/>
              </a:ext>
            </a:extLst>
          </p:cNvPr>
          <p:cNvSpPr>
            <a:spLocks noGrp="1"/>
          </p:cNvSpPr>
          <p:nvPr>
            <p:ph type="body" sz="quarter" idx="17"/>
          </p:nvPr>
        </p:nvSpPr>
        <p:spPr>
          <a:xfrm>
            <a:off x="4367666" y="4738061"/>
            <a:ext cx="3457575" cy="718230"/>
          </a:xfrm>
          <a:prstGeom prst="rect">
            <a:avLst/>
          </a:prstGeom>
        </p:spPr>
        <p:txBody>
          <a:bodyPr>
            <a:normAutofit/>
          </a:bodyPr>
          <a:lstStyle>
            <a:lvl1pPr marL="0" indent="0" algn="ctr">
              <a:buNone/>
              <a:defRPr sz="2200" b="1">
                <a:latin typeface="Open Sans" pitchFamily="2" charset="0"/>
                <a:ea typeface="Open Sans" pitchFamily="2" charset="0"/>
                <a:cs typeface="Open Sans" pitchFamily="2" charset="0"/>
              </a:defRPr>
            </a:lvl1pPr>
            <a:lvl2pPr marL="457200" indent="0">
              <a:buNone/>
              <a:defRPr>
                <a:latin typeface="Open Sans" pitchFamily="2" charset="0"/>
                <a:ea typeface="Open Sans" pitchFamily="2" charset="0"/>
                <a:cs typeface="Open Sans" pitchFamily="2" charset="0"/>
              </a:defRPr>
            </a:lvl2pPr>
            <a:lvl3pPr marL="914400" indent="0">
              <a:buNone/>
              <a:defRPr>
                <a:latin typeface="Open Sans" pitchFamily="2" charset="0"/>
                <a:ea typeface="Open Sans" pitchFamily="2" charset="0"/>
                <a:cs typeface="Open Sans" pitchFamily="2" charset="0"/>
              </a:defRPr>
            </a:lvl3pPr>
            <a:lvl4pPr marL="1371600" indent="0">
              <a:buNone/>
              <a:defRPr>
                <a:latin typeface="Open Sans" pitchFamily="2" charset="0"/>
                <a:ea typeface="Open Sans" pitchFamily="2" charset="0"/>
                <a:cs typeface="Open Sans" pitchFamily="2" charset="0"/>
              </a:defRPr>
            </a:lvl4pPr>
            <a:lvl5pPr marL="1828800" indent="0">
              <a:buNone/>
              <a:defRPr>
                <a:latin typeface="Open Sans" pitchFamily="2" charset="0"/>
                <a:ea typeface="Open Sans" pitchFamily="2" charset="0"/>
                <a:cs typeface="Open Sans" pitchFamily="2" charset="0"/>
              </a:defRPr>
            </a:lvl5pPr>
          </a:lstStyle>
          <a:p>
            <a:pPr lvl="0"/>
            <a:r>
              <a:rPr lang="en-US"/>
              <a:t>Click to edit Master text styles</a:t>
            </a:r>
          </a:p>
        </p:txBody>
      </p:sp>
      <p:sp>
        <p:nvSpPr>
          <p:cNvPr id="22" name="Text Placeholder 19">
            <a:extLst>
              <a:ext uri="{FF2B5EF4-FFF2-40B4-BE49-F238E27FC236}">
                <a16:creationId xmlns:a16="http://schemas.microsoft.com/office/drawing/2014/main" id="{CA3EFB97-8430-4307-ADF2-CAB17855226C}"/>
              </a:ext>
            </a:extLst>
          </p:cNvPr>
          <p:cNvSpPr>
            <a:spLocks noGrp="1"/>
          </p:cNvSpPr>
          <p:nvPr>
            <p:ph type="body" sz="quarter" idx="18" hasCustomPrompt="1"/>
          </p:nvPr>
        </p:nvSpPr>
        <p:spPr>
          <a:xfrm>
            <a:off x="4367439" y="5611640"/>
            <a:ext cx="3457575" cy="718230"/>
          </a:xfrm>
          <a:prstGeom prst="rect">
            <a:avLst/>
          </a:prstGeom>
        </p:spPr>
        <p:txBody>
          <a:bodyPr>
            <a:noAutofit/>
          </a:bodyPr>
          <a:lstStyle>
            <a:lvl1pPr marL="0" indent="0" algn="ctr">
              <a:buNone/>
              <a:defRPr sz="1800">
                <a:latin typeface="Open Sans Light" pitchFamily="2" charset="0"/>
                <a:ea typeface="Open Sans Light" pitchFamily="2" charset="0"/>
                <a:cs typeface="Open Sans Light" pitchFamily="2" charset="0"/>
              </a:defRPr>
            </a:lvl1pPr>
            <a:lvl2pPr marL="457200" indent="0">
              <a:buNone/>
              <a:defRPr sz="1400">
                <a:latin typeface="Open Sans Light" pitchFamily="2" charset="0"/>
                <a:ea typeface="Open Sans Light" pitchFamily="2" charset="0"/>
                <a:cs typeface="Open Sans Light" pitchFamily="2" charset="0"/>
              </a:defRPr>
            </a:lvl2pPr>
            <a:lvl3pPr marL="914400" indent="0">
              <a:buNone/>
              <a:defRPr sz="1400">
                <a:latin typeface="Open Sans Light" pitchFamily="2" charset="0"/>
                <a:ea typeface="Open Sans Light" pitchFamily="2" charset="0"/>
                <a:cs typeface="Open Sans Light" pitchFamily="2" charset="0"/>
              </a:defRPr>
            </a:lvl3pPr>
            <a:lvl4pPr marL="1371600" indent="0">
              <a:buNone/>
              <a:defRPr sz="1400">
                <a:latin typeface="Open Sans Light" pitchFamily="2" charset="0"/>
                <a:ea typeface="Open Sans Light" pitchFamily="2" charset="0"/>
                <a:cs typeface="Open Sans Light" pitchFamily="2" charset="0"/>
              </a:defRPr>
            </a:lvl4pPr>
            <a:lvl5pPr marL="1828800" indent="0">
              <a:buNone/>
              <a:defRPr sz="1400">
                <a:latin typeface="Open Sans Light" pitchFamily="2" charset="0"/>
                <a:ea typeface="Open Sans Light" pitchFamily="2" charset="0"/>
                <a:cs typeface="Open Sans Light" pitchFamily="2" charset="0"/>
              </a:defRPr>
            </a:lvl5pPr>
          </a:lstStyle>
          <a:p>
            <a:r>
              <a:rPr lang="en-US"/>
              <a:t>Ut </a:t>
            </a:r>
            <a:r>
              <a:rPr lang="en-US" err="1"/>
              <a:t>wisi</a:t>
            </a:r>
            <a:r>
              <a:rPr lang="en-US"/>
              <a:t> </a:t>
            </a:r>
            <a:r>
              <a:rPr lang="en-US" err="1"/>
              <a:t>enim</a:t>
            </a:r>
            <a:r>
              <a:rPr lang="en-US"/>
              <a:t> ad minim </a:t>
            </a:r>
            <a:r>
              <a:rPr lang="en-US" err="1"/>
              <a:t>mannt</a:t>
            </a:r>
            <a:r>
              <a:rPr lang="en-US"/>
              <a:t> </a:t>
            </a:r>
            <a:r>
              <a:rPr lang="en-US" err="1"/>
              <a:t>veniam</a:t>
            </a:r>
            <a:r>
              <a:rPr lang="en-US"/>
              <a:t> </a:t>
            </a:r>
            <a:r>
              <a:rPr lang="en-US" err="1"/>
              <a:t>nostrud</a:t>
            </a:r>
            <a:r>
              <a:rPr lang="en-US"/>
              <a:t> </a:t>
            </a:r>
            <a:r>
              <a:rPr lang="en-US" err="1"/>
              <a:t>exerci</a:t>
            </a:r>
            <a:r>
              <a:rPr lang="en-US"/>
              <a:t> </a:t>
            </a:r>
            <a:r>
              <a:rPr lang="en-US" err="1"/>
              <a:t>tation</a:t>
            </a:r>
            <a:r>
              <a:rPr lang="en-US"/>
              <a:t> </a:t>
            </a:r>
            <a:r>
              <a:rPr lang="en-US" err="1"/>
              <a:t>suscipit</a:t>
            </a:r>
            <a:r>
              <a:rPr lang="en-US"/>
              <a:t> </a:t>
            </a:r>
          </a:p>
        </p:txBody>
      </p:sp>
      <p:sp>
        <p:nvSpPr>
          <p:cNvPr id="23" name="Text Placeholder 17">
            <a:extLst>
              <a:ext uri="{FF2B5EF4-FFF2-40B4-BE49-F238E27FC236}">
                <a16:creationId xmlns:a16="http://schemas.microsoft.com/office/drawing/2014/main" id="{3EC23F68-99EE-4BA9-8AB6-E0A6ED242E9F}"/>
              </a:ext>
            </a:extLst>
          </p:cNvPr>
          <p:cNvSpPr>
            <a:spLocks noGrp="1"/>
          </p:cNvSpPr>
          <p:nvPr>
            <p:ph type="body" sz="quarter" idx="19"/>
          </p:nvPr>
        </p:nvSpPr>
        <p:spPr>
          <a:xfrm>
            <a:off x="8134350" y="4738061"/>
            <a:ext cx="3457575" cy="718230"/>
          </a:xfrm>
          <a:prstGeom prst="rect">
            <a:avLst/>
          </a:prstGeom>
        </p:spPr>
        <p:txBody>
          <a:bodyPr>
            <a:normAutofit/>
          </a:bodyPr>
          <a:lstStyle>
            <a:lvl1pPr marL="0" indent="0" algn="ctr">
              <a:buNone/>
              <a:defRPr sz="2200" b="1">
                <a:latin typeface="Open Sans" pitchFamily="2" charset="0"/>
                <a:ea typeface="Open Sans" pitchFamily="2" charset="0"/>
                <a:cs typeface="Open Sans" pitchFamily="2" charset="0"/>
              </a:defRPr>
            </a:lvl1pPr>
            <a:lvl2pPr marL="457200" indent="0">
              <a:buNone/>
              <a:defRPr>
                <a:latin typeface="Open Sans" pitchFamily="2" charset="0"/>
                <a:ea typeface="Open Sans" pitchFamily="2" charset="0"/>
                <a:cs typeface="Open Sans" pitchFamily="2" charset="0"/>
              </a:defRPr>
            </a:lvl2pPr>
            <a:lvl3pPr marL="914400" indent="0">
              <a:buNone/>
              <a:defRPr>
                <a:latin typeface="Open Sans" pitchFamily="2" charset="0"/>
                <a:ea typeface="Open Sans" pitchFamily="2" charset="0"/>
                <a:cs typeface="Open Sans" pitchFamily="2" charset="0"/>
              </a:defRPr>
            </a:lvl3pPr>
            <a:lvl4pPr marL="1371600" indent="0">
              <a:buNone/>
              <a:defRPr>
                <a:latin typeface="Open Sans" pitchFamily="2" charset="0"/>
                <a:ea typeface="Open Sans" pitchFamily="2" charset="0"/>
                <a:cs typeface="Open Sans" pitchFamily="2" charset="0"/>
              </a:defRPr>
            </a:lvl4pPr>
            <a:lvl5pPr marL="1828800" indent="0">
              <a:buNone/>
              <a:defRPr>
                <a:latin typeface="Open Sans" pitchFamily="2" charset="0"/>
                <a:ea typeface="Open Sans" pitchFamily="2" charset="0"/>
                <a:cs typeface="Open Sans" pitchFamily="2" charset="0"/>
              </a:defRPr>
            </a:lvl5pPr>
          </a:lstStyle>
          <a:p>
            <a:pPr lvl="0"/>
            <a:r>
              <a:rPr lang="en-US"/>
              <a:t>Click to edit Master text styles</a:t>
            </a:r>
          </a:p>
        </p:txBody>
      </p:sp>
      <p:sp>
        <p:nvSpPr>
          <p:cNvPr id="24" name="Text Placeholder 19">
            <a:extLst>
              <a:ext uri="{FF2B5EF4-FFF2-40B4-BE49-F238E27FC236}">
                <a16:creationId xmlns:a16="http://schemas.microsoft.com/office/drawing/2014/main" id="{9B89FF45-E520-47CF-A414-881789C9923F}"/>
              </a:ext>
            </a:extLst>
          </p:cNvPr>
          <p:cNvSpPr>
            <a:spLocks noGrp="1"/>
          </p:cNvSpPr>
          <p:nvPr>
            <p:ph type="body" sz="quarter" idx="20" hasCustomPrompt="1"/>
          </p:nvPr>
        </p:nvSpPr>
        <p:spPr>
          <a:xfrm>
            <a:off x="8134123" y="5611640"/>
            <a:ext cx="3457575" cy="718230"/>
          </a:xfrm>
          <a:prstGeom prst="rect">
            <a:avLst/>
          </a:prstGeom>
        </p:spPr>
        <p:txBody>
          <a:bodyPr>
            <a:noAutofit/>
          </a:bodyPr>
          <a:lstStyle>
            <a:lvl1pPr marL="0" indent="0" algn="ctr">
              <a:buNone/>
              <a:defRPr sz="1800">
                <a:latin typeface="Open Sans Light" pitchFamily="2" charset="0"/>
                <a:ea typeface="Open Sans Light" pitchFamily="2" charset="0"/>
                <a:cs typeface="Open Sans Light" pitchFamily="2" charset="0"/>
              </a:defRPr>
            </a:lvl1pPr>
            <a:lvl2pPr marL="457200" indent="0">
              <a:buNone/>
              <a:defRPr sz="1400">
                <a:latin typeface="Open Sans Light" pitchFamily="2" charset="0"/>
                <a:ea typeface="Open Sans Light" pitchFamily="2" charset="0"/>
                <a:cs typeface="Open Sans Light" pitchFamily="2" charset="0"/>
              </a:defRPr>
            </a:lvl2pPr>
            <a:lvl3pPr marL="914400" indent="0">
              <a:buNone/>
              <a:defRPr sz="1400">
                <a:latin typeface="Open Sans Light" pitchFamily="2" charset="0"/>
                <a:ea typeface="Open Sans Light" pitchFamily="2" charset="0"/>
                <a:cs typeface="Open Sans Light" pitchFamily="2" charset="0"/>
              </a:defRPr>
            </a:lvl3pPr>
            <a:lvl4pPr marL="1371600" indent="0">
              <a:buNone/>
              <a:defRPr sz="1400">
                <a:latin typeface="Open Sans Light" pitchFamily="2" charset="0"/>
                <a:ea typeface="Open Sans Light" pitchFamily="2" charset="0"/>
                <a:cs typeface="Open Sans Light" pitchFamily="2" charset="0"/>
              </a:defRPr>
            </a:lvl4pPr>
            <a:lvl5pPr marL="1828800" indent="0">
              <a:buNone/>
              <a:defRPr sz="1400">
                <a:latin typeface="Open Sans Light" pitchFamily="2" charset="0"/>
                <a:ea typeface="Open Sans Light" pitchFamily="2" charset="0"/>
                <a:cs typeface="Open Sans Light" pitchFamily="2" charset="0"/>
              </a:defRPr>
            </a:lvl5pPr>
          </a:lstStyle>
          <a:p>
            <a:r>
              <a:rPr lang="en-US"/>
              <a:t>Ut </a:t>
            </a:r>
            <a:r>
              <a:rPr lang="en-US" err="1"/>
              <a:t>wisi</a:t>
            </a:r>
            <a:r>
              <a:rPr lang="en-US"/>
              <a:t> </a:t>
            </a:r>
            <a:r>
              <a:rPr lang="en-US" err="1"/>
              <a:t>enim</a:t>
            </a:r>
            <a:r>
              <a:rPr lang="en-US"/>
              <a:t> ad minim </a:t>
            </a:r>
            <a:r>
              <a:rPr lang="en-US" err="1"/>
              <a:t>mannt</a:t>
            </a:r>
            <a:r>
              <a:rPr lang="en-US"/>
              <a:t> </a:t>
            </a:r>
            <a:r>
              <a:rPr lang="en-US" err="1"/>
              <a:t>veniam</a:t>
            </a:r>
            <a:r>
              <a:rPr lang="en-US"/>
              <a:t> </a:t>
            </a:r>
            <a:r>
              <a:rPr lang="en-US" err="1"/>
              <a:t>nostrud</a:t>
            </a:r>
            <a:r>
              <a:rPr lang="en-US"/>
              <a:t> </a:t>
            </a:r>
            <a:r>
              <a:rPr lang="en-US" err="1"/>
              <a:t>exerci</a:t>
            </a:r>
            <a:r>
              <a:rPr lang="en-US"/>
              <a:t> </a:t>
            </a:r>
            <a:r>
              <a:rPr lang="en-US" err="1"/>
              <a:t>tation</a:t>
            </a:r>
            <a:r>
              <a:rPr lang="en-US"/>
              <a:t> </a:t>
            </a:r>
            <a:r>
              <a:rPr lang="en-US" err="1"/>
              <a:t>suscipit</a:t>
            </a:r>
            <a:r>
              <a:rPr lang="en-US"/>
              <a:t> </a:t>
            </a:r>
          </a:p>
        </p:txBody>
      </p:sp>
      <p:sp>
        <p:nvSpPr>
          <p:cNvPr id="19" name="Text Placeholder 16">
            <a:extLst>
              <a:ext uri="{FF2B5EF4-FFF2-40B4-BE49-F238E27FC236}">
                <a16:creationId xmlns:a16="http://schemas.microsoft.com/office/drawing/2014/main" id="{3D53357E-FC5B-406A-85CD-7BBC2D146E7E}"/>
              </a:ext>
            </a:extLst>
          </p:cNvPr>
          <p:cNvSpPr>
            <a:spLocks noGrp="1"/>
          </p:cNvSpPr>
          <p:nvPr>
            <p:ph type="body" sz="quarter" idx="21" hasCustomPrompt="1"/>
          </p:nvPr>
        </p:nvSpPr>
        <p:spPr>
          <a:xfrm>
            <a:off x="485775" y="6532630"/>
            <a:ext cx="3100388" cy="257175"/>
          </a:xfrm>
          <a:prstGeom prst="rect">
            <a:avLst/>
          </a:prstGeom>
        </p:spPr>
        <p:txBody>
          <a:bodyPr>
            <a:normAutofit/>
          </a:bodyPr>
          <a:lstStyle>
            <a:lvl1pPr marL="0" indent="0">
              <a:buNone/>
              <a:defRPr sz="1200">
                <a:latin typeface="Open Sans Light" pitchFamily="2" charset="0"/>
                <a:ea typeface="Open Sans Light" pitchFamily="2" charset="0"/>
                <a:cs typeface="Open Sans Light" pitchFamily="2" charset="0"/>
              </a:defRPr>
            </a:lvl1pPr>
          </a:lstStyle>
          <a:p>
            <a:pPr lvl="0"/>
            <a:r>
              <a:rPr lang="en-US"/>
              <a:t>Click here to edit your footer</a:t>
            </a:r>
          </a:p>
        </p:txBody>
      </p:sp>
    </p:spTree>
    <p:extLst>
      <p:ext uri="{BB962C8B-B14F-4D97-AF65-F5344CB8AC3E}">
        <p14:creationId xmlns:p14="http://schemas.microsoft.com/office/powerpoint/2010/main" val="351689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EBCB-137C-233E-D5CD-BB6C9DB614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D40E0F-4064-5971-BD44-9AD02A7418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4EA2F-3B17-F00B-B8B6-59750771509E}"/>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5" name="Footer Placeholder 4">
            <a:extLst>
              <a:ext uri="{FF2B5EF4-FFF2-40B4-BE49-F238E27FC236}">
                <a16:creationId xmlns:a16="http://schemas.microsoft.com/office/drawing/2014/main" id="{A3A1C4FA-FD80-EA21-C29B-AD772BAA2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DE65D-05EF-6DC8-2A52-33FC210302A1}"/>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7" name="hcSlideMaster.Title and ContentHeader">
            <a:extLst>
              <a:ext uri="{FF2B5EF4-FFF2-40B4-BE49-F238E27FC236}">
                <a16:creationId xmlns:a16="http://schemas.microsoft.com/office/drawing/2014/main" id="{14A0A196-922A-B11C-BD36-ED41697A43F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1070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940F8-166C-C4DB-FD2F-2E4DC93632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DAB831-779D-4D01-98E6-B4BE9782CC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9DDE51-CD10-DF82-77A7-E91086571F17}"/>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5" name="Footer Placeholder 4">
            <a:extLst>
              <a:ext uri="{FF2B5EF4-FFF2-40B4-BE49-F238E27FC236}">
                <a16:creationId xmlns:a16="http://schemas.microsoft.com/office/drawing/2014/main" id="{BD3AAF7A-30FF-C921-5A2A-AD6F5FEF3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0CAF9-59F0-F5E5-7E10-8F30889CD30D}"/>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7" name="hcSlideMaster.Section HeaderHeader">
            <a:extLst>
              <a:ext uri="{FF2B5EF4-FFF2-40B4-BE49-F238E27FC236}">
                <a16:creationId xmlns:a16="http://schemas.microsoft.com/office/drawing/2014/main" id="{7CE82D8E-223B-7BE7-A7F6-6A2FABB944D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6295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3BFEB-C164-4828-9DD1-D7E660233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FC430-BBAE-A7A3-5388-38659D3FE6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735BE6-95CE-F776-E6F3-4BCC3D8D8D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D76CEE-A790-07A3-91A0-ECC842751FF7}"/>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6" name="Footer Placeholder 5">
            <a:extLst>
              <a:ext uri="{FF2B5EF4-FFF2-40B4-BE49-F238E27FC236}">
                <a16:creationId xmlns:a16="http://schemas.microsoft.com/office/drawing/2014/main" id="{5C7ADA90-EBE2-9F5A-2872-EAC6C5B8F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3B8651-43D2-CD4C-BC68-DEBE9B0363C4}"/>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8" name="hcSlideMaster.Two ContentHeader">
            <a:extLst>
              <a:ext uri="{FF2B5EF4-FFF2-40B4-BE49-F238E27FC236}">
                <a16:creationId xmlns:a16="http://schemas.microsoft.com/office/drawing/2014/main" id="{2923D96A-EF61-E6B8-67A7-D2811BEF413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69613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69E0-0388-9635-75D7-12C3824208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16A008-C5BC-C72B-A9F8-2A0D19047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273B17-0E4A-A617-EF70-AFD648126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9DE67D-A301-C6FB-C3A3-0E0307F6C8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1C38BF-8E00-E2A3-2FA4-BBB65A2B78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855780-CAC4-48EE-0C6F-14B952A9380B}"/>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8" name="Footer Placeholder 7">
            <a:extLst>
              <a:ext uri="{FF2B5EF4-FFF2-40B4-BE49-F238E27FC236}">
                <a16:creationId xmlns:a16="http://schemas.microsoft.com/office/drawing/2014/main" id="{ED7E5F58-B6DA-0CA5-E661-EBE543E29F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23A6DA-D8F3-67BC-4AB5-7829BA66C950}"/>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10" name="hcSlideMaster.ComparisonHeader">
            <a:extLst>
              <a:ext uri="{FF2B5EF4-FFF2-40B4-BE49-F238E27FC236}">
                <a16:creationId xmlns:a16="http://schemas.microsoft.com/office/drawing/2014/main" id="{2A7A7805-4A13-F0AB-2676-474267453BF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5254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ADB1B-65F0-4284-6863-351BD9DC9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0B0C38-98FC-F935-0466-6D7E98713897}"/>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4" name="Footer Placeholder 3">
            <a:extLst>
              <a:ext uri="{FF2B5EF4-FFF2-40B4-BE49-F238E27FC236}">
                <a16:creationId xmlns:a16="http://schemas.microsoft.com/office/drawing/2014/main" id="{6939E8FC-E046-F10E-124F-FCBBDD91C1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085959-3B34-4B74-A827-15137A53FE09}"/>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6" name="hcSlideMaster.Title OnlyHeader">
            <a:extLst>
              <a:ext uri="{FF2B5EF4-FFF2-40B4-BE49-F238E27FC236}">
                <a16:creationId xmlns:a16="http://schemas.microsoft.com/office/drawing/2014/main" id="{A232BB3F-0044-E338-380E-75F7CB95E4D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73980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1BE62-1607-EA40-6D63-3C8428C32E28}"/>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3" name="Footer Placeholder 2">
            <a:extLst>
              <a:ext uri="{FF2B5EF4-FFF2-40B4-BE49-F238E27FC236}">
                <a16:creationId xmlns:a16="http://schemas.microsoft.com/office/drawing/2014/main" id="{3EEB96DB-CEC0-E4CC-3188-0AFA92EF7E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3A45DC-36C1-5307-B902-5096F7CA1335}"/>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5" name="hcSlideMaster.BlankHeader">
            <a:extLst>
              <a:ext uri="{FF2B5EF4-FFF2-40B4-BE49-F238E27FC236}">
                <a16:creationId xmlns:a16="http://schemas.microsoft.com/office/drawing/2014/main" id="{D24515D0-A146-EA08-A236-BF37409B34F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3060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A3EE-98D1-19AA-9DD0-D1341260D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6FD81F-E637-5234-6701-61B8EEB0D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98837F-35DF-8270-1CB5-2EE80DA80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29FE2-D848-507D-8575-AABEE7B5E162}"/>
              </a:ext>
            </a:extLst>
          </p:cNvPr>
          <p:cNvSpPr>
            <a:spLocks noGrp="1"/>
          </p:cNvSpPr>
          <p:nvPr>
            <p:ph type="dt" sz="half" idx="10"/>
          </p:nvPr>
        </p:nvSpPr>
        <p:spPr/>
        <p:txBody>
          <a:bodyPr/>
          <a:lstStyle/>
          <a:p>
            <a:fld id="{1952142B-60A9-4ADE-A862-2E0A3E68F3E0}" type="datetimeFigureOut">
              <a:rPr lang="en-US" smtClean="0"/>
              <a:t>2/23/2024</a:t>
            </a:fld>
            <a:endParaRPr lang="en-US"/>
          </a:p>
        </p:txBody>
      </p:sp>
      <p:sp>
        <p:nvSpPr>
          <p:cNvPr id="6" name="Footer Placeholder 5">
            <a:extLst>
              <a:ext uri="{FF2B5EF4-FFF2-40B4-BE49-F238E27FC236}">
                <a16:creationId xmlns:a16="http://schemas.microsoft.com/office/drawing/2014/main" id="{43929087-0051-6FA2-130F-FF9C9A366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31875E-7A07-5E65-5352-9EE03F521851}"/>
              </a:ext>
            </a:extLst>
          </p:cNvPr>
          <p:cNvSpPr>
            <a:spLocks noGrp="1"/>
          </p:cNvSpPr>
          <p:nvPr>
            <p:ph type="sldNum" sz="quarter" idx="12"/>
          </p:nvPr>
        </p:nvSpPr>
        <p:spPr/>
        <p:txBody>
          <a:bodyPr/>
          <a:lstStyle/>
          <a:p>
            <a:fld id="{12851859-A8DA-49B3-A787-8DFB6136DEF5}" type="slidenum">
              <a:rPr lang="en-US" smtClean="0"/>
              <a:t>‹#›</a:t>
            </a:fld>
            <a:endParaRPr lang="en-US"/>
          </a:p>
        </p:txBody>
      </p:sp>
      <p:sp>
        <p:nvSpPr>
          <p:cNvPr id="8" name="hcSlideMaster.Content with CaptionHeader">
            <a:extLst>
              <a:ext uri="{FF2B5EF4-FFF2-40B4-BE49-F238E27FC236}">
                <a16:creationId xmlns:a16="http://schemas.microsoft.com/office/drawing/2014/main" id="{88E8DDB6-F33B-C880-5AF6-B048613E6B1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2539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2BDA3-6657-2892-268B-7DB974657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0FB5AE-E1A8-A79C-EFA5-811EE06DD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7F947-DED7-B96A-DEF1-5F726FFAC5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2142B-60A9-4ADE-A862-2E0A3E68F3E0}" type="datetimeFigureOut">
              <a:rPr lang="en-US" smtClean="0"/>
              <a:t>2/23/2024</a:t>
            </a:fld>
            <a:endParaRPr lang="en-US"/>
          </a:p>
        </p:txBody>
      </p:sp>
      <p:sp>
        <p:nvSpPr>
          <p:cNvPr id="5" name="Footer Placeholder 4">
            <a:extLst>
              <a:ext uri="{FF2B5EF4-FFF2-40B4-BE49-F238E27FC236}">
                <a16:creationId xmlns:a16="http://schemas.microsoft.com/office/drawing/2014/main" id="{C268B9AE-311B-4F78-E2C2-77CE87D1BB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B283FF-C7B8-A3F6-8B5E-890D4774C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51859-A8DA-49B3-A787-8DFB6136DEF5}" type="slidenum">
              <a:rPr lang="en-US" smtClean="0"/>
              <a:t>‹#›</a:t>
            </a:fld>
            <a:endParaRPr lang="en-US"/>
          </a:p>
        </p:txBody>
      </p:sp>
    </p:spTree>
    <p:extLst>
      <p:ext uri="{BB962C8B-B14F-4D97-AF65-F5344CB8AC3E}">
        <p14:creationId xmlns:p14="http://schemas.microsoft.com/office/powerpoint/2010/main" val="31695772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pic>
        <p:nvPicPr>
          <p:cNvPr id="10" name="Picture 9">
            <a:extLst>
              <a:ext uri="{FF2B5EF4-FFF2-40B4-BE49-F238E27FC236}">
                <a16:creationId xmlns:a16="http://schemas.microsoft.com/office/drawing/2014/main" id="{4B87410F-4A9C-E848-8B13-D6AA39996642}"/>
              </a:ext>
            </a:extLst>
          </p:cNvPr>
          <p:cNvPicPr>
            <a:picLocks noChangeAspect="1"/>
          </p:cNvPicPr>
          <p:nvPr userDrawn="1"/>
        </p:nvPicPr>
        <p:blipFill>
          <a:blip r:embed="rId14"/>
          <a:srcRect/>
          <a:stretch/>
        </p:blipFill>
        <p:spPr>
          <a:xfrm>
            <a:off x="102146" y="5756355"/>
            <a:ext cx="1019095" cy="1019095"/>
          </a:xfrm>
          <a:prstGeom prst="rect">
            <a:avLst/>
          </a:prstGeom>
        </p:spPr>
      </p:pic>
    </p:spTree>
    <p:extLst>
      <p:ext uri="{BB962C8B-B14F-4D97-AF65-F5344CB8AC3E}">
        <p14:creationId xmlns:p14="http://schemas.microsoft.com/office/powerpoint/2010/main" val="10743731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rgbClr val="00569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nsfcivicinnovation.org/faq/" TargetMode="External"/><Relationship Id="rId5" Type="http://schemas.openxmlformats.org/officeDocument/2006/relationships/hyperlink" Target="https://nsf.gov/publications/pub_summ.jsp?ods_key=pappg" TargetMode="Externa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hyperlink" Target="https://nsfcivicinnovation.org/" TargetMode="External"/><Relationship Id="rId3" Type="http://schemas.openxmlformats.org/officeDocument/2006/relationships/image" Target="../media/image6.png"/><Relationship Id="rId7" Type="http://schemas.openxmlformats.org/officeDocument/2006/relationships/hyperlink" Target="https://nsfcivicinnovation.org/#subscrib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outlook.office365.com/owa/calendar/NSFBookingsCIVICPDOfficeHours@nsf.onmicrosoft.com/bookings/" TargetMode="External"/><Relationship Id="rId5" Type="http://schemas.openxmlformats.org/officeDocument/2006/relationships/hyperlink" Target="https://www.surveymonkey.com/r/civic_sccpanelistsurvey" TargetMode="External"/><Relationship Id="rId4" Type="http://schemas.openxmlformats.org/officeDocument/2006/relationships/image" Target="../media/image7.png"/><Relationship Id="rId9" Type="http://schemas.openxmlformats.org/officeDocument/2006/relationships/hyperlink" Target="mailto:civic@nsf.gov"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g"/><Relationship Id="rId17" Type="http://schemas.openxmlformats.org/officeDocument/2006/relationships/image" Target="../media/image20.jp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jp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hyperlink" Target="https://nsfcivicinnovatio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nsfcivicinnovation.org/" TargetMode="External"/><Relationship Id="rId5" Type="http://schemas.openxmlformats.org/officeDocument/2006/relationships/image" Target="../media/image3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nsf.gov/publications/pub_summ.jsp?ods_key=papp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www.nsf.gov/publications/pub_summ.jsp?ods_key=nsf23027"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A7067F-0D35-43F8-B865-BAEABBDDD944}"/>
              </a:ext>
            </a:extLst>
          </p:cNvPr>
          <p:cNvSpPr>
            <a:spLocks noGrp="1"/>
          </p:cNvSpPr>
          <p:nvPr>
            <p:ph type="ctrTitle"/>
          </p:nvPr>
        </p:nvSpPr>
        <p:spPr>
          <a:xfrm>
            <a:off x="457200" y="451524"/>
            <a:ext cx="11277600" cy="1306614"/>
          </a:xfrm>
        </p:spPr>
        <p:txBody>
          <a:bodyPr>
            <a:normAutofit/>
          </a:bodyPr>
          <a:lstStyle/>
          <a:p>
            <a:r>
              <a:rPr lang="en-US" dirty="0">
                <a:latin typeface="+mj-lt"/>
              </a:rPr>
              <a:t>Civic Innovation Challenge (CIVIC) Webinar</a:t>
            </a:r>
            <a:br>
              <a:rPr lang="en-US" dirty="0">
                <a:latin typeface="+mn-lt"/>
              </a:rPr>
            </a:br>
            <a:r>
              <a:rPr lang="en-US" sz="2200" b="0" dirty="0">
                <a:latin typeface="+mn-lt"/>
              </a:rPr>
              <a:t>A research and action competition driven by community priorities</a:t>
            </a:r>
            <a:br>
              <a:rPr lang="en-US" sz="2200" b="0" dirty="0">
                <a:latin typeface="+mn-lt"/>
              </a:rPr>
            </a:br>
            <a:endParaRPr lang="en-US" sz="2200" b="0" dirty="0">
              <a:latin typeface="+mn-lt"/>
            </a:endParaRPr>
          </a:p>
        </p:txBody>
      </p:sp>
      <p:sp>
        <p:nvSpPr>
          <p:cNvPr id="3" name="flSlide21Footer">
            <a:extLst>
              <a:ext uri="{FF2B5EF4-FFF2-40B4-BE49-F238E27FC236}">
                <a16:creationId xmlns:a16="http://schemas.microsoft.com/office/drawing/2014/main" id="{6B253CFC-D906-2111-82BB-8C4CC3CB2E6E}"/>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Microsoft Sans Serif" panose="020B0604020202020204" pitchFamily="34" charset="0"/>
                <a:ea typeface="+mn-ea"/>
                <a:cs typeface="+mn-cs"/>
              </a:rPr>
              <a:t>  </a:t>
            </a:r>
          </a:p>
        </p:txBody>
      </p:sp>
      <p:sp>
        <p:nvSpPr>
          <p:cNvPr id="7" name="hcSlide21Header">
            <a:extLst>
              <a:ext uri="{FF2B5EF4-FFF2-40B4-BE49-F238E27FC236}">
                <a16:creationId xmlns:a16="http://schemas.microsoft.com/office/drawing/2014/main" id="{9919C564-1DF3-129C-F939-810ED9B13AA1}"/>
              </a:ext>
              <a:ext uri="{C183D7F6-B498-43B3-948B-1728B52AA6E4}">
                <adec:decorative xmlns:adec="http://schemas.microsoft.com/office/drawing/2017/decorative" val="1"/>
              </a:ext>
            </a:extLst>
          </p:cNvPr>
          <p:cNvSpPr txBox="1"/>
          <p:nvPr/>
        </p:nvSpPr>
        <p:spPr>
          <a:xfrm>
            <a:off x="5994400" y="0"/>
            <a:ext cx="184731" cy="36933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6" name="Group 5">
            <a:extLst>
              <a:ext uri="{FF2B5EF4-FFF2-40B4-BE49-F238E27FC236}">
                <a16:creationId xmlns:a16="http://schemas.microsoft.com/office/drawing/2014/main" id="{5F89CA6A-211D-4822-ABC3-2CA3DA90963B}"/>
              </a:ext>
              <a:ext uri="{C183D7F6-B498-43B3-948B-1728B52AA6E4}">
                <adec:decorative xmlns:adec="http://schemas.microsoft.com/office/drawing/2017/decorative" val="1"/>
              </a:ext>
            </a:extLst>
          </p:cNvPr>
          <p:cNvGrpSpPr/>
          <p:nvPr/>
        </p:nvGrpSpPr>
        <p:grpSpPr>
          <a:xfrm>
            <a:off x="485282" y="1629359"/>
            <a:ext cx="11387698" cy="2131104"/>
            <a:chOff x="485282" y="2471095"/>
            <a:chExt cx="11387698" cy="2131104"/>
          </a:xfrm>
        </p:grpSpPr>
        <p:grpSp>
          <p:nvGrpSpPr>
            <p:cNvPr id="14" name="Group 13">
              <a:extLst>
                <a:ext uri="{FF2B5EF4-FFF2-40B4-BE49-F238E27FC236}">
                  <a16:creationId xmlns:a16="http://schemas.microsoft.com/office/drawing/2014/main" id="{D477F785-9203-EDC0-CF14-731DDAA8EED7}"/>
                </a:ext>
              </a:extLst>
            </p:cNvPr>
            <p:cNvGrpSpPr/>
            <p:nvPr/>
          </p:nvGrpSpPr>
          <p:grpSpPr>
            <a:xfrm>
              <a:off x="485282" y="2471095"/>
              <a:ext cx="11387698" cy="2131104"/>
              <a:chOff x="804302" y="1752042"/>
              <a:chExt cx="11387698" cy="2131104"/>
            </a:xfrm>
          </p:grpSpPr>
          <p:sp>
            <p:nvSpPr>
              <p:cNvPr id="12" name="Rectangle 11">
                <a:extLst>
                  <a:ext uri="{FF2B5EF4-FFF2-40B4-BE49-F238E27FC236}">
                    <a16:creationId xmlns:a16="http://schemas.microsoft.com/office/drawing/2014/main" id="{0071E3F9-AF88-65DC-DF83-982B67190300}"/>
                  </a:ext>
                </a:extLst>
              </p:cNvPr>
              <p:cNvSpPr/>
              <p:nvPr/>
            </p:nvSpPr>
            <p:spPr>
              <a:xfrm>
                <a:off x="804302" y="1752042"/>
                <a:ext cx="1720766" cy="2131104"/>
              </a:xfrm>
              <a:prstGeom prst="rect">
                <a:avLst/>
              </a:prstGeom>
              <a:solidFill>
                <a:srgbClr val="F2F2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E4CB0088-F24B-40E8-8032-56DB68098BBB}"/>
                  </a:ext>
                </a:extLst>
              </p:cNvPr>
              <p:cNvPicPr>
                <a:picLocks noChangeAspect="1"/>
              </p:cNvPicPr>
              <p:nvPr/>
            </p:nvPicPr>
            <p:blipFill rotWithShape="1">
              <a:blip r:embed="rId3"/>
              <a:srcRect b="239"/>
              <a:stretch/>
            </p:blipFill>
            <p:spPr>
              <a:xfrm>
                <a:off x="2518583" y="1758138"/>
                <a:ext cx="9673417" cy="2120380"/>
              </a:xfrm>
              <a:prstGeom prst="rect">
                <a:avLst/>
              </a:prstGeom>
            </p:spPr>
          </p:pic>
          <p:pic>
            <p:nvPicPr>
              <p:cNvPr id="11" name="Picture 10" descr="Logo&#10;&#10;Description automatically generated">
                <a:extLst>
                  <a:ext uri="{FF2B5EF4-FFF2-40B4-BE49-F238E27FC236}">
                    <a16:creationId xmlns:a16="http://schemas.microsoft.com/office/drawing/2014/main" id="{866FEDD8-911A-5FC0-8FA9-FB933F023D3A}"/>
                  </a:ext>
                </a:extLst>
              </p:cNvPr>
              <p:cNvPicPr>
                <a:picLocks noChangeAspect="1"/>
              </p:cNvPicPr>
              <p:nvPr/>
            </p:nvPicPr>
            <p:blipFill>
              <a:blip r:embed="rId4"/>
              <a:stretch>
                <a:fillRect/>
              </a:stretch>
            </p:blipFill>
            <p:spPr>
              <a:xfrm>
                <a:off x="1373514" y="1999158"/>
                <a:ext cx="1158039" cy="1158039"/>
              </a:xfrm>
              <a:prstGeom prst="rect">
                <a:avLst/>
              </a:prstGeom>
            </p:spPr>
          </p:pic>
          <p:sp>
            <p:nvSpPr>
              <p:cNvPr id="13" name="TextBox 12">
                <a:extLst>
                  <a:ext uri="{FF2B5EF4-FFF2-40B4-BE49-F238E27FC236}">
                    <a16:creationId xmlns:a16="http://schemas.microsoft.com/office/drawing/2014/main" id="{75889AEF-443E-72D2-29BA-307B0DF07DB3}"/>
                  </a:ext>
                </a:extLst>
              </p:cNvPr>
              <p:cNvSpPr txBox="1"/>
              <p:nvPr/>
            </p:nvSpPr>
            <p:spPr>
              <a:xfrm>
                <a:off x="936293" y="3048585"/>
                <a:ext cx="2006542" cy="6848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Open Sans"/>
                    <a:ea typeface="+mn-ea"/>
                    <a:cs typeface="Arial" panose="020B0604020202020204" pitchFamily="34" charset="0"/>
                  </a:rPr>
                  <a:t>U.S. Department of Agriculture</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lumMod val="65000"/>
                      </a:srgbClr>
                    </a:solidFill>
                    <a:effectLst/>
                    <a:uLnTx/>
                    <a:uFillTx/>
                    <a:latin typeface="Open Sans"/>
                    <a:ea typeface="+mn-ea"/>
                    <a:cs typeface="+mn-cs"/>
                  </a:rPr>
                  <a:t>Co-Lead and Co-Funder</a:t>
                </a:r>
              </a:p>
            </p:txBody>
          </p:sp>
        </p:grpSp>
        <p:sp>
          <p:nvSpPr>
            <p:cNvPr id="15" name="TextBox 14">
              <a:extLst>
                <a:ext uri="{FF2B5EF4-FFF2-40B4-BE49-F238E27FC236}">
                  <a16:creationId xmlns:a16="http://schemas.microsoft.com/office/drawing/2014/main" id="{CA2BBC24-B39F-2255-D0C1-83B7C48DE81C}"/>
                </a:ext>
              </a:extLst>
            </p:cNvPr>
            <p:cNvSpPr txBox="1"/>
            <p:nvPr/>
          </p:nvSpPr>
          <p:spPr>
            <a:xfrm>
              <a:off x="2623815" y="3763010"/>
              <a:ext cx="2006542" cy="684803"/>
            </a:xfrm>
            <a:prstGeom prst="rect">
              <a:avLst/>
            </a:prstGeom>
            <a:solidFill>
              <a:srgbClr val="F2F2F2"/>
            </a:solid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Open Sans"/>
                  <a:ea typeface="+mn-ea"/>
                  <a:cs typeface="Arial" panose="020B0604020202020204" pitchFamily="34" charset="0"/>
                </a:rPr>
                <a:t>U.S. Department of Energy</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lumMod val="65000"/>
                    </a:srgbClr>
                  </a:solidFill>
                  <a:effectLst/>
                  <a:uLnTx/>
                  <a:uFillTx/>
                  <a:latin typeface="Open Sans"/>
                  <a:ea typeface="+mn-ea"/>
                  <a:cs typeface="+mn-cs"/>
                </a:rPr>
                <a:t>Co-Lead and Co-Funder</a:t>
              </a:r>
            </a:p>
          </p:txBody>
        </p:sp>
        <p:sp>
          <p:nvSpPr>
            <p:cNvPr id="16" name="TextBox 15">
              <a:extLst>
                <a:ext uri="{FF2B5EF4-FFF2-40B4-BE49-F238E27FC236}">
                  <a16:creationId xmlns:a16="http://schemas.microsoft.com/office/drawing/2014/main" id="{EEE91B5A-3EB0-2BC1-0B0E-BE1767BCE02B}"/>
                </a:ext>
              </a:extLst>
            </p:cNvPr>
            <p:cNvSpPr txBox="1"/>
            <p:nvPr/>
          </p:nvSpPr>
          <p:spPr>
            <a:xfrm>
              <a:off x="6702039" y="3763009"/>
              <a:ext cx="2006542" cy="684803"/>
            </a:xfrm>
            <a:prstGeom prst="rect">
              <a:avLst/>
            </a:prstGeom>
            <a:solidFill>
              <a:srgbClr val="F2F2F2"/>
            </a:solid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Open Sans"/>
                  <a:ea typeface="+mn-ea"/>
                  <a:cs typeface="Arial" panose="020B0604020202020204" pitchFamily="34" charset="0"/>
                </a:rPr>
                <a:t>U.S. Department of Homeland Security</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lumMod val="65000"/>
                    </a:srgbClr>
                  </a:solidFill>
                  <a:effectLst/>
                  <a:uLnTx/>
                  <a:uFillTx/>
                  <a:latin typeface="Open Sans"/>
                  <a:ea typeface="+mn-ea"/>
                  <a:cs typeface="+mn-cs"/>
                </a:rPr>
                <a:t>Co-Lead and Co-Funder</a:t>
              </a:r>
            </a:p>
          </p:txBody>
        </p:sp>
        <p:sp>
          <p:nvSpPr>
            <p:cNvPr id="17" name="TextBox 16">
              <a:extLst>
                <a:ext uri="{FF2B5EF4-FFF2-40B4-BE49-F238E27FC236}">
                  <a16:creationId xmlns:a16="http://schemas.microsoft.com/office/drawing/2014/main" id="{CB45348F-060A-2091-AE1A-09A59C85CF6C}"/>
                </a:ext>
              </a:extLst>
            </p:cNvPr>
            <p:cNvSpPr txBox="1"/>
            <p:nvPr/>
          </p:nvSpPr>
          <p:spPr>
            <a:xfrm>
              <a:off x="4772155" y="3782765"/>
              <a:ext cx="2006542" cy="784830"/>
            </a:xfrm>
            <a:prstGeom prst="rect">
              <a:avLst/>
            </a:prstGeom>
            <a:solidFill>
              <a:srgbClr val="F2F2F2"/>
            </a:solid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Open Sans"/>
                  <a:ea typeface="+mn-ea"/>
                  <a:cs typeface="Arial" panose="020B0604020202020204" pitchFamily="34" charset="0"/>
                </a:rPr>
                <a:t>National Science Foundation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dirty="0">
                  <a:ln>
                    <a:noFill/>
                  </a:ln>
                  <a:solidFill>
                    <a:srgbClr val="FFFFFF">
                      <a:lumMod val="65000"/>
                    </a:srgbClr>
                  </a:solidFill>
                  <a:effectLst/>
                  <a:uLnTx/>
                  <a:uFillTx/>
                  <a:latin typeface="Open Sans"/>
                  <a:ea typeface="+mn-ea"/>
                  <a:cs typeface="+mn-cs"/>
                </a:rPr>
                <a:t>Challenge Lead and Funder</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400" b="1" i="0" u="none" strike="noStrike" kern="1200" cap="none" spc="0" normalizeH="0" baseline="0" noProof="0" dirty="0">
                <a:ln>
                  <a:noFill/>
                </a:ln>
                <a:solidFill>
                  <a:srgbClr val="FFFFFF">
                    <a:lumMod val="65000"/>
                  </a:srgbClr>
                </a:solidFill>
                <a:effectLst/>
                <a:uLnTx/>
                <a:uFillTx/>
                <a:latin typeface="Open Sans"/>
                <a:ea typeface="+mn-ea"/>
                <a:cs typeface="+mn-cs"/>
              </a:endParaRPr>
            </a:p>
          </p:txBody>
        </p:sp>
      </p:grpSp>
      <p:sp>
        <p:nvSpPr>
          <p:cNvPr id="8" name="Title 8">
            <a:extLst>
              <a:ext uri="{FF2B5EF4-FFF2-40B4-BE49-F238E27FC236}">
                <a16:creationId xmlns:a16="http://schemas.microsoft.com/office/drawing/2014/main" id="{1E0FF3D1-AB64-C37C-27DB-1F6F537B9E00}"/>
              </a:ext>
            </a:extLst>
          </p:cNvPr>
          <p:cNvSpPr txBox="1">
            <a:spLocks/>
          </p:cNvSpPr>
          <p:nvPr/>
        </p:nvSpPr>
        <p:spPr>
          <a:xfrm>
            <a:off x="4663762" y="3916618"/>
            <a:ext cx="2864477" cy="4051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dirty="0">
                <a:latin typeface="+mj-lt"/>
              </a:rPr>
              <a:t>February 22, 2024</a:t>
            </a:r>
            <a:endParaRPr lang="en-US" sz="2400" b="0" dirty="0">
              <a:latin typeface="+mn-lt"/>
            </a:endParaRPr>
          </a:p>
        </p:txBody>
      </p:sp>
      <p:sp>
        <p:nvSpPr>
          <p:cNvPr id="5" name="Subtitle 9">
            <a:extLst>
              <a:ext uri="{FF2B5EF4-FFF2-40B4-BE49-F238E27FC236}">
                <a16:creationId xmlns:a16="http://schemas.microsoft.com/office/drawing/2014/main" id="{1BB4A1A1-1282-E4F0-04EE-0D7AEB27E69D}"/>
              </a:ext>
            </a:extLst>
          </p:cNvPr>
          <p:cNvSpPr>
            <a:spLocks noGrp="1"/>
          </p:cNvSpPr>
          <p:nvPr>
            <p:ph type="subTitle" idx="1"/>
          </p:nvPr>
        </p:nvSpPr>
        <p:spPr>
          <a:xfrm>
            <a:off x="457200" y="4773715"/>
            <a:ext cx="11277600" cy="2120380"/>
          </a:xfrm>
        </p:spPr>
        <p:txBody>
          <a:bodyPr/>
          <a:lstStyle/>
          <a:p>
            <a:r>
              <a:rPr lang="en-US" dirty="0"/>
              <a:t>David Corman, Ph.D. and Vishal Sharma, Ph.D.</a:t>
            </a:r>
          </a:p>
          <a:p>
            <a:r>
              <a:rPr lang="en-US" dirty="0"/>
              <a:t>Program Directors</a:t>
            </a:r>
          </a:p>
          <a:p>
            <a:r>
              <a:rPr lang="en-US" dirty="0"/>
              <a:t>National Science Foundation</a:t>
            </a:r>
          </a:p>
          <a:p>
            <a:r>
              <a:rPr lang="en-US" dirty="0"/>
              <a:t>Computer and Information Science and Engineering Directorate</a:t>
            </a:r>
          </a:p>
        </p:txBody>
      </p:sp>
      <p:sp>
        <p:nvSpPr>
          <p:cNvPr id="2" name="Slide Number Placeholder 1">
            <a:extLst>
              <a:ext uri="{FF2B5EF4-FFF2-40B4-BE49-F238E27FC236}">
                <a16:creationId xmlns:a16="http://schemas.microsoft.com/office/drawing/2014/main" id="{F3BED207-66A4-402A-843C-DE166AFC92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3449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1E21C-CB53-B8B0-D5BC-F0569AEBA529}"/>
            </a:ext>
          </a:extLst>
        </p:cNvPr>
        <p:cNvGrpSpPr/>
        <p:nvPr/>
      </p:nvGrpSpPr>
      <p:grpSpPr>
        <a:xfrm>
          <a:off x="0" y="0"/>
          <a:ext cx="0" cy="0"/>
          <a:chOff x="0" y="0"/>
          <a:chExt cx="0" cy="0"/>
        </a:xfrm>
      </p:grpSpPr>
      <p:pic>
        <p:nvPicPr>
          <p:cNvPr id="2" name="Google Shape;58;p13">
            <a:extLst>
              <a:ext uri="{FF2B5EF4-FFF2-40B4-BE49-F238E27FC236}">
                <a16:creationId xmlns:a16="http://schemas.microsoft.com/office/drawing/2014/main" id="{EC8C4EE5-B92E-6673-9D5F-C0A81A98AE8F}"/>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E7B5342A-FC1D-89BD-97EB-B78878D2B4D4}"/>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pic>
        <p:nvPicPr>
          <p:cNvPr id="13" name="Picture 12">
            <a:extLst>
              <a:ext uri="{FF2B5EF4-FFF2-40B4-BE49-F238E27FC236}">
                <a16:creationId xmlns:a16="http://schemas.microsoft.com/office/drawing/2014/main" id="{9D92D802-DD02-A37B-0881-8CA4C7A310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36" name="Google Shape;96;p16">
            <a:extLst>
              <a:ext uri="{FF2B5EF4-FFF2-40B4-BE49-F238E27FC236}">
                <a16:creationId xmlns:a16="http://schemas.microsoft.com/office/drawing/2014/main" id="{ABA31FE4-D44D-4C0A-DB8E-67D05EC0E518}"/>
              </a:ext>
            </a:extLst>
          </p:cNvPr>
          <p:cNvSpPr txBox="1">
            <a:spLocks noGrp="1"/>
          </p:cNvSpPr>
          <p:nvPr>
            <p:ph type="title" idx="4294967295"/>
          </p:nvPr>
        </p:nvSpPr>
        <p:spPr>
          <a:xfrm>
            <a:off x="3507969" y="80778"/>
            <a:ext cx="6618610"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SOLICITATION OVERVIEW</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sp>
        <p:nvSpPr>
          <p:cNvPr id="12" name="TextBox 11">
            <a:extLst>
              <a:ext uri="{FF2B5EF4-FFF2-40B4-BE49-F238E27FC236}">
                <a16:creationId xmlns:a16="http://schemas.microsoft.com/office/drawing/2014/main" id="{5437F54E-0FAF-C375-DCB9-AA896EEF7859}"/>
              </a:ext>
            </a:extLst>
          </p:cNvPr>
          <p:cNvSpPr txBox="1"/>
          <p:nvPr/>
        </p:nvSpPr>
        <p:spPr>
          <a:xfrm>
            <a:off x="118506" y="1278054"/>
            <a:ext cx="9134105" cy="584775"/>
          </a:xfrm>
          <a:prstGeom prst="rect">
            <a:avLst/>
          </a:prstGeom>
          <a:noFill/>
          <a:ln>
            <a:noFill/>
          </a:ln>
        </p:spPr>
        <p:txBody>
          <a:bodyPr wrap="square" rtlCol="0">
            <a:spAutoFit/>
          </a:bodyPr>
          <a:lstStyle/>
          <a:p>
            <a:r>
              <a:rPr lang="en-US" sz="1600" dirty="0"/>
              <a:t>This round of CIVIC has two focused track themes that teams can apply to:</a:t>
            </a:r>
          </a:p>
          <a:p>
            <a:endParaRPr lang="en-US" sz="1600" b="1" dirty="0"/>
          </a:p>
        </p:txBody>
      </p:sp>
      <p:grpSp>
        <p:nvGrpSpPr>
          <p:cNvPr id="14" name="Group 13">
            <a:extLst>
              <a:ext uri="{FF2B5EF4-FFF2-40B4-BE49-F238E27FC236}">
                <a16:creationId xmlns:a16="http://schemas.microsoft.com/office/drawing/2014/main" id="{5A9F6E54-2122-81E1-B6DA-EA25F080A55E}"/>
              </a:ext>
              <a:ext uri="{C183D7F6-B498-43B3-948B-1728B52AA6E4}">
                <adec:decorative xmlns:adec="http://schemas.microsoft.com/office/drawing/2017/decorative" val="1"/>
              </a:ext>
            </a:extLst>
          </p:cNvPr>
          <p:cNvGrpSpPr/>
          <p:nvPr/>
        </p:nvGrpSpPr>
        <p:grpSpPr>
          <a:xfrm>
            <a:off x="52500" y="1728531"/>
            <a:ext cx="5877467" cy="4587370"/>
            <a:chOff x="2345" y="1139758"/>
            <a:chExt cx="5877467" cy="4587370"/>
          </a:xfrm>
        </p:grpSpPr>
        <p:grpSp>
          <p:nvGrpSpPr>
            <p:cNvPr id="15" name="Group 14">
              <a:extLst>
                <a:ext uri="{FF2B5EF4-FFF2-40B4-BE49-F238E27FC236}">
                  <a16:creationId xmlns:a16="http://schemas.microsoft.com/office/drawing/2014/main" id="{4E80D7AF-F4DE-21A5-4D00-D56C6317A1F9}"/>
                </a:ext>
              </a:extLst>
            </p:cNvPr>
            <p:cNvGrpSpPr/>
            <p:nvPr/>
          </p:nvGrpSpPr>
          <p:grpSpPr>
            <a:xfrm>
              <a:off x="2345" y="1139758"/>
              <a:ext cx="5877467" cy="4540682"/>
              <a:chOff x="679786" y="2540548"/>
              <a:chExt cx="5696608" cy="4418370"/>
            </a:xfrm>
          </p:grpSpPr>
          <p:grpSp>
            <p:nvGrpSpPr>
              <p:cNvPr id="18" name="Group 17">
                <a:extLst>
                  <a:ext uri="{FF2B5EF4-FFF2-40B4-BE49-F238E27FC236}">
                    <a16:creationId xmlns:a16="http://schemas.microsoft.com/office/drawing/2014/main" id="{F549F18B-568C-96BA-9EB8-4B6F57A7BC59}"/>
                  </a:ext>
                </a:extLst>
              </p:cNvPr>
              <p:cNvGrpSpPr/>
              <p:nvPr/>
            </p:nvGrpSpPr>
            <p:grpSpPr>
              <a:xfrm>
                <a:off x="679786" y="2540548"/>
                <a:ext cx="5696608" cy="4418370"/>
                <a:chOff x="709157" y="2169487"/>
                <a:chExt cx="5696608" cy="4418370"/>
              </a:xfrm>
            </p:grpSpPr>
            <p:sp>
              <p:nvSpPr>
                <p:cNvPr id="20" name="TextBox 19">
                  <a:extLst>
                    <a:ext uri="{FF2B5EF4-FFF2-40B4-BE49-F238E27FC236}">
                      <a16:creationId xmlns:a16="http://schemas.microsoft.com/office/drawing/2014/main" id="{FC66ED64-E149-A5C9-ACD7-5962146F17BB}"/>
                    </a:ext>
                  </a:extLst>
                </p:cNvPr>
                <p:cNvSpPr txBox="1"/>
                <p:nvPr/>
              </p:nvSpPr>
              <p:spPr>
                <a:xfrm>
                  <a:off x="709157" y="3652969"/>
                  <a:ext cx="5696608" cy="389332"/>
                </a:xfrm>
                <a:prstGeom prst="rect">
                  <a:avLst/>
                </a:prstGeom>
                <a:noFill/>
              </p:spPr>
              <p:txBody>
                <a:bodyPr wrap="square">
                  <a:spAutoFit/>
                </a:bodyPr>
                <a:lstStyle/>
                <a:p>
                  <a:pPr algn="ctr"/>
                  <a:r>
                    <a:rPr lang="en-US" sz="2000" b="1" dirty="0">
                      <a:effectLst/>
                      <a:latin typeface="Calibri" panose="020F0502020204030204" pitchFamily="34" charset="0"/>
                      <a:ea typeface="Calibri" panose="020F0502020204030204" pitchFamily="34" charset="0"/>
                      <a:cs typeface="Times New Roman" panose="02020603050405020304" pitchFamily="18" charset="0"/>
                    </a:rPr>
                    <a:t>Track A: Climate and Environmental Instability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B9AA2E68-BE7B-75FD-2384-098006C64806}"/>
                    </a:ext>
                  </a:extLst>
                </p:cNvPr>
                <p:cNvSpPr/>
                <p:nvPr/>
              </p:nvSpPr>
              <p:spPr>
                <a:xfrm>
                  <a:off x="873758" y="2169487"/>
                  <a:ext cx="5529455" cy="441837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9" name="Rectangle 18">
                <a:extLst>
                  <a:ext uri="{FF2B5EF4-FFF2-40B4-BE49-F238E27FC236}">
                    <a16:creationId xmlns:a16="http://schemas.microsoft.com/office/drawing/2014/main" id="{7D8CCD16-5818-55F1-5E3E-DD6CB5BDEC8A}"/>
                  </a:ext>
                </a:extLst>
              </p:cNvPr>
              <p:cNvSpPr/>
              <p:nvPr/>
            </p:nvSpPr>
            <p:spPr>
              <a:xfrm>
                <a:off x="2960565" y="2676389"/>
                <a:ext cx="1381612" cy="129239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16" name="Picture 15" descr="Shape&#10;&#10;Description automatically generated with low confidence">
              <a:extLst>
                <a:ext uri="{FF2B5EF4-FFF2-40B4-BE49-F238E27FC236}">
                  <a16:creationId xmlns:a16="http://schemas.microsoft.com/office/drawing/2014/main" id="{F99D4D30-3944-53CC-B876-B507713F3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732" y="1281441"/>
              <a:ext cx="1323085" cy="1323085"/>
            </a:xfrm>
            <a:prstGeom prst="rect">
              <a:avLst/>
            </a:prstGeom>
          </p:spPr>
        </p:pic>
        <p:sp>
          <p:nvSpPr>
            <p:cNvPr id="17" name="TextBox 16">
              <a:extLst>
                <a:ext uri="{FF2B5EF4-FFF2-40B4-BE49-F238E27FC236}">
                  <a16:creationId xmlns:a16="http://schemas.microsoft.com/office/drawing/2014/main" id="{9CBE814E-60C2-B55B-4952-4EC51B32EC99}"/>
                </a:ext>
              </a:extLst>
            </p:cNvPr>
            <p:cNvSpPr txBox="1"/>
            <p:nvPr/>
          </p:nvSpPr>
          <p:spPr>
            <a:xfrm>
              <a:off x="223201" y="3234138"/>
              <a:ext cx="5602947" cy="2492990"/>
            </a:xfrm>
            <a:prstGeom prst="rect">
              <a:avLst/>
            </a:prstGeom>
            <a:noFill/>
            <a:ln>
              <a:noFill/>
            </a:ln>
          </p:spPr>
          <p:txBody>
            <a:bodyPr wrap="square">
              <a:spAutoFit/>
            </a:bodyPr>
            <a:lstStyle/>
            <a:p>
              <a:r>
                <a:rPr lang="en-US" sz="1200" dirty="0">
                  <a:ea typeface="Calibri" panose="020F0502020204030204" pitchFamily="34" charset="0"/>
                </a:rPr>
                <a:t>Strengthening the resilience of a community and its economy to climate- and associated environmentally-related instability and disasters such as extreme heat events, flooding, wildfires, etc.</a:t>
              </a:r>
            </a:p>
            <a:p>
              <a:endParaRPr lang="en-US" sz="1200" dirty="0">
                <a:ea typeface="+mn-lt"/>
                <a:cs typeface="+mn-lt"/>
              </a:endParaRPr>
            </a:p>
            <a:p>
              <a:r>
                <a:rPr lang="en-US" sz="1200" dirty="0">
                  <a:ea typeface="+mn-lt"/>
                  <a:cs typeface="+mn-lt"/>
                </a:rPr>
                <a:t>Projects may target specific function(s) and aspects of a community such as (but not limited to): </a:t>
              </a:r>
            </a:p>
            <a:p>
              <a:pPr marL="285750" indent="-285750">
                <a:buFont typeface="Arial" panose="020B0604020202020204" pitchFamily="34" charset="0"/>
                <a:buChar char="•"/>
              </a:pPr>
              <a:r>
                <a:rPr lang="en-US" sz="1200" dirty="0">
                  <a:ea typeface="+mn-lt"/>
                  <a:cs typeface="+mn-lt"/>
                </a:rPr>
                <a:t>utilities, communications, and other critical infrastructure </a:t>
              </a:r>
            </a:p>
            <a:p>
              <a:pPr marL="285750" indent="-285750">
                <a:buFont typeface="Arial" panose="020B0604020202020204" pitchFamily="34" charset="0"/>
                <a:buChar char="•"/>
              </a:pPr>
              <a:r>
                <a:rPr lang="en-US" sz="1200" dirty="0">
                  <a:ea typeface="+mn-lt"/>
                  <a:cs typeface="+mn-lt"/>
                </a:rPr>
                <a:t>public health</a:t>
              </a:r>
            </a:p>
            <a:p>
              <a:pPr marL="285750" indent="-285750">
                <a:buFont typeface="Arial" panose="020B0604020202020204" pitchFamily="34" charset="0"/>
                <a:buChar char="•"/>
              </a:pPr>
              <a:r>
                <a:rPr lang="en-US" sz="1200" dirty="0">
                  <a:ea typeface="+mn-lt"/>
                  <a:cs typeface="+mn-lt"/>
                </a:rPr>
                <a:t>transportation and mobility</a:t>
              </a:r>
            </a:p>
            <a:p>
              <a:pPr marL="285750" indent="-285750">
                <a:buFont typeface="Arial" panose="020B0604020202020204" pitchFamily="34" charset="0"/>
                <a:buChar char="•"/>
              </a:pPr>
              <a:r>
                <a:rPr lang="en-US" sz="1200" dirty="0">
                  <a:ea typeface="+mn-lt"/>
                  <a:cs typeface="+mn-lt"/>
                </a:rPr>
                <a:t>food and agriculture</a:t>
              </a:r>
            </a:p>
            <a:p>
              <a:pPr marL="285750" indent="-285750">
                <a:buFont typeface="Arial" panose="020B0604020202020204" pitchFamily="34" charset="0"/>
                <a:buChar char="•"/>
              </a:pPr>
              <a:r>
                <a:rPr lang="en-US" sz="1200" dirty="0">
                  <a:ea typeface="+mn-lt"/>
                  <a:cs typeface="+mn-lt"/>
                </a:rPr>
                <a:t>water security</a:t>
              </a:r>
            </a:p>
            <a:p>
              <a:pPr marL="285750" indent="-285750">
                <a:buFont typeface="Arial" panose="020B0604020202020204" pitchFamily="34" charset="0"/>
                <a:buChar char="•"/>
              </a:pPr>
              <a:r>
                <a:rPr lang="en-US" sz="1200" dirty="0">
                  <a:ea typeface="+mn-lt"/>
                  <a:cs typeface="+mn-lt"/>
                </a:rPr>
                <a:t>ecosystem services</a:t>
              </a:r>
            </a:p>
            <a:p>
              <a:pPr marL="285750" indent="-285750">
                <a:buFont typeface="Arial" panose="020B0604020202020204" pitchFamily="34" charset="0"/>
                <a:buChar char="•"/>
              </a:pPr>
              <a:r>
                <a:rPr lang="en-US" sz="1200" dirty="0">
                  <a:ea typeface="+mn-lt"/>
                  <a:cs typeface="+mn-lt"/>
                </a:rPr>
                <a:t>financial services</a:t>
              </a:r>
            </a:p>
          </p:txBody>
        </p:sp>
      </p:grpSp>
      <p:grpSp>
        <p:nvGrpSpPr>
          <p:cNvPr id="22" name="Group 21">
            <a:extLst>
              <a:ext uri="{FF2B5EF4-FFF2-40B4-BE49-F238E27FC236}">
                <a16:creationId xmlns:a16="http://schemas.microsoft.com/office/drawing/2014/main" id="{DAAA9D3C-9DB1-36E9-B46B-329D73259A51}"/>
              </a:ext>
              <a:ext uri="{C183D7F6-B498-43B3-948B-1728B52AA6E4}">
                <adec:decorative xmlns:adec="http://schemas.microsoft.com/office/drawing/2017/decorative" val="1"/>
              </a:ext>
            </a:extLst>
          </p:cNvPr>
          <p:cNvGrpSpPr/>
          <p:nvPr/>
        </p:nvGrpSpPr>
        <p:grpSpPr>
          <a:xfrm>
            <a:off x="6103304" y="1728531"/>
            <a:ext cx="5970190" cy="4540682"/>
            <a:chOff x="3117624" y="1546509"/>
            <a:chExt cx="5970190" cy="4540682"/>
          </a:xfrm>
        </p:grpSpPr>
        <p:grpSp>
          <p:nvGrpSpPr>
            <p:cNvPr id="23" name="Group 22">
              <a:extLst>
                <a:ext uri="{FF2B5EF4-FFF2-40B4-BE49-F238E27FC236}">
                  <a16:creationId xmlns:a16="http://schemas.microsoft.com/office/drawing/2014/main" id="{25BAE11A-2CE2-065C-C48E-D52F8BF3E88E}"/>
                </a:ext>
              </a:extLst>
            </p:cNvPr>
            <p:cNvGrpSpPr/>
            <p:nvPr/>
          </p:nvGrpSpPr>
          <p:grpSpPr>
            <a:xfrm>
              <a:off x="3117624" y="1546509"/>
              <a:ext cx="5970190" cy="4540682"/>
              <a:chOff x="6570366" y="2222152"/>
              <a:chExt cx="5786477" cy="4328981"/>
            </a:xfrm>
          </p:grpSpPr>
          <p:sp>
            <p:nvSpPr>
              <p:cNvPr id="34" name="TextBox 33">
                <a:extLst>
                  <a:ext uri="{FF2B5EF4-FFF2-40B4-BE49-F238E27FC236}">
                    <a16:creationId xmlns:a16="http://schemas.microsoft.com/office/drawing/2014/main" id="{6A0AF3DB-150A-3BDF-C926-1366479441C4}"/>
                  </a:ext>
                </a:extLst>
              </p:cNvPr>
              <p:cNvSpPr txBox="1"/>
              <p:nvPr/>
            </p:nvSpPr>
            <p:spPr>
              <a:xfrm>
                <a:off x="6570366" y="3659941"/>
                <a:ext cx="5564107" cy="557511"/>
              </a:xfrm>
              <a:prstGeom prst="rect">
                <a:avLst/>
              </a:prstGeom>
              <a:noFill/>
            </p:spPr>
            <p:txBody>
              <a:bodyPr wrap="square">
                <a:spAutoFit/>
              </a:bodyPr>
              <a:lstStyle>
                <a:defPPr>
                  <a:defRPr lang="en-US"/>
                </a:defPPr>
                <a:lvl1pPr algn="ctr">
                  <a:defRPr sz="3600" b="0" i="0" u="none" strike="noStrike" baseline="0">
                    <a:solidFill>
                      <a:srgbClr val="000000"/>
                    </a:solidFill>
                    <a:latin typeface="+mj-lt"/>
                  </a:defRPr>
                </a:lvl1pPr>
              </a:lstStyle>
              <a:p>
                <a:r>
                  <a:rPr lang="en-US" sz="1600" b="1" dirty="0">
                    <a:latin typeface="+mn-lt"/>
                  </a:rPr>
                  <a:t>Track B: Bridging the gap between essential resources and services &amp; community needs</a:t>
                </a:r>
              </a:p>
            </p:txBody>
          </p:sp>
          <p:sp>
            <p:nvSpPr>
              <p:cNvPr id="35" name="Rectangle 34">
                <a:extLst>
                  <a:ext uri="{FF2B5EF4-FFF2-40B4-BE49-F238E27FC236}">
                    <a16:creationId xmlns:a16="http://schemas.microsoft.com/office/drawing/2014/main" id="{AF6A0183-CB04-1F5E-B80B-84261F29558F}"/>
                  </a:ext>
                </a:extLst>
              </p:cNvPr>
              <p:cNvSpPr/>
              <p:nvPr/>
            </p:nvSpPr>
            <p:spPr>
              <a:xfrm>
                <a:off x="6591993" y="2222152"/>
                <a:ext cx="5764850" cy="432898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u="sng"/>
              </a:p>
            </p:txBody>
          </p:sp>
        </p:grpSp>
        <p:grpSp>
          <p:nvGrpSpPr>
            <p:cNvPr id="24" name="Group 23">
              <a:extLst>
                <a:ext uri="{FF2B5EF4-FFF2-40B4-BE49-F238E27FC236}">
                  <a16:creationId xmlns:a16="http://schemas.microsoft.com/office/drawing/2014/main" id="{DEAD919A-6330-FF5C-4A09-4934FB475F72}"/>
                </a:ext>
              </a:extLst>
            </p:cNvPr>
            <p:cNvGrpSpPr/>
            <p:nvPr/>
          </p:nvGrpSpPr>
          <p:grpSpPr>
            <a:xfrm>
              <a:off x="5380683" y="1689669"/>
              <a:ext cx="1182630" cy="1202582"/>
              <a:chOff x="9240665" y="707555"/>
              <a:chExt cx="1668941" cy="1697093"/>
            </a:xfrm>
          </p:grpSpPr>
          <p:pic>
            <p:nvPicPr>
              <p:cNvPr id="27" name="Picture 26" descr="Icon&#10;&#10;Description automatically generated">
                <a:extLst>
                  <a:ext uri="{FF2B5EF4-FFF2-40B4-BE49-F238E27FC236}">
                    <a16:creationId xmlns:a16="http://schemas.microsoft.com/office/drawing/2014/main" id="{AF1CE068-9AD2-8519-7337-B529AE5DD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3752" y="707555"/>
                <a:ext cx="239388" cy="239388"/>
              </a:xfrm>
              <a:prstGeom prst="rect">
                <a:avLst/>
              </a:prstGeom>
            </p:spPr>
          </p:pic>
          <p:pic>
            <p:nvPicPr>
              <p:cNvPr id="28" name="Picture 27" descr="Icon&#10;&#10;Description automatically generated">
                <a:extLst>
                  <a:ext uri="{FF2B5EF4-FFF2-40B4-BE49-F238E27FC236}">
                    <a16:creationId xmlns:a16="http://schemas.microsoft.com/office/drawing/2014/main" id="{AFF67718-79A3-D99E-0DAC-82CB6A035F14}"/>
                  </a:ext>
                </a:extLst>
              </p:cNvPr>
              <p:cNvPicPr>
                <a:picLocks noChangeAspect="1"/>
              </p:cNvPicPr>
              <p:nvPr/>
            </p:nvPicPr>
            <p:blipFill rotWithShape="1">
              <a:blip r:embed="rId7">
                <a:extLst>
                  <a:ext uri="{28A0092B-C50C-407E-A947-70E740481C1C}">
                    <a14:useLocalDpi xmlns:a14="http://schemas.microsoft.com/office/drawing/2010/main" val="0"/>
                  </a:ext>
                </a:extLst>
              </a:blip>
              <a:srcRect b="24672"/>
              <a:stretch/>
            </p:blipFill>
            <p:spPr>
              <a:xfrm flipH="1">
                <a:off x="9984279" y="2186042"/>
                <a:ext cx="210131" cy="218606"/>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9EEAB7AC-7A97-4629-2E2C-D5905ECBA9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0388" y="1154149"/>
                <a:ext cx="239388" cy="239388"/>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659389BC-B037-3172-AE29-401968319A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0213" y="824429"/>
                <a:ext cx="1497611" cy="1497610"/>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22D90AC4-D77A-2DE4-0555-F2341C27E1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0665" y="1672500"/>
                <a:ext cx="352564" cy="352564"/>
              </a:xfrm>
              <a:prstGeom prst="rect">
                <a:avLst/>
              </a:prstGeom>
            </p:spPr>
          </p:pic>
          <p:pic>
            <p:nvPicPr>
              <p:cNvPr id="32" name="Picture 31">
                <a:extLst>
                  <a:ext uri="{FF2B5EF4-FFF2-40B4-BE49-F238E27FC236}">
                    <a16:creationId xmlns:a16="http://schemas.microsoft.com/office/drawing/2014/main" id="{DED01F17-C041-B418-1557-9659B0E389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343535" y="1169271"/>
                <a:ext cx="213396" cy="213396"/>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F373EDE7-9474-1A6E-FC24-74EBFDC8ED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47057" y="1758660"/>
                <a:ext cx="262549" cy="262549"/>
              </a:xfrm>
              <a:prstGeom prst="rect">
                <a:avLst/>
              </a:prstGeom>
            </p:spPr>
          </p:pic>
        </p:grpSp>
        <p:sp>
          <p:nvSpPr>
            <p:cNvPr id="25" name="Rectangle 24">
              <a:extLst>
                <a:ext uri="{FF2B5EF4-FFF2-40B4-BE49-F238E27FC236}">
                  <a16:creationId xmlns:a16="http://schemas.microsoft.com/office/drawing/2014/main" id="{7C92FE90-B3FE-AB90-17C9-8F4401E7D319}"/>
                </a:ext>
              </a:extLst>
            </p:cNvPr>
            <p:cNvSpPr/>
            <p:nvPr/>
          </p:nvSpPr>
          <p:spPr>
            <a:xfrm>
              <a:off x="5303387" y="1655284"/>
              <a:ext cx="1419859" cy="132817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9270FE8-95E6-EDDC-E650-804C729B0822}"/>
                </a:ext>
              </a:extLst>
            </p:cNvPr>
            <p:cNvSpPr txBox="1"/>
            <p:nvPr/>
          </p:nvSpPr>
          <p:spPr>
            <a:xfrm>
              <a:off x="3243496" y="3683865"/>
              <a:ext cx="5740759" cy="2123658"/>
            </a:xfrm>
            <a:prstGeom prst="rect">
              <a:avLst/>
            </a:prstGeom>
            <a:noFill/>
            <a:ln>
              <a:noFill/>
            </a:ln>
          </p:spPr>
          <p:txBody>
            <a:bodyPr wrap="square">
              <a:spAutoFit/>
            </a:bodyPr>
            <a:lstStyle/>
            <a:p>
              <a:r>
                <a:rPr lang="en-US" sz="1200" dirty="0">
                  <a:effectLst/>
                  <a:ea typeface="Calibri" panose="020F0502020204030204" pitchFamily="34" charset="0"/>
                </a:rPr>
                <a:t>Enhancing peoples’ access to essential resources and services (e.g., food, housing, </a:t>
              </a:r>
              <a:r>
                <a:rPr lang="en-US" sz="1200" dirty="0">
                  <a:ea typeface="Calibri" panose="020F0502020204030204" pitchFamily="34" charset="0"/>
                </a:rPr>
                <a:t>broadband and mobile technologies) where</a:t>
              </a:r>
              <a:r>
                <a:rPr lang="en-US" sz="1200" dirty="0">
                  <a:effectLst/>
                  <a:ea typeface="Calibri" panose="020F0502020204030204" pitchFamily="34" charset="0"/>
                </a:rPr>
                <a:t> better access could significantly improve quality of life and community resilience.</a:t>
              </a:r>
              <a:r>
                <a:rPr lang="en-US" sz="1200" dirty="0">
                  <a:ea typeface="Calibri" panose="020F0502020204030204" pitchFamily="34" charset="0"/>
                </a:rPr>
                <a:t> </a:t>
              </a:r>
            </a:p>
            <a:p>
              <a:endParaRPr lang="en-US" sz="1200" dirty="0">
                <a:ea typeface="+mn-lt"/>
                <a:cs typeface="Calibri"/>
              </a:endParaRPr>
            </a:p>
            <a:p>
              <a:r>
                <a:rPr lang="en-US" sz="1200" dirty="0">
                  <a:ea typeface="+mn-lt"/>
                  <a:cs typeface="Calibri"/>
                </a:rPr>
                <a:t>Projects may consider gaps and inequities in resource and service allocation resulting from (for example):</a:t>
              </a:r>
            </a:p>
            <a:p>
              <a:r>
                <a:rPr lang="en-US" sz="1200" dirty="0">
                  <a:ea typeface="+mn-lt"/>
                  <a:cs typeface="Calibri"/>
                </a:rPr>
                <a:t> </a:t>
              </a:r>
            </a:p>
            <a:p>
              <a:pPr marL="285750" indent="-285750">
                <a:buFont typeface="Arial" panose="020B0604020202020204" pitchFamily="34" charset="0"/>
                <a:buChar char="•"/>
              </a:pPr>
              <a:r>
                <a:rPr lang="en-US" sz="1200" dirty="0">
                  <a:ea typeface="+mn-lt"/>
                  <a:cs typeface="Calibri"/>
                </a:rPr>
                <a:t>Long-standing, systemic issues around accessibility</a:t>
              </a:r>
            </a:p>
            <a:p>
              <a:pPr marL="285750" indent="-285750">
                <a:buFont typeface="Arial" panose="020B0604020202020204" pitchFamily="34" charset="0"/>
                <a:buChar char="•"/>
              </a:pPr>
              <a:r>
                <a:rPr lang="en-US" sz="1200" dirty="0">
                  <a:ea typeface="+mn-lt"/>
                  <a:cs typeface="Calibri"/>
                </a:rPr>
                <a:t>Economic disparities</a:t>
              </a:r>
            </a:p>
            <a:p>
              <a:pPr marL="285750" indent="-285750">
                <a:buFont typeface="Arial" panose="020B0604020202020204" pitchFamily="34" charset="0"/>
                <a:buChar char="•"/>
              </a:pPr>
              <a:r>
                <a:rPr lang="en-US" sz="1200" dirty="0">
                  <a:ea typeface="+mn-lt"/>
                  <a:cs typeface="Calibri"/>
                </a:rPr>
                <a:t>Poorly designed interfaces</a:t>
              </a:r>
            </a:p>
            <a:p>
              <a:pPr marL="285750" indent="-285750">
                <a:buFont typeface="Arial" panose="020B0604020202020204" pitchFamily="34" charset="0"/>
                <a:buChar char="•"/>
              </a:pPr>
              <a:r>
                <a:rPr lang="en-US" sz="1200" dirty="0">
                  <a:ea typeface="+mn-lt"/>
                  <a:cs typeface="Calibri"/>
                </a:rPr>
                <a:t>Disruptions caused by a shock or disaster. </a:t>
              </a:r>
              <a:endParaRPr lang="en-US" sz="1200" dirty="0">
                <a:ea typeface="+mn-lt"/>
                <a:cs typeface="+mn-lt"/>
              </a:endParaRPr>
            </a:p>
          </p:txBody>
        </p:sp>
      </p:grpSp>
    </p:spTree>
    <p:extLst>
      <p:ext uri="{BB962C8B-B14F-4D97-AF65-F5344CB8AC3E}">
        <p14:creationId xmlns:p14="http://schemas.microsoft.com/office/powerpoint/2010/main" val="383927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947AA-175F-459F-8FC4-A9B98CF0FA4E}"/>
            </a:ext>
          </a:extLst>
        </p:cNvPr>
        <p:cNvGrpSpPr/>
        <p:nvPr/>
      </p:nvGrpSpPr>
      <p:grpSpPr>
        <a:xfrm>
          <a:off x="0" y="0"/>
          <a:ext cx="0" cy="0"/>
          <a:chOff x="0" y="0"/>
          <a:chExt cx="0" cy="0"/>
        </a:xfrm>
      </p:grpSpPr>
      <p:pic>
        <p:nvPicPr>
          <p:cNvPr id="2" name="Google Shape;58;p13">
            <a:extLst>
              <a:ext uri="{FF2B5EF4-FFF2-40B4-BE49-F238E27FC236}">
                <a16:creationId xmlns:a16="http://schemas.microsoft.com/office/drawing/2014/main" id="{C3CA4E31-7DA8-4291-C7D2-C7195259E05F}"/>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234DA5AE-0106-7CA7-1E69-9B6802CAEC0B}"/>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1BCAC361-3ACF-F281-DDBC-E2E6615C232E}"/>
              </a:ext>
            </a:extLst>
          </p:cNvPr>
          <p:cNvSpPr txBox="1">
            <a:spLocks noGrp="1"/>
          </p:cNvSpPr>
          <p:nvPr>
            <p:ph type="title" idx="4294967295"/>
          </p:nvPr>
        </p:nvSpPr>
        <p:spPr>
          <a:xfrm>
            <a:off x="3507969" y="80778"/>
            <a:ext cx="6618610"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SOLICITATION OVERVIEW</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6ECFC5CB-D10D-D0CD-8AAF-B0F3D503E4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3" name="TextBox 2">
            <a:extLst>
              <a:ext uri="{FF2B5EF4-FFF2-40B4-BE49-F238E27FC236}">
                <a16:creationId xmlns:a16="http://schemas.microsoft.com/office/drawing/2014/main" id="{A5CC32A3-492E-08A6-7832-AA553A25FC2B}"/>
              </a:ext>
            </a:extLst>
          </p:cNvPr>
          <p:cNvSpPr txBox="1"/>
          <p:nvPr/>
        </p:nvSpPr>
        <p:spPr>
          <a:xfrm>
            <a:off x="146383" y="1884498"/>
            <a:ext cx="5461857" cy="3693319"/>
          </a:xfrm>
          <a:prstGeom prst="rect">
            <a:avLst/>
          </a:prstGeom>
          <a:noFill/>
          <a:ln>
            <a:solidFill>
              <a:schemeClr val="tx1"/>
            </a:solidFill>
          </a:ln>
        </p:spPr>
        <p:txBody>
          <a:bodyPr wrap="square" lIns="91440" tIns="45720" rIns="91440" bIns="45720" rtlCol="0" anchor="t">
            <a:spAutoFit/>
          </a:bodyPr>
          <a:lstStyle/>
          <a:p>
            <a:r>
              <a:rPr lang="en-US" b="1" u="sng" dirty="0"/>
              <a:t>Stage 1 Planning Grants</a:t>
            </a:r>
          </a:p>
          <a:p>
            <a:endParaRPr lang="en-US" dirty="0"/>
          </a:p>
          <a:p>
            <a:r>
              <a:rPr lang="en-US" b="1" dirty="0">
                <a:highlight>
                  <a:srgbClr val="FFFF00"/>
                </a:highlight>
              </a:rPr>
              <a:t>Proposals due</a:t>
            </a:r>
            <a:r>
              <a:rPr lang="en-US" dirty="0">
                <a:highlight>
                  <a:srgbClr val="FFFF00"/>
                </a:highlight>
              </a:rPr>
              <a:t>: May 1, 2024</a:t>
            </a:r>
            <a:endParaRPr lang="en-US" dirty="0">
              <a:highlight>
                <a:srgbClr val="FFFF00"/>
              </a:highlight>
              <a:cs typeface="Calibri"/>
            </a:endParaRPr>
          </a:p>
          <a:p>
            <a:endParaRPr lang="en-US" dirty="0"/>
          </a:p>
          <a:p>
            <a:r>
              <a:rPr lang="en-US" b="1" dirty="0"/>
              <a:t>Anticipated Awards</a:t>
            </a:r>
            <a:r>
              <a:rPr lang="en-US" dirty="0"/>
              <a:t>: ~35-40 awards, $75K per award</a:t>
            </a:r>
          </a:p>
          <a:p>
            <a:endParaRPr lang="en-US" dirty="0"/>
          </a:p>
          <a:p>
            <a:r>
              <a:rPr lang="en-US" b="1" dirty="0"/>
              <a:t>Stage 1 timeline</a:t>
            </a:r>
            <a:r>
              <a:rPr lang="en-US" dirty="0"/>
              <a:t>: October 2024 - March 2025</a:t>
            </a:r>
          </a:p>
          <a:p>
            <a:endParaRPr lang="en-US" dirty="0"/>
          </a:p>
          <a:p>
            <a:r>
              <a:rPr lang="en-US" dirty="0"/>
              <a:t>Planning grants will enable teams to s</a:t>
            </a:r>
            <a:r>
              <a:rPr lang="en-US" b="0" i="0" dirty="0">
                <a:effectLst/>
              </a:rPr>
              <a:t>trengthen collaborations with relevant partners and stakeholders, solidify their deliverables and the academic and civic partner team members’ roles, and refine the vision and plan for executing the research-centered pilot project.</a:t>
            </a:r>
            <a:endParaRPr lang="en-US" dirty="0"/>
          </a:p>
        </p:txBody>
      </p:sp>
      <p:sp>
        <p:nvSpPr>
          <p:cNvPr id="4" name="TextBox 3">
            <a:extLst>
              <a:ext uri="{FF2B5EF4-FFF2-40B4-BE49-F238E27FC236}">
                <a16:creationId xmlns:a16="http://schemas.microsoft.com/office/drawing/2014/main" id="{29BFD3A5-017E-300B-8021-69F490028933}"/>
              </a:ext>
            </a:extLst>
          </p:cNvPr>
          <p:cNvSpPr txBox="1"/>
          <p:nvPr/>
        </p:nvSpPr>
        <p:spPr>
          <a:xfrm>
            <a:off x="6369397" y="1882331"/>
            <a:ext cx="5598079" cy="3693319"/>
          </a:xfrm>
          <a:prstGeom prst="rect">
            <a:avLst/>
          </a:prstGeom>
          <a:noFill/>
          <a:ln>
            <a:solidFill>
              <a:schemeClr val="tx1"/>
            </a:solidFill>
          </a:ln>
        </p:spPr>
        <p:txBody>
          <a:bodyPr wrap="square" rtlCol="0">
            <a:spAutoFit/>
          </a:bodyPr>
          <a:lstStyle/>
          <a:p>
            <a:r>
              <a:rPr lang="en-US" b="1" u="sng" dirty="0"/>
              <a:t>Stage 2 Full Awards</a:t>
            </a:r>
          </a:p>
          <a:p>
            <a:endParaRPr lang="en-US" dirty="0"/>
          </a:p>
          <a:p>
            <a:r>
              <a:rPr lang="en-US" b="1" dirty="0">
                <a:highlight>
                  <a:srgbClr val="FFFF00"/>
                </a:highlight>
              </a:rPr>
              <a:t>Proposals due</a:t>
            </a:r>
            <a:r>
              <a:rPr lang="en-US" dirty="0">
                <a:highlight>
                  <a:srgbClr val="FFFF00"/>
                </a:highlight>
              </a:rPr>
              <a:t>: Feb 10, 2025</a:t>
            </a:r>
            <a:endParaRPr lang="en-US" dirty="0">
              <a:highlight>
                <a:srgbClr val="FFFF00"/>
              </a:highlight>
              <a:cs typeface="Calibri"/>
            </a:endParaRPr>
          </a:p>
          <a:p>
            <a:endParaRPr lang="en-US" b="1" dirty="0"/>
          </a:p>
          <a:p>
            <a:r>
              <a:rPr lang="en-US" b="1" dirty="0"/>
              <a:t>Anticipated Awards</a:t>
            </a:r>
            <a:r>
              <a:rPr lang="en-US" dirty="0"/>
              <a:t>: ~15-20 awards, $1M per award</a:t>
            </a:r>
          </a:p>
          <a:p>
            <a:endParaRPr lang="en-US" dirty="0"/>
          </a:p>
          <a:p>
            <a:r>
              <a:rPr lang="en-US" b="1" dirty="0">
                <a:highlight>
                  <a:srgbClr val="FFFF00"/>
                </a:highlight>
              </a:rPr>
              <a:t>Only Stage 1 Awardees can submit proposals for Stage 2</a:t>
            </a:r>
            <a:endParaRPr lang="en-US" dirty="0"/>
          </a:p>
          <a:p>
            <a:endParaRPr lang="en-US" dirty="0"/>
          </a:p>
          <a:p>
            <a:r>
              <a:rPr lang="en-US" dirty="0"/>
              <a:t>Full awards will enable teams to execute a research-centered pilot project in either one of the two tracks specified in this solicitation and develop pathways for scaling and sustaining the outcomes of their pilot </a:t>
            </a:r>
            <a:r>
              <a:rPr lang="en-US" sz="1800" dirty="0">
                <a:effectLst/>
                <a:ea typeface="Times New Roman" panose="02020603050405020304" pitchFamily="18" charset="0"/>
                <a:cs typeface="Arial" panose="020B0604020202020204" pitchFamily="34" charset="0"/>
              </a:rPr>
              <a:t>beyond the period of the NSF award.</a:t>
            </a:r>
          </a:p>
        </p:txBody>
      </p:sp>
      <p:cxnSp>
        <p:nvCxnSpPr>
          <p:cNvPr id="5" name="Straight Arrow Connector 4">
            <a:extLst>
              <a:ext uri="{FF2B5EF4-FFF2-40B4-BE49-F238E27FC236}">
                <a16:creationId xmlns:a16="http://schemas.microsoft.com/office/drawing/2014/main" id="{539A59F6-13AA-55A7-1376-33A1031F461E}"/>
              </a:ext>
              <a:ext uri="{C183D7F6-B498-43B3-948B-1728B52AA6E4}">
                <adec:decorative xmlns:adec="http://schemas.microsoft.com/office/drawing/2017/decorative" val="1"/>
              </a:ext>
            </a:extLst>
          </p:cNvPr>
          <p:cNvCxnSpPr>
            <a:cxnSpLocks/>
          </p:cNvCxnSpPr>
          <p:nvPr/>
        </p:nvCxnSpPr>
        <p:spPr>
          <a:xfrm>
            <a:off x="5707200" y="3685451"/>
            <a:ext cx="57199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49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1694-6319-94DF-D9D4-93C25A41C165}"/>
            </a:ext>
          </a:extLst>
        </p:cNvPr>
        <p:cNvGrpSpPr/>
        <p:nvPr/>
      </p:nvGrpSpPr>
      <p:grpSpPr>
        <a:xfrm>
          <a:off x="0" y="0"/>
          <a:ext cx="0" cy="0"/>
          <a:chOff x="0" y="0"/>
          <a:chExt cx="0" cy="0"/>
        </a:xfrm>
      </p:grpSpPr>
      <p:pic>
        <p:nvPicPr>
          <p:cNvPr id="2" name="Google Shape;58;p13">
            <a:extLst>
              <a:ext uri="{FF2B5EF4-FFF2-40B4-BE49-F238E27FC236}">
                <a16:creationId xmlns:a16="http://schemas.microsoft.com/office/drawing/2014/main" id="{ACF2AF54-52B6-CBCD-C4B6-0266063548C5}"/>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56902505-4439-CE71-E895-1399DDC8C32C}"/>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8F24E8D1-0BA2-EF09-94CE-226B393AF2D6}"/>
              </a:ext>
            </a:extLst>
          </p:cNvPr>
          <p:cNvSpPr txBox="1">
            <a:spLocks noGrp="1"/>
          </p:cNvSpPr>
          <p:nvPr>
            <p:ph type="title" idx="4294967295"/>
          </p:nvPr>
        </p:nvSpPr>
        <p:spPr>
          <a:xfrm>
            <a:off x="3507968" y="80778"/>
            <a:ext cx="6903357"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PROPOSAL PREPARATION</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9836A572-603A-4943-E4F9-AB4C0C5612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4" name="Content Placeholder 2">
            <a:extLst>
              <a:ext uri="{FF2B5EF4-FFF2-40B4-BE49-F238E27FC236}">
                <a16:creationId xmlns:a16="http://schemas.microsoft.com/office/drawing/2014/main" id="{FC2014F6-FE02-F6C1-4299-946613B5A9EA}"/>
              </a:ext>
            </a:extLst>
          </p:cNvPr>
          <p:cNvSpPr txBox="1">
            <a:spLocks/>
          </p:cNvSpPr>
          <p:nvPr/>
        </p:nvSpPr>
        <p:spPr>
          <a:xfrm>
            <a:off x="541175" y="1634831"/>
            <a:ext cx="10515600"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Key parts of a CIVIC Planning Grant proposal:</a:t>
            </a:r>
          </a:p>
          <a:p>
            <a:pPr lvl="1"/>
            <a:r>
              <a:rPr lang="en-US" sz="1600" dirty="0"/>
              <a:t>Project Summary</a:t>
            </a:r>
          </a:p>
          <a:p>
            <a:pPr lvl="1"/>
            <a:r>
              <a:rPr lang="en-US" sz="1600" b="1" dirty="0"/>
              <a:t>Project Description (this is primary section of the proposal with various subcomponents; 7 pages maximum for planning grants)</a:t>
            </a:r>
          </a:p>
          <a:p>
            <a:pPr lvl="2"/>
            <a:r>
              <a:rPr lang="en-US" sz="1600" dirty="0"/>
              <a:t>Vision for a Research-Centered Pilot Project </a:t>
            </a:r>
          </a:p>
          <a:p>
            <a:pPr lvl="2"/>
            <a:r>
              <a:rPr lang="en-US" sz="1600" dirty="0"/>
              <a:t>Civic Partnerships and Engagement</a:t>
            </a:r>
          </a:p>
          <a:p>
            <a:pPr lvl="2"/>
            <a:r>
              <a:rPr lang="en-US" sz="1600" dirty="0"/>
              <a:t>Broader Impacts (must include content described in PAPPG)</a:t>
            </a:r>
          </a:p>
          <a:p>
            <a:pPr lvl="2"/>
            <a:r>
              <a:rPr lang="en-US" sz="1600" dirty="0"/>
              <a:t>Results from Prior NSF support (must include content described in PAPPG)</a:t>
            </a:r>
          </a:p>
          <a:p>
            <a:pPr lvl="1"/>
            <a:r>
              <a:rPr lang="en-US" sz="1600" dirty="0"/>
              <a:t>Facilities --- may describe further information about facilities and resources available to the team (including physical and personnel)</a:t>
            </a:r>
          </a:p>
          <a:p>
            <a:pPr lvl="1"/>
            <a:r>
              <a:rPr lang="en-US" sz="1600" dirty="0"/>
              <a:t>Project Personnel and Partner Institutions</a:t>
            </a:r>
          </a:p>
          <a:p>
            <a:pPr lvl="1"/>
            <a:r>
              <a:rPr lang="en-US" sz="1600" dirty="0"/>
              <a:t>Biographical sketches</a:t>
            </a:r>
          </a:p>
          <a:p>
            <a:pPr lvl="1"/>
            <a:r>
              <a:rPr lang="en-US" sz="1600" dirty="0"/>
              <a:t>Letters of Collaboration --- some may be NSF standard letter, others may be descriptive --- they are both ok</a:t>
            </a:r>
          </a:p>
          <a:p>
            <a:pPr lvl="1"/>
            <a:r>
              <a:rPr lang="en-US" sz="1600" dirty="0"/>
              <a:t>Data Management Plan</a:t>
            </a:r>
          </a:p>
          <a:p>
            <a:pPr lvl="1"/>
            <a:r>
              <a:rPr lang="en-US" sz="1600" dirty="0"/>
              <a:t>Post-doctoral Mentoring Plan (only required if funding support is requested for post-doctoral researchers)</a:t>
            </a:r>
          </a:p>
          <a:p>
            <a:pPr lvl="1"/>
            <a:r>
              <a:rPr lang="en-US" sz="1600" dirty="0"/>
              <a:t>Current and Pending Support</a:t>
            </a:r>
          </a:p>
        </p:txBody>
      </p:sp>
    </p:spTree>
    <p:extLst>
      <p:ext uri="{BB962C8B-B14F-4D97-AF65-F5344CB8AC3E}">
        <p14:creationId xmlns:p14="http://schemas.microsoft.com/office/powerpoint/2010/main" val="411685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3F836-C22F-7817-B813-46A093371333}"/>
            </a:ext>
          </a:extLst>
        </p:cNvPr>
        <p:cNvGrpSpPr/>
        <p:nvPr/>
      </p:nvGrpSpPr>
      <p:grpSpPr>
        <a:xfrm>
          <a:off x="0" y="0"/>
          <a:ext cx="0" cy="0"/>
          <a:chOff x="0" y="0"/>
          <a:chExt cx="0" cy="0"/>
        </a:xfrm>
      </p:grpSpPr>
      <p:pic>
        <p:nvPicPr>
          <p:cNvPr id="2" name="Google Shape;58;p13">
            <a:extLst>
              <a:ext uri="{FF2B5EF4-FFF2-40B4-BE49-F238E27FC236}">
                <a16:creationId xmlns:a16="http://schemas.microsoft.com/office/drawing/2014/main" id="{FA1BE80C-18FF-940D-AEE0-D7640E199D2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349CCF22-4DEF-85EF-B3CF-5EF0B86FF9BA}"/>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60F8CFDA-9C21-216F-2FC1-547B96EA9246}"/>
              </a:ext>
            </a:extLst>
          </p:cNvPr>
          <p:cNvSpPr txBox="1">
            <a:spLocks noGrp="1"/>
          </p:cNvSpPr>
          <p:nvPr>
            <p:ph type="title" idx="4294967295"/>
          </p:nvPr>
        </p:nvSpPr>
        <p:spPr>
          <a:xfrm>
            <a:off x="3507968" y="80778"/>
            <a:ext cx="6903357"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PROPOSAL PREPARATION</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7AF57AFC-2C0E-3D73-2BB8-2B741C7031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6" name="TextBox 5">
            <a:extLst>
              <a:ext uri="{FF2B5EF4-FFF2-40B4-BE49-F238E27FC236}">
                <a16:creationId xmlns:a16="http://schemas.microsoft.com/office/drawing/2014/main" id="{FC2EBA79-B3CD-D875-136F-D289E92E8F3D}"/>
              </a:ext>
            </a:extLst>
          </p:cNvPr>
          <p:cNvSpPr txBox="1"/>
          <p:nvPr/>
        </p:nvSpPr>
        <p:spPr>
          <a:xfrm>
            <a:off x="118596" y="1431414"/>
            <a:ext cx="11954807" cy="5355312"/>
          </a:xfrm>
          <a:prstGeom prst="rect">
            <a:avLst/>
          </a:prstGeom>
          <a:noFill/>
        </p:spPr>
        <p:txBody>
          <a:bodyPr wrap="square" lIns="91440" tIns="45720" rIns="91440" bIns="45720" rtlCol="0" anchor="t">
            <a:spAutoFit/>
          </a:bodyPr>
          <a:lstStyle/>
          <a:p>
            <a:r>
              <a:rPr lang="en-US" dirty="0"/>
              <a:t>Proposers will describe their project ideas, goals, and activities in the “</a:t>
            </a:r>
            <a:r>
              <a:rPr lang="en-US" b="1" dirty="0"/>
              <a:t>Project Description</a:t>
            </a:r>
            <a:r>
              <a:rPr lang="en-US" dirty="0"/>
              <a:t>” section of their proposals.</a:t>
            </a:r>
          </a:p>
          <a:p>
            <a:endParaRPr lang="en-US" dirty="0"/>
          </a:p>
          <a:p>
            <a:r>
              <a:rPr lang="en-US" dirty="0"/>
              <a:t>As stated in </a:t>
            </a:r>
            <a:r>
              <a:rPr lang="en-US" dirty="0">
                <a:highlight>
                  <a:srgbClr val="FFFF00"/>
                </a:highlight>
              </a:rPr>
              <a:t>section V.A of the solicitation </a:t>
            </a:r>
            <a:r>
              <a:rPr lang="en-US" dirty="0"/>
              <a:t>, teams can refer to these questions as they get started with formulating their ideas:</a:t>
            </a:r>
          </a:p>
          <a:p>
            <a:endParaRPr lang="en-US" dirty="0"/>
          </a:p>
          <a:p>
            <a:pPr marL="285750" indent="-285750">
              <a:buFont typeface="Arial" panose="020B0604020202020204" pitchFamily="34" charset="0"/>
              <a:buChar char="•"/>
            </a:pPr>
            <a:r>
              <a:rPr lang="en-US" b="1" dirty="0"/>
              <a:t>Vision for a research-centered pilot project </a:t>
            </a:r>
            <a:r>
              <a:rPr lang="en-US" dirty="0"/>
              <a:t>that would be carried out within a real-world context in Stage 2</a:t>
            </a:r>
          </a:p>
          <a:p>
            <a:pPr marL="742950" lvl="1" indent="-285750">
              <a:buFont typeface="Arial" panose="020B0604020202020204" pitchFamily="34" charset="0"/>
              <a:buChar char="•"/>
            </a:pPr>
            <a:r>
              <a:rPr lang="en-US" dirty="0"/>
              <a:t>In what ways does the envisioned Stage 2 pilot project go beyond the state-of-practice and state-of-the-art?</a:t>
            </a:r>
          </a:p>
          <a:p>
            <a:pPr marL="742950" lvl="1" indent="-285750">
              <a:buFont typeface="Arial" panose="020B0604020202020204" pitchFamily="34" charset="0"/>
              <a:buChar char="•"/>
            </a:pPr>
            <a:r>
              <a:rPr lang="en-US" dirty="0"/>
              <a:t>Is the envisioned Stage 2 pilot project suitable for the fast-paced timeline of CIVIC?</a:t>
            </a:r>
          </a:p>
          <a:p>
            <a:pPr marL="742950" lvl="1" indent="-285750">
              <a:buFont typeface="Arial" panose="020B0604020202020204" pitchFamily="34" charset="0"/>
              <a:buChar char="•"/>
            </a:pPr>
            <a:r>
              <a:rPr lang="en-US" dirty="0"/>
              <a:t>Who are the members of the team, including academic and civic partners, and why is each relevant for the project? Are there gaps in expertise that will be addressed during the planning period?</a:t>
            </a:r>
          </a:p>
          <a:p>
            <a:pPr marL="742950" lvl="1" indent="-285750">
              <a:buFont typeface="Arial" panose="020B0604020202020204" pitchFamily="34" charset="0"/>
              <a:buChar char="•"/>
            </a:pPr>
            <a:r>
              <a:rPr lang="en-US" dirty="0"/>
              <a:t>What are the activities to be undertaken during the Stage 1 PG to prepare the team to propose a competitive Stage 2 proposal?</a:t>
            </a:r>
          </a:p>
          <a:p>
            <a:endParaRPr lang="en-US" dirty="0"/>
          </a:p>
          <a:p>
            <a:pPr marL="285750" indent="-285750">
              <a:buFont typeface="Arial" panose="020B0604020202020204" pitchFamily="34" charset="0"/>
              <a:buChar char="•"/>
            </a:pPr>
            <a:r>
              <a:rPr lang="en-US" b="1" dirty="0"/>
              <a:t>The strength of the project’s civic-academic partnerships and engagement </a:t>
            </a:r>
            <a:r>
              <a:rPr lang="en-US" dirty="0"/>
              <a:t>with the pilot community;</a:t>
            </a:r>
          </a:p>
          <a:p>
            <a:pPr marL="742950" lvl="1" indent="-285750">
              <a:buFont typeface="Arial" panose="020B0604020202020204" pitchFamily="34" charset="0"/>
              <a:buChar char="•"/>
            </a:pPr>
            <a:r>
              <a:rPr lang="en-US" dirty="0"/>
              <a:t>Do the civic partners adequately represent the perspective of the community and enable the project to achieve its desired impact?</a:t>
            </a:r>
          </a:p>
          <a:p>
            <a:pPr marL="742950" lvl="1" indent="-285750">
              <a:buFont typeface="Arial" panose="020B0604020202020204" pitchFamily="34" charset="0"/>
              <a:buChar char="•"/>
            </a:pPr>
            <a:r>
              <a:rPr lang="en-US" dirty="0"/>
              <a:t>What combination of civic partner(s), civic engagement activities, and research outputs will enable the project team to "close the loop" and achieve significant impact with their proposed activities?</a:t>
            </a:r>
          </a:p>
          <a:p>
            <a:pPr marL="742950" lvl="1" indent="-285750">
              <a:buFont typeface="Arial" panose="020B0604020202020204" pitchFamily="34" charset="0"/>
              <a:buChar char="•"/>
            </a:pPr>
            <a:r>
              <a:rPr lang="en-US" dirty="0"/>
              <a:t>How will the project collaborate across academia, community organizations, and local/state government?</a:t>
            </a:r>
          </a:p>
          <a:p>
            <a:pPr marL="1200150"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214046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34BD3-A8D0-9285-3A73-845999F47FF1}"/>
            </a:ext>
          </a:extLst>
        </p:cNvPr>
        <p:cNvGrpSpPr/>
        <p:nvPr/>
      </p:nvGrpSpPr>
      <p:grpSpPr>
        <a:xfrm>
          <a:off x="0" y="0"/>
          <a:ext cx="0" cy="0"/>
          <a:chOff x="0" y="0"/>
          <a:chExt cx="0" cy="0"/>
        </a:xfrm>
      </p:grpSpPr>
      <p:pic>
        <p:nvPicPr>
          <p:cNvPr id="2" name="Google Shape;58;p13">
            <a:extLst>
              <a:ext uri="{FF2B5EF4-FFF2-40B4-BE49-F238E27FC236}">
                <a16:creationId xmlns:a16="http://schemas.microsoft.com/office/drawing/2014/main" id="{266BB29D-B2BF-A0B7-A06C-7342512CB72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E50424DB-DF2A-6ACA-195D-BEEE73052A90}"/>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21CA592A-211E-4445-4DC2-2B6F147528D1}"/>
              </a:ext>
            </a:extLst>
          </p:cNvPr>
          <p:cNvSpPr txBox="1">
            <a:spLocks noGrp="1"/>
          </p:cNvSpPr>
          <p:nvPr>
            <p:ph type="title" idx="4294967295"/>
          </p:nvPr>
        </p:nvSpPr>
        <p:spPr>
          <a:xfrm>
            <a:off x="3507968" y="80778"/>
            <a:ext cx="6903357"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PROPOSAL PREPARATION</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53865522-426B-FD96-4F80-2B633D36CB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3" name="TextBox 2">
            <a:extLst>
              <a:ext uri="{FF2B5EF4-FFF2-40B4-BE49-F238E27FC236}">
                <a16:creationId xmlns:a16="http://schemas.microsoft.com/office/drawing/2014/main" id="{DD7A4AC3-4937-9927-7C13-BF6A3436D85B}"/>
              </a:ext>
            </a:extLst>
          </p:cNvPr>
          <p:cNvSpPr txBox="1"/>
          <p:nvPr/>
        </p:nvSpPr>
        <p:spPr>
          <a:xfrm>
            <a:off x="194251" y="1612877"/>
            <a:ext cx="9771399" cy="2585323"/>
          </a:xfrm>
          <a:prstGeom prst="rect">
            <a:avLst/>
          </a:prstGeom>
          <a:noFill/>
        </p:spPr>
        <p:txBody>
          <a:bodyPr wrap="square" rtlCol="0">
            <a:spAutoFit/>
          </a:bodyPr>
          <a:lstStyle/>
          <a:p>
            <a:r>
              <a:rPr lang="en-US" dirty="0"/>
              <a:t>Additional sections to build on the strength of your project ideas and partnerships:</a:t>
            </a:r>
          </a:p>
          <a:p>
            <a:endParaRPr lang="en-US" dirty="0"/>
          </a:p>
          <a:p>
            <a:pPr marL="285750" indent="-285750">
              <a:buFont typeface="Arial" panose="020B0604020202020204" pitchFamily="34" charset="0"/>
              <a:buChar char="•"/>
            </a:pPr>
            <a:r>
              <a:rPr lang="en-US" dirty="0" err="1"/>
              <a:t>Biosketches</a:t>
            </a:r>
            <a:endParaRPr lang="en-US" dirty="0"/>
          </a:p>
          <a:p>
            <a:pPr marL="285750" indent="-285750">
              <a:buFont typeface="Arial" panose="020B0604020202020204" pitchFamily="34" charset="0"/>
              <a:buChar char="•"/>
            </a:pPr>
            <a:r>
              <a:rPr lang="en-US" dirty="0"/>
              <a:t>Letters of Collaboration (limited to two pages per letter)</a:t>
            </a:r>
          </a:p>
          <a:p>
            <a:pPr marL="285750" indent="-285750">
              <a:buFont typeface="Arial" panose="020B0604020202020204" pitchFamily="34" charset="0"/>
              <a:buChar char="•"/>
            </a:pPr>
            <a:r>
              <a:rPr lang="en-US" sz="1800" dirty="0">
                <a:effectLst/>
                <a:ea typeface="Times New Roman" panose="02020603050405020304" pitchFamily="18" charset="0"/>
              </a:rPr>
              <a:t>Facilities, Equipment or Other Resources</a:t>
            </a:r>
          </a:p>
          <a:p>
            <a:endParaRPr lang="en-US" dirty="0"/>
          </a:p>
          <a:p>
            <a:r>
              <a:rPr lang="en-US" dirty="0">
                <a:highlight>
                  <a:srgbClr val="FFFF00"/>
                </a:highlight>
              </a:rPr>
              <a:t>Refer to </a:t>
            </a:r>
            <a:r>
              <a:rPr lang="en-US" b="1" dirty="0">
                <a:highlight>
                  <a:srgbClr val="FFFF00"/>
                </a:highlight>
              </a:rPr>
              <a:t>Section V.A under “Supplementary Documents” </a:t>
            </a:r>
            <a:r>
              <a:rPr lang="en-US" dirty="0">
                <a:highlight>
                  <a:srgbClr val="FFFF00"/>
                </a:highlight>
              </a:rPr>
              <a:t>for guidance on </a:t>
            </a:r>
            <a:r>
              <a:rPr lang="en-US" dirty="0" err="1">
                <a:highlight>
                  <a:srgbClr val="FFFF00"/>
                </a:highlight>
              </a:rPr>
              <a:t>Biosketches</a:t>
            </a:r>
            <a:r>
              <a:rPr lang="en-US" dirty="0">
                <a:highlight>
                  <a:srgbClr val="FFFF00"/>
                </a:highlight>
              </a:rPr>
              <a:t>, Letters of Collaboration, and Facilities, Equipment or Other Resources</a:t>
            </a:r>
            <a:endParaRPr lang="en-US" dirty="0"/>
          </a:p>
          <a:p>
            <a:endParaRPr lang="en-US" dirty="0"/>
          </a:p>
        </p:txBody>
      </p:sp>
    </p:spTree>
    <p:extLst>
      <p:ext uri="{BB962C8B-B14F-4D97-AF65-F5344CB8AC3E}">
        <p14:creationId xmlns:p14="http://schemas.microsoft.com/office/powerpoint/2010/main" val="341359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F2EA5-4890-FE04-A443-FBCF0FB997D6}"/>
            </a:ext>
          </a:extLst>
        </p:cNvPr>
        <p:cNvGrpSpPr/>
        <p:nvPr/>
      </p:nvGrpSpPr>
      <p:grpSpPr>
        <a:xfrm>
          <a:off x="0" y="0"/>
          <a:ext cx="0" cy="0"/>
          <a:chOff x="0" y="0"/>
          <a:chExt cx="0" cy="0"/>
        </a:xfrm>
      </p:grpSpPr>
      <p:pic>
        <p:nvPicPr>
          <p:cNvPr id="2" name="Google Shape;58;p13">
            <a:extLst>
              <a:ext uri="{FF2B5EF4-FFF2-40B4-BE49-F238E27FC236}">
                <a16:creationId xmlns:a16="http://schemas.microsoft.com/office/drawing/2014/main" id="{878DCA11-787B-4B56-5D3E-70A25DE52059}"/>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C72E829F-BE6D-7CF6-9ACD-D01E83F1AEB1}"/>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37093866-6747-CF3E-7D8C-86E885DB97BB}"/>
              </a:ext>
            </a:extLst>
          </p:cNvPr>
          <p:cNvSpPr txBox="1">
            <a:spLocks noGrp="1"/>
          </p:cNvSpPr>
          <p:nvPr>
            <p:ph type="title" idx="4294967295"/>
          </p:nvPr>
        </p:nvSpPr>
        <p:spPr>
          <a:xfrm>
            <a:off x="3507968" y="80778"/>
            <a:ext cx="6586527"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MERIT REVIEW CRITERIA</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E4C65688-027C-7A2D-00A4-62A8E07A6C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4" name="TextBox 3">
            <a:extLst>
              <a:ext uri="{FF2B5EF4-FFF2-40B4-BE49-F238E27FC236}">
                <a16:creationId xmlns:a16="http://schemas.microsoft.com/office/drawing/2014/main" id="{E9FB6421-C0E7-F5F5-B8E9-D0B667E1C4DB}"/>
              </a:ext>
            </a:extLst>
          </p:cNvPr>
          <p:cNvSpPr txBox="1"/>
          <p:nvPr/>
        </p:nvSpPr>
        <p:spPr>
          <a:xfrm>
            <a:off x="152821" y="1425160"/>
            <a:ext cx="10572928" cy="5170070"/>
          </a:xfrm>
          <a:prstGeom prst="rect">
            <a:avLst/>
          </a:prstGeom>
          <a:noFill/>
        </p:spPr>
        <p:txBody>
          <a:bodyPr wrap="square">
            <a:spAutoFit/>
          </a:bodyPr>
          <a:lstStyle/>
          <a:p>
            <a:pPr algn="l" rtl="0" fontAlgn="base"/>
            <a:r>
              <a:rPr lang="en-US" sz="1600" i="0" dirty="0">
                <a:effectLst/>
              </a:rPr>
              <a:t>Proposals will be reviewed for intellectual merit and broader impacts following NSF’s general review process.</a:t>
            </a:r>
          </a:p>
          <a:p>
            <a:pPr algn="l" rtl="0" fontAlgn="base"/>
            <a:endParaRPr lang="en-US" sz="1600" dirty="0"/>
          </a:p>
          <a:p>
            <a:pPr marR="0" lvl="0">
              <a:lnSpc>
                <a:spcPct val="107000"/>
              </a:lnSpc>
              <a:spcBef>
                <a:spcPts val="0"/>
              </a:spcBef>
              <a:spcAft>
                <a:spcPts val="800"/>
              </a:spcAft>
              <a:buSzPts val="1000"/>
              <a:tabLst>
                <a:tab pos="457200" algn="l"/>
              </a:tabLst>
            </a:pPr>
            <a:r>
              <a:rPr lang="en-US" sz="1600" b="1" dirty="0">
                <a:effectLst/>
                <a:ea typeface="Times New Roman" panose="02020603050405020304" pitchFamily="18" charset="0"/>
                <a:cs typeface="Arial" panose="020B0604020202020204" pitchFamily="34" charset="0"/>
              </a:rPr>
              <a:t>Intellectual Merit:</a:t>
            </a:r>
            <a:r>
              <a:rPr lang="en-US" sz="1600" dirty="0">
                <a:effectLst/>
                <a:ea typeface="Times New Roman" panose="02020603050405020304" pitchFamily="18" charset="0"/>
                <a:cs typeface="Arial" panose="020B0604020202020204" pitchFamily="34" charset="0"/>
              </a:rPr>
              <a:t> The Intellectual Merit criterion encompasses the potential for the proposed project to advance knowledge and understanding within its own field or across different fields.</a:t>
            </a:r>
          </a:p>
          <a:p>
            <a:pPr marR="0" lvl="0">
              <a:lnSpc>
                <a:spcPct val="107000"/>
              </a:lnSpc>
              <a:spcBef>
                <a:spcPts val="0"/>
              </a:spcBef>
              <a:spcAft>
                <a:spcPts val="800"/>
              </a:spcAft>
              <a:buSzPts val="1000"/>
              <a:tabLst>
                <a:tab pos="457200" algn="l"/>
              </a:tabLst>
            </a:pPr>
            <a:r>
              <a:rPr lang="en-US" sz="1600" b="1" dirty="0">
                <a:effectLst/>
                <a:ea typeface="Times New Roman" panose="02020603050405020304" pitchFamily="18" charset="0"/>
                <a:cs typeface="Arial" panose="020B0604020202020204" pitchFamily="34" charset="0"/>
              </a:rPr>
              <a:t>Broader Impacts:</a:t>
            </a:r>
            <a:r>
              <a:rPr lang="en-US" sz="1600" dirty="0">
                <a:effectLst/>
                <a:ea typeface="Times New Roman" panose="02020603050405020304" pitchFamily="18" charset="0"/>
                <a:cs typeface="Arial" panose="020B0604020202020204" pitchFamily="34" charset="0"/>
              </a:rPr>
              <a:t> The Broader Impacts criterion encompasses the potential to benefit society and contribute to the achievement of specific, desired societal outcomes.</a:t>
            </a:r>
          </a:p>
          <a:p>
            <a:pPr marR="0" lvl="0">
              <a:lnSpc>
                <a:spcPct val="107000"/>
              </a:lnSpc>
              <a:spcBef>
                <a:spcPts val="0"/>
              </a:spcBef>
              <a:spcAft>
                <a:spcPts val="800"/>
              </a:spcAft>
              <a:buSzPts val="1000"/>
              <a:tabLst>
                <a:tab pos="457200" algn="l"/>
              </a:tabLst>
            </a:pPr>
            <a:endParaRPr lang="en-US" sz="1600" dirty="0">
              <a:effectLst/>
              <a:ea typeface="Times New Roman" panose="02020603050405020304" pitchFamily="18" charset="0"/>
              <a:cs typeface="Arial" panose="020B0604020202020204" pitchFamily="34" charset="0"/>
            </a:endParaRPr>
          </a:p>
          <a:p>
            <a:r>
              <a:rPr lang="en-US" sz="1600" dirty="0"/>
              <a:t>In addition to assessing a proposal's intellectual merit and broader impacts, the following elements are considered for both review criteria (in context of the unique CIVIC solicitation and program goals):</a:t>
            </a:r>
          </a:p>
          <a:p>
            <a:endParaRPr lang="en-US" sz="1600" dirty="0"/>
          </a:p>
          <a:p>
            <a:pPr marL="800100" lvl="1" indent="-342900">
              <a:buFont typeface="+mj-lt"/>
              <a:buAutoNum type="arabicPeriod"/>
            </a:pPr>
            <a:r>
              <a:rPr lang="en-US" sz="1600" dirty="0"/>
              <a:t>To what extent do the proposed activities suggest and explore creative, original or potentially transformative concepts?</a:t>
            </a:r>
          </a:p>
          <a:p>
            <a:pPr marL="800100" lvl="1" indent="-342900">
              <a:buFont typeface="+mj-lt"/>
              <a:buAutoNum type="arabicPeriod"/>
            </a:pPr>
            <a:r>
              <a:rPr lang="en-US" sz="1600" dirty="0"/>
              <a:t>Is the plan for carrying out the proposed activities well-reasoned, well-organized and based on a sound rationale? Does the plan incorporate a mechanism to assess success?</a:t>
            </a:r>
          </a:p>
          <a:p>
            <a:pPr marL="800100" lvl="1" indent="-342900">
              <a:buFont typeface="+mj-lt"/>
              <a:buAutoNum type="arabicPeriod"/>
            </a:pPr>
            <a:r>
              <a:rPr lang="en-US" sz="1600" dirty="0"/>
              <a:t>How well qualified is the individual, team or organization to conduct the proposed activities?</a:t>
            </a:r>
          </a:p>
          <a:p>
            <a:pPr marL="800100" lvl="1" indent="-342900">
              <a:buFont typeface="+mj-lt"/>
              <a:buAutoNum type="arabicPeriod"/>
            </a:pPr>
            <a:r>
              <a:rPr lang="en-US" sz="1600" dirty="0"/>
              <a:t>Are there adequate resources available (either at the proposer's home organization or through collaborations) to carry out the proposed activities?</a:t>
            </a:r>
          </a:p>
          <a:p>
            <a:endParaRPr lang="en-US" sz="1600" dirty="0"/>
          </a:p>
          <a:p>
            <a:pPr>
              <a:lnSpc>
                <a:spcPct val="107000"/>
              </a:lnSpc>
              <a:spcAft>
                <a:spcPts val="800"/>
              </a:spcAft>
              <a:buSzPts val="1000"/>
              <a:tabLst>
                <a:tab pos="457200" algn="l"/>
              </a:tabLst>
            </a:pPr>
            <a:r>
              <a:rPr lang="en-US" sz="1600" b="1" dirty="0">
                <a:highlight>
                  <a:srgbClr val="FFFF00"/>
                </a:highlight>
              </a:rPr>
              <a:t>Information about the NSF merit review process can be found in section VI.A of the solicitation.</a:t>
            </a:r>
          </a:p>
        </p:txBody>
      </p:sp>
    </p:spTree>
    <p:extLst>
      <p:ext uri="{BB962C8B-B14F-4D97-AF65-F5344CB8AC3E}">
        <p14:creationId xmlns:p14="http://schemas.microsoft.com/office/powerpoint/2010/main" val="413919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C144-6D76-D3BC-5445-FEDC1BC11A73}"/>
            </a:ext>
          </a:extLst>
        </p:cNvPr>
        <p:cNvGrpSpPr/>
        <p:nvPr/>
      </p:nvGrpSpPr>
      <p:grpSpPr>
        <a:xfrm>
          <a:off x="0" y="0"/>
          <a:ext cx="0" cy="0"/>
          <a:chOff x="0" y="0"/>
          <a:chExt cx="0" cy="0"/>
        </a:xfrm>
      </p:grpSpPr>
      <p:pic>
        <p:nvPicPr>
          <p:cNvPr id="2" name="Google Shape;58;p13">
            <a:extLst>
              <a:ext uri="{FF2B5EF4-FFF2-40B4-BE49-F238E27FC236}">
                <a16:creationId xmlns:a16="http://schemas.microsoft.com/office/drawing/2014/main" id="{68B20AEF-51D7-5C56-64B7-34E9FC2A423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15C2B4CF-5AA8-0CD4-2223-BC67A4CADAF8}"/>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BCED515A-D349-63EC-30CC-2CFE086192B1}"/>
              </a:ext>
            </a:extLst>
          </p:cNvPr>
          <p:cNvSpPr txBox="1">
            <a:spLocks noGrp="1"/>
          </p:cNvSpPr>
          <p:nvPr>
            <p:ph type="title" idx="4294967295"/>
          </p:nvPr>
        </p:nvSpPr>
        <p:spPr>
          <a:xfrm>
            <a:off x="3507968" y="80778"/>
            <a:ext cx="6586527"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MERIT REVIEW CRITERIA</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3C8680FD-6B15-263D-597B-DAE66F5761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3" name="TextBox 2">
            <a:extLst>
              <a:ext uri="{FF2B5EF4-FFF2-40B4-BE49-F238E27FC236}">
                <a16:creationId xmlns:a16="http://schemas.microsoft.com/office/drawing/2014/main" id="{E9460BB7-FCF3-6A5B-BCC9-7CC585F48844}"/>
              </a:ext>
            </a:extLst>
          </p:cNvPr>
          <p:cNvSpPr txBox="1"/>
          <p:nvPr/>
        </p:nvSpPr>
        <p:spPr>
          <a:xfrm>
            <a:off x="300881" y="1772572"/>
            <a:ext cx="10572928" cy="4247317"/>
          </a:xfrm>
          <a:prstGeom prst="rect">
            <a:avLst/>
          </a:prstGeom>
          <a:noFill/>
        </p:spPr>
        <p:txBody>
          <a:bodyPr wrap="square">
            <a:spAutoFit/>
          </a:bodyPr>
          <a:lstStyle/>
          <a:p>
            <a:pPr algn="l" rtl="0" fontAlgn="base"/>
            <a:r>
              <a:rPr lang="en-US" b="1" dirty="0"/>
              <a:t>Additional solicitation-specific review criteria:</a:t>
            </a:r>
          </a:p>
          <a:p>
            <a:pPr algn="l" rtl="0" fontAlgn="base"/>
            <a:endParaRPr lang="en-US" sz="1800" i="0" dirty="0">
              <a:effectLst/>
            </a:endParaRPr>
          </a:p>
          <a:p>
            <a:pPr marL="285750" indent="-285750">
              <a:buFont typeface="Arial" panose="020B0604020202020204" pitchFamily="34" charset="0"/>
              <a:buChar char="•"/>
            </a:pPr>
            <a:r>
              <a:rPr lang="en-US" dirty="0"/>
              <a:t>Is it evident that the envisioned CIVIC project is: </a:t>
            </a:r>
          </a:p>
          <a:p>
            <a:pPr marL="742950" lvl="1" indent="-285750">
              <a:buFont typeface="Arial" panose="020B0604020202020204" pitchFamily="34" charset="0"/>
              <a:buChar char="•"/>
            </a:pPr>
            <a:r>
              <a:rPr lang="en-US" dirty="0"/>
              <a:t>(a) addressing a community priority with an impactful pilot that has the potential to be scaled and sustained, and </a:t>
            </a:r>
          </a:p>
          <a:p>
            <a:pPr marL="742950" lvl="1" indent="-285750">
              <a:buFont typeface="Arial" panose="020B0604020202020204" pitchFamily="34" charset="0"/>
              <a:buChar char="•"/>
            </a:pPr>
            <a:r>
              <a:rPr lang="en-US" dirty="0"/>
              <a:t>(b) driven by strong partnerships between the necessary set of civic institutions and organizations, researchers, and other partners and other community partners?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Is the proposed pilot project well-suited for execution in the fast-paced 12-month timeframe of the CIVIC program, including a rapid start-up at the onset of Stage 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Does the proposal clearly articulate the desired impact of its planning activities or envisioned pilot, with well-defined metrics and benchmarks for evaluating progress and success?</a:t>
            </a:r>
          </a:p>
          <a:p>
            <a:pPr marL="742950" lvl="1" indent="-285750" fontAlgn="base">
              <a:buFont typeface="Arial" panose="020B0604020202020204" pitchFamily="34" charset="0"/>
              <a:buChar char="•"/>
            </a:pPr>
            <a:endParaRPr lang="en-US" dirty="0"/>
          </a:p>
          <a:p>
            <a:pPr fontAlgn="base"/>
            <a:r>
              <a:rPr lang="en-US" b="1" dirty="0">
                <a:highlight>
                  <a:srgbClr val="FFFF00"/>
                </a:highlight>
              </a:rPr>
              <a:t>Information about the NSF merit review process can be found in section VI.A of the solicitation.</a:t>
            </a:r>
          </a:p>
        </p:txBody>
      </p:sp>
    </p:spTree>
    <p:extLst>
      <p:ext uri="{BB962C8B-B14F-4D97-AF65-F5344CB8AC3E}">
        <p14:creationId xmlns:p14="http://schemas.microsoft.com/office/powerpoint/2010/main" val="380669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80E55-5F1C-25F3-D0DE-EAFE7664FEE4}"/>
            </a:ext>
          </a:extLst>
        </p:cNvPr>
        <p:cNvGrpSpPr/>
        <p:nvPr/>
      </p:nvGrpSpPr>
      <p:grpSpPr>
        <a:xfrm>
          <a:off x="0" y="0"/>
          <a:ext cx="0" cy="0"/>
          <a:chOff x="0" y="0"/>
          <a:chExt cx="0" cy="0"/>
        </a:xfrm>
      </p:grpSpPr>
      <p:pic>
        <p:nvPicPr>
          <p:cNvPr id="2" name="Google Shape;58;p13">
            <a:extLst>
              <a:ext uri="{FF2B5EF4-FFF2-40B4-BE49-F238E27FC236}">
                <a16:creationId xmlns:a16="http://schemas.microsoft.com/office/drawing/2014/main" id="{E36AEE24-0F8C-5CD0-1EC9-319BD250DE8C}"/>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F717BB59-74D6-162F-E57F-728DD25172C3}"/>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73DCA295-DB16-2504-37EB-156746C6FC97}"/>
              </a:ext>
            </a:extLst>
          </p:cNvPr>
          <p:cNvSpPr txBox="1">
            <a:spLocks noGrp="1"/>
          </p:cNvSpPr>
          <p:nvPr>
            <p:ph type="title" idx="4294967295"/>
          </p:nvPr>
        </p:nvSpPr>
        <p:spPr>
          <a:xfrm>
            <a:off x="2736944" y="179119"/>
            <a:ext cx="9455056" cy="861734"/>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4000" b="1" i="0" u="none" strike="noStrike" kern="1200" cap="none" spc="0" normalizeH="0" baseline="0" noProof="0" dirty="0">
                <a:ln>
                  <a:noFill/>
                </a:ln>
                <a:solidFill>
                  <a:srgbClr val="006697"/>
                </a:solidFill>
                <a:effectLst/>
                <a:uLnTx/>
                <a:uFillTx/>
                <a:latin typeface="Oswald"/>
                <a:ea typeface="Oswald"/>
                <a:cs typeface="Oswald"/>
                <a:sym typeface="Oswald"/>
              </a:rPr>
              <a:t>GUIDANCE FOR ORGANIZATIONS NEW TO NSF</a:t>
            </a:r>
            <a:endParaRPr kumimoji="0" lang="en-US" sz="4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A74B3CE5-EFEE-C169-71DA-32F2BE3EDE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4" name="TextBox 3">
            <a:extLst>
              <a:ext uri="{FF2B5EF4-FFF2-40B4-BE49-F238E27FC236}">
                <a16:creationId xmlns:a16="http://schemas.microsoft.com/office/drawing/2014/main" id="{DC804C71-A951-01F9-9314-BF153783EDF6}"/>
              </a:ext>
            </a:extLst>
          </p:cNvPr>
          <p:cNvSpPr txBox="1"/>
          <p:nvPr/>
        </p:nvSpPr>
        <p:spPr>
          <a:xfrm>
            <a:off x="216248" y="1650375"/>
            <a:ext cx="11059871" cy="3139321"/>
          </a:xfrm>
          <a:prstGeom prst="rect">
            <a:avLst/>
          </a:prstGeom>
          <a:noFill/>
        </p:spPr>
        <p:txBody>
          <a:bodyPr wrap="square" rtlCol="0">
            <a:spAutoFit/>
          </a:bodyPr>
          <a:lstStyle/>
          <a:p>
            <a:pPr marL="285750" indent="-285750" algn="l" rtl="0" fontAlgn="base">
              <a:buFont typeface="Arial" panose="020B0604020202020204" pitchFamily="34" charset="0"/>
              <a:buChar char="•"/>
            </a:pPr>
            <a:r>
              <a:rPr lang="en-US" sz="1800" i="0" dirty="0">
                <a:solidFill>
                  <a:srgbClr val="333333"/>
                </a:solidFill>
                <a:effectLst/>
              </a:rPr>
              <a:t>The proposal submission process to NSF can take time and teams that have not previously submitted to NSF are strongly encouraged to initiate it early in the proposal submission window.  </a:t>
            </a:r>
          </a:p>
          <a:p>
            <a:pPr marL="285750" indent="-285750" algn="l" rtl="0" fontAlgn="base">
              <a:buFont typeface="Arial" panose="020B0604020202020204" pitchFamily="34" charset="0"/>
              <a:buChar char="•"/>
            </a:pPr>
            <a:endParaRPr lang="en-US" dirty="0">
              <a:solidFill>
                <a:srgbClr val="333333"/>
              </a:solidFill>
            </a:endParaRPr>
          </a:p>
          <a:p>
            <a:pPr marL="285750" indent="-285750" algn="l" rtl="0" fontAlgn="base">
              <a:buFont typeface="Arial" panose="020B0604020202020204" pitchFamily="34" charset="0"/>
              <a:buChar char="•"/>
            </a:pPr>
            <a:r>
              <a:rPr lang="en-US" dirty="0">
                <a:solidFill>
                  <a:srgbClr val="333333"/>
                </a:solidFill>
              </a:rPr>
              <a:t>As a starting place, teams may refer to the following:</a:t>
            </a:r>
          </a:p>
          <a:p>
            <a:pPr marL="742950" lvl="1" indent="-285750" fontAlgn="base">
              <a:buFont typeface="Arial" panose="020B0604020202020204" pitchFamily="34" charset="0"/>
              <a:buChar char="•"/>
            </a:pPr>
            <a:r>
              <a:rPr lang="en-US" dirty="0">
                <a:solidFill>
                  <a:srgbClr val="333333"/>
                </a:solidFill>
              </a:rPr>
              <a:t>R</a:t>
            </a:r>
            <a:r>
              <a:rPr lang="en-US" i="0" dirty="0">
                <a:solidFill>
                  <a:srgbClr val="333333"/>
                </a:solidFill>
                <a:effectLst/>
              </a:rPr>
              <a:t>efer to the section titled “Proposal Preparation and Submission Instructions” in the solicitation for guidance on submission requirements</a:t>
            </a:r>
            <a:endParaRPr lang="en-US" dirty="0">
              <a:solidFill>
                <a:srgbClr val="000000"/>
              </a:solidFill>
            </a:endParaRPr>
          </a:p>
          <a:p>
            <a:pPr marL="742950" lvl="1" indent="-285750" fontAlgn="base">
              <a:buFont typeface="Arial" panose="020B0604020202020204" pitchFamily="34" charset="0"/>
              <a:buChar char="•"/>
            </a:pPr>
            <a:r>
              <a:rPr lang="en-US" dirty="0"/>
              <a:t>NSF’s Proposal and Award Policies and Procedure Guide (PAPPG): </a:t>
            </a:r>
            <a:r>
              <a:rPr lang="en-US" dirty="0">
                <a:hlinkClick r:id="rId5"/>
              </a:rPr>
              <a:t>https://nsf.gov/publications/pub_summ.jsp?ods_key=pappg</a:t>
            </a:r>
            <a:r>
              <a:rPr lang="en-US" dirty="0"/>
              <a:t> </a:t>
            </a:r>
          </a:p>
          <a:p>
            <a:pPr marL="742950" lvl="1" indent="-285750" fontAlgn="base">
              <a:buFont typeface="Arial" panose="020B0604020202020204" pitchFamily="34" charset="0"/>
              <a:buChar char="•"/>
            </a:pPr>
            <a:endParaRPr lang="en-US" sz="1800" dirty="0">
              <a:solidFill>
                <a:srgbClr val="000000"/>
              </a:solidFill>
            </a:endParaRPr>
          </a:p>
          <a:p>
            <a:pPr marL="285750" indent="-285750" fontAlgn="base">
              <a:buFont typeface="Arial" panose="020B0604020202020204" pitchFamily="34" charset="0"/>
              <a:buChar char="•"/>
            </a:pPr>
            <a:r>
              <a:rPr lang="en-US" dirty="0">
                <a:solidFill>
                  <a:srgbClr val="000000"/>
                </a:solidFill>
              </a:rPr>
              <a:t>Teams are also strongly encouraged to visit the </a:t>
            </a:r>
            <a:r>
              <a:rPr lang="en-US" dirty="0">
                <a:solidFill>
                  <a:srgbClr val="000000"/>
                </a:solidFill>
                <a:highlight>
                  <a:srgbClr val="FFFF00"/>
                </a:highlight>
                <a:hlinkClick r:id="rId6"/>
              </a:rPr>
              <a:t>CIVIC FAQ webpage </a:t>
            </a:r>
            <a:r>
              <a:rPr lang="en-US" dirty="0">
                <a:solidFill>
                  <a:srgbClr val="000000"/>
                </a:solidFill>
              </a:rPr>
              <a:t>and refer to </a:t>
            </a:r>
            <a:r>
              <a:rPr lang="en-US" dirty="0">
                <a:solidFill>
                  <a:srgbClr val="000000"/>
                </a:solidFill>
                <a:highlight>
                  <a:srgbClr val="FFFF00"/>
                </a:highlight>
              </a:rPr>
              <a:t>question 11  in the “Proposals” section</a:t>
            </a:r>
            <a:r>
              <a:rPr lang="en-US" dirty="0">
                <a:solidFill>
                  <a:srgbClr val="000000"/>
                </a:solidFill>
              </a:rPr>
              <a:t> for additional detailed guidance on the submission process for organizations new to NSF. </a:t>
            </a:r>
          </a:p>
        </p:txBody>
      </p:sp>
      <p:sp>
        <p:nvSpPr>
          <p:cNvPr id="5" name="TextBox 4">
            <a:extLst>
              <a:ext uri="{FF2B5EF4-FFF2-40B4-BE49-F238E27FC236}">
                <a16:creationId xmlns:a16="http://schemas.microsoft.com/office/drawing/2014/main" id="{84F11006-38C7-21C4-F2A5-B8C704E5BB1B}"/>
              </a:ext>
            </a:extLst>
          </p:cNvPr>
          <p:cNvSpPr txBox="1"/>
          <p:nvPr/>
        </p:nvSpPr>
        <p:spPr>
          <a:xfrm>
            <a:off x="304595" y="5340891"/>
            <a:ext cx="11398326"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base"/>
            <a:r>
              <a:rPr lang="en-US">
                <a:solidFill>
                  <a:srgbClr val="000000"/>
                </a:solidFill>
              </a:rPr>
              <a:t>Questions regarding research.gov and grants.gov submission process or getting set up to propose to NSF </a:t>
            </a:r>
            <a:r>
              <a:rPr lang="en-US" u="sng">
                <a:solidFill>
                  <a:srgbClr val="000000"/>
                </a:solidFill>
              </a:rPr>
              <a:t>should not be directed</a:t>
            </a:r>
            <a:r>
              <a:rPr lang="en-US">
                <a:solidFill>
                  <a:srgbClr val="000000"/>
                </a:solidFill>
              </a:rPr>
              <a:t> to NSF Program Director’s for CIVIC.</a:t>
            </a:r>
          </a:p>
        </p:txBody>
      </p:sp>
    </p:spTree>
    <p:extLst>
      <p:ext uri="{BB962C8B-B14F-4D97-AF65-F5344CB8AC3E}">
        <p14:creationId xmlns:p14="http://schemas.microsoft.com/office/powerpoint/2010/main" val="155660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CD97-C18C-E9D5-990D-D8C4EE48026A}"/>
            </a:ext>
          </a:extLst>
        </p:cNvPr>
        <p:cNvGrpSpPr/>
        <p:nvPr/>
      </p:nvGrpSpPr>
      <p:grpSpPr>
        <a:xfrm>
          <a:off x="0" y="0"/>
          <a:ext cx="0" cy="0"/>
          <a:chOff x="0" y="0"/>
          <a:chExt cx="0" cy="0"/>
        </a:xfrm>
      </p:grpSpPr>
      <p:pic>
        <p:nvPicPr>
          <p:cNvPr id="2" name="Google Shape;58;p13">
            <a:extLst>
              <a:ext uri="{FF2B5EF4-FFF2-40B4-BE49-F238E27FC236}">
                <a16:creationId xmlns:a16="http://schemas.microsoft.com/office/drawing/2014/main" id="{B6C0580E-5A7D-F1FB-147E-03278981506A}"/>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773CD281-C418-4D8F-EED5-EA2B7B904D48}"/>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1E55997D-9119-86F7-972E-F1E7BB2C523B}"/>
              </a:ext>
            </a:extLst>
          </p:cNvPr>
          <p:cNvSpPr txBox="1">
            <a:spLocks noGrp="1"/>
          </p:cNvSpPr>
          <p:nvPr>
            <p:ph type="title" idx="4294967295"/>
          </p:nvPr>
        </p:nvSpPr>
        <p:spPr>
          <a:xfrm>
            <a:off x="4132607" y="222925"/>
            <a:ext cx="5673130" cy="861734"/>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4000" b="1" i="0" u="none" strike="noStrike" kern="1200" cap="none" spc="0" normalizeH="0" baseline="0" noProof="0" dirty="0">
                <a:ln>
                  <a:noFill/>
                </a:ln>
                <a:solidFill>
                  <a:srgbClr val="006697"/>
                </a:solidFill>
                <a:effectLst/>
                <a:uLnTx/>
                <a:uFillTx/>
                <a:latin typeface="Oswald"/>
                <a:ea typeface="Oswald"/>
                <a:cs typeface="Oswald"/>
                <a:sym typeface="Oswald"/>
              </a:rPr>
              <a:t>ADDITIONAL RESOURCES</a:t>
            </a:r>
            <a:endParaRPr kumimoji="0" lang="en-US" sz="4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F1C45805-8EF3-DD27-7E9C-9F74A87AE9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3" name="TextBox 2">
            <a:extLst>
              <a:ext uri="{FF2B5EF4-FFF2-40B4-BE49-F238E27FC236}">
                <a16:creationId xmlns:a16="http://schemas.microsoft.com/office/drawing/2014/main" id="{55D3702E-6081-46DF-CD44-00FF3B69C5FF}"/>
              </a:ext>
            </a:extLst>
          </p:cNvPr>
          <p:cNvSpPr txBox="1"/>
          <p:nvPr/>
        </p:nvSpPr>
        <p:spPr>
          <a:xfrm>
            <a:off x="139174" y="1685543"/>
            <a:ext cx="11822668" cy="746102"/>
          </a:xfrm>
          <a:prstGeom prst="rect">
            <a:avLst/>
          </a:prstGeom>
          <a:solidFill>
            <a:schemeClr val="accent4">
              <a:lumMod val="60000"/>
              <a:lumOff val="40000"/>
            </a:schemeClr>
          </a:solidFill>
        </p:spPr>
        <p:txBody>
          <a:bodyPr wrap="square">
            <a:spAutoFit/>
          </a:bodyPr>
          <a:lstStyle/>
          <a:p>
            <a:pPr marL="0" marR="0">
              <a:lnSpc>
                <a:spcPct val="115000"/>
              </a:lnSpc>
              <a:spcBef>
                <a:spcPts val="0"/>
              </a:spcBef>
              <a:spcAft>
                <a:spcPts val="0"/>
              </a:spcAft>
            </a:pPr>
            <a:r>
              <a:rPr lang="en-US" sz="2000" b="1" u="sng" dirty="0">
                <a:effectLst/>
                <a:ea typeface="Aptos" panose="020B0004020202020204" pitchFamily="34" charset="0"/>
              </a:rPr>
              <a:t>Serve on an NSF Review Panel</a:t>
            </a:r>
            <a:endParaRPr lang="en-US" sz="2000" dirty="0">
              <a:effectLst/>
              <a:ea typeface="Aptos" panose="020B0004020202020204" pitchFamily="34" charset="0"/>
            </a:endParaRPr>
          </a:p>
          <a:p>
            <a:pPr marL="0" marR="0">
              <a:lnSpc>
                <a:spcPct val="115000"/>
              </a:lnSpc>
              <a:spcBef>
                <a:spcPts val="0"/>
              </a:spcBef>
              <a:spcAft>
                <a:spcPts val="0"/>
              </a:spcAft>
            </a:pPr>
            <a:r>
              <a:rPr lang="en-US" u="sng" dirty="0">
                <a:solidFill>
                  <a:srgbClr val="000000"/>
                </a:solidFill>
                <a:effectLst/>
                <a:ea typeface="Times New Roman" panose="02020603050405020304" pitchFamily="18" charset="0"/>
                <a:hlinkClick r:id="rId5"/>
              </a:rPr>
              <a:t>Sign up at this link to be considered as a reviewer for the CIVIC program </a:t>
            </a:r>
            <a:r>
              <a:rPr lang="en-US" dirty="0">
                <a:solidFill>
                  <a:srgbClr val="000000"/>
                </a:solidFill>
                <a:effectLst/>
                <a:ea typeface="Times New Roman" panose="02020603050405020304" pitchFamily="18" charset="0"/>
              </a:rPr>
              <a:t>and please share with others who may be interested.</a:t>
            </a:r>
            <a:endParaRPr lang="en-US" dirty="0">
              <a:effectLst/>
              <a:ea typeface="Aptos" panose="020B0004020202020204" pitchFamily="34" charset="0"/>
            </a:endParaRPr>
          </a:p>
        </p:txBody>
      </p:sp>
      <p:sp>
        <p:nvSpPr>
          <p:cNvPr id="6" name="TextBox 5">
            <a:extLst>
              <a:ext uri="{FF2B5EF4-FFF2-40B4-BE49-F238E27FC236}">
                <a16:creationId xmlns:a16="http://schemas.microsoft.com/office/drawing/2014/main" id="{95ABF900-66FB-2020-BB35-C330B6C3D9B0}"/>
              </a:ext>
            </a:extLst>
          </p:cNvPr>
          <p:cNvSpPr txBox="1"/>
          <p:nvPr/>
        </p:nvSpPr>
        <p:spPr>
          <a:xfrm>
            <a:off x="52500" y="2630405"/>
            <a:ext cx="11822668" cy="3794180"/>
          </a:xfrm>
          <a:prstGeom prst="rect">
            <a:avLst/>
          </a:prstGeom>
          <a:noFill/>
        </p:spPr>
        <p:txBody>
          <a:bodyPr wrap="square">
            <a:spAutoFit/>
          </a:bodyPr>
          <a:lstStyle/>
          <a:p>
            <a:pPr marL="0" marR="0">
              <a:lnSpc>
                <a:spcPct val="115000"/>
              </a:lnSpc>
              <a:spcBef>
                <a:spcPts val="0"/>
              </a:spcBef>
              <a:spcAft>
                <a:spcPts val="0"/>
              </a:spcAft>
            </a:pPr>
            <a:r>
              <a:rPr lang="en-US" sz="1400" b="1" u="sng" dirty="0">
                <a:effectLst/>
                <a:ea typeface="Aptos" panose="020B0004020202020204" pitchFamily="34" charset="0"/>
              </a:rPr>
              <a:t>CIVIC Webinar Recording</a:t>
            </a:r>
            <a:endParaRPr lang="en-US" sz="1400" dirty="0">
              <a:effectLst/>
              <a:ea typeface="Aptos" panose="020B0004020202020204" pitchFamily="34" charset="0"/>
            </a:endParaRPr>
          </a:p>
          <a:p>
            <a:pPr marL="0" marR="0">
              <a:lnSpc>
                <a:spcPct val="115000"/>
              </a:lnSpc>
              <a:spcBef>
                <a:spcPts val="0"/>
              </a:spcBef>
              <a:spcAft>
                <a:spcPts val="0"/>
              </a:spcAft>
            </a:pPr>
            <a:r>
              <a:rPr lang="en-US" sz="1400" dirty="0">
                <a:effectLst/>
                <a:ea typeface="Aptos" panose="020B0004020202020204" pitchFamily="34" charset="0"/>
              </a:rPr>
              <a:t>A recording of this webinar and </a:t>
            </a:r>
            <a:r>
              <a:rPr lang="en-US" sz="1400" dirty="0">
                <a:ea typeface="Aptos" panose="020B0004020202020204" pitchFamily="34" charset="0"/>
              </a:rPr>
              <a:t>a copy of these </a:t>
            </a:r>
            <a:r>
              <a:rPr lang="en-US" sz="1400" dirty="0">
                <a:effectLst/>
                <a:ea typeface="Aptos" panose="020B0004020202020204" pitchFamily="34" charset="0"/>
              </a:rPr>
              <a:t>slides will become available at the NSF program page for CIVIC a few days after this webinar.</a:t>
            </a:r>
          </a:p>
          <a:p>
            <a:pPr marL="0" marR="0">
              <a:lnSpc>
                <a:spcPct val="115000"/>
              </a:lnSpc>
              <a:spcBef>
                <a:spcPts val="0"/>
              </a:spcBef>
              <a:spcAft>
                <a:spcPts val="0"/>
              </a:spcAft>
            </a:pPr>
            <a:r>
              <a:rPr lang="en-US" sz="1400" b="1" u="none" strike="noStrike" dirty="0">
                <a:effectLst/>
                <a:ea typeface="Aptos" panose="020B0004020202020204" pitchFamily="34" charset="0"/>
              </a:rPr>
              <a:t> </a:t>
            </a:r>
            <a:endParaRPr lang="en-US" sz="1400" dirty="0">
              <a:effectLst/>
              <a:ea typeface="Aptos" panose="020B0004020202020204" pitchFamily="34" charset="0"/>
            </a:endParaRPr>
          </a:p>
          <a:p>
            <a:pPr marL="0" marR="0">
              <a:lnSpc>
                <a:spcPct val="115000"/>
              </a:lnSpc>
              <a:spcBef>
                <a:spcPts val="0"/>
              </a:spcBef>
              <a:spcAft>
                <a:spcPts val="0"/>
              </a:spcAft>
            </a:pPr>
            <a:r>
              <a:rPr lang="en-US" sz="1400" b="1" u="sng" dirty="0">
                <a:effectLst/>
                <a:ea typeface="Aptos" panose="020B0004020202020204" pitchFamily="34" charset="0"/>
              </a:rPr>
              <a:t>CIVIC Office Hours</a:t>
            </a:r>
            <a:endParaRPr lang="en-US" sz="1400" dirty="0">
              <a:effectLst/>
              <a:ea typeface="Aptos" panose="020B0004020202020204" pitchFamily="34" charset="0"/>
            </a:endParaRPr>
          </a:p>
          <a:p>
            <a:pPr marL="0" marR="0">
              <a:lnSpc>
                <a:spcPct val="115000"/>
              </a:lnSpc>
              <a:spcBef>
                <a:spcPts val="0"/>
              </a:spcBef>
              <a:spcAft>
                <a:spcPts val="0"/>
              </a:spcAft>
            </a:pPr>
            <a:r>
              <a:rPr lang="en-US" sz="1400" dirty="0">
                <a:effectLst/>
                <a:ea typeface="Aptos" panose="020B0004020202020204" pitchFamily="34" charset="0"/>
              </a:rPr>
              <a:t>CIVIC Program Directors are available for 1-1 calls with prospective proposers to answer questions regarding the program and proposal ideas. </a:t>
            </a:r>
            <a:r>
              <a:rPr lang="en-US" sz="1400" b="1" u="sng" dirty="0">
                <a:solidFill>
                  <a:srgbClr val="0563C1"/>
                </a:solidFill>
                <a:effectLst/>
                <a:ea typeface="Aptos" panose="020B0004020202020204" pitchFamily="34" charset="0"/>
                <a:hlinkClick r:id="rId6"/>
              </a:rPr>
              <a:t>Meetings can be scheduled using this link.</a:t>
            </a:r>
            <a:r>
              <a:rPr lang="en-US" sz="1400" dirty="0">
                <a:effectLst/>
                <a:ea typeface="Aptos" panose="020B0004020202020204" pitchFamily="34" charset="0"/>
              </a:rPr>
              <a:t> </a:t>
            </a:r>
          </a:p>
          <a:p>
            <a:pPr marL="0" marR="0">
              <a:lnSpc>
                <a:spcPct val="115000"/>
              </a:lnSpc>
              <a:spcBef>
                <a:spcPts val="0"/>
              </a:spcBef>
              <a:spcAft>
                <a:spcPts val="0"/>
              </a:spcAft>
            </a:pPr>
            <a:r>
              <a:rPr lang="en-US" sz="1400" dirty="0">
                <a:effectLst/>
                <a:ea typeface="Times New Roman" panose="02020603050405020304" pitchFamily="18" charset="0"/>
              </a:rPr>
              <a:t> </a:t>
            </a:r>
            <a:endParaRPr lang="en-US" sz="1400" dirty="0">
              <a:effectLst/>
              <a:ea typeface="Aptos" panose="020B0004020202020204" pitchFamily="34" charset="0"/>
            </a:endParaRPr>
          </a:p>
          <a:p>
            <a:pPr marL="0" marR="0">
              <a:lnSpc>
                <a:spcPct val="115000"/>
              </a:lnSpc>
              <a:spcBef>
                <a:spcPts val="0"/>
              </a:spcBef>
              <a:spcAft>
                <a:spcPts val="0"/>
              </a:spcAft>
            </a:pPr>
            <a:r>
              <a:rPr lang="en-US" sz="1400" b="1" u="sng" dirty="0">
                <a:solidFill>
                  <a:srgbClr val="000000"/>
                </a:solidFill>
                <a:effectLst/>
                <a:ea typeface="Aptos" panose="020B0004020202020204" pitchFamily="34" charset="0"/>
              </a:rPr>
              <a:t>Additional Resources</a:t>
            </a:r>
            <a:endParaRPr lang="en-US" sz="1400" dirty="0">
              <a:effectLst/>
              <a:ea typeface="Aptos" panose="020B0004020202020204" pitchFamily="34" charset="0"/>
            </a:endParaRPr>
          </a:p>
          <a:p>
            <a:pPr marL="0" marR="0">
              <a:lnSpc>
                <a:spcPct val="115000"/>
              </a:lnSpc>
              <a:spcBef>
                <a:spcPts val="0"/>
              </a:spcBef>
              <a:spcAft>
                <a:spcPts val="0"/>
              </a:spcAft>
            </a:pPr>
            <a:r>
              <a:rPr lang="en-US" sz="1400" dirty="0">
                <a:effectLst/>
                <a:ea typeface="Aptos" panose="020B0004020202020204" pitchFamily="34" charset="0"/>
              </a:rPr>
              <a:t> </a:t>
            </a:r>
          </a:p>
          <a:p>
            <a:pPr marL="0" marR="0">
              <a:lnSpc>
                <a:spcPct val="115000"/>
              </a:lnSpc>
              <a:spcBef>
                <a:spcPts val="0"/>
              </a:spcBef>
              <a:spcAft>
                <a:spcPts val="0"/>
              </a:spcAft>
            </a:pPr>
            <a:r>
              <a:rPr lang="en-US" sz="1400" dirty="0">
                <a:solidFill>
                  <a:srgbClr val="000000"/>
                </a:solidFill>
                <a:effectLst/>
                <a:ea typeface="Aptos" panose="020B0004020202020204" pitchFamily="34" charset="0"/>
              </a:rPr>
              <a:t>Sign up for the </a:t>
            </a:r>
            <a:r>
              <a:rPr lang="en-US" sz="1400" u="sng" dirty="0">
                <a:solidFill>
                  <a:srgbClr val="1155CC"/>
                </a:solidFill>
                <a:effectLst/>
                <a:ea typeface="Aptos" panose="020B0004020202020204" pitchFamily="34" charset="0"/>
                <a:hlinkClick r:id="rId7"/>
              </a:rPr>
              <a:t>CIVIC mailing list</a:t>
            </a:r>
            <a:r>
              <a:rPr lang="en-US" sz="1400" dirty="0">
                <a:solidFill>
                  <a:srgbClr val="000000"/>
                </a:solidFill>
                <a:effectLst/>
                <a:ea typeface="Aptos" panose="020B0004020202020204" pitchFamily="34" charset="0"/>
              </a:rPr>
              <a:t> to receive further updates about the program, including, future webinars, information on program office hours, and ways to participate as a reviewer</a:t>
            </a:r>
            <a:endParaRPr lang="en-US" sz="1400" dirty="0">
              <a:effectLst/>
              <a:ea typeface="Aptos" panose="020B0004020202020204" pitchFamily="34" charset="0"/>
            </a:endParaRPr>
          </a:p>
          <a:p>
            <a:pPr marL="0" marR="0">
              <a:lnSpc>
                <a:spcPct val="115000"/>
              </a:lnSpc>
              <a:spcBef>
                <a:spcPts val="0"/>
              </a:spcBef>
              <a:spcAft>
                <a:spcPts val="0"/>
              </a:spcAft>
            </a:pPr>
            <a:r>
              <a:rPr lang="en-US" sz="1400" dirty="0">
                <a:effectLst/>
                <a:ea typeface="Aptos" panose="020B0004020202020204" pitchFamily="34" charset="0"/>
              </a:rPr>
              <a:t> </a:t>
            </a:r>
          </a:p>
          <a:p>
            <a:pPr marL="0" marR="0">
              <a:lnSpc>
                <a:spcPct val="115000"/>
              </a:lnSpc>
              <a:spcBef>
                <a:spcPts val="0"/>
              </a:spcBef>
              <a:spcAft>
                <a:spcPts val="0"/>
              </a:spcAft>
            </a:pPr>
            <a:r>
              <a:rPr lang="en-US" sz="1400" dirty="0">
                <a:solidFill>
                  <a:srgbClr val="000000"/>
                </a:solidFill>
                <a:effectLst/>
                <a:ea typeface="Aptos" panose="020B0004020202020204" pitchFamily="34" charset="0"/>
              </a:rPr>
              <a:t>Visit </a:t>
            </a:r>
            <a:r>
              <a:rPr lang="en-US" sz="1400" u="sng" dirty="0">
                <a:solidFill>
                  <a:srgbClr val="000000"/>
                </a:solidFill>
                <a:effectLst/>
                <a:ea typeface="Aptos" panose="020B0004020202020204" pitchFamily="34" charset="0"/>
                <a:hlinkClick r:id="rId8"/>
              </a:rPr>
              <a:t>nsfcivicinnovation.org</a:t>
            </a:r>
            <a:r>
              <a:rPr lang="en-US" sz="1400" dirty="0">
                <a:solidFill>
                  <a:srgbClr val="000000"/>
                </a:solidFill>
                <a:effectLst/>
                <a:ea typeface="Aptos" panose="020B0004020202020204" pitchFamily="34" charset="0"/>
              </a:rPr>
              <a:t> to learn more about the program, including previous awards</a:t>
            </a:r>
            <a:endParaRPr lang="en-US" sz="1400" dirty="0">
              <a:effectLst/>
              <a:ea typeface="Aptos" panose="020B0004020202020204" pitchFamily="34" charset="0"/>
            </a:endParaRPr>
          </a:p>
          <a:p>
            <a:pPr marL="0" marR="0">
              <a:lnSpc>
                <a:spcPct val="115000"/>
              </a:lnSpc>
              <a:spcBef>
                <a:spcPts val="0"/>
              </a:spcBef>
              <a:spcAft>
                <a:spcPts val="0"/>
              </a:spcAft>
            </a:pPr>
            <a:r>
              <a:rPr lang="en-US" sz="1400" dirty="0">
                <a:effectLst/>
                <a:ea typeface="Aptos" panose="020B0004020202020204" pitchFamily="34" charset="0"/>
              </a:rPr>
              <a:t> </a:t>
            </a:r>
          </a:p>
          <a:p>
            <a:pPr marL="0" marR="0">
              <a:lnSpc>
                <a:spcPct val="115000"/>
              </a:lnSpc>
              <a:spcBef>
                <a:spcPts val="0"/>
              </a:spcBef>
              <a:spcAft>
                <a:spcPts val="0"/>
              </a:spcAft>
            </a:pPr>
            <a:r>
              <a:rPr lang="en-US" sz="1400" dirty="0">
                <a:solidFill>
                  <a:srgbClr val="000000"/>
                </a:solidFill>
                <a:effectLst/>
                <a:ea typeface="Aptos" panose="020B0004020202020204" pitchFamily="34" charset="0"/>
              </a:rPr>
              <a:t>For questions about the program email </a:t>
            </a:r>
            <a:r>
              <a:rPr lang="en-US" sz="1400" u="sng" dirty="0">
                <a:solidFill>
                  <a:srgbClr val="000000"/>
                </a:solidFill>
                <a:effectLst/>
                <a:ea typeface="Aptos" panose="020B0004020202020204" pitchFamily="34" charset="0"/>
                <a:hlinkClick r:id="rId9"/>
              </a:rPr>
              <a:t>civic@nsf.gov</a:t>
            </a:r>
            <a:endParaRPr lang="en-US" sz="1400" dirty="0">
              <a:effectLst/>
              <a:ea typeface="Aptos" panose="020B0004020202020204" pitchFamily="34" charset="0"/>
            </a:endParaRPr>
          </a:p>
        </p:txBody>
      </p:sp>
    </p:spTree>
    <p:extLst>
      <p:ext uri="{BB962C8B-B14F-4D97-AF65-F5344CB8AC3E}">
        <p14:creationId xmlns:p14="http://schemas.microsoft.com/office/powerpoint/2010/main" val="427367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8;p13">
            <a:extLst>
              <a:ext uri="{FF2B5EF4-FFF2-40B4-BE49-F238E27FC236}">
                <a16:creationId xmlns:a16="http://schemas.microsoft.com/office/drawing/2014/main" id="{950987C7-90A8-92E4-F429-6EF954FE1DD5}"/>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5279EE4D-88F2-43C7-9F12-830359974A49}"/>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EF9BEE62-BFB7-3947-45AF-8FA15F0729E5}"/>
              </a:ext>
            </a:extLst>
          </p:cNvPr>
          <p:cNvSpPr txBox="1">
            <a:spLocks noGrp="1"/>
          </p:cNvSpPr>
          <p:nvPr>
            <p:ph type="title" idx="4294967295"/>
          </p:nvPr>
        </p:nvSpPr>
        <p:spPr>
          <a:xfrm>
            <a:off x="3507969" y="80778"/>
            <a:ext cx="6144914"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CIVIC Program Team</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5E83A217-C925-FE88-991F-443590CE62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25" name="TextBox 24">
            <a:extLst>
              <a:ext uri="{FF2B5EF4-FFF2-40B4-BE49-F238E27FC236}">
                <a16:creationId xmlns:a16="http://schemas.microsoft.com/office/drawing/2014/main" id="{39AC4266-35D7-74DC-6788-F79ADA80027D}"/>
              </a:ext>
            </a:extLst>
          </p:cNvPr>
          <p:cNvSpPr txBox="1"/>
          <p:nvPr/>
        </p:nvSpPr>
        <p:spPr>
          <a:xfrm>
            <a:off x="246535" y="1319712"/>
            <a:ext cx="3491661" cy="369332"/>
          </a:xfrm>
          <a:prstGeom prst="rect">
            <a:avLst/>
          </a:prstGeom>
          <a:solidFill>
            <a:schemeClr val="bg1"/>
          </a:solidFill>
        </p:spPr>
        <p:txBody>
          <a:bodyPr wrap="none" rtlCol="0">
            <a:spAutoFit/>
          </a:bodyPr>
          <a:lstStyle/>
          <a:p>
            <a:r>
              <a:rPr lang="en-US" b="1"/>
              <a:t>National Science Foundation</a:t>
            </a:r>
          </a:p>
        </p:txBody>
      </p:sp>
      <p:sp>
        <p:nvSpPr>
          <p:cNvPr id="33" name="TextBox 32">
            <a:extLst>
              <a:ext uri="{FF2B5EF4-FFF2-40B4-BE49-F238E27FC236}">
                <a16:creationId xmlns:a16="http://schemas.microsoft.com/office/drawing/2014/main" id="{A03705BA-E824-4EA6-F3A7-EC6E48EAD525}"/>
              </a:ext>
            </a:extLst>
          </p:cNvPr>
          <p:cNvSpPr txBox="1"/>
          <p:nvPr/>
        </p:nvSpPr>
        <p:spPr>
          <a:xfrm>
            <a:off x="277116" y="4988080"/>
            <a:ext cx="2368149" cy="369332"/>
          </a:xfrm>
          <a:prstGeom prst="rect">
            <a:avLst/>
          </a:prstGeom>
          <a:solidFill>
            <a:schemeClr val="bg1"/>
          </a:solidFill>
        </p:spPr>
        <p:txBody>
          <a:bodyPr wrap="none" rtlCol="0">
            <a:spAutoFit/>
          </a:bodyPr>
          <a:lstStyle/>
          <a:p>
            <a:r>
              <a:rPr lang="en-US" b="1"/>
              <a:t>MetroLab Network</a:t>
            </a:r>
          </a:p>
        </p:txBody>
      </p:sp>
      <p:pic>
        <p:nvPicPr>
          <p:cNvPr id="34" name="Picture 33">
            <a:extLst>
              <a:ext uri="{FF2B5EF4-FFF2-40B4-BE49-F238E27FC236}">
                <a16:creationId xmlns:a16="http://schemas.microsoft.com/office/drawing/2014/main" id="{F7EC5647-FF42-3702-BEF8-357449CBBFA2}"/>
              </a:ext>
              <a:ext uri="{C183D7F6-B498-43B3-948B-1728B52AA6E4}">
                <adec:decorative xmlns:adec="http://schemas.microsoft.com/office/drawing/2017/decorative" val="1"/>
              </a:ext>
            </a:extLst>
          </p:cNvPr>
          <p:cNvPicPr>
            <a:picLocks noChangeAspect="1"/>
          </p:cNvPicPr>
          <p:nvPr/>
        </p:nvPicPr>
        <p:blipFill rotWithShape="1">
          <a:blip r:embed="rId5"/>
          <a:srcRect r="50292"/>
          <a:stretch/>
        </p:blipFill>
        <p:spPr>
          <a:xfrm>
            <a:off x="355709" y="5392586"/>
            <a:ext cx="1946333" cy="1241513"/>
          </a:xfrm>
          <a:prstGeom prst="rect">
            <a:avLst/>
          </a:prstGeom>
        </p:spPr>
      </p:pic>
      <p:grpSp>
        <p:nvGrpSpPr>
          <p:cNvPr id="41" name="Group 40">
            <a:extLst>
              <a:ext uri="{FF2B5EF4-FFF2-40B4-BE49-F238E27FC236}">
                <a16:creationId xmlns:a16="http://schemas.microsoft.com/office/drawing/2014/main" id="{4D294011-5FE2-7305-1A35-B690674731A9}"/>
              </a:ext>
              <a:ext uri="{C183D7F6-B498-43B3-948B-1728B52AA6E4}">
                <adec:decorative xmlns:adec="http://schemas.microsoft.com/office/drawing/2017/decorative" val="1"/>
              </a:ext>
            </a:extLst>
          </p:cNvPr>
          <p:cNvGrpSpPr/>
          <p:nvPr/>
        </p:nvGrpSpPr>
        <p:grpSpPr>
          <a:xfrm>
            <a:off x="232073" y="1815102"/>
            <a:ext cx="6523317" cy="2941823"/>
            <a:chOff x="232073" y="1958225"/>
            <a:chExt cx="6523317" cy="2941823"/>
          </a:xfrm>
        </p:grpSpPr>
        <p:grpSp>
          <p:nvGrpSpPr>
            <p:cNvPr id="3" name="Group 2">
              <a:extLst>
                <a:ext uri="{FF2B5EF4-FFF2-40B4-BE49-F238E27FC236}">
                  <a16:creationId xmlns:a16="http://schemas.microsoft.com/office/drawing/2014/main" id="{9AFBA07B-4091-C533-8B3D-25C64D6FE6C2}"/>
                </a:ext>
              </a:extLst>
            </p:cNvPr>
            <p:cNvGrpSpPr/>
            <p:nvPr/>
          </p:nvGrpSpPr>
          <p:grpSpPr>
            <a:xfrm>
              <a:off x="232073" y="1958225"/>
              <a:ext cx="5391466" cy="2937990"/>
              <a:chOff x="1115488" y="1234858"/>
              <a:chExt cx="5391466" cy="2937990"/>
            </a:xfrm>
          </p:grpSpPr>
          <p:pic>
            <p:nvPicPr>
              <p:cNvPr id="4" name="Picture 3" descr="A picture containing person, indoor&#10;&#10;Description automatically generated">
                <a:extLst>
                  <a:ext uri="{FF2B5EF4-FFF2-40B4-BE49-F238E27FC236}">
                    <a16:creationId xmlns:a16="http://schemas.microsoft.com/office/drawing/2014/main" id="{D9B6C30A-3ADF-D3F2-AD1F-1D330F739AE2}"/>
                  </a:ext>
                </a:extLst>
              </p:cNvPr>
              <p:cNvPicPr>
                <a:picLocks noChangeAspect="1"/>
              </p:cNvPicPr>
              <p:nvPr/>
            </p:nvPicPr>
            <p:blipFill>
              <a:blip r:embed="rId6"/>
              <a:stretch>
                <a:fillRect/>
              </a:stretch>
            </p:blipFill>
            <p:spPr>
              <a:xfrm>
                <a:off x="4429102" y="2811284"/>
                <a:ext cx="792726" cy="792726"/>
              </a:xfrm>
              <a:prstGeom prst="rect">
                <a:avLst/>
              </a:prstGeom>
            </p:spPr>
          </p:pic>
          <p:pic>
            <p:nvPicPr>
              <p:cNvPr id="5" name="Picture 4" descr="A person with curly hair&#10;&#10;Description automatically generated with low confidence">
                <a:extLst>
                  <a:ext uri="{FF2B5EF4-FFF2-40B4-BE49-F238E27FC236}">
                    <a16:creationId xmlns:a16="http://schemas.microsoft.com/office/drawing/2014/main" id="{45630633-DE03-07BC-998B-630762401DCA}"/>
                  </a:ext>
                </a:extLst>
              </p:cNvPr>
              <p:cNvPicPr>
                <a:picLocks noChangeAspect="1"/>
              </p:cNvPicPr>
              <p:nvPr/>
            </p:nvPicPr>
            <p:blipFill>
              <a:blip r:embed="rId7"/>
              <a:stretch>
                <a:fillRect/>
              </a:stretch>
            </p:blipFill>
            <p:spPr>
              <a:xfrm>
                <a:off x="3317983" y="2806577"/>
                <a:ext cx="802140" cy="802140"/>
              </a:xfrm>
              <a:prstGeom prst="rect">
                <a:avLst/>
              </a:prstGeom>
            </p:spPr>
          </p:pic>
          <p:grpSp>
            <p:nvGrpSpPr>
              <p:cNvPr id="6" name="Group 5">
                <a:extLst>
                  <a:ext uri="{FF2B5EF4-FFF2-40B4-BE49-F238E27FC236}">
                    <a16:creationId xmlns:a16="http://schemas.microsoft.com/office/drawing/2014/main" id="{418D4D1B-1136-E958-419E-C8089131F7DD}"/>
                  </a:ext>
                </a:extLst>
              </p:cNvPr>
              <p:cNvGrpSpPr/>
              <p:nvPr/>
            </p:nvGrpSpPr>
            <p:grpSpPr>
              <a:xfrm>
                <a:off x="1115488" y="1241346"/>
                <a:ext cx="992579" cy="1335135"/>
                <a:chOff x="1115488" y="1241346"/>
                <a:chExt cx="992579" cy="1335135"/>
              </a:xfrm>
            </p:grpSpPr>
            <p:pic>
              <p:nvPicPr>
                <p:cNvPr id="23" name="Picture 22" descr="A person wearing glasses&#10;&#10;Description automatically generated with medium confidence">
                  <a:extLst>
                    <a:ext uri="{FF2B5EF4-FFF2-40B4-BE49-F238E27FC236}">
                      <a16:creationId xmlns:a16="http://schemas.microsoft.com/office/drawing/2014/main" id="{B249FB6E-9149-35D7-0E81-ED95FBF2F273}"/>
                    </a:ext>
                  </a:extLst>
                </p:cNvPr>
                <p:cNvPicPr>
                  <a:picLocks noChangeAspect="1"/>
                </p:cNvPicPr>
                <p:nvPr/>
              </p:nvPicPr>
              <p:blipFill>
                <a:blip r:embed="rId8"/>
                <a:stretch>
                  <a:fillRect/>
                </a:stretch>
              </p:blipFill>
              <p:spPr>
                <a:xfrm>
                  <a:off x="1239124" y="1241346"/>
                  <a:ext cx="792726" cy="792726"/>
                </a:xfrm>
                <a:prstGeom prst="rect">
                  <a:avLst/>
                </a:prstGeom>
              </p:spPr>
            </p:pic>
            <p:sp>
              <p:nvSpPr>
                <p:cNvPr id="24" name="TextBox 23">
                  <a:extLst>
                    <a:ext uri="{FF2B5EF4-FFF2-40B4-BE49-F238E27FC236}">
                      <a16:creationId xmlns:a16="http://schemas.microsoft.com/office/drawing/2014/main" id="{364370CA-46F6-0D80-A82A-96075256E0AD}"/>
                    </a:ext>
                  </a:extLst>
                </p:cNvPr>
                <p:cNvSpPr txBox="1"/>
                <p:nvPr/>
              </p:nvSpPr>
              <p:spPr>
                <a:xfrm>
                  <a:off x="1115488" y="2068650"/>
                  <a:ext cx="992579" cy="507831"/>
                </a:xfrm>
                <a:prstGeom prst="rect">
                  <a:avLst/>
                </a:prstGeom>
                <a:noFill/>
              </p:spPr>
              <p:txBody>
                <a:bodyPr wrap="none" rtlCol="0">
                  <a:spAutoFit/>
                </a:bodyPr>
                <a:lstStyle/>
                <a:p>
                  <a:pPr algn="ctr"/>
                  <a:r>
                    <a:rPr lang="en-US" sz="1100">
                      <a:solidFill>
                        <a:schemeClr val="tx1">
                          <a:lumMod val="65000"/>
                          <a:lumOff val="35000"/>
                        </a:schemeClr>
                      </a:solidFill>
                      <a:latin typeface="Calibri" panose="020F0502020204030204" pitchFamily="34" charset="0"/>
                      <a:cs typeface="Calibri" panose="020F0502020204030204" pitchFamily="34" charset="0"/>
                    </a:rPr>
                    <a:t>David Corman</a:t>
                  </a:r>
                </a:p>
                <a:p>
                  <a:pPr algn="ctr"/>
                  <a:r>
                    <a:rPr lang="en-US" sz="800">
                      <a:solidFill>
                        <a:schemeClr val="tx1">
                          <a:lumMod val="50000"/>
                          <a:lumOff val="50000"/>
                        </a:schemeClr>
                      </a:solidFill>
                      <a:latin typeface="Calibri" panose="020F0502020204030204" pitchFamily="34" charset="0"/>
                      <a:cs typeface="Calibri" panose="020F0502020204030204" pitchFamily="34" charset="0"/>
                    </a:rPr>
                    <a:t>Program Director</a:t>
                  </a:r>
                </a:p>
                <a:p>
                  <a:pPr algn="ctr"/>
                  <a:r>
                    <a:rPr lang="en-US" sz="800">
                      <a:solidFill>
                        <a:schemeClr val="tx1">
                          <a:lumMod val="50000"/>
                          <a:lumOff val="50000"/>
                        </a:schemeClr>
                      </a:solidFill>
                      <a:latin typeface="Calibri" panose="020F0502020204030204" pitchFamily="34" charset="0"/>
                      <a:cs typeface="Calibri" panose="020F0502020204030204" pitchFamily="34" charset="0"/>
                    </a:rPr>
                    <a:t>(CISE)</a:t>
                  </a:r>
                </a:p>
              </p:txBody>
            </p:sp>
          </p:grpSp>
          <p:sp>
            <p:nvSpPr>
              <p:cNvPr id="9" name="TextBox 8">
                <a:extLst>
                  <a:ext uri="{FF2B5EF4-FFF2-40B4-BE49-F238E27FC236}">
                    <a16:creationId xmlns:a16="http://schemas.microsoft.com/office/drawing/2014/main" id="{ED0F90AA-6510-5CE0-5206-75AE1A12B26B}"/>
                  </a:ext>
                </a:extLst>
              </p:cNvPr>
              <p:cNvSpPr txBox="1"/>
              <p:nvPr/>
            </p:nvSpPr>
            <p:spPr>
              <a:xfrm>
                <a:off x="2116705" y="2068650"/>
                <a:ext cx="990977" cy="507831"/>
              </a:xfrm>
              <a:prstGeom prst="rect">
                <a:avLst/>
              </a:prstGeom>
              <a:noFill/>
            </p:spPr>
            <p:txBody>
              <a:bodyPr wrap="none" rtlCol="0">
                <a:spAutoFit/>
              </a:bodyPr>
              <a:lstStyle/>
              <a:p>
                <a:pPr algn="ctr"/>
                <a:r>
                  <a:rPr lang="en-US" sz="1100" dirty="0">
                    <a:solidFill>
                      <a:schemeClr val="tx1">
                        <a:lumMod val="65000"/>
                        <a:lumOff val="35000"/>
                      </a:schemeClr>
                    </a:solidFill>
                    <a:latin typeface="Calibri" panose="020F0502020204030204" pitchFamily="34" charset="0"/>
                    <a:cs typeface="Calibri" panose="020F0502020204030204" pitchFamily="34" charset="0"/>
                  </a:rPr>
                  <a:t>Vishal Sharma</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Program Director</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(CISE)</a:t>
                </a:r>
              </a:p>
            </p:txBody>
          </p:sp>
          <p:pic>
            <p:nvPicPr>
              <p:cNvPr id="10" name="Picture 9" descr="A person with a beard&#10;&#10;Description automatically generated with medium confidence">
                <a:extLst>
                  <a:ext uri="{FF2B5EF4-FFF2-40B4-BE49-F238E27FC236}">
                    <a16:creationId xmlns:a16="http://schemas.microsoft.com/office/drawing/2014/main" id="{0E60D1DA-57E9-DF7F-814C-5D54A06D67D4}"/>
                  </a:ext>
                </a:extLst>
              </p:cNvPr>
              <p:cNvPicPr>
                <a:picLocks noChangeAspect="1"/>
              </p:cNvPicPr>
              <p:nvPr/>
            </p:nvPicPr>
            <p:blipFill>
              <a:blip r:embed="rId9"/>
              <a:stretch>
                <a:fillRect/>
              </a:stretch>
            </p:blipFill>
            <p:spPr>
              <a:xfrm>
                <a:off x="2215830" y="1234858"/>
                <a:ext cx="792726" cy="792726"/>
              </a:xfrm>
              <a:prstGeom prst="rect">
                <a:avLst/>
              </a:prstGeom>
            </p:spPr>
          </p:pic>
          <p:sp>
            <p:nvSpPr>
              <p:cNvPr id="14" name="TextBox 13">
                <a:extLst>
                  <a:ext uri="{FF2B5EF4-FFF2-40B4-BE49-F238E27FC236}">
                    <a16:creationId xmlns:a16="http://schemas.microsoft.com/office/drawing/2014/main" id="{4D2E843E-8045-A649-1EEC-01BAF79848BA}"/>
                  </a:ext>
                </a:extLst>
              </p:cNvPr>
              <p:cNvSpPr txBox="1"/>
              <p:nvPr/>
            </p:nvSpPr>
            <p:spPr>
              <a:xfrm>
                <a:off x="3241897" y="2068650"/>
                <a:ext cx="963725" cy="507831"/>
              </a:xfrm>
              <a:prstGeom prst="rect">
                <a:avLst/>
              </a:prstGeom>
              <a:noFill/>
            </p:spPr>
            <p:txBody>
              <a:bodyPr wrap="none" rtlCol="0">
                <a:spAutoFit/>
              </a:bodyPr>
              <a:lstStyle/>
              <a:p>
                <a:pPr algn="ctr"/>
                <a:r>
                  <a:rPr lang="en-US" sz="1100" dirty="0">
                    <a:solidFill>
                      <a:schemeClr val="tx1">
                        <a:lumMod val="65000"/>
                        <a:lumOff val="35000"/>
                      </a:schemeClr>
                    </a:solidFill>
                    <a:latin typeface="Calibri" panose="020F0502020204030204" pitchFamily="34" charset="0"/>
                    <a:cs typeface="Calibri" panose="020F0502020204030204" pitchFamily="34" charset="0"/>
                  </a:rPr>
                  <a:t>Jacob Kravetz</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AAAS STPF Fellow</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(CISE)</a:t>
                </a:r>
              </a:p>
            </p:txBody>
          </p:sp>
          <p:pic>
            <p:nvPicPr>
              <p:cNvPr id="15" name="Picture 14" descr="A picture containing person, outdoor&#10;&#10;Description automatically generated">
                <a:extLst>
                  <a:ext uri="{FF2B5EF4-FFF2-40B4-BE49-F238E27FC236}">
                    <a16:creationId xmlns:a16="http://schemas.microsoft.com/office/drawing/2014/main" id="{31AB9DE4-B883-A8DA-0D8A-343601461348}"/>
                  </a:ext>
                </a:extLst>
              </p:cNvPr>
              <p:cNvPicPr>
                <a:picLocks noChangeAspect="1"/>
              </p:cNvPicPr>
              <p:nvPr/>
            </p:nvPicPr>
            <p:blipFill>
              <a:blip r:embed="rId10"/>
              <a:stretch>
                <a:fillRect/>
              </a:stretch>
            </p:blipFill>
            <p:spPr>
              <a:xfrm>
                <a:off x="4429102" y="1238418"/>
                <a:ext cx="792726" cy="792726"/>
              </a:xfrm>
              <a:prstGeom prst="rect">
                <a:avLst/>
              </a:prstGeom>
            </p:spPr>
          </p:pic>
          <p:sp>
            <p:nvSpPr>
              <p:cNvPr id="16" name="TextBox 15">
                <a:extLst>
                  <a:ext uri="{FF2B5EF4-FFF2-40B4-BE49-F238E27FC236}">
                    <a16:creationId xmlns:a16="http://schemas.microsoft.com/office/drawing/2014/main" id="{8BF0032E-3E2F-F7C4-4FBA-9D142886B2C6}"/>
                  </a:ext>
                </a:extLst>
              </p:cNvPr>
              <p:cNvSpPr txBox="1"/>
              <p:nvPr/>
            </p:nvSpPr>
            <p:spPr>
              <a:xfrm>
                <a:off x="4302258" y="2068650"/>
                <a:ext cx="1010213" cy="507831"/>
              </a:xfrm>
              <a:prstGeom prst="rect">
                <a:avLst/>
              </a:prstGeom>
              <a:noFill/>
            </p:spPr>
            <p:txBody>
              <a:bodyPr wrap="none" rtlCol="0">
                <a:spAutoFit/>
              </a:bodyPr>
              <a:lstStyle/>
              <a:p>
                <a:pPr algn="ctr"/>
                <a:r>
                  <a:rPr lang="en-US" sz="1100">
                    <a:solidFill>
                      <a:schemeClr val="tx1">
                        <a:lumMod val="65000"/>
                        <a:lumOff val="35000"/>
                      </a:schemeClr>
                    </a:solidFill>
                    <a:latin typeface="Calibri" panose="020F0502020204030204" pitchFamily="34" charset="0"/>
                    <a:cs typeface="Calibri" panose="020F0502020204030204" pitchFamily="34" charset="0"/>
                  </a:rPr>
                  <a:t>Linda Bushnell</a:t>
                </a:r>
              </a:p>
              <a:p>
                <a:pPr algn="ctr"/>
                <a:r>
                  <a:rPr lang="en-US" sz="800">
                    <a:solidFill>
                      <a:schemeClr val="tx1">
                        <a:lumMod val="50000"/>
                        <a:lumOff val="50000"/>
                      </a:schemeClr>
                    </a:solidFill>
                    <a:latin typeface="Calibri" panose="020F0502020204030204" pitchFamily="34" charset="0"/>
                    <a:cs typeface="Calibri" panose="020F0502020204030204" pitchFamily="34" charset="0"/>
                  </a:rPr>
                  <a:t>Program Director</a:t>
                </a:r>
              </a:p>
              <a:p>
                <a:pPr algn="ctr"/>
                <a:r>
                  <a:rPr lang="en-US" sz="800">
                    <a:solidFill>
                      <a:schemeClr val="tx1">
                        <a:lumMod val="50000"/>
                        <a:lumOff val="50000"/>
                      </a:schemeClr>
                    </a:solidFill>
                    <a:latin typeface="Calibri" panose="020F0502020204030204" pitchFamily="34" charset="0"/>
                    <a:cs typeface="Calibri" panose="020F0502020204030204" pitchFamily="34" charset="0"/>
                  </a:rPr>
                  <a:t>(CISE)</a:t>
                </a:r>
              </a:p>
            </p:txBody>
          </p:sp>
          <p:sp>
            <p:nvSpPr>
              <p:cNvPr id="17" name="TextBox 16">
                <a:extLst>
                  <a:ext uri="{FF2B5EF4-FFF2-40B4-BE49-F238E27FC236}">
                    <a16:creationId xmlns:a16="http://schemas.microsoft.com/office/drawing/2014/main" id="{B371EBBB-D2A5-471B-669C-7DB03124180F}"/>
                  </a:ext>
                </a:extLst>
              </p:cNvPr>
              <p:cNvSpPr txBox="1"/>
              <p:nvPr/>
            </p:nvSpPr>
            <p:spPr>
              <a:xfrm>
                <a:off x="1129950" y="3665017"/>
                <a:ext cx="904415" cy="507831"/>
              </a:xfrm>
              <a:prstGeom prst="rect">
                <a:avLst/>
              </a:prstGeom>
              <a:noFill/>
            </p:spPr>
            <p:txBody>
              <a:bodyPr wrap="none" rtlCol="0">
                <a:spAutoFit/>
              </a:bodyPr>
              <a:lstStyle/>
              <a:p>
                <a:pPr algn="ctr"/>
                <a:r>
                  <a:rPr lang="en-US" sz="1100" dirty="0">
                    <a:solidFill>
                      <a:schemeClr val="tx1">
                        <a:lumMod val="65000"/>
                        <a:lumOff val="35000"/>
                      </a:schemeClr>
                    </a:solidFill>
                    <a:latin typeface="Calibri" panose="020F0502020204030204" pitchFamily="34" charset="0"/>
                    <a:cs typeface="Calibri" panose="020F0502020204030204" pitchFamily="34" charset="0"/>
                  </a:rPr>
                  <a:t>Siqian Shen</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Program Director</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(ENG)</a:t>
                </a:r>
              </a:p>
            </p:txBody>
          </p:sp>
          <p:pic>
            <p:nvPicPr>
              <p:cNvPr id="18" name="Picture 17" descr="A person wearing glasses&#10;&#10;Description automatically generated with low confidence">
                <a:extLst>
                  <a:ext uri="{FF2B5EF4-FFF2-40B4-BE49-F238E27FC236}">
                    <a16:creationId xmlns:a16="http://schemas.microsoft.com/office/drawing/2014/main" id="{BC50B9B8-0DC7-79B6-D587-B33217250F84}"/>
                  </a:ext>
                </a:extLst>
              </p:cNvPr>
              <p:cNvPicPr>
                <a:picLocks noChangeAspect="1"/>
              </p:cNvPicPr>
              <p:nvPr/>
            </p:nvPicPr>
            <p:blipFill>
              <a:blip r:embed="rId11"/>
              <a:stretch>
                <a:fillRect/>
              </a:stretch>
            </p:blipFill>
            <p:spPr>
              <a:xfrm>
                <a:off x="2235808" y="2815991"/>
                <a:ext cx="792726" cy="792726"/>
              </a:xfrm>
              <a:prstGeom prst="rect">
                <a:avLst/>
              </a:prstGeom>
            </p:spPr>
          </p:pic>
          <p:sp>
            <p:nvSpPr>
              <p:cNvPr id="19" name="TextBox 18">
                <a:extLst>
                  <a:ext uri="{FF2B5EF4-FFF2-40B4-BE49-F238E27FC236}">
                    <a16:creationId xmlns:a16="http://schemas.microsoft.com/office/drawing/2014/main" id="{5F09F653-155E-D949-E929-866C2535ECAB}"/>
                  </a:ext>
                </a:extLst>
              </p:cNvPr>
              <p:cNvSpPr txBox="1"/>
              <p:nvPr/>
            </p:nvSpPr>
            <p:spPr>
              <a:xfrm>
                <a:off x="2140519" y="3665017"/>
                <a:ext cx="904415" cy="507831"/>
              </a:xfrm>
              <a:prstGeom prst="rect">
                <a:avLst/>
              </a:prstGeom>
              <a:noFill/>
            </p:spPr>
            <p:txBody>
              <a:bodyPr wrap="none" rtlCol="0">
                <a:spAutoFit/>
              </a:bodyPr>
              <a:lstStyle/>
              <a:p>
                <a:pPr algn="ctr"/>
                <a:r>
                  <a:rPr lang="en-US" sz="1100">
                    <a:solidFill>
                      <a:schemeClr val="tx1">
                        <a:lumMod val="65000"/>
                        <a:lumOff val="35000"/>
                      </a:schemeClr>
                    </a:solidFill>
                    <a:latin typeface="Calibri" panose="020F0502020204030204" pitchFamily="34" charset="0"/>
                    <a:cs typeface="Calibri" panose="020F0502020204030204" pitchFamily="34" charset="0"/>
                  </a:rPr>
                  <a:t>Daan Liang</a:t>
                </a:r>
              </a:p>
              <a:p>
                <a:pPr algn="ctr"/>
                <a:r>
                  <a:rPr lang="en-US" sz="800">
                    <a:solidFill>
                      <a:schemeClr val="tx1">
                        <a:lumMod val="50000"/>
                        <a:lumOff val="50000"/>
                      </a:schemeClr>
                    </a:solidFill>
                    <a:latin typeface="Calibri" panose="020F0502020204030204" pitchFamily="34" charset="0"/>
                    <a:cs typeface="Calibri" panose="020F0502020204030204" pitchFamily="34" charset="0"/>
                  </a:rPr>
                  <a:t>Program Director</a:t>
                </a:r>
              </a:p>
              <a:p>
                <a:pPr algn="ctr"/>
                <a:r>
                  <a:rPr lang="en-US" sz="800">
                    <a:solidFill>
                      <a:schemeClr val="tx1">
                        <a:lumMod val="50000"/>
                        <a:lumOff val="50000"/>
                      </a:schemeClr>
                    </a:solidFill>
                    <a:latin typeface="Calibri" panose="020F0502020204030204" pitchFamily="34" charset="0"/>
                    <a:cs typeface="Calibri" panose="020F0502020204030204" pitchFamily="34" charset="0"/>
                  </a:rPr>
                  <a:t>(ENG)</a:t>
                </a:r>
              </a:p>
            </p:txBody>
          </p:sp>
          <p:sp>
            <p:nvSpPr>
              <p:cNvPr id="20" name="TextBox 19">
                <a:extLst>
                  <a:ext uri="{FF2B5EF4-FFF2-40B4-BE49-F238E27FC236}">
                    <a16:creationId xmlns:a16="http://schemas.microsoft.com/office/drawing/2014/main" id="{5D78B726-E1F7-014D-0B83-57106E8D71A0}"/>
                  </a:ext>
                </a:extLst>
              </p:cNvPr>
              <p:cNvSpPr txBox="1"/>
              <p:nvPr/>
            </p:nvSpPr>
            <p:spPr>
              <a:xfrm>
                <a:off x="3150131" y="3660310"/>
                <a:ext cx="1127232" cy="507831"/>
              </a:xfrm>
              <a:prstGeom prst="rect">
                <a:avLst/>
              </a:prstGeom>
              <a:noFill/>
            </p:spPr>
            <p:txBody>
              <a:bodyPr wrap="none" rtlCol="0">
                <a:spAutoFit/>
              </a:bodyPr>
              <a:lstStyle/>
              <a:p>
                <a:pPr algn="ctr"/>
                <a:r>
                  <a:rPr lang="en-US" sz="1100">
                    <a:solidFill>
                      <a:schemeClr val="tx1">
                        <a:lumMod val="65000"/>
                        <a:lumOff val="35000"/>
                      </a:schemeClr>
                    </a:solidFill>
                    <a:latin typeface="Calibri" panose="020F0502020204030204" pitchFamily="34" charset="0"/>
                    <a:cs typeface="Calibri" panose="020F0502020204030204" pitchFamily="34" charset="0"/>
                  </a:rPr>
                  <a:t>Barbara Ransom</a:t>
                </a:r>
              </a:p>
              <a:p>
                <a:pPr algn="ctr"/>
                <a:r>
                  <a:rPr lang="en-US" sz="800">
                    <a:solidFill>
                      <a:schemeClr val="tx1">
                        <a:lumMod val="50000"/>
                        <a:lumOff val="50000"/>
                      </a:schemeClr>
                    </a:solidFill>
                    <a:latin typeface="Calibri" panose="020F0502020204030204" pitchFamily="34" charset="0"/>
                    <a:cs typeface="Calibri" panose="020F0502020204030204" pitchFamily="34" charset="0"/>
                  </a:rPr>
                  <a:t>Program Director</a:t>
                </a:r>
              </a:p>
              <a:p>
                <a:pPr algn="ctr"/>
                <a:r>
                  <a:rPr lang="en-US" sz="800">
                    <a:solidFill>
                      <a:schemeClr val="tx1">
                        <a:lumMod val="50000"/>
                        <a:lumOff val="50000"/>
                      </a:schemeClr>
                    </a:solidFill>
                    <a:latin typeface="Calibri" panose="020F0502020204030204" pitchFamily="34" charset="0"/>
                    <a:cs typeface="Calibri" panose="020F0502020204030204" pitchFamily="34" charset="0"/>
                  </a:rPr>
                  <a:t>(GEO)</a:t>
                </a:r>
              </a:p>
            </p:txBody>
          </p:sp>
          <p:sp>
            <p:nvSpPr>
              <p:cNvPr id="21" name="TextBox 20">
                <a:extLst>
                  <a:ext uri="{FF2B5EF4-FFF2-40B4-BE49-F238E27FC236}">
                    <a16:creationId xmlns:a16="http://schemas.microsoft.com/office/drawing/2014/main" id="{B943B4F3-B794-3805-03AA-C49CF017E95B}"/>
                  </a:ext>
                </a:extLst>
              </p:cNvPr>
              <p:cNvSpPr txBox="1"/>
              <p:nvPr/>
            </p:nvSpPr>
            <p:spPr>
              <a:xfrm>
                <a:off x="4355156" y="3660309"/>
                <a:ext cx="904415" cy="507831"/>
              </a:xfrm>
              <a:prstGeom prst="rect">
                <a:avLst/>
              </a:prstGeom>
              <a:noFill/>
            </p:spPr>
            <p:txBody>
              <a:bodyPr wrap="none" rtlCol="0">
                <a:spAutoFit/>
              </a:bodyPr>
              <a:lstStyle/>
              <a:p>
                <a:pPr algn="ctr"/>
                <a:r>
                  <a:rPr lang="en-US" sz="1100">
                    <a:solidFill>
                      <a:schemeClr val="tx1">
                        <a:lumMod val="65000"/>
                        <a:lumOff val="35000"/>
                      </a:schemeClr>
                    </a:solidFill>
                    <a:latin typeface="Calibri" panose="020F0502020204030204" pitchFamily="34" charset="0"/>
                    <a:cs typeface="Calibri" panose="020F0502020204030204" pitchFamily="34" charset="0"/>
                  </a:rPr>
                  <a:t>Sara Kiesler</a:t>
                </a:r>
              </a:p>
              <a:p>
                <a:pPr algn="ctr"/>
                <a:r>
                  <a:rPr lang="en-US" sz="800">
                    <a:solidFill>
                      <a:schemeClr val="tx1">
                        <a:lumMod val="50000"/>
                        <a:lumOff val="50000"/>
                      </a:schemeClr>
                    </a:solidFill>
                    <a:latin typeface="Calibri" panose="020F0502020204030204" pitchFamily="34" charset="0"/>
                    <a:cs typeface="Calibri" panose="020F0502020204030204" pitchFamily="34" charset="0"/>
                  </a:rPr>
                  <a:t>Program Director</a:t>
                </a:r>
              </a:p>
              <a:p>
                <a:pPr algn="ctr"/>
                <a:r>
                  <a:rPr lang="en-US" sz="800">
                    <a:solidFill>
                      <a:schemeClr val="tx1">
                        <a:lumMod val="50000"/>
                        <a:lumOff val="50000"/>
                      </a:schemeClr>
                    </a:solidFill>
                    <a:latin typeface="Calibri" panose="020F0502020204030204" pitchFamily="34" charset="0"/>
                    <a:cs typeface="Calibri" panose="020F0502020204030204" pitchFamily="34" charset="0"/>
                  </a:rPr>
                  <a:t>(SBE)</a:t>
                </a:r>
              </a:p>
            </p:txBody>
          </p:sp>
          <p:sp>
            <p:nvSpPr>
              <p:cNvPr id="22" name="TextBox 21">
                <a:extLst>
                  <a:ext uri="{FF2B5EF4-FFF2-40B4-BE49-F238E27FC236}">
                    <a16:creationId xmlns:a16="http://schemas.microsoft.com/office/drawing/2014/main" id="{AFB5545B-E403-FBE4-43BB-CE128FA07D39}"/>
                  </a:ext>
                </a:extLst>
              </p:cNvPr>
              <p:cNvSpPr txBox="1"/>
              <p:nvPr/>
            </p:nvSpPr>
            <p:spPr>
              <a:xfrm>
                <a:off x="5272321" y="3660309"/>
                <a:ext cx="1234633" cy="507831"/>
              </a:xfrm>
              <a:prstGeom prst="rect">
                <a:avLst/>
              </a:prstGeom>
              <a:noFill/>
            </p:spPr>
            <p:txBody>
              <a:bodyPr wrap="none" rtlCol="0">
                <a:spAutoFit/>
              </a:bodyPr>
              <a:lstStyle/>
              <a:p>
                <a:pPr algn="ctr"/>
                <a:r>
                  <a:rPr lang="en-US" sz="1100" dirty="0">
                    <a:solidFill>
                      <a:schemeClr val="tx1">
                        <a:lumMod val="65000"/>
                        <a:lumOff val="35000"/>
                      </a:schemeClr>
                    </a:solidFill>
                    <a:latin typeface="Calibri" panose="020F0502020204030204" pitchFamily="34" charset="0"/>
                    <a:cs typeface="Calibri" panose="020F0502020204030204" pitchFamily="34" charset="0"/>
                  </a:rPr>
                  <a:t>Chris Balakrishnan</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Program Director</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(BIO)</a:t>
                </a:r>
              </a:p>
            </p:txBody>
          </p:sp>
        </p:grpSp>
        <p:pic>
          <p:nvPicPr>
            <p:cNvPr id="26" name="Picture 25" descr="A person smiling for the camera&#10;&#10;Description automatically generated with low confidence">
              <a:extLst>
                <a:ext uri="{FF2B5EF4-FFF2-40B4-BE49-F238E27FC236}">
                  <a16:creationId xmlns:a16="http://schemas.microsoft.com/office/drawing/2014/main" id="{B5522BCC-0230-BAEE-8689-9173BB5082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5709" y="3529944"/>
              <a:ext cx="792726" cy="792726"/>
            </a:xfrm>
            <a:prstGeom prst="rect">
              <a:avLst/>
            </a:prstGeom>
          </p:spPr>
        </p:pic>
        <p:pic>
          <p:nvPicPr>
            <p:cNvPr id="28" name="Picture 27" descr="A person with his hands crossed&#10;&#10;Description automatically generated">
              <a:extLst>
                <a:ext uri="{FF2B5EF4-FFF2-40B4-BE49-F238E27FC236}">
                  <a16:creationId xmlns:a16="http://schemas.microsoft.com/office/drawing/2014/main" id="{CD66FE1F-1D3A-6AD4-255C-3D029749CACA}"/>
                </a:ext>
              </a:extLst>
            </p:cNvPr>
            <p:cNvPicPr>
              <a:picLocks noChangeAspect="1"/>
            </p:cNvPicPr>
            <p:nvPr/>
          </p:nvPicPr>
          <p:blipFill rotWithShape="1">
            <a:blip r:embed="rId13">
              <a:extLst>
                <a:ext uri="{28A0092B-C50C-407E-A947-70E740481C1C}">
                  <a14:useLocalDpi xmlns:a14="http://schemas.microsoft.com/office/drawing/2010/main" val="0"/>
                </a:ext>
              </a:extLst>
            </a:blip>
            <a:srcRect l="53348" r="26548" b="41688"/>
            <a:stretch/>
          </p:blipFill>
          <p:spPr>
            <a:xfrm>
              <a:off x="4624263" y="3529945"/>
              <a:ext cx="805693" cy="802140"/>
            </a:xfrm>
            <a:prstGeom prst="rect">
              <a:avLst/>
            </a:prstGeom>
          </p:spPr>
        </p:pic>
        <p:sp>
          <p:nvSpPr>
            <p:cNvPr id="29" name="TextBox 28">
              <a:extLst>
                <a:ext uri="{FF2B5EF4-FFF2-40B4-BE49-F238E27FC236}">
                  <a16:creationId xmlns:a16="http://schemas.microsoft.com/office/drawing/2014/main" id="{557EFFC0-B474-3AC7-4281-5EF6ABD7E6BC}"/>
                </a:ext>
              </a:extLst>
            </p:cNvPr>
            <p:cNvSpPr txBox="1"/>
            <p:nvPr/>
          </p:nvSpPr>
          <p:spPr>
            <a:xfrm>
              <a:off x="4510781" y="2789528"/>
              <a:ext cx="1032655" cy="507831"/>
            </a:xfrm>
            <a:prstGeom prst="rect">
              <a:avLst/>
            </a:prstGeom>
            <a:noFill/>
          </p:spPr>
          <p:txBody>
            <a:bodyPr wrap="none" rtlCol="0">
              <a:spAutoFit/>
            </a:bodyPr>
            <a:lstStyle/>
            <a:p>
              <a:pPr algn="ctr"/>
              <a:r>
                <a:rPr lang="en-US" sz="1100" dirty="0">
                  <a:solidFill>
                    <a:schemeClr val="tx1">
                      <a:lumMod val="65000"/>
                      <a:lumOff val="35000"/>
                    </a:schemeClr>
                  </a:solidFill>
                  <a:latin typeface="Calibri" panose="020F0502020204030204" pitchFamily="34" charset="0"/>
                  <a:cs typeface="Calibri" panose="020F0502020204030204" pitchFamily="34" charset="0"/>
                </a:rPr>
                <a:t>Ralph Wachter</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Program Director</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(CISE)</a:t>
              </a:r>
            </a:p>
          </p:txBody>
        </p:sp>
        <p:pic>
          <p:nvPicPr>
            <p:cNvPr id="31" name="Picture 30" descr="A close-up of a person smiling&#10;&#10;Description automatically generated">
              <a:extLst>
                <a:ext uri="{FF2B5EF4-FFF2-40B4-BE49-F238E27FC236}">
                  <a16:creationId xmlns:a16="http://schemas.microsoft.com/office/drawing/2014/main" id="{B3F47949-9962-C4AD-1CE8-3B7E6526CE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09786" y="3526634"/>
              <a:ext cx="602449" cy="800743"/>
            </a:xfrm>
            <a:prstGeom prst="rect">
              <a:avLst/>
            </a:prstGeom>
          </p:spPr>
        </p:pic>
        <p:sp>
          <p:nvSpPr>
            <p:cNvPr id="32" name="TextBox 31">
              <a:extLst>
                <a:ext uri="{FF2B5EF4-FFF2-40B4-BE49-F238E27FC236}">
                  <a16:creationId xmlns:a16="http://schemas.microsoft.com/office/drawing/2014/main" id="{E439513E-D480-1C6D-AB26-DDED6008C7F8}"/>
                </a:ext>
              </a:extLst>
            </p:cNvPr>
            <p:cNvSpPr txBox="1"/>
            <p:nvPr/>
          </p:nvSpPr>
          <p:spPr>
            <a:xfrm>
              <a:off x="5666630" y="4392217"/>
              <a:ext cx="1088760" cy="507831"/>
            </a:xfrm>
            <a:prstGeom prst="rect">
              <a:avLst/>
            </a:prstGeom>
            <a:noFill/>
          </p:spPr>
          <p:txBody>
            <a:bodyPr wrap="none" rtlCol="0">
              <a:spAutoFit/>
            </a:bodyPr>
            <a:lstStyle/>
            <a:p>
              <a:pPr algn="ctr"/>
              <a:r>
                <a:rPr lang="en-US" sz="1100" dirty="0">
                  <a:solidFill>
                    <a:schemeClr val="tx1">
                      <a:lumMod val="65000"/>
                      <a:lumOff val="35000"/>
                    </a:schemeClr>
                  </a:solidFill>
                  <a:latin typeface="Calibri" panose="020F0502020204030204" pitchFamily="34" charset="0"/>
                  <a:cs typeface="Calibri" panose="020F0502020204030204" pitchFamily="34" charset="0"/>
                </a:rPr>
                <a:t>Kirsten Schwarz</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Program Director</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(BIO)</a:t>
              </a:r>
            </a:p>
          </p:txBody>
        </p:sp>
        <p:pic>
          <p:nvPicPr>
            <p:cNvPr id="36" name="Picture 35" descr="A person smiling for a picture&#10;&#10;Description automatically generated">
              <a:extLst>
                <a:ext uri="{FF2B5EF4-FFF2-40B4-BE49-F238E27FC236}">
                  <a16:creationId xmlns:a16="http://schemas.microsoft.com/office/drawing/2014/main" id="{557BF3B1-FB2C-7868-118F-4DFE6621C2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80949" y="1958225"/>
              <a:ext cx="792726" cy="792726"/>
            </a:xfrm>
            <a:prstGeom prst="rect">
              <a:avLst/>
            </a:prstGeom>
          </p:spPr>
        </p:pic>
      </p:grpSp>
      <p:grpSp>
        <p:nvGrpSpPr>
          <p:cNvPr id="37" name="Group 36">
            <a:extLst>
              <a:ext uri="{FF2B5EF4-FFF2-40B4-BE49-F238E27FC236}">
                <a16:creationId xmlns:a16="http://schemas.microsoft.com/office/drawing/2014/main" id="{B3456A1B-891F-1331-2A5D-B060AA0EEFEA}"/>
              </a:ext>
              <a:ext uri="{C183D7F6-B498-43B3-948B-1728B52AA6E4}">
                <adec:decorative xmlns:adec="http://schemas.microsoft.com/office/drawing/2017/decorative" val="1"/>
              </a:ext>
            </a:extLst>
          </p:cNvPr>
          <p:cNvGrpSpPr/>
          <p:nvPr/>
        </p:nvGrpSpPr>
        <p:grpSpPr>
          <a:xfrm>
            <a:off x="7725646" y="1420971"/>
            <a:ext cx="4439980" cy="3789892"/>
            <a:chOff x="7810104" y="1015375"/>
            <a:chExt cx="4439980" cy="3789892"/>
          </a:xfrm>
        </p:grpSpPr>
        <p:pic>
          <p:nvPicPr>
            <p:cNvPr id="38" name="Picture 37">
              <a:extLst>
                <a:ext uri="{FF2B5EF4-FFF2-40B4-BE49-F238E27FC236}">
                  <a16:creationId xmlns:a16="http://schemas.microsoft.com/office/drawing/2014/main" id="{609E0F4B-14F7-172B-170D-0D5DC2B98BE1}"/>
                </a:ext>
              </a:extLst>
            </p:cNvPr>
            <p:cNvPicPr>
              <a:picLocks noChangeAspect="1"/>
            </p:cNvPicPr>
            <p:nvPr/>
          </p:nvPicPr>
          <p:blipFill rotWithShape="1">
            <a:blip r:embed="rId16"/>
            <a:srcRect l="57940" t="1" b="23302"/>
            <a:stretch/>
          </p:blipFill>
          <p:spPr>
            <a:xfrm>
              <a:off x="7810104" y="1016211"/>
              <a:ext cx="4050165" cy="3789056"/>
            </a:xfrm>
            <a:prstGeom prst="rect">
              <a:avLst/>
            </a:prstGeom>
          </p:spPr>
        </p:pic>
        <p:sp>
          <p:nvSpPr>
            <p:cNvPr id="39" name="TextBox 38">
              <a:extLst>
                <a:ext uri="{FF2B5EF4-FFF2-40B4-BE49-F238E27FC236}">
                  <a16:creationId xmlns:a16="http://schemas.microsoft.com/office/drawing/2014/main" id="{2790F198-EA9F-6B62-D6A6-B6FF2E30647F}"/>
                </a:ext>
              </a:extLst>
            </p:cNvPr>
            <p:cNvSpPr txBox="1"/>
            <p:nvPr/>
          </p:nvSpPr>
          <p:spPr>
            <a:xfrm>
              <a:off x="8110809" y="1015375"/>
              <a:ext cx="4139275" cy="369332"/>
            </a:xfrm>
            <a:prstGeom prst="rect">
              <a:avLst/>
            </a:prstGeom>
            <a:solidFill>
              <a:schemeClr val="bg1"/>
            </a:solidFill>
          </p:spPr>
          <p:txBody>
            <a:bodyPr wrap="none" rtlCol="0">
              <a:spAutoFit/>
            </a:bodyPr>
            <a:lstStyle/>
            <a:p>
              <a:r>
                <a:rPr lang="en-US" b="1" dirty="0"/>
                <a:t>Department of Homeland Security</a:t>
              </a:r>
            </a:p>
          </p:txBody>
        </p:sp>
        <p:sp>
          <p:nvSpPr>
            <p:cNvPr id="40" name="TextBox 39">
              <a:extLst>
                <a:ext uri="{FF2B5EF4-FFF2-40B4-BE49-F238E27FC236}">
                  <a16:creationId xmlns:a16="http://schemas.microsoft.com/office/drawing/2014/main" id="{1CF1500B-198F-0993-58FA-A2E113C3A042}"/>
                </a:ext>
              </a:extLst>
            </p:cNvPr>
            <p:cNvSpPr txBox="1"/>
            <p:nvPr/>
          </p:nvSpPr>
          <p:spPr>
            <a:xfrm>
              <a:off x="8110809" y="2796408"/>
              <a:ext cx="2731197" cy="369332"/>
            </a:xfrm>
            <a:prstGeom prst="rect">
              <a:avLst/>
            </a:prstGeom>
            <a:solidFill>
              <a:schemeClr val="bg1"/>
            </a:solidFill>
          </p:spPr>
          <p:txBody>
            <a:bodyPr wrap="none" rtlCol="0">
              <a:spAutoFit/>
            </a:bodyPr>
            <a:lstStyle/>
            <a:p>
              <a:r>
                <a:rPr lang="en-US" b="1" dirty="0"/>
                <a:t>Department of Energy</a:t>
              </a:r>
            </a:p>
          </p:txBody>
        </p:sp>
      </p:grpSp>
      <p:sp>
        <p:nvSpPr>
          <p:cNvPr id="44" name="TextBox 43">
            <a:extLst>
              <a:ext uri="{FF2B5EF4-FFF2-40B4-BE49-F238E27FC236}">
                <a16:creationId xmlns:a16="http://schemas.microsoft.com/office/drawing/2014/main" id="{BAAAB28F-CE38-6385-A837-E29921AE7641}"/>
              </a:ext>
            </a:extLst>
          </p:cNvPr>
          <p:cNvSpPr txBox="1"/>
          <p:nvPr/>
        </p:nvSpPr>
        <p:spPr>
          <a:xfrm>
            <a:off x="8026351" y="4960225"/>
            <a:ext cx="2712730" cy="369332"/>
          </a:xfrm>
          <a:prstGeom prst="rect">
            <a:avLst/>
          </a:prstGeom>
          <a:solidFill>
            <a:schemeClr val="bg1"/>
          </a:solidFill>
        </p:spPr>
        <p:txBody>
          <a:bodyPr wrap="none" rtlCol="0">
            <a:spAutoFit/>
          </a:bodyPr>
          <a:lstStyle/>
          <a:p>
            <a:r>
              <a:rPr lang="en-US" b="1" dirty="0"/>
              <a:t>Department of Agriculture</a:t>
            </a:r>
          </a:p>
        </p:txBody>
      </p:sp>
      <p:grpSp>
        <p:nvGrpSpPr>
          <p:cNvPr id="46" name="Group 45">
            <a:extLst>
              <a:ext uri="{FF2B5EF4-FFF2-40B4-BE49-F238E27FC236}">
                <a16:creationId xmlns:a16="http://schemas.microsoft.com/office/drawing/2014/main" id="{F8BC152A-7379-C3BB-1E96-FD72AB2AB1C5}"/>
              </a:ext>
              <a:ext uri="{C183D7F6-B498-43B3-948B-1728B52AA6E4}">
                <adec:decorative xmlns:adec="http://schemas.microsoft.com/office/drawing/2017/decorative" val="1"/>
              </a:ext>
            </a:extLst>
          </p:cNvPr>
          <p:cNvGrpSpPr/>
          <p:nvPr/>
        </p:nvGrpSpPr>
        <p:grpSpPr>
          <a:xfrm>
            <a:off x="8026351" y="5432278"/>
            <a:ext cx="1494320" cy="1422014"/>
            <a:chOff x="8158563" y="5352075"/>
            <a:chExt cx="1494320" cy="1422014"/>
          </a:xfrm>
        </p:grpSpPr>
        <p:pic>
          <p:nvPicPr>
            <p:cNvPr id="43" name="Picture 42" descr="A person smiling for the camera&#10;&#10;Description automatically generated">
              <a:extLst>
                <a:ext uri="{FF2B5EF4-FFF2-40B4-BE49-F238E27FC236}">
                  <a16:creationId xmlns:a16="http://schemas.microsoft.com/office/drawing/2014/main" id="{6E9F8E39-4CB5-E7D4-ADE5-EC684C18C1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78873" y="5352075"/>
              <a:ext cx="653699" cy="931297"/>
            </a:xfrm>
            <a:prstGeom prst="rect">
              <a:avLst/>
            </a:prstGeom>
          </p:spPr>
        </p:pic>
        <p:sp>
          <p:nvSpPr>
            <p:cNvPr id="45" name="TextBox 44">
              <a:extLst>
                <a:ext uri="{FF2B5EF4-FFF2-40B4-BE49-F238E27FC236}">
                  <a16:creationId xmlns:a16="http://schemas.microsoft.com/office/drawing/2014/main" id="{10B3D69F-2A77-E6B4-54ED-0C2D2953840A}"/>
                </a:ext>
              </a:extLst>
            </p:cNvPr>
            <p:cNvSpPr txBox="1"/>
            <p:nvPr/>
          </p:nvSpPr>
          <p:spPr>
            <a:xfrm>
              <a:off x="8158563" y="6266258"/>
              <a:ext cx="1494320" cy="507831"/>
            </a:xfrm>
            <a:prstGeom prst="rect">
              <a:avLst/>
            </a:prstGeom>
            <a:noFill/>
          </p:spPr>
          <p:txBody>
            <a:bodyPr wrap="none" rtlCol="0">
              <a:spAutoFit/>
            </a:bodyPr>
            <a:lstStyle/>
            <a:p>
              <a:pPr algn="ctr"/>
              <a:r>
                <a:rPr lang="en-US" sz="1100" dirty="0">
                  <a:solidFill>
                    <a:schemeClr val="tx1">
                      <a:lumMod val="65000"/>
                      <a:lumOff val="35000"/>
                    </a:schemeClr>
                  </a:solidFill>
                  <a:latin typeface="Calibri" panose="020F0502020204030204" pitchFamily="34" charset="0"/>
                  <a:cs typeface="Calibri" panose="020F0502020204030204" pitchFamily="34" charset="0"/>
                </a:rPr>
                <a:t>Steve Thomson</a:t>
              </a:r>
              <a:endParaRPr lang="en-US" sz="800" dirty="0">
                <a:solidFill>
                  <a:schemeClr val="tx1">
                    <a:lumMod val="50000"/>
                    <a:lumOff val="50000"/>
                  </a:schemeClr>
                </a:solidFill>
                <a:latin typeface="Calibri" panose="020F0502020204030204" pitchFamily="34" charset="0"/>
                <a:cs typeface="Calibri" panose="020F0502020204030204" pitchFamily="34" charset="0"/>
              </a:endParaRP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National Program Leader, </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Division of Agricultural Systems</a:t>
              </a:r>
              <a:endParaRPr lang="en-US" sz="1100" dirty="0">
                <a:solidFill>
                  <a:schemeClr val="tx1">
                    <a:lumMod val="65000"/>
                    <a:lumOff val="35000"/>
                  </a:schemeClr>
                </a:solidFill>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4D71346E-1107-6189-1607-17CD2D84EE9B}"/>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59687" y="1899047"/>
            <a:ext cx="743347" cy="743347"/>
          </a:xfrm>
          <a:prstGeom prst="rect">
            <a:avLst/>
          </a:prstGeom>
        </p:spPr>
      </p:pic>
      <p:sp>
        <p:nvSpPr>
          <p:cNvPr id="27" name="TextBox 26">
            <a:extLst>
              <a:ext uri="{FF2B5EF4-FFF2-40B4-BE49-F238E27FC236}">
                <a16:creationId xmlns:a16="http://schemas.microsoft.com/office/drawing/2014/main" id="{4BE7AB06-5F29-CAF9-F9B3-360570567E08}"/>
              </a:ext>
              <a:ext uri="{C183D7F6-B498-43B3-948B-1728B52AA6E4}">
                <adec:decorative xmlns:adec="http://schemas.microsoft.com/office/drawing/2017/decorative" val="1"/>
              </a:ext>
            </a:extLst>
          </p:cNvPr>
          <p:cNvSpPr txBox="1"/>
          <p:nvPr/>
        </p:nvSpPr>
        <p:spPr>
          <a:xfrm>
            <a:off x="9255761" y="2672173"/>
            <a:ext cx="1178528" cy="507831"/>
          </a:xfrm>
          <a:prstGeom prst="rect">
            <a:avLst/>
          </a:prstGeom>
          <a:solidFill>
            <a:schemeClr val="bg1"/>
          </a:solidFill>
        </p:spPr>
        <p:txBody>
          <a:bodyPr wrap="none" rtlCol="0">
            <a:spAutoFit/>
          </a:bodyPr>
          <a:lstStyle/>
          <a:p>
            <a:pPr algn="ctr"/>
            <a:r>
              <a:rPr lang="en-US" sz="1100" dirty="0">
                <a:solidFill>
                  <a:schemeClr val="tx1">
                    <a:lumMod val="65000"/>
                    <a:lumOff val="35000"/>
                  </a:schemeClr>
                </a:solidFill>
                <a:latin typeface="Calibri" panose="020F0502020204030204" pitchFamily="34" charset="0"/>
                <a:cs typeface="Calibri" panose="020F0502020204030204" pitchFamily="34" charset="0"/>
              </a:rPr>
              <a:t>Norman Speicher</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Program Manager, S&amp;T</a:t>
            </a:r>
          </a:p>
          <a:p>
            <a:pPr algn="ctr"/>
            <a:endParaRPr lang="en-US" sz="800" dirty="0">
              <a:solidFill>
                <a:schemeClr val="tx1">
                  <a:lumMod val="50000"/>
                  <a:lumOff val="50000"/>
                </a:schemeClr>
              </a:solidFill>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BA5AE90D-F5CC-079C-C4A4-2D347A6CCC20}"/>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09312" y="5414404"/>
            <a:ext cx="715829" cy="715829"/>
          </a:xfrm>
          <a:prstGeom prst="rect">
            <a:avLst/>
          </a:prstGeom>
        </p:spPr>
      </p:pic>
      <p:sp>
        <p:nvSpPr>
          <p:cNvPr id="42" name="TextBox 41">
            <a:extLst>
              <a:ext uri="{FF2B5EF4-FFF2-40B4-BE49-F238E27FC236}">
                <a16:creationId xmlns:a16="http://schemas.microsoft.com/office/drawing/2014/main" id="{2FED1D93-2AF2-7186-E204-8C1BF7F64AC9}"/>
              </a:ext>
              <a:ext uri="{C183D7F6-B498-43B3-948B-1728B52AA6E4}">
                <adec:decorative xmlns:adec="http://schemas.microsoft.com/office/drawing/2017/decorative" val="1"/>
              </a:ext>
            </a:extLst>
          </p:cNvPr>
          <p:cNvSpPr txBox="1"/>
          <p:nvPr/>
        </p:nvSpPr>
        <p:spPr>
          <a:xfrm>
            <a:off x="1224652" y="6114515"/>
            <a:ext cx="1042063" cy="507831"/>
          </a:xfrm>
          <a:prstGeom prst="rect">
            <a:avLst/>
          </a:prstGeom>
          <a:solidFill>
            <a:schemeClr val="bg1"/>
          </a:solidFill>
        </p:spPr>
        <p:txBody>
          <a:bodyPr wrap="square" rtlCol="0">
            <a:spAutoFit/>
          </a:bodyPr>
          <a:lstStyle/>
          <a:p>
            <a:pPr algn="ctr"/>
            <a:r>
              <a:rPr lang="en-US" sz="1100" dirty="0">
                <a:solidFill>
                  <a:schemeClr val="tx1">
                    <a:lumMod val="65000"/>
                    <a:lumOff val="35000"/>
                  </a:schemeClr>
                </a:solidFill>
                <a:latin typeface="Calibri" panose="020F0502020204030204" pitchFamily="34" charset="0"/>
                <a:cs typeface="Calibri" panose="020F0502020204030204" pitchFamily="34" charset="0"/>
              </a:rPr>
              <a:t>David Rowe</a:t>
            </a:r>
          </a:p>
          <a:p>
            <a:pPr algn="ctr"/>
            <a:r>
              <a:rPr lang="en-US" sz="800" dirty="0">
                <a:solidFill>
                  <a:schemeClr val="tx1">
                    <a:lumMod val="50000"/>
                    <a:lumOff val="50000"/>
                  </a:schemeClr>
                </a:solidFill>
                <a:latin typeface="Calibri" panose="020F0502020204030204" pitchFamily="34" charset="0"/>
                <a:cs typeface="Calibri" panose="020F0502020204030204" pitchFamily="34" charset="0"/>
              </a:rPr>
              <a:t>Chief of Staff</a:t>
            </a:r>
          </a:p>
          <a:p>
            <a:pPr algn="ctr"/>
            <a:endParaRPr lang="en-US" sz="800" dirty="0">
              <a:solidFill>
                <a:schemeClr val="tx1">
                  <a:lumMod val="50000"/>
                  <a:lumOff val="50000"/>
                </a:schemeClr>
              </a:solidFill>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9BF8F39C-5F2E-6E71-74C0-3F51DB4C03AA}"/>
              </a:ext>
              <a:ext uri="{C183D7F6-B498-43B3-948B-1728B52AA6E4}">
                <adec:decorative xmlns:adec="http://schemas.microsoft.com/office/drawing/2017/decorative" val="1"/>
              </a:ext>
            </a:extLst>
          </p:cNvPr>
          <p:cNvPicPr>
            <a:picLocks noChangeAspect="1"/>
          </p:cNvPicPr>
          <p:nvPr/>
        </p:nvPicPr>
        <p:blipFill rotWithShape="1">
          <a:blip r:embed="rId5"/>
          <a:srcRect l="75854"/>
          <a:stretch/>
        </p:blipFill>
        <p:spPr>
          <a:xfrm>
            <a:off x="2233291" y="5392585"/>
            <a:ext cx="945453" cy="1241513"/>
          </a:xfrm>
          <a:prstGeom prst="rect">
            <a:avLst/>
          </a:prstGeom>
        </p:spPr>
      </p:pic>
    </p:spTree>
    <p:extLst>
      <p:ext uri="{BB962C8B-B14F-4D97-AF65-F5344CB8AC3E}">
        <p14:creationId xmlns:p14="http://schemas.microsoft.com/office/powerpoint/2010/main" val="15259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6;p16">
            <a:extLst>
              <a:ext uri="{FF2B5EF4-FFF2-40B4-BE49-F238E27FC236}">
                <a16:creationId xmlns:a16="http://schemas.microsoft.com/office/drawing/2014/main" id="{DEDF44C7-4C07-7341-1412-907C869175EE}"/>
              </a:ext>
            </a:extLst>
          </p:cNvPr>
          <p:cNvSpPr txBox="1">
            <a:spLocks noGrp="1"/>
          </p:cNvSpPr>
          <p:nvPr>
            <p:ph type="title" idx="4294967295"/>
          </p:nvPr>
        </p:nvSpPr>
        <p:spPr>
          <a:xfrm>
            <a:off x="4053345" y="80778"/>
            <a:ext cx="4085310"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Program Goals</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grpSp>
        <p:nvGrpSpPr>
          <p:cNvPr id="36" name="Group 35">
            <a:extLst>
              <a:ext uri="{FF2B5EF4-FFF2-40B4-BE49-F238E27FC236}">
                <a16:creationId xmlns:a16="http://schemas.microsoft.com/office/drawing/2014/main" id="{F05E8FE2-A015-1684-9285-91DC8D62D571}"/>
              </a:ext>
              <a:ext uri="{C183D7F6-B498-43B3-948B-1728B52AA6E4}">
                <adec:decorative xmlns:adec="http://schemas.microsoft.com/office/drawing/2017/decorative" val="1"/>
              </a:ext>
            </a:extLst>
          </p:cNvPr>
          <p:cNvGrpSpPr/>
          <p:nvPr/>
        </p:nvGrpSpPr>
        <p:grpSpPr>
          <a:xfrm>
            <a:off x="161841" y="1511623"/>
            <a:ext cx="11868318" cy="4677228"/>
            <a:chOff x="336622" y="1608730"/>
            <a:chExt cx="11868318" cy="4677228"/>
          </a:xfrm>
        </p:grpSpPr>
        <p:cxnSp>
          <p:nvCxnSpPr>
            <p:cNvPr id="37" name="Straight Connector 36">
              <a:extLst>
                <a:ext uri="{FF2B5EF4-FFF2-40B4-BE49-F238E27FC236}">
                  <a16:creationId xmlns:a16="http://schemas.microsoft.com/office/drawing/2014/main" id="{BF31F847-47AC-0E5F-46D6-C8C228618CDC}"/>
                </a:ext>
              </a:extLst>
            </p:cNvPr>
            <p:cNvCxnSpPr>
              <a:cxnSpLocks/>
              <a:stCxn id="46" idx="2"/>
            </p:cNvCxnSpPr>
            <p:nvPr/>
          </p:nvCxnSpPr>
          <p:spPr>
            <a:xfrm>
              <a:off x="5738712" y="3907849"/>
              <a:ext cx="76132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FA4ABFA4-89AC-583E-E103-843CFCBF59E1}"/>
                </a:ext>
              </a:extLst>
            </p:cNvPr>
            <p:cNvCxnSpPr>
              <a:cxnSpLocks/>
              <a:stCxn id="46" idx="2"/>
              <a:endCxn id="51" idx="7"/>
            </p:cNvCxnSpPr>
            <p:nvPr/>
          </p:nvCxnSpPr>
          <p:spPr>
            <a:xfrm flipV="1">
              <a:off x="5738712" y="2657944"/>
              <a:ext cx="761322" cy="1249905"/>
            </a:xfrm>
            <a:prstGeom prst="line">
              <a:avLst/>
            </a:prstGeom>
            <a:ln w="28575"/>
          </p:spPr>
          <p:style>
            <a:lnRef idx="1">
              <a:schemeClr val="dk1"/>
            </a:lnRef>
            <a:fillRef idx="0">
              <a:schemeClr val="dk1"/>
            </a:fillRef>
            <a:effectRef idx="0">
              <a:schemeClr val="dk1"/>
            </a:effectRef>
            <a:fontRef idx="minor">
              <a:schemeClr val="tx1"/>
            </a:fontRef>
          </p:style>
        </p:cxnSp>
        <p:grpSp>
          <p:nvGrpSpPr>
            <p:cNvPr id="39" name="Group 38">
              <a:extLst>
                <a:ext uri="{FF2B5EF4-FFF2-40B4-BE49-F238E27FC236}">
                  <a16:creationId xmlns:a16="http://schemas.microsoft.com/office/drawing/2014/main" id="{6A9A37EC-C60A-5EE3-E847-E43423FFC233}"/>
                </a:ext>
              </a:extLst>
            </p:cNvPr>
            <p:cNvGrpSpPr/>
            <p:nvPr/>
          </p:nvGrpSpPr>
          <p:grpSpPr>
            <a:xfrm>
              <a:off x="6476770" y="4804230"/>
              <a:ext cx="5728170" cy="1481728"/>
              <a:chOff x="6476770" y="4804230"/>
              <a:chExt cx="5728170" cy="1481728"/>
            </a:xfrm>
          </p:grpSpPr>
          <p:sp>
            <p:nvSpPr>
              <p:cNvPr id="56" name="Oval 55">
                <a:extLst>
                  <a:ext uri="{FF2B5EF4-FFF2-40B4-BE49-F238E27FC236}">
                    <a16:creationId xmlns:a16="http://schemas.microsoft.com/office/drawing/2014/main" id="{63555019-B889-5F2F-58E5-926FA4C315A7}"/>
                  </a:ext>
                </a:extLst>
              </p:cNvPr>
              <p:cNvSpPr/>
              <p:nvPr/>
            </p:nvSpPr>
            <p:spPr>
              <a:xfrm rot="11946650">
                <a:off x="6476770" y="4804230"/>
                <a:ext cx="1601868" cy="148172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A picture containing stationary, paper clip&#10;&#10;Description automatically generated">
                <a:extLst>
                  <a:ext uri="{FF2B5EF4-FFF2-40B4-BE49-F238E27FC236}">
                    <a16:creationId xmlns:a16="http://schemas.microsoft.com/office/drawing/2014/main" id="{AD620F79-1A56-D549-C133-CAE9BE003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466" y="5079637"/>
                <a:ext cx="854476" cy="853605"/>
              </a:xfrm>
              <a:prstGeom prst="rect">
                <a:avLst/>
              </a:prstGeom>
            </p:spPr>
          </p:pic>
          <p:sp>
            <p:nvSpPr>
              <p:cNvPr id="58" name="TextBox 57">
                <a:extLst>
                  <a:ext uri="{FF2B5EF4-FFF2-40B4-BE49-F238E27FC236}">
                    <a16:creationId xmlns:a16="http://schemas.microsoft.com/office/drawing/2014/main" id="{6BD13BC4-E586-4E0F-0DC6-67169F43B505}"/>
                  </a:ext>
                </a:extLst>
              </p:cNvPr>
              <p:cNvSpPr txBox="1"/>
              <p:nvPr/>
            </p:nvSpPr>
            <p:spPr>
              <a:xfrm>
                <a:off x="7768061" y="5144997"/>
                <a:ext cx="4436879" cy="784830"/>
              </a:xfrm>
              <a:prstGeom prst="rect">
                <a:avLst/>
              </a:prstGeom>
              <a:solidFill>
                <a:schemeClr val="accent2">
                  <a:lumMod val="40000"/>
                  <a:lumOff val="60000"/>
                </a:schemeClr>
              </a:solidFill>
            </p:spPr>
            <p:txBody>
              <a:bodyPr wrap="square" lIns="91440" tIns="45720" rIns="91440" bIns="45720" anchor="t">
                <a:spAutoFit/>
              </a:bodyPr>
              <a:lstStyle/>
              <a:p>
                <a:r>
                  <a:rPr lang="en-US" sz="1500"/>
                  <a:t>Projects outcomes must have potential to be</a:t>
                </a:r>
                <a:r>
                  <a:rPr lang="en-US" sz="1500" b="1"/>
                  <a:t> scaled and sustained </a:t>
                </a:r>
                <a:r>
                  <a:rPr lang="en-US" sz="1500"/>
                  <a:t>in the pilot communities</a:t>
                </a:r>
                <a:r>
                  <a:rPr lang="en-US" sz="1500" b="1"/>
                  <a:t>, </a:t>
                </a:r>
                <a:r>
                  <a:rPr lang="en-US" sz="1500"/>
                  <a:t>with </a:t>
                </a:r>
                <a:r>
                  <a:rPr lang="en-US" sz="1500" b="1"/>
                  <a:t>transferability across the US</a:t>
                </a:r>
              </a:p>
            </p:txBody>
          </p:sp>
        </p:grpSp>
        <p:grpSp>
          <p:nvGrpSpPr>
            <p:cNvPr id="40" name="Group 39">
              <a:extLst>
                <a:ext uri="{FF2B5EF4-FFF2-40B4-BE49-F238E27FC236}">
                  <a16:creationId xmlns:a16="http://schemas.microsoft.com/office/drawing/2014/main" id="{09BD9FFD-1EBE-3323-902D-0970FE868CD7}"/>
                </a:ext>
              </a:extLst>
            </p:cNvPr>
            <p:cNvGrpSpPr/>
            <p:nvPr/>
          </p:nvGrpSpPr>
          <p:grpSpPr>
            <a:xfrm>
              <a:off x="6406283" y="1608730"/>
              <a:ext cx="5798657" cy="1481728"/>
              <a:chOff x="5850542" y="1340332"/>
              <a:chExt cx="5798657" cy="1481728"/>
            </a:xfrm>
          </p:grpSpPr>
          <p:sp>
            <p:nvSpPr>
              <p:cNvPr id="51" name="Oval 50">
                <a:extLst>
                  <a:ext uri="{FF2B5EF4-FFF2-40B4-BE49-F238E27FC236}">
                    <a16:creationId xmlns:a16="http://schemas.microsoft.com/office/drawing/2014/main" id="{A6A2BD33-8651-FF69-9311-21CE62215E8E}"/>
                  </a:ext>
                </a:extLst>
              </p:cNvPr>
              <p:cNvSpPr/>
              <p:nvPr/>
            </p:nvSpPr>
            <p:spPr>
              <a:xfrm rot="11952622">
                <a:off x="5850542" y="1340332"/>
                <a:ext cx="1601868" cy="148172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1007A7B-5A42-0049-4F6B-3B06F60A8986}"/>
                  </a:ext>
                </a:extLst>
              </p:cNvPr>
              <p:cNvSpPr txBox="1"/>
              <p:nvPr/>
            </p:nvSpPr>
            <p:spPr>
              <a:xfrm>
                <a:off x="7149201" y="1753618"/>
                <a:ext cx="4499998" cy="553998"/>
              </a:xfrm>
              <a:prstGeom prst="rect">
                <a:avLst/>
              </a:prstGeom>
              <a:solidFill>
                <a:schemeClr val="bg2">
                  <a:lumMod val="90000"/>
                </a:schemeClr>
              </a:solidFill>
            </p:spPr>
            <p:txBody>
              <a:bodyPr wrap="square">
                <a:spAutoFit/>
              </a:bodyPr>
              <a:lstStyle/>
              <a:p>
                <a:pPr marL="0" indent="0">
                  <a:buNone/>
                </a:pPr>
                <a:r>
                  <a:rPr lang="en-US" sz="1500" b="1" dirty="0"/>
                  <a:t>Address local priorities and challenges </a:t>
                </a:r>
                <a:r>
                  <a:rPr lang="en-US" sz="1500" dirty="0"/>
                  <a:t>through research-based pilot projects</a:t>
                </a:r>
              </a:p>
            </p:txBody>
          </p:sp>
          <p:grpSp>
            <p:nvGrpSpPr>
              <p:cNvPr id="53" name="Group 52">
                <a:extLst>
                  <a:ext uri="{FF2B5EF4-FFF2-40B4-BE49-F238E27FC236}">
                    <a16:creationId xmlns:a16="http://schemas.microsoft.com/office/drawing/2014/main" id="{72DECAB8-EEA4-98D7-E982-A69D6EC9ABE4}"/>
                  </a:ext>
                </a:extLst>
              </p:cNvPr>
              <p:cNvGrpSpPr/>
              <p:nvPr/>
            </p:nvGrpSpPr>
            <p:grpSpPr>
              <a:xfrm>
                <a:off x="6055861" y="1541368"/>
                <a:ext cx="1063683" cy="1017392"/>
                <a:chOff x="8808346" y="2940897"/>
                <a:chExt cx="1177634" cy="1126384"/>
              </a:xfrm>
            </p:grpSpPr>
            <p:pic>
              <p:nvPicPr>
                <p:cNvPr id="54" name="Picture 53" descr="A picture containing diagram&#10;&#10;Description automatically generated">
                  <a:extLst>
                    <a:ext uri="{FF2B5EF4-FFF2-40B4-BE49-F238E27FC236}">
                      <a16:creationId xmlns:a16="http://schemas.microsoft.com/office/drawing/2014/main" id="{77246C89-4F06-B289-4581-81A7A4E0DFD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808346" y="3111034"/>
                  <a:ext cx="818192" cy="443083"/>
                </a:xfrm>
                <a:prstGeom prst="rect">
                  <a:avLst/>
                </a:prstGeom>
              </p:spPr>
            </p:pic>
            <p:pic>
              <p:nvPicPr>
                <p:cNvPr id="55" name="Picture 54" descr="Shape, circle&#10;&#10;Description automatically generated">
                  <a:extLst>
                    <a:ext uri="{FF2B5EF4-FFF2-40B4-BE49-F238E27FC236}">
                      <a16:creationId xmlns:a16="http://schemas.microsoft.com/office/drawing/2014/main" id="{9AC6FF66-9AEA-FBA2-C2C8-91C9C28B06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861795" y="2940897"/>
                  <a:ext cx="1124185" cy="1126384"/>
                </a:xfrm>
                <a:prstGeom prst="rect">
                  <a:avLst/>
                </a:prstGeom>
              </p:spPr>
            </p:pic>
          </p:grpSp>
        </p:grpSp>
        <p:grpSp>
          <p:nvGrpSpPr>
            <p:cNvPr id="41" name="Group 40">
              <a:extLst>
                <a:ext uri="{FF2B5EF4-FFF2-40B4-BE49-F238E27FC236}">
                  <a16:creationId xmlns:a16="http://schemas.microsoft.com/office/drawing/2014/main" id="{B97C39A0-05C4-D2AB-A78A-1DD98FE82F07}"/>
                </a:ext>
              </a:extLst>
            </p:cNvPr>
            <p:cNvGrpSpPr/>
            <p:nvPr/>
          </p:nvGrpSpPr>
          <p:grpSpPr>
            <a:xfrm>
              <a:off x="6470832" y="3171750"/>
              <a:ext cx="5734108" cy="1481728"/>
              <a:chOff x="6043594" y="3571552"/>
              <a:chExt cx="5734108" cy="1481728"/>
            </a:xfrm>
          </p:grpSpPr>
          <p:sp>
            <p:nvSpPr>
              <p:cNvPr id="48" name="Oval 47">
                <a:extLst>
                  <a:ext uri="{FF2B5EF4-FFF2-40B4-BE49-F238E27FC236}">
                    <a16:creationId xmlns:a16="http://schemas.microsoft.com/office/drawing/2014/main" id="{246AE9B1-27FE-47D6-2A61-53A555E7CF43}"/>
                  </a:ext>
                </a:extLst>
              </p:cNvPr>
              <p:cNvSpPr/>
              <p:nvPr/>
            </p:nvSpPr>
            <p:spPr>
              <a:xfrm rot="11946650">
                <a:off x="6043594" y="3571552"/>
                <a:ext cx="1601868" cy="1481728"/>
              </a:xfrm>
              <a:prstGeom prst="ellipse">
                <a:avLst/>
              </a:prstGeom>
              <a:solidFill>
                <a:srgbClr val="FAC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492114F4-A200-5B48-3E34-D23732CA2326}"/>
                  </a:ext>
                </a:extLst>
              </p:cNvPr>
              <p:cNvSpPr txBox="1"/>
              <p:nvPr/>
            </p:nvSpPr>
            <p:spPr>
              <a:xfrm>
                <a:off x="7344323" y="3810998"/>
                <a:ext cx="4433379" cy="1015663"/>
              </a:xfrm>
              <a:prstGeom prst="rect">
                <a:avLst/>
              </a:prstGeom>
              <a:solidFill>
                <a:srgbClr val="FAC4BE"/>
              </a:solidFill>
            </p:spPr>
            <p:txBody>
              <a:bodyPr wrap="square" lIns="91440" tIns="45720" rIns="91440" bIns="45720" anchor="t">
                <a:spAutoFit/>
              </a:bodyPr>
              <a:lstStyle/>
              <a:p>
                <a:r>
                  <a:rPr lang="en-US" sz="1500" b="1" i="0">
                    <a:solidFill>
                      <a:srgbClr val="000000"/>
                    </a:solidFill>
                    <a:effectLst/>
                  </a:rPr>
                  <a:t>Pilot projects must be co-created and executed as partnerships </a:t>
                </a:r>
                <a:r>
                  <a:rPr lang="en-US" sz="1500" i="0">
                    <a:solidFill>
                      <a:srgbClr val="000000"/>
                    </a:solidFill>
                    <a:effectLst/>
                  </a:rPr>
                  <a:t>between researchers and a range of stakeholders on the front </a:t>
                </a:r>
                <a:r>
                  <a:rPr lang="en-US" sz="1500">
                    <a:solidFill>
                      <a:srgbClr val="000000"/>
                    </a:solidFill>
                  </a:rPr>
                  <a:t>lines</a:t>
                </a:r>
                <a:r>
                  <a:rPr lang="en-US" sz="1500" i="0">
                    <a:solidFill>
                      <a:srgbClr val="000000"/>
                    </a:solidFill>
                    <a:effectLst/>
                  </a:rPr>
                  <a:t> of their community challenge</a:t>
                </a:r>
                <a:endParaRPr lang="en-US" sz="1500"/>
              </a:p>
            </p:txBody>
          </p:sp>
          <p:pic>
            <p:nvPicPr>
              <p:cNvPr id="50" name="Picture 49" descr="Shape&#10;&#10;Description automatically generated with medium confidence">
                <a:extLst>
                  <a:ext uri="{FF2B5EF4-FFF2-40B4-BE49-F238E27FC236}">
                    <a16:creationId xmlns:a16="http://schemas.microsoft.com/office/drawing/2014/main" id="{E0B98C7B-B332-29BE-8D5E-990E5EEE37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4823" y="3907375"/>
                <a:ext cx="799409" cy="764328"/>
              </a:xfrm>
              <a:prstGeom prst="rect">
                <a:avLst/>
              </a:prstGeom>
            </p:spPr>
          </p:pic>
        </p:grpSp>
        <p:grpSp>
          <p:nvGrpSpPr>
            <p:cNvPr id="42" name="Group 41">
              <a:extLst>
                <a:ext uri="{FF2B5EF4-FFF2-40B4-BE49-F238E27FC236}">
                  <a16:creationId xmlns:a16="http://schemas.microsoft.com/office/drawing/2014/main" id="{55BCD592-82C9-090F-4563-3C516E3C1578}"/>
                </a:ext>
              </a:extLst>
            </p:cNvPr>
            <p:cNvGrpSpPr/>
            <p:nvPr/>
          </p:nvGrpSpPr>
          <p:grpSpPr>
            <a:xfrm>
              <a:off x="336622" y="3166985"/>
              <a:ext cx="5402090" cy="1481728"/>
              <a:chOff x="338689" y="2930192"/>
              <a:chExt cx="5402090" cy="1481728"/>
            </a:xfrm>
          </p:grpSpPr>
          <p:sp>
            <p:nvSpPr>
              <p:cNvPr id="44" name="TextBox 43">
                <a:extLst>
                  <a:ext uri="{FF2B5EF4-FFF2-40B4-BE49-F238E27FC236}">
                    <a16:creationId xmlns:a16="http://schemas.microsoft.com/office/drawing/2014/main" id="{981AE979-2197-2748-65BF-0C49D54B53C1}"/>
                  </a:ext>
                </a:extLst>
              </p:cNvPr>
              <p:cNvSpPr txBox="1"/>
              <p:nvPr/>
            </p:nvSpPr>
            <p:spPr>
              <a:xfrm>
                <a:off x="338689" y="3197825"/>
                <a:ext cx="4162225" cy="1015663"/>
              </a:xfrm>
              <a:prstGeom prst="rect">
                <a:avLst/>
              </a:prstGeom>
              <a:solidFill>
                <a:schemeClr val="accent6">
                  <a:lumMod val="20000"/>
                  <a:lumOff val="80000"/>
                </a:schemeClr>
              </a:solidFill>
              <a:ln w="38100">
                <a:noFill/>
              </a:ln>
            </p:spPr>
            <p:txBody>
              <a:bodyPr wrap="square">
                <a:spAutoFit/>
              </a:bodyPr>
              <a:lstStyle/>
              <a:p>
                <a:r>
                  <a:rPr lang="en-US" sz="1500" b="1"/>
                  <a:t>Accelerate transition to practice</a:t>
                </a:r>
                <a:r>
                  <a:rPr lang="en-US" sz="1500"/>
                  <a:t> of foundational research and emerging technologies </a:t>
                </a:r>
                <a:r>
                  <a:rPr lang="en-US" sz="1500" b="1"/>
                  <a:t>into local government and community organizations </a:t>
                </a:r>
              </a:p>
            </p:txBody>
          </p:sp>
          <p:grpSp>
            <p:nvGrpSpPr>
              <p:cNvPr id="45" name="Group 44">
                <a:extLst>
                  <a:ext uri="{FF2B5EF4-FFF2-40B4-BE49-F238E27FC236}">
                    <a16:creationId xmlns:a16="http://schemas.microsoft.com/office/drawing/2014/main" id="{57313D64-8047-3A3B-3F17-913D0B05E93D}"/>
                  </a:ext>
                </a:extLst>
              </p:cNvPr>
              <p:cNvGrpSpPr/>
              <p:nvPr/>
            </p:nvGrpSpPr>
            <p:grpSpPr>
              <a:xfrm>
                <a:off x="4138911" y="2930192"/>
                <a:ext cx="1601868" cy="1481728"/>
                <a:chOff x="3644925" y="5012150"/>
                <a:chExt cx="1601868" cy="1481728"/>
              </a:xfrm>
            </p:grpSpPr>
            <p:sp>
              <p:nvSpPr>
                <p:cNvPr id="46" name="Oval 45">
                  <a:extLst>
                    <a:ext uri="{FF2B5EF4-FFF2-40B4-BE49-F238E27FC236}">
                      <a16:creationId xmlns:a16="http://schemas.microsoft.com/office/drawing/2014/main" id="{87383A00-DCD0-63DF-79BD-2756F56F3B2D}"/>
                    </a:ext>
                  </a:extLst>
                </p:cNvPr>
                <p:cNvSpPr/>
                <p:nvPr/>
              </p:nvSpPr>
              <p:spPr>
                <a:xfrm rot="10800000">
                  <a:off x="3644925" y="5012150"/>
                  <a:ext cx="1601868" cy="1481728"/>
                </a:xfrm>
                <a:prstGeom prst="ellipse">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Icon&#10;&#10;Description automatically generated">
                  <a:extLst>
                    <a:ext uri="{FF2B5EF4-FFF2-40B4-BE49-F238E27FC236}">
                      <a16:creationId xmlns:a16="http://schemas.microsoft.com/office/drawing/2014/main" id="{9F65733D-42F3-604F-2D98-227D18CDE5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3097" y="5519219"/>
                  <a:ext cx="1274102" cy="479023"/>
                </a:xfrm>
                <a:prstGeom prst="rect">
                  <a:avLst/>
                </a:prstGeom>
                <a:ln>
                  <a:noFill/>
                </a:ln>
              </p:spPr>
            </p:pic>
          </p:grpSp>
        </p:grpSp>
        <p:cxnSp>
          <p:nvCxnSpPr>
            <p:cNvPr id="43" name="Straight Connector 42">
              <a:extLst>
                <a:ext uri="{FF2B5EF4-FFF2-40B4-BE49-F238E27FC236}">
                  <a16:creationId xmlns:a16="http://schemas.microsoft.com/office/drawing/2014/main" id="{CD4B3E7B-4A71-CEF6-63BB-413478FE36D9}"/>
                </a:ext>
              </a:extLst>
            </p:cNvPr>
            <p:cNvCxnSpPr>
              <a:cxnSpLocks/>
              <a:stCxn id="46" idx="2"/>
              <a:endCxn id="56" idx="6"/>
            </p:cNvCxnSpPr>
            <p:nvPr/>
          </p:nvCxnSpPr>
          <p:spPr>
            <a:xfrm>
              <a:off x="5738712" y="3907849"/>
              <a:ext cx="782200" cy="1375022"/>
            </a:xfrm>
            <a:prstGeom prst="line">
              <a:avLst/>
            </a:prstGeom>
            <a:ln w="28575"/>
          </p:spPr>
          <p:style>
            <a:lnRef idx="1">
              <a:schemeClr val="dk1"/>
            </a:lnRef>
            <a:fillRef idx="0">
              <a:schemeClr val="dk1"/>
            </a:fillRef>
            <a:effectRef idx="0">
              <a:schemeClr val="dk1"/>
            </a:effectRef>
            <a:fontRef idx="minor">
              <a:schemeClr val="tx1"/>
            </a:fontRef>
          </p:style>
        </p:cxnSp>
      </p:grpSp>
      <p:sp>
        <p:nvSpPr>
          <p:cNvPr id="2" name="TextBox 1">
            <a:extLst>
              <a:ext uri="{FF2B5EF4-FFF2-40B4-BE49-F238E27FC236}">
                <a16:creationId xmlns:a16="http://schemas.microsoft.com/office/drawing/2014/main" id="{5CD36482-AAF9-B6B5-36C1-833D49C00764}"/>
              </a:ext>
            </a:extLst>
          </p:cNvPr>
          <p:cNvSpPr txBox="1"/>
          <p:nvPr/>
        </p:nvSpPr>
        <p:spPr>
          <a:xfrm>
            <a:off x="3733599" y="6488668"/>
            <a:ext cx="4739950" cy="369332"/>
          </a:xfrm>
          <a:prstGeom prst="rect">
            <a:avLst/>
          </a:prstGeom>
          <a:noFill/>
          <a:ln>
            <a:noFill/>
          </a:ln>
        </p:spPr>
        <p:txBody>
          <a:bodyPr wrap="square">
            <a:spAutoFit/>
          </a:bodyPr>
          <a:lstStyle/>
          <a:p>
            <a:r>
              <a:rPr lang="en-US" b="1" dirty="0"/>
              <a:t>Website: </a:t>
            </a:r>
            <a:r>
              <a:rPr lang="en-US" b="1" dirty="0">
                <a:solidFill>
                  <a:schemeClr val="accent1"/>
                </a:solidFill>
                <a:hlinkClick r:id="rId9">
                  <a:extLst>
                    <a:ext uri="{A12FA001-AC4F-418D-AE19-62706E023703}">
                      <ahyp:hlinkClr xmlns:ahyp="http://schemas.microsoft.com/office/drawing/2018/hyperlinkcolor" val="tx"/>
                    </a:ext>
                  </a:extLst>
                </a:hlinkClick>
              </a:rPr>
              <a:t>https://nsfcivicinnovation.org/</a:t>
            </a:r>
            <a:endParaRPr lang="en-US" b="1" dirty="0">
              <a:solidFill>
                <a:schemeClr val="accent1"/>
              </a:solidFill>
            </a:endParaRPr>
          </a:p>
        </p:txBody>
      </p:sp>
      <p:pic>
        <p:nvPicPr>
          <p:cNvPr id="3" name="Google Shape;58;p13">
            <a:extLst>
              <a:ext uri="{FF2B5EF4-FFF2-40B4-BE49-F238E27FC236}">
                <a16:creationId xmlns:a16="http://schemas.microsoft.com/office/drawing/2014/main" id="{A0B700AF-7039-A299-C2C7-D6A826E21FA8}"/>
              </a:ex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10454344" y="6424585"/>
            <a:ext cx="1737656" cy="429707"/>
          </a:xfrm>
          <a:prstGeom prst="rect">
            <a:avLst/>
          </a:prstGeom>
          <a:noFill/>
          <a:ln>
            <a:noFill/>
          </a:ln>
        </p:spPr>
      </p:pic>
      <p:cxnSp>
        <p:nvCxnSpPr>
          <p:cNvPr id="5" name="Google Shape;100;p16">
            <a:extLst>
              <a:ext uri="{FF2B5EF4-FFF2-40B4-BE49-F238E27FC236}">
                <a16:creationId xmlns:a16="http://schemas.microsoft.com/office/drawing/2014/main" id="{D26AB765-C494-CCCF-5F90-F682B7C94D68}"/>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4" name="Slide Number Placeholder 3">
            <a:extLst>
              <a:ext uri="{FF2B5EF4-FFF2-40B4-BE49-F238E27FC236}">
                <a16:creationId xmlns:a16="http://schemas.microsoft.com/office/drawing/2014/main" id="{C75D4695-AC73-3C48-9732-73B16F6DDA37}"/>
              </a:ext>
            </a:extLst>
          </p:cNvPr>
          <p:cNvSpPr>
            <a:spLocks noGrp="1"/>
          </p:cNvSpPr>
          <p:nvPr>
            <p:ph type="sldNum" sz="quarter" idx="12"/>
          </p:nvPr>
        </p:nvSpPr>
        <p:spPr/>
        <p:txBody>
          <a:bodyPr/>
          <a:lstStyle/>
          <a:p>
            <a:fld id="{4710E8EA-57F6-764C-8914-AEEABF058192}" type="slidenum">
              <a:rPr lang="en-US" smtClean="0"/>
              <a:t>3</a:t>
            </a:fld>
            <a:endParaRPr lang="en-US"/>
          </a:p>
        </p:txBody>
      </p:sp>
      <p:pic>
        <p:nvPicPr>
          <p:cNvPr id="11" name="Picture 10">
            <a:extLst>
              <a:ext uri="{FF2B5EF4-FFF2-40B4-BE49-F238E27FC236}">
                <a16:creationId xmlns:a16="http://schemas.microsoft.com/office/drawing/2014/main" id="{CF4ACA31-281A-92EF-0ADA-C7675ADC059C}"/>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0" y="111462"/>
            <a:ext cx="2877312" cy="1084660"/>
          </a:xfrm>
          <a:prstGeom prst="rect">
            <a:avLst/>
          </a:prstGeom>
        </p:spPr>
      </p:pic>
    </p:spTree>
    <p:extLst>
      <p:ext uri="{BB962C8B-B14F-4D97-AF65-F5344CB8AC3E}">
        <p14:creationId xmlns:p14="http://schemas.microsoft.com/office/powerpoint/2010/main" val="35268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9A73B9E-7037-1251-EE1E-C3279DD7BCF4}"/>
              </a:ext>
              <a:ext uri="{C183D7F6-B498-43B3-948B-1728B52AA6E4}">
                <adec:decorative xmlns:adec="http://schemas.microsoft.com/office/drawing/2017/decorative" val="1"/>
              </a:ext>
            </a:extLst>
          </p:cNvPr>
          <p:cNvGrpSpPr/>
          <p:nvPr/>
        </p:nvGrpSpPr>
        <p:grpSpPr>
          <a:xfrm>
            <a:off x="211604" y="1614445"/>
            <a:ext cx="10764617" cy="4668492"/>
            <a:chOff x="211604" y="1315741"/>
            <a:chExt cx="10764617" cy="4668492"/>
          </a:xfrm>
        </p:grpSpPr>
        <p:sp>
          <p:nvSpPr>
            <p:cNvPr id="33" name="TextBox 32">
              <a:extLst>
                <a:ext uri="{FF2B5EF4-FFF2-40B4-BE49-F238E27FC236}">
                  <a16:creationId xmlns:a16="http://schemas.microsoft.com/office/drawing/2014/main" id="{14E15F5C-BCC7-4EC4-924A-3D59C0DC33D4}"/>
                </a:ext>
              </a:extLst>
            </p:cNvPr>
            <p:cNvSpPr txBox="1"/>
            <p:nvPr/>
          </p:nvSpPr>
          <p:spPr>
            <a:xfrm>
              <a:off x="211604" y="1315741"/>
              <a:ext cx="10762859" cy="646331"/>
            </a:xfrm>
            <a:prstGeom prst="rect">
              <a:avLst/>
            </a:prstGeom>
            <a:solidFill>
              <a:schemeClr val="bg2">
                <a:lumMod val="60000"/>
                <a:lumOff val="40000"/>
              </a:schemeClr>
            </a:solidFill>
          </p:spPr>
          <p:txBody>
            <a:bodyPr wrap="square" lIns="91440" tIns="45720" rIns="91440" bIns="45720" anchor="t">
              <a:spAutoFit/>
            </a:bodyPr>
            <a:lstStyle/>
            <a:p>
              <a:r>
                <a:rPr lang="en-US" b="1" dirty="0"/>
                <a:t>Focused </a:t>
              </a:r>
              <a:r>
                <a:rPr lang="en-US" sz="1800" b="1" dirty="0"/>
                <a:t>track themes, </a:t>
              </a:r>
              <a:r>
                <a:rPr lang="en-US" dirty="0"/>
                <a:t>developed with input from</a:t>
              </a:r>
              <a:r>
                <a:rPr lang="en-US" dirty="0">
                  <a:solidFill>
                    <a:srgbClr val="000000"/>
                  </a:solidFill>
                </a:rPr>
                <a:t> </a:t>
              </a:r>
              <a:r>
                <a:rPr lang="en-US" dirty="0">
                  <a:solidFill>
                    <a:srgbClr val="000000"/>
                  </a:solidFill>
                  <a:effectLst/>
                </a:rPr>
                <a:t>local government and community organizations</a:t>
              </a:r>
              <a:r>
                <a:rPr lang="en-US" b="0" i="0" dirty="0">
                  <a:solidFill>
                    <a:srgbClr val="000000"/>
                  </a:solidFill>
                  <a:effectLst/>
                </a:rPr>
                <a:t> </a:t>
              </a:r>
              <a:r>
                <a:rPr lang="en-US" dirty="0">
                  <a:solidFill>
                    <a:srgbClr val="000000"/>
                  </a:solidFill>
                </a:rPr>
                <a:t>and</a:t>
              </a:r>
              <a:r>
                <a:rPr lang="en-US" b="0" i="0" dirty="0">
                  <a:solidFill>
                    <a:srgbClr val="000000"/>
                  </a:solidFill>
                  <a:effectLst/>
                </a:rPr>
                <a:t> the </a:t>
              </a:r>
              <a:r>
                <a:rPr lang="en-US" dirty="0">
                  <a:solidFill>
                    <a:srgbClr val="000000"/>
                  </a:solidFill>
                </a:rPr>
                <a:t>priority areas of the</a:t>
              </a:r>
              <a:r>
                <a:rPr lang="en-US" b="0" i="0" dirty="0">
                  <a:solidFill>
                    <a:srgbClr val="000000"/>
                  </a:solidFill>
                  <a:effectLst/>
                </a:rPr>
                <a:t> </a:t>
              </a:r>
              <a:r>
                <a:rPr lang="en-US" dirty="0">
                  <a:solidFill>
                    <a:srgbClr val="000000"/>
                  </a:solidFill>
                </a:rPr>
                <a:t>co-funding federal</a:t>
              </a:r>
              <a:r>
                <a:rPr lang="en-US" b="0" i="0" dirty="0">
                  <a:solidFill>
                    <a:srgbClr val="000000"/>
                  </a:solidFill>
                  <a:effectLst/>
                </a:rPr>
                <a:t> agencies</a:t>
              </a:r>
            </a:p>
          </p:txBody>
        </p:sp>
        <p:sp>
          <p:nvSpPr>
            <p:cNvPr id="37" name="TextBox 36">
              <a:extLst>
                <a:ext uri="{FF2B5EF4-FFF2-40B4-BE49-F238E27FC236}">
                  <a16:creationId xmlns:a16="http://schemas.microsoft.com/office/drawing/2014/main" id="{B9783B80-D434-42C9-B87D-159856CD48D6}"/>
                </a:ext>
              </a:extLst>
            </p:cNvPr>
            <p:cNvSpPr txBox="1"/>
            <p:nvPr/>
          </p:nvSpPr>
          <p:spPr>
            <a:xfrm>
              <a:off x="216617" y="2177470"/>
              <a:ext cx="10757846" cy="646331"/>
            </a:xfrm>
            <a:prstGeom prst="rect">
              <a:avLst/>
            </a:prstGeom>
            <a:solidFill>
              <a:schemeClr val="bg2">
                <a:lumMod val="60000"/>
                <a:lumOff val="40000"/>
              </a:schemeClr>
            </a:solidFill>
          </p:spPr>
          <p:txBody>
            <a:bodyPr wrap="square" lIns="91440" tIns="45720" rIns="91440" bIns="45720" anchor="t">
              <a:spAutoFit/>
            </a:bodyPr>
            <a:lstStyle/>
            <a:p>
              <a:r>
                <a:rPr lang="en-US" b="1" dirty="0"/>
                <a:t>Broad outreach to solicit project proposals </a:t>
              </a:r>
              <a:r>
                <a:rPr lang="en-US" dirty="0"/>
                <a:t>with a focus on outreach to local government, community organizations, and research institutions</a:t>
              </a:r>
              <a:endParaRPr lang="en-US" sz="1800" dirty="0">
                <a:cs typeface="Calibri"/>
              </a:endParaRPr>
            </a:p>
          </p:txBody>
        </p:sp>
        <p:sp>
          <p:nvSpPr>
            <p:cNvPr id="39" name="TextBox 38">
              <a:extLst>
                <a:ext uri="{FF2B5EF4-FFF2-40B4-BE49-F238E27FC236}">
                  <a16:creationId xmlns:a16="http://schemas.microsoft.com/office/drawing/2014/main" id="{AC87842C-75D9-47DB-B505-1177F839BC47}"/>
                </a:ext>
              </a:extLst>
            </p:cNvPr>
            <p:cNvSpPr txBox="1"/>
            <p:nvPr/>
          </p:nvSpPr>
          <p:spPr>
            <a:xfrm>
              <a:off x="5056554" y="3052626"/>
              <a:ext cx="5919667" cy="923330"/>
            </a:xfrm>
            <a:prstGeom prst="rect">
              <a:avLst/>
            </a:prstGeom>
            <a:solidFill>
              <a:schemeClr val="accent2">
                <a:lumMod val="20000"/>
                <a:lumOff val="80000"/>
              </a:schemeClr>
            </a:solidFill>
          </p:spPr>
          <p:txBody>
            <a:bodyPr wrap="square" lIns="91440" tIns="45720" rIns="91440" bIns="45720" anchor="t">
              <a:spAutoFit/>
            </a:bodyPr>
            <a:lstStyle/>
            <a:p>
              <a:r>
                <a:rPr lang="en-US" sz="1800" b="1" dirty="0"/>
                <a:t>Stage 1 Planning Grant Awards </a:t>
              </a:r>
              <a:endParaRPr lang="en-US" dirty="0"/>
            </a:p>
            <a:p>
              <a:r>
                <a:rPr lang="en-US" sz="1800" dirty="0"/>
                <a:t>($</a:t>
              </a:r>
              <a:r>
                <a:rPr lang="en-US" dirty="0"/>
                <a:t>75</a:t>
              </a:r>
              <a:r>
                <a:rPr lang="en-US" sz="1800" dirty="0"/>
                <a:t>K </a:t>
              </a:r>
              <a:r>
                <a:rPr lang="en-US" dirty="0"/>
                <a:t>for 6-month awards, for</a:t>
              </a:r>
              <a:r>
                <a:rPr lang="en-US" sz="1800" dirty="0"/>
                <a:t> team capacity building and </a:t>
              </a:r>
              <a:r>
                <a:rPr lang="en-US" dirty="0"/>
                <a:t>to</a:t>
              </a:r>
              <a:r>
                <a:rPr lang="en-US" sz="1800" dirty="0"/>
                <a:t> </a:t>
              </a:r>
              <a:r>
                <a:rPr lang="en-US" dirty="0"/>
                <a:t>refine pilot project ideas</a:t>
              </a:r>
              <a:r>
                <a:rPr lang="en-US" sz="1800" dirty="0"/>
                <a:t>)</a:t>
              </a:r>
              <a:endParaRPr lang="en-US" dirty="0"/>
            </a:p>
          </p:txBody>
        </p:sp>
        <p:sp>
          <p:nvSpPr>
            <p:cNvPr id="41" name="TextBox 40">
              <a:extLst>
                <a:ext uri="{FF2B5EF4-FFF2-40B4-BE49-F238E27FC236}">
                  <a16:creationId xmlns:a16="http://schemas.microsoft.com/office/drawing/2014/main" id="{C81DFF5E-EAD7-465C-9FC2-E6CA242A0F9A}"/>
                </a:ext>
              </a:extLst>
            </p:cNvPr>
            <p:cNvSpPr txBox="1"/>
            <p:nvPr/>
          </p:nvSpPr>
          <p:spPr>
            <a:xfrm>
              <a:off x="6217490" y="4080331"/>
              <a:ext cx="4758729" cy="923330"/>
            </a:xfrm>
            <a:prstGeom prst="rect">
              <a:avLst/>
            </a:prstGeom>
            <a:solidFill>
              <a:schemeClr val="accent2">
                <a:lumMod val="20000"/>
                <a:lumOff val="80000"/>
              </a:schemeClr>
            </a:solidFill>
          </p:spPr>
          <p:txBody>
            <a:bodyPr wrap="square" lIns="91440" tIns="45720" rIns="91440" bIns="45720" anchor="t">
              <a:spAutoFit/>
            </a:bodyPr>
            <a:lstStyle/>
            <a:p>
              <a:r>
                <a:rPr lang="en-US" b="1"/>
                <a:t>Stage</a:t>
              </a:r>
              <a:r>
                <a:rPr lang="en-US" sz="1800" b="1"/>
                <a:t> 2 Pilot Awards</a:t>
              </a:r>
              <a:endParaRPr lang="en-US"/>
            </a:p>
            <a:p>
              <a:r>
                <a:rPr lang="en-US" sz="1800"/>
                <a:t>($1M</a:t>
              </a:r>
              <a:r>
                <a:rPr lang="en-US"/>
                <a:t> for 12-month awards,</a:t>
              </a:r>
              <a:r>
                <a:rPr lang="en-US" sz="1800"/>
                <a:t> </a:t>
              </a:r>
              <a:r>
                <a:rPr lang="en-US"/>
                <a:t>to execute</a:t>
              </a:r>
              <a:r>
                <a:rPr lang="en-US" sz="1800"/>
                <a:t> fast-paced pilot project</a:t>
              </a:r>
              <a:r>
                <a:rPr lang="en-US"/>
                <a:t>)</a:t>
              </a:r>
            </a:p>
          </p:txBody>
        </p:sp>
        <p:sp>
          <p:nvSpPr>
            <p:cNvPr id="40" name="TextBox 39">
              <a:extLst>
                <a:ext uri="{FF2B5EF4-FFF2-40B4-BE49-F238E27FC236}">
                  <a16:creationId xmlns:a16="http://schemas.microsoft.com/office/drawing/2014/main" id="{4E52F3EE-B9EC-4223-A1A2-C06FA7DCCB13}"/>
                </a:ext>
              </a:extLst>
            </p:cNvPr>
            <p:cNvSpPr txBox="1"/>
            <p:nvPr/>
          </p:nvSpPr>
          <p:spPr>
            <a:xfrm>
              <a:off x="211604" y="3047791"/>
              <a:ext cx="4235407" cy="923330"/>
            </a:xfrm>
            <a:prstGeom prst="rect">
              <a:avLst/>
            </a:prstGeom>
            <a:solidFill>
              <a:schemeClr val="bg2">
                <a:lumMod val="60000"/>
                <a:lumOff val="40000"/>
              </a:schemeClr>
            </a:solidFill>
          </p:spPr>
          <p:txBody>
            <a:bodyPr wrap="square" lIns="91440" tIns="45720" rIns="91440" bIns="45720" anchor="t">
              <a:spAutoFit/>
            </a:bodyPr>
            <a:lstStyle/>
            <a:p>
              <a:r>
                <a:rPr lang="en-US" b="1" dirty="0"/>
                <a:t>Project selection through NSF merit review </a:t>
              </a:r>
              <a:r>
                <a:rPr lang="en-US" dirty="0"/>
                <a:t>involving civic and academic reviewers</a:t>
              </a:r>
              <a:endParaRPr lang="en-US" sz="1800" dirty="0"/>
            </a:p>
          </p:txBody>
        </p:sp>
        <p:grpSp>
          <p:nvGrpSpPr>
            <p:cNvPr id="10" name="Group 9">
              <a:extLst>
                <a:ext uri="{FF2B5EF4-FFF2-40B4-BE49-F238E27FC236}">
                  <a16:creationId xmlns:a16="http://schemas.microsoft.com/office/drawing/2014/main" id="{2094901D-8B4A-C655-230C-132307EDFF76}"/>
                </a:ext>
              </a:extLst>
            </p:cNvPr>
            <p:cNvGrpSpPr/>
            <p:nvPr/>
          </p:nvGrpSpPr>
          <p:grpSpPr>
            <a:xfrm>
              <a:off x="211604" y="4720492"/>
              <a:ext cx="10756155" cy="1263741"/>
              <a:chOff x="211604" y="4718722"/>
              <a:chExt cx="10756155" cy="1263741"/>
            </a:xfrm>
          </p:grpSpPr>
          <p:sp>
            <p:nvSpPr>
              <p:cNvPr id="17" name="TextBox 16">
                <a:extLst>
                  <a:ext uri="{FF2B5EF4-FFF2-40B4-BE49-F238E27FC236}">
                    <a16:creationId xmlns:a16="http://schemas.microsoft.com/office/drawing/2014/main" id="{068514B0-75E1-7D4B-08DF-D342627CFD87}"/>
                  </a:ext>
                </a:extLst>
              </p:cNvPr>
              <p:cNvSpPr txBox="1"/>
              <p:nvPr/>
            </p:nvSpPr>
            <p:spPr>
              <a:xfrm>
                <a:off x="211604" y="5155633"/>
                <a:ext cx="10756155" cy="646331"/>
              </a:xfrm>
              <a:prstGeom prst="rect">
                <a:avLst/>
              </a:prstGeom>
              <a:solidFill>
                <a:schemeClr val="bg2">
                  <a:lumMod val="60000"/>
                  <a:lumOff val="40000"/>
                </a:schemeClr>
              </a:solidFill>
            </p:spPr>
            <p:txBody>
              <a:bodyPr wrap="square" lIns="91440" tIns="45720" rIns="91440" bIns="45720" anchor="t">
                <a:spAutoFit/>
              </a:bodyPr>
              <a:lstStyle/>
              <a:p>
                <a:r>
                  <a:rPr lang="en-US" b="1"/>
                  <a:t>Community of Practice </a:t>
                </a:r>
                <a:r>
                  <a:rPr lang="en-US"/>
                  <a:t>to facilitate knowledge sharing, training, and networking </a:t>
                </a:r>
              </a:p>
              <a:p>
                <a:r>
                  <a:rPr lang="en-US"/>
                  <a:t>between CIVIC teams</a:t>
                </a:r>
                <a:endParaRPr lang="en-US" sz="1800"/>
              </a:p>
            </p:txBody>
          </p:sp>
          <p:pic>
            <p:nvPicPr>
              <p:cNvPr id="16" name="Picture 15" descr="Logo, company name&#10;&#10;Description automatically generated">
                <a:extLst>
                  <a:ext uri="{FF2B5EF4-FFF2-40B4-BE49-F238E27FC236}">
                    <a16:creationId xmlns:a16="http://schemas.microsoft.com/office/drawing/2014/main" id="{AB284AE1-EA1A-F8E6-D316-37334B55A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1226" y="4718722"/>
                <a:ext cx="1376949" cy="1263741"/>
              </a:xfrm>
              <a:prstGeom prst="rect">
                <a:avLst/>
              </a:prstGeom>
              <a:noFill/>
            </p:spPr>
          </p:pic>
        </p:grpSp>
        <p:sp>
          <p:nvSpPr>
            <p:cNvPr id="5" name="Arrow: Bent-Up 4">
              <a:extLst>
                <a:ext uri="{FF2B5EF4-FFF2-40B4-BE49-F238E27FC236}">
                  <a16:creationId xmlns:a16="http://schemas.microsoft.com/office/drawing/2014/main" id="{61760B31-5A96-F3EE-52AE-B084D7CAC3D1}"/>
                </a:ext>
              </a:extLst>
            </p:cNvPr>
            <p:cNvSpPr/>
            <p:nvPr/>
          </p:nvSpPr>
          <p:spPr>
            <a:xfrm rot="5400000">
              <a:off x="5153770" y="3989281"/>
              <a:ext cx="850952" cy="1033508"/>
            </a:xfrm>
            <a:prstGeom prst="bentUpArrow">
              <a:avLst>
                <a:gd name="adj1" fmla="val 8855"/>
                <a:gd name="adj2" fmla="val 24999"/>
                <a:gd name="adj3" fmla="val 29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703B3B0-AF32-55A1-AF1B-414439E3B0A6}"/>
                </a:ext>
              </a:extLst>
            </p:cNvPr>
            <p:cNvSpPr txBox="1"/>
            <p:nvPr/>
          </p:nvSpPr>
          <p:spPr>
            <a:xfrm>
              <a:off x="5125952" y="4015494"/>
              <a:ext cx="1251402" cy="523220"/>
            </a:xfrm>
            <a:prstGeom prst="rect">
              <a:avLst/>
            </a:prstGeom>
            <a:noFill/>
          </p:spPr>
          <p:txBody>
            <a:bodyPr wrap="square" lIns="91440" tIns="45720" rIns="91440" bIns="45720" anchor="t">
              <a:spAutoFit/>
            </a:bodyPr>
            <a:lstStyle>
              <a:defPPr>
                <a:defRPr lang="en-US"/>
              </a:defPPr>
              <a:lvl1pPr>
                <a:defRPr b="1"/>
              </a:lvl1pPr>
            </a:lstStyle>
            <a:p>
              <a:r>
                <a:rPr lang="en-US" sz="1400" b="0"/>
                <a:t>Down-selection</a:t>
              </a:r>
            </a:p>
          </p:txBody>
        </p:sp>
      </p:grpSp>
      <p:pic>
        <p:nvPicPr>
          <p:cNvPr id="2" name="Google Shape;58;p13">
            <a:extLst>
              <a:ext uri="{FF2B5EF4-FFF2-40B4-BE49-F238E27FC236}">
                <a16:creationId xmlns:a16="http://schemas.microsoft.com/office/drawing/2014/main" id="{950987C7-90A8-92E4-F429-6EF954FE1DD5}"/>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5279EE4D-88F2-43C7-9F12-830359974A49}"/>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EF9BEE62-BFB7-3947-45AF-8FA15F0729E5}"/>
              </a:ext>
            </a:extLst>
          </p:cNvPr>
          <p:cNvSpPr txBox="1">
            <a:spLocks noGrp="1"/>
          </p:cNvSpPr>
          <p:nvPr>
            <p:ph type="title" idx="4294967295"/>
          </p:nvPr>
        </p:nvSpPr>
        <p:spPr>
          <a:xfrm>
            <a:off x="3507970" y="80778"/>
            <a:ext cx="5176060"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Program Structure</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5E83A217-C925-FE88-991F-443590CE623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11462"/>
            <a:ext cx="2877312" cy="1084660"/>
          </a:xfrm>
          <a:prstGeom prst="rect">
            <a:avLst/>
          </a:prstGeom>
        </p:spPr>
      </p:pic>
    </p:spTree>
    <p:extLst>
      <p:ext uri="{BB962C8B-B14F-4D97-AF65-F5344CB8AC3E}">
        <p14:creationId xmlns:p14="http://schemas.microsoft.com/office/powerpoint/2010/main" val="177564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8;p13">
            <a:extLst>
              <a:ext uri="{FF2B5EF4-FFF2-40B4-BE49-F238E27FC236}">
                <a16:creationId xmlns:a16="http://schemas.microsoft.com/office/drawing/2014/main" id="{950987C7-90A8-92E4-F429-6EF954FE1DD5}"/>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5279EE4D-88F2-43C7-9F12-830359974A49}"/>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EF9BEE62-BFB7-3947-45AF-8FA15F0729E5}"/>
              </a:ext>
            </a:extLst>
          </p:cNvPr>
          <p:cNvSpPr txBox="1">
            <a:spLocks noGrp="1"/>
          </p:cNvSpPr>
          <p:nvPr>
            <p:ph type="title" idx="4294967295"/>
          </p:nvPr>
        </p:nvSpPr>
        <p:spPr>
          <a:xfrm>
            <a:off x="3507969" y="80778"/>
            <a:ext cx="5532663"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CIVIC 1.0 (2020-22)</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5E83A217-C925-FE88-991F-443590CE62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26" name="TextBox 25">
            <a:extLst>
              <a:ext uri="{FF2B5EF4-FFF2-40B4-BE49-F238E27FC236}">
                <a16:creationId xmlns:a16="http://schemas.microsoft.com/office/drawing/2014/main" id="{070AE1A2-F5A6-1D21-9BE8-86013A5D6E29}"/>
              </a:ext>
            </a:extLst>
          </p:cNvPr>
          <p:cNvSpPr txBox="1"/>
          <p:nvPr/>
        </p:nvSpPr>
        <p:spPr>
          <a:xfrm>
            <a:off x="1715487" y="2755999"/>
            <a:ext cx="3917780" cy="523220"/>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rPr>
              <a:t>Track 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rPr>
              <a:t>Communities and Mobility </a:t>
            </a:r>
          </a:p>
        </p:txBody>
      </p:sp>
      <p:sp>
        <p:nvSpPr>
          <p:cNvPr id="43" name="TextBox 42">
            <a:extLst>
              <a:ext uri="{FF2B5EF4-FFF2-40B4-BE49-F238E27FC236}">
                <a16:creationId xmlns:a16="http://schemas.microsoft.com/office/drawing/2014/main" id="{E781AC59-6ED9-9657-2FAC-A0C962E46983}"/>
              </a:ext>
            </a:extLst>
          </p:cNvPr>
          <p:cNvSpPr txBox="1"/>
          <p:nvPr/>
        </p:nvSpPr>
        <p:spPr>
          <a:xfrm>
            <a:off x="1877124" y="3274273"/>
            <a:ext cx="3476522"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85858"/>
                </a:solidFill>
                <a:effectLst/>
                <a:uLnTx/>
                <a:uFillTx/>
              </a:rPr>
              <a:t>Offering better </a:t>
            </a:r>
            <a:r>
              <a:rPr lang="en-US" sz="1200" kern="0" dirty="0">
                <a:solidFill>
                  <a:srgbClr val="585858"/>
                </a:solidFill>
              </a:rPr>
              <a:t>m</a:t>
            </a:r>
            <a:r>
              <a:rPr kumimoji="0" lang="en-US" sz="1200" b="0" i="0" u="none" strike="noStrike" kern="0" cap="none" spc="0" normalizeH="0" baseline="0" noProof="0" dirty="0" err="1">
                <a:ln>
                  <a:noFill/>
                </a:ln>
                <a:solidFill>
                  <a:srgbClr val="585858"/>
                </a:solidFill>
                <a:effectLst/>
                <a:uLnTx/>
                <a:uFillTx/>
              </a:rPr>
              <a:t>obility</a:t>
            </a:r>
            <a:r>
              <a:rPr kumimoji="0" lang="en-US" sz="1200" b="0" i="0" u="none" strike="noStrike" kern="0" cap="none" spc="0" normalizeH="0" baseline="0" noProof="0" dirty="0">
                <a:ln>
                  <a:noFill/>
                </a:ln>
                <a:solidFill>
                  <a:srgbClr val="585858"/>
                </a:solidFill>
                <a:effectLst/>
                <a:uLnTx/>
                <a:uFillTx/>
              </a:rPr>
              <a:t> options to </a:t>
            </a:r>
            <a:r>
              <a:rPr lang="en-US" sz="1200" kern="0" dirty="0">
                <a:solidFill>
                  <a:srgbClr val="585858"/>
                </a:solidFill>
              </a:rPr>
              <a:t>s</a:t>
            </a:r>
            <a:r>
              <a:rPr kumimoji="0" lang="en-US" sz="1200" b="0" i="0" u="none" strike="noStrike" kern="0" cap="none" spc="0" normalizeH="0" baseline="0" noProof="0" dirty="0" err="1">
                <a:ln>
                  <a:noFill/>
                </a:ln>
                <a:solidFill>
                  <a:srgbClr val="585858"/>
                </a:solidFill>
                <a:effectLst/>
                <a:uLnTx/>
                <a:uFillTx/>
              </a:rPr>
              <a:t>olve</a:t>
            </a:r>
            <a:r>
              <a:rPr kumimoji="0" lang="en-US" sz="1200" b="0" i="0" u="none" strike="noStrike" kern="0" cap="none" spc="0" normalizeH="0" baseline="0" noProof="0" dirty="0">
                <a:ln>
                  <a:noFill/>
                </a:ln>
                <a:solidFill>
                  <a:srgbClr val="585858"/>
                </a:solidFill>
                <a:effectLst/>
                <a:uLnTx/>
                <a:uFillTx/>
              </a:rPr>
              <a:t> the spatial </a:t>
            </a:r>
            <a:r>
              <a:rPr lang="en-US" sz="1200" kern="0" dirty="0">
                <a:solidFill>
                  <a:srgbClr val="585858"/>
                </a:solidFill>
              </a:rPr>
              <a:t>m</a:t>
            </a:r>
            <a:r>
              <a:rPr kumimoji="0" lang="en-US" sz="1200" b="0" i="0" u="none" strike="noStrike" kern="0" cap="none" spc="0" normalizeH="0" baseline="0" noProof="0" dirty="0" err="1">
                <a:ln>
                  <a:noFill/>
                </a:ln>
                <a:solidFill>
                  <a:srgbClr val="585858"/>
                </a:solidFill>
                <a:effectLst/>
                <a:uLnTx/>
                <a:uFillTx/>
              </a:rPr>
              <a:t>ismatch</a:t>
            </a:r>
            <a:r>
              <a:rPr kumimoji="0" lang="en-US" sz="1200" b="0" i="0" u="none" strike="noStrike" kern="0" cap="none" spc="0" normalizeH="0" baseline="0" noProof="0" dirty="0">
                <a:ln>
                  <a:noFill/>
                </a:ln>
                <a:solidFill>
                  <a:srgbClr val="585858"/>
                </a:solidFill>
                <a:effectLst/>
                <a:uLnTx/>
                <a:uFillTx/>
              </a:rPr>
              <a:t> </a:t>
            </a:r>
            <a:r>
              <a:rPr lang="en-US" sz="1200" kern="0" dirty="0">
                <a:solidFill>
                  <a:srgbClr val="585858"/>
                </a:solidFill>
              </a:rPr>
              <a:t>b</a:t>
            </a:r>
            <a:r>
              <a:rPr kumimoji="0" lang="en-US" sz="1200" b="0" i="0" u="none" strike="noStrike" kern="0" cap="none" spc="0" normalizeH="0" baseline="0" noProof="0" dirty="0" err="1">
                <a:ln>
                  <a:noFill/>
                </a:ln>
                <a:solidFill>
                  <a:srgbClr val="585858"/>
                </a:solidFill>
                <a:effectLst/>
                <a:uLnTx/>
                <a:uFillTx/>
              </a:rPr>
              <a:t>etween</a:t>
            </a:r>
            <a:r>
              <a:rPr kumimoji="0" lang="en-US" sz="1200" b="0" i="0" u="none" strike="noStrike" kern="0" cap="none" spc="0" normalizeH="0" baseline="0" noProof="0" dirty="0">
                <a:ln>
                  <a:noFill/>
                </a:ln>
                <a:solidFill>
                  <a:srgbClr val="585858"/>
                </a:solidFill>
                <a:effectLst/>
                <a:uLnTx/>
                <a:uFillTx/>
              </a:rPr>
              <a:t> </a:t>
            </a:r>
            <a:r>
              <a:rPr lang="en-US" sz="1200" kern="0" dirty="0">
                <a:solidFill>
                  <a:srgbClr val="585858"/>
                </a:solidFill>
              </a:rPr>
              <a:t>h</a:t>
            </a:r>
            <a:r>
              <a:rPr kumimoji="0" lang="en-US" sz="1200" b="0" i="0" u="none" strike="noStrike" kern="0" cap="none" spc="0" normalizeH="0" baseline="0" noProof="0" dirty="0" err="1">
                <a:ln>
                  <a:noFill/>
                </a:ln>
                <a:solidFill>
                  <a:srgbClr val="585858"/>
                </a:solidFill>
                <a:effectLst/>
                <a:uLnTx/>
                <a:uFillTx/>
              </a:rPr>
              <a:t>ousing</a:t>
            </a:r>
            <a:r>
              <a:rPr lang="en-US" sz="1200" kern="0" dirty="0">
                <a:solidFill>
                  <a:srgbClr val="585858"/>
                </a:solidFill>
              </a:rPr>
              <a:t> </a:t>
            </a:r>
            <a:r>
              <a:rPr kumimoji="0" lang="en-US" sz="1200" b="0" i="0" u="none" strike="noStrike" kern="0" cap="none" spc="0" normalizeH="0" baseline="0" noProof="0" dirty="0">
                <a:ln>
                  <a:noFill/>
                </a:ln>
                <a:solidFill>
                  <a:srgbClr val="585858"/>
                </a:solidFill>
                <a:effectLst/>
                <a:uLnTx/>
                <a:uFillTx/>
              </a:rPr>
              <a:t>and jobs </a:t>
            </a:r>
            <a:endParaRPr kumimoji="0" lang="en-US" sz="1200" b="0" i="0" u="none" strike="noStrike" kern="0" cap="none" spc="0" normalizeH="0" baseline="0" noProof="0" dirty="0">
              <a:ln>
                <a:noFill/>
              </a:ln>
              <a:solidFill>
                <a:prstClr val="black"/>
              </a:solidFill>
              <a:effectLst/>
              <a:uLnTx/>
              <a:uFillTx/>
            </a:endParaRPr>
          </a:p>
        </p:txBody>
      </p:sp>
      <p:sp>
        <p:nvSpPr>
          <p:cNvPr id="32" name="TextBox 31">
            <a:extLst>
              <a:ext uri="{FF2B5EF4-FFF2-40B4-BE49-F238E27FC236}">
                <a16:creationId xmlns:a16="http://schemas.microsoft.com/office/drawing/2014/main" id="{EA3AAA9B-4B58-19FF-2C06-0087B841F46A}"/>
              </a:ext>
            </a:extLst>
          </p:cNvPr>
          <p:cNvSpPr txBox="1"/>
          <p:nvPr/>
        </p:nvSpPr>
        <p:spPr>
          <a:xfrm>
            <a:off x="2181634" y="4799047"/>
            <a:ext cx="2867502" cy="1015663"/>
          </a:xfrm>
          <a:prstGeom prst="rect">
            <a:avLst/>
          </a:prstGeom>
          <a:noFill/>
        </p:spPr>
        <p:txBody>
          <a:bodyPr wrap="square">
            <a:spAutoFit/>
          </a:bodyPr>
          <a:lstStyle/>
          <a:p>
            <a:r>
              <a:rPr lang="en-US" sz="1200" b="1"/>
              <a:t>Stage 2 Application Domains:</a:t>
            </a:r>
            <a:endParaRPr lang="en-US" sz="1200"/>
          </a:p>
          <a:p>
            <a:pPr marL="171450" indent="-171450">
              <a:buFont typeface="Arial" panose="020B0604020202020204" pitchFamily="34" charset="0"/>
              <a:buChar char="•"/>
            </a:pPr>
            <a:r>
              <a:rPr lang="en-US" sz="1200"/>
              <a:t>On-Demand Multi-Modal Transit</a:t>
            </a:r>
          </a:p>
          <a:p>
            <a:pPr marL="171450" indent="-171450">
              <a:buFont typeface="Arial" panose="020B0604020202020204" pitchFamily="34" charset="0"/>
              <a:buChar char="•"/>
            </a:pPr>
            <a:r>
              <a:rPr lang="en-US" sz="1200" err="1"/>
              <a:t>Micromobility</a:t>
            </a:r>
            <a:endParaRPr lang="en-US" sz="1200"/>
          </a:p>
          <a:p>
            <a:pPr marL="171450" indent="-171450">
              <a:buFont typeface="Arial" panose="020B0604020202020204" pitchFamily="34" charset="0"/>
              <a:buChar char="•"/>
            </a:pPr>
            <a:r>
              <a:rPr lang="en-US" sz="1200"/>
              <a:t>Smart Mobility Hubs</a:t>
            </a:r>
          </a:p>
          <a:p>
            <a:pPr marL="171450" indent="-171450">
              <a:buFont typeface="Arial" panose="020B0604020202020204" pitchFamily="34" charset="0"/>
              <a:buChar char="•"/>
            </a:pPr>
            <a:r>
              <a:rPr lang="en-US" sz="1200" err="1"/>
              <a:t>Microtransit</a:t>
            </a:r>
            <a:endParaRPr lang="en-US" sz="1200"/>
          </a:p>
        </p:txBody>
      </p:sp>
      <p:pic>
        <p:nvPicPr>
          <p:cNvPr id="27" name="Picture 26">
            <a:extLst>
              <a:ext uri="{FF2B5EF4-FFF2-40B4-BE49-F238E27FC236}">
                <a16:creationId xmlns:a16="http://schemas.microsoft.com/office/drawing/2014/main" id="{A80C0B75-D0F9-7FE7-2D71-5819C339F208}"/>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27062" t="56595" r="60282" b="21405"/>
          <a:stretch/>
        </p:blipFill>
        <p:spPr>
          <a:xfrm>
            <a:off x="3111227" y="1626601"/>
            <a:ext cx="1058090" cy="1135363"/>
          </a:xfrm>
          <a:prstGeom prst="rect">
            <a:avLst/>
          </a:prstGeom>
        </p:spPr>
      </p:pic>
      <p:sp>
        <p:nvSpPr>
          <p:cNvPr id="28" name="Rectangle 27">
            <a:extLst>
              <a:ext uri="{FF2B5EF4-FFF2-40B4-BE49-F238E27FC236}">
                <a16:creationId xmlns:a16="http://schemas.microsoft.com/office/drawing/2014/main" id="{8F1A9622-66B4-8610-2E1D-6E400BCC5749}"/>
              </a:ext>
              <a:ext uri="{C183D7F6-B498-43B3-948B-1728B52AA6E4}">
                <adec:decorative xmlns:adec="http://schemas.microsoft.com/office/drawing/2017/decorative" val="1"/>
              </a:ext>
            </a:extLst>
          </p:cNvPr>
          <p:cNvSpPr/>
          <p:nvPr/>
        </p:nvSpPr>
        <p:spPr>
          <a:xfrm>
            <a:off x="1667438" y="1507834"/>
            <a:ext cx="3945671" cy="5040248"/>
          </a:xfrm>
          <a:prstGeom prst="rect">
            <a:avLst/>
          </a:prstGeom>
          <a:noFill/>
          <a:ln w="38100" cap="flat" cmpd="sng" algn="ctr">
            <a:solidFill>
              <a:schemeClr val="tx2">
                <a:lumMod val="75000"/>
                <a:lumOff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4060D7F-B489-C014-B50F-8FE74859F868}"/>
              </a:ext>
            </a:extLst>
          </p:cNvPr>
          <p:cNvSpPr txBox="1"/>
          <p:nvPr/>
        </p:nvSpPr>
        <p:spPr>
          <a:xfrm>
            <a:off x="6098730" y="2755999"/>
            <a:ext cx="4013755" cy="523220"/>
          </a:xfrm>
          <a:prstGeom prst="rect">
            <a:avLst/>
          </a:prstGeom>
          <a:noFill/>
        </p:spPr>
        <p:txBody>
          <a:bodyPr wrap="square" anchor="ctr">
            <a:spAutoFit/>
          </a:bodyPr>
          <a:lstStyle>
            <a:defPPr>
              <a:defRPr lang="en-US"/>
            </a:defPPr>
            <a:lvl1pPr algn="ctr">
              <a:defRPr sz="3600" b="0" i="0" u="none" strike="noStrike" baseline="0">
                <a:solidFill>
                  <a:srgbClr val="000000"/>
                </a:solidFill>
                <a:latin typeface="+mj-l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n-lt"/>
              </a:rPr>
              <a:t>Track B: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mn-lt"/>
              </a:rPr>
              <a:t>Resilience to Natural Disasters </a:t>
            </a:r>
          </a:p>
        </p:txBody>
      </p:sp>
      <p:sp>
        <p:nvSpPr>
          <p:cNvPr id="44" name="TextBox 43">
            <a:extLst>
              <a:ext uri="{FF2B5EF4-FFF2-40B4-BE49-F238E27FC236}">
                <a16:creationId xmlns:a16="http://schemas.microsoft.com/office/drawing/2014/main" id="{8A4777E8-9A15-9DCC-B777-8630C040FFA4}"/>
              </a:ext>
            </a:extLst>
          </p:cNvPr>
          <p:cNvSpPr txBox="1"/>
          <p:nvPr/>
        </p:nvSpPr>
        <p:spPr>
          <a:xfrm>
            <a:off x="6283869" y="3277176"/>
            <a:ext cx="3658253"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85858"/>
                </a:solidFill>
                <a:effectLst/>
                <a:uLnTx/>
                <a:uFillTx/>
                <a:latin typeface="+mn-lt"/>
              </a:rPr>
              <a:t>Equipping communities for greater </a:t>
            </a:r>
            <a:r>
              <a:rPr lang="en-US" sz="1200" kern="0">
                <a:solidFill>
                  <a:srgbClr val="585858"/>
                </a:solidFill>
              </a:rPr>
              <a:t>p</a:t>
            </a:r>
            <a:r>
              <a:rPr kumimoji="0" lang="en-US" sz="1200" b="0" i="0" u="none" strike="noStrike" kern="0" cap="none" spc="0" normalizeH="0" baseline="0" noProof="0" err="1">
                <a:ln>
                  <a:noFill/>
                </a:ln>
                <a:solidFill>
                  <a:srgbClr val="585858"/>
                </a:solidFill>
                <a:effectLst/>
                <a:uLnTx/>
                <a:uFillTx/>
                <a:latin typeface="+mn-lt"/>
              </a:rPr>
              <a:t>reparedness</a:t>
            </a:r>
            <a:r>
              <a:rPr kumimoji="0" lang="en-US" sz="1200" b="0" i="0" u="none" strike="noStrike" kern="0" cap="none" spc="0" normalizeH="0" baseline="0" noProof="0">
                <a:ln>
                  <a:noFill/>
                </a:ln>
                <a:solidFill>
                  <a:srgbClr val="585858"/>
                </a:solidFill>
                <a:effectLst/>
                <a:uLnTx/>
                <a:uFillTx/>
                <a:latin typeface="+mn-lt"/>
              </a:rPr>
              <a:t> and resilience to natural </a:t>
            </a:r>
            <a:r>
              <a:rPr lang="en-US" sz="1200" kern="0">
                <a:solidFill>
                  <a:srgbClr val="585858"/>
                </a:solidFill>
              </a:rPr>
              <a:t>d</a:t>
            </a:r>
            <a:r>
              <a:rPr kumimoji="0" lang="en-US" sz="1200" b="0" i="0" u="none" strike="noStrike" kern="0" cap="none" spc="0" normalizeH="0" baseline="0" noProof="0" err="1">
                <a:ln>
                  <a:noFill/>
                </a:ln>
                <a:solidFill>
                  <a:srgbClr val="585858"/>
                </a:solidFill>
                <a:effectLst/>
                <a:uLnTx/>
                <a:uFillTx/>
                <a:latin typeface="+mn-lt"/>
              </a:rPr>
              <a:t>isasters</a:t>
            </a:r>
            <a:r>
              <a:rPr kumimoji="0" lang="en-US" sz="1200" b="0" i="0" u="none" strike="noStrike" kern="0" cap="none" spc="0" normalizeH="0" baseline="0" noProof="0">
                <a:ln>
                  <a:noFill/>
                </a:ln>
                <a:solidFill>
                  <a:srgbClr val="585858"/>
                </a:solidFill>
                <a:effectLst/>
                <a:uLnTx/>
                <a:uFillTx/>
                <a:latin typeface="+mn-lt"/>
              </a:rPr>
              <a:t> </a:t>
            </a:r>
          </a:p>
        </p:txBody>
      </p:sp>
      <p:sp>
        <p:nvSpPr>
          <p:cNvPr id="34" name="TextBox 33">
            <a:extLst>
              <a:ext uri="{FF2B5EF4-FFF2-40B4-BE49-F238E27FC236}">
                <a16:creationId xmlns:a16="http://schemas.microsoft.com/office/drawing/2014/main" id="{B8AE021F-60F8-692B-64B4-E53F1410A90D}"/>
              </a:ext>
            </a:extLst>
          </p:cNvPr>
          <p:cNvSpPr txBox="1"/>
          <p:nvPr/>
        </p:nvSpPr>
        <p:spPr>
          <a:xfrm>
            <a:off x="6602689" y="4793756"/>
            <a:ext cx="2930395" cy="1754326"/>
          </a:xfrm>
          <a:prstGeom prst="rect">
            <a:avLst/>
          </a:prstGeom>
          <a:noFill/>
        </p:spPr>
        <p:txBody>
          <a:bodyPr wrap="square">
            <a:spAutoFit/>
          </a:bodyPr>
          <a:lstStyle/>
          <a:p>
            <a:r>
              <a:rPr lang="en-US" sz="1200" b="1"/>
              <a:t>Stage 2 Application Domains:</a:t>
            </a:r>
          </a:p>
          <a:p>
            <a:pPr marL="171450" indent="-171450">
              <a:buFont typeface="Arial" panose="020B0604020202020204" pitchFamily="34" charset="0"/>
              <a:buChar char="•"/>
            </a:pPr>
            <a:r>
              <a:rPr lang="en-US" sz="1200"/>
              <a:t>Food Security</a:t>
            </a:r>
          </a:p>
          <a:p>
            <a:pPr marL="171450" indent="-171450">
              <a:buFont typeface="Arial" panose="020B0604020202020204" pitchFamily="34" charset="0"/>
              <a:buChar char="•"/>
            </a:pPr>
            <a:r>
              <a:rPr lang="en-US" sz="1200"/>
              <a:t>Disaster Evacuation</a:t>
            </a:r>
          </a:p>
          <a:p>
            <a:pPr marL="171450" indent="-171450">
              <a:buFont typeface="Arial" panose="020B0604020202020204" pitchFamily="34" charset="0"/>
              <a:buChar char="•"/>
            </a:pPr>
            <a:r>
              <a:rPr lang="en-US" sz="1200"/>
              <a:t>Post-Disaster Aid Distribution</a:t>
            </a:r>
          </a:p>
          <a:p>
            <a:pPr marL="171450" indent="-171450">
              <a:buFont typeface="Arial" panose="020B0604020202020204" pitchFamily="34" charset="0"/>
              <a:buChar char="•"/>
            </a:pPr>
            <a:r>
              <a:rPr lang="en-US" sz="1200"/>
              <a:t>Infrastructure Resilience</a:t>
            </a:r>
          </a:p>
          <a:p>
            <a:pPr marL="171450" indent="-171450">
              <a:buFont typeface="Arial" panose="020B0604020202020204" pitchFamily="34" charset="0"/>
              <a:buChar char="•"/>
            </a:pPr>
            <a:r>
              <a:rPr lang="en-US" sz="1200"/>
              <a:t>Resilience Education</a:t>
            </a:r>
          </a:p>
          <a:p>
            <a:pPr marL="171450" indent="-171450">
              <a:buFont typeface="Arial" panose="020B0604020202020204" pitchFamily="34" charset="0"/>
              <a:buChar char="•"/>
            </a:pPr>
            <a:r>
              <a:rPr lang="en-US" sz="1200"/>
              <a:t>Resilience Hubs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Flooding</a:t>
            </a:r>
            <a:r>
              <a:rPr lang="en-US" sz="1200" baseline="0"/>
              <a:t> – Modeling, Planning, and Response</a:t>
            </a:r>
            <a:endParaRPr lang="en-US" sz="1200"/>
          </a:p>
        </p:txBody>
      </p:sp>
      <p:pic>
        <p:nvPicPr>
          <p:cNvPr id="30" name="Picture 29">
            <a:extLst>
              <a:ext uri="{FF2B5EF4-FFF2-40B4-BE49-F238E27FC236}">
                <a16:creationId xmlns:a16="http://schemas.microsoft.com/office/drawing/2014/main" id="{966D91C4-71A3-685A-4BE4-492EFDA494ED}"/>
              </a:ext>
              <a:ext uri="{C183D7F6-B498-43B3-948B-1728B52AA6E4}">
                <adec:decorative xmlns:adec="http://schemas.microsoft.com/office/drawing/2017/decorative" val="1"/>
              </a:ext>
            </a:extLst>
          </p:cNvPr>
          <p:cNvPicPr>
            <a:picLocks/>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Lst>
          </a:blip>
          <a:srcRect l="50910" t="54545" r="38977" b="27273"/>
          <a:stretch/>
        </p:blipFill>
        <p:spPr>
          <a:xfrm>
            <a:off x="7545333" y="1607396"/>
            <a:ext cx="1041365" cy="1135362"/>
          </a:xfrm>
          <a:prstGeom prst="rect">
            <a:avLst/>
          </a:prstGeom>
        </p:spPr>
      </p:pic>
      <p:sp>
        <p:nvSpPr>
          <p:cNvPr id="31" name="Rectangle 30">
            <a:extLst>
              <a:ext uri="{FF2B5EF4-FFF2-40B4-BE49-F238E27FC236}">
                <a16:creationId xmlns:a16="http://schemas.microsoft.com/office/drawing/2014/main" id="{0BC424AE-3929-11CF-3DF8-480F4B7A02E2}"/>
              </a:ext>
              <a:ext uri="{C183D7F6-B498-43B3-948B-1728B52AA6E4}">
                <adec:decorative xmlns:adec="http://schemas.microsoft.com/office/drawing/2017/decorative" val="1"/>
              </a:ext>
            </a:extLst>
          </p:cNvPr>
          <p:cNvSpPr/>
          <p:nvPr/>
        </p:nvSpPr>
        <p:spPr>
          <a:xfrm>
            <a:off x="6126499" y="1507833"/>
            <a:ext cx="3945671" cy="5040249"/>
          </a:xfrm>
          <a:prstGeom prst="rect">
            <a:avLst/>
          </a:prstGeom>
          <a:noFill/>
          <a:ln w="38100" cap="flat" cmpd="sng" algn="ctr">
            <a:solidFill>
              <a:schemeClr val="accent3">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5" name="Table 34">
            <a:extLst>
              <a:ext uri="{FF2B5EF4-FFF2-40B4-BE49-F238E27FC236}">
                <a16:creationId xmlns:a16="http://schemas.microsoft.com/office/drawing/2014/main" id="{95E62BA1-98DE-67BA-A541-DE1DAEBFCC5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124769772"/>
              </p:ext>
            </p:extLst>
          </p:nvPr>
        </p:nvGraphicFramePr>
        <p:xfrm>
          <a:off x="2206522" y="4101720"/>
          <a:ext cx="2867501" cy="552463"/>
        </p:xfrm>
        <a:graphic>
          <a:graphicData uri="http://schemas.openxmlformats.org/drawingml/2006/table">
            <a:tbl>
              <a:tblPr firstRow="1" bandRow="1">
                <a:tableStyleId>{5C22544A-7EE6-4342-B048-85BDC9FD1C3A}</a:tableStyleId>
              </a:tblPr>
              <a:tblGrid>
                <a:gridCol w="1455468">
                  <a:extLst>
                    <a:ext uri="{9D8B030D-6E8A-4147-A177-3AD203B41FA5}">
                      <a16:colId xmlns:a16="http://schemas.microsoft.com/office/drawing/2014/main" val="2816018517"/>
                    </a:ext>
                  </a:extLst>
                </a:gridCol>
                <a:gridCol w="1412033">
                  <a:extLst>
                    <a:ext uri="{9D8B030D-6E8A-4147-A177-3AD203B41FA5}">
                      <a16:colId xmlns:a16="http://schemas.microsoft.com/office/drawing/2014/main" val="3792728110"/>
                    </a:ext>
                  </a:extLst>
                </a:gridCol>
              </a:tblGrid>
              <a:tr h="278143">
                <a:tc>
                  <a:txBody>
                    <a:bodyPr/>
                    <a:lstStyle/>
                    <a:p>
                      <a:pPr algn="ctr"/>
                      <a:r>
                        <a:rPr lang="en-US" sz="1200"/>
                        <a:t>Stage 1</a:t>
                      </a:r>
                    </a:p>
                  </a:txBody>
                  <a:tcPr>
                    <a:solidFill>
                      <a:schemeClr val="accent1">
                        <a:lumMod val="75000"/>
                      </a:schemeClr>
                    </a:solidFill>
                  </a:tcPr>
                </a:tc>
                <a:tc>
                  <a:txBody>
                    <a:bodyPr/>
                    <a:lstStyle/>
                    <a:p>
                      <a:pPr algn="ctr"/>
                      <a:r>
                        <a:rPr lang="en-US" sz="1200"/>
                        <a:t>Stage 2</a:t>
                      </a:r>
                    </a:p>
                  </a:txBody>
                  <a:tcPr>
                    <a:solidFill>
                      <a:schemeClr val="accent1">
                        <a:lumMod val="75000"/>
                      </a:schemeClr>
                    </a:solidFill>
                  </a:tcPr>
                </a:tc>
                <a:extLst>
                  <a:ext uri="{0D108BD9-81ED-4DB2-BD59-A6C34878D82A}">
                    <a16:rowId xmlns:a16="http://schemas.microsoft.com/office/drawing/2014/main" val="1287215032"/>
                  </a:ext>
                </a:extLst>
              </a:tr>
              <a:tr h="151555">
                <a:tc>
                  <a:txBody>
                    <a:bodyPr/>
                    <a:lstStyle/>
                    <a:p>
                      <a:pPr algn="ctr"/>
                      <a:r>
                        <a:rPr lang="en-US" sz="1200" b="1"/>
                        <a:t>21 Awards</a:t>
                      </a:r>
                    </a:p>
                  </a:txBody>
                  <a:tcPr/>
                </a:tc>
                <a:tc>
                  <a:txBody>
                    <a:bodyPr/>
                    <a:lstStyle/>
                    <a:p>
                      <a:pPr algn="ctr"/>
                      <a:r>
                        <a:rPr lang="en-US" sz="1200" b="1" dirty="0"/>
                        <a:t>6 Awards</a:t>
                      </a:r>
                    </a:p>
                  </a:txBody>
                  <a:tcPr/>
                </a:tc>
                <a:extLst>
                  <a:ext uri="{0D108BD9-81ED-4DB2-BD59-A6C34878D82A}">
                    <a16:rowId xmlns:a16="http://schemas.microsoft.com/office/drawing/2014/main" val="2890454572"/>
                  </a:ext>
                </a:extLst>
              </a:tr>
            </a:tbl>
          </a:graphicData>
        </a:graphic>
      </p:graphicFrame>
      <p:cxnSp>
        <p:nvCxnSpPr>
          <p:cNvPr id="36" name="Straight Connector 35">
            <a:extLst>
              <a:ext uri="{FF2B5EF4-FFF2-40B4-BE49-F238E27FC236}">
                <a16:creationId xmlns:a16="http://schemas.microsoft.com/office/drawing/2014/main" id="{37B95158-78D2-72CC-027F-927EEF4A898C}"/>
              </a:ext>
              <a:ext uri="{C183D7F6-B498-43B3-948B-1728B52AA6E4}">
                <adec:decorative xmlns:adec="http://schemas.microsoft.com/office/drawing/2017/decorative" val="1"/>
              </a:ext>
            </a:extLst>
          </p:cNvPr>
          <p:cNvCxnSpPr>
            <a:cxnSpLocks/>
          </p:cNvCxnSpPr>
          <p:nvPr/>
        </p:nvCxnSpPr>
        <p:spPr>
          <a:xfrm>
            <a:off x="1858126" y="3987519"/>
            <a:ext cx="3564294" cy="0"/>
          </a:xfrm>
          <a:prstGeom prst="line">
            <a:avLst/>
          </a:prstGeom>
          <a:ln w="28575">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15C8577-19A6-FA3E-C516-C97877C06D82}"/>
              </a:ext>
              <a:ext uri="{C183D7F6-B498-43B3-948B-1728B52AA6E4}">
                <adec:decorative xmlns:adec="http://schemas.microsoft.com/office/drawing/2017/decorative" val="1"/>
              </a:ext>
            </a:extLst>
          </p:cNvPr>
          <p:cNvCxnSpPr>
            <a:cxnSpLocks/>
          </p:cNvCxnSpPr>
          <p:nvPr/>
        </p:nvCxnSpPr>
        <p:spPr>
          <a:xfrm>
            <a:off x="6317187" y="3987519"/>
            <a:ext cx="3564294"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2" name="Table 41">
            <a:extLst>
              <a:ext uri="{FF2B5EF4-FFF2-40B4-BE49-F238E27FC236}">
                <a16:creationId xmlns:a16="http://schemas.microsoft.com/office/drawing/2014/main" id="{698F6E14-0C7F-A53B-8660-0AB2B3C54EA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32011237"/>
              </p:ext>
            </p:extLst>
          </p:nvPr>
        </p:nvGraphicFramePr>
        <p:xfrm>
          <a:off x="6665583" y="4112465"/>
          <a:ext cx="2867501" cy="548640"/>
        </p:xfrm>
        <a:graphic>
          <a:graphicData uri="http://schemas.openxmlformats.org/drawingml/2006/table">
            <a:tbl>
              <a:tblPr firstRow="1" bandRow="1">
                <a:tableStyleId>{5C22544A-7EE6-4342-B048-85BDC9FD1C3A}</a:tableStyleId>
              </a:tblPr>
              <a:tblGrid>
                <a:gridCol w="1455468">
                  <a:extLst>
                    <a:ext uri="{9D8B030D-6E8A-4147-A177-3AD203B41FA5}">
                      <a16:colId xmlns:a16="http://schemas.microsoft.com/office/drawing/2014/main" val="2816018517"/>
                    </a:ext>
                  </a:extLst>
                </a:gridCol>
                <a:gridCol w="1412033">
                  <a:extLst>
                    <a:ext uri="{9D8B030D-6E8A-4147-A177-3AD203B41FA5}">
                      <a16:colId xmlns:a16="http://schemas.microsoft.com/office/drawing/2014/main" val="3792728110"/>
                    </a:ext>
                  </a:extLst>
                </a:gridCol>
              </a:tblGrid>
              <a:tr h="269235">
                <a:tc>
                  <a:txBody>
                    <a:bodyPr/>
                    <a:lstStyle/>
                    <a:p>
                      <a:pPr algn="ctr"/>
                      <a:r>
                        <a:rPr lang="en-US" sz="1200"/>
                        <a:t>Stage 1</a:t>
                      </a:r>
                    </a:p>
                  </a:txBody>
                  <a:tcPr>
                    <a:solidFill>
                      <a:schemeClr val="accent3">
                        <a:lumMod val="50000"/>
                      </a:schemeClr>
                    </a:solidFill>
                  </a:tcPr>
                </a:tc>
                <a:tc>
                  <a:txBody>
                    <a:bodyPr/>
                    <a:lstStyle/>
                    <a:p>
                      <a:pPr algn="ctr"/>
                      <a:r>
                        <a:rPr lang="en-US" sz="1200"/>
                        <a:t>Stage 2</a:t>
                      </a:r>
                    </a:p>
                  </a:txBody>
                  <a:tcPr>
                    <a:solidFill>
                      <a:schemeClr val="accent3">
                        <a:lumMod val="50000"/>
                      </a:schemeClr>
                    </a:solidFill>
                  </a:tcPr>
                </a:tc>
                <a:extLst>
                  <a:ext uri="{0D108BD9-81ED-4DB2-BD59-A6C34878D82A}">
                    <a16:rowId xmlns:a16="http://schemas.microsoft.com/office/drawing/2014/main" val="1287215032"/>
                  </a:ext>
                </a:extLst>
              </a:tr>
              <a:tr h="199543">
                <a:tc>
                  <a:txBody>
                    <a:bodyPr/>
                    <a:lstStyle/>
                    <a:p>
                      <a:pPr algn="ctr"/>
                      <a:r>
                        <a:rPr lang="en-US" sz="1200" b="1"/>
                        <a:t>31 Awards</a:t>
                      </a:r>
                    </a:p>
                  </a:txBody>
                  <a:tcPr/>
                </a:tc>
                <a:tc>
                  <a:txBody>
                    <a:bodyPr/>
                    <a:lstStyle/>
                    <a:p>
                      <a:pPr algn="ctr"/>
                      <a:r>
                        <a:rPr lang="en-US" sz="1200" b="1" dirty="0"/>
                        <a:t>11 Awards</a:t>
                      </a:r>
                    </a:p>
                  </a:txBody>
                  <a:tcPr/>
                </a:tc>
                <a:extLst>
                  <a:ext uri="{0D108BD9-81ED-4DB2-BD59-A6C34878D82A}">
                    <a16:rowId xmlns:a16="http://schemas.microsoft.com/office/drawing/2014/main" val="2890454572"/>
                  </a:ext>
                </a:extLst>
              </a:tr>
            </a:tbl>
          </a:graphicData>
        </a:graphic>
      </p:graphicFrame>
    </p:spTree>
    <p:extLst>
      <p:ext uri="{BB962C8B-B14F-4D97-AF65-F5344CB8AC3E}">
        <p14:creationId xmlns:p14="http://schemas.microsoft.com/office/powerpoint/2010/main" val="282057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8;p13">
            <a:extLst>
              <a:ext uri="{FF2B5EF4-FFF2-40B4-BE49-F238E27FC236}">
                <a16:creationId xmlns:a16="http://schemas.microsoft.com/office/drawing/2014/main" id="{950987C7-90A8-92E4-F429-6EF954FE1DD5}"/>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5279EE4D-88F2-43C7-9F12-830359974A49}"/>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EF9BEE62-BFB7-3947-45AF-8FA15F0729E5}"/>
              </a:ext>
            </a:extLst>
          </p:cNvPr>
          <p:cNvSpPr txBox="1">
            <a:spLocks noGrp="1"/>
          </p:cNvSpPr>
          <p:nvPr>
            <p:ph type="title" idx="4294967295"/>
          </p:nvPr>
        </p:nvSpPr>
        <p:spPr>
          <a:xfrm>
            <a:off x="3507969" y="80778"/>
            <a:ext cx="5532663"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CIVIC 2.0 (2022-24)</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5E83A217-C925-FE88-991F-443590CE62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grpSp>
        <p:nvGrpSpPr>
          <p:cNvPr id="3" name="Group 2">
            <a:extLst>
              <a:ext uri="{FF2B5EF4-FFF2-40B4-BE49-F238E27FC236}">
                <a16:creationId xmlns:a16="http://schemas.microsoft.com/office/drawing/2014/main" id="{ABE9DBB7-4044-000E-366B-800B3D853E11}"/>
              </a:ext>
              <a:ext uri="{C183D7F6-B498-43B3-948B-1728B52AA6E4}">
                <adec:decorative xmlns:adec="http://schemas.microsoft.com/office/drawing/2017/decorative" val="1"/>
              </a:ext>
            </a:extLst>
          </p:cNvPr>
          <p:cNvGrpSpPr/>
          <p:nvPr/>
        </p:nvGrpSpPr>
        <p:grpSpPr>
          <a:xfrm>
            <a:off x="1996998" y="1978064"/>
            <a:ext cx="8776751" cy="2955140"/>
            <a:chOff x="2171612" y="1078048"/>
            <a:chExt cx="8776751" cy="2955140"/>
          </a:xfrm>
        </p:grpSpPr>
        <p:grpSp>
          <p:nvGrpSpPr>
            <p:cNvPr id="4" name="Group 3">
              <a:extLst>
                <a:ext uri="{FF2B5EF4-FFF2-40B4-BE49-F238E27FC236}">
                  <a16:creationId xmlns:a16="http://schemas.microsoft.com/office/drawing/2014/main" id="{A581F6BF-9720-B47F-477E-6977A07EC407}"/>
                </a:ext>
              </a:extLst>
            </p:cNvPr>
            <p:cNvGrpSpPr/>
            <p:nvPr/>
          </p:nvGrpSpPr>
          <p:grpSpPr>
            <a:xfrm>
              <a:off x="2171612" y="1078048"/>
              <a:ext cx="4197221" cy="2955140"/>
              <a:chOff x="1645691" y="1976178"/>
              <a:chExt cx="4068066" cy="2875538"/>
            </a:xfrm>
          </p:grpSpPr>
          <p:sp>
            <p:nvSpPr>
              <p:cNvPr id="24" name="TextBox 23">
                <a:extLst>
                  <a:ext uri="{FF2B5EF4-FFF2-40B4-BE49-F238E27FC236}">
                    <a16:creationId xmlns:a16="http://schemas.microsoft.com/office/drawing/2014/main" id="{784AE8B9-550C-345C-B18C-42713B0924A0}"/>
                  </a:ext>
                </a:extLst>
              </p:cNvPr>
              <p:cNvSpPr txBox="1"/>
              <p:nvPr/>
            </p:nvSpPr>
            <p:spPr>
              <a:xfrm>
                <a:off x="1768742" y="3625843"/>
                <a:ext cx="3821964" cy="329434"/>
              </a:xfrm>
              <a:prstGeom prst="rect">
                <a:avLst/>
              </a:prstGeom>
              <a:noFill/>
            </p:spPr>
            <p:txBody>
              <a:bodyPr wrap="square">
                <a:spAutoFit/>
              </a:bodyPr>
              <a:lstStyle/>
              <a:p>
                <a:pPr algn="ctr"/>
                <a:r>
                  <a:rPr lang="en-US" sz="1600" b="1" dirty="0">
                    <a:effectLst/>
                    <a:latin typeface="+mj-lt"/>
                    <a:ea typeface="Calibri" panose="020F0502020204030204" pitchFamily="34" charset="0"/>
                    <a:cs typeface="Times New Roman" panose="02020603050405020304" pitchFamily="18" charset="0"/>
                  </a:rPr>
                  <a:t>Track A: Living in a Changing </a:t>
                </a:r>
                <a:r>
                  <a:rPr lang="en-US" sz="1600" b="1" dirty="0">
                    <a:latin typeface="+mj-lt"/>
                    <a:ea typeface="Calibri" panose="020F0502020204030204" pitchFamily="34" charset="0"/>
                    <a:cs typeface="Times New Roman" panose="02020603050405020304" pitchFamily="18" charset="0"/>
                  </a:rPr>
                  <a:t>C</a:t>
                </a:r>
                <a:r>
                  <a:rPr lang="en-US" sz="1600" b="1" dirty="0">
                    <a:effectLst/>
                    <a:latin typeface="+mj-lt"/>
                    <a:ea typeface="Calibri" panose="020F0502020204030204" pitchFamily="34" charset="0"/>
                    <a:cs typeface="Times New Roman" panose="02020603050405020304" pitchFamily="18" charset="0"/>
                  </a:rPr>
                  <a:t>limate </a:t>
                </a:r>
                <a:endParaRPr lang="en-US" sz="1600" b="1" dirty="0">
                  <a:latin typeface="+mj-lt"/>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41692D99-E410-A7CD-4776-EEA3ED578EC3}"/>
                  </a:ext>
                </a:extLst>
              </p:cNvPr>
              <p:cNvSpPr/>
              <p:nvPr/>
            </p:nvSpPr>
            <p:spPr>
              <a:xfrm>
                <a:off x="1645691" y="1976178"/>
                <a:ext cx="4068066" cy="287553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 name="Group 4">
              <a:extLst>
                <a:ext uri="{FF2B5EF4-FFF2-40B4-BE49-F238E27FC236}">
                  <a16:creationId xmlns:a16="http://schemas.microsoft.com/office/drawing/2014/main" id="{49C9F237-1F20-0216-5A83-E986B92A2B23}"/>
                </a:ext>
              </a:extLst>
            </p:cNvPr>
            <p:cNvGrpSpPr/>
            <p:nvPr/>
          </p:nvGrpSpPr>
          <p:grpSpPr>
            <a:xfrm>
              <a:off x="3558534" y="1310568"/>
              <a:ext cx="1425476" cy="1328173"/>
              <a:chOff x="2481713" y="1389066"/>
              <a:chExt cx="1425476" cy="1328173"/>
            </a:xfrm>
          </p:grpSpPr>
          <p:sp>
            <p:nvSpPr>
              <p:cNvPr id="22" name="Rectangle 21">
                <a:extLst>
                  <a:ext uri="{FF2B5EF4-FFF2-40B4-BE49-F238E27FC236}">
                    <a16:creationId xmlns:a16="http://schemas.microsoft.com/office/drawing/2014/main" id="{2456A121-364C-770E-2180-C5F4E58F5F9F}"/>
                  </a:ext>
                </a:extLst>
              </p:cNvPr>
              <p:cNvSpPr/>
              <p:nvPr/>
            </p:nvSpPr>
            <p:spPr>
              <a:xfrm>
                <a:off x="2481713" y="1389066"/>
                <a:ext cx="1425476" cy="132817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3" name="Picture 22" descr="Shape&#10;&#10;Description automatically generated with low confidence">
                <a:extLst>
                  <a:ext uri="{FF2B5EF4-FFF2-40B4-BE49-F238E27FC236}">
                    <a16:creationId xmlns:a16="http://schemas.microsoft.com/office/drawing/2014/main" id="{94AAFC03-4421-8285-6382-7BF413BDC7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2910" y="1391147"/>
                <a:ext cx="1323085" cy="1323085"/>
              </a:xfrm>
              <a:prstGeom prst="rect">
                <a:avLst/>
              </a:prstGeom>
            </p:spPr>
          </p:pic>
        </p:grpSp>
        <p:sp>
          <p:nvSpPr>
            <p:cNvPr id="6" name="TextBox 5">
              <a:extLst>
                <a:ext uri="{FF2B5EF4-FFF2-40B4-BE49-F238E27FC236}">
                  <a16:creationId xmlns:a16="http://schemas.microsoft.com/office/drawing/2014/main" id="{CAABBAB2-1F71-4F1E-EAE0-003A4F6D9FB4}"/>
                </a:ext>
              </a:extLst>
            </p:cNvPr>
            <p:cNvSpPr txBox="1"/>
            <p:nvPr/>
          </p:nvSpPr>
          <p:spPr>
            <a:xfrm>
              <a:off x="2331677" y="3167411"/>
              <a:ext cx="3879189" cy="646331"/>
            </a:xfrm>
            <a:prstGeom prst="rect">
              <a:avLst/>
            </a:prstGeom>
            <a:noFill/>
            <a:ln>
              <a:noFill/>
            </a:ln>
          </p:spPr>
          <p:txBody>
            <a:bodyPr wrap="square">
              <a:spAutoFit/>
            </a:bodyPr>
            <a:lstStyle/>
            <a:p>
              <a:r>
                <a:rPr lang="en-US" sz="1200" dirty="0">
                  <a:solidFill>
                    <a:schemeClr val="tx1">
                      <a:lumMod val="65000"/>
                      <a:lumOff val="35000"/>
                    </a:schemeClr>
                  </a:solidFill>
                  <a:ea typeface="Calibri" panose="020F0502020204030204" pitchFamily="34" charset="0"/>
                </a:rPr>
                <a:t>A</a:t>
              </a:r>
              <a:r>
                <a:rPr lang="en-US" sz="1200" dirty="0">
                  <a:solidFill>
                    <a:schemeClr val="tx1">
                      <a:lumMod val="65000"/>
                      <a:lumOff val="35000"/>
                    </a:schemeClr>
                  </a:solidFill>
                  <a:effectLst/>
                  <a:ea typeface="Calibri" panose="020F0502020204030204" pitchFamily="34" charset="0"/>
                </a:rPr>
                <a:t>daptation, mitigation, and resilience in community systems, services, and economic drivers</a:t>
              </a:r>
              <a:r>
                <a:rPr lang="en-US" sz="1200" b="1" dirty="0">
                  <a:solidFill>
                    <a:schemeClr val="tx1">
                      <a:lumMod val="65000"/>
                      <a:lumOff val="35000"/>
                    </a:schemeClr>
                  </a:solidFill>
                  <a:effectLst/>
                  <a:ea typeface="Calibri" panose="020F0502020204030204" pitchFamily="34" charset="0"/>
                </a:rPr>
                <a:t> </a:t>
              </a:r>
              <a:r>
                <a:rPr lang="en-US" sz="1200" dirty="0">
                  <a:solidFill>
                    <a:schemeClr val="tx1">
                      <a:lumMod val="65000"/>
                      <a:lumOff val="35000"/>
                    </a:schemeClr>
                  </a:solidFill>
                  <a:effectLst/>
                  <a:ea typeface="Calibri" panose="020F0502020204030204" pitchFamily="34" charset="0"/>
                </a:rPr>
                <a:t>that are vulnerable in the face of a changing climate.</a:t>
              </a:r>
            </a:p>
          </p:txBody>
        </p:sp>
        <p:sp>
          <p:nvSpPr>
            <p:cNvPr id="8" name="TextBox 7">
              <a:extLst>
                <a:ext uri="{FF2B5EF4-FFF2-40B4-BE49-F238E27FC236}">
                  <a16:creationId xmlns:a16="http://schemas.microsoft.com/office/drawing/2014/main" id="{F396202E-538B-093D-7C85-87C11C0699A8}"/>
                </a:ext>
              </a:extLst>
            </p:cNvPr>
            <p:cNvSpPr txBox="1"/>
            <p:nvPr/>
          </p:nvSpPr>
          <p:spPr>
            <a:xfrm>
              <a:off x="6798662" y="2776714"/>
              <a:ext cx="4102180" cy="461665"/>
            </a:xfrm>
            <a:prstGeom prst="rect">
              <a:avLst/>
            </a:prstGeom>
            <a:noFill/>
          </p:spPr>
          <p:txBody>
            <a:bodyPr wrap="square">
              <a:spAutoFit/>
            </a:bodyPr>
            <a:lstStyle>
              <a:defPPr>
                <a:defRPr lang="en-US"/>
              </a:defPPr>
              <a:lvl1pPr algn="ctr">
                <a:defRPr sz="3600" b="0" i="0" u="none" strike="noStrike" baseline="0">
                  <a:solidFill>
                    <a:srgbClr val="000000"/>
                  </a:solidFill>
                  <a:latin typeface="+mj-lt"/>
                </a:defRPr>
              </a:lvl1pPr>
            </a:lstStyle>
            <a:p>
              <a:r>
                <a:rPr lang="en-US" sz="1200" b="1" dirty="0"/>
                <a:t>Track B: Bridging the gap between essential resources and services &amp; community needs</a:t>
              </a:r>
            </a:p>
          </p:txBody>
        </p:sp>
        <p:grpSp>
          <p:nvGrpSpPr>
            <p:cNvPr id="9" name="Group 8">
              <a:extLst>
                <a:ext uri="{FF2B5EF4-FFF2-40B4-BE49-F238E27FC236}">
                  <a16:creationId xmlns:a16="http://schemas.microsoft.com/office/drawing/2014/main" id="{668E4708-0FA4-C0C7-B025-D327008ABE5D}"/>
                </a:ext>
              </a:extLst>
            </p:cNvPr>
            <p:cNvGrpSpPr/>
            <p:nvPr/>
          </p:nvGrpSpPr>
          <p:grpSpPr>
            <a:xfrm>
              <a:off x="8322820" y="1392624"/>
              <a:ext cx="1182630" cy="1202582"/>
              <a:chOff x="9240665" y="707555"/>
              <a:chExt cx="1668941" cy="1697093"/>
            </a:xfrm>
          </p:grpSpPr>
          <p:pic>
            <p:nvPicPr>
              <p:cNvPr id="15" name="Picture 14" descr="Icon&#10;&#10;Description automatically generated">
                <a:extLst>
                  <a:ext uri="{FF2B5EF4-FFF2-40B4-BE49-F238E27FC236}">
                    <a16:creationId xmlns:a16="http://schemas.microsoft.com/office/drawing/2014/main" id="{14647CA2-7705-6443-2BA0-887CEDECA3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3752" y="707555"/>
                <a:ext cx="239388" cy="239388"/>
              </a:xfrm>
              <a:prstGeom prst="rect">
                <a:avLst/>
              </a:prstGeom>
            </p:spPr>
          </p:pic>
          <p:pic>
            <p:nvPicPr>
              <p:cNvPr id="16" name="Picture 15" descr="Icon&#10;&#10;Description automatically generated">
                <a:extLst>
                  <a:ext uri="{FF2B5EF4-FFF2-40B4-BE49-F238E27FC236}">
                    <a16:creationId xmlns:a16="http://schemas.microsoft.com/office/drawing/2014/main" id="{91939A10-E52A-8FEB-17CC-034CE109920F}"/>
                  </a:ext>
                </a:extLst>
              </p:cNvPr>
              <p:cNvPicPr>
                <a:picLocks noChangeAspect="1"/>
              </p:cNvPicPr>
              <p:nvPr/>
            </p:nvPicPr>
            <p:blipFill rotWithShape="1">
              <a:blip r:embed="rId7">
                <a:extLst>
                  <a:ext uri="{28A0092B-C50C-407E-A947-70E740481C1C}">
                    <a14:useLocalDpi xmlns:a14="http://schemas.microsoft.com/office/drawing/2010/main" val="0"/>
                  </a:ext>
                </a:extLst>
              </a:blip>
              <a:srcRect b="24672"/>
              <a:stretch/>
            </p:blipFill>
            <p:spPr>
              <a:xfrm flipH="1">
                <a:off x="9984279" y="2186042"/>
                <a:ext cx="210131" cy="218606"/>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5311DEDE-FE99-42B4-EC1E-1C3FC36D42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0388" y="1154149"/>
                <a:ext cx="239388" cy="239388"/>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09B85702-5E40-ABBE-B652-F26E144858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0213" y="824429"/>
                <a:ext cx="1497611" cy="1497610"/>
              </a:xfrm>
              <a:prstGeom prst="rect">
                <a:avLst/>
              </a:prstGeom>
            </p:spPr>
          </p:pic>
          <p:pic>
            <p:nvPicPr>
              <p:cNvPr id="19" name="Picture 18" descr="Shape&#10;&#10;Description automatically generated with low confidence">
                <a:extLst>
                  <a:ext uri="{FF2B5EF4-FFF2-40B4-BE49-F238E27FC236}">
                    <a16:creationId xmlns:a16="http://schemas.microsoft.com/office/drawing/2014/main" id="{68F5C5C7-21FF-60C7-6621-00DF9D42A6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0665" y="1672500"/>
                <a:ext cx="352564" cy="352564"/>
              </a:xfrm>
              <a:prstGeom prst="rect">
                <a:avLst/>
              </a:prstGeom>
            </p:spPr>
          </p:pic>
          <p:pic>
            <p:nvPicPr>
              <p:cNvPr id="20" name="Picture 19">
                <a:extLst>
                  <a:ext uri="{FF2B5EF4-FFF2-40B4-BE49-F238E27FC236}">
                    <a16:creationId xmlns:a16="http://schemas.microsoft.com/office/drawing/2014/main" id="{AEC2882D-4E2C-107F-11AD-34C674DB5B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343535" y="1169271"/>
                <a:ext cx="213396" cy="213396"/>
              </a:xfrm>
              <a:prstGeom prst="rect">
                <a:avLst/>
              </a:prstGeom>
            </p:spPr>
          </p:pic>
          <p:pic>
            <p:nvPicPr>
              <p:cNvPr id="21" name="Picture 20" descr="Shape&#10;&#10;Description automatically generated with low confidence">
                <a:extLst>
                  <a:ext uri="{FF2B5EF4-FFF2-40B4-BE49-F238E27FC236}">
                    <a16:creationId xmlns:a16="http://schemas.microsoft.com/office/drawing/2014/main" id="{D4AE6A63-2DFA-73B7-4239-F6F3FD5153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47057" y="1758660"/>
                <a:ext cx="262549" cy="262549"/>
              </a:xfrm>
              <a:prstGeom prst="rect">
                <a:avLst/>
              </a:prstGeom>
            </p:spPr>
          </p:pic>
        </p:grpSp>
        <p:sp>
          <p:nvSpPr>
            <p:cNvPr id="10" name="Rectangle 9">
              <a:extLst>
                <a:ext uri="{FF2B5EF4-FFF2-40B4-BE49-F238E27FC236}">
                  <a16:creationId xmlns:a16="http://schemas.microsoft.com/office/drawing/2014/main" id="{6DA5A9F7-7D1E-3E78-AA3E-AB7E66DE4FF8}"/>
                </a:ext>
              </a:extLst>
            </p:cNvPr>
            <p:cNvSpPr/>
            <p:nvPr/>
          </p:nvSpPr>
          <p:spPr>
            <a:xfrm>
              <a:off x="8245524" y="1358239"/>
              <a:ext cx="1419859" cy="132817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E7855B-566F-93DB-B748-711A04DEDF44}"/>
                </a:ext>
              </a:extLst>
            </p:cNvPr>
            <p:cNvSpPr txBox="1"/>
            <p:nvPr/>
          </p:nvSpPr>
          <p:spPr>
            <a:xfrm>
              <a:off x="6819548" y="3191166"/>
              <a:ext cx="4102180" cy="830997"/>
            </a:xfrm>
            <a:prstGeom prst="rect">
              <a:avLst/>
            </a:prstGeom>
            <a:noFill/>
            <a:ln>
              <a:noFill/>
            </a:ln>
          </p:spPr>
          <p:txBody>
            <a:bodyPr wrap="square">
              <a:spAutoFit/>
            </a:bodyPr>
            <a:lstStyle/>
            <a:p>
              <a:r>
                <a:rPr lang="en-US" sz="1200" dirty="0">
                  <a:solidFill>
                    <a:schemeClr val="tx1">
                      <a:lumMod val="65000"/>
                      <a:lumOff val="35000"/>
                    </a:schemeClr>
                  </a:solidFill>
                  <a:effectLst/>
                  <a:ea typeface="Calibri" panose="020F0502020204030204" pitchFamily="34" charset="0"/>
                </a:rPr>
                <a:t>Enhancing peoples’ access to essential resources and services (e.g., food</a:t>
              </a:r>
              <a:r>
                <a:rPr lang="en-US" sz="1200" dirty="0">
                  <a:solidFill>
                    <a:schemeClr val="tx1">
                      <a:lumMod val="65000"/>
                      <a:lumOff val="35000"/>
                    </a:schemeClr>
                  </a:solidFill>
                  <a:ea typeface="Calibri" panose="020F0502020204030204" pitchFamily="34" charset="0"/>
                </a:rPr>
                <a:t> and</a:t>
              </a:r>
              <a:r>
                <a:rPr lang="en-US" sz="1200" dirty="0">
                  <a:solidFill>
                    <a:schemeClr val="tx1">
                      <a:lumMod val="65000"/>
                      <a:lumOff val="35000"/>
                    </a:schemeClr>
                  </a:solidFill>
                  <a:effectLst/>
                  <a:ea typeface="Calibri" panose="020F0502020204030204" pitchFamily="34" charset="0"/>
                </a:rPr>
                <a:t> housing</a:t>
              </a:r>
              <a:r>
                <a:rPr lang="en-US" sz="1200" dirty="0">
                  <a:solidFill>
                    <a:schemeClr val="tx1">
                      <a:lumMod val="65000"/>
                      <a:lumOff val="35000"/>
                    </a:schemeClr>
                  </a:solidFill>
                  <a:ea typeface="Calibri" panose="020F0502020204030204" pitchFamily="34" charset="0"/>
                </a:rPr>
                <a:t>) where</a:t>
              </a:r>
              <a:r>
                <a:rPr lang="en-US" sz="1200" dirty="0">
                  <a:solidFill>
                    <a:schemeClr val="tx1">
                      <a:lumMod val="65000"/>
                      <a:lumOff val="35000"/>
                    </a:schemeClr>
                  </a:solidFill>
                  <a:effectLst/>
                  <a:ea typeface="Calibri" panose="020F0502020204030204" pitchFamily="34" charset="0"/>
                </a:rPr>
                <a:t> better accessibility could significantly improve quality of life and community resilience.</a:t>
              </a:r>
              <a:r>
                <a:rPr lang="en-US" sz="1200" dirty="0">
                  <a:solidFill>
                    <a:schemeClr val="tx1">
                      <a:lumMod val="65000"/>
                      <a:lumOff val="35000"/>
                    </a:schemeClr>
                  </a:solidFill>
                  <a:ea typeface="Calibri" panose="020F0502020204030204" pitchFamily="34" charset="0"/>
                </a:rPr>
                <a:t> </a:t>
              </a:r>
            </a:p>
          </p:txBody>
        </p:sp>
        <p:sp>
          <p:nvSpPr>
            <p:cNvPr id="14" name="Rectangle 13">
              <a:extLst>
                <a:ext uri="{FF2B5EF4-FFF2-40B4-BE49-F238E27FC236}">
                  <a16:creationId xmlns:a16="http://schemas.microsoft.com/office/drawing/2014/main" id="{F4372005-DA85-3A37-A30B-46BAC43B4DE5}"/>
                </a:ext>
              </a:extLst>
            </p:cNvPr>
            <p:cNvSpPr/>
            <p:nvPr/>
          </p:nvSpPr>
          <p:spPr>
            <a:xfrm>
              <a:off x="6751142" y="1078048"/>
              <a:ext cx="4197221" cy="292789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3" name="TextBox 32">
            <a:extLst>
              <a:ext uri="{FF2B5EF4-FFF2-40B4-BE49-F238E27FC236}">
                <a16:creationId xmlns:a16="http://schemas.microsoft.com/office/drawing/2014/main" id="{30BC9148-B731-1DF7-E79C-4FE3E54B1A5A}"/>
              </a:ext>
            </a:extLst>
          </p:cNvPr>
          <p:cNvSpPr txBox="1"/>
          <p:nvPr/>
        </p:nvSpPr>
        <p:spPr>
          <a:xfrm>
            <a:off x="1978603" y="5295927"/>
            <a:ext cx="4347985" cy="769441"/>
          </a:xfrm>
          <a:prstGeom prst="rect">
            <a:avLst/>
          </a:prstGeom>
          <a:noFill/>
        </p:spPr>
        <p:txBody>
          <a:bodyPr wrap="square">
            <a:spAutoFit/>
          </a:bodyPr>
          <a:lstStyle/>
          <a:p>
            <a:pPr algn="l"/>
            <a:r>
              <a:rPr lang="en-US" sz="1600" b="1" dirty="0">
                <a:solidFill>
                  <a:schemeClr val="tx1"/>
                </a:solidFill>
              </a:rPr>
              <a:t>Program Timeline:</a:t>
            </a:r>
          </a:p>
          <a:p>
            <a:pPr marL="171450" indent="-171450">
              <a:buFont typeface="Arial" panose="020B0604020202020204" pitchFamily="34" charset="0"/>
              <a:buChar char="•"/>
            </a:pPr>
            <a:r>
              <a:rPr lang="en-US" sz="1400" dirty="0">
                <a:solidFill>
                  <a:schemeClr val="tx1"/>
                </a:solidFill>
              </a:rPr>
              <a:t>Stage 1: October 2022 – March 2023</a:t>
            </a:r>
          </a:p>
          <a:p>
            <a:pPr marL="171450" indent="-171450">
              <a:buFont typeface="Arial" panose="020B0604020202020204" pitchFamily="34" charset="0"/>
              <a:buChar char="•"/>
            </a:pPr>
            <a:r>
              <a:rPr lang="en-US" sz="1400" dirty="0">
                <a:solidFill>
                  <a:schemeClr val="tx1"/>
                </a:solidFill>
              </a:rPr>
              <a:t>Stage 2: </a:t>
            </a:r>
            <a:r>
              <a:rPr lang="en-US" sz="1400" dirty="0"/>
              <a:t>October</a:t>
            </a:r>
            <a:r>
              <a:rPr lang="en-US" sz="1400" dirty="0">
                <a:solidFill>
                  <a:schemeClr val="tx1"/>
                </a:solidFill>
              </a:rPr>
              <a:t> 2023-2024</a:t>
            </a:r>
          </a:p>
        </p:txBody>
      </p:sp>
    </p:spTree>
    <p:extLst>
      <p:ext uri="{BB962C8B-B14F-4D97-AF65-F5344CB8AC3E}">
        <p14:creationId xmlns:p14="http://schemas.microsoft.com/office/powerpoint/2010/main" val="140976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8;p13">
            <a:extLst>
              <a:ext uri="{FF2B5EF4-FFF2-40B4-BE49-F238E27FC236}">
                <a16:creationId xmlns:a16="http://schemas.microsoft.com/office/drawing/2014/main" id="{950987C7-90A8-92E4-F429-6EF954FE1DD5}"/>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5279EE4D-88F2-43C7-9F12-830359974A49}"/>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sp>
        <p:nvSpPr>
          <p:cNvPr id="11" name="Google Shape;96;p16">
            <a:extLst>
              <a:ext uri="{FF2B5EF4-FFF2-40B4-BE49-F238E27FC236}">
                <a16:creationId xmlns:a16="http://schemas.microsoft.com/office/drawing/2014/main" id="{EF9BEE62-BFB7-3947-45AF-8FA15F0729E5}"/>
              </a:ext>
            </a:extLst>
          </p:cNvPr>
          <p:cNvSpPr txBox="1">
            <a:spLocks noGrp="1"/>
          </p:cNvSpPr>
          <p:nvPr>
            <p:ph type="title" idx="4294967295"/>
          </p:nvPr>
        </p:nvSpPr>
        <p:spPr>
          <a:xfrm>
            <a:off x="3507969" y="80778"/>
            <a:ext cx="5532663"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CIVIC 2.0 (2022-24)</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pic>
        <p:nvPicPr>
          <p:cNvPr id="13" name="Picture 12">
            <a:extLst>
              <a:ext uri="{FF2B5EF4-FFF2-40B4-BE49-F238E27FC236}">
                <a16:creationId xmlns:a16="http://schemas.microsoft.com/office/drawing/2014/main" id="{5E83A217-C925-FE88-991F-443590CE62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3" name="TextBox 2">
            <a:extLst>
              <a:ext uri="{FF2B5EF4-FFF2-40B4-BE49-F238E27FC236}">
                <a16:creationId xmlns:a16="http://schemas.microsoft.com/office/drawing/2014/main" id="{776487B5-B2A5-4B2D-42F1-C0B37B3DB6E7}"/>
              </a:ext>
            </a:extLst>
          </p:cNvPr>
          <p:cNvSpPr txBox="1"/>
          <p:nvPr/>
        </p:nvSpPr>
        <p:spPr>
          <a:xfrm>
            <a:off x="331430" y="1686250"/>
            <a:ext cx="4421044" cy="2893100"/>
          </a:xfrm>
          <a:prstGeom prst="rect">
            <a:avLst/>
          </a:prstGeom>
          <a:noFill/>
        </p:spPr>
        <p:txBody>
          <a:bodyPr wrap="square" rtlCol="0">
            <a:spAutoFit/>
          </a:bodyPr>
          <a:lstStyle/>
          <a:p>
            <a:r>
              <a:rPr lang="en-US" sz="2000" b="1" dirty="0">
                <a:solidFill>
                  <a:srgbClr val="333333"/>
                </a:solidFill>
              </a:rPr>
              <a:t>56 Stage 1 Planning Awards</a:t>
            </a:r>
          </a:p>
          <a:p>
            <a:endParaRPr lang="en-US" sz="2000" b="1" dirty="0">
              <a:solidFill>
                <a:srgbClr val="333333"/>
              </a:solidFill>
            </a:endParaRPr>
          </a:p>
          <a:p>
            <a:r>
              <a:rPr lang="en-US" sz="2000" b="1" dirty="0">
                <a:solidFill>
                  <a:srgbClr val="333333"/>
                </a:solidFill>
              </a:rPr>
              <a:t>22 Stage 2 Pilot Awards</a:t>
            </a:r>
          </a:p>
          <a:p>
            <a:endParaRPr lang="en-US" sz="2000" i="0" dirty="0">
              <a:solidFill>
                <a:srgbClr val="333333"/>
              </a:solidFill>
              <a:effectLst/>
            </a:endParaRPr>
          </a:p>
          <a:p>
            <a:pPr marL="342900" indent="-342900">
              <a:buFont typeface="Arial" panose="020B0604020202020204" pitchFamily="34" charset="0"/>
              <a:buChar char="•"/>
            </a:pPr>
            <a:r>
              <a:rPr lang="en-US" sz="1600" dirty="0">
                <a:solidFill>
                  <a:srgbClr val="333333"/>
                </a:solidFill>
              </a:rPr>
              <a:t>Track A (Climate): 10 awards</a:t>
            </a:r>
          </a:p>
          <a:p>
            <a:pPr marL="342900" indent="-342900">
              <a:buFont typeface="Arial" panose="020B0604020202020204" pitchFamily="34" charset="0"/>
              <a:buChar char="•"/>
            </a:pPr>
            <a:endParaRPr lang="en-US" sz="1600" dirty="0">
              <a:solidFill>
                <a:srgbClr val="333333"/>
              </a:solidFill>
            </a:endParaRPr>
          </a:p>
          <a:p>
            <a:pPr marL="342900" indent="-342900">
              <a:buFont typeface="Arial" panose="020B0604020202020204" pitchFamily="34" charset="0"/>
              <a:buChar char="•"/>
            </a:pPr>
            <a:r>
              <a:rPr lang="en-US" sz="1600" i="0" dirty="0">
                <a:solidFill>
                  <a:srgbClr val="333333"/>
                </a:solidFill>
                <a:effectLst/>
              </a:rPr>
              <a:t>Track B (Resource and Service Access): 12 awards</a:t>
            </a:r>
          </a:p>
          <a:p>
            <a:endParaRPr lang="en-US" i="0" dirty="0">
              <a:solidFill>
                <a:srgbClr val="333333"/>
              </a:solidFill>
              <a:effectLst/>
            </a:endParaRPr>
          </a:p>
          <a:p>
            <a:r>
              <a:rPr lang="en-US" sz="2000" b="1" i="0" dirty="0">
                <a:solidFill>
                  <a:srgbClr val="333333"/>
                </a:solidFill>
                <a:effectLst/>
              </a:rPr>
              <a:t>Start Date for Stage 2: </a:t>
            </a:r>
            <a:r>
              <a:rPr lang="en-US" sz="2000" i="0" dirty="0">
                <a:solidFill>
                  <a:srgbClr val="333333"/>
                </a:solidFill>
                <a:effectLst/>
              </a:rPr>
              <a:t>October 1, 2023</a:t>
            </a:r>
          </a:p>
        </p:txBody>
      </p:sp>
      <p:grpSp>
        <p:nvGrpSpPr>
          <p:cNvPr id="4" name="Group 3">
            <a:extLst>
              <a:ext uri="{FF2B5EF4-FFF2-40B4-BE49-F238E27FC236}">
                <a16:creationId xmlns:a16="http://schemas.microsoft.com/office/drawing/2014/main" id="{9B0A4068-29B8-A4A8-B150-93BE5AFDE948}"/>
              </a:ext>
              <a:ext uri="{C183D7F6-B498-43B3-948B-1728B52AA6E4}">
                <adec:decorative xmlns:adec="http://schemas.microsoft.com/office/drawing/2017/decorative" val="1"/>
              </a:ext>
            </a:extLst>
          </p:cNvPr>
          <p:cNvGrpSpPr/>
          <p:nvPr/>
        </p:nvGrpSpPr>
        <p:grpSpPr>
          <a:xfrm>
            <a:off x="5557961" y="1495142"/>
            <a:ext cx="6426040" cy="4647312"/>
            <a:chOff x="4378579" y="914400"/>
            <a:chExt cx="7772400" cy="5620999"/>
          </a:xfrm>
        </p:grpSpPr>
        <p:pic>
          <p:nvPicPr>
            <p:cNvPr id="5" name="Picture 4">
              <a:extLst>
                <a:ext uri="{FF2B5EF4-FFF2-40B4-BE49-F238E27FC236}">
                  <a16:creationId xmlns:a16="http://schemas.microsoft.com/office/drawing/2014/main" id="{4FB21FBB-175B-3F5A-8EAE-A5974C034B3A}"/>
                </a:ext>
              </a:extLst>
            </p:cNvPr>
            <p:cNvPicPr>
              <a:picLocks noChangeAspect="1"/>
            </p:cNvPicPr>
            <p:nvPr/>
          </p:nvPicPr>
          <p:blipFill>
            <a:blip r:embed="rId5"/>
            <a:stretch>
              <a:fillRect/>
            </a:stretch>
          </p:blipFill>
          <p:spPr>
            <a:xfrm>
              <a:off x="4378579" y="914400"/>
              <a:ext cx="7772400" cy="5620999"/>
            </a:xfrm>
            <a:prstGeom prst="rect">
              <a:avLst/>
            </a:prstGeom>
          </p:spPr>
        </p:pic>
        <p:grpSp>
          <p:nvGrpSpPr>
            <p:cNvPr id="6" name="Group 5">
              <a:extLst>
                <a:ext uri="{FF2B5EF4-FFF2-40B4-BE49-F238E27FC236}">
                  <a16:creationId xmlns:a16="http://schemas.microsoft.com/office/drawing/2014/main" id="{3888026C-EDB0-342A-CDCC-EB2FAA6C08E2}"/>
                </a:ext>
              </a:extLst>
            </p:cNvPr>
            <p:cNvGrpSpPr/>
            <p:nvPr/>
          </p:nvGrpSpPr>
          <p:grpSpPr>
            <a:xfrm>
              <a:off x="5028757" y="2672679"/>
              <a:ext cx="5232717" cy="2398171"/>
              <a:chOff x="4878691" y="2672679"/>
              <a:chExt cx="5232717" cy="2398171"/>
            </a:xfrm>
          </p:grpSpPr>
          <p:sp>
            <p:nvSpPr>
              <p:cNvPr id="8" name="Oval 7">
                <a:extLst>
                  <a:ext uri="{FF2B5EF4-FFF2-40B4-BE49-F238E27FC236}">
                    <a16:creationId xmlns:a16="http://schemas.microsoft.com/office/drawing/2014/main" id="{65F34F66-A8E5-FCE5-52C9-E56DBC596E81}"/>
                  </a:ext>
                </a:extLst>
              </p:cNvPr>
              <p:cNvSpPr/>
              <p:nvPr/>
            </p:nvSpPr>
            <p:spPr>
              <a:xfrm>
                <a:off x="4878691" y="2672679"/>
                <a:ext cx="326572" cy="337457"/>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9" name="Oval 8">
                <a:extLst>
                  <a:ext uri="{FF2B5EF4-FFF2-40B4-BE49-F238E27FC236}">
                    <a16:creationId xmlns:a16="http://schemas.microsoft.com/office/drawing/2014/main" id="{6032B7EB-3894-27F8-E285-C95C4D1ABCC9}"/>
                  </a:ext>
                </a:extLst>
              </p:cNvPr>
              <p:cNvSpPr/>
              <p:nvPr/>
            </p:nvSpPr>
            <p:spPr>
              <a:xfrm>
                <a:off x="9894639" y="4837044"/>
                <a:ext cx="216769" cy="23380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sp>
            <p:nvSpPr>
              <p:cNvPr id="10" name="Oval 9">
                <a:extLst>
                  <a:ext uri="{FF2B5EF4-FFF2-40B4-BE49-F238E27FC236}">
                    <a16:creationId xmlns:a16="http://schemas.microsoft.com/office/drawing/2014/main" id="{28BC2817-96DD-C876-AD27-9B1FB23BACC1}"/>
                  </a:ext>
                </a:extLst>
              </p:cNvPr>
              <p:cNvSpPr/>
              <p:nvPr/>
            </p:nvSpPr>
            <p:spPr>
              <a:xfrm>
                <a:off x="5271525" y="4432854"/>
                <a:ext cx="216769" cy="233806"/>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grpSp>
      </p:grpSp>
      <p:sp>
        <p:nvSpPr>
          <p:cNvPr id="14" name="TextBox 13">
            <a:extLst>
              <a:ext uri="{FF2B5EF4-FFF2-40B4-BE49-F238E27FC236}">
                <a16:creationId xmlns:a16="http://schemas.microsoft.com/office/drawing/2014/main" id="{06C35535-659E-441A-5DAA-6CFB4D210FEE}"/>
              </a:ext>
            </a:extLst>
          </p:cNvPr>
          <p:cNvSpPr txBox="1"/>
          <p:nvPr/>
        </p:nvSpPr>
        <p:spPr>
          <a:xfrm>
            <a:off x="7528899" y="1517162"/>
            <a:ext cx="2713683" cy="369332"/>
          </a:xfrm>
          <a:prstGeom prst="rect">
            <a:avLst/>
          </a:prstGeom>
          <a:noFill/>
        </p:spPr>
        <p:txBody>
          <a:bodyPr wrap="square">
            <a:spAutoFit/>
          </a:bodyPr>
          <a:lstStyle/>
          <a:p>
            <a:r>
              <a:rPr lang="en-US" sz="1800" b="1" dirty="0">
                <a:solidFill>
                  <a:srgbClr val="333333"/>
                </a:solidFill>
              </a:rPr>
              <a:t>Stage </a:t>
            </a:r>
            <a:r>
              <a:rPr lang="en-US" b="1" dirty="0">
                <a:solidFill>
                  <a:srgbClr val="333333"/>
                </a:solidFill>
              </a:rPr>
              <a:t>2</a:t>
            </a:r>
            <a:r>
              <a:rPr lang="en-US" sz="1800" b="1" dirty="0">
                <a:solidFill>
                  <a:srgbClr val="333333"/>
                </a:solidFill>
              </a:rPr>
              <a:t> Pilot Location Map</a:t>
            </a:r>
          </a:p>
        </p:txBody>
      </p:sp>
      <p:sp>
        <p:nvSpPr>
          <p:cNvPr id="12" name="TextBox 11">
            <a:extLst>
              <a:ext uri="{FF2B5EF4-FFF2-40B4-BE49-F238E27FC236}">
                <a16:creationId xmlns:a16="http://schemas.microsoft.com/office/drawing/2014/main" id="{B36CF8A1-E535-652A-6B8F-D3AD01F732DF}"/>
              </a:ext>
            </a:extLst>
          </p:cNvPr>
          <p:cNvSpPr txBox="1"/>
          <p:nvPr/>
        </p:nvSpPr>
        <p:spPr>
          <a:xfrm>
            <a:off x="3733599" y="6488668"/>
            <a:ext cx="4739950" cy="369332"/>
          </a:xfrm>
          <a:prstGeom prst="rect">
            <a:avLst/>
          </a:prstGeom>
          <a:noFill/>
          <a:ln>
            <a:noFill/>
          </a:ln>
        </p:spPr>
        <p:txBody>
          <a:bodyPr wrap="square">
            <a:spAutoFit/>
          </a:bodyPr>
          <a:lstStyle/>
          <a:p>
            <a:r>
              <a:rPr lang="en-US" b="1" dirty="0"/>
              <a:t>Website: </a:t>
            </a:r>
            <a:r>
              <a:rPr lang="en-US" b="1" dirty="0">
                <a:solidFill>
                  <a:schemeClr val="accent1"/>
                </a:solidFill>
                <a:hlinkClick r:id="rId6">
                  <a:extLst>
                    <a:ext uri="{A12FA001-AC4F-418D-AE19-62706E023703}">
                      <ahyp:hlinkClr xmlns:ahyp="http://schemas.microsoft.com/office/drawing/2018/hyperlinkcolor" val="tx"/>
                    </a:ext>
                  </a:extLst>
                </a:hlinkClick>
              </a:rPr>
              <a:t>https://nsfcivicinnovation.org/</a:t>
            </a:r>
            <a:endParaRPr lang="en-US" b="1" dirty="0">
              <a:solidFill>
                <a:schemeClr val="accent1"/>
              </a:solidFill>
            </a:endParaRPr>
          </a:p>
        </p:txBody>
      </p:sp>
    </p:spTree>
    <p:extLst>
      <p:ext uri="{BB962C8B-B14F-4D97-AF65-F5344CB8AC3E}">
        <p14:creationId xmlns:p14="http://schemas.microsoft.com/office/powerpoint/2010/main" val="1896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6;p16">
            <a:extLst>
              <a:ext uri="{FF2B5EF4-FFF2-40B4-BE49-F238E27FC236}">
                <a16:creationId xmlns:a16="http://schemas.microsoft.com/office/drawing/2014/main" id="{02727EB1-3FBA-7F88-6A74-B6DEB8178980}"/>
              </a:ext>
            </a:extLst>
          </p:cNvPr>
          <p:cNvSpPr txBox="1">
            <a:spLocks noGrp="1"/>
          </p:cNvSpPr>
          <p:nvPr>
            <p:ph type="title" idx="4294967295"/>
          </p:nvPr>
        </p:nvSpPr>
        <p:spPr>
          <a:xfrm>
            <a:off x="0" y="3233052"/>
            <a:ext cx="12192000" cy="1015622"/>
          </a:xfrm>
          <a:prstGeom prst="rect">
            <a:avLst/>
          </a:prstGeom>
          <a:solidFill>
            <a:schemeClr val="accent3">
              <a:lumMod val="60000"/>
              <a:lumOff val="40000"/>
            </a:schemeClr>
          </a:solid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NEW CIVIC SOLICITATION (NSF 24-534)</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sp>
        <p:nvSpPr>
          <p:cNvPr id="4" name="TextBox 3">
            <a:extLst>
              <a:ext uri="{FF2B5EF4-FFF2-40B4-BE49-F238E27FC236}">
                <a16:creationId xmlns:a16="http://schemas.microsoft.com/office/drawing/2014/main" id="{FCCCBFDC-C960-4364-B055-0046C2E148FA}"/>
              </a:ext>
            </a:extLst>
          </p:cNvPr>
          <p:cNvSpPr txBox="1"/>
          <p:nvPr/>
        </p:nvSpPr>
        <p:spPr>
          <a:xfrm>
            <a:off x="209366" y="4924214"/>
            <a:ext cx="11773268" cy="1200329"/>
          </a:xfrm>
          <a:prstGeom prst="rect">
            <a:avLst/>
          </a:prstGeom>
          <a:noFill/>
        </p:spPr>
        <p:txBody>
          <a:bodyPr wrap="square" rtlCol="0">
            <a:spAutoFit/>
          </a:bodyPr>
          <a:lstStyle/>
          <a:p>
            <a:r>
              <a:rPr lang="en-US" b="1"/>
              <a:t>Refer to guidance and requirements in the solicitation, as well as NSF’s Proposal and Award Policies and Procedure Guide (PAPPG)</a:t>
            </a:r>
          </a:p>
          <a:p>
            <a:endParaRPr lang="en-US"/>
          </a:p>
          <a:p>
            <a:r>
              <a:rPr lang="en-US" b="1"/>
              <a:t>PAPPG Link: </a:t>
            </a:r>
            <a:r>
              <a:rPr lang="en-US" b="1">
                <a:hlinkClick r:id="rId3"/>
              </a:rPr>
              <a:t>https://nsf.gov/publications/pub_summ.jsp?ods_key=pappg</a:t>
            </a:r>
            <a:r>
              <a:rPr lang="en-US" b="1"/>
              <a:t> </a:t>
            </a:r>
          </a:p>
        </p:txBody>
      </p:sp>
      <p:pic>
        <p:nvPicPr>
          <p:cNvPr id="2" name="Picture 1">
            <a:extLst>
              <a:ext uri="{FF2B5EF4-FFF2-40B4-BE49-F238E27FC236}">
                <a16:creationId xmlns:a16="http://schemas.microsoft.com/office/drawing/2014/main" id="{A2A05A81-289B-A399-F4BB-0D887B670BA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29060" y="372146"/>
            <a:ext cx="6841958" cy="2579212"/>
          </a:xfrm>
          <a:prstGeom prst="rect">
            <a:avLst/>
          </a:prstGeom>
        </p:spPr>
      </p:pic>
    </p:spTree>
    <p:extLst>
      <p:ext uri="{BB962C8B-B14F-4D97-AF65-F5344CB8AC3E}">
        <p14:creationId xmlns:p14="http://schemas.microsoft.com/office/powerpoint/2010/main" val="248832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D982F-C9CC-8EF1-8179-D5BE391F88E0}"/>
            </a:ext>
          </a:extLst>
        </p:cNvPr>
        <p:cNvGrpSpPr/>
        <p:nvPr/>
      </p:nvGrpSpPr>
      <p:grpSpPr>
        <a:xfrm>
          <a:off x="0" y="0"/>
          <a:ext cx="0" cy="0"/>
          <a:chOff x="0" y="0"/>
          <a:chExt cx="0" cy="0"/>
        </a:xfrm>
      </p:grpSpPr>
      <p:pic>
        <p:nvPicPr>
          <p:cNvPr id="2" name="Google Shape;58;p13">
            <a:extLst>
              <a:ext uri="{FF2B5EF4-FFF2-40B4-BE49-F238E27FC236}">
                <a16:creationId xmlns:a16="http://schemas.microsoft.com/office/drawing/2014/main" id="{7311979E-DD74-F963-3AA7-9B7EF34E5B0F}"/>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454344" y="6424585"/>
            <a:ext cx="1737656" cy="429707"/>
          </a:xfrm>
          <a:prstGeom prst="rect">
            <a:avLst/>
          </a:prstGeom>
          <a:noFill/>
          <a:ln>
            <a:noFill/>
          </a:ln>
        </p:spPr>
      </p:pic>
      <p:cxnSp>
        <p:nvCxnSpPr>
          <p:cNvPr id="7" name="Google Shape;100;p16">
            <a:extLst>
              <a:ext uri="{FF2B5EF4-FFF2-40B4-BE49-F238E27FC236}">
                <a16:creationId xmlns:a16="http://schemas.microsoft.com/office/drawing/2014/main" id="{92859AC1-9CA2-1DD8-6F76-5E5281CF8255}"/>
              </a:ext>
              <a:ext uri="{C183D7F6-B498-43B3-948B-1728B52AA6E4}">
                <adec:decorative xmlns:adec="http://schemas.microsoft.com/office/drawing/2017/decorative" val="1"/>
              </a:ext>
            </a:extLst>
          </p:cNvPr>
          <p:cNvCxnSpPr/>
          <p:nvPr/>
        </p:nvCxnSpPr>
        <p:spPr>
          <a:xfrm>
            <a:off x="52500" y="1213011"/>
            <a:ext cx="12087200" cy="0"/>
          </a:xfrm>
          <a:prstGeom prst="straightConnector1">
            <a:avLst/>
          </a:prstGeom>
          <a:noFill/>
          <a:ln w="9525" cap="flat" cmpd="sng">
            <a:solidFill>
              <a:srgbClr val="006697"/>
            </a:solidFill>
            <a:prstDash val="solid"/>
            <a:miter lim="800000"/>
            <a:headEnd type="none" w="sm" len="sm"/>
            <a:tailEnd type="none" w="sm" len="sm"/>
          </a:ln>
        </p:spPr>
      </p:cxnSp>
      <p:pic>
        <p:nvPicPr>
          <p:cNvPr id="13" name="Picture 12">
            <a:extLst>
              <a:ext uri="{FF2B5EF4-FFF2-40B4-BE49-F238E27FC236}">
                <a16:creationId xmlns:a16="http://schemas.microsoft.com/office/drawing/2014/main" id="{D564FD69-6E19-B1D5-D3E9-17A98A3A5C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11462"/>
            <a:ext cx="2877312" cy="1084660"/>
          </a:xfrm>
          <a:prstGeom prst="rect">
            <a:avLst/>
          </a:prstGeom>
        </p:spPr>
      </p:pic>
      <p:sp>
        <p:nvSpPr>
          <p:cNvPr id="36" name="Google Shape;96;p16">
            <a:extLst>
              <a:ext uri="{FF2B5EF4-FFF2-40B4-BE49-F238E27FC236}">
                <a16:creationId xmlns:a16="http://schemas.microsoft.com/office/drawing/2014/main" id="{918521D5-E67F-B74E-DC1D-0BCD88927642}"/>
              </a:ext>
            </a:extLst>
          </p:cNvPr>
          <p:cNvSpPr txBox="1">
            <a:spLocks noGrp="1"/>
          </p:cNvSpPr>
          <p:nvPr>
            <p:ph type="title" idx="4294967295"/>
          </p:nvPr>
        </p:nvSpPr>
        <p:spPr>
          <a:xfrm>
            <a:off x="3507969" y="80778"/>
            <a:ext cx="6618610" cy="101562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kumimoji="0" lang="en-US" sz="5000" b="1" i="0" u="none" strike="noStrike" kern="1200" cap="none" spc="0" normalizeH="0" baseline="0" noProof="0" dirty="0">
                <a:ln>
                  <a:noFill/>
                </a:ln>
                <a:solidFill>
                  <a:srgbClr val="006697"/>
                </a:solidFill>
                <a:effectLst/>
                <a:uLnTx/>
                <a:uFillTx/>
                <a:latin typeface="Oswald"/>
                <a:ea typeface="Oswald"/>
                <a:cs typeface="Oswald"/>
                <a:sym typeface="Oswald"/>
              </a:rPr>
              <a:t>SOLICITATION OVERVIEW</a:t>
            </a:r>
            <a:endParaRPr kumimoji="0" lang="en-US" sz="5000" b="1" i="0" u="none" strike="noStrike" kern="1200" cap="none" spc="0" normalizeH="0" baseline="0" noProof="0" dirty="0">
              <a:ln>
                <a:noFill/>
              </a:ln>
              <a:solidFill>
                <a:srgbClr val="9B9B9B"/>
              </a:solidFill>
              <a:effectLst/>
              <a:uLnTx/>
              <a:uFillTx/>
              <a:latin typeface="Oswald"/>
              <a:ea typeface="Oswald"/>
              <a:cs typeface="Oswald"/>
              <a:sym typeface="Oswald"/>
            </a:endParaRPr>
          </a:p>
        </p:txBody>
      </p:sp>
      <p:sp>
        <p:nvSpPr>
          <p:cNvPr id="12" name="TextBox 11">
            <a:extLst>
              <a:ext uri="{FF2B5EF4-FFF2-40B4-BE49-F238E27FC236}">
                <a16:creationId xmlns:a16="http://schemas.microsoft.com/office/drawing/2014/main" id="{AB142961-FB3E-6688-4108-A8E075321EF7}"/>
              </a:ext>
            </a:extLst>
          </p:cNvPr>
          <p:cNvSpPr txBox="1"/>
          <p:nvPr/>
        </p:nvSpPr>
        <p:spPr>
          <a:xfrm>
            <a:off x="637121" y="2105559"/>
            <a:ext cx="9134105" cy="3600986"/>
          </a:xfrm>
          <a:prstGeom prst="rect">
            <a:avLst/>
          </a:prstGeom>
          <a:noFill/>
          <a:ln>
            <a:noFill/>
          </a:ln>
        </p:spPr>
        <p:txBody>
          <a:bodyPr wrap="square" rtlCol="0">
            <a:spAutoFit/>
          </a:bodyPr>
          <a:lstStyle/>
          <a:p>
            <a:r>
              <a:rPr lang="en-US" sz="2000" b="1" u="sng" dirty="0"/>
              <a:t>Updates to the Program Solicitation:</a:t>
            </a:r>
          </a:p>
          <a:p>
            <a:endParaRPr lang="en-US" sz="1600" dirty="0"/>
          </a:p>
          <a:p>
            <a:pPr marL="285750" indent="-285750">
              <a:buFont typeface="Arial" panose="020B0604020202020204" pitchFamily="34" charset="0"/>
              <a:buChar char="•"/>
            </a:pPr>
            <a:r>
              <a:rPr lang="en-US" sz="1600" dirty="0"/>
              <a:t>The NSF Directorate for Biological Sciences has joined the program.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solicitation includes updated language for both Track A and Track B.</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Maximum allowable budgets for Stage 1 Planning Grants have been increased to $75,000.</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solicitation includes an update to the solicitation-specific review criteria.</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Dear Colleague Letter (</a:t>
            </a:r>
            <a:r>
              <a:rPr lang="en-US" sz="1600" dirty="0">
                <a:hlinkClick r:id="rId5"/>
              </a:rPr>
              <a:t>NSF 23-027</a:t>
            </a:r>
            <a:r>
              <a:rPr lang="en-US" sz="1600" dirty="0"/>
              <a:t>) on USDA/NIFA participation in Stage 2 of the program does not apply to this solicitation.</a:t>
            </a:r>
          </a:p>
          <a:p>
            <a:endParaRPr lang="en-US" sz="1600" dirty="0"/>
          </a:p>
          <a:p>
            <a:endParaRPr lang="en-US" sz="1600" b="1" dirty="0"/>
          </a:p>
        </p:txBody>
      </p:sp>
    </p:spTree>
    <p:extLst>
      <p:ext uri="{BB962C8B-B14F-4D97-AF65-F5344CB8AC3E}">
        <p14:creationId xmlns:p14="http://schemas.microsoft.com/office/powerpoint/2010/main" val="259664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12" ma:contentTypeDescription="Create a new document." ma:contentTypeScope="" ma:versionID="76cd10b68a37baa080610bfd7d74cf85">
  <xsd:schema xmlns:xsd="http://www.w3.org/2001/XMLSchema" xmlns:xs="http://www.w3.org/2001/XMLSchema" xmlns:p="http://schemas.microsoft.com/office/2006/metadata/properties" xmlns:ns2="0cf77daa-5445-4d26-ace6-97094430d631" xmlns:ns3="245fc62f-0511-40f7-8ebc-9507a7d0a481" targetNamespace="http://schemas.microsoft.com/office/2006/metadata/properties" ma:root="true" ma:fieldsID="3fdd8bf37a35b331360262e776970168" ns2:_="" ns3:_="">
    <xsd:import namespace="0cf77daa-5445-4d26-ace6-97094430d631"/>
    <xsd:import namespace="245fc62f-0511-40f7-8ebc-9507a7d0a4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5fc62f-0511-40f7-8ebc-9507a7d0a48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394D3B-1CF3-4BC3-B16E-85D71E044469}">
  <ds:schemaRefs>
    <ds:schemaRef ds:uri="http://schemas.microsoft.com/sharepoint/v3/contenttype/forms"/>
  </ds:schemaRefs>
</ds:datastoreItem>
</file>

<file path=customXml/itemProps2.xml><?xml version="1.0" encoding="utf-8"?>
<ds:datastoreItem xmlns:ds="http://schemas.openxmlformats.org/officeDocument/2006/customXml" ds:itemID="{00380129-CDD7-4287-B71E-8429AC9F2C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f77daa-5445-4d26-ace6-97094430d631"/>
    <ds:schemaRef ds:uri="245fc62f-0511-40f7-8ebc-9507a7d0a4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6792DF-1FA2-4450-AAA5-D559C655CF65}">
  <ds:schemaRefs>
    <ds:schemaRef ds:uri="4871a6e1-68a9-484a-a672-fd421cc06f1f"/>
    <ds:schemaRef ds:uri="http://schemas.microsoft.com/office/2006/documentManagement/types"/>
    <ds:schemaRef ds:uri="http://schemas.microsoft.com/office/infopath/2007/PartnerControls"/>
    <ds:schemaRef ds:uri="http://purl.org/dc/elements/1.1/"/>
    <ds:schemaRef ds:uri="http://schemas.microsoft.com/office/2006/metadata/properties"/>
    <ds:schemaRef ds:uri="f2d72582-592c-4e54-b448-bb0de5e5c4a0"/>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707</TotalTime>
  <Words>2260</Words>
  <Application>Microsoft Office PowerPoint</Application>
  <PresentationFormat>Widescreen</PresentationFormat>
  <Paragraphs>295</Paragraphs>
  <Slides>18</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Aptos</vt:lpstr>
      <vt:lpstr>Arial</vt:lpstr>
      <vt:lpstr>Calibri</vt:lpstr>
      <vt:lpstr>Calibri Light</vt:lpstr>
      <vt:lpstr>Microsoft Sans Serif</vt:lpstr>
      <vt:lpstr>Open Sans</vt:lpstr>
      <vt:lpstr>Open Sans Light</vt:lpstr>
      <vt:lpstr>Oswald</vt:lpstr>
      <vt:lpstr>Times New Roman</vt:lpstr>
      <vt:lpstr>Office Theme</vt:lpstr>
      <vt:lpstr>1_Office Theme</vt:lpstr>
      <vt:lpstr>Civic Innovation Challenge (CIVIC) Webinar A research and action competition driven by community priorities </vt:lpstr>
      <vt:lpstr>CIVIC Program Team</vt:lpstr>
      <vt:lpstr>Program Goals</vt:lpstr>
      <vt:lpstr>Program Structure</vt:lpstr>
      <vt:lpstr>CIVIC 1.0 (2020-22)</vt:lpstr>
      <vt:lpstr>CIVIC 2.0 (2022-24)</vt:lpstr>
      <vt:lpstr>CIVIC 2.0 (2022-24)</vt:lpstr>
      <vt:lpstr>NEW CIVIC SOLICITATION (NSF 24-534)</vt:lpstr>
      <vt:lpstr>SOLICITATION OVERVIEW</vt:lpstr>
      <vt:lpstr>SOLICITATION OVERVIEW</vt:lpstr>
      <vt:lpstr>SOLICITATION OVERVIEW</vt:lpstr>
      <vt:lpstr>PROPOSAL PREPARATION</vt:lpstr>
      <vt:lpstr>PROPOSAL PREPARATION</vt:lpstr>
      <vt:lpstr>PROPOSAL PREPARATION</vt:lpstr>
      <vt:lpstr>MERIT REVIEW CRITERIA</vt:lpstr>
      <vt:lpstr>MERIT REVIEW CRITERIA</vt:lpstr>
      <vt:lpstr>GUIDANCE FOR ORGANIZATIONS NEW TO NSF</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Sharma, Vishal</dc:creator>
  <cp:lastModifiedBy>Carlson, Paul L. (Contractor)</cp:lastModifiedBy>
  <cp:revision>21</cp:revision>
  <dcterms:created xsi:type="dcterms:W3CDTF">2023-10-31T13:01:50Z</dcterms:created>
  <dcterms:modified xsi:type="dcterms:W3CDTF">2024-02-23T18:56:31Z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fa0ba11b-5bfc-4307-ad75-9130a0c5b19c</vt:lpwstr>
  </property>
  <property fmtid="{D5CDD505-2E9C-101B-9397-08002B2CF9AE}" pid="3" name="ContainsCUI">
    <vt:lpwstr>No</vt:lpwstr>
  </property>
  <property fmtid="{D5CDD505-2E9C-101B-9397-08002B2CF9AE}" pid="4" name="ContentTypeId">
    <vt:lpwstr>0x010100D1861E1875FABF4596969CF725419F8C</vt:lpwstr>
  </property>
</Properties>
</file>