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63" r:id="rId2"/>
    <p:sldId id="284" r:id="rId3"/>
    <p:sldId id="285" r:id="rId4"/>
    <p:sldId id="287" r:id="rId5"/>
    <p:sldId id="291" r:id="rId6"/>
    <p:sldId id="297" r:id="rId7"/>
    <p:sldId id="299" r:id="rId8"/>
    <p:sldId id="314" r:id="rId9"/>
    <p:sldId id="315" r:id="rId10"/>
    <p:sldId id="316" r:id="rId11"/>
    <p:sldId id="288" r:id="rId12"/>
    <p:sldId id="305" r:id="rId13"/>
    <p:sldId id="302" r:id="rId14"/>
    <p:sldId id="303" r:id="rId15"/>
    <p:sldId id="304" r:id="rId16"/>
    <p:sldId id="306" r:id="rId17"/>
    <p:sldId id="289" r:id="rId18"/>
    <p:sldId id="308" r:id="rId19"/>
    <p:sldId id="309"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A4A3A4"/>
          </p15:clr>
        </p15:guide>
        <p15:guide id="2" pos="7272" userDrawn="1">
          <p15:clr>
            <a:srgbClr val="A4A3A4"/>
          </p15:clr>
        </p15:guide>
        <p15:guide id="3" orient="horz" pos="2260" userDrawn="1">
          <p15:clr>
            <a:srgbClr val="A4A3A4"/>
          </p15:clr>
        </p15:guide>
        <p15:guide id="4" pos="5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C43"/>
    <a:srgbClr val="0D366D"/>
    <a:srgbClr val="DCF3F9"/>
    <a:srgbClr val="745F1D"/>
    <a:srgbClr val="887AB9"/>
    <a:srgbClr val="4EC3E0"/>
    <a:srgbClr val="E5D195"/>
    <a:srgbClr val="000000"/>
    <a:srgbClr val="D3B34E"/>
    <a:srgbClr val="2A8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3D9D2-4927-42AD-99BA-B184DBA34013}" v="173" dt="2024-01-18T20:58:15.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4" autoAdjust="0"/>
  </p:normalViewPr>
  <p:slideViewPr>
    <p:cSldViewPr snapToGrid="0">
      <p:cViewPr varScale="1">
        <p:scale>
          <a:sx n="88" d="100"/>
          <a:sy n="88" d="100"/>
        </p:scale>
        <p:origin x="1410" y="78"/>
      </p:cViewPr>
      <p:guideLst>
        <p:guide orient="horz" pos="3576"/>
        <p:guide pos="7272"/>
        <p:guide orient="horz" pos="2260"/>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BB6BF-C33F-4392-BC3D-2E27EB2B758D}"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349A-219E-45A4-A6E4-E9799664F31B}" type="slidenum">
              <a:rPr lang="en-US" smtClean="0"/>
              <a:t>‹#›</a:t>
            </a:fld>
            <a:endParaRPr lang="en-US"/>
          </a:p>
        </p:txBody>
      </p:sp>
    </p:spTree>
    <p:extLst>
      <p:ext uri="{BB962C8B-B14F-4D97-AF65-F5344CB8AC3E}">
        <p14:creationId xmlns:p14="http://schemas.microsoft.com/office/powerpoint/2010/main" val="14763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a:t>
            </a:fld>
            <a:endParaRPr lang="en-US"/>
          </a:p>
        </p:txBody>
      </p:sp>
    </p:spTree>
    <p:extLst>
      <p:ext uri="{BB962C8B-B14F-4D97-AF65-F5344CB8AC3E}">
        <p14:creationId xmlns:p14="http://schemas.microsoft.com/office/powerpoint/2010/main" val="699885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10</a:t>
            </a:fld>
            <a:endParaRPr lang="en-US"/>
          </a:p>
        </p:txBody>
      </p:sp>
    </p:spTree>
    <p:extLst>
      <p:ext uri="{BB962C8B-B14F-4D97-AF65-F5344CB8AC3E}">
        <p14:creationId xmlns:p14="http://schemas.microsoft.com/office/powerpoint/2010/main" val="23860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11</a:t>
            </a:fld>
            <a:endParaRPr lang="en-US"/>
          </a:p>
        </p:txBody>
      </p:sp>
    </p:spTree>
    <p:extLst>
      <p:ext uri="{BB962C8B-B14F-4D97-AF65-F5344CB8AC3E}">
        <p14:creationId xmlns:p14="http://schemas.microsoft.com/office/powerpoint/2010/main" val="149223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12</a:t>
            </a:fld>
            <a:endParaRPr lang="en-US"/>
          </a:p>
        </p:txBody>
      </p:sp>
    </p:spTree>
    <p:extLst>
      <p:ext uri="{BB962C8B-B14F-4D97-AF65-F5344CB8AC3E}">
        <p14:creationId xmlns:p14="http://schemas.microsoft.com/office/powerpoint/2010/main" val="2283649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13</a:t>
            </a:fld>
            <a:endParaRPr lang="en-US"/>
          </a:p>
        </p:txBody>
      </p:sp>
    </p:spTree>
    <p:extLst>
      <p:ext uri="{BB962C8B-B14F-4D97-AF65-F5344CB8AC3E}">
        <p14:creationId xmlns:p14="http://schemas.microsoft.com/office/powerpoint/2010/main" val="1359736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14</a:t>
            </a:fld>
            <a:endParaRPr lang="en-US"/>
          </a:p>
        </p:txBody>
      </p:sp>
    </p:spTree>
    <p:extLst>
      <p:ext uri="{BB962C8B-B14F-4D97-AF65-F5344CB8AC3E}">
        <p14:creationId xmlns:p14="http://schemas.microsoft.com/office/powerpoint/2010/main" val="2789667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15</a:t>
            </a:fld>
            <a:endParaRPr lang="en-US"/>
          </a:p>
        </p:txBody>
      </p:sp>
    </p:spTree>
    <p:extLst>
      <p:ext uri="{BB962C8B-B14F-4D97-AF65-F5344CB8AC3E}">
        <p14:creationId xmlns:p14="http://schemas.microsoft.com/office/powerpoint/2010/main" val="1506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16</a:t>
            </a:fld>
            <a:endParaRPr lang="en-US"/>
          </a:p>
        </p:txBody>
      </p:sp>
    </p:spTree>
    <p:extLst>
      <p:ext uri="{BB962C8B-B14F-4D97-AF65-F5344CB8AC3E}">
        <p14:creationId xmlns:p14="http://schemas.microsoft.com/office/powerpoint/2010/main" val="3722364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17</a:t>
            </a:fld>
            <a:endParaRPr lang="en-US"/>
          </a:p>
        </p:txBody>
      </p:sp>
    </p:spTree>
    <p:extLst>
      <p:ext uri="{BB962C8B-B14F-4D97-AF65-F5344CB8AC3E}">
        <p14:creationId xmlns:p14="http://schemas.microsoft.com/office/powerpoint/2010/main" val="141111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18</a:t>
            </a:fld>
            <a:endParaRPr lang="en-US"/>
          </a:p>
        </p:txBody>
      </p:sp>
    </p:spTree>
    <p:extLst>
      <p:ext uri="{BB962C8B-B14F-4D97-AF65-F5344CB8AC3E}">
        <p14:creationId xmlns:p14="http://schemas.microsoft.com/office/powerpoint/2010/main" val="313362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19</a:t>
            </a:fld>
            <a:endParaRPr lang="en-US"/>
          </a:p>
        </p:txBody>
      </p:sp>
    </p:spTree>
    <p:extLst>
      <p:ext uri="{BB962C8B-B14F-4D97-AF65-F5344CB8AC3E}">
        <p14:creationId xmlns:p14="http://schemas.microsoft.com/office/powerpoint/2010/main" val="299120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2</a:t>
            </a:fld>
            <a:endParaRPr lang="en-US"/>
          </a:p>
        </p:txBody>
      </p:sp>
    </p:spTree>
    <p:extLst>
      <p:ext uri="{BB962C8B-B14F-4D97-AF65-F5344CB8AC3E}">
        <p14:creationId xmlns:p14="http://schemas.microsoft.com/office/powerpoint/2010/main" val="118729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20</a:t>
            </a:fld>
            <a:endParaRPr lang="en-US"/>
          </a:p>
        </p:txBody>
      </p:sp>
    </p:spTree>
    <p:extLst>
      <p:ext uri="{BB962C8B-B14F-4D97-AF65-F5344CB8AC3E}">
        <p14:creationId xmlns:p14="http://schemas.microsoft.com/office/powerpoint/2010/main" val="55478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3</a:t>
            </a:fld>
            <a:endParaRPr lang="en-US"/>
          </a:p>
        </p:txBody>
      </p:sp>
    </p:spTree>
    <p:extLst>
      <p:ext uri="{BB962C8B-B14F-4D97-AF65-F5344CB8AC3E}">
        <p14:creationId xmlns:p14="http://schemas.microsoft.com/office/powerpoint/2010/main" val="79541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4</a:t>
            </a:fld>
            <a:endParaRPr lang="en-US"/>
          </a:p>
        </p:txBody>
      </p:sp>
    </p:spTree>
    <p:extLst>
      <p:ext uri="{BB962C8B-B14F-4D97-AF65-F5344CB8AC3E}">
        <p14:creationId xmlns:p14="http://schemas.microsoft.com/office/powerpoint/2010/main" val="411995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5</a:t>
            </a:fld>
            <a:endParaRPr lang="en-US"/>
          </a:p>
        </p:txBody>
      </p:sp>
    </p:spTree>
    <p:extLst>
      <p:ext uri="{BB962C8B-B14F-4D97-AF65-F5344CB8AC3E}">
        <p14:creationId xmlns:p14="http://schemas.microsoft.com/office/powerpoint/2010/main" val="45482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6</a:t>
            </a:fld>
            <a:endParaRPr lang="en-US"/>
          </a:p>
        </p:txBody>
      </p:sp>
    </p:spTree>
    <p:extLst>
      <p:ext uri="{BB962C8B-B14F-4D97-AF65-F5344CB8AC3E}">
        <p14:creationId xmlns:p14="http://schemas.microsoft.com/office/powerpoint/2010/main" val="359338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7</a:t>
            </a:fld>
            <a:endParaRPr lang="en-US"/>
          </a:p>
        </p:txBody>
      </p:sp>
    </p:spTree>
    <p:extLst>
      <p:ext uri="{BB962C8B-B14F-4D97-AF65-F5344CB8AC3E}">
        <p14:creationId xmlns:p14="http://schemas.microsoft.com/office/powerpoint/2010/main" val="135565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8</a:t>
            </a:fld>
            <a:endParaRPr lang="en-US"/>
          </a:p>
        </p:txBody>
      </p:sp>
    </p:spTree>
    <p:extLst>
      <p:ext uri="{BB962C8B-B14F-4D97-AF65-F5344CB8AC3E}">
        <p14:creationId xmlns:p14="http://schemas.microsoft.com/office/powerpoint/2010/main" val="321812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9</a:t>
            </a:fld>
            <a:endParaRPr lang="en-US"/>
          </a:p>
        </p:txBody>
      </p:sp>
    </p:spTree>
    <p:extLst>
      <p:ext uri="{BB962C8B-B14F-4D97-AF65-F5344CB8AC3E}">
        <p14:creationId xmlns:p14="http://schemas.microsoft.com/office/powerpoint/2010/main" val="3554074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37FED6-1261-478B-8FE1-81C53D112983}"/>
              </a:ext>
            </a:extLst>
          </p:cNvPr>
          <p:cNvSpPr/>
          <p:nvPr userDrawn="1"/>
        </p:nvSpPr>
        <p:spPr>
          <a:xfrm>
            <a:off x="572427" y="0"/>
            <a:ext cx="4866478"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761999" y="136525"/>
            <a:ext cx="4404361" cy="2195196"/>
          </a:xfrm>
        </p:spPr>
        <p:txBody>
          <a:bodyPr anchor="b">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761999" y="2529840"/>
            <a:ext cx="4404361" cy="838200"/>
          </a:xfrm>
        </p:spPr>
        <p:txBody>
          <a:bodyPr>
            <a:normAutofit/>
          </a:bodyPr>
          <a:lstStyle>
            <a:lvl1pPr marL="0" indent="0" algn="l">
              <a:buNone/>
              <a:defRPr sz="18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99062" y="4083264"/>
            <a:ext cx="2573096" cy="2585049"/>
          </a:xfrm>
          <a:prstGeom prst="rect">
            <a:avLst/>
          </a:prstGeom>
        </p:spPr>
      </p:pic>
      <p:cxnSp>
        <p:nvCxnSpPr>
          <p:cNvPr id="10" name="Straight Connector 9">
            <a:extLst>
              <a:ext uri="{FF2B5EF4-FFF2-40B4-BE49-F238E27FC236}">
                <a16:creationId xmlns:a16="http://schemas.microsoft.com/office/drawing/2014/main" id="{99D9626C-48AF-4B60-81F3-61A8B12BD6E0}"/>
              </a:ext>
            </a:extLst>
          </p:cNvPr>
          <p:cNvCxnSpPr/>
          <p:nvPr userDrawn="1"/>
        </p:nvCxnSpPr>
        <p:spPr>
          <a:xfrm>
            <a:off x="761999" y="2407921"/>
            <a:ext cx="4404361"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hcSlideMaster.1_Title SlideHeader">
            <a:extLst>
              <a:ext uri="{FF2B5EF4-FFF2-40B4-BE49-F238E27FC236}">
                <a16:creationId xmlns:a16="http://schemas.microsoft.com/office/drawing/2014/main" id="{50AF2362-7119-48E4-583C-1A227D807C03}"/>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1_Title SlideHeader">
            <a:extLst>
              <a:ext uri="{FF2B5EF4-FFF2-40B4-BE49-F238E27FC236}">
                <a16:creationId xmlns:a16="http://schemas.microsoft.com/office/drawing/2014/main" id="{BCFFBA8C-C795-BABA-6221-D0A5B97F58F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79202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420E22-2FC8-4948-A6D5-AC9DC0395B71}"/>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366CBB48-38D3-4A03-8001-C6DD326124BF}"/>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11" name="Footer Placeholder 4">
            <a:extLst>
              <a:ext uri="{FF2B5EF4-FFF2-40B4-BE49-F238E27FC236}">
                <a16:creationId xmlns:a16="http://schemas.microsoft.com/office/drawing/2014/main" id="{304B195B-1432-47DE-878B-D23EF3AC4344}"/>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62F3D1A-2F12-4147-B771-F9D140B71CC9}"/>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62B4932F-4012-4A57-84BD-AC87F17B32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4" name="hcSlideMaster.Section HeaderHeader">
            <a:extLst>
              <a:ext uri="{FF2B5EF4-FFF2-40B4-BE49-F238E27FC236}">
                <a16:creationId xmlns:a16="http://schemas.microsoft.com/office/drawing/2014/main" id="{D3DA504C-4C40-C16B-A001-5D9D4D89B21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6654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6A1A1-888D-4FFC-90C0-2535D047474C}"/>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4C8C416F-06A9-401A-B4D8-F1E354F1081B}"/>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10" name="Footer Placeholder 4">
            <a:extLst>
              <a:ext uri="{FF2B5EF4-FFF2-40B4-BE49-F238E27FC236}">
                <a16:creationId xmlns:a16="http://schemas.microsoft.com/office/drawing/2014/main" id="{5F3F9AF5-7957-4D30-95EF-DCB8C3D53413}"/>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D506044B-9272-4A14-AD74-8D06C647481F}"/>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4731E0EF-F471-4AC4-813E-4925176D1B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5" name="hcSlideMaster.Two ContentHeader">
            <a:extLst>
              <a:ext uri="{FF2B5EF4-FFF2-40B4-BE49-F238E27FC236}">
                <a16:creationId xmlns:a16="http://schemas.microsoft.com/office/drawing/2014/main" id="{11A52B58-D8D9-21F8-7A48-6F73459319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09700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F87A47B-16BF-4711-BB81-D6FC5BCF2EAB}"/>
              </a:ext>
            </a:extLst>
          </p:cNvPr>
          <p:cNvSpPr/>
          <p:nvPr userDrawn="1"/>
        </p:nvSpPr>
        <p:spPr>
          <a:xfrm rot="10800000">
            <a:off x="-164123" y="-2"/>
            <a:ext cx="12356120"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8455025" cy="1325563"/>
          </a:xfrm>
        </p:spPr>
        <p:txBody>
          <a:bodyPr/>
          <a:lstStyle>
            <a:lvl1pPr>
              <a:defRPr>
                <a:solidFill>
                  <a:schemeClr val="accent6"/>
                </a:solidFill>
              </a:defRPr>
            </a:lvl1pPr>
          </a:lstStyle>
          <a:p>
            <a:r>
              <a:rPr lang="en-US"/>
              <a:t>Click to edit Master title style</a:t>
            </a:r>
          </a:p>
        </p:txBody>
      </p:sp>
      <p:sp>
        <p:nvSpPr>
          <p:cNvPr id="3" name="Text Placeholder 2"/>
          <p:cNvSpPr>
            <a:spLocks noGrp="1"/>
          </p:cNvSpPr>
          <p:nvPr>
            <p:ph type="body" idx="1"/>
          </p:nvPr>
        </p:nvSpPr>
        <p:spPr>
          <a:xfrm>
            <a:off x="839788" y="1681163"/>
            <a:ext cx="4114801" cy="823912"/>
          </a:xfrm>
        </p:spPr>
        <p:txBody>
          <a:bodyPr anchor="b"/>
          <a:lstStyle>
            <a:lvl1pPr marL="0" indent="0">
              <a:buNone/>
              <a:defRPr sz="24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114801"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750CBA8E-D822-433B-9322-727C61CBB5E1}"/>
              </a:ext>
            </a:extLst>
          </p:cNvPr>
          <p:cNvSpPr>
            <a:spLocks noGrp="1"/>
          </p:cNvSpPr>
          <p:nvPr>
            <p:ph type="dt" sz="half" idx="10"/>
          </p:nvPr>
        </p:nvSpPr>
        <p:spPr>
          <a:xfrm>
            <a:off x="1192165" y="6356350"/>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12" name="Footer Placeholder 4">
            <a:extLst>
              <a:ext uri="{FF2B5EF4-FFF2-40B4-BE49-F238E27FC236}">
                <a16:creationId xmlns:a16="http://schemas.microsoft.com/office/drawing/2014/main" id="{2A7A2661-C749-4DA1-882A-E91976767DD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4A30EA68-C5C4-49E4-957D-7E5280EA8F17}"/>
              </a:ext>
            </a:extLst>
          </p:cNvPr>
          <p:cNvSpPr>
            <a:spLocks noGrp="1"/>
          </p:cNvSpPr>
          <p:nvPr>
            <p:ph type="sldNum" sz="quarter" idx="12"/>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14" name="Text Placeholder 2">
            <a:extLst>
              <a:ext uri="{FF2B5EF4-FFF2-40B4-BE49-F238E27FC236}">
                <a16:creationId xmlns:a16="http://schemas.microsoft.com/office/drawing/2014/main" id="{7327507A-DF9B-4F28-B991-D033825CA398}"/>
              </a:ext>
            </a:extLst>
          </p:cNvPr>
          <p:cNvSpPr>
            <a:spLocks noGrp="1"/>
          </p:cNvSpPr>
          <p:nvPr>
            <p:ph type="body" idx="13"/>
          </p:nvPr>
        </p:nvSpPr>
        <p:spPr>
          <a:xfrm>
            <a:off x="5180012" y="1681163"/>
            <a:ext cx="4114801" cy="823912"/>
          </a:xfrm>
        </p:spPr>
        <p:txBody>
          <a:bodyPr anchor="b"/>
          <a:lstStyle>
            <a:lvl1pPr marL="0" indent="0">
              <a:buNone/>
              <a:defRPr sz="24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96E4F685-549F-4E66-BC02-FC07CA51336E}"/>
              </a:ext>
            </a:extLst>
          </p:cNvPr>
          <p:cNvSpPr>
            <a:spLocks noGrp="1"/>
          </p:cNvSpPr>
          <p:nvPr>
            <p:ph sz="half" idx="14"/>
          </p:nvPr>
        </p:nvSpPr>
        <p:spPr>
          <a:xfrm>
            <a:off x="5180012" y="2505075"/>
            <a:ext cx="4114801"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44B198B-301C-45CF-ADA7-E3D8C456A6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cxnSp>
        <p:nvCxnSpPr>
          <p:cNvPr id="17" name="Straight Connector 16">
            <a:extLst>
              <a:ext uri="{FF2B5EF4-FFF2-40B4-BE49-F238E27FC236}">
                <a16:creationId xmlns:a16="http://schemas.microsoft.com/office/drawing/2014/main" id="{A1E238FD-0ABB-4AFE-8249-E6664F625813}"/>
              </a:ext>
            </a:extLst>
          </p:cNvPr>
          <p:cNvCxnSpPr>
            <a:cxnSpLocks/>
          </p:cNvCxnSpPr>
          <p:nvPr userDrawn="1"/>
        </p:nvCxnSpPr>
        <p:spPr>
          <a:xfrm>
            <a:off x="1126671" y="6263750"/>
            <a:ext cx="110653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hcSlideMaster.ComparisonHeader">
            <a:extLst>
              <a:ext uri="{FF2B5EF4-FFF2-40B4-BE49-F238E27FC236}">
                <a16:creationId xmlns:a16="http://schemas.microsoft.com/office/drawing/2014/main" id="{555608FA-5633-F148-B3B4-72B18CB90BF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8955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5A28F2-8EFC-9B47-845A-658B125CB281}"/>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3" name="hcSlideMaster.Title OnlyHeader">
            <a:extLst>
              <a:ext uri="{FF2B5EF4-FFF2-40B4-BE49-F238E27FC236}">
                <a16:creationId xmlns:a16="http://schemas.microsoft.com/office/drawing/2014/main" id="{D5DD89AF-30A0-1A54-6335-2C6C35304D6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2061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0CC153-EB9D-4D41-BCD5-3FCC1A313AEA}"/>
              </a:ext>
            </a:extLst>
          </p:cNvPr>
          <p:cNvSpPr/>
          <p:nvPr userDrawn="1"/>
        </p:nvSpPr>
        <p:spPr>
          <a:xfrm rot="10800000">
            <a:off x="-211015" y="-2"/>
            <a:ext cx="12403012"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32">
            <a:extLst>
              <a:ext uri="{FF2B5EF4-FFF2-40B4-BE49-F238E27FC236}">
                <a16:creationId xmlns:a16="http://schemas.microsoft.com/office/drawing/2014/main" id="{9754E76F-9BF4-476B-9A65-0637D42BC725}"/>
              </a:ext>
            </a:extLst>
          </p:cNvPr>
          <p:cNvSpPr>
            <a:spLocks noGrp="1"/>
          </p:cNvSpPr>
          <p:nvPr>
            <p:ph sz="quarter" idx="22" hasCustomPrompt="1"/>
          </p:nvPr>
        </p:nvSpPr>
        <p:spPr>
          <a:xfrm>
            <a:off x="915988" y="1711174"/>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27" name="Title 2">
            <a:extLst>
              <a:ext uri="{FF2B5EF4-FFF2-40B4-BE49-F238E27FC236}">
                <a16:creationId xmlns:a16="http://schemas.microsoft.com/office/drawing/2014/main" id="{D6A3BADF-93B3-442B-910D-5F5864470D83}"/>
              </a:ext>
            </a:extLst>
          </p:cNvPr>
          <p:cNvSpPr>
            <a:spLocks noGrp="1"/>
          </p:cNvSpPr>
          <p:nvPr>
            <p:ph type="title"/>
          </p:nvPr>
        </p:nvSpPr>
        <p:spPr>
          <a:xfrm>
            <a:off x="438150" y="124984"/>
            <a:ext cx="10515600" cy="1325563"/>
          </a:xfrm>
        </p:spPr>
        <p:txBody>
          <a:bodyPr/>
          <a:lstStyle>
            <a:lvl1pPr>
              <a:defRPr>
                <a:solidFill>
                  <a:schemeClr val="accent4">
                    <a:lumMod val="50000"/>
                  </a:schemeClr>
                </a:solidFill>
              </a:defRPr>
            </a:lvl1pPr>
          </a:lstStyle>
          <a:p>
            <a:r>
              <a:rPr lang="en-US"/>
              <a:t>Heading 1</a:t>
            </a:r>
          </a:p>
        </p:txBody>
      </p:sp>
      <p:sp>
        <p:nvSpPr>
          <p:cNvPr id="28" name="Text Placeholder 4">
            <a:extLst>
              <a:ext uri="{FF2B5EF4-FFF2-40B4-BE49-F238E27FC236}">
                <a16:creationId xmlns:a16="http://schemas.microsoft.com/office/drawing/2014/main" id="{B7AD68EB-29F3-499B-8B86-0300E9C3252C}"/>
              </a:ext>
            </a:extLst>
          </p:cNvPr>
          <p:cNvSpPr>
            <a:spLocks noGrp="1"/>
          </p:cNvSpPr>
          <p:nvPr>
            <p:ph type="body" sz="quarter" idx="15"/>
          </p:nvPr>
        </p:nvSpPr>
        <p:spPr>
          <a:xfrm>
            <a:off x="1476736" y="4969234"/>
            <a:ext cx="2063297" cy="422910"/>
          </a:xfrm>
        </p:spPr>
        <p:txBody>
          <a:bodyPr>
            <a:noAutofit/>
          </a:bodyPr>
          <a:lstStyle>
            <a:lvl1pPr marL="0" indent="0">
              <a:buNone/>
              <a:defRPr sz="2200" b="1">
                <a:solidFill>
                  <a:schemeClr val="accent4">
                    <a:lumMod val="50000"/>
                  </a:schemeClr>
                </a:solidFill>
              </a:defRPr>
            </a:lvl1pPr>
          </a:lstStyle>
          <a:p>
            <a:r>
              <a:rPr lang="en-US"/>
              <a:t>Subheading 1</a:t>
            </a:r>
          </a:p>
        </p:txBody>
      </p:sp>
      <p:sp>
        <p:nvSpPr>
          <p:cNvPr id="29" name="Content Placeholder 5">
            <a:extLst>
              <a:ext uri="{FF2B5EF4-FFF2-40B4-BE49-F238E27FC236}">
                <a16:creationId xmlns:a16="http://schemas.microsoft.com/office/drawing/2014/main" id="{EFF3E4E5-F5C0-44A6-8641-10AAF23394D3}"/>
              </a:ext>
            </a:extLst>
          </p:cNvPr>
          <p:cNvSpPr>
            <a:spLocks noGrp="1"/>
          </p:cNvSpPr>
          <p:nvPr>
            <p:ph sz="quarter" idx="16" hasCustomPrompt="1"/>
          </p:nvPr>
        </p:nvSpPr>
        <p:spPr>
          <a:xfrm>
            <a:off x="1447800" y="5437807"/>
            <a:ext cx="2701833" cy="353076"/>
          </a:xfrm>
        </p:spPr>
        <p:txBody>
          <a:bodyPr/>
          <a:lstStyle>
            <a:lvl1pPr marL="0" indent="0">
              <a:buNone/>
              <a:defRPr sz="2000">
                <a:solidFill>
                  <a:schemeClr val="accent4">
                    <a:lumMod val="50000"/>
                  </a:schemeClr>
                </a:solidFill>
              </a:defRPr>
            </a:lvl1pPr>
          </a:lstStyle>
          <a:p>
            <a:r>
              <a:rPr lang="en-US"/>
              <a:t>Explanation text Explanation text</a:t>
            </a:r>
          </a:p>
        </p:txBody>
      </p:sp>
      <p:pic>
        <p:nvPicPr>
          <p:cNvPr id="30" name="Picture Placeholder 14">
            <a:extLst>
              <a:ext uri="{FF2B5EF4-FFF2-40B4-BE49-F238E27FC236}">
                <a16:creationId xmlns:a16="http://schemas.microsoft.com/office/drawing/2014/main" id="{9E310091-A2A9-44A4-9778-BA7ABB338F0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4716463" y="1722754"/>
            <a:ext cx="6637337" cy="3087970"/>
          </a:xfrm>
          <a:prstGeom prst="rect">
            <a:avLst/>
          </a:prstGeom>
        </p:spPr>
      </p:pic>
      <p:sp>
        <p:nvSpPr>
          <p:cNvPr id="31" name="Content Placeholder 7">
            <a:extLst>
              <a:ext uri="{FF2B5EF4-FFF2-40B4-BE49-F238E27FC236}">
                <a16:creationId xmlns:a16="http://schemas.microsoft.com/office/drawing/2014/main" id="{80BF369F-8F33-46BA-BBA8-E85D0E721808}"/>
              </a:ext>
            </a:extLst>
          </p:cNvPr>
          <p:cNvSpPr>
            <a:spLocks noGrp="1"/>
          </p:cNvSpPr>
          <p:nvPr>
            <p:ph sz="quarter" idx="18" hasCustomPrompt="1"/>
          </p:nvPr>
        </p:nvSpPr>
        <p:spPr>
          <a:xfrm>
            <a:off x="5173527" y="5437807"/>
            <a:ext cx="2701833" cy="353076"/>
          </a:xfrm>
        </p:spPr>
        <p:txBody>
          <a:bodyPr/>
          <a:lstStyle>
            <a:lvl1pPr marL="0" indent="0">
              <a:buNone/>
              <a:defRPr sz="2000">
                <a:solidFill>
                  <a:schemeClr val="accent4">
                    <a:lumMod val="50000"/>
                  </a:schemeClr>
                </a:solidFill>
              </a:defRPr>
            </a:lvl1pPr>
          </a:lstStyle>
          <a:p>
            <a:r>
              <a:rPr lang="en-US"/>
              <a:t>Explanation text Explanation text</a:t>
            </a:r>
          </a:p>
          <a:p>
            <a:endParaRPr lang="en-US"/>
          </a:p>
        </p:txBody>
      </p:sp>
      <p:sp>
        <p:nvSpPr>
          <p:cNvPr id="32" name="Text Placeholder 6">
            <a:extLst>
              <a:ext uri="{FF2B5EF4-FFF2-40B4-BE49-F238E27FC236}">
                <a16:creationId xmlns:a16="http://schemas.microsoft.com/office/drawing/2014/main" id="{69F97E64-D5B0-46D1-ACA2-A7BAEDA4C624}"/>
              </a:ext>
            </a:extLst>
          </p:cNvPr>
          <p:cNvSpPr>
            <a:spLocks noGrp="1"/>
          </p:cNvSpPr>
          <p:nvPr>
            <p:ph type="body" sz="quarter" idx="17"/>
          </p:nvPr>
        </p:nvSpPr>
        <p:spPr>
          <a:xfrm>
            <a:off x="5202463" y="4969234"/>
            <a:ext cx="2063297" cy="422910"/>
          </a:xfrm>
        </p:spPr>
        <p:txBody>
          <a:bodyPr/>
          <a:lstStyle>
            <a:lvl1pPr marL="0" indent="0">
              <a:buNone/>
              <a:defRPr sz="2200" b="1">
                <a:solidFill>
                  <a:schemeClr val="accent4">
                    <a:lumMod val="50000"/>
                  </a:schemeClr>
                </a:solidFill>
              </a:defRPr>
            </a:lvl1pPr>
          </a:lstStyle>
          <a:p>
            <a:r>
              <a:rPr lang="en-US"/>
              <a:t>Subheading 2</a:t>
            </a:r>
          </a:p>
          <a:p>
            <a:endParaRPr lang="en-US"/>
          </a:p>
        </p:txBody>
      </p:sp>
      <p:sp>
        <p:nvSpPr>
          <p:cNvPr id="33" name="Content Placeholder 9">
            <a:extLst>
              <a:ext uri="{FF2B5EF4-FFF2-40B4-BE49-F238E27FC236}">
                <a16:creationId xmlns:a16="http://schemas.microsoft.com/office/drawing/2014/main" id="{50B396E8-9327-47AE-BFC7-CC8B91E8015F}"/>
              </a:ext>
            </a:extLst>
          </p:cNvPr>
          <p:cNvSpPr>
            <a:spLocks noGrp="1"/>
          </p:cNvSpPr>
          <p:nvPr>
            <p:ph sz="quarter" idx="20" hasCustomPrompt="1"/>
          </p:nvPr>
        </p:nvSpPr>
        <p:spPr>
          <a:xfrm>
            <a:off x="8899254" y="5437807"/>
            <a:ext cx="2701833" cy="353076"/>
          </a:xfrm>
        </p:spPr>
        <p:txBody>
          <a:bodyPr>
            <a:noAutofit/>
          </a:bodyPr>
          <a:lstStyle>
            <a:lvl1pPr marL="0" indent="0">
              <a:buNone/>
              <a:defRPr sz="2000">
                <a:solidFill>
                  <a:schemeClr val="accent4">
                    <a:lumMod val="50000"/>
                  </a:schemeClr>
                </a:solidFill>
              </a:defRPr>
            </a:lvl1pPr>
          </a:lstStyle>
          <a:p>
            <a:r>
              <a:rPr lang="en-US"/>
              <a:t>Explanation text Explanation text</a:t>
            </a:r>
          </a:p>
        </p:txBody>
      </p:sp>
      <p:sp>
        <p:nvSpPr>
          <p:cNvPr id="34" name="Text Placeholder 8">
            <a:extLst>
              <a:ext uri="{FF2B5EF4-FFF2-40B4-BE49-F238E27FC236}">
                <a16:creationId xmlns:a16="http://schemas.microsoft.com/office/drawing/2014/main" id="{FE832533-28E0-48CC-9857-1C09E522DFE6}"/>
              </a:ext>
            </a:extLst>
          </p:cNvPr>
          <p:cNvSpPr>
            <a:spLocks noGrp="1"/>
          </p:cNvSpPr>
          <p:nvPr>
            <p:ph type="body" sz="quarter" idx="19"/>
          </p:nvPr>
        </p:nvSpPr>
        <p:spPr>
          <a:xfrm>
            <a:off x="8928190" y="4969234"/>
            <a:ext cx="2063297" cy="422910"/>
          </a:xfrm>
        </p:spPr>
        <p:txBody>
          <a:bodyPr>
            <a:noAutofit/>
          </a:bodyPr>
          <a:lstStyle>
            <a:lvl1pPr marL="0" indent="0">
              <a:buNone/>
              <a:defRPr sz="2200" b="1">
                <a:solidFill>
                  <a:schemeClr val="accent4">
                    <a:lumMod val="50000"/>
                  </a:schemeClr>
                </a:solidFill>
              </a:defRPr>
            </a:lvl1pPr>
          </a:lstStyle>
          <a:p>
            <a:r>
              <a:rPr lang="en-US"/>
              <a:t>Subheading 3</a:t>
            </a:r>
          </a:p>
        </p:txBody>
      </p:sp>
      <p:sp>
        <p:nvSpPr>
          <p:cNvPr id="35" name="Oval 34">
            <a:extLst>
              <a:ext uri="{FF2B5EF4-FFF2-40B4-BE49-F238E27FC236}">
                <a16:creationId xmlns:a16="http://schemas.microsoft.com/office/drawing/2014/main" id="{F599A33C-AE03-458B-8A13-200AB606E740}"/>
              </a:ext>
            </a:extLst>
          </p:cNvPr>
          <p:cNvSpPr/>
          <p:nvPr userDrawn="1"/>
        </p:nvSpPr>
        <p:spPr>
          <a:xfrm>
            <a:off x="401297"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6" name="Oval 35">
            <a:extLst>
              <a:ext uri="{FF2B5EF4-FFF2-40B4-BE49-F238E27FC236}">
                <a16:creationId xmlns:a16="http://schemas.microsoft.com/office/drawing/2014/main" id="{D6E4B5FA-AB6D-4542-A1A2-9631297E28A6}"/>
              </a:ext>
            </a:extLst>
          </p:cNvPr>
          <p:cNvSpPr/>
          <p:nvPr userDrawn="1"/>
        </p:nvSpPr>
        <p:spPr>
          <a:xfrm>
            <a:off x="4131198"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7" name="Oval 36">
            <a:extLst>
              <a:ext uri="{FF2B5EF4-FFF2-40B4-BE49-F238E27FC236}">
                <a16:creationId xmlns:a16="http://schemas.microsoft.com/office/drawing/2014/main" id="{C234F8EB-7414-4ED6-8C7E-0AD6463343F6}"/>
              </a:ext>
            </a:extLst>
          </p:cNvPr>
          <p:cNvSpPr/>
          <p:nvPr userDrawn="1"/>
        </p:nvSpPr>
        <p:spPr>
          <a:xfrm>
            <a:off x="7861099"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pic>
        <p:nvPicPr>
          <p:cNvPr id="38" name="Picture Placeholder 15" descr="Astronaut female with solid fill">
            <a:extLst>
              <a:ext uri="{FF2B5EF4-FFF2-40B4-BE49-F238E27FC236}">
                <a16:creationId xmlns:a16="http://schemas.microsoft.com/office/drawing/2014/main" id="{3E5C75CF-BECA-47D3-A9CA-678964E71093}"/>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5884" t="-13715" r="-25884" b="-13715"/>
          <a:stretch/>
        </p:blipFill>
        <p:spPr>
          <a:xfrm>
            <a:off x="469002" y="4550720"/>
            <a:ext cx="874681" cy="734407"/>
          </a:xfrm>
          <a:prstGeom prst="rect">
            <a:avLst/>
          </a:prstGeom>
        </p:spPr>
      </p:pic>
      <p:pic>
        <p:nvPicPr>
          <p:cNvPr id="39" name="Picture Placeholder 15" descr="Astronaut female with solid fill">
            <a:extLst>
              <a:ext uri="{FF2B5EF4-FFF2-40B4-BE49-F238E27FC236}">
                <a16:creationId xmlns:a16="http://schemas.microsoft.com/office/drawing/2014/main" id="{69E863EF-848D-44E3-AE7C-41F1009C2BDE}"/>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5884" t="-13715" r="-25884" b="-13715"/>
          <a:stretch/>
        </p:blipFill>
        <p:spPr>
          <a:xfrm>
            <a:off x="4184030" y="4550720"/>
            <a:ext cx="874681" cy="734407"/>
          </a:xfrm>
          <a:prstGeom prst="rect">
            <a:avLst/>
          </a:prstGeom>
        </p:spPr>
      </p:pic>
      <p:pic>
        <p:nvPicPr>
          <p:cNvPr id="40" name="Picture Placeholder 15" descr="Astronaut female with solid fill">
            <a:extLst>
              <a:ext uri="{FF2B5EF4-FFF2-40B4-BE49-F238E27FC236}">
                <a16:creationId xmlns:a16="http://schemas.microsoft.com/office/drawing/2014/main" id="{2A8365E3-C7D3-4D26-AF17-B009DDF5D61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5884" t="-13715" r="-25884" b="-13715"/>
          <a:stretch/>
        </p:blipFill>
        <p:spPr>
          <a:xfrm>
            <a:off x="7913931" y="4550720"/>
            <a:ext cx="874681" cy="734407"/>
          </a:xfrm>
          <a:prstGeom prst="rect">
            <a:avLst/>
          </a:prstGeom>
        </p:spPr>
      </p:pic>
      <p:sp>
        <p:nvSpPr>
          <p:cNvPr id="2" name="hcSlideMaster.1_Title OnlyHeader">
            <a:extLst>
              <a:ext uri="{FF2B5EF4-FFF2-40B4-BE49-F238E27FC236}">
                <a16:creationId xmlns:a16="http://schemas.microsoft.com/office/drawing/2014/main" id="{F7A7840D-356B-B037-27A0-83FCAA0CE3B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12560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0CC153-EB9D-4D41-BCD5-3FCC1A313AEA}"/>
              </a:ext>
            </a:extLst>
          </p:cNvPr>
          <p:cNvSpPr/>
          <p:nvPr userDrawn="1"/>
        </p:nvSpPr>
        <p:spPr>
          <a:xfrm rot="10800000">
            <a:off x="-211015" y="-2"/>
            <a:ext cx="12403012"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3" name="hcSlideMaster.4_Title OnlyHeader">
            <a:extLst>
              <a:ext uri="{FF2B5EF4-FFF2-40B4-BE49-F238E27FC236}">
                <a16:creationId xmlns:a16="http://schemas.microsoft.com/office/drawing/2014/main" id="{1929DE3C-5107-5FD0-5D1A-99469EAB786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34379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63956E-C289-D042-9267-B4356CEF1B16}"/>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1094016"/>
            <a:ext cx="10403946" cy="66947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433457" y="2049463"/>
            <a:ext cx="4810277"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52562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711B4537-A574-4413-B867-FDA67DA37E1F}"/>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10" name="Footer Placeholder 4">
            <a:extLst>
              <a:ext uri="{FF2B5EF4-FFF2-40B4-BE49-F238E27FC236}">
                <a16:creationId xmlns:a16="http://schemas.microsoft.com/office/drawing/2014/main" id="{BCAC9291-83AC-4405-898C-80BAE72E5273}"/>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7EF5C2FF-6692-422A-AF43-D4FDCF1E9738}"/>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EE24632D-7F43-4B4B-8C4B-F7197D608B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5" name="hcSlideMaster.Content with CaptionHeader">
            <a:extLst>
              <a:ext uri="{FF2B5EF4-FFF2-40B4-BE49-F238E27FC236}">
                <a16:creationId xmlns:a16="http://schemas.microsoft.com/office/drawing/2014/main" id="{20031456-E81E-49A5-F967-221FCDA2C20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9737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BEE0B7-D05C-0A4E-87C2-76B5FF2B4C80}"/>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9B3733C4-E61C-4D19-A2F8-2D7AF93AA898}"/>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10" name="Footer Placeholder 4">
            <a:extLst>
              <a:ext uri="{FF2B5EF4-FFF2-40B4-BE49-F238E27FC236}">
                <a16:creationId xmlns:a16="http://schemas.microsoft.com/office/drawing/2014/main" id="{55F970BD-84FA-4CC6-81B6-201B223DA9CB}"/>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129311D2-C66A-472E-A156-46EFDA6F9AD0}"/>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3E05B3FE-00BC-4BB2-90FD-19BF6C0FCE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5" name="hcSlideMaster.Picture with CaptionHeader">
            <a:extLst>
              <a:ext uri="{FF2B5EF4-FFF2-40B4-BE49-F238E27FC236}">
                <a16:creationId xmlns:a16="http://schemas.microsoft.com/office/drawing/2014/main" id="{5EE66FB7-B5F4-39CC-1F2B-1E67BB3965A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87158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FD7F32-41E7-A347-B871-0D526124D91B}"/>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6228FCD-A9D7-4369-9AEA-7A2E297CA647}"/>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9" name="Footer Placeholder 4">
            <a:extLst>
              <a:ext uri="{FF2B5EF4-FFF2-40B4-BE49-F238E27FC236}">
                <a16:creationId xmlns:a16="http://schemas.microsoft.com/office/drawing/2014/main" id="{8E100771-D995-4C8A-8D64-913688CB5CDC}"/>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3AD328F-D7A0-4E95-A5C6-BBB05CEB520F}"/>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2F2BD555-4DEE-4031-B2C2-B50243F396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4" name="hcSlideMaster.Title and Vertical TextHeader">
            <a:extLst>
              <a:ext uri="{FF2B5EF4-FFF2-40B4-BE49-F238E27FC236}">
                <a16:creationId xmlns:a16="http://schemas.microsoft.com/office/drawing/2014/main" id="{548D619D-EFE4-E704-7B02-AF9E18B54B5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25474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EE53D9E-AA75-E34D-B207-433AD7A62CF3}"/>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6B8991A-8C74-45E0-A192-829987D0F1EB}"/>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9" name="Footer Placeholder 4">
            <a:extLst>
              <a:ext uri="{FF2B5EF4-FFF2-40B4-BE49-F238E27FC236}">
                <a16:creationId xmlns:a16="http://schemas.microsoft.com/office/drawing/2014/main" id="{369622BC-5BA6-486F-9992-C500086661F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2B296A5-BCAD-48FC-B5DB-FC36C5A6B925}"/>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20CAE389-3D3C-44C2-AC67-98DA72E172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4" name="hcSlideMaster.Vertical Title and TextHeader">
            <a:extLst>
              <a:ext uri="{FF2B5EF4-FFF2-40B4-BE49-F238E27FC236}">
                <a16:creationId xmlns:a16="http://schemas.microsoft.com/office/drawing/2014/main" id="{DC21CF35-8A00-32D4-C3E5-9FC59854F18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4649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TI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37FED6-1261-478B-8FE1-81C53D112983}"/>
              </a:ext>
            </a:extLst>
          </p:cNvPr>
          <p:cNvSpPr/>
          <p:nvPr userDrawn="1"/>
        </p:nvSpPr>
        <p:spPr>
          <a:xfrm>
            <a:off x="572427" y="0"/>
            <a:ext cx="4866478"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761999" y="136525"/>
            <a:ext cx="4404361" cy="2195196"/>
          </a:xfrm>
        </p:spPr>
        <p:txBody>
          <a:bodyPr anchor="b">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761999" y="2529840"/>
            <a:ext cx="4404361" cy="838200"/>
          </a:xfrm>
        </p:spPr>
        <p:txBody>
          <a:bodyPr>
            <a:normAutofit/>
          </a:bodyPr>
          <a:lstStyle>
            <a:lvl1pPr marL="0" indent="0" algn="l">
              <a:buNone/>
              <a:defRPr sz="18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99062" y="4083264"/>
            <a:ext cx="2573096" cy="2585049"/>
          </a:xfrm>
          <a:prstGeom prst="rect">
            <a:avLst/>
          </a:prstGeom>
        </p:spPr>
      </p:pic>
      <p:cxnSp>
        <p:nvCxnSpPr>
          <p:cNvPr id="10" name="Straight Connector 9">
            <a:extLst>
              <a:ext uri="{FF2B5EF4-FFF2-40B4-BE49-F238E27FC236}">
                <a16:creationId xmlns:a16="http://schemas.microsoft.com/office/drawing/2014/main" id="{99D9626C-48AF-4B60-81F3-61A8B12BD6E0}"/>
              </a:ext>
            </a:extLst>
          </p:cNvPr>
          <p:cNvCxnSpPr/>
          <p:nvPr userDrawn="1"/>
        </p:nvCxnSpPr>
        <p:spPr>
          <a:xfrm>
            <a:off x="761999" y="2407921"/>
            <a:ext cx="4404361"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71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55189D-D92D-4A4A-BE90-7C7515E61167}"/>
              </a:ext>
            </a:extLst>
          </p:cNvPr>
          <p:cNvSpPr>
            <a:spLocks noGrp="1"/>
          </p:cNvSpPr>
          <p:nvPr>
            <p:ph type="title"/>
          </p:nvPr>
        </p:nvSpPr>
        <p:spPr>
          <a:xfrm>
            <a:off x="600501" y="389741"/>
            <a:ext cx="10753299" cy="858035"/>
          </a:xfrm>
          <a:prstGeom prst="rect">
            <a:avLst/>
          </a:prstGeom>
        </p:spPr>
        <p:txBody>
          <a:bodyPr>
            <a:normAutofit/>
          </a:bodyPr>
          <a:lstStyle>
            <a:lvl1pPr>
              <a:defRPr sz="4400" b="1">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7" name="Text Placeholder 6">
            <a:extLst>
              <a:ext uri="{FF2B5EF4-FFF2-40B4-BE49-F238E27FC236}">
                <a16:creationId xmlns:a16="http://schemas.microsoft.com/office/drawing/2014/main" id="{8EDDF4B6-2010-423C-A7C9-48548D41EE4C}"/>
              </a:ext>
            </a:extLst>
          </p:cNvPr>
          <p:cNvSpPr>
            <a:spLocks noGrp="1"/>
          </p:cNvSpPr>
          <p:nvPr>
            <p:ph type="body" sz="quarter" idx="13"/>
          </p:nvPr>
        </p:nvSpPr>
        <p:spPr>
          <a:xfrm>
            <a:off x="600075" y="1466492"/>
            <a:ext cx="10753725" cy="4551722"/>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800">
                <a:latin typeface="Open Sans Light" pitchFamily="2" charset="0"/>
                <a:ea typeface="Open Sans Light" pitchFamily="2" charset="0"/>
                <a:cs typeface="Open Sans Light" pitchFamily="2" charset="0"/>
              </a:defRPr>
            </a:lvl2pPr>
            <a:lvl3pPr marL="914400" indent="0">
              <a:buNone/>
              <a:defRPr sz="1800">
                <a:latin typeface="Open Sans Light" pitchFamily="2" charset="0"/>
                <a:ea typeface="Open Sans Light" pitchFamily="2" charset="0"/>
                <a:cs typeface="Open Sans Light" pitchFamily="2" charset="0"/>
              </a:defRPr>
            </a:lvl3pPr>
            <a:lvl4pPr marL="1371600" indent="0">
              <a:buNone/>
              <a:defRPr sz="1800">
                <a:latin typeface="Open Sans Light" pitchFamily="2" charset="0"/>
                <a:ea typeface="Open Sans Light" pitchFamily="2" charset="0"/>
                <a:cs typeface="Open Sans Light" pitchFamily="2" charset="0"/>
              </a:defRPr>
            </a:lvl4pPr>
            <a:lvl5pPr marL="1828800" indent="0">
              <a:buNone/>
              <a:defRPr sz="180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BE296133-162F-4490-95F0-71D423AB768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0CC42706-3746-4E55-9311-B6B10992CA9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66047" y="5834368"/>
            <a:ext cx="887107" cy="887107"/>
          </a:xfrm>
          <a:prstGeom prst="rect">
            <a:avLst/>
          </a:prstGeom>
        </p:spPr>
      </p:pic>
      <p:sp>
        <p:nvSpPr>
          <p:cNvPr id="2" name="hcSlideMaster.Custom LayoutHeader">
            <a:extLst>
              <a:ext uri="{FF2B5EF4-FFF2-40B4-BE49-F238E27FC236}">
                <a16:creationId xmlns:a16="http://schemas.microsoft.com/office/drawing/2014/main" id="{F6174DCA-0EC8-386F-BD0F-D299509061D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7627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4">
            <a:lumMod val="20000"/>
            <a:lumOff val="80000"/>
            <a:alpha val="32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92D9F87-BA26-4ADF-90AB-2C4075FCF408}"/>
              </a:ext>
            </a:extLst>
          </p:cNvPr>
          <p:cNvSpPr/>
          <p:nvPr userDrawn="1"/>
        </p:nvSpPr>
        <p:spPr>
          <a:xfrm>
            <a:off x="-68580" y="4948792"/>
            <a:ext cx="12329160" cy="1909208"/>
          </a:xfrm>
          <a:prstGeom prst="rect">
            <a:avLst/>
          </a:pr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33" name="Content Placeholder 32">
            <a:extLst>
              <a:ext uri="{FF2B5EF4-FFF2-40B4-BE49-F238E27FC236}">
                <a16:creationId xmlns:a16="http://schemas.microsoft.com/office/drawing/2014/main" id="{2C96FD66-5B92-4FE6-A1CA-530697084440}"/>
              </a:ext>
            </a:extLst>
          </p:cNvPr>
          <p:cNvSpPr>
            <a:spLocks noGrp="1"/>
          </p:cNvSpPr>
          <p:nvPr>
            <p:ph sz="quarter" idx="21" hasCustomPrompt="1"/>
          </p:nvPr>
        </p:nvSpPr>
        <p:spPr>
          <a:xfrm>
            <a:off x="915988" y="1861103"/>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5" name="Slide Number Placeholder 4">
            <a:extLst>
              <a:ext uri="{FF2B5EF4-FFF2-40B4-BE49-F238E27FC236}">
                <a16:creationId xmlns:a16="http://schemas.microsoft.com/office/drawing/2014/main" id="{A95509D8-FB6B-41AF-82AD-63CB40F2BF3A}"/>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13" name="Picture Placeholder 12">
            <a:extLst>
              <a:ext uri="{FF2B5EF4-FFF2-40B4-BE49-F238E27FC236}">
                <a16:creationId xmlns:a16="http://schemas.microsoft.com/office/drawing/2014/main" id="{ECAC4FFC-7BC2-4788-B7BD-ED8B604A7E7B}"/>
              </a:ext>
            </a:extLst>
          </p:cNvPr>
          <p:cNvSpPr>
            <a:spLocks noGrp="1"/>
          </p:cNvSpPr>
          <p:nvPr>
            <p:ph type="pic" sz="quarter" idx="14"/>
          </p:nvPr>
        </p:nvSpPr>
        <p:spPr>
          <a:xfrm>
            <a:off x="4716463" y="1861102"/>
            <a:ext cx="6637337" cy="3087970"/>
          </a:xfrm>
        </p:spPr>
        <p:txBody>
          <a:bodyPr/>
          <a:lstStyle/>
          <a:p>
            <a:endParaRPr lang="en-US"/>
          </a:p>
        </p:txBody>
      </p:sp>
      <p:sp>
        <p:nvSpPr>
          <p:cNvPr id="14" name="Oval 13">
            <a:extLst>
              <a:ext uri="{FF2B5EF4-FFF2-40B4-BE49-F238E27FC236}">
                <a16:creationId xmlns:a16="http://schemas.microsoft.com/office/drawing/2014/main" id="{9A62FE41-3FB5-416A-A616-169837B66AB5}"/>
              </a:ext>
            </a:extLst>
          </p:cNvPr>
          <p:cNvSpPr/>
          <p:nvPr userDrawn="1"/>
        </p:nvSpPr>
        <p:spPr>
          <a:xfrm>
            <a:off x="472439"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75AD46F4-F714-4AAE-8138-C6EAF15E6B9F}"/>
              </a:ext>
            </a:extLst>
          </p:cNvPr>
          <p:cNvSpPr>
            <a:spLocks noGrp="1"/>
          </p:cNvSpPr>
          <p:nvPr>
            <p:ph type="body" sz="quarter" idx="15" hasCustomPrompt="1"/>
          </p:nvPr>
        </p:nvSpPr>
        <p:spPr>
          <a:xfrm>
            <a:off x="1476736" y="5107582"/>
            <a:ext cx="2063297" cy="422910"/>
          </a:xfrm>
        </p:spPr>
        <p:txBody>
          <a:bodyPr/>
          <a:lstStyle>
            <a:lvl1pPr marL="0" indent="0">
              <a:buNone/>
              <a:defRPr sz="2000" b="1"/>
            </a:lvl1pPr>
            <a:lvl2pPr marL="457200" indent="0">
              <a:buNone/>
              <a:defRPr/>
            </a:lvl2pPr>
          </a:lstStyle>
          <a:p>
            <a:pPr lvl="0"/>
            <a:r>
              <a:rPr lang="en-US"/>
              <a:t>Subheading 2</a:t>
            </a:r>
          </a:p>
        </p:txBody>
      </p:sp>
      <p:sp>
        <p:nvSpPr>
          <p:cNvPr id="18" name="Content Placeholder 17">
            <a:extLst>
              <a:ext uri="{FF2B5EF4-FFF2-40B4-BE49-F238E27FC236}">
                <a16:creationId xmlns:a16="http://schemas.microsoft.com/office/drawing/2014/main" id="{1DB2D5A8-F473-4CF3-82CE-5B2F3BE78F81}"/>
              </a:ext>
            </a:extLst>
          </p:cNvPr>
          <p:cNvSpPr>
            <a:spLocks noGrp="1"/>
          </p:cNvSpPr>
          <p:nvPr>
            <p:ph sz="quarter" idx="16"/>
          </p:nvPr>
        </p:nvSpPr>
        <p:spPr>
          <a:xfrm>
            <a:off x="1200421" y="5689002"/>
            <a:ext cx="2339704"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2" name="Oval 21">
            <a:extLst>
              <a:ext uri="{FF2B5EF4-FFF2-40B4-BE49-F238E27FC236}">
                <a16:creationId xmlns:a16="http://schemas.microsoft.com/office/drawing/2014/main" id="{DC87B820-2CE5-4FB3-8D15-E41105FADB9C}"/>
              </a:ext>
            </a:extLst>
          </p:cNvPr>
          <p:cNvSpPr/>
          <p:nvPr userDrawn="1"/>
        </p:nvSpPr>
        <p:spPr>
          <a:xfrm>
            <a:off x="4198166"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5">
            <a:extLst>
              <a:ext uri="{FF2B5EF4-FFF2-40B4-BE49-F238E27FC236}">
                <a16:creationId xmlns:a16="http://schemas.microsoft.com/office/drawing/2014/main" id="{4A429B31-A805-4091-A9BB-FD850DA02642}"/>
              </a:ext>
            </a:extLst>
          </p:cNvPr>
          <p:cNvSpPr>
            <a:spLocks noGrp="1"/>
          </p:cNvSpPr>
          <p:nvPr>
            <p:ph type="body" sz="quarter" idx="17" hasCustomPrompt="1"/>
          </p:nvPr>
        </p:nvSpPr>
        <p:spPr>
          <a:xfrm>
            <a:off x="5202463" y="5107582"/>
            <a:ext cx="2063297" cy="422910"/>
          </a:xfrm>
        </p:spPr>
        <p:txBody>
          <a:bodyPr/>
          <a:lstStyle>
            <a:lvl1pPr marL="0" indent="0">
              <a:buNone/>
              <a:defRPr sz="2000" b="1"/>
            </a:lvl1pPr>
            <a:lvl2pPr marL="457200" indent="0">
              <a:buNone/>
              <a:defRPr/>
            </a:lvl2pPr>
          </a:lstStyle>
          <a:p>
            <a:pPr lvl="0"/>
            <a:r>
              <a:rPr lang="en-US"/>
              <a:t>Subheading 2</a:t>
            </a:r>
          </a:p>
        </p:txBody>
      </p:sp>
      <p:sp>
        <p:nvSpPr>
          <p:cNvPr id="24" name="Content Placeholder 17">
            <a:extLst>
              <a:ext uri="{FF2B5EF4-FFF2-40B4-BE49-F238E27FC236}">
                <a16:creationId xmlns:a16="http://schemas.microsoft.com/office/drawing/2014/main" id="{59C7D506-88CA-4CEC-9A7A-BEC0F710B918}"/>
              </a:ext>
            </a:extLst>
          </p:cNvPr>
          <p:cNvSpPr>
            <a:spLocks noGrp="1"/>
          </p:cNvSpPr>
          <p:nvPr>
            <p:ph sz="quarter" idx="18"/>
          </p:nvPr>
        </p:nvSpPr>
        <p:spPr>
          <a:xfrm>
            <a:off x="4563927" y="5689002"/>
            <a:ext cx="2701925"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5" name="Oval 24">
            <a:extLst>
              <a:ext uri="{FF2B5EF4-FFF2-40B4-BE49-F238E27FC236}">
                <a16:creationId xmlns:a16="http://schemas.microsoft.com/office/drawing/2014/main" id="{BBAFB821-F123-4074-AE21-C5968CFEE276}"/>
              </a:ext>
            </a:extLst>
          </p:cNvPr>
          <p:cNvSpPr/>
          <p:nvPr userDrawn="1"/>
        </p:nvSpPr>
        <p:spPr>
          <a:xfrm>
            <a:off x="7923893"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5">
            <a:extLst>
              <a:ext uri="{FF2B5EF4-FFF2-40B4-BE49-F238E27FC236}">
                <a16:creationId xmlns:a16="http://schemas.microsoft.com/office/drawing/2014/main" id="{8C024CE0-6AAC-42A6-A0BA-F6B030D079B6}"/>
              </a:ext>
            </a:extLst>
          </p:cNvPr>
          <p:cNvSpPr>
            <a:spLocks noGrp="1"/>
          </p:cNvSpPr>
          <p:nvPr>
            <p:ph type="body" sz="quarter" idx="19" hasCustomPrompt="1"/>
          </p:nvPr>
        </p:nvSpPr>
        <p:spPr>
          <a:xfrm>
            <a:off x="8928190" y="5107582"/>
            <a:ext cx="2063297" cy="422910"/>
          </a:xfrm>
        </p:spPr>
        <p:txBody>
          <a:bodyPr/>
          <a:lstStyle>
            <a:lvl1pPr marL="0" indent="0">
              <a:buNone/>
              <a:defRPr sz="2000" b="1"/>
            </a:lvl1pPr>
            <a:lvl2pPr marL="457200" indent="0">
              <a:buNone/>
              <a:defRPr/>
            </a:lvl2pPr>
          </a:lstStyle>
          <a:p>
            <a:pPr lvl="0"/>
            <a:r>
              <a:rPr lang="en-US"/>
              <a:t>Subheading 2</a:t>
            </a:r>
          </a:p>
        </p:txBody>
      </p:sp>
      <p:sp>
        <p:nvSpPr>
          <p:cNvPr id="27" name="Content Placeholder 17">
            <a:extLst>
              <a:ext uri="{FF2B5EF4-FFF2-40B4-BE49-F238E27FC236}">
                <a16:creationId xmlns:a16="http://schemas.microsoft.com/office/drawing/2014/main" id="{EF6F3724-3740-4BEC-8705-32EEBD3F9CEF}"/>
              </a:ext>
            </a:extLst>
          </p:cNvPr>
          <p:cNvSpPr>
            <a:spLocks noGrp="1"/>
          </p:cNvSpPr>
          <p:nvPr>
            <p:ph sz="quarter" idx="20"/>
          </p:nvPr>
        </p:nvSpPr>
        <p:spPr>
          <a:xfrm>
            <a:off x="8289654" y="5689002"/>
            <a:ext cx="2701925"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1" name="Rectangle 20">
            <a:extLst>
              <a:ext uri="{FF2B5EF4-FFF2-40B4-BE49-F238E27FC236}">
                <a16:creationId xmlns:a16="http://schemas.microsoft.com/office/drawing/2014/main" id="{F5AA2F92-DCF2-4148-93C7-70D80A18A18D}"/>
              </a:ext>
            </a:extLst>
          </p:cNvPr>
          <p:cNvSpPr/>
          <p:nvPr userDrawn="1"/>
        </p:nvSpPr>
        <p:spPr>
          <a:xfrm>
            <a:off x="-68580" y="472440"/>
            <a:ext cx="12260580" cy="1063632"/>
          </a:xfrm>
          <a:prstGeom prst="rect">
            <a:avLst/>
          </a:prstGeom>
          <a:solidFill>
            <a:srgbClr val="0070C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8" name="Title 1">
            <a:extLst>
              <a:ext uri="{FF2B5EF4-FFF2-40B4-BE49-F238E27FC236}">
                <a16:creationId xmlns:a16="http://schemas.microsoft.com/office/drawing/2014/main" id="{FB94EC04-E016-413F-BE4D-C868CAC950E0}"/>
              </a:ext>
            </a:extLst>
          </p:cNvPr>
          <p:cNvSpPr>
            <a:spLocks noGrp="1"/>
          </p:cNvSpPr>
          <p:nvPr>
            <p:ph type="title" hasCustomPrompt="1"/>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7" name="Picture 16">
            <a:extLst>
              <a:ext uri="{FF2B5EF4-FFF2-40B4-BE49-F238E27FC236}">
                <a16:creationId xmlns:a16="http://schemas.microsoft.com/office/drawing/2014/main" id="{3933E6F6-7960-2A4C-AE24-A2BCFA1894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3" name="Picture Placeholder 2">
            <a:extLst>
              <a:ext uri="{FF2B5EF4-FFF2-40B4-BE49-F238E27FC236}">
                <a16:creationId xmlns:a16="http://schemas.microsoft.com/office/drawing/2014/main" id="{041930A0-AB33-5046-8624-4F94A554B9CA}"/>
              </a:ext>
            </a:extLst>
          </p:cNvPr>
          <p:cNvSpPr>
            <a:spLocks noGrp="1"/>
          </p:cNvSpPr>
          <p:nvPr>
            <p:ph type="pic" sz="quarter" idx="22"/>
          </p:nvPr>
        </p:nvSpPr>
        <p:spPr>
          <a:xfrm>
            <a:off x="644446" y="4835120"/>
            <a:ext cx="534987" cy="536575"/>
          </a:xfrm>
        </p:spPr>
        <p:txBody>
          <a:bodyPr/>
          <a:lstStyle/>
          <a:p>
            <a:endParaRPr lang="en-US"/>
          </a:p>
        </p:txBody>
      </p:sp>
      <p:sp>
        <p:nvSpPr>
          <p:cNvPr id="20" name="Picture Placeholder 2">
            <a:extLst>
              <a:ext uri="{FF2B5EF4-FFF2-40B4-BE49-F238E27FC236}">
                <a16:creationId xmlns:a16="http://schemas.microsoft.com/office/drawing/2014/main" id="{7D69B9E4-2213-774D-B687-392CE7261211}"/>
              </a:ext>
            </a:extLst>
          </p:cNvPr>
          <p:cNvSpPr>
            <a:spLocks noGrp="1"/>
          </p:cNvSpPr>
          <p:nvPr>
            <p:ph type="pic" sz="quarter" idx="23"/>
          </p:nvPr>
        </p:nvSpPr>
        <p:spPr>
          <a:xfrm>
            <a:off x="4361423" y="4835120"/>
            <a:ext cx="534987" cy="536575"/>
          </a:xfrm>
        </p:spPr>
        <p:txBody>
          <a:bodyPr/>
          <a:lstStyle/>
          <a:p>
            <a:endParaRPr lang="en-US"/>
          </a:p>
        </p:txBody>
      </p:sp>
      <p:sp>
        <p:nvSpPr>
          <p:cNvPr id="30" name="Picture Placeholder 2">
            <a:extLst>
              <a:ext uri="{FF2B5EF4-FFF2-40B4-BE49-F238E27FC236}">
                <a16:creationId xmlns:a16="http://schemas.microsoft.com/office/drawing/2014/main" id="{B36A7A8D-9DB1-4C41-95AE-C94EB580A77C}"/>
              </a:ext>
            </a:extLst>
          </p:cNvPr>
          <p:cNvSpPr>
            <a:spLocks noGrp="1"/>
          </p:cNvSpPr>
          <p:nvPr>
            <p:ph type="pic" sz="quarter" idx="24"/>
          </p:nvPr>
        </p:nvSpPr>
        <p:spPr>
          <a:xfrm>
            <a:off x="8090275" y="4835120"/>
            <a:ext cx="534987" cy="536575"/>
          </a:xfrm>
        </p:spPr>
        <p:txBody>
          <a:bodyPr/>
          <a:lstStyle/>
          <a:p>
            <a:endParaRPr lang="en-US"/>
          </a:p>
        </p:txBody>
      </p:sp>
      <p:sp>
        <p:nvSpPr>
          <p:cNvPr id="2" name="hcSlideMaster.2_Title OnlyHeader">
            <a:extLst>
              <a:ext uri="{FF2B5EF4-FFF2-40B4-BE49-F238E27FC236}">
                <a16:creationId xmlns:a16="http://schemas.microsoft.com/office/drawing/2014/main" id="{DF5FC2B8-2F31-B835-6317-18F92698F73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5638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accent4">
            <a:lumMod val="20000"/>
            <a:lumOff val="80000"/>
            <a:alpha val="32000"/>
          </a:schemeClr>
        </a:solidFill>
        <a:effectLst/>
      </p:bgPr>
    </p:bg>
    <p:spTree>
      <p:nvGrpSpPr>
        <p:cNvPr id="1" name=""/>
        <p:cNvGrpSpPr/>
        <p:nvPr/>
      </p:nvGrpSpPr>
      <p:grpSpPr>
        <a:xfrm>
          <a:off x="0" y="0"/>
          <a:ext cx="0" cy="0"/>
          <a:chOff x="0" y="0"/>
          <a:chExt cx="0" cy="0"/>
        </a:xfrm>
      </p:grpSpPr>
      <p:sp>
        <p:nvSpPr>
          <p:cNvPr id="33" name="Content Placeholder 32">
            <a:extLst>
              <a:ext uri="{FF2B5EF4-FFF2-40B4-BE49-F238E27FC236}">
                <a16:creationId xmlns:a16="http://schemas.microsoft.com/office/drawing/2014/main" id="{2C96FD66-5B92-4FE6-A1CA-530697084440}"/>
              </a:ext>
            </a:extLst>
          </p:cNvPr>
          <p:cNvSpPr>
            <a:spLocks noGrp="1"/>
          </p:cNvSpPr>
          <p:nvPr>
            <p:ph sz="quarter" idx="21" hasCustomPrompt="1"/>
          </p:nvPr>
        </p:nvSpPr>
        <p:spPr>
          <a:xfrm>
            <a:off x="915988" y="2134235"/>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5" name="Slide Number Placeholder 4">
            <a:extLst>
              <a:ext uri="{FF2B5EF4-FFF2-40B4-BE49-F238E27FC236}">
                <a16:creationId xmlns:a16="http://schemas.microsoft.com/office/drawing/2014/main" id="{A95509D8-FB6B-41AF-82AD-63CB40F2BF3A}"/>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13" name="Picture Placeholder 12">
            <a:extLst>
              <a:ext uri="{FF2B5EF4-FFF2-40B4-BE49-F238E27FC236}">
                <a16:creationId xmlns:a16="http://schemas.microsoft.com/office/drawing/2014/main" id="{ECAC4FFC-7BC2-4788-B7BD-ED8B604A7E7B}"/>
              </a:ext>
            </a:extLst>
          </p:cNvPr>
          <p:cNvSpPr>
            <a:spLocks noGrp="1"/>
          </p:cNvSpPr>
          <p:nvPr>
            <p:ph type="pic" sz="quarter" idx="14"/>
          </p:nvPr>
        </p:nvSpPr>
        <p:spPr>
          <a:xfrm>
            <a:off x="4716463" y="2134234"/>
            <a:ext cx="6637337" cy="3087970"/>
          </a:xfrm>
        </p:spPr>
        <p:txBody>
          <a:bodyPr/>
          <a:lstStyle/>
          <a:p>
            <a:endParaRPr lang="en-US"/>
          </a:p>
        </p:txBody>
      </p:sp>
      <p:sp>
        <p:nvSpPr>
          <p:cNvPr id="16" name="Text Placeholder 15">
            <a:extLst>
              <a:ext uri="{FF2B5EF4-FFF2-40B4-BE49-F238E27FC236}">
                <a16:creationId xmlns:a16="http://schemas.microsoft.com/office/drawing/2014/main" id="{75AD46F4-F714-4AAE-8138-C6EAF15E6B9F}"/>
              </a:ext>
            </a:extLst>
          </p:cNvPr>
          <p:cNvSpPr>
            <a:spLocks noGrp="1"/>
          </p:cNvSpPr>
          <p:nvPr>
            <p:ph type="body" sz="quarter" idx="15" hasCustomPrompt="1"/>
          </p:nvPr>
        </p:nvSpPr>
        <p:spPr>
          <a:xfrm>
            <a:off x="1476736" y="5380714"/>
            <a:ext cx="2063297" cy="422910"/>
          </a:xfrm>
        </p:spPr>
        <p:txBody>
          <a:bodyPr/>
          <a:lstStyle>
            <a:lvl1pPr marL="0" indent="0">
              <a:buNone/>
              <a:defRPr sz="2000" b="1"/>
            </a:lvl1pPr>
            <a:lvl2pPr marL="457200" indent="0">
              <a:buNone/>
              <a:defRPr/>
            </a:lvl2pPr>
          </a:lstStyle>
          <a:p>
            <a:pPr lvl="0"/>
            <a:r>
              <a:rPr lang="en-US"/>
              <a:t>Subheading 2</a:t>
            </a:r>
          </a:p>
        </p:txBody>
      </p:sp>
      <p:sp>
        <p:nvSpPr>
          <p:cNvPr id="23" name="Text Placeholder 15">
            <a:extLst>
              <a:ext uri="{FF2B5EF4-FFF2-40B4-BE49-F238E27FC236}">
                <a16:creationId xmlns:a16="http://schemas.microsoft.com/office/drawing/2014/main" id="{4A429B31-A805-4091-A9BB-FD850DA02642}"/>
              </a:ext>
            </a:extLst>
          </p:cNvPr>
          <p:cNvSpPr>
            <a:spLocks noGrp="1"/>
          </p:cNvSpPr>
          <p:nvPr>
            <p:ph type="body" sz="quarter" idx="17" hasCustomPrompt="1"/>
          </p:nvPr>
        </p:nvSpPr>
        <p:spPr>
          <a:xfrm>
            <a:off x="5202463" y="5380714"/>
            <a:ext cx="2063297" cy="422910"/>
          </a:xfrm>
        </p:spPr>
        <p:txBody>
          <a:bodyPr/>
          <a:lstStyle>
            <a:lvl1pPr marL="0" indent="0">
              <a:buNone/>
              <a:defRPr sz="2000" b="1"/>
            </a:lvl1pPr>
            <a:lvl2pPr marL="457200" indent="0">
              <a:buNone/>
              <a:defRPr/>
            </a:lvl2pPr>
          </a:lstStyle>
          <a:p>
            <a:pPr lvl="0"/>
            <a:r>
              <a:rPr lang="en-US"/>
              <a:t>Subheading 2</a:t>
            </a:r>
          </a:p>
        </p:txBody>
      </p:sp>
      <p:sp>
        <p:nvSpPr>
          <p:cNvPr id="26" name="Text Placeholder 15">
            <a:extLst>
              <a:ext uri="{FF2B5EF4-FFF2-40B4-BE49-F238E27FC236}">
                <a16:creationId xmlns:a16="http://schemas.microsoft.com/office/drawing/2014/main" id="{8C024CE0-6AAC-42A6-A0BA-F6B030D079B6}"/>
              </a:ext>
            </a:extLst>
          </p:cNvPr>
          <p:cNvSpPr>
            <a:spLocks noGrp="1"/>
          </p:cNvSpPr>
          <p:nvPr>
            <p:ph type="body" sz="quarter" idx="19" hasCustomPrompt="1"/>
          </p:nvPr>
        </p:nvSpPr>
        <p:spPr>
          <a:xfrm>
            <a:off x="8928190" y="5380714"/>
            <a:ext cx="2063297" cy="422910"/>
          </a:xfrm>
        </p:spPr>
        <p:txBody>
          <a:bodyPr/>
          <a:lstStyle>
            <a:lvl1pPr marL="0" indent="0">
              <a:buNone/>
              <a:defRPr sz="2000" b="1"/>
            </a:lvl1pPr>
            <a:lvl2pPr marL="457200" indent="0">
              <a:buNone/>
              <a:defRPr/>
            </a:lvl2pPr>
          </a:lstStyle>
          <a:p>
            <a:pPr lvl="0"/>
            <a:r>
              <a:rPr lang="en-US"/>
              <a:t>Subheading 2</a:t>
            </a:r>
          </a:p>
        </p:txBody>
      </p:sp>
      <p:sp>
        <p:nvSpPr>
          <p:cNvPr id="21" name="Rectangle 20">
            <a:extLst>
              <a:ext uri="{FF2B5EF4-FFF2-40B4-BE49-F238E27FC236}">
                <a16:creationId xmlns:a16="http://schemas.microsoft.com/office/drawing/2014/main" id="{F5AA2F92-DCF2-4148-93C7-70D80A18A18D}"/>
              </a:ext>
            </a:extLst>
          </p:cNvPr>
          <p:cNvSpPr/>
          <p:nvPr userDrawn="1"/>
        </p:nvSpPr>
        <p:spPr>
          <a:xfrm>
            <a:off x="-121920" y="472440"/>
            <a:ext cx="12313920" cy="1063632"/>
          </a:xfrm>
          <a:prstGeom prst="rect">
            <a:avLst/>
          </a:prstGeom>
          <a:solidFill>
            <a:srgbClr val="0070C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8" name="Title 1">
            <a:extLst>
              <a:ext uri="{FF2B5EF4-FFF2-40B4-BE49-F238E27FC236}">
                <a16:creationId xmlns:a16="http://schemas.microsoft.com/office/drawing/2014/main" id="{FB94EC04-E016-413F-BE4D-C868CAC950E0}"/>
              </a:ext>
            </a:extLst>
          </p:cNvPr>
          <p:cNvSpPr>
            <a:spLocks noGrp="1"/>
          </p:cNvSpPr>
          <p:nvPr>
            <p:ph type="title" hasCustomPrompt="1"/>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C47DF57D-9CD3-D249-A439-EBFD4E8DB7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2" name="hcSlideMaster.5_Title OnlyHeader">
            <a:extLst>
              <a:ext uri="{FF2B5EF4-FFF2-40B4-BE49-F238E27FC236}">
                <a16:creationId xmlns:a16="http://schemas.microsoft.com/office/drawing/2014/main" id="{B4C77AC0-19FB-029F-56E9-1AE117B7866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5847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2">
            <a:lumMod val="50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C6E486C-B27D-48C7-A3E9-BCEEE6B3B5C2}"/>
              </a:ext>
            </a:extLst>
          </p:cNvPr>
          <p:cNvSpPr/>
          <p:nvPr userDrawn="1"/>
        </p:nvSpPr>
        <p:spPr>
          <a:xfrm>
            <a:off x="-106680" y="472440"/>
            <a:ext cx="12298680" cy="1063632"/>
          </a:xfrm>
          <a:prstGeom prst="rect">
            <a:avLst/>
          </a:prstGeom>
          <a:solidFill>
            <a:srgbClr val="0070C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Date Placeholder 1">
            <a:extLst>
              <a:ext uri="{FF2B5EF4-FFF2-40B4-BE49-F238E27FC236}">
                <a16:creationId xmlns:a16="http://schemas.microsoft.com/office/drawing/2014/main" id="{ABD107C6-58C2-46C0-9470-B0D08A85B33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D801C9-79ED-4C86-A7EA-E9C881176034}" type="datetimeFigureOut">
              <a:rPr lang="en-US" smtClean="0"/>
              <a:pPr/>
              <a:t>1/23/2024</a:t>
            </a:fld>
            <a:endParaRPr lang="en-US"/>
          </a:p>
        </p:txBody>
      </p:sp>
      <p:sp>
        <p:nvSpPr>
          <p:cNvPr id="3" name="Footer Placeholder 2">
            <a:extLst>
              <a:ext uri="{FF2B5EF4-FFF2-40B4-BE49-F238E27FC236}">
                <a16:creationId xmlns:a16="http://schemas.microsoft.com/office/drawing/2014/main" id="{4939DC04-6456-4EB8-BBED-10565583420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Slide Number Placeholder 3">
            <a:extLst>
              <a:ext uri="{FF2B5EF4-FFF2-40B4-BE49-F238E27FC236}">
                <a16:creationId xmlns:a16="http://schemas.microsoft.com/office/drawing/2014/main" id="{0496A9CA-BC26-4F83-BE7E-2200F37A2D30}"/>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5" name="Rectangle 4">
            <a:extLst>
              <a:ext uri="{FF2B5EF4-FFF2-40B4-BE49-F238E27FC236}">
                <a16:creationId xmlns:a16="http://schemas.microsoft.com/office/drawing/2014/main" id="{DC8DF53E-1E7A-4693-8553-BB57806CBABB}"/>
              </a:ext>
            </a:extLst>
          </p:cNvPr>
          <p:cNvSpPr/>
          <p:nvPr userDrawn="1"/>
        </p:nvSpPr>
        <p:spPr>
          <a:xfrm>
            <a:off x="838200" y="2065280"/>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58B03A4-73EF-49F8-BEEA-24F5E1CA8E81}"/>
              </a:ext>
            </a:extLst>
          </p:cNvPr>
          <p:cNvSpPr>
            <a:spLocks noGrp="1"/>
          </p:cNvSpPr>
          <p:nvPr>
            <p:ph type="pic" sz="quarter" idx="13"/>
          </p:nvPr>
        </p:nvSpPr>
        <p:spPr>
          <a:xfrm>
            <a:off x="1122620" y="2373085"/>
            <a:ext cx="2497999" cy="2097393"/>
          </a:xfrm>
          <a:noFill/>
        </p:spPr>
        <p:txBody>
          <a:bodyPr/>
          <a:lstStyle/>
          <a:p>
            <a:endParaRPr lang="en-US"/>
          </a:p>
        </p:txBody>
      </p:sp>
      <p:sp>
        <p:nvSpPr>
          <p:cNvPr id="13" name="Text Placeholder 12">
            <a:extLst>
              <a:ext uri="{FF2B5EF4-FFF2-40B4-BE49-F238E27FC236}">
                <a16:creationId xmlns:a16="http://schemas.microsoft.com/office/drawing/2014/main" id="{CF644DF5-D5DF-4625-A661-B7CAD9DC3541}"/>
              </a:ext>
            </a:extLst>
          </p:cNvPr>
          <p:cNvSpPr>
            <a:spLocks noGrp="1"/>
          </p:cNvSpPr>
          <p:nvPr>
            <p:ph type="body" sz="quarter" idx="16" hasCustomPrompt="1"/>
          </p:nvPr>
        </p:nvSpPr>
        <p:spPr>
          <a:xfrm>
            <a:off x="1125583" y="5273042"/>
            <a:ext cx="2497183" cy="600892"/>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p:txBody>
      </p:sp>
      <p:sp>
        <p:nvSpPr>
          <p:cNvPr id="14" name="Text Placeholder 12">
            <a:extLst>
              <a:ext uri="{FF2B5EF4-FFF2-40B4-BE49-F238E27FC236}">
                <a16:creationId xmlns:a16="http://schemas.microsoft.com/office/drawing/2014/main" id="{11B63406-0E0D-464A-941E-D124D9B07D5D}"/>
              </a:ext>
            </a:extLst>
          </p:cNvPr>
          <p:cNvSpPr>
            <a:spLocks noGrp="1"/>
          </p:cNvSpPr>
          <p:nvPr>
            <p:ph type="body" sz="quarter" idx="17" hasCustomPrompt="1"/>
          </p:nvPr>
        </p:nvSpPr>
        <p:spPr>
          <a:xfrm>
            <a:off x="1123406" y="456764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15" name="Text Placeholder 12">
            <a:extLst>
              <a:ext uri="{FF2B5EF4-FFF2-40B4-BE49-F238E27FC236}">
                <a16:creationId xmlns:a16="http://schemas.microsoft.com/office/drawing/2014/main" id="{8FD70DF5-C2C1-4681-9D75-81C6D8E7247C}"/>
              </a:ext>
            </a:extLst>
          </p:cNvPr>
          <p:cNvSpPr>
            <a:spLocks noGrp="1"/>
          </p:cNvSpPr>
          <p:nvPr>
            <p:ph type="body" sz="quarter" idx="18" hasCustomPrompt="1"/>
          </p:nvPr>
        </p:nvSpPr>
        <p:spPr>
          <a:xfrm>
            <a:off x="1123406" y="490075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sp>
        <p:nvSpPr>
          <p:cNvPr id="18" name="Rectangle 17">
            <a:extLst>
              <a:ext uri="{FF2B5EF4-FFF2-40B4-BE49-F238E27FC236}">
                <a16:creationId xmlns:a16="http://schemas.microsoft.com/office/drawing/2014/main" id="{285A7F3F-E9B2-4BAD-88F2-553ABC81BC09}"/>
              </a:ext>
            </a:extLst>
          </p:cNvPr>
          <p:cNvSpPr/>
          <p:nvPr userDrawn="1"/>
        </p:nvSpPr>
        <p:spPr>
          <a:xfrm>
            <a:off x="4562580" y="2065280"/>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8">
            <a:extLst>
              <a:ext uri="{FF2B5EF4-FFF2-40B4-BE49-F238E27FC236}">
                <a16:creationId xmlns:a16="http://schemas.microsoft.com/office/drawing/2014/main" id="{EE481D4A-024C-4202-BF67-D683BB8B53C6}"/>
              </a:ext>
            </a:extLst>
          </p:cNvPr>
          <p:cNvSpPr>
            <a:spLocks noGrp="1"/>
          </p:cNvSpPr>
          <p:nvPr>
            <p:ph type="pic" sz="quarter" idx="19"/>
          </p:nvPr>
        </p:nvSpPr>
        <p:spPr>
          <a:xfrm>
            <a:off x="4847000" y="2373086"/>
            <a:ext cx="2497999" cy="2097392"/>
          </a:xfrm>
          <a:noFill/>
        </p:spPr>
        <p:txBody>
          <a:bodyPr/>
          <a:lstStyle/>
          <a:p>
            <a:endParaRPr lang="en-US"/>
          </a:p>
        </p:txBody>
      </p:sp>
      <p:sp>
        <p:nvSpPr>
          <p:cNvPr id="20" name="Text Placeholder 12">
            <a:extLst>
              <a:ext uri="{FF2B5EF4-FFF2-40B4-BE49-F238E27FC236}">
                <a16:creationId xmlns:a16="http://schemas.microsoft.com/office/drawing/2014/main" id="{229ADC80-BF67-4385-88E1-C596930271D4}"/>
              </a:ext>
            </a:extLst>
          </p:cNvPr>
          <p:cNvSpPr>
            <a:spLocks noGrp="1"/>
          </p:cNvSpPr>
          <p:nvPr>
            <p:ph type="body" sz="quarter" idx="20" hasCustomPrompt="1"/>
          </p:nvPr>
        </p:nvSpPr>
        <p:spPr>
          <a:xfrm>
            <a:off x="4847786" y="5273042"/>
            <a:ext cx="2497183" cy="600892"/>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a:p>
            <a:pPr lvl="0"/>
            <a:endParaRPr lang="en-US"/>
          </a:p>
        </p:txBody>
      </p:sp>
      <p:sp>
        <p:nvSpPr>
          <p:cNvPr id="21" name="Text Placeholder 12">
            <a:extLst>
              <a:ext uri="{FF2B5EF4-FFF2-40B4-BE49-F238E27FC236}">
                <a16:creationId xmlns:a16="http://schemas.microsoft.com/office/drawing/2014/main" id="{CB0D64BE-49AE-40ED-992F-EE816C04D980}"/>
              </a:ext>
            </a:extLst>
          </p:cNvPr>
          <p:cNvSpPr>
            <a:spLocks noGrp="1"/>
          </p:cNvSpPr>
          <p:nvPr>
            <p:ph type="body" sz="quarter" idx="21" hasCustomPrompt="1"/>
          </p:nvPr>
        </p:nvSpPr>
        <p:spPr>
          <a:xfrm>
            <a:off x="4847786" y="456764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22" name="Text Placeholder 12">
            <a:extLst>
              <a:ext uri="{FF2B5EF4-FFF2-40B4-BE49-F238E27FC236}">
                <a16:creationId xmlns:a16="http://schemas.microsoft.com/office/drawing/2014/main" id="{FC8FE712-9AD7-4D25-8785-043E22A244E4}"/>
              </a:ext>
            </a:extLst>
          </p:cNvPr>
          <p:cNvSpPr>
            <a:spLocks noGrp="1"/>
          </p:cNvSpPr>
          <p:nvPr>
            <p:ph type="body" sz="quarter" idx="22" hasCustomPrompt="1"/>
          </p:nvPr>
        </p:nvSpPr>
        <p:spPr>
          <a:xfrm>
            <a:off x="4847786" y="490075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sp>
        <p:nvSpPr>
          <p:cNvPr id="23" name="Rectangle 22">
            <a:extLst>
              <a:ext uri="{FF2B5EF4-FFF2-40B4-BE49-F238E27FC236}">
                <a16:creationId xmlns:a16="http://schemas.microsoft.com/office/drawing/2014/main" id="{4279F98C-9AB4-45EC-B82A-275E29DD6B79}"/>
              </a:ext>
            </a:extLst>
          </p:cNvPr>
          <p:cNvSpPr/>
          <p:nvPr userDrawn="1"/>
        </p:nvSpPr>
        <p:spPr>
          <a:xfrm>
            <a:off x="8284816" y="2065280"/>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8">
            <a:extLst>
              <a:ext uri="{FF2B5EF4-FFF2-40B4-BE49-F238E27FC236}">
                <a16:creationId xmlns:a16="http://schemas.microsoft.com/office/drawing/2014/main" id="{D7483B64-C5E1-4D52-AB74-04BFF26CED69}"/>
              </a:ext>
            </a:extLst>
          </p:cNvPr>
          <p:cNvSpPr>
            <a:spLocks noGrp="1"/>
          </p:cNvSpPr>
          <p:nvPr>
            <p:ph type="pic" sz="quarter" idx="23"/>
          </p:nvPr>
        </p:nvSpPr>
        <p:spPr>
          <a:xfrm>
            <a:off x="8569236" y="2373086"/>
            <a:ext cx="2497999" cy="2097392"/>
          </a:xfrm>
          <a:noFill/>
        </p:spPr>
        <p:txBody>
          <a:bodyPr/>
          <a:lstStyle/>
          <a:p>
            <a:endParaRPr lang="en-US"/>
          </a:p>
        </p:txBody>
      </p:sp>
      <p:sp>
        <p:nvSpPr>
          <p:cNvPr id="25" name="Text Placeholder 12">
            <a:extLst>
              <a:ext uri="{FF2B5EF4-FFF2-40B4-BE49-F238E27FC236}">
                <a16:creationId xmlns:a16="http://schemas.microsoft.com/office/drawing/2014/main" id="{EC8DB253-A094-416D-B229-525D36D9F994}"/>
              </a:ext>
            </a:extLst>
          </p:cNvPr>
          <p:cNvSpPr>
            <a:spLocks noGrp="1"/>
          </p:cNvSpPr>
          <p:nvPr>
            <p:ph type="body" sz="quarter" idx="24" hasCustomPrompt="1"/>
          </p:nvPr>
        </p:nvSpPr>
        <p:spPr>
          <a:xfrm>
            <a:off x="8570022" y="5273044"/>
            <a:ext cx="2497183" cy="725266"/>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p:txBody>
      </p:sp>
      <p:sp>
        <p:nvSpPr>
          <p:cNvPr id="26" name="Text Placeholder 12">
            <a:extLst>
              <a:ext uri="{FF2B5EF4-FFF2-40B4-BE49-F238E27FC236}">
                <a16:creationId xmlns:a16="http://schemas.microsoft.com/office/drawing/2014/main" id="{B2EDCBD1-B38B-4ADB-B6A7-7923FF0C7EB1}"/>
              </a:ext>
            </a:extLst>
          </p:cNvPr>
          <p:cNvSpPr>
            <a:spLocks noGrp="1"/>
          </p:cNvSpPr>
          <p:nvPr>
            <p:ph type="body" sz="quarter" idx="25" hasCustomPrompt="1"/>
          </p:nvPr>
        </p:nvSpPr>
        <p:spPr>
          <a:xfrm>
            <a:off x="8570022" y="456764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27" name="Text Placeholder 12">
            <a:extLst>
              <a:ext uri="{FF2B5EF4-FFF2-40B4-BE49-F238E27FC236}">
                <a16:creationId xmlns:a16="http://schemas.microsoft.com/office/drawing/2014/main" id="{19073F44-BD43-4829-8499-EB20382F6CE6}"/>
              </a:ext>
            </a:extLst>
          </p:cNvPr>
          <p:cNvSpPr>
            <a:spLocks noGrp="1"/>
          </p:cNvSpPr>
          <p:nvPr>
            <p:ph type="body" sz="quarter" idx="26" hasCustomPrompt="1"/>
          </p:nvPr>
        </p:nvSpPr>
        <p:spPr>
          <a:xfrm>
            <a:off x="8570022" y="490075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sp>
        <p:nvSpPr>
          <p:cNvPr id="30" name="Title 1">
            <a:extLst>
              <a:ext uri="{FF2B5EF4-FFF2-40B4-BE49-F238E27FC236}">
                <a16:creationId xmlns:a16="http://schemas.microsoft.com/office/drawing/2014/main" id="{B0D31B0E-E70F-47B1-9C9A-246065B3A707}"/>
              </a:ext>
            </a:extLst>
          </p:cNvPr>
          <p:cNvSpPr>
            <a:spLocks noGrp="1"/>
          </p:cNvSpPr>
          <p:nvPr>
            <p:ph type="title" hasCustomPrompt="1"/>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28" name="Picture 27">
            <a:extLst>
              <a:ext uri="{FF2B5EF4-FFF2-40B4-BE49-F238E27FC236}">
                <a16:creationId xmlns:a16="http://schemas.microsoft.com/office/drawing/2014/main" id="{FA238534-B2DF-084F-B41C-4924282866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6" name="hcSlideMaster.BlankHeader">
            <a:extLst>
              <a:ext uri="{FF2B5EF4-FFF2-40B4-BE49-F238E27FC236}">
                <a16:creationId xmlns:a16="http://schemas.microsoft.com/office/drawing/2014/main" id="{53335B6B-DDC1-77E8-8F1C-518E5040ECE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433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C77C89-2799-184E-A3F6-53C5D2A754F9}"/>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9883" y="136524"/>
            <a:ext cx="9144000" cy="1913347"/>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99883" y="2315497"/>
            <a:ext cx="9144000" cy="1482211"/>
          </a:xfr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5" name="Footer Placeholder 4"/>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9CE9C56D-7CCF-4148-B35E-8396E52956C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314302" y="3477923"/>
            <a:ext cx="2573096" cy="2585049"/>
          </a:xfrm>
          <a:prstGeom prst="rect">
            <a:avLst/>
          </a:prstGeom>
        </p:spPr>
      </p:pic>
      <p:pic>
        <p:nvPicPr>
          <p:cNvPr id="12" name="Picture 11">
            <a:extLst>
              <a:ext uri="{FF2B5EF4-FFF2-40B4-BE49-F238E27FC236}">
                <a16:creationId xmlns:a16="http://schemas.microsoft.com/office/drawing/2014/main" id="{82A2971B-0482-4149-A712-E55464C99B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6" name="hcSlideMaster.Title SlideHeader">
            <a:extLst>
              <a:ext uri="{FF2B5EF4-FFF2-40B4-BE49-F238E27FC236}">
                <a16:creationId xmlns:a16="http://schemas.microsoft.com/office/drawing/2014/main" id="{04990558-37E4-AC89-8B9F-3411342E191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6541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20C7AE-DF86-3B4C-BDC9-B94602EFAFDB}"/>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9883" y="136524"/>
            <a:ext cx="9144000" cy="1913347"/>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99883" y="2315497"/>
            <a:ext cx="9144000" cy="1482211"/>
          </a:xfr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5" name="Footer Placeholder 4"/>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9CE9C56D-7CCF-4148-B35E-8396E52956C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12" name="Picture 11">
            <a:extLst>
              <a:ext uri="{FF2B5EF4-FFF2-40B4-BE49-F238E27FC236}">
                <a16:creationId xmlns:a16="http://schemas.microsoft.com/office/drawing/2014/main" id="{82A2971B-0482-4149-A712-E55464C99B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6" name="hcSlideMaster.2_Title SlideHeader">
            <a:extLst>
              <a:ext uri="{FF2B5EF4-FFF2-40B4-BE49-F238E27FC236}">
                <a16:creationId xmlns:a16="http://schemas.microsoft.com/office/drawing/2014/main" id="{B809E231-0374-5080-65D5-D99CB138CF3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1291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A21D32C-2225-2B40-9992-071FB089A13A}"/>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527EFDA-2934-4E9D-A021-171ABFDAA0EC}"/>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9" name="Footer Placeholder 4">
            <a:extLst>
              <a:ext uri="{FF2B5EF4-FFF2-40B4-BE49-F238E27FC236}">
                <a16:creationId xmlns:a16="http://schemas.microsoft.com/office/drawing/2014/main" id="{DCDE2BFE-A1CD-4DC8-9ABD-547DDACD3E4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FA05DC83-E96C-4133-BD18-D5887A191562}"/>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4328D980-0199-46E4-A838-07639B084E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4" name="hcSlideMaster.Title and ContentHeader">
            <a:extLst>
              <a:ext uri="{FF2B5EF4-FFF2-40B4-BE49-F238E27FC236}">
                <a16:creationId xmlns:a16="http://schemas.microsoft.com/office/drawing/2014/main" id="{422D007D-F753-684F-C362-C9EA752AE9C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8507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266313-054A-4849-9A81-A69321C34EAE}"/>
              </a:ext>
            </a:extLst>
          </p:cNvPr>
          <p:cNvSpPr/>
          <p:nvPr userDrawn="1"/>
        </p:nvSpPr>
        <p:spPr>
          <a:xfrm rot="10800000">
            <a:off x="-88903" y="-6"/>
            <a:ext cx="12280897" cy="6273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527EFDA-2934-4E9D-A021-171ABFDAA0EC}"/>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1/23/2024</a:t>
            </a:fld>
            <a:endParaRPr lang="en-US"/>
          </a:p>
        </p:txBody>
      </p:sp>
      <p:sp>
        <p:nvSpPr>
          <p:cNvPr id="9" name="Footer Placeholder 4">
            <a:extLst>
              <a:ext uri="{FF2B5EF4-FFF2-40B4-BE49-F238E27FC236}">
                <a16:creationId xmlns:a16="http://schemas.microsoft.com/office/drawing/2014/main" id="{DCDE2BFE-A1CD-4DC8-9ABD-547DDACD3E4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FA05DC83-E96C-4133-BD18-D5887A191562}"/>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4328D980-0199-46E4-A838-07639B084E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684" y="5982779"/>
            <a:ext cx="743256" cy="747141"/>
          </a:xfrm>
          <a:prstGeom prst="rect">
            <a:avLst/>
          </a:prstGeom>
        </p:spPr>
      </p:pic>
      <p:sp>
        <p:nvSpPr>
          <p:cNvPr id="4" name="hcSlideMaster.1_Title and ContentHeader">
            <a:extLst>
              <a:ext uri="{FF2B5EF4-FFF2-40B4-BE49-F238E27FC236}">
                <a16:creationId xmlns:a16="http://schemas.microsoft.com/office/drawing/2014/main" id="{4C7CD547-623D-7D3B-02B9-3555CDB325A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9303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night, dark, computer&#10;&#10;Description automatically generated">
            <a:extLst>
              <a:ext uri="{FF2B5EF4-FFF2-40B4-BE49-F238E27FC236}">
                <a16:creationId xmlns:a16="http://schemas.microsoft.com/office/drawing/2014/main" id="{073C6F29-B9B8-494A-96B7-1757321840B6}"/>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l="-662"/>
          <a:stretch/>
        </p:blipFill>
        <p:spPr>
          <a:xfrm>
            <a:off x="-130629" y="-1"/>
            <a:ext cx="12321431" cy="6858001"/>
          </a:xfrm>
          <a:prstGeom prst="rect">
            <a:avLst/>
          </a:prstGeom>
        </p:spPr>
      </p:pic>
      <p:sp>
        <p:nvSpPr>
          <p:cNvPr id="2" name="Title Placeholder 1"/>
          <p:cNvSpPr>
            <a:spLocks noGrp="1"/>
          </p:cNvSpPr>
          <p:nvPr>
            <p:ph type="title"/>
          </p:nvPr>
        </p:nvSpPr>
        <p:spPr>
          <a:xfrm>
            <a:off x="438150" y="12498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DE9AA3D-8D0D-4FE8-AB7E-FA2B4BCBABE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1552705434"/>
      </p:ext>
    </p:extLst>
  </p:cSld>
  <p:clrMap bg1="lt1" tx1="dk1" bg2="lt2" tx2="dk2" accent1="accent1" accent2="accent2" accent3="accent3" accent4="accent4" accent5="accent5" accent6="accent6" hlink="hlink" folHlink="folHlink"/>
  <p:sldLayoutIdLst>
    <p:sldLayoutId id="2147483667" r:id="rId1"/>
    <p:sldLayoutId id="2147483677" r:id="rId2"/>
    <p:sldLayoutId id="2147483671" r:id="rId3"/>
    <p:sldLayoutId id="2147483675" r:id="rId4"/>
    <p:sldLayoutId id="2147483672" r:id="rId5"/>
    <p:sldLayoutId id="2147483649" r:id="rId6"/>
    <p:sldLayoutId id="2147483668" r:id="rId7"/>
    <p:sldLayoutId id="2147483650" r:id="rId8"/>
    <p:sldLayoutId id="2147483662" r:id="rId9"/>
    <p:sldLayoutId id="2147483651" r:id="rId10"/>
    <p:sldLayoutId id="2147483652" r:id="rId11"/>
    <p:sldLayoutId id="2147483653" r:id="rId12"/>
    <p:sldLayoutId id="2147483654" r:id="rId13"/>
    <p:sldLayoutId id="2147483663" r:id="rId14"/>
    <p:sldLayoutId id="2147483674" r:id="rId15"/>
    <p:sldLayoutId id="2147483656" r:id="rId16"/>
    <p:sldLayoutId id="2147483657" r:id="rId17"/>
    <p:sldLayoutId id="2147483658" r:id="rId18"/>
    <p:sldLayoutId id="2147483659" r:id="rId19"/>
    <p:sldLayoutId id="2147483676" r:id="rId20"/>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access-ci.org/"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hyperlink" Target="https://www.cloudbank.org/faq" TargetMode="External"/><Relationship Id="rId4" Type="http://schemas.openxmlformats.org/officeDocument/2006/relationships/hyperlink" Target="https://path-cc.io/"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beta.nsf.gov/funding/opportunities/geosciences-open-science-ecosystem-geo-ose"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28.sv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hyperlink" Target="https://beta.nsf.gov/funding/opportunities/geosciences-open-science-ecosystem-geo-ose"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hyperlink" Target="https://www.nsf.gov/funding/programs.jsp?org=GEO" TargetMode="External"/><Relationship Id="rId4" Type="http://schemas.microsoft.com/office/2007/relationships/hdphoto" Target="../media/hdphoto1.wdp"/><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B2B3-42C1-435B-915D-12BE41850EC4}"/>
              </a:ext>
            </a:extLst>
          </p:cNvPr>
          <p:cNvSpPr>
            <a:spLocks noGrp="1"/>
          </p:cNvSpPr>
          <p:nvPr>
            <p:ph type="ctrTitle"/>
          </p:nvPr>
        </p:nvSpPr>
        <p:spPr>
          <a:xfrm>
            <a:off x="635539" y="199216"/>
            <a:ext cx="4945118" cy="2195196"/>
          </a:xfrm>
        </p:spPr>
        <p:txBody>
          <a:bodyPr>
            <a:noAutofit/>
          </a:bodyPr>
          <a:lstStyle/>
          <a:p>
            <a:r>
              <a:rPr lang="en-US" sz="3600"/>
              <a:t>Collaborations in Artificial Intelligence and Geosciences</a:t>
            </a:r>
            <a:br>
              <a:rPr lang="en-US" sz="3600"/>
            </a:br>
            <a:r>
              <a:rPr lang="en-US" sz="3600"/>
              <a:t>(CAIG)</a:t>
            </a:r>
          </a:p>
        </p:txBody>
      </p:sp>
      <p:sp>
        <p:nvSpPr>
          <p:cNvPr id="3" name="Subtitle 2">
            <a:extLst>
              <a:ext uri="{FF2B5EF4-FFF2-40B4-BE49-F238E27FC236}">
                <a16:creationId xmlns:a16="http://schemas.microsoft.com/office/drawing/2014/main" id="{EC2B7614-8311-4F80-B562-8A8F408FD280}"/>
              </a:ext>
            </a:extLst>
          </p:cNvPr>
          <p:cNvSpPr>
            <a:spLocks noGrp="1"/>
          </p:cNvSpPr>
          <p:nvPr>
            <p:ph type="subTitle" idx="1"/>
          </p:nvPr>
        </p:nvSpPr>
        <p:spPr>
          <a:xfrm>
            <a:off x="635540" y="2529840"/>
            <a:ext cx="4945118" cy="1750330"/>
          </a:xfrm>
        </p:spPr>
        <p:txBody>
          <a:bodyPr>
            <a:normAutofit lnSpcReduction="10000"/>
          </a:bodyPr>
          <a:lstStyle/>
          <a:p>
            <a:pPr>
              <a:lnSpc>
                <a:spcPct val="120000"/>
              </a:lnSpc>
              <a:spcBef>
                <a:spcPts val="0"/>
              </a:spcBef>
            </a:pPr>
            <a:r>
              <a:rPr lang="en-US" sz="1900" dirty="0"/>
              <a:t>January 22, 2024</a:t>
            </a:r>
            <a:endParaRPr lang="en-US" sz="1900" i="1" dirty="0"/>
          </a:p>
          <a:p>
            <a:pPr>
              <a:lnSpc>
                <a:spcPct val="120000"/>
              </a:lnSpc>
              <a:spcBef>
                <a:spcPts val="0"/>
              </a:spcBef>
            </a:pPr>
            <a:endParaRPr lang="en-US" sz="900" i="1" dirty="0"/>
          </a:p>
          <a:p>
            <a:pPr>
              <a:lnSpc>
                <a:spcPct val="120000"/>
              </a:lnSpc>
              <a:spcBef>
                <a:spcPts val="0"/>
              </a:spcBef>
            </a:pPr>
            <a:r>
              <a:rPr lang="en-US" sz="2000" dirty="0"/>
              <a:t>Program solicitation </a:t>
            </a:r>
            <a:r>
              <a:rPr lang="en-US" sz="2000" b="1" dirty="0"/>
              <a:t>NSF 24-518</a:t>
            </a:r>
          </a:p>
          <a:p>
            <a:pPr>
              <a:lnSpc>
                <a:spcPct val="120000"/>
              </a:lnSpc>
              <a:spcBef>
                <a:spcPts val="0"/>
              </a:spcBef>
            </a:pPr>
            <a:endParaRPr lang="en-US" sz="900" i="1" dirty="0"/>
          </a:p>
          <a:p>
            <a:pPr>
              <a:lnSpc>
                <a:spcPct val="120000"/>
              </a:lnSpc>
              <a:spcBef>
                <a:spcPts val="0"/>
              </a:spcBef>
            </a:pPr>
            <a:r>
              <a:rPr lang="en-US" sz="2000" dirty="0"/>
              <a:t>Proposal deadline (due 5 p.m. submitter’s local time): </a:t>
            </a:r>
            <a:r>
              <a:rPr lang="en-US" sz="2000" b="1" u="sng" dirty="0"/>
              <a:t>March 15, 2024</a:t>
            </a:r>
          </a:p>
          <a:p>
            <a:pPr>
              <a:lnSpc>
                <a:spcPct val="120000"/>
              </a:lnSpc>
              <a:spcBef>
                <a:spcPts val="0"/>
              </a:spcBef>
            </a:pPr>
            <a:endParaRPr lang="en-US" sz="900" dirty="0"/>
          </a:p>
        </p:txBody>
      </p:sp>
      <p:sp>
        <p:nvSpPr>
          <p:cNvPr id="6" name="Subtitle 2">
            <a:extLst>
              <a:ext uri="{FF2B5EF4-FFF2-40B4-BE49-F238E27FC236}">
                <a16:creationId xmlns:a16="http://schemas.microsoft.com/office/drawing/2014/main" id="{F10DD3BB-EBD6-8BF9-A8A6-40A53862DE2B}"/>
              </a:ext>
            </a:extLst>
          </p:cNvPr>
          <p:cNvSpPr txBox="1">
            <a:spLocks/>
          </p:cNvSpPr>
          <p:nvPr/>
        </p:nvSpPr>
        <p:spPr>
          <a:xfrm>
            <a:off x="635539" y="4382484"/>
            <a:ext cx="7311960" cy="2378614"/>
          </a:xfrm>
          <a:prstGeom prst="rect">
            <a:avLst/>
          </a:prstGeom>
          <a:solidFill>
            <a:srgbClr val="001C43"/>
          </a:solidFill>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3">
                    <a:lumMod val="20000"/>
                    <a:lumOff val="8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1200"/>
              </a:spcAft>
            </a:pPr>
            <a:r>
              <a:rPr lang="en-US" sz="2000" b="1" u="sng"/>
              <a:t>Raleigh Martin (GEO/RISE)</a:t>
            </a:r>
            <a:endParaRPr lang="en-US" sz="2000" u="sng"/>
          </a:p>
          <a:p>
            <a:pPr>
              <a:lnSpc>
                <a:spcPct val="100000"/>
              </a:lnSpc>
              <a:spcBef>
                <a:spcPts val="0"/>
              </a:spcBef>
              <a:spcAft>
                <a:spcPts val="1200"/>
              </a:spcAft>
            </a:pPr>
            <a:r>
              <a:rPr lang="en-US" sz="1900"/>
              <a:t>Marlon Pierce, Alejandro Suarez (CISE/OAC)</a:t>
            </a:r>
          </a:p>
          <a:p>
            <a:pPr>
              <a:lnSpc>
                <a:spcPct val="100000"/>
              </a:lnSpc>
              <a:spcBef>
                <a:spcPts val="0"/>
              </a:spcBef>
              <a:spcAft>
                <a:spcPts val="1200"/>
              </a:spcAft>
            </a:pPr>
            <a:r>
              <a:rPr lang="en-US" sz="1900"/>
              <a:t>Sylvia Spengler (CISE/IIS)</a:t>
            </a:r>
          </a:p>
          <a:p>
            <a:pPr>
              <a:lnSpc>
                <a:spcPct val="100000"/>
              </a:lnSpc>
              <a:spcBef>
                <a:spcPts val="0"/>
              </a:spcBef>
              <a:spcAft>
                <a:spcPts val="1200"/>
              </a:spcAft>
            </a:pPr>
            <a:r>
              <a:rPr lang="en-US" sz="1900"/>
              <a:t>Jodi Mead (MPS/DMS)</a:t>
            </a:r>
          </a:p>
          <a:p>
            <a:pPr>
              <a:lnSpc>
                <a:spcPct val="100000"/>
              </a:lnSpc>
              <a:spcBef>
                <a:spcPts val="0"/>
              </a:spcBef>
              <a:spcAft>
                <a:spcPts val="1200"/>
              </a:spcAft>
            </a:pPr>
            <a:r>
              <a:rPr lang="en-US" sz="1900"/>
              <a:t>Eva Zanzerkia (GEO/EAR)</a:t>
            </a:r>
          </a:p>
          <a:p>
            <a:pPr>
              <a:lnSpc>
                <a:spcPct val="100000"/>
              </a:lnSpc>
              <a:spcBef>
                <a:spcPts val="0"/>
              </a:spcBef>
              <a:spcAft>
                <a:spcPts val="1200"/>
              </a:spcAft>
            </a:pPr>
            <a:r>
              <a:rPr lang="en-US" sz="1900"/>
              <a:t>Marc Stieglitz (GEO/OPP)</a:t>
            </a:r>
          </a:p>
          <a:p>
            <a:pPr>
              <a:lnSpc>
                <a:spcPct val="100000"/>
              </a:lnSpc>
              <a:spcBef>
                <a:spcPts val="0"/>
              </a:spcBef>
              <a:spcAft>
                <a:spcPts val="1200"/>
              </a:spcAft>
            </a:pPr>
            <a:r>
              <a:rPr lang="en-US" sz="1900"/>
              <a:t>Maria Womack, Eric DeWeaver (GEO/AGS)</a:t>
            </a:r>
          </a:p>
          <a:p>
            <a:pPr>
              <a:lnSpc>
                <a:spcPct val="100000"/>
              </a:lnSpc>
              <a:spcBef>
                <a:spcPts val="0"/>
              </a:spcBef>
              <a:spcAft>
                <a:spcPts val="1200"/>
              </a:spcAft>
            </a:pPr>
            <a:r>
              <a:rPr lang="en-US" sz="1900"/>
              <a:t>Sean Kennan, Joe Carlin (GEO/OCE)</a:t>
            </a:r>
          </a:p>
        </p:txBody>
      </p:sp>
      <p:sp>
        <p:nvSpPr>
          <p:cNvPr id="4" name="flSlide8Footer" descr="  ">
            <a:extLst>
              <a:ext uri="{FF2B5EF4-FFF2-40B4-BE49-F238E27FC236}">
                <a16:creationId xmlns:a16="http://schemas.microsoft.com/office/drawing/2014/main" id="{5DDB4908-DCF4-F7BB-409B-1EAC16D66244}"/>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5" name="hcSlide8Header">
            <a:extLst>
              <a:ext uri="{FF2B5EF4-FFF2-40B4-BE49-F238E27FC236}">
                <a16:creationId xmlns:a16="http://schemas.microsoft.com/office/drawing/2014/main" id="{82499D28-F6C0-EC80-4874-28795701F0AF}"/>
              </a:ext>
            </a:extLst>
          </p:cNvPr>
          <p:cNvSpPr txBox="1"/>
          <p:nvPr/>
        </p:nvSpPr>
        <p:spPr>
          <a:xfrm>
            <a:off x="5994400" y="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182145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6E64-E708-6049-D380-EC76064B1D72}"/>
              </a:ext>
            </a:extLst>
          </p:cNvPr>
          <p:cNvSpPr>
            <a:spLocks noGrp="1"/>
          </p:cNvSpPr>
          <p:nvPr>
            <p:ph type="title"/>
          </p:nvPr>
        </p:nvSpPr>
        <p:spPr>
          <a:xfrm>
            <a:off x="438150" y="124984"/>
            <a:ext cx="11491384" cy="1325563"/>
          </a:xfrm>
        </p:spPr>
        <p:txBody>
          <a:bodyPr/>
          <a:lstStyle/>
          <a:p>
            <a:r>
              <a:rPr lang="en-US"/>
              <a:t>National AI Research Resource (NAIRR)</a:t>
            </a:r>
          </a:p>
        </p:txBody>
      </p:sp>
      <p:sp>
        <p:nvSpPr>
          <p:cNvPr id="3" name="Content Placeholder 2">
            <a:extLst>
              <a:ext uri="{FF2B5EF4-FFF2-40B4-BE49-F238E27FC236}">
                <a16:creationId xmlns:a16="http://schemas.microsoft.com/office/drawing/2014/main" id="{4FB492E9-C20F-6BF8-1446-BC034DF5B99D}"/>
              </a:ext>
            </a:extLst>
          </p:cNvPr>
          <p:cNvSpPr>
            <a:spLocks noGrp="1"/>
          </p:cNvSpPr>
          <p:nvPr>
            <p:ph idx="1"/>
          </p:nvPr>
        </p:nvSpPr>
        <p:spPr>
          <a:xfrm>
            <a:off x="495451" y="3176795"/>
            <a:ext cx="7744247" cy="3006239"/>
          </a:xfrm>
        </p:spPr>
        <p:txBody>
          <a:bodyPr>
            <a:normAutofit fontScale="92500" lnSpcReduction="10000"/>
          </a:bodyPr>
          <a:lstStyle/>
          <a:p>
            <a:pPr marL="0" indent="0">
              <a:buNone/>
            </a:pPr>
            <a:r>
              <a:rPr lang="en-US" sz="2400" b="0" i="1">
                <a:effectLst/>
                <a:latin typeface="MercurySSm-Book-Pro_Web"/>
              </a:rPr>
              <a:t>“The program shall pursue the infrastructure, governance mechanisms, and user interfaces to pilot an initial integration of distributed computational, data, model, and training resources to be made available to the research community in support of AI-related research and development.”</a:t>
            </a:r>
          </a:p>
          <a:p>
            <a:pPr marL="0" indent="0">
              <a:buNone/>
            </a:pPr>
            <a:endParaRPr lang="en-US" sz="2200" i="1">
              <a:latin typeface="MercurySSm-Book-Pro_Web"/>
            </a:endParaRPr>
          </a:p>
          <a:p>
            <a:pPr marL="0" indent="0">
              <a:buNone/>
            </a:pPr>
            <a:r>
              <a:rPr lang="en-US">
                <a:latin typeface="MercurySSm-Book-Pro_Web"/>
              </a:rPr>
              <a:t>Proposers are encouraged to utilize resources through the pilot NAIRR</a:t>
            </a:r>
            <a:r>
              <a:rPr lang="en-US" i="1">
                <a:latin typeface="MercurySSm-Book-Pro_Web"/>
              </a:rPr>
              <a:t>. </a:t>
            </a:r>
            <a:r>
              <a:rPr lang="en-US">
                <a:latin typeface="MercurySSm-Book-Pro_Web"/>
              </a:rPr>
              <a:t>An initial announcement on this is expected soon.</a:t>
            </a:r>
          </a:p>
        </p:txBody>
      </p:sp>
      <p:sp>
        <p:nvSpPr>
          <p:cNvPr id="4" name="Slide Number Placeholder 3">
            <a:extLst>
              <a:ext uri="{FF2B5EF4-FFF2-40B4-BE49-F238E27FC236}">
                <a16:creationId xmlns:a16="http://schemas.microsoft.com/office/drawing/2014/main" id="{6C9E1146-3A92-BE6D-3240-ACAED20D1FC7}"/>
              </a:ext>
            </a:extLst>
          </p:cNvPr>
          <p:cNvSpPr>
            <a:spLocks noGrp="1"/>
          </p:cNvSpPr>
          <p:nvPr>
            <p:ph type="sldNum" sz="quarter" idx="4"/>
          </p:nvPr>
        </p:nvSpPr>
        <p:spPr/>
        <p:txBody>
          <a:bodyPr/>
          <a:lstStyle/>
          <a:p>
            <a:fld id="{8F4BEAD3-91E3-4FFC-B7DC-935959D17485}" type="slidenum">
              <a:rPr lang="en-US" smtClean="0"/>
              <a:pPr/>
              <a:t>10</a:t>
            </a:fld>
            <a:endParaRPr lang="en-US"/>
          </a:p>
        </p:txBody>
      </p:sp>
      <p:pic>
        <p:nvPicPr>
          <p:cNvPr id="5" name="Picture 4">
            <a:extLst>
              <a:ext uri="{FF2B5EF4-FFF2-40B4-BE49-F238E27FC236}">
                <a16:creationId xmlns:a16="http://schemas.microsoft.com/office/drawing/2014/main" id="{38B43FEB-B28B-E481-2039-6788BCE30E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0584" y="3058514"/>
            <a:ext cx="2493510" cy="3124521"/>
          </a:xfrm>
          <a:prstGeom prst="rect">
            <a:avLst/>
          </a:prstGeom>
        </p:spPr>
      </p:pic>
      <p:sp>
        <p:nvSpPr>
          <p:cNvPr id="6" name="TextBox 5">
            <a:extLst>
              <a:ext uri="{FF2B5EF4-FFF2-40B4-BE49-F238E27FC236}">
                <a16:creationId xmlns:a16="http://schemas.microsoft.com/office/drawing/2014/main" id="{9C9C183D-83BE-DAFC-04FF-CE21BF02C1D2}"/>
              </a:ext>
            </a:extLst>
          </p:cNvPr>
          <p:cNvSpPr txBox="1"/>
          <p:nvPr/>
        </p:nvSpPr>
        <p:spPr>
          <a:xfrm>
            <a:off x="10803814" y="4151709"/>
            <a:ext cx="1460342" cy="2031325"/>
          </a:xfrm>
          <a:prstGeom prst="rect">
            <a:avLst/>
          </a:prstGeom>
          <a:noFill/>
        </p:spPr>
        <p:txBody>
          <a:bodyPr wrap="square">
            <a:spAutoFit/>
          </a:bodyPr>
          <a:lstStyle/>
          <a:p>
            <a:r>
              <a:rPr lang="en-US" i="1">
                <a:solidFill>
                  <a:schemeClr val="bg1"/>
                </a:solidFill>
              </a:rPr>
              <a:t>National Artificial Intelligence Research Resource (NAIRR) Task Force, 2023</a:t>
            </a:r>
          </a:p>
        </p:txBody>
      </p:sp>
      <p:pic>
        <p:nvPicPr>
          <p:cNvPr id="8" name="Picture 7">
            <a:extLst>
              <a:ext uri="{FF2B5EF4-FFF2-40B4-BE49-F238E27FC236}">
                <a16:creationId xmlns:a16="http://schemas.microsoft.com/office/drawing/2014/main" id="{EAFE904F-7B1E-CC6A-5259-51403BD5D7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337" y="1543737"/>
            <a:ext cx="4120747" cy="1470175"/>
          </a:xfrm>
          <a:prstGeom prst="rect">
            <a:avLst/>
          </a:prstGeom>
        </p:spPr>
      </p:pic>
      <p:pic>
        <p:nvPicPr>
          <p:cNvPr id="10" name="Picture 9">
            <a:extLst>
              <a:ext uri="{FF2B5EF4-FFF2-40B4-BE49-F238E27FC236}">
                <a16:creationId xmlns:a16="http://schemas.microsoft.com/office/drawing/2014/main" id="{4922F009-15C3-E438-69F7-9694396FACE2}"/>
              </a:ext>
            </a:extLst>
          </p:cNvPr>
          <p:cNvPicPr>
            <a:picLocks noChangeAspect="1"/>
          </p:cNvPicPr>
          <p:nvPr/>
        </p:nvPicPr>
        <p:blipFill>
          <a:blip r:embed="rId5"/>
          <a:stretch>
            <a:fillRect/>
          </a:stretch>
        </p:blipFill>
        <p:spPr>
          <a:xfrm>
            <a:off x="4627083" y="1543737"/>
            <a:ext cx="7466945" cy="1470176"/>
          </a:xfrm>
          <a:prstGeom prst="rect">
            <a:avLst/>
          </a:prstGeom>
        </p:spPr>
      </p:pic>
      <p:sp>
        <p:nvSpPr>
          <p:cNvPr id="7" name="TextBox 6">
            <a:extLst>
              <a:ext uri="{FF2B5EF4-FFF2-40B4-BE49-F238E27FC236}">
                <a16:creationId xmlns:a16="http://schemas.microsoft.com/office/drawing/2014/main" id="{0C1E0125-507B-6552-E5E4-4761839AA691}"/>
              </a:ext>
            </a:extLst>
          </p:cNvPr>
          <p:cNvSpPr txBox="1"/>
          <p:nvPr/>
        </p:nvSpPr>
        <p:spPr>
          <a:xfrm>
            <a:off x="1587831" y="1277630"/>
            <a:ext cx="2049864" cy="369332"/>
          </a:xfrm>
          <a:prstGeom prst="rect">
            <a:avLst/>
          </a:prstGeom>
          <a:solidFill>
            <a:schemeClr val="bg1"/>
          </a:solidFill>
          <a:ln>
            <a:solidFill>
              <a:schemeClr val="tx1"/>
            </a:solidFill>
          </a:ln>
        </p:spPr>
        <p:txBody>
          <a:bodyPr wrap="square" rtlCol="0">
            <a:spAutoFit/>
          </a:bodyPr>
          <a:lstStyle/>
          <a:p>
            <a:r>
              <a:rPr lang="en-US" i="1" dirty="0"/>
              <a:t>October 30, 2023</a:t>
            </a:r>
          </a:p>
        </p:txBody>
      </p:sp>
      <p:sp>
        <p:nvSpPr>
          <p:cNvPr id="9" name="TextBox 8">
            <a:extLst>
              <a:ext uri="{FF2B5EF4-FFF2-40B4-BE49-F238E27FC236}">
                <a16:creationId xmlns:a16="http://schemas.microsoft.com/office/drawing/2014/main" id="{7AEA4AE9-97D6-B19C-82D1-8EA5B086E766}"/>
              </a:ext>
            </a:extLst>
          </p:cNvPr>
          <p:cNvSpPr txBox="1"/>
          <p:nvPr/>
        </p:nvSpPr>
        <p:spPr>
          <a:xfrm>
            <a:off x="5381922" y="1277630"/>
            <a:ext cx="3942947" cy="369332"/>
          </a:xfrm>
          <a:prstGeom prst="rect">
            <a:avLst/>
          </a:prstGeom>
          <a:solidFill>
            <a:schemeClr val="bg1"/>
          </a:solidFill>
          <a:ln>
            <a:solidFill>
              <a:schemeClr val="tx1"/>
            </a:solidFill>
          </a:ln>
        </p:spPr>
        <p:txBody>
          <a:bodyPr wrap="square" rtlCol="0">
            <a:spAutoFit/>
          </a:bodyPr>
          <a:lstStyle/>
          <a:p>
            <a:r>
              <a:rPr lang="en-US" i="1" dirty="0"/>
              <a:t>=&gt; Expected by January 28, 2024</a:t>
            </a:r>
          </a:p>
        </p:txBody>
      </p:sp>
    </p:spTree>
    <p:extLst>
      <p:ext uri="{BB962C8B-B14F-4D97-AF65-F5344CB8AC3E}">
        <p14:creationId xmlns:p14="http://schemas.microsoft.com/office/powerpoint/2010/main" val="129223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2B2C6D-ED88-444A-B200-4A615FC04874}"/>
              </a:ext>
            </a:extLst>
          </p:cNvPr>
          <p:cNvSpPr>
            <a:spLocks noGrp="1"/>
          </p:cNvSpPr>
          <p:nvPr>
            <p:ph type="sldNum" sz="quarter" idx="4"/>
          </p:nvPr>
        </p:nvSpPr>
        <p:spPr/>
        <p:txBody>
          <a:bodyPr/>
          <a:lstStyle/>
          <a:p>
            <a:fld id="{8F4BEAD3-91E3-4FFC-B7DC-935959D17485}" type="slidenum">
              <a:rPr lang="en-US" smtClean="0"/>
              <a:pPr/>
              <a:t>11</a:t>
            </a:fld>
            <a:endParaRPr lang="en-US"/>
          </a:p>
        </p:txBody>
      </p:sp>
      <p:sp>
        <p:nvSpPr>
          <p:cNvPr id="14" name="Rectangle 13">
            <a:extLst>
              <a:ext uri="{FF2B5EF4-FFF2-40B4-BE49-F238E27FC236}">
                <a16:creationId xmlns:a16="http://schemas.microsoft.com/office/drawing/2014/main" id="{6C335B56-F3CE-42CF-99A1-999A4E53DE5A}"/>
              </a:ext>
            </a:extLst>
          </p:cNvPr>
          <p:cNvSpPr/>
          <p:nvPr/>
        </p:nvSpPr>
        <p:spPr>
          <a:xfrm>
            <a:off x="11300884" y="5545480"/>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17</a:t>
            </a:r>
          </a:p>
        </p:txBody>
      </p:sp>
      <p:sp>
        <p:nvSpPr>
          <p:cNvPr id="15" name="Rectangle 14">
            <a:extLst>
              <a:ext uri="{FF2B5EF4-FFF2-40B4-BE49-F238E27FC236}">
                <a16:creationId xmlns:a16="http://schemas.microsoft.com/office/drawing/2014/main" id="{6404D81F-F401-44E1-97DD-167CBD4CD2C2}"/>
              </a:ext>
            </a:extLst>
          </p:cNvPr>
          <p:cNvSpPr/>
          <p:nvPr/>
        </p:nvSpPr>
        <p:spPr>
          <a:xfrm>
            <a:off x="7551968" y="5545479"/>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t>OTHER CONSIDERATIONS</a:t>
            </a:r>
          </a:p>
        </p:txBody>
      </p:sp>
      <p:sp>
        <p:nvSpPr>
          <p:cNvPr id="8" name="Rectangle 7">
            <a:extLst>
              <a:ext uri="{FF2B5EF4-FFF2-40B4-BE49-F238E27FC236}">
                <a16:creationId xmlns:a16="http://schemas.microsoft.com/office/drawing/2014/main" id="{C59BAB1B-912E-473C-AC3C-D77E3D673D9C}"/>
              </a:ext>
            </a:extLst>
          </p:cNvPr>
          <p:cNvSpPr/>
          <p:nvPr/>
        </p:nvSpPr>
        <p:spPr>
          <a:xfrm>
            <a:off x="11300884" y="4428378"/>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4</a:t>
            </a:r>
          </a:p>
        </p:txBody>
      </p:sp>
      <p:sp>
        <p:nvSpPr>
          <p:cNvPr id="9" name="Rectangle 8">
            <a:extLst>
              <a:ext uri="{FF2B5EF4-FFF2-40B4-BE49-F238E27FC236}">
                <a16:creationId xmlns:a16="http://schemas.microsoft.com/office/drawing/2014/main" id="{0564F86C-A816-40E7-9743-2E70128DDBD1}"/>
              </a:ext>
            </a:extLst>
          </p:cNvPr>
          <p:cNvSpPr/>
          <p:nvPr/>
        </p:nvSpPr>
        <p:spPr>
          <a:xfrm>
            <a:off x="7545483" y="4428377"/>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solidFill>
                  <a:schemeClr val="bg1"/>
                </a:solidFill>
              </a:rPr>
              <a:t>PROGRAM OVERVIEW </a:t>
            </a:r>
          </a:p>
        </p:txBody>
      </p:sp>
      <p:sp>
        <p:nvSpPr>
          <p:cNvPr id="12" name="Rectangle 11">
            <a:extLst>
              <a:ext uri="{FF2B5EF4-FFF2-40B4-BE49-F238E27FC236}">
                <a16:creationId xmlns:a16="http://schemas.microsoft.com/office/drawing/2014/main" id="{77684311-C1DC-4205-8201-1CC8AFDA4164}"/>
              </a:ext>
            </a:extLst>
          </p:cNvPr>
          <p:cNvSpPr/>
          <p:nvPr/>
        </p:nvSpPr>
        <p:spPr>
          <a:xfrm>
            <a:off x="11300884" y="4976346"/>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12</a:t>
            </a:r>
          </a:p>
        </p:txBody>
      </p:sp>
      <p:sp>
        <p:nvSpPr>
          <p:cNvPr id="13" name="Rectangle 12">
            <a:extLst>
              <a:ext uri="{FF2B5EF4-FFF2-40B4-BE49-F238E27FC236}">
                <a16:creationId xmlns:a16="http://schemas.microsoft.com/office/drawing/2014/main" id="{4F859F3B-0A18-4D0B-BD52-3E2B36871951}"/>
              </a:ext>
            </a:extLst>
          </p:cNvPr>
          <p:cNvSpPr/>
          <p:nvPr/>
        </p:nvSpPr>
        <p:spPr>
          <a:xfrm>
            <a:off x="7551968" y="4976345"/>
            <a:ext cx="3651251" cy="459343"/>
          </a:xfrm>
          <a:prstGeom prst="rect">
            <a:avLst/>
          </a:prstGeom>
          <a:solidFill>
            <a:srgbClr val="FFFF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solidFill>
                  <a:schemeClr val="tx1"/>
                </a:solidFill>
              </a:rPr>
              <a:t>PROPOSAL PREPARATION</a:t>
            </a:r>
          </a:p>
        </p:txBody>
      </p:sp>
      <p:sp>
        <p:nvSpPr>
          <p:cNvPr id="6" name="Rectangle 5">
            <a:extLst>
              <a:ext uri="{FF2B5EF4-FFF2-40B4-BE49-F238E27FC236}">
                <a16:creationId xmlns:a16="http://schemas.microsoft.com/office/drawing/2014/main" id="{124FB7BC-628C-404E-9904-48E70A4488F2}"/>
              </a:ext>
            </a:extLst>
          </p:cNvPr>
          <p:cNvSpPr/>
          <p:nvPr/>
        </p:nvSpPr>
        <p:spPr>
          <a:xfrm>
            <a:off x="11300884" y="3859244"/>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2</a:t>
            </a:r>
          </a:p>
        </p:txBody>
      </p:sp>
      <p:sp>
        <p:nvSpPr>
          <p:cNvPr id="7" name="Rectangle 6">
            <a:extLst>
              <a:ext uri="{FF2B5EF4-FFF2-40B4-BE49-F238E27FC236}">
                <a16:creationId xmlns:a16="http://schemas.microsoft.com/office/drawing/2014/main" id="{05833C7C-D82A-40CE-B11F-57D9A10D8CD3}"/>
              </a:ext>
            </a:extLst>
          </p:cNvPr>
          <p:cNvSpPr/>
          <p:nvPr/>
        </p:nvSpPr>
        <p:spPr>
          <a:xfrm>
            <a:off x="7551968" y="3859243"/>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solidFill>
                  <a:schemeClr val="bg1"/>
                </a:solidFill>
              </a:rPr>
              <a:t>WEBINAR LOGISTICS</a:t>
            </a:r>
          </a:p>
        </p:txBody>
      </p:sp>
      <p:sp>
        <p:nvSpPr>
          <p:cNvPr id="2" name="Title 1">
            <a:extLst>
              <a:ext uri="{FF2B5EF4-FFF2-40B4-BE49-F238E27FC236}">
                <a16:creationId xmlns:a16="http://schemas.microsoft.com/office/drawing/2014/main" id="{E0E45034-7937-4BC7-B9B8-1B562B374DAD}"/>
              </a:ext>
            </a:extLst>
          </p:cNvPr>
          <p:cNvSpPr>
            <a:spLocks noGrp="1"/>
          </p:cNvSpPr>
          <p:nvPr>
            <p:ph type="title"/>
          </p:nvPr>
        </p:nvSpPr>
        <p:spPr/>
        <p:txBody>
          <a:bodyPr/>
          <a:lstStyle/>
          <a:p>
            <a:r>
              <a:rPr lang="en-US"/>
              <a:t>PROPOSAL PREPARATION</a:t>
            </a:r>
          </a:p>
        </p:txBody>
      </p:sp>
      <p:sp>
        <p:nvSpPr>
          <p:cNvPr id="3" name="Content Placeholder 2">
            <a:extLst>
              <a:ext uri="{FF2B5EF4-FFF2-40B4-BE49-F238E27FC236}">
                <a16:creationId xmlns:a16="http://schemas.microsoft.com/office/drawing/2014/main" id="{CDA9B40B-6DCC-E211-AA3F-F3CB0627C838}"/>
              </a:ext>
            </a:extLst>
          </p:cNvPr>
          <p:cNvSpPr>
            <a:spLocks noGrp="1"/>
          </p:cNvSpPr>
          <p:nvPr>
            <p:ph idx="1"/>
          </p:nvPr>
        </p:nvSpPr>
        <p:spPr>
          <a:xfrm>
            <a:off x="838199" y="1825625"/>
            <a:ext cx="6713769" cy="4179197"/>
          </a:xfrm>
        </p:spPr>
        <p:txBody>
          <a:bodyPr>
            <a:normAutofit/>
          </a:bodyPr>
          <a:lstStyle/>
          <a:p>
            <a:pPr marL="0" indent="0">
              <a:buNone/>
            </a:pPr>
            <a:r>
              <a:rPr lang="en-US" b="1" dirty="0"/>
              <a:t>Topics to be covered:</a:t>
            </a:r>
          </a:p>
          <a:p>
            <a:r>
              <a:rPr lang="en-US" dirty="0"/>
              <a:t>General preparation instructions</a:t>
            </a:r>
          </a:p>
          <a:p>
            <a:r>
              <a:rPr lang="en-US" dirty="0"/>
              <a:t>Submission eligibility</a:t>
            </a:r>
          </a:p>
          <a:p>
            <a:r>
              <a:rPr lang="en-US" dirty="0"/>
              <a:t>Merit review criteria</a:t>
            </a:r>
          </a:p>
          <a:p>
            <a:r>
              <a:rPr lang="en-US" dirty="0"/>
              <a:t>Leveraging shared computing</a:t>
            </a:r>
          </a:p>
          <a:p>
            <a:r>
              <a:rPr lang="en-US" dirty="0"/>
              <a:t>Other supplementary documents</a:t>
            </a:r>
          </a:p>
        </p:txBody>
      </p:sp>
    </p:spTree>
    <p:extLst>
      <p:ext uri="{BB962C8B-B14F-4D97-AF65-F5344CB8AC3E}">
        <p14:creationId xmlns:p14="http://schemas.microsoft.com/office/powerpoint/2010/main" val="160848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EDC1-8033-030C-F5A8-D8E27F640807}"/>
              </a:ext>
            </a:extLst>
          </p:cNvPr>
          <p:cNvSpPr>
            <a:spLocks noGrp="1"/>
          </p:cNvSpPr>
          <p:nvPr>
            <p:ph type="title"/>
          </p:nvPr>
        </p:nvSpPr>
        <p:spPr/>
        <p:txBody>
          <a:bodyPr/>
          <a:lstStyle/>
          <a:p>
            <a:r>
              <a:rPr lang="en-US" dirty="0"/>
              <a:t>General preparation instructions</a:t>
            </a:r>
          </a:p>
        </p:txBody>
      </p:sp>
      <p:sp>
        <p:nvSpPr>
          <p:cNvPr id="3" name="Content Placeholder 2">
            <a:extLst>
              <a:ext uri="{FF2B5EF4-FFF2-40B4-BE49-F238E27FC236}">
                <a16:creationId xmlns:a16="http://schemas.microsoft.com/office/drawing/2014/main" id="{B4D61193-8605-BF23-5C07-AD80CC6866DA}"/>
              </a:ext>
            </a:extLst>
          </p:cNvPr>
          <p:cNvSpPr>
            <a:spLocks noGrp="1"/>
          </p:cNvSpPr>
          <p:nvPr>
            <p:ph idx="1"/>
          </p:nvPr>
        </p:nvSpPr>
        <p:spPr>
          <a:xfrm>
            <a:off x="838199" y="1454040"/>
            <a:ext cx="10737715" cy="5108498"/>
          </a:xfrm>
        </p:spPr>
        <p:txBody>
          <a:bodyPr>
            <a:normAutofit fontScale="70000" lnSpcReduction="20000"/>
          </a:bodyPr>
          <a:lstStyle/>
          <a:p>
            <a:pPr>
              <a:lnSpc>
                <a:spcPct val="120000"/>
              </a:lnSpc>
              <a:spcAft>
                <a:spcPts val="600"/>
              </a:spcAft>
            </a:pPr>
            <a:r>
              <a:rPr lang="en-US" b="1" dirty="0"/>
              <a:t>Title: </a:t>
            </a:r>
            <a:r>
              <a:rPr lang="en-US" dirty="0"/>
              <a:t>Please note that titles should be proceeded with “CAIG: ”</a:t>
            </a:r>
          </a:p>
          <a:p>
            <a:pPr>
              <a:lnSpc>
                <a:spcPct val="120000"/>
              </a:lnSpc>
              <a:spcAft>
                <a:spcPts val="600"/>
              </a:spcAft>
            </a:pPr>
            <a:r>
              <a:rPr lang="en-US" b="1" dirty="0"/>
              <a:t>Project Summary: </a:t>
            </a:r>
            <a:r>
              <a:rPr lang="en-US" dirty="0"/>
              <a:t>Include keywords “HTCAccess” and/or “CloudAccess” if such resources are requested, and/or “</a:t>
            </a:r>
            <a:r>
              <a:rPr lang="en-US" i="0" dirty="0">
                <a:effectLst/>
                <a:latin typeface="+mj-lt"/>
              </a:rPr>
              <a:t>National Discovery Cloud for Climate” if responding to this opportunity.</a:t>
            </a:r>
            <a:endParaRPr lang="en-US" dirty="0"/>
          </a:p>
          <a:p>
            <a:pPr>
              <a:lnSpc>
                <a:spcPct val="120000"/>
              </a:lnSpc>
              <a:spcAft>
                <a:spcPts val="600"/>
              </a:spcAft>
            </a:pPr>
            <a:r>
              <a:rPr lang="en-US" b="1" dirty="0"/>
              <a:t>Project Description: </a:t>
            </a:r>
            <a:r>
              <a:rPr lang="en-US" dirty="0"/>
              <a:t>Include separate section(s) with text describing how the proposal meets the three Specific Requirements</a:t>
            </a:r>
            <a:endParaRPr lang="en-US" b="1" dirty="0"/>
          </a:p>
          <a:p>
            <a:pPr>
              <a:lnSpc>
                <a:spcPct val="120000"/>
              </a:lnSpc>
              <a:spcAft>
                <a:spcPts val="600"/>
              </a:spcAft>
            </a:pPr>
            <a:r>
              <a:rPr lang="en-US" b="1" dirty="0"/>
              <a:t>Budget: </a:t>
            </a:r>
            <a:r>
              <a:rPr lang="en-US" dirty="0"/>
              <a:t>There is no specific limit, but please keep in mind the following:</a:t>
            </a:r>
          </a:p>
          <a:p>
            <a:pPr lvl="1">
              <a:lnSpc>
                <a:spcPct val="120000"/>
              </a:lnSpc>
              <a:spcAft>
                <a:spcPts val="600"/>
              </a:spcAft>
            </a:pPr>
            <a:r>
              <a:rPr lang="en-US" b="0" i="0" dirty="0">
                <a:effectLst/>
                <a:latin typeface="Open Sans" pitchFamily="2" charset="0"/>
              </a:rPr>
              <a:t>Projects may be </a:t>
            </a:r>
            <a:r>
              <a:rPr lang="en-US" b="1" i="0" dirty="0">
                <a:effectLst/>
                <a:latin typeface="Open Sans" pitchFamily="2" charset="0"/>
              </a:rPr>
              <a:t>up to 3 years in duration</a:t>
            </a:r>
            <a:r>
              <a:rPr lang="en-US" b="0" i="0" dirty="0">
                <a:effectLst/>
                <a:latin typeface="Open Sans" pitchFamily="2" charset="0"/>
              </a:rPr>
              <a:t>.</a:t>
            </a:r>
            <a:endParaRPr lang="en-US" dirty="0"/>
          </a:p>
          <a:p>
            <a:pPr lvl="1">
              <a:lnSpc>
                <a:spcPct val="120000"/>
              </a:lnSpc>
              <a:spcAft>
                <a:spcPts val="600"/>
              </a:spcAft>
            </a:pPr>
            <a:r>
              <a:rPr lang="en-US" dirty="0"/>
              <a:t>NSF expects to fund </a:t>
            </a:r>
            <a:r>
              <a:rPr lang="en-US" b="1" dirty="0"/>
              <a:t>10-15 projects</a:t>
            </a:r>
            <a:r>
              <a:rPr lang="en-US" dirty="0"/>
              <a:t> with anticipated </a:t>
            </a:r>
            <a:r>
              <a:rPr lang="en-US" b="1" dirty="0"/>
              <a:t>$6,000,000 to $10,000,000</a:t>
            </a:r>
            <a:r>
              <a:rPr lang="en-US" dirty="0"/>
              <a:t> in available funding</a:t>
            </a:r>
          </a:p>
          <a:p>
            <a:pPr lvl="1">
              <a:lnSpc>
                <a:spcPct val="120000"/>
              </a:lnSpc>
              <a:spcAft>
                <a:spcPts val="600"/>
              </a:spcAft>
            </a:pPr>
            <a:r>
              <a:rPr lang="en-US" b="0" i="0" dirty="0">
                <a:effectLst/>
                <a:latin typeface="Open Sans" pitchFamily="2" charset="0"/>
              </a:rPr>
              <a:t>Awards are expected to fund interdisciplinary teams of </a:t>
            </a:r>
            <a:r>
              <a:rPr lang="en-US" b="1" i="0" dirty="0">
                <a:effectLst/>
                <a:latin typeface="Open Sans" pitchFamily="2" charset="0"/>
              </a:rPr>
              <a:t>2-3 lead collaborating Senior Personnel </a:t>
            </a:r>
            <a:r>
              <a:rPr lang="en-US" b="0" i="0" dirty="0">
                <a:effectLst/>
                <a:latin typeface="Open Sans" pitchFamily="2" charset="0"/>
              </a:rPr>
              <a:t>and associated students, postdoctoral researchers, research software engineers, and/or similar staff.</a:t>
            </a:r>
          </a:p>
        </p:txBody>
      </p:sp>
      <p:sp>
        <p:nvSpPr>
          <p:cNvPr id="4" name="Slide Number Placeholder 3">
            <a:extLst>
              <a:ext uri="{FF2B5EF4-FFF2-40B4-BE49-F238E27FC236}">
                <a16:creationId xmlns:a16="http://schemas.microsoft.com/office/drawing/2014/main" id="{5AFC8D9E-F791-B23A-2066-D6541959D59C}"/>
              </a:ext>
            </a:extLst>
          </p:cNvPr>
          <p:cNvSpPr>
            <a:spLocks noGrp="1"/>
          </p:cNvSpPr>
          <p:nvPr>
            <p:ph type="sldNum" sz="quarter" idx="4"/>
          </p:nvPr>
        </p:nvSpPr>
        <p:spPr/>
        <p:txBody>
          <a:bodyPr/>
          <a:lstStyle/>
          <a:p>
            <a:fld id="{8F4BEAD3-91E3-4FFC-B7DC-935959D17485}" type="slidenum">
              <a:rPr lang="en-US" smtClean="0"/>
              <a:pPr/>
              <a:t>12</a:t>
            </a:fld>
            <a:endParaRPr lang="en-US"/>
          </a:p>
        </p:txBody>
      </p:sp>
    </p:spTree>
    <p:extLst>
      <p:ext uri="{BB962C8B-B14F-4D97-AF65-F5344CB8AC3E}">
        <p14:creationId xmlns:p14="http://schemas.microsoft.com/office/powerpoint/2010/main" val="226516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3685-7E34-0E62-6CD7-B1F8EB63DC6C}"/>
              </a:ext>
            </a:extLst>
          </p:cNvPr>
          <p:cNvSpPr>
            <a:spLocks noGrp="1"/>
          </p:cNvSpPr>
          <p:nvPr>
            <p:ph type="title"/>
          </p:nvPr>
        </p:nvSpPr>
        <p:spPr/>
        <p:txBody>
          <a:bodyPr/>
          <a:lstStyle/>
          <a:p>
            <a:r>
              <a:rPr lang="en-US" dirty="0"/>
              <a:t>CAIG submission eligibility</a:t>
            </a:r>
          </a:p>
        </p:txBody>
      </p:sp>
      <p:sp>
        <p:nvSpPr>
          <p:cNvPr id="3" name="Content Placeholder 2">
            <a:extLst>
              <a:ext uri="{FF2B5EF4-FFF2-40B4-BE49-F238E27FC236}">
                <a16:creationId xmlns:a16="http://schemas.microsoft.com/office/drawing/2014/main" id="{68520372-1B62-0808-5948-5A1DC8C87EA5}"/>
              </a:ext>
            </a:extLst>
          </p:cNvPr>
          <p:cNvSpPr>
            <a:spLocks noGrp="1"/>
          </p:cNvSpPr>
          <p:nvPr>
            <p:ph sz="half" idx="1"/>
          </p:nvPr>
        </p:nvSpPr>
        <p:spPr>
          <a:xfrm>
            <a:off x="838199" y="1592875"/>
            <a:ext cx="5864157" cy="4351338"/>
          </a:xfrm>
        </p:spPr>
        <p:txBody>
          <a:bodyPr>
            <a:normAutofit fontScale="92500" lnSpcReduction="10000"/>
          </a:bodyPr>
          <a:lstStyle/>
          <a:p>
            <a:pPr marL="0" indent="0">
              <a:buNone/>
            </a:pPr>
            <a:r>
              <a:rPr lang="en-US" b="1"/>
              <a:t>Eligible organizations to submit proposals:</a:t>
            </a:r>
          </a:p>
          <a:p>
            <a:pPr lvl="1"/>
            <a:r>
              <a:rPr lang="en-US"/>
              <a:t>Institutions of Higher Education (IHEs)</a:t>
            </a:r>
          </a:p>
          <a:p>
            <a:pPr lvl="1"/>
            <a:r>
              <a:rPr lang="en-US"/>
              <a:t>Non-profit, non-academic organizations</a:t>
            </a:r>
          </a:p>
          <a:p>
            <a:pPr lvl="1"/>
            <a:r>
              <a:rPr lang="en-US"/>
              <a:t>Other Federal Agencies and Federally Funded Research and Development Centers (FFRDCs): </a:t>
            </a:r>
            <a:r>
              <a:rPr lang="en-US" i="1"/>
              <a:t>Must contact a Cognizant Program Officer prior to proposal preparation</a:t>
            </a:r>
          </a:p>
          <a:p>
            <a:pPr marL="0" indent="0">
              <a:buNone/>
            </a:pPr>
            <a:r>
              <a:rPr lang="en-US" sz="2400"/>
              <a:t>Other organizations may be involved via unfunded collaboration, subaward, or consulting arrangements</a:t>
            </a:r>
          </a:p>
        </p:txBody>
      </p:sp>
      <p:sp>
        <p:nvSpPr>
          <p:cNvPr id="4" name="Content Placeholder 3">
            <a:extLst>
              <a:ext uri="{FF2B5EF4-FFF2-40B4-BE49-F238E27FC236}">
                <a16:creationId xmlns:a16="http://schemas.microsoft.com/office/drawing/2014/main" id="{FCD6C928-5161-9CAE-C850-70BE97452140}"/>
              </a:ext>
            </a:extLst>
          </p:cNvPr>
          <p:cNvSpPr>
            <a:spLocks noGrp="1"/>
          </p:cNvSpPr>
          <p:nvPr>
            <p:ph sz="half" idx="2"/>
          </p:nvPr>
        </p:nvSpPr>
        <p:spPr>
          <a:xfrm>
            <a:off x="6916366" y="1592875"/>
            <a:ext cx="4437434" cy="4351338"/>
          </a:xfrm>
        </p:spPr>
        <p:txBody>
          <a:bodyPr>
            <a:normAutofit fontScale="92500" lnSpcReduction="10000"/>
          </a:bodyPr>
          <a:lstStyle/>
          <a:p>
            <a:pPr marL="0" indent="0">
              <a:buNone/>
            </a:pPr>
            <a:r>
              <a:rPr lang="en-US" b="1"/>
              <a:t>Senior personnel limits</a:t>
            </a:r>
            <a:r>
              <a:rPr lang="en-US"/>
              <a:t>:</a:t>
            </a:r>
          </a:p>
          <a:p>
            <a:pPr lvl="1"/>
            <a:r>
              <a:rPr lang="en-US" b="0" i="0">
                <a:effectLst/>
                <a:latin typeface="Open Sans" pitchFamily="2" charset="0"/>
              </a:rPr>
              <a:t>An individual may be designated as Senior Personnel (which includes but is not limited to PI or co-PI) </a:t>
            </a:r>
            <a:r>
              <a:rPr lang="en-US" b="1" i="0">
                <a:effectLst/>
                <a:latin typeface="Open Sans" pitchFamily="2" charset="0"/>
              </a:rPr>
              <a:t>on at most two proposals</a:t>
            </a:r>
            <a:r>
              <a:rPr lang="en-US" b="0" i="0">
                <a:effectLst/>
                <a:latin typeface="Open Sans" pitchFamily="2" charset="0"/>
              </a:rPr>
              <a:t>.</a:t>
            </a:r>
          </a:p>
          <a:p>
            <a:pPr lvl="1"/>
            <a:r>
              <a:rPr lang="en-US" b="0" i="0">
                <a:effectLst/>
                <a:latin typeface="Open Sans" pitchFamily="2" charset="0"/>
              </a:rPr>
              <a:t>NSF's definition for "Senior Personnel" is provided in PAPPG Exhibit II-3</a:t>
            </a:r>
            <a:endParaRPr lang="en-US"/>
          </a:p>
        </p:txBody>
      </p:sp>
      <p:sp>
        <p:nvSpPr>
          <p:cNvPr id="5" name="Slide Number Placeholder 4">
            <a:extLst>
              <a:ext uri="{FF2B5EF4-FFF2-40B4-BE49-F238E27FC236}">
                <a16:creationId xmlns:a16="http://schemas.microsoft.com/office/drawing/2014/main" id="{B3DB6C48-7F27-B1B3-F088-16E7524AA624}"/>
              </a:ext>
            </a:extLst>
          </p:cNvPr>
          <p:cNvSpPr>
            <a:spLocks noGrp="1"/>
          </p:cNvSpPr>
          <p:nvPr>
            <p:ph type="sldNum" sz="quarter" idx="4"/>
          </p:nvPr>
        </p:nvSpPr>
        <p:spPr/>
        <p:txBody>
          <a:bodyPr/>
          <a:lstStyle/>
          <a:p>
            <a:fld id="{8F4BEAD3-91E3-4FFC-B7DC-935959D17485}" type="slidenum">
              <a:rPr lang="en-US" smtClean="0"/>
              <a:pPr/>
              <a:t>13</a:t>
            </a:fld>
            <a:endParaRPr lang="en-US"/>
          </a:p>
        </p:txBody>
      </p:sp>
    </p:spTree>
    <p:extLst>
      <p:ext uri="{BB962C8B-B14F-4D97-AF65-F5344CB8AC3E}">
        <p14:creationId xmlns:p14="http://schemas.microsoft.com/office/powerpoint/2010/main" val="72556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7B76-CC42-1F4E-AD74-D62450040B50}"/>
              </a:ext>
            </a:extLst>
          </p:cNvPr>
          <p:cNvSpPr>
            <a:spLocks noGrp="1"/>
          </p:cNvSpPr>
          <p:nvPr>
            <p:ph type="title"/>
          </p:nvPr>
        </p:nvSpPr>
        <p:spPr/>
        <p:txBody>
          <a:bodyPr/>
          <a:lstStyle/>
          <a:p>
            <a:r>
              <a:rPr lang="en-US"/>
              <a:t>Merit review criteria</a:t>
            </a:r>
          </a:p>
        </p:txBody>
      </p:sp>
      <p:sp>
        <p:nvSpPr>
          <p:cNvPr id="3" name="Content Placeholder 2">
            <a:extLst>
              <a:ext uri="{FF2B5EF4-FFF2-40B4-BE49-F238E27FC236}">
                <a16:creationId xmlns:a16="http://schemas.microsoft.com/office/drawing/2014/main" id="{783FFEF4-F811-C1BF-4797-6935D41BA7C5}"/>
              </a:ext>
            </a:extLst>
          </p:cNvPr>
          <p:cNvSpPr>
            <a:spLocks noGrp="1"/>
          </p:cNvSpPr>
          <p:nvPr>
            <p:ph sz="half" idx="1"/>
          </p:nvPr>
        </p:nvSpPr>
        <p:spPr>
          <a:xfrm>
            <a:off x="838200" y="1337945"/>
            <a:ext cx="2692940" cy="4351338"/>
          </a:xfrm>
        </p:spPr>
        <p:txBody>
          <a:bodyPr>
            <a:normAutofit fontScale="70000" lnSpcReduction="20000"/>
          </a:bodyPr>
          <a:lstStyle/>
          <a:p>
            <a:pPr marL="0" indent="0">
              <a:lnSpc>
                <a:spcPct val="120000"/>
              </a:lnSpc>
              <a:spcBef>
                <a:spcPts val="0"/>
              </a:spcBef>
              <a:buNone/>
            </a:pPr>
            <a:r>
              <a:rPr lang="en-US" b="1" u="sng"/>
              <a:t>Standard criteria</a:t>
            </a:r>
            <a:r>
              <a:rPr lang="en-US" b="1"/>
              <a:t>:</a:t>
            </a:r>
          </a:p>
          <a:p>
            <a:pPr marL="0" indent="0">
              <a:lnSpc>
                <a:spcPct val="120000"/>
              </a:lnSpc>
              <a:spcBef>
                <a:spcPts val="0"/>
              </a:spcBef>
              <a:buNone/>
            </a:pPr>
            <a:endParaRPr lang="en-US" sz="1400" b="1"/>
          </a:p>
          <a:p>
            <a:pPr marL="0" indent="0">
              <a:lnSpc>
                <a:spcPct val="120000"/>
              </a:lnSpc>
              <a:spcBef>
                <a:spcPts val="0"/>
              </a:spcBef>
              <a:buNone/>
            </a:pPr>
            <a:r>
              <a:rPr lang="en-US" sz="2600" b="1"/>
              <a:t>Broader Impacts:</a:t>
            </a:r>
          </a:p>
          <a:p>
            <a:pPr>
              <a:lnSpc>
                <a:spcPct val="120000"/>
              </a:lnSpc>
              <a:spcBef>
                <a:spcPts val="0"/>
              </a:spcBef>
            </a:pPr>
            <a:r>
              <a:rPr lang="en-US" sz="2400"/>
              <a:t>The potential to benefit society and contribute to the achievement of specific, desired societal outcomes</a:t>
            </a:r>
          </a:p>
          <a:p>
            <a:pPr marL="0" indent="0">
              <a:lnSpc>
                <a:spcPct val="120000"/>
              </a:lnSpc>
              <a:spcBef>
                <a:spcPts val="0"/>
              </a:spcBef>
              <a:buNone/>
            </a:pPr>
            <a:endParaRPr lang="en-US" sz="1400" b="1"/>
          </a:p>
          <a:p>
            <a:pPr marL="0" indent="0">
              <a:lnSpc>
                <a:spcPct val="120000"/>
              </a:lnSpc>
              <a:spcBef>
                <a:spcPts val="0"/>
              </a:spcBef>
              <a:buNone/>
            </a:pPr>
            <a:r>
              <a:rPr lang="en-US" sz="2600" b="1"/>
              <a:t>Intellectual Merit:</a:t>
            </a:r>
          </a:p>
          <a:p>
            <a:pPr>
              <a:lnSpc>
                <a:spcPct val="120000"/>
              </a:lnSpc>
              <a:spcBef>
                <a:spcPts val="0"/>
              </a:spcBef>
            </a:pPr>
            <a:r>
              <a:rPr lang="en-US" sz="2400"/>
              <a:t>The potential to advance knowledge</a:t>
            </a:r>
          </a:p>
        </p:txBody>
      </p:sp>
      <p:sp>
        <p:nvSpPr>
          <p:cNvPr id="4" name="Content Placeholder 3">
            <a:extLst>
              <a:ext uri="{FF2B5EF4-FFF2-40B4-BE49-F238E27FC236}">
                <a16:creationId xmlns:a16="http://schemas.microsoft.com/office/drawing/2014/main" id="{8154D275-A598-F62D-6D52-9189C57346C0}"/>
              </a:ext>
            </a:extLst>
          </p:cNvPr>
          <p:cNvSpPr>
            <a:spLocks noGrp="1"/>
          </p:cNvSpPr>
          <p:nvPr>
            <p:ph sz="half" idx="2"/>
          </p:nvPr>
        </p:nvSpPr>
        <p:spPr>
          <a:xfrm>
            <a:off x="3852153" y="1337943"/>
            <a:ext cx="8077381" cy="4839121"/>
          </a:xfrm>
        </p:spPr>
        <p:txBody>
          <a:bodyPr>
            <a:normAutofit fontScale="70000" lnSpcReduction="20000"/>
          </a:bodyPr>
          <a:lstStyle/>
          <a:p>
            <a:pPr marL="0" indent="0">
              <a:lnSpc>
                <a:spcPct val="120000"/>
              </a:lnSpc>
              <a:spcBef>
                <a:spcPts val="0"/>
              </a:spcBef>
              <a:buNone/>
            </a:pPr>
            <a:r>
              <a:rPr lang="en-US" b="1" u="sng"/>
              <a:t>Solicitation-specific criteria</a:t>
            </a:r>
          </a:p>
          <a:p>
            <a:pPr marL="0" indent="0">
              <a:lnSpc>
                <a:spcPct val="120000"/>
              </a:lnSpc>
              <a:spcBef>
                <a:spcPts val="0"/>
              </a:spcBef>
              <a:buNone/>
            </a:pPr>
            <a:r>
              <a:rPr lang="en-US" sz="2600" u="sng"/>
              <a:t>(see “Specific Requirements” in Program Description)</a:t>
            </a:r>
            <a:r>
              <a:rPr lang="en-US" sz="2600"/>
              <a:t>:</a:t>
            </a:r>
          </a:p>
          <a:p>
            <a:pPr marL="0" indent="0">
              <a:lnSpc>
                <a:spcPct val="120000"/>
              </a:lnSpc>
              <a:spcBef>
                <a:spcPts val="0"/>
              </a:spcBef>
              <a:buNone/>
            </a:pPr>
            <a:endParaRPr lang="en-US" sz="1400" b="1"/>
          </a:p>
          <a:p>
            <a:pPr marL="0" indent="0">
              <a:lnSpc>
                <a:spcPct val="120000"/>
              </a:lnSpc>
              <a:spcBef>
                <a:spcPts val="0"/>
              </a:spcBef>
              <a:buNone/>
            </a:pPr>
            <a:r>
              <a:rPr lang="en-US" sz="2600" b="1"/>
              <a:t>Geosciences Advancement</a:t>
            </a:r>
            <a:r>
              <a:rPr lang="en-US" sz="2600"/>
              <a:t>:</a:t>
            </a:r>
          </a:p>
          <a:p>
            <a:pPr lvl="1">
              <a:lnSpc>
                <a:spcPct val="120000"/>
              </a:lnSpc>
              <a:spcBef>
                <a:spcPts val="0"/>
              </a:spcBef>
            </a:pPr>
            <a:r>
              <a:rPr lang="en-US" b="0" i="0">
                <a:effectLst/>
                <a:latin typeface="Open Sans" pitchFamily="2" charset="0"/>
              </a:rPr>
              <a:t>How do the proposed activities contribute to advancing geosciences research and/or education in response to motivating science drivers?</a:t>
            </a:r>
            <a:endParaRPr lang="en-US"/>
          </a:p>
          <a:p>
            <a:pPr marL="0" indent="0">
              <a:lnSpc>
                <a:spcPct val="120000"/>
              </a:lnSpc>
              <a:spcBef>
                <a:spcPts val="0"/>
              </a:spcBef>
              <a:buNone/>
            </a:pPr>
            <a:endParaRPr lang="en-US" sz="2600" b="1"/>
          </a:p>
          <a:p>
            <a:pPr marL="0" indent="0">
              <a:lnSpc>
                <a:spcPct val="120000"/>
              </a:lnSpc>
              <a:spcBef>
                <a:spcPts val="0"/>
              </a:spcBef>
              <a:buNone/>
            </a:pPr>
            <a:r>
              <a:rPr lang="en-US" sz="2600" b="1"/>
              <a:t>AI Impact:</a:t>
            </a:r>
          </a:p>
          <a:p>
            <a:pPr lvl="1">
              <a:lnSpc>
                <a:spcPct val="120000"/>
              </a:lnSpc>
              <a:spcBef>
                <a:spcPts val="0"/>
              </a:spcBef>
            </a:pPr>
            <a:r>
              <a:rPr lang="en-US" b="0" i="0">
                <a:effectLst/>
                <a:latin typeface="Open Sans" pitchFamily="2" charset="0"/>
              </a:rPr>
              <a:t>What novel integration of AI is proposed and does it overcome significant methodological and/or capacity bottlenecks that inhibit research progress in the geosciences?</a:t>
            </a:r>
          </a:p>
          <a:p>
            <a:pPr marL="0" indent="0">
              <a:lnSpc>
                <a:spcPct val="120000"/>
              </a:lnSpc>
              <a:spcBef>
                <a:spcPts val="0"/>
              </a:spcBef>
              <a:buNone/>
            </a:pPr>
            <a:endParaRPr lang="en-US" sz="1400" b="1"/>
          </a:p>
          <a:p>
            <a:pPr marL="0" indent="0">
              <a:lnSpc>
                <a:spcPct val="120000"/>
              </a:lnSpc>
              <a:spcBef>
                <a:spcPts val="0"/>
              </a:spcBef>
              <a:buNone/>
            </a:pPr>
            <a:r>
              <a:rPr lang="en-US" b="1"/>
              <a:t>Partnerships:</a:t>
            </a:r>
          </a:p>
          <a:p>
            <a:pPr lvl="1">
              <a:lnSpc>
                <a:spcPct val="120000"/>
              </a:lnSpc>
              <a:spcBef>
                <a:spcPts val="0"/>
              </a:spcBef>
            </a:pPr>
            <a:r>
              <a:rPr lang="en-US" b="0" i="0">
                <a:effectLst/>
                <a:latin typeface="Open Sans" pitchFamily="2" charset="0"/>
              </a:rPr>
              <a:t>Does the proposal include mechanisms to develop meaningful interdisciplinary partnerships to support the intended Geosciences Advancement and AI Impact? Will partnerships benefit all project participants, including pathways for cross-training students and other researchers in the methods to be pursued?</a:t>
            </a:r>
            <a:endParaRPr lang="en-US"/>
          </a:p>
        </p:txBody>
      </p:sp>
      <p:sp>
        <p:nvSpPr>
          <p:cNvPr id="5" name="Slide Number Placeholder 4">
            <a:extLst>
              <a:ext uri="{FF2B5EF4-FFF2-40B4-BE49-F238E27FC236}">
                <a16:creationId xmlns:a16="http://schemas.microsoft.com/office/drawing/2014/main" id="{15F0351D-5F51-4B34-8509-E640A78A286B}"/>
              </a:ext>
            </a:extLst>
          </p:cNvPr>
          <p:cNvSpPr>
            <a:spLocks noGrp="1"/>
          </p:cNvSpPr>
          <p:nvPr>
            <p:ph type="sldNum" sz="quarter" idx="4"/>
          </p:nvPr>
        </p:nvSpPr>
        <p:spPr/>
        <p:txBody>
          <a:bodyPr/>
          <a:lstStyle/>
          <a:p>
            <a:fld id="{8F4BEAD3-91E3-4FFC-B7DC-935959D17485}" type="slidenum">
              <a:rPr lang="en-US" smtClean="0"/>
              <a:pPr/>
              <a:t>14</a:t>
            </a:fld>
            <a:endParaRPr lang="en-US"/>
          </a:p>
        </p:txBody>
      </p:sp>
    </p:spTree>
    <p:extLst>
      <p:ext uri="{BB962C8B-B14F-4D97-AF65-F5344CB8AC3E}">
        <p14:creationId xmlns:p14="http://schemas.microsoft.com/office/powerpoint/2010/main" val="260964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C42E-CF75-EE11-67B6-E1884199EA24}"/>
              </a:ext>
            </a:extLst>
          </p:cNvPr>
          <p:cNvSpPr>
            <a:spLocks noGrp="1"/>
          </p:cNvSpPr>
          <p:nvPr>
            <p:ph type="title"/>
          </p:nvPr>
        </p:nvSpPr>
        <p:spPr>
          <a:xfrm>
            <a:off x="438150" y="357735"/>
            <a:ext cx="10515600" cy="1325563"/>
          </a:xfrm>
        </p:spPr>
        <p:txBody>
          <a:bodyPr/>
          <a:lstStyle/>
          <a:p>
            <a:r>
              <a:rPr lang="en-US"/>
              <a:t>Leveraging NSF-supported </a:t>
            </a:r>
            <a:br>
              <a:rPr lang="en-US"/>
            </a:br>
            <a:r>
              <a:rPr lang="en-US"/>
              <a:t>shared computing</a:t>
            </a:r>
          </a:p>
        </p:txBody>
      </p:sp>
      <p:sp>
        <p:nvSpPr>
          <p:cNvPr id="3" name="Content Placeholder 2">
            <a:extLst>
              <a:ext uri="{FF2B5EF4-FFF2-40B4-BE49-F238E27FC236}">
                <a16:creationId xmlns:a16="http://schemas.microsoft.com/office/drawing/2014/main" id="{44270D3B-421D-68A6-EB13-77DACA4B5815}"/>
              </a:ext>
            </a:extLst>
          </p:cNvPr>
          <p:cNvSpPr>
            <a:spLocks noGrp="1"/>
          </p:cNvSpPr>
          <p:nvPr>
            <p:ph idx="1"/>
          </p:nvPr>
        </p:nvSpPr>
        <p:spPr>
          <a:xfrm>
            <a:off x="838200" y="1807948"/>
            <a:ext cx="10515600" cy="4484363"/>
          </a:xfrm>
        </p:spPr>
        <p:txBody>
          <a:bodyPr>
            <a:noAutofit/>
          </a:bodyPr>
          <a:lstStyle/>
          <a:p>
            <a:pPr marL="0" indent="0">
              <a:lnSpc>
                <a:spcPct val="100000"/>
              </a:lnSpc>
              <a:spcBef>
                <a:spcPts val="0"/>
              </a:spcBef>
              <a:spcAft>
                <a:spcPts val="1200"/>
              </a:spcAft>
              <a:buNone/>
            </a:pPr>
            <a:r>
              <a:rPr lang="en-US" sz="2200" i="1" dirty="0"/>
              <a:t>The solicitation does </a:t>
            </a:r>
            <a:r>
              <a:rPr lang="en-US" sz="2200" b="1" i="1" dirty="0"/>
              <a:t>not </a:t>
            </a:r>
            <a:r>
              <a:rPr lang="en-US" sz="2200" i="1" dirty="0"/>
              <a:t>support substantial cyberinfrastructure (CI) development; instead, proposers may consider using existing resources:</a:t>
            </a:r>
          </a:p>
          <a:p>
            <a:pPr>
              <a:lnSpc>
                <a:spcPct val="100000"/>
              </a:lnSpc>
              <a:spcBef>
                <a:spcPts val="0"/>
              </a:spcBef>
              <a:spcAft>
                <a:spcPts val="1200"/>
              </a:spcAft>
            </a:pPr>
            <a:r>
              <a:rPr lang="en-US" sz="2200" dirty="0"/>
              <a:t>Advanced computing support available via the </a:t>
            </a:r>
            <a:r>
              <a:rPr lang="en-US" sz="2200" b="1" dirty="0"/>
              <a:t>ACCESS (Advanced Cyberinfrastructure Coordination Ecosystem: Services &amp; Support) program </a:t>
            </a:r>
            <a:r>
              <a:rPr lang="en-US" sz="2200" dirty="0"/>
              <a:t>-</a:t>
            </a:r>
            <a:r>
              <a:rPr lang="en-US" sz="2200" b="1" dirty="0"/>
              <a:t> </a:t>
            </a:r>
            <a:r>
              <a:rPr lang="en-US" sz="2200" dirty="0">
                <a:hlinkClick r:id="rId3">
                  <a:extLst>
                    <a:ext uri="{A12FA001-AC4F-418D-AE19-62706E023703}">
                      <ahyp:hlinkClr xmlns:ahyp="http://schemas.microsoft.com/office/drawing/2018/hyperlinkcolor" val="tx"/>
                    </a:ext>
                  </a:extLst>
                </a:hlinkClick>
              </a:rPr>
              <a:t>https://access-ci.org/</a:t>
            </a:r>
            <a:endParaRPr lang="en-US" sz="2200" dirty="0"/>
          </a:p>
          <a:p>
            <a:pPr>
              <a:lnSpc>
                <a:spcPct val="100000"/>
              </a:lnSpc>
              <a:spcBef>
                <a:spcPts val="0"/>
              </a:spcBef>
              <a:spcAft>
                <a:spcPts val="1200"/>
              </a:spcAft>
            </a:pPr>
            <a:r>
              <a:rPr lang="en-US" sz="2200" b="1" dirty="0"/>
              <a:t>High-Throughput Computing (HTC) resources </a:t>
            </a:r>
            <a:r>
              <a:rPr lang="en-US" sz="2200" dirty="0"/>
              <a:t>available via the PATh (Partnership to Advance Throughput Computing) project - </a:t>
            </a:r>
            <a:r>
              <a:rPr lang="en-US" sz="2200" dirty="0">
                <a:hlinkClick r:id="rId4">
                  <a:extLst>
                    <a:ext uri="{A12FA001-AC4F-418D-AE19-62706E023703}">
                      <ahyp:hlinkClr xmlns:ahyp="http://schemas.microsoft.com/office/drawing/2018/hyperlinkcolor" val="tx"/>
                    </a:ext>
                  </a:extLst>
                </a:hlinkClick>
              </a:rPr>
              <a:t>https://path-cc.io/</a:t>
            </a:r>
            <a:r>
              <a:rPr lang="en-US" sz="2200" dirty="0"/>
              <a:t> </a:t>
            </a:r>
          </a:p>
          <a:p>
            <a:pPr lvl="1">
              <a:lnSpc>
                <a:spcPct val="100000"/>
              </a:lnSpc>
              <a:spcBef>
                <a:spcPts val="0"/>
              </a:spcBef>
              <a:spcAft>
                <a:spcPts val="1200"/>
              </a:spcAft>
            </a:pPr>
            <a:r>
              <a:rPr lang="en-US" sz="1800" i="1" dirty="0"/>
              <a:t>See Proposal Preparation Instructions in solicitation</a:t>
            </a:r>
            <a:endParaRPr lang="en-US" sz="1800" dirty="0"/>
          </a:p>
          <a:p>
            <a:pPr>
              <a:lnSpc>
                <a:spcPct val="100000"/>
              </a:lnSpc>
              <a:spcBef>
                <a:spcPts val="0"/>
              </a:spcBef>
              <a:spcAft>
                <a:spcPts val="1200"/>
              </a:spcAft>
            </a:pPr>
            <a:r>
              <a:rPr lang="en-US" sz="2200" dirty="0"/>
              <a:t>Commercial </a:t>
            </a:r>
            <a:r>
              <a:rPr lang="en-US" sz="2200" b="1" dirty="0"/>
              <a:t>cloud computing resources </a:t>
            </a:r>
            <a:r>
              <a:rPr lang="en-US" sz="2200" dirty="0"/>
              <a:t>available via CloudBank Cloud Access - </a:t>
            </a:r>
            <a:r>
              <a:rPr lang="en-US" sz="2200" dirty="0">
                <a:hlinkClick r:id="rId5">
                  <a:extLst>
                    <a:ext uri="{A12FA001-AC4F-418D-AE19-62706E023703}">
                      <ahyp:hlinkClr xmlns:ahyp="http://schemas.microsoft.com/office/drawing/2018/hyperlinkcolor" val="tx"/>
                    </a:ext>
                  </a:extLst>
                </a:hlinkClick>
              </a:rPr>
              <a:t>https://www.cloudbank.org/faq</a:t>
            </a:r>
            <a:endParaRPr lang="en-US" sz="2200" dirty="0"/>
          </a:p>
          <a:p>
            <a:pPr lvl="1">
              <a:lnSpc>
                <a:spcPct val="100000"/>
              </a:lnSpc>
              <a:spcBef>
                <a:spcPts val="0"/>
              </a:spcBef>
              <a:spcAft>
                <a:spcPts val="1200"/>
              </a:spcAft>
            </a:pPr>
            <a:r>
              <a:rPr lang="en-US" sz="1800" dirty="0"/>
              <a:t>S</a:t>
            </a:r>
            <a:r>
              <a:rPr lang="en-US" sz="1800" i="1" dirty="0"/>
              <a:t>ee Proposal Preparation Instructions in solicitation</a:t>
            </a:r>
            <a:endParaRPr lang="en-US" sz="1800" dirty="0"/>
          </a:p>
        </p:txBody>
      </p:sp>
      <p:sp>
        <p:nvSpPr>
          <p:cNvPr id="4" name="Slide Number Placeholder 3">
            <a:extLst>
              <a:ext uri="{FF2B5EF4-FFF2-40B4-BE49-F238E27FC236}">
                <a16:creationId xmlns:a16="http://schemas.microsoft.com/office/drawing/2014/main" id="{4708A04F-9167-EE86-271A-CC9B93B95B91}"/>
              </a:ext>
            </a:extLst>
          </p:cNvPr>
          <p:cNvSpPr>
            <a:spLocks noGrp="1"/>
          </p:cNvSpPr>
          <p:nvPr>
            <p:ph type="sldNum" sz="quarter" idx="4"/>
          </p:nvPr>
        </p:nvSpPr>
        <p:spPr/>
        <p:txBody>
          <a:bodyPr/>
          <a:lstStyle/>
          <a:p>
            <a:fld id="{8F4BEAD3-91E3-4FFC-B7DC-935959D17485}" type="slidenum">
              <a:rPr lang="en-US" smtClean="0"/>
              <a:pPr/>
              <a:t>15</a:t>
            </a:fld>
            <a:endParaRPr lang="en-US"/>
          </a:p>
        </p:txBody>
      </p:sp>
    </p:spTree>
    <p:extLst>
      <p:ext uri="{BB962C8B-B14F-4D97-AF65-F5344CB8AC3E}">
        <p14:creationId xmlns:p14="http://schemas.microsoft.com/office/powerpoint/2010/main" val="389912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4722-60DB-59A3-EAA3-7AAD2F1B581C}"/>
              </a:ext>
            </a:extLst>
          </p:cNvPr>
          <p:cNvSpPr>
            <a:spLocks noGrp="1"/>
          </p:cNvSpPr>
          <p:nvPr>
            <p:ph type="title"/>
          </p:nvPr>
        </p:nvSpPr>
        <p:spPr/>
        <p:txBody>
          <a:bodyPr/>
          <a:lstStyle/>
          <a:p>
            <a:r>
              <a:rPr lang="en-US"/>
              <a:t>Other supplementary documents</a:t>
            </a:r>
          </a:p>
        </p:txBody>
      </p:sp>
      <p:sp>
        <p:nvSpPr>
          <p:cNvPr id="3" name="Content Placeholder 2">
            <a:extLst>
              <a:ext uri="{FF2B5EF4-FFF2-40B4-BE49-F238E27FC236}">
                <a16:creationId xmlns:a16="http://schemas.microsoft.com/office/drawing/2014/main" id="{D34E4FF3-E38D-FAF4-02D9-1E954CEB163D}"/>
              </a:ext>
            </a:extLst>
          </p:cNvPr>
          <p:cNvSpPr>
            <a:spLocks noGrp="1"/>
          </p:cNvSpPr>
          <p:nvPr>
            <p:ph idx="1"/>
          </p:nvPr>
        </p:nvSpPr>
        <p:spPr/>
        <p:txBody>
          <a:bodyPr>
            <a:normAutofit/>
          </a:bodyPr>
          <a:lstStyle/>
          <a:p>
            <a:pPr marL="514350" indent="-514350">
              <a:lnSpc>
                <a:spcPct val="100000"/>
              </a:lnSpc>
              <a:spcAft>
                <a:spcPts val="1200"/>
              </a:spcAft>
              <a:buFont typeface="+mj-lt"/>
              <a:buAutoNum type="arabicPeriod"/>
            </a:pPr>
            <a:r>
              <a:rPr lang="en-US" b="1"/>
              <a:t>High-Throughput Computing Resources (if applicable): </a:t>
            </a:r>
            <a:r>
              <a:rPr lang="en-US"/>
              <a:t>Required if requesting HTC resources</a:t>
            </a:r>
          </a:p>
          <a:p>
            <a:pPr marL="514350" indent="-514350">
              <a:lnSpc>
                <a:spcPct val="100000"/>
              </a:lnSpc>
              <a:spcAft>
                <a:spcPts val="1200"/>
              </a:spcAft>
              <a:buFont typeface="+mj-lt"/>
              <a:buAutoNum type="arabicPeriod"/>
            </a:pPr>
            <a:r>
              <a:rPr lang="en-US" b="1"/>
              <a:t>Cloud Computing Resources (if applicable): </a:t>
            </a:r>
            <a:r>
              <a:rPr lang="en-US"/>
              <a:t>Required if request cloud credits through CloudBank. </a:t>
            </a:r>
            <a:r>
              <a:rPr lang="en-US" i="1"/>
              <a:t>The cost of cloud credits should </a:t>
            </a:r>
            <a:r>
              <a:rPr lang="en-US" b="1" i="1"/>
              <a:t>not</a:t>
            </a:r>
            <a:r>
              <a:rPr lang="en-US" i="1"/>
              <a:t> be included in the main proposal budget.</a:t>
            </a:r>
          </a:p>
          <a:p>
            <a:pPr marL="514350" indent="-514350">
              <a:lnSpc>
                <a:spcPct val="100000"/>
              </a:lnSpc>
              <a:spcAft>
                <a:spcPts val="1200"/>
              </a:spcAft>
              <a:buFont typeface="+mj-lt"/>
              <a:buAutoNum type="arabicPeriod"/>
            </a:pPr>
            <a:r>
              <a:rPr lang="en-US" b="1"/>
              <a:t>Letters of Collaboration (if applicable): </a:t>
            </a:r>
            <a:r>
              <a:rPr lang="en-US"/>
              <a:t>These are encouraged to demonstrate collaborative arrangements</a:t>
            </a:r>
          </a:p>
          <a:p>
            <a:pPr marL="514350" indent="-514350">
              <a:buFont typeface="+mj-lt"/>
              <a:buAutoNum type="arabicPeriod"/>
            </a:pPr>
            <a:endParaRPr lang="en-US"/>
          </a:p>
        </p:txBody>
      </p:sp>
      <p:sp>
        <p:nvSpPr>
          <p:cNvPr id="4" name="Slide Number Placeholder 3">
            <a:extLst>
              <a:ext uri="{FF2B5EF4-FFF2-40B4-BE49-F238E27FC236}">
                <a16:creationId xmlns:a16="http://schemas.microsoft.com/office/drawing/2014/main" id="{99EC63EC-6B96-B127-9718-92CAD3032A68}"/>
              </a:ext>
            </a:extLst>
          </p:cNvPr>
          <p:cNvSpPr>
            <a:spLocks noGrp="1"/>
          </p:cNvSpPr>
          <p:nvPr>
            <p:ph type="sldNum" sz="quarter" idx="4"/>
          </p:nvPr>
        </p:nvSpPr>
        <p:spPr/>
        <p:txBody>
          <a:bodyPr/>
          <a:lstStyle/>
          <a:p>
            <a:fld id="{8F4BEAD3-91E3-4FFC-B7DC-935959D17485}" type="slidenum">
              <a:rPr lang="en-US" smtClean="0"/>
              <a:pPr/>
              <a:t>16</a:t>
            </a:fld>
            <a:endParaRPr lang="en-US"/>
          </a:p>
        </p:txBody>
      </p:sp>
    </p:spTree>
    <p:extLst>
      <p:ext uri="{BB962C8B-B14F-4D97-AF65-F5344CB8AC3E}">
        <p14:creationId xmlns:p14="http://schemas.microsoft.com/office/powerpoint/2010/main" val="323364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2B2C6D-ED88-444A-B200-4A615FC04874}"/>
              </a:ext>
            </a:extLst>
          </p:cNvPr>
          <p:cNvSpPr>
            <a:spLocks noGrp="1"/>
          </p:cNvSpPr>
          <p:nvPr>
            <p:ph type="sldNum" sz="quarter" idx="4"/>
          </p:nvPr>
        </p:nvSpPr>
        <p:spPr/>
        <p:txBody>
          <a:bodyPr/>
          <a:lstStyle/>
          <a:p>
            <a:fld id="{8F4BEAD3-91E3-4FFC-B7DC-935959D17485}" type="slidenum">
              <a:rPr lang="en-US" smtClean="0"/>
              <a:pPr/>
              <a:t>17</a:t>
            </a:fld>
            <a:endParaRPr lang="en-US"/>
          </a:p>
        </p:txBody>
      </p:sp>
      <p:sp>
        <p:nvSpPr>
          <p:cNvPr id="14" name="Rectangle 13">
            <a:extLst>
              <a:ext uri="{FF2B5EF4-FFF2-40B4-BE49-F238E27FC236}">
                <a16:creationId xmlns:a16="http://schemas.microsoft.com/office/drawing/2014/main" id="{6C335B56-F3CE-42CF-99A1-999A4E53DE5A}"/>
              </a:ext>
            </a:extLst>
          </p:cNvPr>
          <p:cNvSpPr/>
          <p:nvPr/>
        </p:nvSpPr>
        <p:spPr>
          <a:xfrm>
            <a:off x="11300884" y="5545480"/>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17</a:t>
            </a:r>
          </a:p>
        </p:txBody>
      </p:sp>
      <p:sp>
        <p:nvSpPr>
          <p:cNvPr id="15" name="Rectangle 14">
            <a:extLst>
              <a:ext uri="{FF2B5EF4-FFF2-40B4-BE49-F238E27FC236}">
                <a16:creationId xmlns:a16="http://schemas.microsoft.com/office/drawing/2014/main" id="{6404D81F-F401-44E1-97DD-167CBD4CD2C2}"/>
              </a:ext>
            </a:extLst>
          </p:cNvPr>
          <p:cNvSpPr/>
          <p:nvPr/>
        </p:nvSpPr>
        <p:spPr>
          <a:xfrm>
            <a:off x="7551968" y="5545479"/>
            <a:ext cx="3651251" cy="459343"/>
          </a:xfrm>
          <a:prstGeom prst="rect">
            <a:avLst/>
          </a:prstGeom>
          <a:solidFill>
            <a:srgbClr val="FFFF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solidFill>
                  <a:schemeClr val="tx1"/>
                </a:solidFill>
              </a:rPr>
              <a:t>OTHER CONSIDERATIONS</a:t>
            </a:r>
          </a:p>
        </p:txBody>
      </p:sp>
      <p:sp>
        <p:nvSpPr>
          <p:cNvPr id="8" name="Rectangle 7">
            <a:extLst>
              <a:ext uri="{FF2B5EF4-FFF2-40B4-BE49-F238E27FC236}">
                <a16:creationId xmlns:a16="http://schemas.microsoft.com/office/drawing/2014/main" id="{C59BAB1B-912E-473C-AC3C-D77E3D673D9C}"/>
              </a:ext>
            </a:extLst>
          </p:cNvPr>
          <p:cNvSpPr/>
          <p:nvPr/>
        </p:nvSpPr>
        <p:spPr>
          <a:xfrm>
            <a:off x="11300884" y="4428378"/>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4</a:t>
            </a:r>
          </a:p>
        </p:txBody>
      </p:sp>
      <p:sp>
        <p:nvSpPr>
          <p:cNvPr id="9" name="Rectangle 8">
            <a:extLst>
              <a:ext uri="{FF2B5EF4-FFF2-40B4-BE49-F238E27FC236}">
                <a16:creationId xmlns:a16="http://schemas.microsoft.com/office/drawing/2014/main" id="{0564F86C-A816-40E7-9743-2E70128DDBD1}"/>
              </a:ext>
            </a:extLst>
          </p:cNvPr>
          <p:cNvSpPr/>
          <p:nvPr/>
        </p:nvSpPr>
        <p:spPr>
          <a:xfrm>
            <a:off x="7545483" y="4428377"/>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solidFill>
                  <a:schemeClr val="bg1"/>
                </a:solidFill>
              </a:rPr>
              <a:t>PROGRAM OVERVIEW </a:t>
            </a:r>
          </a:p>
        </p:txBody>
      </p:sp>
      <p:sp>
        <p:nvSpPr>
          <p:cNvPr id="12" name="Rectangle 11">
            <a:extLst>
              <a:ext uri="{FF2B5EF4-FFF2-40B4-BE49-F238E27FC236}">
                <a16:creationId xmlns:a16="http://schemas.microsoft.com/office/drawing/2014/main" id="{77684311-C1DC-4205-8201-1CC8AFDA4164}"/>
              </a:ext>
            </a:extLst>
          </p:cNvPr>
          <p:cNvSpPr/>
          <p:nvPr/>
        </p:nvSpPr>
        <p:spPr>
          <a:xfrm>
            <a:off x="11300884" y="4976346"/>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11</a:t>
            </a:r>
          </a:p>
        </p:txBody>
      </p:sp>
      <p:sp>
        <p:nvSpPr>
          <p:cNvPr id="13" name="Rectangle 12">
            <a:extLst>
              <a:ext uri="{FF2B5EF4-FFF2-40B4-BE49-F238E27FC236}">
                <a16:creationId xmlns:a16="http://schemas.microsoft.com/office/drawing/2014/main" id="{4F859F3B-0A18-4D0B-BD52-3E2B36871951}"/>
              </a:ext>
            </a:extLst>
          </p:cNvPr>
          <p:cNvSpPr/>
          <p:nvPr/>
        </p:nvSpPr>
        <p:spPr>
          <a:xfrm>
            <a:off x="7551968" y="4976345"/>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solidFill>
                  <a:schemeClr val="bg1"/>
                </a:solidFill>
              </a:rPr>
              <a:t>PROPOSAL PREPARATION</a:t>
            </a:r>
          </a:p>
        </p:txBody>
      </p:sp>
      <p:sp>
        <p:nvSpPr>
          <p:cNvPr id="6" name="Rectangle 5">
            <a:extLst>
              <a:ext uri="{FF2B5EF4-FFF2-40B4-BE49-F238E27FC236}">
                <a16:creationId xmlns:a16="http://schemas.microsoft.com/office/drawing/2014/main" id="{124FB7BC-628C-404E-9904-48E70A4488F2}"/>
              </a:ext>
            </a:extLst>
          </p:cNvPr>
          <p:cNvSpPr/>
          <p:nvPr/>
        </p:nvSpPr>
        <p:spPr>
          <a:xfrm>
            <a:off x="11300884" y="3859244"/>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2</a:t>
            </a:r>
          </a:p>
        </p:txBody>
      </p:sp>
      <p:sp>
        <p:nvSpPr>
          <p:cNvPr id="7" name="Rectangle 6">
            <a:extLst>
              <a:ext uri="{FF2B5EF4-FFF2-40B4-BE49-F238E27FC236}">
                <a16:creationId xmlns:a16="http://schemas.microsoft.com/office/drawing/2014/main" id="{05833C7C-D82A-40CE-B11F-57D9A10D8CD3}"/>
              </a:ext>
            </a:extLst>
          </p:cNvPr>
          <p:cNvSpPr/>
          <p:nvPr/>
        </p:nvSpPr>
        <p:spPr>
          <a:xfrm>
            <a:off x="7551968" y="3859243"/>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solidFill>
                  <a:schemeClr val="bg1"/>
                </a:solidFill>
              </a:rPr>
              <a:t>WEBINAR LOGISTICS</a:t>
            </a:r>
          </a:p>
        </p:txBody>
      </p:sp>
      <p:sp>
        <p:nvSpPr>
          <p:cNvPr id="2" name="Title 1">
            <a:extLst>
              <a:ext uri="{FF2B5EF4-FFF2-40B4-BE49-F238E27FC236}">
                <a16:creationId xmlns:a16="http://schemas.microsoft.com/office/drawing/2014/main" id="{E0E45034-7937-4BC7-B9B8-1B562B374DAD}"/>
              </a:ext>
            </a:extLst>
          </p:cNvPr>
          <p:cNvSpPr>
            <a:spLocks noGrp="1"/>
          </p:cNvSpPr>
          <p:nvPr>
            <p:ph type="title"/>
          </p:nvPr>
        </p:nvSpPr>
        <p:spPr/>
        <p:txBody>
          <a:bodyPr/>
          <a:lstStyle/>
          <a:p>
            <a:r>
              <a:rPr lang="en-US"/>
              <a:t>OTHER CONSIDERATIONS</a:t>
            </a:r>
          </a:p>
        </p:txBody>
      </p:sp>
      <p:sp>
        <p:nvSpPr>
          <p:cNvPr id="3" name="Content Placeholder 2">
            <a:extLst>
              <a:ext uri="{FF2B5EF4-FFF2-40B4-BE49-F238E27FC236}">
                <a16:creationId xmlns:a16="http://schemas.microsoft.com/office/drawing/2014/main" id="{CDA9B40B-6DCC-E211-AA3F-F3CB0627C838}"/>
              </a:ext>
            </a:extLst>
          </p:cNvPr>
          <p:cNvSpPr>
            <a:spLocks noGrp="1"/>
          </p:cNvSpPr>
          <p:nvPr>
            <p:ph idx="1"/>
          </p:nvPr>
        </p:nvSpPr>
        <p:spPr>
          <a:xfrm>
            <a:off x="838199" y="1825625"/>
            <a:ext cx="6713769" cy="4179197"/>
          </a:xfrm>
        </p:spPr>
        <p:txBody>
          <a:bodyPr>
            <a:normAutofit/>
          </a:bodyPr>
          <a:lstStyle/>
          <a:p>
            <a:pPr marL="0" indent="0">
              <a:buNone/>
            </a:pPr>
            <a:r>
              <a:rPr lang="en-US" b="1"/>
              <a:t>Topics to be covered:</a:t>
            </a:r>
          </a:p>
          <a:p>
            <a:r>
              <a:rPr lang="en-US"/>
              <a:t>Future plans for CAIG</a:t>
            </a:r>
          </a:p>
          <a:p>
            <a:r>
              <a:rPr lang="en-US"/>
              <a:t>Resources for proposers</a:t>
            </a:r>
          </a:p>
          <a:p>
            <a:r>
              <a:rPr lang="en-US"/>
              <a:t>Q&amp;A session</a:t>
            </a:r>
          </a:p>
        </p:txBody>
      </p:sp>
    </p:spTree>
    <p:extLst>
      <p:ext uri="{BB962C8B-B14F-4D97-AF65-F5344CB8AC3E}">
        <p14:creationId xmlns:p14="http://schemas.microsoft.com/office/powerpoint/2010/main" val="150971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CE4A-A3A6-7749-FEF1-0A8B4BB07AF4}"/>
              </a:ext>
            </a:extLst>
          </p:cNvPr>
          <p:cNvSpPr>
            <a:spLocks noGrp="1"/>
          </p:cNvSpPr>
          <p:nvPr>
            <p:ph type="title"/>
          </p:nvPr>
        </p:nvSpPr>
        <p:spPr/>
        <p:txBody>
          <a:bodyPr/>
          <a:lstStyle/>
          <a:p>
            <a:r>
              <a:rPr lang="en-US"/>
              <a:t>Future plans for CAIG</a:t>
            </a:r>
          </a:p>
        </p:txBody>
      </p:sp>
      <p:sp>
        <p:nvSpPr>
          <p:cNvPr id="3" name="Content Placeholder 2">
            <a:extLst>
              <a:ext uri="{FF2B5EF4-FFF2-40B4-BE49-F238E27FC236}">
                <a16:creationId xmlns:a16="http://schemas.microsoft.com/office/drawing/2014/main" id="{CF791D66-0249-7987-C6A8-B5F9B6914133}"/>
              </a:ext>
            </a:extLst>
          </p:cNvPr>
          <p:cNvSpPr>
            <a:spLocks noGrp="1"/>
          </p:cNvSpPr>
          <p:nvPr>
            <p:ph idx="1"/>
          </p:nvPr>
        </p:nvSpPr>
        <p:spPr/>
        <p:txBody>
          <a:bodyPr>
            <a:normAutofit/>
          </a:bodyPr>
          <a:lstStyle/>
          <a:p>
            <a:r>
              <a:rPr lang="en-US" b="0" i="0">
                <a:effectLst/>
                <a:latin typeface="Open Sans" pitchFamily="2" charset="0"/>
              </a:rPr>
              <a:t>This program solicitation announces an initial 2024 competition for Collaborations in Artificial Intelligence and Geosciences (CAIG) proposals.</a:t>
            </a:r>
          </a:p>
          <a:p>
            <a:r>
              <a:rPr lang="en-US" b="0" i="0">
                <a:effectLst/>
                <a:latin typeface="Open Sans" pitchFamily="2" charset="0"/>
              </a:rPr>
              <a:t>Outcomes of this initial competition, including early results from funded projects, will inform possible future funding opportunities for CAIG.</a:t>
            </a:r>
            <a:endParaRPr lang="en-US"/>
          </a:p>
          <a:p>
            <a:r>
              <a:rPr lang="en-US"/>
              <a:t>However, no specific plans for future competition</a:t>
            </a:r>
          </a:p>
          <a:p>
            <a:r>
              <a:rPr lang="en-US"/>
              <a:t>As always, NSF aims to be responsive to community needs, directions, and priorities. </a:t>
            </a:r>
          </a:p>
          <a:p>
            <a:endParaRPr lang="en-US"/>
          </a:p>
        </p:txBody>
      </p:sp>
      <p:sp>
        <p:nvSpPr>
          <p:cNvPr id="4" name="Slide Number Placeholder 3">
            <a:extLst>
              <a:ext uri="{FF2B5EF4-FFF2-40B4-BE49-F238E27FC236}">
                <a16:creationId xmlns:a16="http://schemas.microsoft.com/office/drawing/2014/main" id="{F66F099B-B64E-29A9-E224-AC81A4754C69}"/>
              </a:ext>
            </a:extLst>
          </p:cNvPr>
          <p:cNvSpPr>
            <a:spLocks noGrp="1"/>
          </p:cNvSpPr>
          <p:nvPr>
            <p:ph type="sldNum" sz="quarter" idx="4"/>
          </p:nvPr>
        </p:nvSpPr>
        <p:spPr/>
        <p:txBody>
          <a:bodyPr/>
          <a:lstStyle/>
          <a:p>
            <a:fld id="{8F4BEAD3-91E3-4FFC-B7DC-935959D17485}" type="slidenum">
              <a:rPr lang="en-US" smtClean="0"/>
              <a:pPr/>
              <a:t>18</a:t>
            </a:fld>
            <a:endParaRPr lang="en-US"/>
          </a:p>
        </p:txBody>
      </p:sp>
    </p:spTree>
    <p:extLst>
      <p:ext uri="{BB962C8B-B14F-4D97-AF65-F5344CB8AC3E}">
        <p14:creationId xmlns:p14="http://schemas.microsoft.com/office/powerpoint/2010/main" val="419712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B7D2-51A2-FDC9-79B5-DFAD0F0A3D08}"/>
              </a:ext>
            </a:extLst>
          </p:cNvPr>
          <p:cNvSpPr>
            <a:spLocks noGrp="1"/>
          </p:cNvSpPr>
          <p:nvPr>
            <p:ph type="title"/>
          </p:nvPr>
        </p:nvSpPr>
        <p:spPr/>
        <p:txBody>
          <a:bodyPr/>
          <a:lstStyle/>
          <a:p>
            <a:r>
              <a:rPr lang="en-US"/>
              <a:t>Resources for proposers</a:t>
            </a:r>
          </a:p>
        </p:txBody>
      </p:sp>
      <p:sp>
        <p:nvSpPr>
          <p:cNvPr id="3" name="Content Placeholder 2">
            <a:extLst>
              <a:ext uri="{FF2B5EF4-FFF2-40B4-BE49-F238E27FC236}">
                <a16:creationId xmlns:a16="http://schemas.microsoft.com/office/drawing/2014/main" id="{D7CFA762-07BA-E518-3BF4-1EAACA68A5A5}"/>
              </a:ext>
            </a:extLst>
          </p:cNvPr>
          <p:cNvSpPr>
            <a:spLocks noGrp="1"/>
          </p:cNvSpPr>
          <p:nvPr>
            <p:ph idx="1"/>
          </p:nvPr>
        </p:nvSpPr>
        <p:spPr/>
        <p:txBody>
          <a:bodyPr/>
          <a:lstStyle/>
          <a:p>
            <a:r>
              <a:rPr lang="en-US"/>
              <a:t>Read the solicitation carefully! (NSF 24-518)</a:t>
            </a:r>
          </a:p>
          <a:p>
            <a:r>
              <a:rPr lang="en-US"/>
              <a:t>This presentation will be posted on CAIG program page</a:t>
            </a:r>
          </a:p>
          <a:p>
            <a:r>
              <a:rPr lang="en-US"/>
              <a:t>Proposers are encouraged to reach out to Program Contacts with specific questions.</a:t>
            </a:r>
          </a:p>
          <a:p>
            <a:pPr lvl="1"/>
            <a:r>
              <a:rPr lang="en-US" i="1"/>
              <a:t>SUGGESTION: To facilitate well-informed advice from NSF, it is helpful to provide a 1-page project summary when reaching out. Ideally, such a summary would briefly address how the project responds to the NSF and solicitation-specific review criteria.</a:t>
            </a:r>
          </a:p>
        </p:txBody>
      </p:sp>
      <p:sp>
        <p:nvSpPr>
          <p:cNvPr id="4" name="Slide Number Placeholder 3">
            <a:extLst>
              <a:ext uri="{FF2B5EF4-FFF2-40B4-BE49-F238E27FC236}">
                <a16:creationId xmlns:a16="http://schemas.microsoft.com/office/drawing/2014/main" id="{FBC1A1C0-9CC2-BC9A-C123-3E3ADD17A68A}"/>
              </a:ext>
            </a:extLst>
          </p:cNvPr>
          <p:cNvSpPr>
            <a:spLocks noGrp="1"/>
          </p:cNvSpPr>
          <p:nvPr>
            <p:ph type="sldNum" sz="quarter" idx="4"/>
          </p:nvPr>
        </p:nvSpPr>
        <p:spPr/>
        <p:txBody>
          <a:bodyPr/>
          <a:lstStyle/>
          <a:p>
            <a:fld id="{8F4BEAD3-91E3-4FFC-B7DC-935959D17485}" type="slidenum">
              <a:rPr lang="en-US" smtClean="0"/>
              <a:pPr/>
              <a:t>19</a:t>
            </a:fld>
            <a:endParaRPr lang="en-US"/>
          </a:p>
        </p:txBody>
      </p:sp>
    </p:spTree>
    <p:extLst>
      <p:ext uri="{BB962C8B-B14F-4D97-AF65-F5344CB8AC3E}">
        <p14:creationId xmlns:p14="http://schemas.microsoft.com/office/powerpoint/2010/main" val="298334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2B2C6D-ED88-444A-B200-4A615FC04874}"/>
              </a:ext>
            </a:extLst>
          </p:cNvPr>
          <p:cNvSpPr>
            <a:spLocks noGrp="1"/>
          </p:cNvSpPr>
          <p:nvPr>
            <p:ph type="sldNum" sz="quarter" idx="4"/>
          </p:nvPr>
        </p:nvSpPr>
        <p:spPr/>
        <p:txBody>
          <a:bodyPr/>
          <a:lstStyle/>
          <a:p>
            <a:fld id="{8F4BEAD3-91E3-4FFC-B7DC-935959D17485}" type="slidenum">
              <a:rPr lang="en-US" smtClean="0"/>
              <a:pPr/>
              <a:t>2</a:t>
            </a:fld>
            <a:endParaRPr lang="en-US"/>
          </a:p>
        </p:txBody>
      </p:sp>
      <p:sp>
        <p:nvSpPr>
          <p:cNvPr id="14" name="Rectangle 13">
            <a:extLst>
              <a:ext uri="{FF2B5EF4-FFF2-40B4-BE49-F238E27FC236}">
                <a16:creationId xmlns:a16="http://schemas.microsoft.com/office/drawing/2014/main" id="{6C335B56-F3CE-42CF-99A1-999A4E53DE5A}"/>
              </a:ext>
            </a:extLst>
          </p:cNvPr>
          <p:cNvSpPr/>
          <p:nvPr/>
        </p:nvSpPr>
        <p:spPr>
          <a:xfrm>
            <a:off x="11300884" y="5545480"/>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18</a:t>
            </a:r>
          </a:p>
        </p:txBody>
      </p:sp>
      <p:sp>
        <p:nvSpPr>
          <p:cNvPr id="15" name="Rectangle 14">
            <a:extLst>
              <a:ext uri="{FF2B5EF4-FFF2-40B4-BE49-F238E27FC236}">
                <a16:creationId xmlns:a16="http://schemas.microsoft.com/office/drawing/2014/main" id="{6404D81F-F401-44E1-97DD-167CBD4CD2C2}"/>
              </a:ext>
            </a:extLst>
          </p:cNvPr>
          <p:cNvSpPr/>
          <p:nvPr/>
        </p:nvSpPr>
        <p:spPr>
          <a:xfrm>
            <a:off x="7551968" y="5545479"/>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t>OTHER CONSIDERATIONS</a:t>
            </a:r>
          </a:p>
        </p:txBody>
      </p:sp>
      <p:sp>
        <p:nvSpPr>
          <p:cNvPr id="8" name="Rectangle 7">
            <a:extLst>
              <a:ext uri="{FF2B5EF4-FFF2-40B4-BE49-F238E27FC236}">
                <a16:creationId xmlns:a16="http://schemas.microsoft.com/office/drawing/2014/main" id="{C59BAB1B-912E-473C-AC3C-D77E3D673D9C}"/>
              </a:ext>
            </a:extLst>
          </p:cNvPr>
          <p:cNvSpPr/>
          <p:nvPr/>
        </p:nvSpPr>
        <p:spPr>
          <a:xfrm>
            <a:off x="11300884" y="4428378"/>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4</a:t>
            </a:r>
          </a:p>
        </p:txBody>
      </p:sp>
      <p:sp>
        <p:nvSpPr>
          <p:cNvPr id="9" name="Rectangle 8">
            <a:extLst>
              <a:ext uri="{FF2B5EF4-FFF2-40B4-BE49-F238E27FC236}">
                <a16:creationId xmlns:a16="http://schemas.microsoft.com/office/drawing/2014/main" id="{0564F86C-A816-40E7-9743-2E70128DDBD1}"/>
              </a:ext>
            </a:extLst>
          </p:cNvPr>
          <p:cNvSpPr/>
          <p:nvPr/>
        </p:nvSpPr>
        <p:spPr>
          <a:xfrm>
            <a:off x="7551968" y="4428377"/>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t>PROGRAM OVERVIEW </a:t>
            </a:r>
          </a:p>
        </p:txBody>
      </p:sp>
      <p:sp>
        <p:nvSpPr>
          <p:cNvPr id="12" name="Rectangle 11">
            <a:extLst>
              <a:ext uri="{FF2B5EF4-FFF2-40B4-BE49-F238E27FC236}">
                <a16:creationId xmlns:a16="http://schemas.microsoft.com/office/drawing/2014/main" id="{77684311-C1DC-4205-8201-1CC8AFDA4164}"/>
              </a:ext>
            </a:extLst>
          </p:cNvPr>
          <p:cNvSpPr/>
          <p:nvPr/>
        </p:nvSpPr>
        <p:spPr>
          <a:xfrm>
            <a:off x="11300884" y="4976346"/>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11</a:t>
            </a:r>
          </a:p>
        </p:txBody>
      </p:sp>
      <p:sp>
        <p:nvSpPr>
          <p:cNvPr id="13" name="Rectangle 12">
            <a:extLst>
              <a:ext uri="{FF2B5EF4-FFF2-40B4-BE49-F238E27FC236}">
                <a16:creationId xmlns:a16="http://schemas.microsoft.com/office/drawing/2014/main" id="{4F859F3B-0A18-4D0B-BD52-3E2B36871951}"/>
              </a:ext>
            </a:extLst>
          </p:cNvPr>
          <p:cNvSpPr/>
          <p:nvPr/>
        </p:nvSpPr>
        <p:spPr>
          <a:xfrm>
            <a:off x="7551968" y="4976345"/>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t>PROPOSAL PREPARATION</a:t>
            </a:r>
          </a:p>
        </p:txBody>
      </p:sp>
      <p:sp>
        <p:nvSpPr>
          <p:cNvPr id="6" name="Rectangle 5">
            <a:extLst>
              <a:ext uri="{FF2B5EF4-FFF2-40B4-BE49-F238E27FC236}">
                <a16:creationId xmlns:a16="http://schemas.microsoft.com/office/drawing/2014/main" id="{124FB7BC-628C-404E-9904-48E70A4488F2}"/>
              </a:ext>
            </a:extLst>
          </p:cNvPr>
          <p:cNvSpPr/>
          <p:nvPr/>
        </p:nvSpPr>
        <p:spPr>
          <a:xfrm>
            <a:off x="11300884" y="3859244"/>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2</a:t>
            </a:r>
          </a:p>
        </p:txBody>
      </p:sp>
      <p:sp>
        <p:nvSpPr>
          <p:cNvPr id="7" name="Rectangle 6">
            <a:extLst>
              <a:ext uri="{FF2B5EF4-FFF2-40B4-BE49-F238E27FC236}">
                <a16:creationId xmlns:a16="http://schemas.microsoft.com/office/drawing/2014/main" id="{05833C7C-D82A-40CE-B11F-57D9A10D8CD3}"/>
              </a:ext>
            </a:extLst>
          </p:cNvPr>
          <p:cNvSpPr/>
          <p:nvPr/>
        </p:nvSpPr>
        <p:spPr>
          <a:xfrm>
            <a:off x="7551968" y="3859243"/>
            <a:ext cx="3651251" cy="459343"/>
          </a:xfrm>
          <a:prstGeom prst="rect">
            <a:avLst/>
          </a:prstGeom>
          <a:solidFill>
            <a:srgbClr val="FFFF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solidFill>
                  <a:schemeClr val="tx1"/>
                </a:solidFill>
              </a:rPr>
              <a:t>WEBINAR LOGISTICS</a:t>
            </a:r>
          </a:p>
        </p:txBody>
      </p:sp>
      <p:sp>
        <p:nvSpPr>
          <p:cNvPr id="2" name="Title 1">
            <a:extLst>
              <a:ext uri="{FF2B5EF4-FFF2-40B4-BE49-F238E27FC236}">
                <a16:creationId xmlns:a16="http://schemas.microsoft.com/office/drawing/2014/main" id="{E0E45034-7937-4BC7-B9B8-1B562B374DAD}"/>
              </a:ext>
            </a:extLst>
          </p:cNvPr>
          <p:cNvSpPr>
            <a:spLocks noGrp="1"/>
          </p:cNvSpPr>
          <p:nvPr>
            <p:ph type="title"/>
          </p:nvPr>
        </p:nvSpPr>
        <p:spPr/>
        <p:txBody>
          <a:bodyPr/>
          <a:lstStyle/>
          <a:p>
            <a:r>
              <a:rPr lang="en-US"/>
              <a:t>WEBINAR LOGISTICS</a:t>
            </a:r>
          </a:p>
        </p:txBody>
      </p:sp>
      <p:sp>
        <p:nvSpPr>
          <p:cNvPr id="3" name="Content Placeholder 2">
            <a:extLst>
              <a:ext uri="{FF2B5EF4-FFF2-40B4-BE49-F238E27FC236}">
                <a16:creationId xmlns:a16="http://schemas.microsoft.com/office/drawing/2014/main" id="{CDA9B40B-6DCC-E211-AA3F-F3CB0627C838}"/>
              </a:ext>
            </a:extLst>
          </p:cNvPr>
          <p:cNvSpPr>
            <a:spLocks noGrp="1"/>
          </p:cNvSpPr>
          <p:nvPr>
            <p:ph idx="1"/>
          </p:nvPr>
        </p:nvSpPr>
        <p:spPr>
          <a:xfrm>
            <a:off x="838199" y="1825624"/>
            <a:ext cx="11091333" cy="1540145"/>
          </a:xfrm>
        </p:spPr>
        <p:txBody>
          <a:bodyPr vert="horz" lIns="91440" tIns="45720" rIns="91440" bIns="45720" rtlCol="0" anchor="t">
            <a:normAutofit/>
          </a:bodyPr>
          <a:lstStyle/>
          <a:p>
            <a:r>
              <a:rPr lang="en-US"/>
              <a:t>Webinar (including Q&amp;A) will be </a:t>
            </a:r>
            <a:r>
              <a:rPr lang="en-US" b="1"/>
              <a:t>recorded</a:t>
            </a:r>
            <a:r>
              <a:rPr lang="en-US"/>
              <a:t> and posted on the CAIG program page: </a:t>
            </a:r>
            <a:r>
              <a:rPr lang="en-US" sz="2000">
                <a:hlinkClick r:id="rId3">
                  <a:extLst>
                    <a:ext uri="{A12FA001-AC4F-418D-AE19-62706E023703}">
                      <ahyp:hlinkClr xmlns:ahyp="http://schemas.microsoft.com/office/drawing/2018/hyperlinkcolor" val="tx"/>
                    </a:ext>
                  </a:extLst>
                </a:hlinkClick>
              </a:rPr>
              <a:t>https://new.nsf.gov/funding/opportunities/collaborations-artificial-intelligence-geosciences</a:t>
            </a:r>
            <a:endParaRPr lang="en-US" sz="2000" dirty="0">
              <a:ea typeface="Open Sans"/>
              <a:cs typeface="Open Sans"/>
            </a:endParaRPr>
          </a:p>
        </p:txBody>
      </p:sp>
      <p:sp>
        <p:nvSpPr>
          <p:cNvPr id="4" name="Content Placeholder 2">
            <a:extLst>
              <a:ext uri="{FF2B5EF4-FFF2-40B4-BE49-F238E27FC236}">
                <a16:creationId xmlns:a16="http://schemas.microsoft.com/office/drawing/2014/main" id="{F2690D21-098D-E0C3-E613-3D056DACCD34}"/>
              </a:ext>
            </a:extLst>
          </p:cNvPr>
          <p:cNvSpPr txBox="1">
            <a:spLocks/>
          </p:cNvSpPr>
          <p:nvPr/>
        </p:nvSpPr>
        <p:spPr>
          <a:xfrm>
            <a:off x="838200" y="3365768"/>
            <a:ext cx="6713768" cy="28177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Following the presentation, time will be provided for general Q&amp;A (next slide)</a:t>
            </a:r>
          </a:p>
          <a:p>
            <a:endParaRPr lang="en-US"/>
          </a:p>
          <a:p>
            <a:r>
              <a:rPr lang="en-US"/>
              <a:t>Proposal-specific questions may be directed to Program Contacts listed on the CAIG program page</a:t>
            </a:r>
          </a:p>
        </p:txBody>
      </p:sp>
    </p:spTree>
    <p:extLst>
      <p:ext uri="{BB962C8B-B14F-4D97-AF65-F5344CB8AC3E}">
        <p14:creationId xmlns:p14="http://schemas.microsoft.com/office/powerpoint/2010/main" val="353864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111007B-BBDF-5761-D154-ACFBDC6E04B0}"/>
              </a:ext>
            </a:extLst>
          </p:cNvPr>
          <p:cNvGrpSpPr/>
          <p:nvPr/>
        </p:nvGrpSpPr>
        <p:grpSpPr>
          <a:xfrm>
            <a:off x="1865394" y="2100361"/>
            <a:ext cx="1627761" cy="1556425"/>
            <a:chOff x="3048001" y="2113504"/>
            <a:chExt cx="1627761" cy="1724025"/>
          </a:xfrm>
        </p:grpSpPr>
        <p:pic>
          <p:nvPicPr>
            <p:cNvPr id="24" name="Picture 6">
              <a:extLst>
                <a:ext uri="{FF2B5EF4-FFF2-40B4-BE49-F238E27FC236}">
                  <a16:creationId xmlns:a16="http://schemas.microsoft.com/office/drawing/2014/main" id="{7E9EB932-5F33-50F2-C46C-363131761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1" y="2113504"/>
              <a:ext cx="1627761" cy="172402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8832E4EB-717B-A660-F30C-A028CC456520}"/>
                </a:ext>
              </a:extLst>
            </p:cNvPr>
            <p:cNvSpPr/>
            <p:nvPr/>
          </p:nvSpPr>
          <p:spPr>
            <a:xfrm>
              <a:off x="3383071" y="2125254"/>
              <a:ext cx="968991" cy="78440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5">
              <a:extLst>
                <a:ext uri="{FF2B5EF4-FFF2-40B4-BE49-F238E27FC236}">
                  <a16:creationId xmlns:a16="http://schemas.microsoft.com/office/drawing/2014/main" id="{B2A47FB5-B734-9B38-C9D4-96EE4AD3CEC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8993" y="2650655"/>
              <a:ext cx="485775" cy="1905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a:extLst>
              <a:ext uri="{FF2B5EF4-FFF2-40B4-BE49-F238E27FC236}">
                <a16:creationId xmlns:a16="http://schemas.microsoft.com/office/drawing/2014/main" id="{50C40B16-6293-4D8A-A0E5-E774907B1CAB}"/>
              </a:ext>
            </a:extLst>
          </p:cNvPr>
          <p:cNvSpPr>
            <a:spLocks noGrp="1"/>
          </p:cNvSpPr>
          <p:nvPr>
            <p:ph type="sldNum" sz="quarter" idx="4"/>
          </p:nvPr>
        </p:nvSpPr>
        <p:spPr/>
        <p:txBody>
          <a:bodyPr/>
          <a:lstStyle/>
          <a:p>
            <a:fld id="{8F4BEAD3-91E3-4FFC-B7DC-935959D17485}" type="slidenum">
              <a:rPr lang="en-US" smtClean="0"/>
              <a:pPr/>
              <a:t>20</a:t>
            </a:fld>
            <a:endParaRPr lang="en-US"/>
          </a:p>
        </p:txBody>
      </p:sp>
      <p:cxnSp>
        <p:nvCxnSpPr>
          <p:cNvPr id="21" name="Straight Connector 20">
            <a:extLst>
              <a:ext uri="{FF2B5EF4-FFF2-40B4-BE49-F238E27FC236}">
                <a16:creationId xmlns:a16="http://schemas.microsoft.com/office/drawing/2014/main" id="{6E01223E-E630-A840-B142-DD126C478AE4}"/>
              </a:ext>
            </a:extLst>
          </p:cNvPr>
          <p:cNvCxnSpPr/>
          <p:nvPr/>
        </p:nvCxnSpPr>
        <p:spPr>
          <a:xfrm>
            <a:off x="1769423" y="5589676"/>
            <a:ext cx="4108863"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D09ACDD-CB3B-45FC-B526-A8B937A927E8}"/>
              </a:ext>
            </a:extLst>
          </p:cNvPr>
          <p:cNvSpPr txBox="1"/>
          <p:nvPr/>
        </p:nvSpPr>
        <p:spPr>
          <a:xfrm>
            <a:off x="1672386" y="4298674"/>
            <a:ext cx="4423611" cy="1384995"/>
          </a:xfrm>
          <a:prstGeom prst="rect">
            <a:avLst/>
          </a:prstGeom>
          <a:noFill/>
        </p:spPr>
        <p:txBody>
          <a:bodyPr wrap="square" rtlCol="0">
            <a:spAutoFit/>
          </a:bodyPr>
          <a:lstStyle/>
          <a:p>
            <a:r>
              <a:rPr lang="en-US"/>
              <a:t>Webinar / Q&amp;A will be </a:t>
            </a:r>
            <a:r>
              <a:rPr lang="en-US" b="1"/>
              <a:t>recorded</a:t>
            </a:r>
            <a:r>
              <a:rPr lang="en-US"/>
              <a:t> and posted on the CAIG program page </a:t>
            </a:r>
            <a:r>
              <a:rPr lang="en-US" sz="1600">
                <a:hlinkClick r:id="rId5">
                  <a:extLst>
                    <a:ext uri="{A12FA001-AC4F-418D-AE19-62706E023703}">
                      <ahyp:hlinkClr xmlns:ahyp="http://schemas.microsoft.com/office/drawing/2018/hyperlinkcolor" val="tx"/>
                    </a:ext>
                  </a:extLst>
                </a:hlinkClick>
              </a:rPr>
              <a:t>https://new.nsf.gov/funding/opportunities/collaborations-artificial-intelligence-geosciences</a:t>
            </a:r>
            <a:endParaRPr lang="en-US" sz="1600"/>
          </a:p>
        </p:txBody>
      </p:sp>
      <p:sp>
        <p:nvSpPr>
          <p:cNvPr id="6" name="Rectangle 5">
            <a:extLst>
              <a:ext uri="{FF2B5EF4-FFF2-40B4-BE49-F238E27FC236}">
                <a16:creationId xmlns:a16="http://schemas.microsoft.com/office/drawing/2014/main" id="{6240854B-130C-4592-B0E8-52107EA3D3F9}"/>
              </a:ext>
            </a:extLst>
          </p:cNvPr>
          <p:cNvSpPr/>
          <p:nvPr/>
        </p:nvSpPr>
        <p:spPr>
          <a:xfrm>
            <a:off x="438149" y="4500486"/>
            <a:ext cx="1089861" cy="1089861"/>
          </a:xfrm>
          <a:prstGeom prst="rect">
            <a:avLst/>
          </a:prstGeom>
          <a:solidFill>
            <a:schemeClr val="accent2">
              <a:lumMod val="50000"/>
            </a:schemeClr>
          </a:solidFill>
          <a:ln>
            <a:noFill/>
          </a:ln>
          <a:effectLst>
            <a:outerShdw blurRad="50800" dist="38100" dir="90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pic>
        <p:nvPicPr>
          <p:cNvPr id="17" name="Graphic 16" descr="Atom with solid fill">
            <a:extLst>
              <a:ext uri="{FF2B5EF4-FFF2-40B4-BE49-F238E27FC236}">
                <a16:creationId xmlns:a16="http://schemas.microsoft.com/office/drawing/2014/main" id="{9A76A0A1-A306-407A-A2B2-BBAF7FAFB0B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5879" y="4597509"/>
            <a:ext cx="914400" cy="914400"/>
          </a:xfrm>
          <a:prstGeom prst="rect">
            <a:avLst/>
          </a:prstGeom>
        </p:spPr>
      </p:pic>
      <p:cxnSp>
        <p:nvCxnSpPr>
          <p:cNvPr id="20" name="Straight Connector 19">
            <a:extLst>
              <a:ext uri="{FF2B5EF4-FFF2-40B4-BE49-F238E27FC236}">
                <a16:creationId xmlns:a16="http://schemas.microsoft.com/office/drawing/2014/main" id="{081D2839-70F9-EF49-909D-52C8EA30D9AF}"/>
              </a:ext>
            </a:extLst>
          </p:cNvPr>
          <p:cNvCxnSpPr/>
          <p:nvPr/>
        </p:nvCxnSpPr>
        <p:spPr>
          <a:xfrm>
            <a:off x="1769423" y="4212138"/>
            <a:ext cx="4108863"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B8B38F4E-4B60-42C7-A7B6-2C62F3AC9464}"/>
              </a:ext>
            </a:extLst>
          </p:cNvPr>
          <p:cNvSpPr txBox="1"/>
          <p:nvPr/>
        </p:nvSpPr>
        <p:spPr>
          <a:xfrm>
            <a:off x="1672387" y="3012336"/>
            <a:ext cx="4423611" cy="646331"/>
          </a:xfrm>
          <a:prstGeom prst="rect">
            <a:avLst/>
          </a:prstGeom>
          <a:noFill/>
        </p:spPr>
        <p:txBody>
          <a:bodyPr wrap="square" rtlCol="0">
            <a:spAutoFit/>
          </a:bodyPr>
          <a:lstStyle/>
          <a:p>
            <a:r>
              <a:rPr lang="en-US"/>
              <a:t>You may submit questions at any time.</a:t>
            </a:r>
          </a:p>
          <a:p>
            <a:r>
              <a:rPr lang="en-US"/>
              <a:t>You may send questions anonymously:</a:t>
            </a:r>
          </a:p>
        </p:txBody>
      </p:sp>
      <p:sp>
        <p:nvSpPr>
          <p:cNvPr id="5" name="Rectangle 4">
            <a:extLst>
              <a:ext uri="{FF2B5EF4-FFF2-40B4-BE49-F238E27FC236}">
                <a16:creationId xmlns:a16="http://schemas.microsoft.com/office/drawing/2014/main" id="{E5529E15-5CBA-4238-8BB1-8BDC5AFCD35C}"/>
              </a:ext>
            </a:extLst>
          </p:cNvPr>
          <p:cNvSpPr/>
          <p:nvPr/>
        </p:nvSpPr>
        <p:spPr>
          <a:xfrm>
            <a:off x="438149" y="3128550"/>
            <a:ext cx="1089861" cy="1089861"/>
          </a:xfrm>
          <a:prstGeom prst="rect">
            <a:avLst/>
          </a:prstGeom>
          <a:solidFill>
            <a:schemeClr val="accent6"/>
          </a:solidFill>
          <a:ln>
            <a:noFill/>
          </a:ln>
          <a:effectLst>
            <a:outerShdw blurRad="50800" dist="38100" dir="90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pic>
        <p:nvPicPr>
          <p:cNvPr id="16" name="Graphic 15" descr="Atom with solid fill">
            <a:extLst>
              <a:ext uri="{FF2B5EF4-FFF2-40B4-BE49-F238E27FC236}">
                <a16:creationId xmlns:a16="http://schemas.microsoft.com/office/drawing/2014/main" id="{D81FDAED-8B04-4FD6-8FAB-7C5C8984F27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5879" y="3216280"/>
            <a:ext cx="914400" cy="914400"/>
          </a:xfrm>
          <a:prstGeom prst="rect">
            <a:avLst/>
          </a:prstGeom>
        </p:spPr>
      </p:pic>
      <p:sp>
        <p:nvSpPr>
          <p:cNvPr id="7" name="TextBox 6">
            <a:extLst>
              <a:ext uri="{FF2B5EF4-FFF2-40B4-BE49-F238E27FC236}">
                <a16:creationId xmlns:a16="http://schemas.microsoft.com/office/drawing/2014/main" id="{88E41683-FEC8-4E88-BD91-2B08D2E8DADB}"/>
              </a:ext>
            </a:extLst>
          </p:cNvPr>
          <p:cNvSpPr txBox="1"/>
          <p:nvPr/>
        </p:nvSpPr>
        <p:spPr>
          <a:xfrm>
            <a:off x="1672390" y="1756614"/>
            <a:ext cx="3511220" cy="923330"/>
          </a:xfrm>
          <a:prstGeom prst="rect">
            <a:avLst/>
          </a:prstGeom>
          <a:noFill/>
        </p:spPr>
        <p:txBody>
          <a:bodyPr wrap="square" rtlCol="0">
            <a:spAutoFit/>
          </a:bodyPr>
          <a:lstStyle/>
          <a:p>
            <a:r>
              <a:rPr lang="en-US"/>
              <a:t>To ask a question, please use </a:t>
            </a:r>
          </a:p>
          <a:p>
            <a:endParaRPr lang="en-US"/>
          </a:p>
          <a:p>
            <a:r>
              <a:rPr lang="en-US"/>
              <a:t>the                    feature.</a:t>
            </a:r>
          </a:p>
        </p:txBody>
      </p:sp>
      <p:cxnSp>
        <p:nvCxnSpPr>
          <p:cNvPr id="18" name="Straight Connector 17">
            <a:extLst>
              <a:ext uri="{FF2B5EF4-FFF2-40B4-BE49-F238E27FC236}">
                <a16:creationId xmlns:a16="http://schemas.microsoft.com/office/drawing/2014/main" id="{7349B847-E6CE-0A49-B4BE-2A96A915A63C}"/>
              </a:ext>
            </a:extLst>
          </p:cNvPr>
          <p:cNvCxnSpPr/>
          <p:nvPr/>
        </p:nvCxnSpPr>
        <p:spPr>
          <a:xfrm>
            <a:off x="1769423" y="2846475"/>
            <a:ext cx="4108863" cy="0"/>
          </a:xfrm>
          <a:prstGeom prst="line">
            <a:avLst/>
          </a:prstGeom>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73167BB9-912F-4C08-AD5B-272FFA73657B}"/>
              </a:ext>
            </a:extLst>
          </p:cNvPr>
          <p:cNvSpPr/>
          <p:nvPr/>
        </p:nvSpPr>
        <p:spPr>
          <a:xfrm>
            <a:off x="438150" y="1756614"/>
            <a:ext cx="1089861" cy="1089861"/>
          </a:xfrm>
          <a:prstGeom prst="rect">
            <a:avLst/>
          </a:prstGeom>
          <a:solidFill>
            <a:schemeClr val="accent4"/>
          </a:solidFill>
          <a:ln>
            <a:noFill/>
          </a:ln>
          <a:effectLst>
            <a:outerShdw blurRad="50800" dist="38100" dir="90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pic>
        <p:nvPicPr>
          <p:cNvPr id="15" name="Graphic 14" descr="Atom with solid fill">
            <a:extLst>
              <a:ext uri="{FF2B5EF4-FFF2-40B4-BE49-F238E27FC236}">
                <a16:creationId xmlns:a16="http://schemas.microsoft.com/office/drawing/2014/main" id="{13028AE7-BBB2-4239-81D8-080B732DBD3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5879" y="1844344"/>
            <a:ext cx="914400" cy="914400"/>
          </a:xfrm>
          <a:prstGeom prst="rect">
            <a:avLst/>
          </a:prstGeom>
        </p:spPr>
      </p:pic>
      <p:sp>
        <p:nvSpPr>
          <p:cNvPr id="19" name="Title 18">
            <a:extLst>
              <a:ext uri="{FF2B5EF4-FFF2-40B4-BE49-F238E27FC236}">
                <a16:creationId xmlns:a16="http://schemas.microsoft.com/office/drawing/2014/main" id="{B6D70779-9548-C04A-9C2F-85AF7FAC7912}"/>
              </a:ext>
            </a:extLst>
          </p:cNvPr>
          <p:cNvSpPr>
            <a:spLocks noGrp="1"/>
          </p:cNvSpPr>
          <p:nvPr>
            <p:ph type="title"/>
          </p:nvPr>
        </p:nvSpPr>
        <p:spPr/>
        <p:txBody>
          <a:bodyPr/>
          <a:lstStyle/>
          <a:p>
            <a:r>
              <a:rPr lang="en-US"/>
              <a:t>CAIG Q&amp;A</a:t>
            </a:r>
          </a:p>
        </p:txBody>
      </p:sp>
      <p:pic>
        <p:nvPicPr>
          <p:cNvPr id="26" name="Picture 25">
            <a:extLst>
              <a:ext uri="{FF2B5EF4-FFF2-40B4-BE49-F238E27FC236}">
                <a16:creationId xmlns:a16="http://schemas.microsoft.com/office/drawing/2014/main" id="{ACBE21BD-26D6-99D5-9F1B-4D64DBF2F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79273" y="3650306"/>
            <a:ext cx="3460662" cy="566431"/>
          </a:xfrm>
          <a:prstGeom prst="rect">
            <a:avLst/>
          </a:prstGeom>
          <a:ln w="19050">
            <a:solidFill>
              <a:schemeClr val="tx1"/>
            </a:solidFill>
          </a:ln>
          <a:effectLst>
            <a:softEdge rad="25400"/>
          </a:effectLst>
        </p:spPr>
      </p:pic>
      <p:sp>
        <p:nvSpPr>
          <p:cNvPr id="28" name="TextBox 27">
            <a:extLst>
              <a:ext uri="{FF2B5EF4-FFF2-40B4-BE49-F238E27FC236}">
                <a16:creationId xmlns:a16="http://schemas.microsoft.com/office/drawing/2014/main" id="{AED7A7C3-84CF-1D15-F7F5-5F5CE412B268}"/>
              </a:ext>
            </a:extLst>
          </p:cNvPr>
          <p:cNvSpPr txBox="1"/>
          <p:nvPr/>
        </p:nvSpPr>
        <p:spPr>
          <a:xfrm>
            <a:off x="7134494" y="263427"/>
            <a:ext cx="4854869" cy="646331"/>
          </a:xfrm>
          <a:prstGeom prst="rect">
            <a:avLst/>
          </a:prstGeom>
          <a:noFill/>
        </p:spPr>
        <p:txBody>
          <a:bodyPr wrap="square" rtlCol="0">
            <a:spAutoFit/>
          </a:bodyPr>
          <a:lstStyle/>
          <a:p>
            <a:pPr algn="ctr"/>
            <a:r>
              <a:rPr lang="en-US" i="1"/>
              <a:t>Please direct further questions to any of the below program contacts:</a:t>
            </a:r>
          </a:p>
        </p:txBody>
      </p:sp>
      <p:sp>
        <p:nvSpPr>
          <p:cNvPr id="11" name="TextBox 10">
            <a:extLst>
              <a:ext uri="{FF2B5EF4-FFF2-40B4-BE49-F238E27FC236}">
                <a16:creationId xmlns:a16="http://schemas.microsoft.com/office/drawing/2014/main" id="{7120E3E5-E511-25F8-AF48-CC67CDB7D7BF}"/>
              </a:ext>
            </a:extLst>
          </p:cNvPr>
          <p:cNvSpPr txBox="1"/>
          <p:nvPr/>
        </p:nvSpPr>
        <p:spPr>
          <a:xfrm>
            <a:off x="7233063" y="1711554"/>
            <a:ext cx="4657729" cy="4154984"/>
          </a:xfrm>
          <a:prstGeom prst="rect">
            <a:avLst/>
          </a:prstGeom>
          <a:noFill/>
        </p:spPr>
        <p:txBody>
          <a:bodyPr wrap="square">
            <a:spAutoFit/>
          </a:bodyPr>
          <a:lstStyle/>
          <a:p>
            <a:pPr marL="285750" indent="-285750">
              <a:buFont typeface="Arial" panose="020B0604020202020204" pitchFamily="34" charset="0"/>
              <a:buChar char="•"/>
            </a:pPr>
            <a:r>
              <a:rPr lang="en-US" sz="2400" b="1"/>
              <a:t>Raleigh Martin (GEO/RISE)</a:t>
            </a:r>
            <a:endParaRPr lang="en-US" sz="2400"/>
          </a:p>
          <a:p>
            <a:pPr marL="285750" indent="-285750">
              <a:buFont typeface="Arial" panose="020B0604020202020204" pitchFamily="34" charset="0"/>
              <a:buChar char="•"/>
            </a:pPr>
            <a:r>
              <a:rPr lang="en-US" sz="2400"/>
              <a:t>Marlon Pierce, Alejandro Suarez (CISE/OAC)</a:t>
            </a:r>
          </a:p>
          <a:p>
            <a:pPr marL="285750" indent="-285750">
              <a:buFont typeface="Arial" panose="020B0604020202020204" pitchFamily="34" charset="0"/>
              <a:buChar char="•"/>
            </a:pPr>
            <a:r>
              <a:rPr lang="en-US" sz="2400"/>
              <a:t>Sylvia Spengler (CISE/IIS)</a:t>
            </a:r>
          </a:p>
          <a:p>
            <a:pPr marL="285750" indent="-285750">
              <a:buFont typeface="Arial" panose="020B0604020202020204" pitchFamily="34" charset="0"/>
              <a:buChar char="•"/>
            </a:pPr>
            <a:r>
              <a:rPr lang="en-US" sz="2400"/>
              <a:t>Jodi Mead (MPS/DMS)</a:t>
            </a:r>
          </a:p>
          <a:p>
            <a:pPr marL="285750" indent="-285750">
              <a:buFont typeface="Arial" panose="020B0604020202020204" pitchFamily="34" charset="0"/>
              <a:buChar char="•"/>
            </a:pPr>
            <a:r>
              <a:rPr lang="en-US" sz="2400"/>
              <a:t>Eva Zanzerkia (GEO/EAR)</a:t>
            </a:r>
          </a:p>
          <a:p>
            <a:pPr marL="285750" indent="-285750">
              <a:buFont typeface="Arial" panose="020B0604020202020204" pitchFamily="34" charset="0"/>
              <a:buChar char="•"/>
            </a:pPr>
            <a:r>
              <a:rPr lang="en-US" sz="2400"/>
              <a:t>Marc Stieglitz (GEO/OPP)</a:t>
            </a:r>
          </a:p>
          <a:p>
            <a:pPr marL="285750" indent="-285750">
              <a:buFont typeface="Arial" panose="020B0604020202020204" pitchFamily="34" charset="0"/>
              <a:buChar char="•"/>
            </a:pPr>
            <a:r>
              <a:rPr lang="en-US" sz="2400"/>
              <a:t>Maria Womack, Eric DeWeaver (GEO/AGS)</a:t>
            </a:r>
          </a:p>
          <a:p>
            <a:pPr marL="285750" indent="-285750">
              <a:buFont typeface="Arial" panose="020B0604020202020204" pitchFamily="34" charset="0"/>
              <a:buChar char="•"/>
            </a:pPr>
            <a:r>
              <a:rPr lang="en-US" sz="2400"/>
              <a:t>Sean Kennan, Joe Carlin (GEO/OCE)</a:t>
            </a:r>
          </a:p>
        </p:txBody>
      </p:sp>
      <p:sp>
        <p:nvSpPr>
          <p:cNvPr id="12" name="TextBox 11">
            <a:extLst>
              <a:ext uri="{FF2B5EF4-FFF2-40B4-BE49-F238E27FC236}">
                <a16:creationId xmlns:a16="http://schemas.microsoft.com/office/drawing/2014/main" id="{EF1CB62B-553A-CFED-B4E1-F045E9E41040}"/>
              </a:ext>
            </a:extLst>
          </p:cNvPr>
          <p:cNvSpPr txBox="1"/>
          <p:nvPr/>
        </p:nvSpPr>
        <p:spPr>
          <a:xfrm>
            <a:off x="8151598" y="991462"/>
            <a:ext cx="2820660" cy="553998"/>
          </a:xfrm>
          <a:prstGeom prst="rect">
            <a:avLst/>
          </a:prstGeom>
          <a:noFill/>
        </p:spPr>
        <p:txBody>
          <a:bodyPr wrap="square" rtlCol="0">
            <a:spAutoFit/>
          </a:bodyPr>
          <a:lstStyle/>
          <a:p>
            <a:pPr algn="ctr"/>
            <a:r>
              <a:rPr lang="en-US" sz="3000" b="1">
                <a:highlight>
                  <a:srgbClr val="FFFF00"/>
                </a:highlight>
              </a:rPr>
              <a:t>CAIG@nsf.gov</a:t>
            </a:r>
          </a:p>
        </p:txBody>
      </p:sp>
    </p:spTree>
    <p:extLst>
      <p:ext uri="{BB962C8B-B14F-4D97-AF65-F5344CB8AC3E}">
        <p14:creationId xmlns:p14="http://schemas.microsoft.com/office/powerpoint/2010/main" val="137768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B8EF4C2F-4A68-2180-3D56-621BF1D363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1396" y="3613197"/>
            <a:ext cx="1704975" cy="1724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23DB6A-61DC-98EA-2DAF-2FB10F7A116D}"/>
              </a:ext>
            </a:extLst>
          </p:cNvPr>
          <p:cNvSpPr>
            <a:spLocks noGrp="1"/>
          </p:cNvSpPr>
          <p:nvPr>
            <p:ph type="title"/>
          </p:nvPr>
        </p:nvSpPr>
        <p:spPr/>
        <p:txBody>
          <a:bodyPr/>
          <a:lstStyle/>
          <a:p>
            <a:r>
              <a:rPr lang="en-US">
                <a:solidFill>
                  <a:schemeClr val="bg1"/>
                </a:solidFill>
              </a:rPr>
              <a:t>Zoom Webinar Set-up</a:t>
            </a:r>
            <a:endParaRPr lang="en-US"/>
          </a:p>
        </p:txBody>
      </p:sp>
      <p:sp>
        <p:nvSpPr>
          <p:cNvPr id="3" name="Content Placeholder 2">
            <a:extLst>
              <a:ext uri="{FF2B5EF4-FFF2-40B4-BE49-F238E27FC236}">
                <a16:creationId xmlns:a16="http://schemas.microsoft.com/office/drawing/2014/main" id="{CBF5ED42-661E-71B7-9F06-F7B2297E814C}"/>
              </a:ext>
            </a:extLst>
          </p:cNvPr>
          <p:cNvSpPr>
            <a:spLocks noGrp="1"/>
          </p:cNvSpPr>
          <p:nvPr>
            <p:ph idx="1"/>
          </p:nvPr>
        </p:nvSpPr>
        <p:spPr/>
        <p:txBody>
          <a:bodyPr vert="horz" lIns="91440" tIns="45720" rIns="91440" bIns="45720" rtlCol="0" anchor="t">
            <a:normAutofit/>
          </a:bodyPr>
          <a:lstStyle/>
          <a:p>
            <a:r>
              <a:rPr lang="en-US" dirty="0"/>
              <a:t>All attendees are muted and webcams are disabled.</a:t>
            </a:r>
          </a:p>
          <a:p>
            <a:endParaRPr lang="en-US">
              <a:solidFill>
                <a:schemeClr val="bg1"/>
              </a:solidFill>
            </a:endParaRPr>
          </a:p>
          <a:p>
            <a:r>
              <a:rPr lang="en-US" dirty="0"/>
              <a:t>To enable live transcript, click on the                feature.</a:t>
            </a:r>
            <a:endParaRPr lang="en-US" dirty="0">
              <a:ea typeface="Open Sans"/>
              <a:cs typeface="Open Sans"/>
            </a:endParaRPr>
          </a:p>
          <a:p>
            <a:endParaRPr lang="en-US">
              <a:solidFill>
                <a:schemeClr val="bg1"/>
              </a:solidFill>
            </a:endParaRPr>
          </a:p>
          <a:p>
            <a:r>
              <a:rPr lang="en-US" dirty="0"/>
              <a:t>To ask a question, please use the              feature. </a:t>
            </a:r>
            <a:endParaRPr lang="en-US" dirty="0">
              <a:ea typeface="Open Sans"/>
              <a:cs typeface="Open Sans"/>
            </a:endParaRPr>
          </a:p>
          <a:p>
            <a:pPr lvl="1"/>
            <a:r>
              <a:rPr lang="en-US" dirty="0"/>
              <a:t>You may submit questions at any time.</a:t>
            </a:r>
            <a:endParaRPr lang="en-US" dirty="0">
              <a:ea typeface="Open Sans"/>
              <a:cs typeface="Open Sans"/>
            </a:endParaRPr>
          </a:p>
          <a:p>
            <a:pPr lvl="1"/>
            <a:r>
              <a:rPr lang="en-US" dirty="0"/>
              <a:t>You may send questions anonymously:</a:t>
            </a:r>
            <a:endParaRPr lang="en-US" dirty="0">
              <a:ea typeface="Open Sans"/>
              <a:cs typeface="Open Sans"/>
            </a:endParaRPr>
          </a:p>
          <a:p>
            <a:endParaRPr lang="en-US">
              <a:solidFill>
                <a:schemeClr val="bg1"/>
              </a:solidFill>
            </a:endParaRPr>
          </a:p>
          <a:p>
            <a:endParaRPr lang="en-US"/>
          </a:p>
        </p:txBody>
      </p:sp>
      <p:sp>
        <p:nvSpPr>
          <p:cNvPr id="4" name="Slide Number Placeholder 3">
            <a:extLst>
              <a:ext uri="{FF2B5EF4-FFF2-40B4-BE49-F238E27FC236}">
                <a16:creationId xmlns:a16="http://schemas.microsoft.com/office/drawing/2014/main" id="{75F71092-77E4-C41F-8508-F61DA3DF25C7}"/>
              </a:ext>
            </a:extLst>
          </p:cNvPr>
          <p:cNvSpPr>
            <a:spLocks noGrp="1"/>
          </p:cNvSpPr>
          <p:nvPr>
            <p:ph type="sldNum" sz="quarter" idx="4"/>
          </p:nvPr>
        </p:nvSpPr>
        <p:spPr/>
        <p:txBody>
          <a:bodyPr/>
          <a:lstStyle/>
          <a:p>
            <a:fld id="{8F4BEAD3-91E3-4FFC-B7DC-935959D17485}" type="slidenum">
              <a:rPr lang="en-US" smtClean="0"/>
              <a:pPr/>
              <a:t>3</a:t>
            </a:fld>
            <a:endParaRPr lang="en-US"/>
          </a:p>
        </p:txBody>
      </p:sp>
      <p:pic>
        <p:nvPicPr>
          <p:cNvPr id="5" name="Picture 4">
            <a:extLst>
              <a:ext uri="{FF2B5EF4-FFF2-40B4-BE49-F238E27FC236}">
                <a16:creationId xmlns:a16="http://schemas.microsoft.com/office/drawing/2014/main" id="{D757B427-96F4-4478-0FDF-F1BE0DA112AA}"/>
              </a:ext>
            </a:extLst>
          </p:cNvPr>
          <p:cNvPicPr>
            <a:picLocks noChangeAspect="1"/>
          </p:cNvPicPr>
          <p:nvPr/>
        </p:nvPicPr>
        <p:blipFill>
          <a:blip r:embed="rId4"/>
          <a:stretch>
            <a:fillRect/>
          </a:stretch>
        </p:blipFill>
        <p:spPr>
          <a:xfrm>
            <a:off x="7356902" y="2701744"/>
            <a:ext cx="1028700" cy="666750"/>
          </a:xfrm>
          <a:prstGeom prst="ellipse">
            <a:avLst/>
          </a:prstGeom>
          <a:ln w="381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697E8519-6CF5-38E1-49E4-C0FD22FB94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9093" y="4642310"/>
            <a:ext cx="3634657" cy="594910"/>
          </a:xfrm>
          <a:prstGeom prst="rect">
            <a:avLst/>
          </a:prstGeom>
          <a:effectLst>
            <a:softEdge rad="25400"/>
          </a:effectLst>
        </p:spPr>
      </p:pic>
      <p:pic>
        <p:nvPicPr>
          <p:cNvPr id="1029" name="Picture 5">
            <a:extLst>
              <a:ext uri="{FF2B5EF4-FFF2-40B4-BE49-F238E27FC236}">
                <a16:creationId xmlns:a16="http://schemas.microsoft.com/office/drawing/2014/main" id="{26EF0326-6785-142C-BE4A-5418FE6B6F4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70995" y="4171982"/>
            <a:ext cx="485775" cy="19050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70DC2131-F281-3D44-B8B6-271D42BFF2F0}"/>
              </a:ext>
            </a:extLst>
          </p:cNvPr>
          <p:cNvSpPr/>
          <p:nvPr/>
        </p:nvSpPr>
        <p:spPr>
          <a:xfrm>
            <a:off x="6729386" y="3613198"/>
            <a:ext cx="968991" cy="78440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22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2B2C6D-ED88-444A-B200-4A615FC04874}"/>
              </a:ext>
            </a:extLst>
          </p:cNvPr>
          <p:cNvSpPr>
            <a:spLocks noGrp="1"/>
          </p:cNvSpPr>
          <p:nvPr>
            <p:ph type="sldNum" sz="quarter" idx="4"/>
          </p:nvPr>
        </p:nvSpPr>
        <p:spPr/>
        <p:txBody>
          <a:bodyPr/>
          <a:lstStyle/>
          <a:p>
            <a:fld id="{8F4BEAD3-91E3-4FFC-B7DC-935959D17485}" type="slidenum">
              <a:rPr lang="en-US" smtClean="0"/>
              <a:pPr/>
              <a:t>4</a:t>
            </a:fld>
            <a:endParaRPr lang="en-US"/>
          </a:p>
        </p:txBody>
      </p:sp>
      <p:sp>
        <p:nvSpPr>
          <p:cNvPr id="14" name="Rectangle 13">
            <a:extLst>
              <a:ext uri="{FF2B5EF4-FFF2-40B4-BE49-F238E27FC236}">
                <a16:creationId xmlns:a16="http://schemas.microsoft.com/office/drawing/2014/main" id="{6C335B56-F3CE-42CF-99A1-999A4E53DE5A}"/>
              </a:ext>
            </a:extLst>
          </p:cNvPr>
          <p:cNvSpPr/>
          <p:nvPr/>
        </p:nvSpPr>
        <p:spPr>
          <a:xfrm>
            <a:off x="11300884" y="5545480"/>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17</a:t>
            </a:r>
          </a:p>
        </p:txBody>
      </p:sp>
      <p:sp>
        <p:nvSpPr>
          <p:cNvPr id="15" name="Rectangle 14">
            <a:extLst>
              <a:ext uri="{FF2B5EF4-FFF2-40B4-BE49-F238E27FC236}">
                <a16:creationId xmlns:a16="http://schemas.microsoft.com/office/drawing/2014/main" id="{6404D81F-F401-44E1-97DD-167CBD4CD2C2}"/>
              </a:ext>
            </a:extLst>
          </p:cNvPr>
          <p:cNvSpPr/>
          <p:nvPr/>
        </p:nvSpPr>
        <p:spPr>
          <a:xfrm>
            <a:off x="7551968" y="5545479"/>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t>OTHER CONSIDERATIONS</a:t>
            </a:r>
          </a:p>
        </p:txBody>
      </p:sp>
      <p:sp>
        <p:nvSpPr>
          <p:cNvPr id="8" name="Rectangle 7">
            <a:extLst>
              <a:ext uri="{FF2B5EF4-FFF2-40B4-BE49-F238E27FC236}">
                <a16:creationId xmlns:a16="http://schemas.microsoft.com/office/drawing/2014/main" id="{C59BAB1B-912E-473C-AC3C-D77E3D673D9C}"/>
              </a:ext>
            </a:extLst>
          </p:cNvPr>
          <p:cNvSpPr/>
          <p:nvPr/>
        </p:nvSpPr>
        <p:spPr>
          <a:xfrm>
            <a:off x="11300884" y="4428378"/>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4</a:t>
            </a:r>
          </a:p>
        </p:txBody>
      </p:sp>
      <p:sp>
        <p:nvSpPr>
          <p:cNvPr id="9" name="Rectangle 8">
            <a:extLst>
              <a:ext uri="{FF2B5EF4-FFF2-40B4-BE49-F238E27FC236}">
                <a16:creationId xmlns:a16="http://schemas.microsoft.com/office/drawing/2014/main" id="{0564F86C-A816-40E7-9743-2E70128DDBD1}"/>
              </a:ext>
            </a:extLst>
          </p:cNvPr>
          <p:cNvSpPr/>
          <p:nvPr/>
        </p:nvSpPr>
        <p:spPr>
          <a:xfrm>
            <a:off x="7545483" y="4428377"/>
            <a:ext cx="3651251" cy="459343"/>
          </a:xfrm>
          <a:prstGeom prst="rect">
            <a:avLst/>
          </a:prstGeom>
          <a:solidFill>
            <a:srgbClr val="FFFF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solidFill>
                  <a:schemeClr val="tx1"/>
                </a:solidFill>
              </a:rPr>
              <a:t>PROGRAM OVERVIEW </a:t>
            </a:r>
          </a:p>
        </p:txBody>
      </p:sp>
      <p:sp>
        <p:nvSpPr>
          <p:cNvPr id="12" name="Rectangle 11">
            <a:extLst>
              <a:ext uri="{FF2B5EF4-FFF2-40B4-BE49-F238E27FC236}">
                <a16:creationId xmlns:a16="http://schemas.microsoft.com/office/drawing/2014/main" id="{77684311-C1DC-4205-8201-1CC8AFDA4164}"/>
              </a:ext>
            </a:extLst>
          </p:cNvPr>
          <p:cNvSpPr/>
          <p:nvPr/>
        </p:nvSpPr>
        <p:spPr>
          <a:xfrm>
            <a:off x="11300884" y="4976346"/>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11</a:t>
            </a:r>
          </a:p>
        </p:txBody>
      </p:sp>
      <p:sp>
        <p:nvSpPr>
          <p:cNvPr id="13" name="Rectangle 12">
            <a:extLst>
              <a:ext uri="{FF2B5EF4-FFF2-40B4-BE49-F238E27FC236}">
                <a16:creationId xmlns:a16="http://schemas.microsoft.com/office/drawing/2014/main" id="{4F859F3B-0A18-4D0B-BD52-3E2B36871951}"/>
              </a:ext>
            </a:extLst>
          </p:cNvPr>
          <p:cNvSpPr/>
          <p:nvPr/>
        </p:nvSpPr>
        <p:spPr>
          <a:xfrm>
            <a:off x="7551968" y="4976345"/>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t>PROPOSAL PREPARATION</a:t>
            </a:r>
          </a:p>
        </p:txBody>
      </p:sp>
      <p:sp>
        <p:nvSpPr>
          <p:cNvPr id="6" name="Rectangle 5">
            <a:extLst>
              <a:ext uri="{FF2B5EF4-FFF2-40B4-BE49-F238E27FC236}">
                <a16:creationId xmlns:a16="http://schemas.microsoft.com/office/drawing/2014/main" id="{124FB7BC-628C-404E-9904-48E70A4488F2}"/>
              </a:ext>
            </a:extLst>
          </p:cNvPr>
          <p:cNvSpPr/>
          <p:nvPr/>
        </p:nvSpPr>
        <p:spPr>
          <a:xfrm>
            <a:off x="11300884" y="3859244"/>
            <a:ext cx="628649" cy="459343"/>
          </a:xfrm>
          <a:prstGeom prst="rect">
            <a:avLst/>
          </a:prstGeom>
          <a:solidFill>
            <a:srgbClr val="DBF3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accent6"/>
                </a:solidFill>
              </a:rPr>
              <a:t>2</a:t>
            </a:r>
          </a:p>
        </p:txBody>
      </p:sp>
      <p:sp>
        <p:nvSpPr>
          <p:cNvPr id="7" name="Rectangle 6">
            <a:extLst>
              <a:ext uri="{FF2B5EF4-FFF2-40B4-BE49-F238E27FC236}">
                <a16:creationId xmlns:a16="http://schemas.microsoft.com/office/drawing/2014/main" id="{05833C7C-D82A-40CE-B11F-57D9A10D8CD3}"/>
              </a:ext>
            </a:extLst>
          </p:cNvPr>
          <p:cNvSpPr/>
          <p:nvPr/>
        </p:nvSpPr>
        <p:spPr>
          <a:xfrm>
            <a:off x="7551968" y="3859243"/>
            <a:ext cx="3651251" cy="459343"/>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b="1">
                <a:solidFill>
                  <a:schemeClr val="bg1"/>
                </a:solidFill>
              </a:rPr>
              <a:t>WEBINAR LOGISTICS</a:t>
            </a:r>
          </a:p>
        </p:txBody>
      </p:sp>
      <p:sp>
        <p:nvSpPr>
          <p:cNvPr id="2" name="Title 1">
            <a:extLst>
              <a:ext uri="{FF2B5EF4-FFF2-40B4-BE49-F238E27FC236}">
                <a16:creationId xmlns:a16="http://schemas.microsoft.com/office/drawing/2014/main" id="{E0E45034-7937-4BC7-B9B8-1B562B374DAD}"/>
              </a:ext>
            </a:extLst>
          </p:cNvPr>
          <p:cNvSpPr>
            <a:spLocks noGrp="1"/>
          </p:cNvSpPr>
          <p:nvPr>
            <p:ph type="title"/>
          </p:nvPr>
        </p:nvSpPr>
        <p:spPr/>
        <p:txBody>
          <a:bodyPr/>
          <a:lstStyle/>
          <a:p>
            <a:r>
              <a:rPr lang="en-US"/>
              <a:t>PROGRAM OVERVIEW</a:t>
            </a:r>
          </a:p>
        </p:txBody>
      </p:sp>
      <p:sp>
        <p:nvSpPr>
          <p:cNvPr id="3" name="Content Placeholder 2">
            <a:extLst>
              <a:ext uri="{FF2B5EF4-FFF2-40B4-BE49-F238E27FC236}">
                <a16:creationId xmlns:a16="http://schemas.microsoft.com/office/drawing/2014/main" id="{CDA9B40B-6DCC-E211-AA3F-F3CB0627C838}"/>
              </a:ext>
            </a:extLst>
          </p:cNvPr>
          <p:cNvSpPr>
            <a:spLocks noGrp="1"/>
          </p:cNvSpPr>
          <p:nvPr>
            <p:ph idx="1"/>
          </p:nvPr>
        </p:nvSpPr>
        <p:spPr>
          <a:xfrm>
            <a:off x="838199" y="1825625"/>
            <a:ext cx="6713769" cy="4179197"/>
          </a:xfrm>
        </p:spPr>
        <p:txBody>
          <a:bodyPr>
            <a:normAutofit/>
          </a:bodyPr>
          <a:lstStyle/>
          <a:p>
            <a:pPr marL="0" indent="0">
              <a:buNone/>
            </a:pPr>
            <a:r>
              <a:rPr lang="en-US" b="1"/>
              <a:t>Topics to be covered:</a:t>
            </a:r>
          </a:p>
          <a:p>
            <a:r>
              <a:rPr lang="en-US"/>
              <a:t>Motivation</a:t>
            </a:r>
          </a:p>
          <a:p>
            <a:r>
              <a:rPr lang="en-US"/>
              <a:t>Priorities for CAIG</a:t>
            </a:r>
          </a:p>
          <a:p>
            <a:r>
              <a:rPr lang="en-US"/>
              <a:t>Scientific scope of CAIG</a:t>
            </a:r>
          </a:p>
          <a:p>
            <a:r>
              <a:rPr lang="en-US"/>
              <a:t>Relation to other opportunities</a:t>
            </a:r>
          </a:p>
          <a:p>
            <a:r>
              <a:rPr lang="en-US"/>
              <a:t>NDC-C and NAIRR</a:t>
            </a:r>
          </a:p>
          <a:p>
            <a:endParaRPr lang="en-US"/>
          </a:p>
        </p:txBody>
      </p:sp>
    </p:spTree>
    <p:extLst>
      <p:ext uri="{BB962C8B-B14F-4D97-AF65-F5344CB8AC3E}">
        <p14:creationId xmlns:p14="http://schemas.microsoft.com/office/powerpoint/2010/main" val="219370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1F58-360E-4AAF-17A4-B8838C596336}"/>
              </a:ext>
            </a:extLst>
          </p:cNvPr>
          <p:cNvSpPr>
            <a:spLocks noGrp="1"/>
          </p:cNvSpPr>
          <p:nvPr>
            <p:ph type="title"/>
          </p:nvPr>
        </p:nvSpPr>
        <p:spPr/>
        <p:txBody>
          <a:bodyPr/>
          <a:lstStyle/>
          <a:p>
            <a:r>
              <a:rPr lang="en-US"/>
              <a:t>Motivation</a:t>
            </a:r>
          </a:p>
        </p:txBody>
      </p:sp>
      <p:sp>
        <p:nvSpPr>
          <p:cNvPr id="5" name="Slide Number Placeholder 4">
            <a:extLst>
              <a:ext uri="{FF2B5EF4-FFF2-40B4-BE49-F238E27FC236}">
                <a16:creationId xmlns:a16="http://schemas.microsoft.com/office/drawing/2014/main" id="{4FFEC336-7061-8ACA-5C1E-A10266A8ABDE}"/>
              </a:ext>
            </a:extLst>
          </p:cNvPr>
          <p:cNvSpPr>
            <a:spLocks noGrp="1"/>
          </p:cNvSpPr>
          <p:nvPr>
            <p:ph type="sldNum" sz="quarter" idx="4"/>
          </p:nvPr>
        </p:nvSpPr>
        <p:spPr/>
        <p:txBody>
          <a:bodyPr/>
          <a:lstStyle/>
          <a:p>
            <a:fld id="{8F4BEAD3-91E3-4FFC-B7DC-935959D17485}" type="slidenum">
              <a:rPr lang="en-US" smtClean="0"/>
              <a:pPr/>
              <a:t>5</a:t>
            </a:fld>
            <a:endParaRPr lang="en-US"/>
          </a:p>
        </p:txBody>
      </p:sp>
      <p:pic>
        <p:nvPicPr>
          <p:cNvPr id="6" name="Picture 22">
            <a:extLst>
              <a:ext uri="{FF2B5EF4-FFF2-40B4-BE49-F238E27FC236}">
                <a16:creationId xmlns:a16="http://schemas.microsoft.com/office/drawing/2014/main" id="{06837111-8B36-678F-F1A9-52FBF79BC6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
          <a:stretch/>
        </p:blipFill>
        <p:spPr>
          <a:xfrm>
            <a:off x="4766310" y="2889179"/>
            <a:ext cx="2941231" cy="2767318"/>
          </a:xfrm>
          <a:prstGeom prst="rect">
            <a:avLst/>
          </a:prstGeom>
          <a:effectLst/>
        </p:spPr>
      </p:pic>
      <p:sp>
        <p:nvSpPr>
          <p:cNvPr id="13" name="TextBox 12">
            <a:extLst>
              <a:ext uri="{FF2B5EF4-FFF2-40B4-BE49-F238E27FC236}">
                <a16:creationId xmlns:a16="http://schemas.microsoft.com/office/drawing/2014/main" id="{9B27A93B-154D-130C-A4DD-AE28FBF48ECA}"/>
              </a:ext>
            </a:extLst>
          </p:cNvPr>
          <p:cNvSpPr txBox="1"/>
          <p:nvPr/>
        </p:nvSpPr>
        <p:spPr>
          <a:xfrm>
            <a:off x="204397" y="1564818"/>
            <a:ext cx="4305315" cy="4154984"/>
          </a:xfrm>
          <a:prstGeom prst="rect">
            <a:avLst/>
          </a:prstGeom>
          <a:noFill/>
        </p:spPr>
        <p:txBody>
          <a:bodyPr wrap="square" rtlCol="0">
            <a:spAutoFit/>
          </a:bodyPr>
          <a:lstStyle/>
          <a:p>
            <a:pPr algn="ctr"/>
            <a:r>
              <a:rPr lang="en-US" sz="2400" b="1" i="1">
                <a:solidFill>
                  <a:schemeClr val="bg1"/>
                </a:solidFill>
              </a:rPr>
              <a:t>“Artificial Intelligence (AI) </a:t>
            </a:r>
            <a:r>
              <a:rPr lang="en-US" sz="2400" i="1">
                <a:solidFill>
                  <a:schemeClr val="bg1"/>
                </a:solidFill>
              </a:rPr>
              <a:t>is </a:t>
            </a:r>
            <a:r>
              <a:rPr lang="en-US" sz="2400" b="0" i="1">
                <a:solidFill>
                  <a:schemeClr val="bg1"/>
                </a:solidFill>
                <a:effectLst/>
                <a:latin typeface="Open Sans" pitchFamily="2" charset="0"/>
              </a:rPr>
              <a:t>intelligence that comes from any computational tool, including logic and decision trees. AI approaches include machine learning (ML) methods that use optimization and statistical techniques to enable machines to perform tasks and make discoveries after exposure to data.</a:t>
            </a:r>
            <a:r>
              <a:rPr lang="en-US" sz="2000" b="0" i="1">
                <a:solidFill>
                  <a:schemeClr val="bg1"/>
                </a:solidFill>
                <a:effectLst/>
                <a:latin typeface="Open Sans" pitchFamily="2" charset="0"/>
              </a:rPr>
              <a:t>”</a:t>
            </a:r>
            <a:endParaRPr lang="en-US" sz="2400" i="1">
              <a:solidFill>
                <a:schemeClr val="bg1"/>
              </a:solidFill>
            </a:endParaRPr>
          </a:p>
        </p:txBody>
      </p:sp>
      <p:sp>
        <p:nvSpPr>
          <p:cNvPr id="14" name="TextBox 13">
            <a:extLst>
              <a:ext uri="{FF2B5EF4-FFF2-40B4-BE49-F238E27FC236}">
                <a16:creationId xmlns:a16="http://schemas.microsoft.com/office/drawing/2014/main" id="{9A62262B-5359-3F55-73A2-3BDC1876709A}"/>
              </a:ext>
            </a:extLst>
          </p:cNvPr>
          <p:cNvSpPr txBox="1"/>
          <p:nvPr/>
        </p:nvSpPr>
        <p:spPr>
          <a:xfrm>
            <a:off x="4682387" y="5677530"/>
            <a:ext cx="3109071" cy="584775"/>
          </a:xfrm>
          <a:prstGeom prst="rect">
            <a:avLst/>
          </a:prstGeom>
          <a:solidFill>
            <a:schemeClr val="tx1">
              <a:alpha val="50000"/>
            </a:schemeClr>
          </a:solidFill>
        </p:spPr>
        <p:txBody>
          <a:bodyPr wrap="square" rtlCol="0">
            <a:spAutoFit/>
          </a:bodyPr>
          <a:lstStyle/>
          <a:p>
            <a:pPr algn="ctr"/>
            <a:r>
              <a:rPr lang="en-US" sz="1600" i="1">
                <a:solidFill>
                  <a:schemeClr val="bg1"/>
                </a:solidFill>
              </a:rPr>
              <a:t>National Academies of Science, Engineering, and Medicine, 2022</a:t>
            </a:r>
          </a:p>
        </p:txBody>
      </p:sp>
      <p:sp>
        <p:nvSpPr>
          <p:cNvPr id="21" name="TextBox 20">
            <a:extLst>
              <a:ext uri="{FF2B5EF4-FFF2-40B4-BE49-F238E27FC236}">
                <a16:creationId xmlns:a16="http://schemas.microsoft.com/office/drawing/2014/main" id="{C61B5D11-F9B6-0D79-FBA7-79ED462FFCB2}"/>
              </a:ext>
            </a:extLst>
          </p:cNvPr>
          <p:cNvSpPr txBox="1"/>
          <p:nvPr/>
        </p:nvSpPr>
        <p:spPr>
          <a:xfrm>
            <a:off x="8052890" y="904884"/>
            <a:ext cx="3700960" cy="1938992"/>
          </a:xfrm>
          <a:prstGeom prst="rect">
            <a:avLst/>
          </a:prstGeom>
          <a:noFill/>
        </p:spPr>
        <p:txBody>
          <a:bodyPr wrap="square">
            <a:spAutoFit/>
          </a:bodyPr>
          <a:lstStyle/>
          <a:p>
            <a:pPr algn="ctr"/>
            <a:r>
              <a:rPr lang="en-US" sz="2400">
                <a:solidFill>
                  <a:schemeClr val="bg1"/>
                </a:solidFill>
              </a:rPr>
              <a:t>Building </a:t>
            </a:r>
            <a:r>
              <a:rPr lang="en-US" sz="2400" b="1">
                <a:solidFill>
                  <a:schemeClr val="bg1"/>
                </a:solidFill>
              </a:rPr>
              <a:t>technical</a:t>
            </a:r>
            <a:r>
              <a:rPr lang="en-US" sz="2400">
                <a:solidFill>
                  <a:schemeClr val="bg1"/>
                </a:solidFill>
              </a:rPr>
              <a:t> and </a:t>
            </a:r>
            <a:r>
              <a:rPr lang="en-US" sz="2400" b="1">
                <a:solidFill>
                  <a:schemeClr val="bg1"/>
                </a:solidFill>
              </a:rPr>
              <a:t>human</a:t>
            </a:r>
            <a:r>
              <a:rPr lang="en-US" sz="2400">
                <a:solidFill>
                  <a:schemeClr val="bg1"/>
                </a:solidFill>
              </a:rPr>
              <a:t> capacity for the use of advanced AI methods in geosciences research</a:t>
            </a:r>
          </a:p>
        </p:txBody>
      </p:sp>
      <p:sp>
        <p:nvSpPr>
          <p:cNvPr id="3" name="TextBox 2">
            <a:extLst>
              <a:ext uri="{FF2B5EF4-FFF2-40B4-BE49-F238E27FC236}">
                <a16:creationId xmlns:a16="http://schemas.microsoft.com/office/drawing/2014/main" id="{6FEB0D19-8063-2013-7FA3-A44EA94FAC8B}"/>
              </a:ext>
            </a:extLst>
          </p:cNvPr>
          <p:cNvSpPr txBox="1"/>
          <p:nvPr/>
        </p:nvSpPr>
        <p:spPr>
          <a:xfrm>
            <a:off x="4414347" y="904884"/>
            <a:ext cx="3529511" cy="1938992"/>
          </a:xfrm>
          <a:prstGeom prst="rect">
            <a:avLst/>
          </a:prstGeom>
          <a:noFill/>
        </p:spPr>
        <p:txBody>
          <a:bodyPr wrap="square" rtlCol="0">
            <a:spAutoFit/>
          </a:bodyPr>
          <a:lstStyle/>
          <a:p>
            <a:pPr algn="ctr"/>
            <a:r>
              <a:rPr lang="en-US" sz="2400">
                <a:solidFill>
                  <a:schemeClr val="bg1"/>
                </a:solidFill>
              </a:rPr>
              <a:t>Harnessing the increasing use of </a:t>
            </a:r>
            <a:r>
              <a:rPr lang="en-US" sz="2400" b="1">
                <a:solidFill>
                  <a:schemeClr val="bg1"/>
                </a:solidFill>
              </a:rPr>
              <a:t>innovative AI approaches </a:t>
            </a:r>
            <a:r>
              <a:rPr lang="en-US" sz="2400">
                <a:solidFill>
                  <a:schemeClr val="bg1"/>
                </a:solidFill>
              </a:rPr>
              <a:t>in the</a:t>
            </a:r>
            <a:r>
              <a:rPr lang="en-US" sz="2400" b="1">
                <a:solidFill>
                  <a:schemeClr val="bg1"/>
                </a:solidFill>
              </a:rPr>
              <a:t> geosciences</a:t>
            </a:r>
          </a:p>
        </p:txBody>
      </p:sp>
      <p:pic>
        <p:nvPicPr>
          <p:cNvPr id="9" name="Picture 8">
            <a:extLst>
              <a:ext uri="{FF2B5EF4-FFF2-40B4-BE49-F238E27FC236}">
                <a16:creationId xmlns:a16="http://schemas.microsoft.com/office/drawing/2014/main" id="{7ECBC29B-29C4-DB18-ABA5-6DE003918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52890" y="2889179"/>
            <a:ext cx="2679670" cy="3357791"/>
          </a:xfrm>
          <a:prstGeom prst="rect">
            <a:avLst/>
          </a:prstGeom>
        </p:spPr>
      </p:pic>
      <p:sp>
        <p:nvSpPr>
          <p:cNvPr id="12" name="TextBox 11">
            <a:extLst>
              <a:ext uri="{FF2B5EF4-FFF2-40B4-BE49-F238E27FC236}">
                <a16:creationId xmlns:a16="http://schemas.microsoft.com/office/drawing/2014/main" id="{E026BB60-BF53-9C82-26DB-8E19ED8036C4}"/>
              </a:ext>
            </a:extLst>
          </p:cNvPr>
          <p:cNvSpPr txBox="1"/>
          <p:nvPr/>
        </p:nvSpPr>
        <p:spPr>
          <a:xfrm>
            <a:off x="10732560" y="2889179"/>
            <a:ext cx="1459440" cy="2031325"/>
          </a:xfrm>
          <a:prstGeom prst="rect">
            <a:avLst/>
          </a:prstGeom>
          <a:noFill/>
        </p:spPr>
        <p:txBody>
          <a:bodyPr wrap="square">
            <a:spAutoFit/>
          </a:bodyPr>
          <a:lstStyle/>
          <a:p>
            <a:r>
              <a:rPr lang="en-US" i="1">
                <a:solidFill>
                  <a:schemeClr val="bg1"/>
                </a:solidFill>
              </a:rPr>
              <a:t>National Artificial Intelligence Research Resource (NAIRR) Task Force, 2023</a:t>
            </a:r>
          </a:p>
        </p:txBody>
      </p:sp>
    </p:spTree>
    <p:extLst>
      <p:ext uri="{BB962C8B-B14F-4D97-AF65-F5344CB8AC3E}">
        <p14:creationId xmlns:p14="http://schemas.microsoft.com/office/powerpoint/2010/main" val="119586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50ED4F-519C-450B-AEB2-625EA07910D4}"/>
              </a:ext>
            </a:extLst>
          </p:cNvPr>
          <p:cNvSpPr>
            <a:spLocks noGrp="1"/>
          </p:cNvSpPr>
          <p:nvPr>
            <p:ph type="sldNum" sz="quarter" idx="12"/>
          </p:nvPr>
        </p:nvSpPr>
        <p:spPr/>
        <p:txBody>
          <a:bodyPr/>
          <a:lstStyle/>
          <a:p>
            <a:fld id="{B67B8A01-5913-41E2-AA95-B5B699FED64F}" type="slidenum">
              <a:rPr lang="en-US" smtClean="0"/>
              <a:t>6</a:t>
            </a:fld>
            <a:endParaRPr lang="en-US"/>
          </a:p>
        </p:txBody>
      </p:sp>
      <p:sp>
        <p:nvSpPr>
          <p:cNvPr id="2" name="Content Placeholder 1">
            <a:extLst>
              <a:ext uri="{FF2B5EF4-FFF2-40B4-BE49-F238E27FC236}">
                <a16:creationId xmlns:a16="http://schemas.microsoft.com/office/drawing/2014/main" id="{DC85DD2F-D8DD-4F42-AAD2-21CC0D2DD942}"/>
              </a:ext>
            </a:extLst>
          </p:cNvPr>
          <p:cNvSpPr>
            <a:spLocks noGrp="1"/>
          </p:cNvSpPr>
          <p:nvPr>
            <p:ph sz="quarter" idx="21"/>
          </p:nvPr>
        </p:nvSpPr>
        <p:spPr>
          <a:xfrm>
            <a:off x="296333" y="1799851"/>
            <a:ext cx="3681872" cy="4023814"/>
          </a:xfrm>
          <a:solidFill>
            <a:schemeClr val="bg1"/>
          </a:solidFill>
        </p:spPr>
        <p:txBody>
          <a:bodyPr anchor="b">
            <a:normAutofit/>
          </a:bodyPr>
          <a:lstStyle/>
          <a:p>
            <a:r>
              <a:rPr lang="en-US" b="0">
                <a:solidFill>
                  <a:schemeClr val="tx1"/>
                </a:solidFill>
              </a:rPr>
              <a:t>Advance innovative use and application of AI techniques to achieve geosciences research breakthroughs</a:t>
            </a:r>
          </a:p>
        </p:txBody>
      </p:sp>
      <p:sp>
        <p:nvSpPr>
          <p:cNvPr id="8" name="Title 7">
            <a:extLst>
              <a:ext uri="{FF2B5EF4-FFF2-40B4-BE49-F238E27FC236}">
                <a16:creationId xmlns:a16="http://schemas.microsoft.com/office/drawing/2014/main" id="{21086E15-83A5-42AD-83F9-8F48A51BEA59}"/>
              </a:ext>
            </a:extLst>
          </p:cNvPr>
          <p:cNvSpPr>
            <a:spLocks noGrp="1"/>
          </p:cNvSpPr>
          <p:nvPr>
            <p:ph type="title"/>
          </p:nvPr>
        </p:nvSpPr>
        <p:spPr/>
        <p:txBody>
          <a:bodyPr/>
          <a:lstStyle/>
          <a:p>
            <a:r>
              <a:rPr lang="en-US"/>
              <a:t>Priorities for CAIG</a:t>
            </a:r>
          </a:p>
        </p:txBody>
      </p:sp>
      <p:sp>
        <p:nvSpPr>
          <p:cNvPr id="11" name="Content Placeholder 1">
            <a:extLst>
              <a:ext uri="{FF2B5EF4-FFF2-40B4-BE49-F238E27FC236}">
                <a16:creationId xmlns:a16="http://schemas.microsoft.com/office/drawing/2014/main" id="{26A22DE6-2C1E-EFE2-DB8F-C8A8A91B7803}"/>
              </a:ext>
            </a:extLst>
          </p:cNvPr>
          <p:cNvSpPr txBox="1">
            <a:spLocks/>
          </p:cNvSpPr>
          <p:nvPr/>
        </p:nvSpPr>
        <p:spPr>
          <a:xfrm>
            <a:off x="4415084" y="1799851"/>
            <a:ext cx="3072835" cy="4023814"/>
          </a:xfrm>
          <a:prstGeom prst="rect">
            <a:avLst/>
          </a:prstGeom>
          <a:solidFill>
            <a:schemeClr val="bg1"/>
          </a:solidFill>
        </p:spPr>
        <p:txBody>
          <a:bodyPr vert="horz" lIns="91440" tIns="45720" rIns="91440" bIns="45720" rtlCol="0" anchor="b" anchorCtr="0">
            <a:normAutofit/>
          </a:bodyPr>
          <a:lstStyle>
            <a:lvl1pPr marL="0" indent="0" algn="ctr" defTabSz="914400" rtl="0" eaLnBrk="1" latinLnBrk="0" hangingPunct="1">
              <a:lnSpc>
                <a:spcPct val="90000"/>
              </a:lnSpc>
              <a:spcBef>
                <a:spcPts val="1000"/>
              </a:spcBef>
              <a:buFontTx/>
              <a:buNone/>
              <a:defRPr sz="2800" b="1" kern="1200">
                <a:solidFill>
                  <a:schemeClr val="accent3">
                    <a:lumMod val="20000"/>
                    <a:lumOff val="80000"/>
                  </a:schemeClr>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solidFill>
                  <a:schemeClr val="tx1"/>
                </a:solidFill>
              </a:rPr>
              <a:t>Expand access to data and computation for AI-driven geosciences research</a:t>
            </a:r>
          </a:p>
        </p:txBody>
      </p:sp>
      <p:sp>
        <p:nvSpPr>
          <p:cNvPr id="13" name="Content Placeholder 1">
            <a:extLst>
              <a:ext uri="{FF2B5EF4-FFF2-40B4-BE49-F238E27FC236}">
                <a16:creationId xmlns:a16="http://schemas.microsoft.com/office/drawing/2014/main" id="{355ED8FD-E337-9F11-6919-67FCECDE7F97}"/>
              </a:ext>
            </a:extLst>
          </p:cNvPr>
          <p:cNvSpPr txBox="1">
            <a:spLocks/>
          </p:cNvSpPr>
          <p:nvPr/>
        </p:nvSpPr>
        <p:spPr>
          <a:xfrm>
            <a:off x="7924799" y="1799851"/>
            <a:ext cx="4093015" cy="4023814"/>
          </a:xfrm>
          <a:prstGeom prst="rect">
            <a:avLst/>
          </a:prstGeom>
          <a:solidFill>
            <a:schemeClr val="bg1"/>
          </a:solidFill>
        </p:spPr>
        <p:txBody>
          <a:bodyPr vert="horz" lIns="91440" tIns="45720" rIns="91440" bIns="45720" rtlCol="0" anchor="b" anchorCtr="0">
            <a:normAutofit/>
          </a:bodyPr>
          <a:lstStyle>
            <a:lvl1pPr marL="0" indent="0" algn="ctr" defTabSz="914400" rtl="0" eaLnBrk="1" latinLnBrk="0" hangingPunct="1">
              <a:lnSpc>
                <a:spcPct val="90000"/>
              </a:lnSpc>
              <a:spcBef>
                <a:spcPts val="1000"/>
              </a:spcBef>
              <a:buFontTx/>
              <a:buNone/>
              <a:defRPr sz="2800" b="1" kern="1200">
                <a:solidFill>
                  <a:schemeClr val="accent3">
                    <a:lumMod val="20000"/>
                    <a:lumOff val="80000"/>
                  </a:schemeClr>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solidFill>
                  <a:schemeClr val="tx1"/>
                </a:solidFill>
              </a:rPr>
              <a:t>Build workforce capacity for using advanced AI methods through educational and broadening participation activities</a:t>
            </a:r>
          </a:p>
        </p:txBody>
      </p:sp>
      <p:pic>
        <p:nvPicPr>
          <p:cNvPr id="20" name="Picture 19" descr="Shape&#10;&#10;Description automatically generated with low confidence">
            <a:extLst>
              <a:ext uri="{FF2B5EF4-FFF2-40B4-BE49-F238E27FC236}">
                <a16:creationId xmlns:a16="http://schemas.microsoft.com/office/drawing/2014/main" id="{F9AA38DA-A9B3-9198-1137-91868D870C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6316" y="2149409"/>
            <a:ext cx="761905" cy="761905"/>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FCA573D1-0E27-EC7E-9C0A-402B05D0894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70548" y="2149409"/>
            <a:ext cx="761905" cy="761905"/>
          </a:xfrm>
          <a:prstGeom prst="rect">
            <a:avLst/>
          </a:prstGeom>
        </p:spPr>
      </p:pic>
      <p:pic>
        <p:nvPicPr>
          <p:cNvPr id="24" name="Picture 23" descr="Shape&#10;&#10;Description automatically generated with low confidence">
            <a:extLst>
              <a:ext uri="{FF2B5EF4-FFF2-40B4-BE49-F238E27FC236}">
                <a16:creationId xmlns:a16="http://schemas.microsoft.com/office/drawing/2014/main" id="{FF126D97-394A-4580-C42E-F07075E704A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90353" y="2149410"/>
            <a:ext cx="761905" cy="761905"/>
          </a:xfrm>
          <a:prstGeom prst="rect">
            <a:avLst/>
          </a:prstGeom>
        </p:spPr>
      </p:pic>
    </p:spTree>
    <p:extLst>
      <p:ext uri="{BB962C8B-B14F-4D97-AF65-F5344CB8AC3E}">
        <p14:creationId xmlns:p14="http://schemas.microsoft.com/office/powerpoint/2010/main" val="427313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376C468-4978-8BE6-E172-34B175D87711}"/>
              </a:ext>
            </a:extLst>
          </p:cNvPr>
          <p:cNvSpPr/>
          <p:nvPr/>
        </p:nvSpPr>
        <p:spPr>
          <a:xfrm>
            <a:off x="6461760" y="1239520"/>
            <a:ext cx="5414149" cy="3943853"/>
          </a:xfrm>
          <a:prstGeom prst="rect">
            <a:avLst/>
          </a:prstGeom>
          <a:solidFill>
            <a:srgbClr val="DCF3F9"/>
          </a:solidFill>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a:extLst>
              <a:ext uri="{FF2B5EF4-FFF2-40B4-BE49-F238E27FC236}">
                <a16:creationId xmlns:a16="http://schemas.microsoft.com/office/drawing/2014/main" id="{58CD2E9F-599C-1BFA-7395-CE321118B6D8}"/>
              </a:ext>
            </a:extLst>
          </p:cNvPr>
          <p:cNvSpPr>
            <a:spLocks noGrp="1"/>
          </p:cNvSpPr>
          <p:nvPr>
            <p:ph type="title"/>
          </p:nvPr>
        </p:nvSpPr>
        <p:spPr/>
        <p:txBody>
          <a:bodyPr/>
          <a:lstStyle/>
          <a:p>
            <a:r>
              <a:rPr lang="en-US"/>
              <a:t>Scientific scope of CAIG</a:t>
            </a:r>
          </a:p>
        </p:txBody>
      </p:sp>
      <p:sp>
        <p:nvSpPr>
          <p:cNvPr id="3" name="Content Placeholder 2">
            <a:extLst>
              <a:ext uri="{FF2B5EF4-FFF2-40B4-BE49-F238E27FC236}">
                <a16:creationId xmlns:a16="http://schemas.microsoft.com/office/drawing/2014/main" id="{C8F53BF7-A83B-1BCB-80C6-651F6A75A425}"/>
              </a:ext>
            </a:extLst>
          </p:cNvPr>
          <p:cNvSpPr>
            <a:spLocks noGrp="1"/>
          </p:cNvSpPr>
          <p:nvPr>
            <p:ph idx="1"/>
          </p:nvPr>
        </p:nvSpPr>
        <p:spPr>
          <a:xfrm>
            <a:off x="838200" y="1825625"/>
            <a:ext cx="5961194" cy="4351338"/>
          </a:xfrm>
        </p:spPr>
        <p:txBody>
          <a:bodyPr/>
          <a:lstStyle/>
          <a:p>
            <a:pPr marL="0" indent="0">
              <a:buNone/>
            </a:pPr>
            <a:r>
              <a:rPr lang="en-US" b="1" i="1"/>
              <a:t>“Geosciences”</a:t>
            </a:r>
            <a:r>
              <a:rPr lang="en-US"/>
              <a:t> refers to the academic research communities supported by the Geosciences Directorate (GEO) at NSF, which includes the domains of </a:t>
            </a:r>
            <a:r>
              <a:rPr lang="en-US" b="1" i="1"/>
              <a:t>atmospheric and geospace sciences</a:t>
            </a:r>
            <a:r>
              <a:rPr lang="en-US"/>
              <a:t>, </a:t>
            </a:r>
            <a:r>
              <a:rPr lang="en-US" b="1" i="1"/>
              <a:t>ocean sciences</a:t>
            </a:r>
            <a:r>
              <a:rPr lang="en-US"/>
              <a:t>, </a:t>
            </a:r>
            <a:r>
              <a:rPr lang="en-US" b="1" i="1"/>
              <a:t>Earth sciences</a:t>
            </a:r>
            <a:r>
              <a:rPr lang="en-US"/>
              <a:t>, and </a:t>
            </a:r>
            <a:r>
              <a:rPr lang="en-US" b="1" i="1"/>
              <a:t>polar sciences</a:t>
            </a:r>
          </a:p>
          <a:p>
            <a:endParaRPr lang="en-US"/>
          </a:p>
        </p:txBody>
      </p:sp>
      <p:sp>
        <p:nvSpPr>
          <p:cNvPr id="4" name="Slide Number Placeholder 3">
            <a:extLst>
              <a:ext uri="{FF2B5EF4-FFF2-40B4-BE49-F238E27FC236}">
                <a16:creationId xmlns:a16="http://schemas.microsoft.com/office/drawing/2014/main" id="{F2D2A683-9E90-A455-7E12-BE456E5DAF10}"/>
              </a:ext>
            </a:extLst>
          </p:cNvPr>
          <p:cNvSpPr>
            <a:spLocks noGrp="1"/>
          </p:cNvSpPr>
          <p:nvPr>
            <p:ph type="sldNum" sz="quarter" idx="4"/>
          </p:nvPr>
        </p:nvSpPr>
        <p:spPr/>
        <p:txBody>
          <a:bodyPr/>
          <a:lstStyle/>
          <a:p>
            <a:fld id="{8F4BEAD3-91E3-4FFC-B7DC-935959D17485}" type="slidenum">
              <a:rPr lang="en-US" smtClean="0"/>
              <a:pPr/>
              <a:t>7</a:t>
            </a:fld>
            <a:endParaRPr lang="en-US"/>
          </a:p>
        </p:txBody>
      </p:sp>
      <p:grpSp>
        <p:nvGrpSpPr>
          <p:cNvPr id="5" name="Group 4">
            <a:extLst>
              <a:ext uri="{FF2B5EF4-FFF2-40B4-BE49-F238E27FC236}">
                <a16:creationId xmlns:a16="http://schemas.microsoft.com/office/drawing/2014/main" id="{03DCCE77-3140-BFB1-448D-CDAF280849CC}"/>
              </a:ext>
            </a:extLst>
          </p:cNvPr>
          <p:cNvGrpSpPr/>
          <p:nvPr/>
        </p:nvGrpSpPr>
        <p:grpSpPr>
          <a:xfrm>
            <a:off x="6799394" y="2883625"/>
            <a:ext cx="2448847" cy="1005840"/>
            <a:chOff x="1900235" y="5079528"/>
            <a:chExt cx="2364379" cy="1005840"/>
          </a:xfrm>
          <a:solidFill>
            <a:srgbClr val="0D366D"/>
          </a:solidFill>
        </p:grpSpPr>
        <p:sp>
          <p:nvSpPr>
            <p:cNvPr id="6" name="Rounded Rectangle 41">
              <a:extLst>
                <a:ext uri="{FF2B5EF4-FFF2-40B4-BE49-F238E27FC236}">
                  <a16:creationId xmlns:a16="http://schemas.microsoft.com/office/drawing/2014/main" id="{E9B354B3-9AE8-1F3B-E0A0-20B212CD3AB1}"/>
                </a:ext>
              </a:extLst>
            </p:cNvPr>
            <p:cNvSpPr/>
            <p:nvPr/>
          </p:nvSpPr>
          <p:spPr>
            <a:xfrm>
              <a:off x="1900235" y="5079528"/>
              <a:ext cx="2364379" cy="100584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53EE7D-C6A2-D0F3-E79F-1837EC972169}"/>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PaintStrokes/>
                      </a14:imgEffect>
                      <a14:imgEffect>
                        <a14:saturation sat="300000"/>
                      </a14:imgEffect>
                    </a14:imgLayer>
                  </a14:imgProps>
                </a:ext>
                <a:ext uri="{28A0092B-C50C-407E-A947-70E740481C1C}">
                  <a14:useLocalDpi xmlns:a14="http://schemas.microsoft.com/office/drawing/2010/main"/>
                </a:ext>
              </a:extLst>
            </a:blip>
            <a:stretch>
              <a:fillRect/>
            </a:stretch>
          </p:blipFill>
          <p:spPr>
            <a:xfrm>
              <a:off x="1973771" y="5234092"/>
              <a:ext cx="696713" cy="696713"/>
            </a:xfrm>
            <a:prstGeom prst="ellipse">
              <a:avLst/>
            </a:prstGeom>
            <a:grpFill/>
            <a:ln>
              <a:noFill/>
            </a:ln>
            <a:scene3d>
              <a:camera prst="orthographicFront"/>
              <a:lightRig rig="threePt" dir="t"/>
            </a:scene3d>
            <a:sp3d>
              <a:bevelT/>
            </a:sp3d>
          </p:spPr>
        </p:pic>
        <p:sp>
          <p:nvSpPr>
            <p:cNvPr id="8" name="TextBox 7">
              <a:extLst>
                <a:ext uri="{FF2B5EF4-FFF2-40B4-BE49-F238E27FC236}">
                  <a16:creationId xmlns:a16="http://schemas.microsoft.com/office/drawing/2014/main" id="{6A1E706E-0DED-AE8C-6609-3A0F75E06835}"/>
                </a:ext>
              </a:extLst>
            </p:cNvPr>
            <p:cNvSpPr txBox="1"/>
            <p:nvPr/>
          </p:nvSpPr>
          <p:spPr>
            <a:xfrm>
              <a:off x="2664793" y="5190033"/>
              <a:ext cx="1593911" cy="784830"/>
            </a:xfrm>
            <a:prstGeom prst="rect">
              <a:avLst/>
            </a:prstGeom>
            <a:grpFill/>
            <a:ln>
              <a:noFill/>
            </a:ln>
          </p:spPr>
          <p:txBody>
            <a:bodyPr wrap="square" rtlCol="0">
              <a:spAutoFit/>
            </a:bodyPr>
            <a:lstStyle/>
            <a:p>
              <a:pPr algn="ctr"/>
              <a:r>
                <a:rPr lang="en-US" sz="1500" b="1">
                  <a:solidFill>
                    <a:schemeClr val="bg1"/>
                  </a:solidFill>
                  <a:cs typeface="Avenir Book"/>
                </a:rPr>
                <a:t>Atmospheric and Geospace Sciences (AGS)</a:t>
              </a:r>
            </a:p>
          </p:txBody>
        </p:sp>
      </p:grpSp>
      <p:grpSp>
        <p:nvGrpSpPr>
          <p:cNvPr id="9" name="Group 8">
            <a:extLst>
              <a:ext uri="{FF2B5EF4-FFF2-40B4-BE49-F238E27FC236}">
                <a16:creationId xmlns:a16="http://schemas.microsoft.com/office/drawing/2014/main" id="{ED6C581F-C332-53E5-5540-FF6B8045C008}"/>
              </a:ext>
            </a:extLst>
          </p:cNvPr>
          <p:cNvGrpSpPr/>
          <p:nvPr/>
        </p:nvGrpSpPr>
        <p:grpSpPr>
          <a:xfrm>
            <a:off x="6799394" y="4031532"/>
            <a:ext cx="2367179" cy="1005840"/>
            <a:chOff x="1980714" y="3192445"/>
            <a:chExt cx="2367179" cy="1005840"/>
          </a:xfrm>
          <a:solidFill>
            <a:srgbClr val="0D366D"/>
          </a:solidFill>
        </p:grpSpPr>
        <p:sp>
          <p:nvSpPr>
            <p:cNvPr id="10" name="Rounded Rectangle 40">
              <a:extLst>
                <a:ext uri="{FF2B5EF4-FFF2-40B4-BE49-F238E27FC236}">
                  <a16:creationId xmlns:a16="http://schemas.microsoft.com/office/drawing/2014/main" id="{1871A72C-EC24-F5B1-AA92-719EB69ACAEE}"/>
                </a:ext>
              </a:extLst>
            </p:cNvPr>
            <p:cNvSpPr/>
            <p:nvPr/>
          </p:nvSpPr>
          <p:spPr>
            <a:xfrm>
              <a:off x="1980714" y="3192445"/>
              <a:ext cx="2367179" cy="100584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63F8C8B-9708-1D02-F438-2CB35911A17B}"/>
                </a:ext>
              </a:extLst>
            </p:cNvPr>
            <p:cNvPicPr>
              <a:picLocks noChangeAspect="1"/>
            </p:cNvPicPr>
            <p:nvPr/>
          </p:nvPicPr>
          <p:blipFill rotWithShape="1">
            <a:blip r:embed="rId5" cstate="email">
              <a:alphaModFix/>
              <a:extLst>
                <a:ext uri="{BEBA8EAE-BF5A-486C-A8C5-ECC9F3942E4B}">
                  <a14:imgProps xmlns:a14="http://schemas.microsoft.com/office/drawing/2010/main">
                    <a14:imgLayer r:embed="rId6">
                      <a14:imgEffect>
                        <a14:backgroundRemoval t="0" b="100000" l="0" r="100000"/>
                      </a14:imgEffect>
                      <a14:imgEffect>
                        <a14:colorTemperature colorTemp="7261"/>
                      </a14:imgEffect>
                      <a14:imgEffect>
                        <a14:saturation sat="330000"/>
                      </a14:imgEffect>
                    </a14:imgLayer>
                  </a14:imgProps>
                </a:ext>
                <a:ext uri="{28A0092B-C50C-407E-A947-70E740481C1C}">
                  <a14:useLocalDpi xmlns:a14="http://schemas.microsoft.com/office/drawing/2010/main"/>
                </a:ext>
              </a:extLst>
            </a:blip>
            <a:srcRect/>
            <a:stretch/>
          </p:blipFill>
          <p:spPr>
            <a:xfrm>
              <a:off x="2149513" y="3347009"/>
              <a:ext cx="689897" cy="696713"/>
            </a:xfrm>
            <a:prstGeom prst="ellipse">
              <a:avLst/>
            </a:prstGeom>
            <a:grpFill/>
            <a:ln>
              <a:noFill/>
            </a:ln>
            <a:scene3d>
              <a:camera prst="orthographicFront"/>
              <a:lightRig rig="threePt" dir="t"/>
            </a:scene3d>
            <a:sp3d>
              <a:bevelT/>
            </a:sp3d>
          </p:spPr>
        </p:pic>
        <p:sp>
          <p:nvSpPr>
            <p:cNvPr id="12" name="TextBox 11">
              <a:extLst>
                <a:ext uri="{FF2B5EF4-FFF2-40B4-BE49-F238E27FC236}">
                  <a16:creationId xmlns:a16="http://schemas.microsoft.com/office/drawing/2014/main" id="{02E7FECA-FA07-FABB-1747-BEAD72CED44B}"/>
                </a:ext>
              </a:extLst>
            </p:cNvPr>
            <p:cNvSpPr txBox="1"/>
            <p:nvPr/>
          </p:nvSpPr>
          <p:spPr>
            <a:xfrm>
              <a:off x="2888412" y="3302950"/>
              <a:ext cx="1206787" cy="784830"/>
            </a:xfrm>
            <a:prstGeom prst="rect">
              <a:avLst/>
            </a:prstGeom>
            <a:grpFill/>
            <a:ln>
              <a:noFill/>
            </a:ln>
          </p:spPr>
          <p:txBody>
            <a:bodyPr wrap="square" rtlCol="0">
              <a:spAutoFit/>
            </a:bodyPr>
            <a:lstStyle/>
            <a:p>
              <a:pPr algn="ctr"/>
              <a:r>
                <a:rPr lang="en-US" sz="1500" b="1">
                  <a:solidFill>
                    <a:schemeClr val="bg1"/>
                  </a:solidFill>
                  <a:cs typeface="Avenir Book"/>
                </a:rPr>
                <a:t>Earth Sciences (EAR)</a:t>
              </a:r>
            </a:p>
          </p:txBody>
        </p:sp>
      </p:grpSp>
      <p:grpSp>
        <p:nvGrpSpPr>
          <p:cNvPr id="13" name="Group 12">
            <a:extLst>
              <a:ext uri="{FF2B5EF4-FFF2-40B4-BE49-F238E27FC236}">
                <a16:creationId xmlns:a16="http://schemas.microsoft.com/office/drawing/2014/main" id="{F9464AE5-F70B-AC93-37C8-38FAD3711042}"/>
              </a:ext>
            </a:extLst>
          </p:cNvPr>
          <p:cNvGrpSpPr/>
          <p:nvPr/>
        </p:nvGrpSpPr>
        <p:grpSpPr>
          <a:xfrm>
            <a:off x="9363591" y="2883625"/>
            <a:ext cx="2286000" cy="1005840"/>
            <a:chOff x="6278890" y="3192449"/>
            <a:chExt cx="2286000" cy="1020883"/>
          </a:xfrm>
          <a:solidFill>
            <a:srgbClr val="0D366D"/>
          </a:solidFill>
        </p:grpSpPr>
        <p:sp>
          <p:nvSpPr>
            <p:cNvPr id="14" name="Rounded Rectangle 43">
              <a:extLst>
                <a:ext uri="{FF2B5EF4-FFF2-40B4-BE49-F238E27FC236}">
                  <a16:creationId xmlns:a16="http://schemas.microsoft.com/office/drawing/2014/main" id="{C36BD1E7-422A-B414-E228-BD0251FFB091}"/>
                </a:ext>
              </a:extLst>
            </p:cNvPr>
            <p:cNvSpPr/>
            <p:nvPr/>
          </p:nvSpPr>
          <p:spPr>
            <a:xfrm>
              <a:off x="6278890" y="3192449"/>
              <a:ext cx="2286000" cy="102088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87B9CFA-5C04-492D-ACAC-C3D451B3E6D3}"/>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artisticPaintStrokes/>
                      </a14:imgEffect>
                    </a14:imgLayer>
                  </a14:imgProps>
                </a:ext>
                <a:ext uri="{28A0092B-C50C-407E-A947-70E740481C1C}">
                  <a14:useLocalDpi xmlns:a14="http://schemas.microsoft.com/office/drawing/2010/main"/>
                </a:ext>
              </a:extLst>
            </a:blip>
            <a:srcRect/>
            <a:stretch/>
          </p:blipFill>
          <p:spPr>
            <a:xfrm>
              <a:off x="6527934" y="3354533"/>
              <a:ext cx="669840" cy="696714"/>
            </a:xfrm>
            <a:prstGeom prst="ellipse">
              <a:avLst/>
            </a:prstGeom>
            <a:grpFill/>
            <a:ln>
              <a:noFill/>
            </a:ln>
            <a:scene3d>
              <a:camera prst="orthographicFront"/>
              <a:lightRig rig="threePt" dir="t"/>
            </a:scene3d>
            <a:sp3d>
              <a:bevelT/>
            </a:sp3d>
          </p:spPr>
        </p:pic>
        <p:sp>
          <p:nvSpPr>
            <p:cNvPr id="16" name="TextBox 15">
              <a:extLst>
                <a:ext uri="{FF2B5EF4-FFF2-40B4-BE49-F238E27FC236}">
                  <a16:creationId xmlns:a16="http://schemas.microsoft.com/office/drawing/2014/main" id="{F4499B38-9FC0-1F6B-310D-DC0643B0E27E}"/>
                </a:ext>
              </a:extLst>
            </p:cNvPr>
            <p:cNvSpPr txBox="1"/>
            <p:nvPr/>
          </p:nvSpPr>
          <p:spPr>
            <a:xfrm>
              <a:off x="7218969" y="3304607"/>
              <a:ext cx="1014320" cy="796568"/>
            </a:xfrm>
            <a:prstGeom prst="rect">
              <a:avLst/>
            </a:prstGeom>
            <a:grpFill/>
            <a:ln>
              <a:noFill/>
            </a:ln>
          </p:spPr>
          <p:txBody>
            <a:bodyPr wrap="square" rtlCol="0">
              <a:spAutoFit/>
            </a:bodyPr>
            <a:lstStyle/>
            <a:p>
              <a:pPr algn="ctr"/>
              <a:r>
                <a:rPr lang="en-US" sz="1500" b="1">
                  <a:solidFill>
                    <a:schemeClr val="bg1"/>
                  </a:solidFill>
                  <a:cs typeface="Avenir Book"/>
                </a:rPr>
                <a:t>Ocean Sciences (OCE)</a:t>
              </a:r>
            </a:p>
          </p:txBody>
        </p:sp>
      </p:grpSp>
      <p:grpSp>
        <p:nvGrpSpPr>
          <p:cNvPr id="17" name="Group 16">
            <a:extLst>
              <a:ext uri="{FF2B5EF4-FFF2-40B4-BE49-F238E27FC236}">
                <a16:creationId xmlns:a16="http://schemas.microsoft.com/office/drawing/2014/main" id="{22AC1AB2-A70C-B493-A823-54CF5A219EB8}"/>
              </a:ext>
            </a:extLst>
          </p:cNvPr>
          <p:cNvGrpSpPr/>
          <p:nvPr/>
        </p:nvGrpSpPr>
        <p:grpSpPr>
          <a:xfrm>
            <a:off x="9363591" y="4031532"/>
            <a:ext cx="2286000" cy="1001849"/>
            <a:chOff x="6185155" y="4980649"/>
            <a:chExt cx="2286000" cy="1001849"/>
          </a:xfrm>
          <a:solidFill>
            <a:srgbClr val="0D366D"/>
          </a:solidFill>
        </p:grpSpPr>
        <p:sp>
          <p:nvSpPr>
            <p:cNvPr id="18" name="Rounded Rectangle 42">
              <a:extLst>
                <a:ext uri="{FF2B5EF4-FFF2-40B4-BE49-F238E27FC236}">
                  <a16:creationId xmlns:a16="http://schemas.microsoft.com/office/drawing/2014/main" id="{97B42573-A8C6-DE97-A8A7-892F9DCAB398}"/>
                </a:ext>
              </a:extLst>
            </p:cNvPr>
            <p:cNvSpPr/>
            <p:nvPr/>
          </p:nvSpPr>
          <p:spPr>
            <a:xfrm>
              <a:off x="6185155" y="4980649"/>
              <a:ext cx="2286000" cy="1001849"/>
            </a:xfrm>
            <a:prstGeom prst="roundRect">
              <a:avLst>
                <a:gd name="adj" fmla="val 4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89D9E3F-9380-733F-0B15-9E11FC423C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44845">
              <a:off x="6406561" y="5133217"/>
              <a:ext cx="677187" cy="696713"/>
            </a:xfrm>
            <a:prstGeom prst="ellipse">
              <a:avLst/>
            </a:prstGeom>
            <a:gr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sp>
          <p:nvSpPr>
            <p:cNvPr id="20" name="TextBox 19">
              <a:extLst>
                <a:ext uri="{FF2B5EF4-FFF2-40B4-BE49-F238E27FC236}">
                  <a16:creationId xmlns:a16="http://schemas.microsoft.com/office/drawing/2014/main" id="{9CD0E25F-8129-D579-9037-3D42DC5EA1EE}"/>
                </a:ext>
              </a:extLst>
            </p:cNvPr>
            <p:cNvSpPr txBox="1"/>
            <p:nvPr/>
          </p:nvSpPr>
          <p:spPr>
            <a:xfrm>
              <a:off x="7080432" y="5089158"/>
              <a:ext cx="1128249" cy="784830"/>
            </a:xfrm>
            <a:prstGeom prst="rect">
              <a:avLst/>
            </a:prstGeom>
            <a:grpFill/>
            <a:ln>
              <a:noFill/>
            </a:ln>
          </p:spPr>
          <p:txBody>
            <a:bodyPr wrap="square" rtlCol="0">
              <a:spAutoFit/>
            </a:bodyPr>
            <a:lstStyle/>
            <a:p>
              <a:pPr algn="ctr"/>
              <a:r>
                <a:rPr lang="en-US" sz="1500" b="1">
                  <a:solidFill>
                    <a:schemeClr val="bg1"/>
                  </a:solidFill>
                  <a:cs typeface="Avenir Book"/>
                </a:rPr>
                <a:t>Polar Programs (OPP)</a:t>
              </a:r>
            </a:p>
          </p:txBody>
        </p:sp>
      </p:grpSp>
      <p:sp>
        <p:nvSpPr>
          <p:cNvPr id="22" name="TextBox 21">
            <a:extLst>
              <a:ext uri="{FF2B5EF4-FFF2-40B4-BE49-F238E27FC236}">
                <a16:creationId xmlns:a16="http://schemas.microsoft.com/office/drawing/2014/main" id="{52C924FE-72B6-8B3D-7A1B-0153CA308E65}"/>
              </a:ext>
            </a:extLst>
          </p:cNvPr>
          <p:cNvSpPr txBox="1"/>
          <p:nvPr/>
        </p:nvSpPr>
        <p:spPr>
          <a:xfrm>
            <a:off x="6550806" y="1265739"/>
            <a:ext cx="5331088" cy="461665"/>
          </a:xfrm>
          <a:prstGeom prst="rect">
            <a:avLst/>
          </a:prstGeom>
          <a:noFill/>
        </p:spPr>
        <p:txBody>
          <a:bodyPr wrap="square" rtlCol="0">
            <a:spAutoFit/>
          </a:bodyPr>
          <a:lstStyle/>
          <a:p>
            <a:pPr algn="ctr"/>
            <a:r>
              <a:rPr lang="en-US" sz="2400" b="1"/>
              <a:t>Directorate for Geosciences (GEO)</a:t>
            </a:r>
          </a:p>
        </p:txBody>
      </p:sp>
      <p:sp>
        <p:nvSpPr>
          <p:cNvPr id="24" name="TextBox 23">
            <a:extLst>
              <a:ext uri="{FF2B5EF4-FFF2-40B4-BE49-F238E27FC236}">
                <a16:creationId xmlns:a16="http://schemas.microsoft.com/office/drawing/2014/main" id="{86F639D1-89CD-02D0-D494-D7A637FB6686}"/>
              </a:ext>
            </a:extLst>
          </p:cNvPr>
          <p:cNvSpPr txBox="1"/>
          <p:nvPr/>
        </p:nvSpPr>
        <p:spPr>
          <a:xfrm>
            <a:off x="1076751" y="5183373"/>
            <a:ext cx="10038497" cy="646331"/>
          </a:xfrm>
          <a:prstGeom prst="rect">
            <a:avLst/>
          </a:prstGeom>
          <a:noFill/>
        </p:spPr>
        <p:txBody>
          <a:bodyPr wrap="square">
            <a:spAutoFit/>
          </a:bodyPr>
          <a:lstStyle/>
          <a:p>
            <a:pPr algn="ctr"/>
            <a:r>
              <a:rPr lang="en-US" i="1">
                <a:solidFill>
                  <a:schemeClr val="bg1"/>
                </a:solidFill>
              </a:rPr>
              <a:t>Further details on the scientific topics that are supported in the geosciences can be found within descriptions of individual GEO programs (</a:t>
            </a:r>
            <a:r>
              <a:rPr lang="en-US" i="1">
                <a:solidFill>
                  <a:schemeClr val="bg1"/>
                </a:solidFill>
                <a:hlinkClick r:id="rId10">
                  <a:extLst>
                    <a:ext uri="{A12FA001-AC4F-418D-AE19-62706E023703}">
                      <ahyp:hlinkClr xmlns:ahyp="http://schemas.microsoft.com/office/drawing/2018/hyperlinkcolor" val="tx"/>
                    </a:ext>
                  </a:extLst>
                </a:hlinkClick>
              </a:rPr>
              <a:t>https://www.nsf.gov/funding/programs.jsp?org=GEO</a:t>
            </a:r>
            <a:r>
              <a:rPr lang="en-US" i="1">
                <a:solidFill>
                  <a:schemeClr val="bg1"/>
                </a:solidFill>
              </a:rPr>
              <a:t>)</a:t>
            </a:r>
          </a:p>
        </p:txBody>
      </p:sp>
      <p:sp>
        <p:nvSpPr>
          <p:cNvPr id="26" name="Rounded Rectangle 43">
            <a:extLst>
              <a:ext uri="{FF2B5EF4-FFF2-40B4-BE49-F238E27FC236}">
                <a16:creationId xmlns:a16="http://schemas.microsoft.com/office/drawing/2014/main" id="{98705EC6-1183-B12A-DBC4-2F0C01E90BCE}"/>
              </a:ext>
            </a:extLst>
          </p:cNvPr>
          <p:cNvSpPr/>
          <p:nvPr/>
        </p:nvSpPr>
        <p:spPr>
          <a:xfrm>
            <a:off x="6799395" y="1779904"/>
            <a:ext cx="4850196" cy="953729"/>
          </a:xfrm>
          <a:prstGeom prst="roundRect">
            <a:avLst>
              <a:gd name="adj" fmla="val 0"/>
            </a:avLst>
          </a:prstGeom>
          <a:solidFill>
            <a:srgbClr val="0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Graphical user interface">
            <a:extLst>
              <a:ext uri="{FF2B5EF4-FFF2-40B4-BE49-F238E27FC236}">
                <a16:creationId xmlns:a16="http://schemas.microsoft.com/office/drawing/2014/main" id="{B0FB4994-B997-5E3A-7EA2-F62710DAE69A}"/>
              </a:ext>
            </a:extLst>
          </p:cNvPr>
          <p:cNvPicPr>
            <a:picLocks noChangeAspect="1"/>
          </p:cNvPicPr>
          <p:nvPr/>
        </p:nvPicPr>
        <p:blipFill rotWithShape="1">
          <a:blip r:embed="rId11" cstate="email">
            <a:clrChange>
              <a:clrFrom>
                <a:srgbClr val="000000">
                  <a:alpha val="0"/>
                </a:srgbClr>
              </a:clrFrom>
              <a:clrTo>
                <a:srgbClr val="000000">
                  <a:alpha val="0"/>
                </a:srgbClr>
              </a:clrTo>
            </a:clrChange>
            <a:extLst>
              <a:ext uri="{BEBA8EAE-BF5A-486C-A8C5-ECC9F3942E4B}">
                <a14:imgProps xmlns:a14="http://schemas.microsoft.com/office/drawing/2010/main">
                  <a14:imgLayer r:embed="rId12">
                    <a14:imgEffect>
                      <a14:backgroundRemoval t="9443" b="94582" l="11967" r="100000">
                        <a14:foregroundMark x1="29590" y1="33591" x2="29590" y2="33591"/>
                        <a14:foregroundMark x1="29098" y1="33591" x2="29098" y2="33591"/>
                        <a14:foregroundMark x1="12049" y1="55728" x2="12049" y2="55728"/>
                        <a14:foregroundMark x1="12049" y1="52941" x2="12049" y2="52941"/>
                        <a14:foregroundMark x1="39918" y1="50155" x2="39918" y2="50155"/>
                        <a14:foregroundMark x1="39918" y1="50155" x2="39918" y2="50155"/>
                        <a14:foregroundMark x1="38934" y1="28019" x2="38934" y2="28019"/>
                        <a14:foregroundMark x1="32049" y1="69505" x2="32049" y2="69505"/>
                        <a14:foregroundMark x1="32049" y1="72291" x2="32049" y2="72291"/>
                        <a14:foregroundMark x1="35000" y1="70433" x2="35000" y2="70433"/>
                        <a14:foregroundMark x1="31557" y1="73220" x2="31557" y2="73220"/>
                        <a14:foregroundMark x1="29098" y1="73220" x2="29098" y2="73220"/>
                        <a14:foregroundMark x1="75082" y1="48297" x2="75082" y2="48297"/>
                        <a14:foregroundMark x1="74590" y1="49226" x2="74590" y2="49226"/>
                        <a14:foregroundMark x1="74590" y1="49226" x2="74590" y2="49226"/>
                        <a14:foregroundMark x1="74590" y1="49226" x2="74590" y2="49226"/>
                        <a14:foregroundMark x1="73607" y1="57585" x2="73607" y2="57585"/>
                        <a14:foregroundMark x1="23279" y1="89009" x2="23279" y2="89009"/>
                        <a14:foregroundMark x1="99098" y1="90867" x2="99098" y2="90867"/>
                        <a14:foregroundMark x1="64344" y1="94582" x2="64344" y2="94582"/>
                        <a14:foregroundMark x1="63852" y1="91796" x2="63852" y2="91796"/>
                        <a14:backgroundMark x1="12459" y1="7740" x2="12459" y2="7740"/>
                        <a14:backgroundMark x1="66311" y1="40867" x2="66311" y2="40867"/>
                        <a14:backgroundMark x1="66311" y1="40867" x2="66311" y2="40867"/>
                      </a14:backgroundRemoval>
                    </a14:imgEffect>
                  </a14:imgLayer>
                </a14:imgProps>
              </a:ext>
              <a:ext uri="{28A0092B-C50C-407E-A947-70E740481C1C}">
                <a14:useLocalDpi xmlns:a14="http://schemas.microsoft.com/office/drawing/2010/main"/>
              </a:ext>
            </a:extLst>
          </a:blip>
          <a:srcRect/>
          <a:stretch/>
        </p:blipFill>
        <p:spPr>
          <a:xfrm>
            <a:off x="6841099" y="1809089"/>
            <a:ext cx="1659884" cy="883399"/>
          </a:xfrm>
          <a:prstGeom prst="rect">
            <a:avLst/>
          </a:prstGeom>
          <a:solidFill>
            <a:srgbClr val="0D366D"/>
          </a:solidFill>
          <a:ln>
            <a:noFill/>
          </a:ln>
        </p:spPr>
      </p:pic>
      <p:sp>
        <p:nvSpPr>
          <p:cNvPr id="25" name="TextBox 24">
            <a:extLst>
              <a:ext uri="{FF2B5EF4-FFF2-40B4-BE49-F238E27FC236}">
                <a16:creationId xmlns:a16="http://schemas.microsoft.com/office/drawing/2014/main" id="{D3A3ACBC-D125-7D5F-454A-2FC0CF5DE31A}"/>
              </a:ext>
            </a:extLst>
          </p:cNvPr>
          <p:cNvSpPr txBox="1"/>
          <p:nvPr/>
        </p:nvSpPr>
        <p:spPr>
          <a:xfrm>
            <a:off x="8401278" y="1985106"/>
            <a:ext cx="3248313" cy="553998"/>
          </a:xfrm>
          <a:prstGeom prst="rect">
            <a:avLst/>
          </a:prstGeom>
          <a:noFill/>
          <a:ln>
            <a:noFill/>
          </a:ln>
        </p:spPr>
        <p:txBody>
          <a:bodyPr wrap="square" rtlCol="0">
            <a:spAutoFit/>
          </a:bodyPr>
          <a:lstStyle/>
          <a:p>
            <a:pPr algn="ctr"/>
            <a:r>
              <a:rPr lang="en-US" sz="1500" b="1">
                <a:solidFill>
                  <a:schemeClr val="bg1"/>
                </a:solidFill>
                <a:cs typeface="Avenir Book"/>
              </a:rPr>
              <a:t>Research, Innovation, Synergies, and Education (RISE)</a:t>
            </a:r>
          </a:p>
        </p:txBody>
      </p:sp>
    </p:spTree>
    <p:extLst>
      <p:ext uri="{BB962C8B-B14F-4D97-AF65-F5344CB8AC3E}">
        <p14:creationId xmlns:p14="http://schemas.microsoft.com/office/powerpoint/2010/main" val="152225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475F-BA04-F9A3-C6D5-CAB8CDDC37C4}"/>
              </a:ext>
            </a:extLst>
          </p:cNvPr>
          <p:cNvSpPr>
            <a:spLocks noGrp="1"/>
          </p:cNvSpPr>
          <p:nvPr>
            <p:ph type="title"/>
          </p:nvPr>
        </p:nvSpPr>
        <p:spPr/>
        <p:txBody>
          <a:bodyPr>
            <a:normAutofit/>
          </a:bodyPr>
          <a:lstStyle/>
          <a:p>
            <a:r>
              <a:rPr lang="en-US" sz="4000"/>
              <a:t>Relation to other opportunities</a:t>
            </a:r>
          </a:p>
        </p:txBody>
      </p:sp>
      <p:sp>
        <p:nvSpPr>
          <p:cNvPr id="3" name="Content Placeholder 2">
            <a:extLst>
              <a:ext uri="{FF2B5EF4-FFF2-40B4-BE49-F238E27FC236}">
                <a16:creationId xmlns:a16="http://schemas.microsoft.com/office/drawing/2014/main" id="{90C4A7C4-C064-3954-5267-7A98B576C5CB}"/>
              </a:ext>
            </a:extLst>
          </p:cNvPr>
          <p:cNvSpPr>
            <a:spLocks noGrp="1"/>
          </p:cNvSpPr>
          <p:nvPr>
            <p:ph idx="1"/>
          </p:nvPr>
        </p:nvSpPr>
        <p:spPr>
          <a:xfrm>
            <a:off x="838200" y="1825625"/>
            <a:ext cx="8945506" cy="4351338"/>
          </a:xfrm>
        </p:spPr>
        <p:txBody>
          <a:bodyPr>
            <a:normAutofit fontScale="77500" lnSpcReduction="20000"/>
          </a:bodyPr>
          <a:lstStyle/>
          <a:p>
            <a:pPr marL="0" indent="0">
              <a:lnSpc>
                <a:spcPct val="110000"/>
              </a:lnSpc>
              <a:spcBef>
                <a:spcPts val="1200"/>
              </a:spcBef>
              <a:buNone/>
            </a:pPr>
            <a:r>
              <a:rPr lang="en-US" b="0" i="0">
                <a:effectLst/>
                <a:latin typeface="Open Sans" pitchFamily="2" charset="0"/>
              </a:rPr>
              <a:t>Applications of existing AI methods to geoscience questions</a:t>
            </a:r>
          </a:p>
          <a:p>
            <a:pPr lvl="1">
              <a:lnSpc>
                <a:spcPct val="110000"/>
              </a:lnSpc>
              <a:spcBef>
                <a:spcPts val="1200"/>
              </a:spcBef>
              <a:buFont typeface="Wingdings" panose="05000000000000000000" pitchFamily="2" charset="2"/>
              <a:buChar char="Ø"/>
            </a:pPr>
            <a:r>
              <a:rPr lang="en-US" b="0" i="1">
                <a:effectLst/>
                <a:latin typeface="Open Sans" pitchFamily="2" charset="0"/>
              </a:rPr>
              <a:t>Disciplinary science programs within GEO</a:t>
            </a:r>
            <a:endParaRPr lang="en-US" i="1"/>
          </a:p>
          <a:p>
            <a:pPr marL="0" indent="0">
              <a:lnSpc>
                <a:spcPct val="110000"/>
              </a:lnSpc>
              <a:spcBef>
                <a:spcPts val="1200"/>
              </a:spcBef>
              <a:buNone/>
            </a:pPr>
            <a:r>
              <a:rPr lang="en-US">
                <a:latin typeface="Open Sans" pitchFamily="2" charset="0"/>
              </a:rPr>
              <a:t>F</a:t>
            </a:r>
            <a:r>
              <a:rPr lang="en-US" b="0" i="0">
                <a:effectLst/>
                <a:latin typeface="Open Sans" pitchFamily="2" charset="0"/>
              </a:rPr>
              <a:t>oundational AI research that uses geoscience applications or datasets only for testing purposes</a:t>
            </a:r>
          </a:p>
          <a:p>
            <a:pPr lvl="1">
              <a:lnSpc>
                <a:spcPct val="110000"/>
              </a:lnSpc>
              <a:spcBef>
                <a:spcPts val="1200"/>
              </a:spcBef>
              <a:buFont typeface="Wingdings" panose="05000000000000000000" pitchFamily="2" charset="2"/>
              <a:buChar char="Ø"/>
            </a:pPr>
            <a:r>
              <a:rPr lang="en-US" b="0" i="1">
                <a:effectLst/>
                <a:latin typeface="Open Sans" pitchFamily="2" charset="0"/>
              </a:rPr>
              <a:t>Programs within CISE/IIS or MPS/DMS</a:t>
            </a:r>
            <a:endParaRPr lang="en-US" i="1"/>
          </a:p>
          <a:p>
            <a:pPr marL="0" indent="0">
              <a:lnSpc>
                <a:spcPct val="110000"/>
              </a:lnSpc>
              <a:spcBef>
                <a:spcPts val="1200"/>
              </a:spcBef>
              <a:buNone/>
            </a:pPr>
            <a:r>
              <a:rPr lang="en-US" b="0" i="0">
                <a:effectLst/>
                <a:latin typeface="Open Sans" pitchFamily="2" charset="0"/>
              </a:rPr>
              <a:t>New CI for AI-driven research</a:t>
            </a:r>
          </a:p>
          <a:p>
            <a:pPr lvl="1">
              <a:lnSpc>
                <a:spcPct val="110000"/>
              </a:lnSpc>
              <a:spcBef>
                <a:spcPts val="1200"/>
              </a:spcBef>
              <a:buFont typeface="Wingdings" panose="05000000000000000000" pitchFamily="2" charset="2"/>
              <a:buChar char="Ø"/>
            </a:pPr>
            <a:r>
              <a:rPr lang="en-US" b="0" i="1">
                <a:effectLst/>
                <a:latin typeface="Open Sans" pitchFamily="2" charset="0"/>
              </a:rPr>
              <a:t>Cyberinfrastructure for Sustained Scientific Innovation (CSSI) or related programs in CISE/OAC</a:t>
            </a:r>
            <a:endParaRPr lang="en-US" i="1"/>
          </a:p>
          <a:p>
            <a:pPr marL="0" indent="0">
              <a:lnSpc>
                <a:spcPct val="110000"/>
              </a:lnSpc>
              <a:spcBef>
                <a:spcPts val="1200"/>
              </a:spcBef>
              <a:buNone/>
            </a:pPr>
            <a:r>
              <a:rPr lang="en-US" b="0" i="0">
                <a:effectLst/>
                <a:latin typeface="Open Sans" pitchFamily="2" charset="0"/>
              </a:rPr>
              <a:t>Improving CI literacy and skills development</a:t>
            </a:r>
          </a:p>
          <a:p>
            <a:pPr lvl="1">
              <a:lnSpc>
                <a:spcPct val="110000"/>
              </a:lnSpc>
              <a:spcBef>
                <a:spcPts val="1200"/>
              </a:spcBef>
              <a:buFont typeface="Wingdings" panose="05000000000000000000" pitchFamily="2" charset="2"/>
              <a:buChar char="Ø"/>
            </a:pPr>
            <a:r>
              <a:rPr lang="en-US" b="0" i="1">
                <a:effectLst/>
                <a:latin typeface="Open Sans" pitchFamily="2" charset="0"/>
              </a:rPr>
              <a:t>Training-based Workforce Development for Advanced Cyberinfrastructure (</a:t>
            </a:r>
            <a:r>
              <a:rPr lang="en-US" b="0" i="1" err="1">
                <a:effectLst/>
                <a:latin typeface="Open Sans" pitchFamily="2" charset="0"/>
              </a:rPr>
              <a:t>CyberTraining</a:t>
            </a:r>
            <a:r>
              <a:rPr lang="en-US" b="0" i="1">
                <a:effectLst/>
                <a:latin typeface="Open Sans" pitchFamily="2" charset="0"/>
              </a:rPr>
              <a:t>) program</a:t>
            </a:r>
            <a:endParaRPr lang="en-US" i="1"/>
          </a:p>
        </p:txBody>
      </p:sp>
      <p:sp>
        <p:nvSpPr>
          <p:cNvPr id="4" name="Slide Number Placeholder 3">
            <a:extLst>
              <a:ext uri="{FF2B5EF4-FFF2-40B4-BE49-F238E27FC236}">
                <a16:creationId xmlns:a16="http://schemas.microsoft.com/office/drawing/2014/main" id="{3ADB4304-DB1C-FF25-4CA5-7BF108209D33}"/>
              </a:ext>
            </a:extLst>
          </p:cNvPr>
          <p:cNvSpPr>
            <a:spLocks noGrp="1"/>
          </p:cNvSpPr>
          <p:nvPr>
            <p:ph type="sldNum" sz="quarter" idx="4"/>
          </p:nvPr>
        </p:nvSpPr>
        <p:spPr/>
        <p:txBody>
          <a:bodyPr/>
          <a:lstStyle/>
          <a:p>
            <a:fld id="{8F4BEAD3-91E3-4FFC-B7DC-935959D17485}" type="slidenum">
              <a:rPr lang="en-US" smtClean="0"/>
              <a:pPr/>
              <a:t>8</a:t>
            </a:fld>
            <a:endParaRPr lang="en-US"/>
          </a:p>
        </p:txBody>
      </p:sp>
      <p:sp>
        <p:nvSpPr>
          <p:cNvPr id="5" name="TextBox 4">
            <a:extLst>
              <a:ext uri="{FF2B5EF4-FFF2-40B4-BE49-F238E27FC236}">
                <a16:creationId xmlns:a16="http://schemas.microsoft.com/office/drawing/2014/main" id="{B8E737FD-FC88-C4FC-3F67-55A216BA18DE}"/>
              </a:ext>
            </a:extLst>
          </p:cNvPr>
          <p:cNvSpPr txBox="1"/>
          <p:nvPr/>
        </p:nvSpPr>
        <p:spPr>
          <a:xfrm>
            <a:off x="9783706" y="2445987"/>
            <a:ext cx="2433562" cy="646331"/>
          </a:xfrm>
          <a:prstGeom prst="rect">
            <a:avLst/>
          </a:prstGeom>
          <a:noFill/>
        </p:spPr>
        <p:txBody>
          <a:bodyPr wrap="square">
            <a:spAutoFit/>
          </a:bodyPr>
          <a:lstStyle/>
          <a:p>
            <a:pPr algn="ctr"/>
            <a:r>
              <a:rPr lang="en-US">
                <a:solidFill>
                  <a:schemeClr val="bg1"/>
                </a:solidFill>
              </a:rPr>
              <a:t>https://www.nsf.gov/geo/geo-ci/</a:t>
            </a:r>
          </a:p>
        </p:txBody>
      </p:sp>
      <p:pic>
        <p:nvPicPr>
          <p:cNvPr id="6" name="Picture 5">
            <a:extLst>
              <a:ext uri="{FF2B5EF4-FFF2-40B4-BE49-F238E27FC236}">
                <a16:creationId xmlns:a16="http://schemas.microsoft.com/office/drawing/2014/main" id="{51DEC067-6728-1D18-09CD-A1C2BA2739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2738" y="37353"/>
            <a:ext cx="2239815" cy="2397669"/>
          </a:xfrm>
          <a:prstGeom prst="rect">
            <a:avLst/>
          </a:prstGeom>
        </p:spPr>
      </p:pic>
    </p:spTree>
    <p:extLst>
      <p:ext uri="{BB962C8B-B14F-4D97-AF65-F5344CB8AC3E}">
        <p14:creationId xmlns:p14="http://schemas.microsoft.com/office/powerpoint/2010/main" val="141407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D460-366C-85F4-7824-BF07CA65E25E}"/>
              </a:ext>
            </a:extLst>
          </p:cNvPr>
          <p:cNvSpPr>
            <a:spLocks noGrp="1"/>
          </p:cNvSpPr>
          <p:nvPr>
            <p:ph type="title"/>
          </p:nvPr>
        </p:nvSpPr>
        <p:spPr>
          <a:xfrm>
            <a:off x="438150" y="124984"/>
            <a:ext cx="11753850" cy="1325563"/>
          </a:xfrm>
        </p:spPr>
        <p:txBody>
          <a:bodyPr>
            <a:normAutofit/>
          </a:bodyPr>
          <a:lstStyle/>
          <a:p>
            <a:r>
              <a:rPr lang="en-US" sz="4000"/>
              <a:t>National Discovery Cloud for Climate (NDC-C)</a:t>
            </a:r>
          </a:p>
        </p:txBody>
      </p:sp>
      <p:sp>
        <p:nvSpPr>
          <p:cNvPr id="3" name="Content Placeholder 2">
            <a:extLst>
              <a:ext uri="{FF2B5EF4-FFF2-40B4-BE49-F238E27FC236}">
                <a16:creationId xmlns:a16="http://schemas.microsoft.com/office/drawing/2014/main" id="{D3E154C7-9B36-6D2B-DEE8-860277BD410E}"/>
              </a:ext>
            </a:extLst>
          </p:cNvPr>
          <p:cNvSpPr>
            <a:spLocks noGrp="1"/>
          </p:cNvSpPr>
          <p:nvPr>
            <p:ph idx="1"/>
          </p:nvPr>
        </p:nvSpPr>
        <p:spPr>
          <a:xfrm>
            <a:off x="838199" y="1450548"/>
            <a:ext cx="10906125" cy="4971118"/>
          </a:xfrm>
        </p:spPr>
        <p:txBody>
          <a:bodyPr vert="horz" lIns="91440" tIns="45720" rIns="91440" bIns="45720" rtlCol="0" anchor="t">
            <a:normAutofit lnSpcReduction="10000"/>
          </a:bodyPr>
          <a:lstStyle/>
          <a:p>
            <a:pPr marL="0" indent="0">
              <a:buNone/>
            </a:pPr>
            <a:r>
              <a:rPr lang="en-US" b="1" i="1" dirty="0"/>
              <a:t>Dear Colleague Letter (DCL): National Discovery Cloud for Climate Opportunities (NSF 24-024)</a:t>
            </a:r>
          </a:p>
          <a:p>
            <a:r>
              <a:rPr lang="en-US" b="0" i="0" dirty="0">
                <a:effectLst/>
                <a:latin typeface="Open Sans"/>
                <a:ea typeface="Open Sans"/>
                <a:cs typeface="Open Sans"/>
              </a:rPr>
              <a:t>Encourages proposals for pilot projects to develop an integrated national-scale cyberinfrastructure to support end-to-end climate research and education</a:t>
            </a:r>
          </a:p>
          <a:p>
            <a:r>
              <a:rPr lang="en-US" dirty="0">
                <a:latin typeface="Open Sans"/>
                <a:ea typeface="Open Sans"/>
                <a:cs typeface="Open Sans"/>
              </a:rPr>
              <a:t>CAIG is not listed on the DCL, nonetheless, appropriate proposals responsive to NDC-C goals are encouraged to identify this:</a:t>
            </a:r>
          </a:p>
          <a:p>
            <a:pPr lvl="1"/>
            <a:r>
              <a:rPr lang="en-US" dirty="0">
                <a:latin typeface="+mj-lt"/>
              </a:rPr>
              <a:t>I</a:t>
            </a:r>
            <a:r>
              <a:rPr lang="en-US" i="0" dirty="0">
                <a:effectLst/>
                <a:latin typeface="+mj-lt"/>
              </a:rPr>
              <a:t>nclude “National Discovery Cloud for Climate” as a keyword at the end of the Overview section of the </a:t>
            </a:r>
            <a:r>
              <a:rPr lang="en-US" b="1" i="0" dirty="0">
                <a:effectLst/>
                <a:latin typeface="+mj-lt"/>
              </a:rPr>
              <a:t>Project Summary</a:t>
            </a:r>
            <a:endParaRPr lang="en-US" b="1" i="0" dirty="0">
              <a:effectLst/>
              <a:latin typeface="+mj-lt"/>
              <a:ea typeface="Open Sans"/>
              <a:cs typeface="Open Sans"/>
            </a:endParaRPr>
          </a:p>
          <a:p>
            <a:pPr lvl="1"/>
            <a:r>
              <a:rPr lang="en-US" i="0" dirty="0">
                <a:effectLst/>
                <a:latin typeface="+mj-lt"/>
              </a:rPr>
              <a:t>Include a description of the relevance of the proposed work to NDC-C goals for climate research-centric utilization of cyberinfrastructure (CI) in the </a:t>
            </a:r>
            <a:r>
              <a:rPr lang="en-US" b="1" i="0" dirty="0">
                <a:effectLst/>
                <a:latin typeface="+mj-lt"/>
              </a:rPr>
              <a:t>Project Description</a:t>
            </a:r>
            <a:r>
              <a:rPr lang="en-US" i="0" dirty="0">
                <a:effectLst/>
                <a:latin typeface="+mj-lt"/>
              </a:rPr>
              <a:t> section of the proposal</a:t>
            </a:r>
            <a:endParaRPr lang="en-US" dirty="0">
              <a:latin typeface="+mj-lt"/>
              <a:ea typeface="Open Sans"/>
              <a:cs typeface="Open Sans"/>
            </a:endParaRPr>
          </a:p>
          <a:p>
            <a:endParaRPr lang="en-US" dirty="0"/>
          </a:p>
        </p:txBody>
      </p:sp>
      <p:sp>
        <p:nvSpPr>
          <p:cNvPr id="4" name="Slide Number Placeholder 3">
            <a:extLst>
              <a:ext uri="{FF2B5EF4-FFF2-40B4-BE49-F238E27FC236}">
                <a16:creationId xmlns:a16="http://schemas.microsoft.com/office/drawing/2014/main" id="{32B43E5F-670C-5AF7-0FB5-AC813FF48BB3}"/>
              </a:ext>
            </a:extLst>
          </p:cNvPr>
          <p:cNvSpPr>
            <a:spLocks noGrp="1"/>
          </p:cNvSpPr>
          <p:nvPr>
            <p:ph type="sldNum" sz="quarter" idx="4"/>
          </p:nvPr>
        </p:nvSpPr>
        <p:spPr/>
        <p:txBody>
          <a:bodyPr/>
          <a:lstStyle/>
          <a:p>
            <a:fld id="{8F4BEAD3-91E3-4FFC-B7DC-935959D17485}" type="slidenum">
              <a:rPr lang="en-US" smtClean="0"/>
              <a:pPr/>
              <a:t>9</a:t>
            </a:fld>
            <a:endParaRPr lang="en-US"/>
          </a:p>
        </p:txBody>
      </p:sp>
    </p:spTree>
    <p:extLst>
      <p:ext uri="{BB962C8B-B14F-4D97-AF65-F5344CB8AC3E}">
        <p14:creationId xmlns:p14="http://schemas.microsoft.com/office/powerpoint/2010/main" val="916015996"/>
      </p:ext>
    </p:extLst>
  </p:cSld>
  <p:clrMapOvr>
    <a:masterClrMapping/>
  </p:clrMapOvr>
</p:sld>
</file>

<file path=ppt/theme/theme1.xml><?xml version="1.0" encoding="utf-8"?>
<a:theme xmlns:a="http://schemas.openxmlformats.org/drawingml/2006/main" name="Office Theme">
  <a:themeElements>
    <a:clrScheme name="NSF Color Palette 1">
      <a:dk1>
        <a:srgbClr val="002454"/>
      </a:dk1>
      <a:lt1>
        <a:srgbClr val="FFFFFF"/>
      </a:lt1>
      <a:dk2>
        <a:srgbClr val="005699"/>
      </a:dk2>
      <a:lt2>
        <a:srgbClr val="E7E6E6"/>
      </a:lt2>
      <a:accent1>
        <a:srgbClr val="D3B34E"/>
      </a:accent1>
      <a:accent2>
        <a:srgbClr val="00C37E"/>
      </a:accent2>
      <a:accent3>
        <a:srgbClr val="4EC3E0"/>
      </a:accent3>
      <a:accent4>
        <a:srgbClr val="00758D"/>
      </a:accent4>
      <a:accent5>
        <a:srgbClr val="473B70"/>
      </a:accent5>
      <a:accent6>
        <a:srgbClr val="002454"/>
      </a:accent6>
      <a:hlink>
        <a:srgbClr val="075697"/>
      </a:hlink>
      <a:folHlink>
        <a:srgbClr val="9089A9"/>
      </a:folHlink>
    </a:clrScheme>
    <a:fontScheme name="NSF Branding">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78000"/>
          </a:schemeClr>
        </a:solidFill>
      </a:spPr>
      <a:bodyPr lIns="182880" rIns="365760" rtlCol="0" anchor="ctr"/>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1758</Words>
  <Application>Microsoft Office PowerPoint</Application>
  <PresentationFormat>Widescreen</PresentationFormat>
  <Paragraphs>234</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Avenir Book</vt:lpstr>
      <vt:lpstr>Calibri</vt:lpstr>
      <vt:lpstr>MercurySSm-Book-Pro_Web</vt:lpstr>
      <vt:lpstr>Microsoft Sans Serif</vt:lpstr>
      <vt:lpstr>Open Sans</vt:lpstr>
      <vt:lpstr>Open Sans Light</vt:lpstr>
      <vt:lpstr>Wingdings</vt:lpstr>
      <vt:lpstr>Office Theme</vt:lpstr>
      <vt:lpstr>Collaborations in Artificial Intelligence and Geosciences (CAIG)</vt:lpstr>
      <vt:lpstr>WEBINAR LOGISTICS</vt:lpstr>
      <vt:lpstr>Zoom Webinar Set-up</vt:lpstr>
      <vt:lpstr>PROGRAM OVERVIEW</vt:lpstr>
      <vt:lpstr>Motivation</vt:lpstr>
      <vt:lpstr>Priorities for CAIG</vt:lpstr>
      <vt:lpstr>Scientific scope of CAIG</vt:lpstr>
      <vt:lpstr>Relation to other opportunities</vt:lpstr>
      <vt:lpstr>National Discovery Cloud for Climate (NDC-C)</vt:lpstr>
      <vt:lpstr>National AI Research Resource (NAIRR)</vt:lpstr>
      <vt:lpstr>PROPOSAL PREPARATION</vt:lpstr>
      <vt:lpstr>General preparation instructions</vt:lpstr>
      <vt:lpstr>CAIG submission eligibility</vt:lpstr>
      <vt:lpstr>Merit review criteria</vt:lpstr>
      <vt:lpstr>Leveraging NSF-supported  shared computing</vt:lpstr>
      <vt:lpstr>Other supplementary documents</vt:lpstr>
      <vt:lpstr>OTHER CONSIDERATIONS</vt:lpstr>
      <vt:lpstr>Future plans for CAIG</vt:lpstr>
      <vt:lpstr>Resources for proposers</vt:lpstr>
      <vt:lpstr>CAIG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2024-01-23T14:47:06Z</dcterms:created>
  <dcterms:modified xsi:type="dcterms:W3CDTF">2024-01-23T14:48:00Z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522a3ba4-60c9-442b-81ad-e15ecaf91074</vt:lpwstr>
  </property>
  <property fmtid="{D5CDD505-2E9C-101B-9397-08002B2CF9AE}" pid="3" name="ContainsCUI">
    <vt:lpwstr>No</vt:lpwstr>
  </property>
</Properties>
</file>