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2"/>
  </p:notesMasterIdLst>
  <p:sldIdLst>
    <p:sldId id="263" r:id="rId5"/>
    <p:sldId id="312" r:id="rId6"/>
    <p:sldId id="260" r:id="rId7"/>
    <p:sldId id="290" r:id="rId8"/>
    <p:sldId id="323" r:id="rId9"/>
    <p:sldId id="326" r:id="rId10"/>
    <p:sldId id="319" r:id="rId11"/>
    <p:sldId id="320" r:id="rId12"/>
    <p:sldId id="321" r:id="rId13"/>
    <p:sldId id="322" r:id="rId14"/>
    <p:sldId id="285" r:id="rId15"/>
    <p:sldId id="306" r:id="rId16"/>
    <p:sldId id="286" r:id="rId17"/>
    <p:sldId id="307" r:id="rId18"/>
    <p:sldId id="325" r:id="rId19"/>
    <p:sldId id="311" r:id="rId20"/>
    <p:sldId id="302" r:id="rId21"/>
    <p:sldId id="316" r:id="rId22"/>
    <p:sldId id="299" r:id="rId23"/>
    <p:sldId id="300" r:id="rId24"/>
    <p:sldId id="301" r:id="rId25"/>
    <p:sldId id="297" r:id="rId26"/>
    <p:sldId id="298" r:id="rId27"/>
    <p:sldId id="314" r:id="rId28"/>
    <p:sldId id="283" r:id="rId29"/>
    <p:sldId id="276" r:id="rId30"/>
    <p:sldId id="289" r:id="rId31"/>
    <p:sldId id="315" r:id="rId32"/>
    <p:sldId id="317" r:id="rId33"/>
    <p:sldId id="284" r:id="rId34"/>
    <p:sldId id="318" r:id="rId35"/>
    <p:sldId id="308" r:id="rId36"/>
    <p:sldId id="324" r:id="rId37"/>
    <p:sldId id="296" r:id="rId38"/>
    <p:sldId id="303" r:id="rId39"/>
    <p:sldId id="310" r:id="rId40"/>
    <p:sldId id="2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A4A3A4"/>
          </p15:clr>
        </p15:guide>
        <p15:guide id="2" pos="7272" userDrawn="1">
          <p15:clr>
            <a:srgbClr val="A4A3A4"/>
          </p15:clr>
        </p15:guide>
        <p15:guide id="3" orient="horz" pos="2260" userDrawn="1">
          <p15:clr>
            <a:srgbClr val="A4A3A4"/>
          </p15:clr>
        </p15:guide>
        <p15:guide id="4" pos="5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59B404-1417-4A7C-B31A-1291A1E13F6B}" name="Catherine Hughes" initials="CH" userId="S::cahughes@nsf.gov::63e037ed-f314-4299-b46e-d2a6ecc446d7" providerId="AD"/>
  <p188:author id="{C4053120-D7ED-A436-FCB7-73689129E4C3}" name="Lips, Karen R." initials="LR" userId="S::7732384710@nsf.gov::7b127eeb-416b-4b02-aa46-788389566960" providerId="AD"/>
  <p188:author id="{B5C00932-4530-10C9-91FC-8813F3E71E65}" name="Burke, Cassidy" initials="BC" userId="S::7054456649@nsf.gov::0414fab3-acf2-4413-90d2-c15f6990b24a" providerId="AD"/>
  <p188:author id="{DC62144F-5CF8-A7D8-57A7-6F4321E1C97D}" name="Bauchspies, Wenda" initials="BW" userId="S::7892274873@nsf.gov::6b0ebc72-d22e-4b35-aa29-4f1e56c1d76f" providerId="AD"/>
  <p188:author id="{F3A75B8D-C0FB-BC95-3A33-8A6342230BB0}" name="Le, Ly (Contractor)" initials="LL(" userId="S::7618186527@nsf.gov::d470a643-a799-48e3-92cc-ae7177483371" providerId="AD"/>
  <p188:author id="{7894B9B5-A02C-2360-7B86-F5EC3DC2C5A4}" name="Koster, Jeremy" initials="KJ" userId="S::7070588917@nsf.gov::7ff4590c-39ef-4821-af23-3a0470a7f0fa" providerId="AD"/>
  <p188:author id="{31A3DBC1-206F-F2E9-37B1-149ED7E1BD05}" name="Reksulak, Michael" initials="RM" userId="S::0011728546@nsf.gov::04106173-2623-4cee-99db-3527754339f3" providerId="AD"/>
  <p188:author id="{6E1129E0-73E8-BACB-0362-2B0C6C521298}" name="Raterron, Paul" initials="RP" userId="S::7529702849@nsf.gov::426a0946-b0f7-4108-ac24-2790a26094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000000"/>
    <a:srgbClr val="003376"/>
    <a:srgbClr val="0164AF"/>
    <a:srgbClr val="004096"/>
    <a:srgbClr val="004BB0"/>
    <a:srgbClr val="00347A"/>
    <a:srgbClr val="0F4F83"/>
    <a:srgbClr val="002554"/>
    <a:srgbClr val="07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9" autoAdjust="0"/>
    <p:restoredTop sz="86389" autoAdjust="0"/>
  </p:normalViewPr>
  <p:slideViewPr>
    <p:cSldViewPr snapToGrid="0">
      <p:cViewPr varScale="1">
        <p:scale>
          <a:sx n="114" d="100"/>
          <a:sy n="114" d="100"/>
        </p:scale>
        <p:origin x="168" y="1276"/>
      </p:cViewPr>
      <p:guideLst>
        <p:guide orient="horz" pos="3576"/>
        <p:guide pos="7272"/>
        <p:guide orient="horz" pos="2260"/>
        <p:guide pos="57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60495-E830-A445-8693-1555F2D3CD33}" type="doc">
      <dgm:prSet loTypeId="urn:microsoft.com/office/officeart/2005/8/layout/cycle1" loCatId="" qsTypeId="urn:microsoft.com/office/officeart/2005/8/quickstyle/simple1" qsCatId="simple" csTypeId="urn:microsoft.com/office/officeart/2005/8/colors/colorful1" csCatId="colorful" phldr="1"/>
      <dgm:spPr/>
      <dgm:t>
        <a:bodyPr/>
        <a:lstStyle/>
        <a:p>
          <a:endParaRPr lang="en-US"/>
        </a:p>
      </dgm:t>
    </dgm:pt>
    <dgm:pt modelId="{AB7AC7C0-B06A-5E43-ACC1-8959B56117D2}">
      <dgm:prSet phldrT="[Text]" custT="1"/>
      <dgm:spPr/>
      <dgm:t>
        <a:bodyPr/>
        <a:lstStyle/>
        <a:p>
          <a:r>
            <a:rPr lang="en-US" sz="1600" b="1" dirty="0"/>
            <a:t>Observations</a:t>
          </a:r>
        </a:p>
      </dgm:t>
    </dgm:pt>
    <dgm:pt modelId="{9FDE3144-494C-BE48-A116-A55F265C4F9D}" type="parTrans" cxnId="{2D5B7668-079B-2F4E-91A8-8489AB066247}">
      <dgm:prSet/>
      <dgm:spPr/>
      <dgm:t>
        <a:bodyPr/>
        <a:lstStyle/>
        <a:p>
          <a:endParaRPr lang="en-US"/>
        </a:p>
      </dgm:t>
    </dgm:pt>
    <dgm:pt modelId="{8B948351-ACED-3744-BB23-6E5347A06244}" type="sibTrans" cxnId="{2D5B7668-079B-2F4E-91A8-8489AB066247}">
      <dgm:prSet/>
      <dgm:spPr/>
      <dgm:t>
        <a:bodyPr/>
        <a:lstStyle/>
        <a:p>
          <a:endParaRPr lang="en-US"/>
        </a:p>
      </dgm:t>
    </dgm:pt>
    <dgm:pt modelId="{CF7B3D24-B8EF-2F41-AD8D-A6692E9B8FB2}">
      <dgm:prSet phldrT="[Text]" custT="1"/>
      <dgm:spPr/>
      <dgm:t>
        <a:bodyPr/>
        <a:lstStyle/>
        <a:p>
          <a:r>
            <a:rPr lang="en-US" sz="1600" b="1" dirty="0"/>
            <a:t>Data Aggregation</a:t>
          </a:r>
        </a:p>
      </dgm:t>
    </dgm:pt>
    <dgm:pt modelId="{69474741-1DC4-AD4E-AE8F-B712D5C2AA2E}" type="parTrans" cxnId="{6E59FA94-0564-D348-ACD6-EC2C2578A59F}">
      <dgm:prSet/>
      <dgm:spPr/>
      <dgm:t>
        <a:bodyPr/>
        <a:lstStyle/>
        <a:p>
          <a:endParaRPr lang="en-US"/>
        </a:p>
      </dgm:t>
    </dgm:pt>
    <dgm:pt modelId="{A59E4FB0-8489-D44A-9C87-C4D9BB217345}" type="sibTrans" cxnId="{6E59FA94-0564-D348-ACD6-EC2C2578A59F}">
      <dgm:prSet/>
      <dgm:spPr/>
      <dgm:t>
        <a:bodyPr/>
        <a:lstStyle/>
        <a:p>
          <a:endParaRPr lang="en-US"/>
        </a:p>
      </dgm:t>
    </dgm:pt>
    <dgm:pt modelId="{68179AC6-9BBA-8246-825B-31FC6ADE748E}">
      <dgm:prSet phldrT="[Text]" custT="1"/>
      <dgm:spPr/>
      <dgm:t>
        <a:bodyPr/>
        <a:lstStyle/>
        <a:p>
          <a:r>
            <a:rPr lang="en-US" sz="1600" b="1" dirty="0"/>
            <a:t>Computational Modeling</a:t>
          </a:r>
        </a:p>
      </dgm:t>
    </dgm:pt>
    <dgm:pt modelId="{18BE0631-BAB2-E040-8294-37BDD49B2C04}" type="parTrans" cxnId="{4454B016-92F8-7544-A21B-C7482F990592}">
      <dgm:prSet/>
      <dgm:spPr/>
      <dgm:t>
        <a:bodyPr/>
        <a:lstStyle/>
        <a:p>
          <a:endParaRPr lang="en-US"/>
        </a:p>
      </dgm:t>
    </dgm:pt>
    <dgm:pt modelId="{353B7B30-AFD8-ED4F-BDAB-13681ADCF8BB}" type="sibTrans" cxnId="{4454B016-92F8-7544-A21B-C7482F990592}">
      <dgm:prSet/>
      <dgm:spPr/>
      <dgm:t>
        <a:bodyPr/>
        <a:lstStyle/>
        <a:p>
          <a:endParaRPr lang="en-US"/>
        </a:p>
      </dgm:t>
    </dgm:pt>
    <dgm:pt modelId="{C1A67FCC-5646-B04A-B52B-F5099DDAB49F}">
      <dgm:prSet phldrT="[Text]" custT="1"/>
      <dgm:spPr/>
      <dgm:t>
        <a:bodyPr/>
        <a:lstStyle/>
        <a:p>
          <a:r>
            <a:rPr lang="en-US" sz="1600" b="1" dirty="0"/>
            <a:t>Interventions</a:t>
          </a:r>
        </a:p>
      </dgm:t>
    </dgm:pt>
    <dgm:pt modelId="{DEF39BA7-AB8C-4741-BC00-FDA67BA6BD3A}" type="parTrans" cxnId="{28225A00-642A-114F-9995-99AF9630FEBB}">
      <dgm:prSet/>
      <dgm:spPr/>
      <dgm:t>
        <a:bodyPr/>
        <a:lstStyle/>
        <a:p>
          <a:endParaRPr lang="en-US"/>
        </a:p>
      </dgm:t>
    </dgm:pt>
    <dgm:pt modelId="{032F7FD3-17EF-2D47-A507-8FE56FA80A89}" type="sibTrans" cxnId="{28225A00-642A-114F-9995-99AF9630FEBB}">
      <dgm:prSet/>
      <dgm:spPr/>
      <dgm:t>
        <a:bodyPr/>
        <a:lstStyle/>
        <a:p>
          <a:endParaRPr lang="en-US"/>
        </a:p>
      </dgm:t>
    </dgm:pt>
    <dgm:pt modelId="{ABC32DE1-BEE6-AA4E-9BBD-169B873E0217}">
      <dgm:prSet phldrT="[Text]" custT="1"/>
      <dgm:spPr/>
      <dgm:t>
        <a:bodyPr/>
        <a:lstStyle/>
        <a:p>
          <a:r>
            <a:rPr lang="en-US" sz="1600" b="1" dirty="0"/>
            <a:t>Analysis &amp; Reasoning</a:t>
          </a:r>
        </a:p>
      </dgm:t>
    </dgm:pt>
    <dgm:pt modelId="{3460228B-26C0-CA45-8646-3FDF411C3F1C}" type="parTrans" cxnId="{D53DE8DB-A541-7940-AE5D-DC4072828332}">
      <dgm:prSet/>
      <dgm:spPr/>
      <dgm:t>
        <a:bodyPr/>
        <a:lstStyle/>
        <a:p>
          <a:endParaRPr lang="en-US"/>
        </a:p>
      </dgm:t>
    </dgm:pt>
    <dgm:pt modelId="{9C08A41D-D0FB-7E4D-8761-BA41A1E38399}" type="sibTrans" cxnId="{D53DE8DB-A541-7940-AE5D-DC4072828332}">
      <dgm:prSet/>
      <dgm:spPr/>
      <dgm:t>
        <a:bodyPr/>
        <a:lstStyle/>
        <a:p>
          <a:endParaRPr lang="en-US"/>
        </a:p>
      </dgm:t>
    </dgm:pt>
    <dgm:pt modelId="{08C532A7-2C51-274F-97D6-6C6AF300EBCA}" type="pres">
      <dgm:prSet presAssocID="{32F60495-E830-A445-8693-1555F2D3CD33}" presName="cycle" presStyleCnt="0">
        <dgm:presLayoutVars>
          <dgm:dir/>
          <dgm:resizeHandles val="exact"/>
        </dgm:presLayoutVars>
      </dgm:prSet>
      <dgm:spPr/>
    </dgm:pt>
    <dgm:pt modelId="{E788B0BF-7049-3042-8670-54965F32531A}" type="pres">
      <dgm:prSet presAssocID="{AB7AC7C0-B06A-5E43-ACC1-8959B56117D2}" presName="dummy" presStyleCnt="0"/>
      <dgm:spPr/>
    </dgm:pt>
    <dgm:pt modelId="{E1DD1D61-07B6-8145-923F-836B1D957B5F}" type="pres">
      <dgm:prSet presAssocID="{AB7AC7C0-B06A-5E43-ACC1-8959B56117D2}" presName="node" presStyleLbl="revTx" presStyleIdx="0" presStyleCnt="5" custScaleX="174534">
        <dgm:presLayoutVars>
          <dgm:bulletEnabled val="1"/>
        </dgm:presLayoutVars>
      </dgm:prSet>
      <dgm:spPr/>
    </dgm:pt>
    <dgm:pt modelId="{2D7B7ABD-0B81-4046-B35D-EACE8DEE9B9E}" type="pres">
      <dgm:prSet presAssocID="{8B948351-ACED-3744-BB23-6E5347A06244}" presName="sibTrans" presStyleLbl="node1" presStyleIdx="0" presStyleCnt="5"/>
      <dgm:spPr/>
    </dgm:pt>
    <dgm:pt modelId="{9B668596-C347-0345-8D88-2A037395063B}" type="pres">
      <dgm:prSet presAssocID="{CF7B3D24-B8EF-2F41-AD8D-A6692E9B8FB2}" presName="dummy" presStyleCnt="0"/>
      <dgm:spPr/>
    </dgm:pt>
    <dgm:pt modelId="{C6200E7C-5460-F34B-9CBC-103262756409}" type="pres">
      <dgm:prSet presAssocID="{CF7B3D24-B8EF-2F41-AD8D-A6692E9B8FB2}" presName="node" presStyleLbl="revTx" presStyleIdx="1" presStyleCnt="5" custScaleX="130225">
        <dgm:presLayoutVars>
          <dgm:bulletEnabled val="1"/>
        </dgm:presLayoutVars>
      </dgm:prSet>
      <dgm:spPr/>
    </dgm:pt>
    <dgm:pt modelId="{E725CFA8-EB63-F443-A8F9-D01111FC9EB3}" type="pres">
      <dgm:prSet presAssocID="{A59E4FB0-8489-D44A-9C87-C4D9BB217345}" presName="sibTrans" presStyleLbl="node1" presStyleIdx="1" presStyleCnt="5"/>
      <dgm:spPr/>
    </dgm:pt>
    <dgm:pt modelId="{6D52CC92-07ED-AC4A-812D-98727BB8BEAB}" type="pres">
      <dgm:prSet presAssocID="{68179AC6-9BBA-8246-825B-31FC6ADE748E}" presName="dummy" presStyleCnt="0"/>
      <dgm:spPr/>
    </dgm:pt>
    <dgm:pt modelId="{553DF364-8A91-1044-B28F-3E37D59C2F3C}" type="pres">
      <dgm:prSet presAssocID="{68179AC6-9BBA-8246-825B-31FC6ADE748E}" presName="node" presStyleLbl="revTx" presStyleIdx="2" presStyleCnt="5" custScaleX="182096" custRadScaleRad="110995" custRadScaleInc="1126">
        <dgm:presLayoutVars>
          <dgm:bulletEnabled val="1"/>
        </dgm:presLayoutVars>
      </dgm:prSet>
      <dgm:spPr/>
    </dgm:pt>
    <dgm:pt modelId="{C7F692E2-83E5-3049-975F-7AE33510262A}" type="pres">
      <dgm:prSet presAssocID="{353B7B30-AFD8-ED4F-BDAB-13681ADCF8BB}" presName="sibTrans" presStyleLbl="node1" presStyleIdx="2" presStyleCnt="5"/>
      <dgm:spPr/>
    </dgm:pt>
    <dgm:pt modelId="{ACDD8F8E-A08A-0C4E-8C67-5C241629FF59}" type="pres">
      <dgm:prSet presAssocID="{ABC32DE1-BEE6-AA4E-9BBD-169B873E0217}" presName="dummy" presStyleCnt="0"/>
      <dgm:spPr/>
    </dgm:pt>
    <dgm:pt modelId="{DD5F0861-C81B-5241-A8E7-1EDD76729F6F}" type="pres">
      <dgm:prSet presAssocID="{ABC32DE1-BEE6-AA4E-9BBD-169B873E0217}" presName="node" presStyleLbl="revTx" presStyleIdx="3" presStyleCnt="5" custScaleX="135505" custRadScaleRad="98741" custRadScaleInc="18754">
        <dgm:presLayoutVars>
          <dgm:bulletEnabled val="1"/>
        </dgm:presLayoutVars>
      </dgm:prSet>
      <dgm:spPr/>
    </dgm:pt>
    <dgm:pt modelId="{44F88675-017A-0646-A323-ACF94A131543}" type="pres">
      <dgm:prSet presAssocID="{9C08A41D-D0FB-7E4D-8761-BA41A1E38399}" presName="sibTrans" presStyleLbl="node1" presStyleIdx="3" presStyleCnt="5" custLinFactNeighborX="699" custLinFactNeighborY="-2555"/>
      <dgm:spPr/>
    </dgm:pt>
    <dgm:pt modelId="{2BD098A9-7B32-C44D-A6F2-FCDB6D0A7D6D}" type="pres">
      <dgm:prSet presAssocID="{C1A67FCC-5646-B04A-B52B-F5099DDAB49F}" presName="dummy" presStyleCnt="0"/>
      <dgm:spPr/>
    </dgm:pt>
    <dgm:pt modelId="{85B7A2D2-E08E-DB4A-B1A9-B62744CF6745}" type="pres">
      <dgm:prSet presAssocID="{C1A67FCC-5646-B04A-B52B-F5099DDAB49F}" presName="node" presStyleLbl="revTx" presStyleIdx="4" presStyleCnt="5" custScaleX="156561">
        <dgm:presLayoutVars>
          <dgm:bulletEnabled val="1"/>
        </dgm:presLayoutVars>
      </dgm:prSet>
      <dgm:spPr/>
    </dgm:pt>
    <dgm:pt modelId="{E05D76F3-1CE5-FF42-8C22-B0840059B5F3}" type="pres">
      <dgm:prSet presAssocID="{032F7FD3-17EF-2D47-A507-8FE56FA80A89}" presName="sibTrans" presStyleLbl="node1" presStyleIdx="4" presStyleCnt="5" custLinFactNeighborX="-267" custLinFactNeighborY="-487"/>
      <dgm:spPr/>
    </dgm:pt>
  </dgm:ptLst>
  <dgm:cxnLst>
    <dgm:cxn modelId="{28225A00-642A-114F-9995-99AF9630FEBB}" srcId="{32F60495-E830-A445-8693-1555F2D3CD33}" destId="{C1A67FCC-5646-B04A-B52B-F5099DDAB49F}" srcOrd="4" destOrd="0" parTransId="{DEF39BA7-AB8C-4741-BC00-FDA67BA6BD3A}" sibTransId="{032F7FD3-17EF-2D47-A507-8FE56FA80A89}"/>
    <dgm:cxn modelId="{4454B016-92F8-7544-A21B-C7482F990592}" srcId="{32F60495-E830-A445-8693-1555F2D3CD33}" destId="{68179AC6-9BBA-8246-825B-31FC6ADE748E}" srcOrd="2" destOrd="0" parTransId="{18BE0631-BAB2-E040-8294-37BDD49B2C04}" sibTransId="{353B7B30-AFD8-ED4F-BDAB-13681ADCF8BB}"/>
    <dgm:cxn modelId="{49A51217-EBBD-8740-858D-A2B62200382F}" type="presOf" srcId="{032F7FD3-17EF-2D47-A507-8FE56FA80A89}" destId="{E05D76F3-1CE5-FF42-8C22-B0840059B5F3}" srcOrd="0" destOrd="0" presId="urn:microsoft.com/office/officeart/2005/8/layout/cycle1"/>
    <dgm:cxn modelId="{1BB99024-DEB1-5048-8B28-46A2969D6CB7}" type="presOf" srcId="{68179AC6-9BBA-8246-825B-31FC6ADE748E}" destId="{553DF364-8A91-1044-B28F-3E37D59C2F3C}" srcOrd="0" destOrd="0" presId="urn:microsoft.com/office/officeart/2005/8/layout/cycle1"/>
    <dgm:cxn modelId="{98AF4C66-E7D0-A54A-BCB5-7EA496E0CA82}" type="presOf" srcId="{C1A67FCC-5646-B04A-B52B-F5099DDAB49F}" destId="{85B7A2D2-E08E-DB4A-B1A9-B62744CF6745}" srcOrd="0" destOrd="0" presId="urn:microsoft.com/office/officeart/2005/8/layout/cycle1"/>
    <dgm:cxn modelId="{2D5B7668-079B-2F4E-91A8-8489AB066247}" srcId="{32F60495-E830-A445-8693-1555F2D3CD33}" destId="{AB7AC7C0-B06A-5E43-ACC1-8959B56117D2}" srcOrd="0" destOrd="0" parTransId="{9FDE3144-494C-BE48-A116-A55F265C4F9D}" sibTransId="{8B948351-ACED-3744-BB23-6E5347A06244}"/>
    <dgm:cxn modelId="{B2CC4077-8104-E148-A28A-2D8B5B937D92}" type="presOf" srcId="{8B948351-ACED-3744-BB23-6E5347A06244}" destId="{2D7B7ABD-0B81-4046-B35D-EACE8DEE9B9E}" srcOrd="0" destOrd="0" presId="urn:microsoft.com/office/officeart/2005/8/layout/cycle1"/>
    <dgm:cxn modelId="{61D3D058-795C-9D4B-BCAE-E3DCF55A17A7}" type="presOf" srcId="{CF7B3D24-B8EF-2F41-AD8D-A6692E9B8FB2}" destId="{C6200E7C-5460-F34B-9CBC-103262756409}" srcOrd="0" destOrd="0" presId="urn:microsoft.com/office/officeart/2005/8/layout/cycle1"/>
    <dgm:cxn modelId="{6E59FA94-0564-D348-ACD6-EC2C2578A59F}" srcId="{32F60495-E830-A445-8693-1555F2D3CD33}" destId="{CF7B3D24-B8EF-2F41-AD8D-A6692E9B8FB2}" srcOrd="1" destOrd="0" parTransId="{69474741-1DC4-AD4E-AE8F-B712D5C2AA2E}" sibTransId="{A59E4FB0-8489-D44A-9C87-C4D9BB217345}"/>
    <dgm:cxn modelId="{B2979CA5-B56D-9D43-884E-5B54ADD0C01E}" type="presOf" srcId="{AB7AC7C0-B06A-5E43-ACC1-8959B56117D2}" destId="{E1DD1D61-07B6-8145-923F-836B1D957B5F}" srcOrd="0" destOrd="0" presId="urn:microsoft.com/office/officeart/2005/8/layout/cycle1"/>
    <dgm:cxn modelId="{F5EE51D4-5FFE-8E4D-AE35-A3ABBDB14002}" type="presOf" srcId="{A59E4FB0-8489-D44A-9C87-C4D9BB217345}" destId="{E725CFA8-EB63-F443-A8F9-D01111FC9EB3}" srcOrd="0" destOrd="0" presId="urn:microsoft.com/office/officeart/2005/8/layout/cycle1"/>
    <dgm:cxn modelId="{AB183BD6-5639-C74D-93E6-61B876A8AD6D}" type="presOf" srcId="{32F60495-E830-A445-8693-1555F2D3CD33}" destId="{08C532A7-2C51-274F-97D6-6C6AF300EBCA}" srcOrd="0" destOrd="0" presId="urn:microsoft.com/office/officeart/2005/8/layout/cycle1"/>
    <dgm:cxn modelId="{1242E9D7-3EA5-374D-A8E1-F685EBEF4728}" type="presOf" srcId="{9C08A41D-D0FB-7E4D-8761-BA41A1E38399}" destId="{44F88675-017A-0646-A323-ACF94A131543}" srcOrd="0" destOrd="0" presId="urn:microsoft.com/office/officeart/2005/8/layout/cycle1"/>
    <dgm:cxn modelId="{D53DE8DB-A541-7940-AE5D-DC4072828332}" srcId="{32F60495-E830-A445-8693-1555F2D3CD33}" destId="{ABC32DE1-BEE6-AA4E-9BBD-169B873E0217}" srcOrd="3" destOrd="0" parTransId="{3460228B-26C0-CA45-8646-3FDF411C3F1C}" sibTransId="{9C08A41D-D0FB-7E4D-8761-BA41A1E38399}"/>
    <dgm:cxn modelId="{0A8FC6E6-6D95-FA4E-9C72-FC22EF3240F1}" type="presOf" srcId="{ABC32DE1-BEE6-AA4E-9BBD-169B873E0217}" destId="{DD5F0861-C81B-5241-A8E7-1EDD76729F6F}" srcOrd="0" destOrd="0" presId="urn:microsoft.com/office/officeart/2005/8/layout/cycle1"/>
    <dgm:cxn modelId="{454EF1FE-DED0-C74C-960A-51BFCC24ED42}" type="presOf" srcId="{353B7B30-AFD8-ED4F-BDAB-13681ADCF8BB}" destId="{C7F692E2-83E5-3049-975F-7AE33510262A}" srcOrd="0" destOrd="0" presId="urn:microsoft.com/office/officeart/2005/8/layout/cycle1"/>
    <dgm:cxn modelId="{D58BD18B-C2A3-B34F-93E9-F6A0EA0365F0}" type="presParOf" srcId="{08C532A7-2C51-274F-97D6-6C6AF300EBCA}" destId="{E788B0BF-7049-3042-8670-54965F32531A}" srcOrd="0" destOrd="0" presId="urn:microsoft.com/office/officeart/2005/8/layout/cycle1"/>
    <dgm:cxn modelId="{129AE917-FD89-DF48-9ECA-9DD88434EAED}" type="presParOf" srcId="{08C532A7-2C51-274F-97D6-6C6AF300EBCA}" destId="{E1DD1D61-07B6-8145-923F-836B1D957B5F}" srcOrd="1" destOrd="0" presId="urn:microsoft.com/office/officeart/2005/8/layout/cycle1"/>
    <dgm:cxn modelId="{DAEF7AC3-7D22-8842-911B-8077AD4E6F35}" type="presParOf" srcId="{08C532A7-2C51-274F-97D6-6C6AF300EBCA}" destId="{2D7B7ABD-0B81-4046-B35D-EACE8DEE9B9E}" srcOrd="2" destOrd="0" presId="urn:microsoft.com/office/officeart/2005/8/layout/cycle1"/>
    <dgm:cxn modelId="{7A5AA23E-BC58-0A44-88FE-48C5A8742A30}" type="presParOf" srcId="{08C532A7-2C51-274F-97D6-6C6AF300EBCA}" destId="{9B668596-C347-0345-8D88-2A037395063B}" srcOrd="3" destOrd="0" presId="urn:microsoft.com/office/officeart/2005/8/layout/cycle1"/>
    <dgm:cxn modelId="{CAC15624-7885-BC4C-BA63-218DCE13A244}" type="presParOf" srcId="{08C532A7-2C51-274F-97D6-6C6AF300EBCA}" destId="{C6200E7C-5460-F34B-9CBC-103262756409}" srcOrd="4" destOrd="0" presId="urn:microsoft.com/office/officeart/2005/8/layout/cycle1"/>
    <dgm:cxn modelId="{4BE77EAF-07AE-904A-BD2E-1309235100B5}" type="presParOf" srcId="{08C532A7-2C51-274F-97D6-6C6AF300EBCA}" destId="{E725CFA8-EB63-F443-A8F9-D01111FC9EB3}" srcOrd="5" destOrd="0" presId="urn:microsoft.com/office/officeart/2005/8/layout/cycle1"/>
    <dgm:cxn modelId="{BC4A15EF-0C07-EF4E-9D43-EA68DEDD053B}" type="presParOf" srcId="{08C532A7-2C51-274F-97D6-6C6AF300EBCA}" destId="{6D52CC92-07ED-AC4A-812D-98727BB8BEAB}" srcOrd="6" destOrd="0" presId="urn:microsoft.com/office/officeart/2005/8/layout/cycle1"/>
    <dgm:cxn modelId="{3D1E55F2-A63F-5D46-9ACE-44598D2DB8E6}" type="presParOf" srcId="{08C532A7-2C51-274F-97D6-6C6AF300EBCA}" destId="{553DF364-8A91-1044-B28F-3E37D59C2F3C}" srcOrd="7" destOrd="0" presId="urn:microsoft.com/office/officeart/2005/8/layout/cycle1"/>
    <dgm:cxn modelId="{177176DC-BFD2-A94B-AF1B-B6012A57E11D}" type="presParOf" srcId="{08C532A7-2C51-274F-97D6-6C6AF300EBCA}" destId="{C7F692E2-83E5-3049-975F-7AE33510262A}" srcOrd="8" destOrd="0" presId="urn:microsoft.com/office/officeart/2005/8/layout/cycle1"/>
    <dgm:cxn modelId="{B8BE38F0-18E6-B047-AC7B-796CDCC4B5DD}" type="presParOf" srcId="{08C532A7-2C51-274F-97D6-6C6AF300EBCA}" destId="{ACDD8F8E-A08A-0C4E-8C67-5C241629FF59}" srcOrd="9" destOrd="0" presId="urn:microsoft.com/office/officeart/2005/8/layout/cycle1"/>
    <dgm:cxn modelId="{6E3E7959-4035-5246-9332-A7B1E88338DE}" type="presParOf" srcId="{08C532A7-2C51-274F-97D6-6C6AF300EBCA}" destId="{DD5F0861-C81B-5241-A8E7-1EDD76729F6F}" srcOrd="10" destOrd="0" presId="urn:microsoft.com/office/officeart/2005/8/layout/cycle1"/>
    <dgm:cxn modelId="{A36F9837-A606-2841-8A27-11906C65F0D2}" type="presParOf" srcId="{08C532A7-2C51-274F-97D6-6C6AF300EBCA}" destId="{44F88675-017A-0646-A323-ACF94A131543}" srcOrd="11" destOrd="0" presId="urn:microsoft.com/office/officeart/2005/8/layout/cycle1"/>
    <dgm:cxn modelId="{1FCAAB51-CBE4-EC41-B0C6-85B456992707}" type="presParOf" srcId="{08C532A7-2C51-274F-97D6-6C6AF300EBCA}" destId="{2BD098A9-7B32-C44D-A6F2-FCDB6D0A7D6D}" srcOrd="12" destOrd="0" presId="urn:microsoft.com/office/officeart/2005/8/layout/cycle1"/>
    <dgm:cxn modelId="{73E1DE38-14BA-9540-A9C3-57DE3F62BDD8}" type="presParOf" srcId="{08C532A7-2C51-274F-97D6-6C6AF300EBCA}" destId="{85B7A2D2-E08E-DB4A-B1A9-B62744CF6745}" srcOrd="13" destOrd="0" presId="urn:microsoft.com/office/officeart/2005/8/layout/cycle1"/>
    <dgm:cxn modelId="{AB7A1634-1974-0C4B-90CE-EC744678731C}" type="presParOf" srcId="{08C532A7-2C51-274F-97D6-6C6AF300EBCA}" destId="{E05D76F3-1CE5-FF42-8C22-B0840059B5F3}" srcOrd="14" destOrd="0" presId="urn:microsoft.com/office/officeart/2005/8/layout/cycle1"/>
  </dgm:cxnLst>
  <dgm:bg>
    <a:solidFill>
      <a:schemeClr val="bg1">
        <a:lumMod val="85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D1D61-07B6-8145-923F-836B1D957B5F}">
      <dsp:nvSpPr>
        <dsp:cNvPr id="0" name=""/>
        <dsp:cNvSpPr/>
      </dsp:nvSpPr>
      <dsp:spPr>
        <a:xfrm>
          <a:off x="2473350" y="30125"/>
          <a:ext cx="1833248" cy="105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Observations</a:t>
          </a:r>
        </a:p>
      </dsp:txBody>
      <dsp:txXfrm>
        <a:off x="2473350" y="30125"/>
        <a:ext cx="1833248" cy="1050367"/>
      </dsp:txXfrm>
    </dsp:sp>
    <dsp:sp modelId="{2D7B7ABD-0B81-4046-B35D-EACE8DEE9B9E}">
      <dsp:nvSpPr>
        <dsp:cNvPr id="0" name=""/>
        <dsp:cNvSpPr/>
      </dsp:nvSpPr>
      <dsp:spPr>
        <a:xfrm>
          <a:off x="391985" y="-497"/>
          <a:ext cx="3940600" cy="3940600"/>
        </a:xfrm>
        <a:prstGeom prst="circularArrow">
          <a:avLst>
            <a:gd name="adj1" fmla="val 5198"/>
            <a:gd name="adj2" fmla="val 335736"/>
            <a:gd name="adj3" fmla="val 21293963"/>
            <a:gd name="adj4" fmla="val 19765607"/>
            <a:gd name="adj5" fmla="val 606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00E7C-5460-F34B-9CBC-103262756409}">
      <dsp:nvSpPr>
        <dsp:cNvPr id="0" name=""/>
        <dsp:cNvSpPr/>
      </dsp:nvSpPr>
      <dsp:spPr>
        <a:xfrm>
          <a:off x="3341201" y="1984907"/>
          <a:ext cx="1367841" cy="105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Data Aggregation</a:t>
          </a:r>
        </a:p>
      </dsp:txBody>
      <dsp:txXfrm>
        <a:off x="3341201" y="1984907"/>
        <a:ext cx="1367841" cy="1050367"/>
      </dsp:txXfrm>
    </dsp:sp>
    <dsp:sp modelId="{E725CFA8-EB63-F443-A8F9-D01111FC9EB3}">
      <dsp:nvSpPr>
        <dsp:cNvPr id="0" name=""/>
        <dsp:cNvSpPr/>
      </dsp:nvSpPr>
      <dsp:spPr>
        <a:xfrm>
          <a:off x="390466" y="1481"/>
          <a:ext cx="3940600" cy="3940600"/>
        </a:xfrm>
        <a:prstGeom prst="circularArrow">
          <a:avLst>
            <a:gd name="adj1" fmla="val 5198"/>
            <a:gd name="adj2" fmla="val 335736"/>
            <a:gd name="adj3" fmla="val 3092576"/>
            <a:gd name="adj4" fmla="val 2247843"/>
            <a:gd name="adj5" fmla="val 606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DF364-8A91-1044-B28F-3E37D59C2F3C}">
      <dsp:nvSpPr>
        <dsp:cNvPr id="0" name=""/>
        <dsp:cNvSpPr/>
      </dsp:nvSpPr>
      <dsp:spPr>
        <a:xfrm>
          <a:off x="1396793" y="3193844"/>
          <a:ext cx="1912677" cy="105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Computational Modeling</a:t>
          </a:r>
        </a:p>
      </dsp:txBody>
      <dsp:txXfrm>
        <a:off x="1396793" y="3193844"/>
        <a:ext cx="1912677" cy="1050367"/>
      </dsp:txXfrm>
    </dsp:sp>
    <dsp:sp modelId="{C7F692E2-83E5-3049-975F-7AE33510262A}">
      <dsp:nvSpPr>
        <dsp:cNvPr id="0" name=""/>
        <dsp:cNvSpPr/>
      </dsp:nvSpPr>
      <dsp:spPr>
        <a:xfrm>
          <a:off x="469783" y="55139"/>
          <a:ext cx="3940600" cy="3940600"/>
        </a:xfrm>
        <a:prstGeom prst="circularArrow">
          <a:avLst>
            <a:gd name="adj1" fmla="val 5198"/>
            <a:gd name="adj2" fmla="val 335736"/>
            <a:gd name="adj3" fmla="val 8668047"/>
            <a:gd name="adj4" fmla="val 7598070"/>
            <a:gd name="adj5" fmla="val 60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5F0861-C81B-5241-A8E7-1EDD76729F6F}">
      <dsp:nvSpPr>
        <dsp:cNvPr id="0" name=""/>
        <dsp:cNvSpPr/>
      </dsp:nvSpPr>
      <dsp:spPr>
        <a:xfrm>
          <a:off x="-12201" y="1847610"/>
          <a:ext cx="1423300" cy="105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Analysis &amp; Reasoning</a:t>
          </a:r>
        </a:p>
      </dsp:txBody>
      <dsp:txXfrm>
        <a:off x="-12201" y="1847610"/>
        <a:ext cx="1423300" cy="1050367"/>
      </dsp:txXfrm>
    </dsp:sp>
    <dsp:sp modelId="{44F88675-017A-0646-A323-ACF94A131543}">
      <dsp:nvSpPr>
        <dsp:cNvPr id="0" name=""/>
        <dsp:cNvSpPr/>
      </dsp:nvSpPr>
      <dsp:spPr>
        <a:xfrm>
          <a:off x="460661" y="-174801"/>
          <a:ext cx="3940600" cy="3940600"/>
        </a:xfrm>
        <a:prstGeom prst="circularArrow">
          <a:avLst>
            <a:gd name="adj1" fmla="val 5198"/>
            <a:gd name="adj2" fmla="val 335736"/>
            <a:gd name="adj3" fmla="val 12132825"/>
            <a:gd name="adj4" fmla="val 10895512"/>
            <a:gd name="adj5" fmla="val 60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B7A2D2-E08E-DB4A-B1A9-B62744CF6745}">
      <dsp:nvSpPr>
        <dsp:cNvPr id="0" name=""/>
        <dsp:cNvSpPr/>
      </dsp:nvSpPr>
      <dsp:spPr>
        <a:xfrm>
          <a:off x="512362" y="30125"/>
          <a:ext cx="1644466" cy="105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Interventions</a:t>
          </a:r>
        </a:p>
      </dsp:txBody>
      <dsp:txXfrm>
        <a:off x="512362" y="30125"/>
        <a:ext cx="1644466" cy="1050367"/>
      </dsp:txXfrm>
    </dsp:sp>
    <dsp:sp modelId="{E05D76F3-1CE5-FF42-8C22-B0840059B5F3}">
      <dsp:nvSpPr>
        <dsp:cNvPr id="0" name=""/>
        <dsp:cNvSpPr/>
      </dsp:nvSpPr>
      <dsp:spPr>
        <a:xfrm>
          <a:off x="381463" y="-19688"/>
          <a:ext cx="3940600" cy="3940600"/>
        </a:xfrm>
        <a:prstGeom prst="circularArrow">
          <a:avLst>
            <a:gd name="adj1" fmla="val 5198"/>
            <a:gd name="adj2" fmla="val 335736"/>
            <a:gd name="adj3" fmla="val 16082789"/>
            <a:gd name="adj4" fmla="val 15795093"/>
            <a:gd name="adj5" fmla="val 6064"/>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BB6BF-C33F-4392-BC3D-2E27EB2B758D}"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349A-219E-45A4-A6E4-E9799664F31B}" type="slidenum">
              <a:rPr lang="en-US" smtClean="0"/>
              <a:t>‹#›</a:t>
            </a:fld>
            <a:endParaRPr lang="en-US"/>
          </a:p>
        </p:txBody>
      </p:sp>
    </p:spTree>
    <p:extLst>
      <p:ext uri="{BB962C8B-B14F-4D97-AF65-F5344CB8AC3E}">
        <p14:creationId xmlns:p14="http://schemas.microsoft.com/office/powerpoint/2010/main" val="14763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GlobalCenters@nsf.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On behalf of the Global Centers team I want to thankyou for joining us today. </a:t>
            </a:r>
          </a:p>
          <a:p>
            <a:endParaRPr lang="en-US" dirty="0">
              <a:cs typeface="Calibri"/>
            </a:endParaRPr>
          </a:p>
          <a:p>
            <a:endParaRPr lang="en-US" dirty="0"/>
          </a:p>
          <a:p>
            <a:r>
              <a:rPr lang="en-US" dirty="0"/>
              <a:t>This webinar is a high level discussion of this new program and an overview of the opportunities for US researchers to partner with collaborators in our partner organizations in Canada, the UK, and Australia.</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B74349A-219E-45A4-A6E4-E9799664F31B}" type="slidenum">
              <a:rPr lang="en-US" smtClean="0"/>
              <a:t>1</a:t>
            </a:fld>
            <a:endParaRPr lang="en-US"/>
          </a:p>
        </p:txBody>
      </p:sp>
    </p:spTree>
    <p:extLst>
      <p:ext uri="{BB962C8B-B14F-4D97-AF65-F5344CB8AC3E}">
        <p14:creationId xmlns:p14="http://schemas.microsoft.com/office/powerpoint/2010/main" val="671105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spcAft>
                <a:spcPts val="2400"/>
              </a:spcAft>
              <a:buFont typeface="Arial"/>
              <a:buChar char="•"/>
            </a:pPr>
            <a:r>
              <a:rPr lang="en-US"/>
              <a:t>Inter-, multi-, or trans-disciplinarity; importance of integrating the social, behavioral, and economic sciences</a:t>
            </a:r>
          </a:p>
          <a:p>
            <a:pPr marL="457200" indent="-457200">
              <a:lnSpc>
                <a:spcPct val="90000"/>
              </a:lnSpc>
              <a:spcAft>
                <a:spcPts val="2400"/>
              </a:spcAft>
              <a:buFont typeface="Arial"/>
              <a:buChar char="•"/>
            </a:pPr>
            <a:r>
              <a:rPr lang="en-US"/>
              <a:t>Stakeholders beyond academia: private and public sector</a:t>
            </a:r>
            <a:endParaRPr lang="en-US">
              <a:cs typeface="Calibri"/>
            </a:endParaRPr>
          </a:p>
          <a:p>
            <a:pPr marL="457200" indent="-457200">
              <a:lnSpc>
                <a:spcPct val="90000"/>
              </a:lnSpc>
              <a:spcAft>
                <a:spcPts val="2400"/>
              </a:spcAft>
              <a:buFont typeface="Arial"/>
              <a:buChar char="•"/>
            </a:pPr>
            <a:r>
              <a:rPr lang="en-US"/>
              <a:t>Clear plan to integrate DEIA into the research and training</a:t>
            </a:r>
            <a:endParaRPr lang="en-US">
              <a:cs typeface="Calibri"/>
            </a:endParaRPr>
          </a:p>
          <a:p>
            <a:pPr marL="457200" indent="-457200">
              <a:lnSpc>
                <a:spcPct val="90000"/>
              </a:lnSpc>
              <a:spcAft>
                <a:spcPts val="2400"/>
              </a:spcAft>
              <a:buFont typeface="Arial"/>
              <a:buChar char="•"/>
            </a:pPr>
            <a:r>
              <a:rPr lang="en-US"/>
              <a:t>Workforce development: education, training, &amp; building a community to continue work beyond the funding period </a:t>
            </a:r>
            <a:endParaRPr lang="en-US">
              <a:cs typeface="Calibri"/>
            </a:endParaRPr>
          </a:p>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10</a:t>
            </a:fld>
            <a:endParaRPr lang="en-US"/>
          </a:p>
        </p:txBody>
      </p:sp>
    </p:spTree>
    <p:extLst>
      <p:ext uri="{BB962C8B-B14F-4D97-AF65-F5344CB8AC3E}">
        <p14:creationId xmlns:p14="http://schemas.microsoft.com/office/powerpoint/2010/main" val="257820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11</a:t>
            </a:fld>
            <a:endParaRPr lang="en-US"/>
          </a:p>
        </p:txBody>
      </p:sp>
    </p:spTree>
    <p:extLst>
      <p:ext uri="{BB962C8B-B14F-4D97-AF65-F5344CB8AC3E}">
        <p14:creationId xmlns:p14="http://schemas.microsoft.com/office/powerpoint/2010/main" val="51774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Attention:</a:t>
            </a:r>
            <a:r>
              <a:rPr lang="en-US"/>
              <a:t> The main thrust of the project must be carried out by teams in partner countries.</a:t>
            </a:r>
          </a:p>
          <a:p>
            <a:r>
              <a:rPr lang="en-US"/>
              <a:t>For successful proposal, foreign collaborators in Australia, Canada, and the UK will be supported by their respective country agencies.</a:t>
            </a:r>
          </a:p>
        </p:txBody>
      </p:sp>
      <p:sp>
        <p:nvSpPr>
          <p:cNvPr id="4" name="Slide Number Placeholder 3"/>
          <p:cNvSpPr>
            <a:spLocks noGrp="1"/>
          </p:cNvSpPr>
          <p:nvPr>
            <p:ph type="sldNum" sz="quarter" idx="5"/>
          </p:nvPr>
        </p:nvSpPr>
        <p:spPr/>
        <p:txBody>
          <a:bodyPr/>
          <a:lstStyle/>
          <a:p>
            <a:fld id="{9B74349A-219E-45A4-A6E4-E9799664F31B}" type="slidenum">
              <a:rPr lang="en-US" smtClean="0"/>
              <a:t>12</a:t>
            </a:fld>
            <a:endParaRPr lang="en-US"/>
          </a:p>
        </p:txBody>
      </p:sp>
    </p:spTree>
    <p:extLst>
      <p:ext uri="{BB962C8B-B14F-4D97-AF65-F5344CB8AC3E}">
        <p14:creationId xmlns:p14="http://schemas.microsoft.com/office/powerpoint/2010/main" val="611727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13</a:t>
            </a:fld>
            <a:endParaRPr lang="en-US"/>
          </a:p>
        </p:txBody>
      </p:sp>
    </p:spTree>
    <p:extLst>
      <p:ext uri="{BB962C8B-B14F-4D97-AF65-F5344CB8AC3E}">
        <p14:creationId xmlns:p14="http://schemas.microsoft.com/office/powerpoint/2010/main" val="44632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solidFill>
                  <a:schemeClr val="tx2"/>
                </a:solidFill>
              </a:rPr>
              <a:t>Attention: Track 2 awards do not guaranty Track 1 awards in the next competition.</a:t>
            </a:r>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14</a:t>
            </a:fld>
            <a:endParaRPr lang="en-US"/>
          </a:p>
        </p:txBody>
      </p:sp>
    </p:spTree>
    <p:extLst>
      <p:ext uri="{BB962C8B-B14F-4D97-AF65-F5344CB8AC3E}">
        <p14:creationId xmlns:p14="http://schemas.microsoft.com/office/powerpoint/2010/main" val="2456504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Articulate how any existing broadening participation efforts of partners will be leveraged and amplified by hub activities.</a:t>
            </a:r>
          </a:p>
          <a:p>
            <a:r>
              <a:rPr lang="en-US" sz="2000"/>
              <a:t>What will constitute success for a center? How will the multiple and integrative activities of a center be evaluated? </a:t>
            </a:r>
          </a:p>
          <a:p>
            <a:r>
              <a:rPr lang="en-US" sz="2000"/>
              <a:t>How will the broadening participation efforts be assessed? </a:t>
            </a:r>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15</a:t>
            </a:fld>
            <a:endParaRPr lang="en-US"/>
          </a:p>
        </p:txBody>
      </p:sp>
    </p:spTree>
    <p:extLst>
      <p:ext uri="{BB962C8B-B14F-4D97-AF65-F5344CB8AC3E}">
        <p14:creationId xmlns:p14="http://schemas.microsoft.com/office/powerpoint/2010/main" val="271855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solidFill>
                  <a:schemeClr val="tx2"/>
                </a:solidFill>
              </a:rPr>
              <a:t>Please note that an individual can be PI or co-PI on </a:t>
            </a:r>
            <a:r>
              <a:rPr lang="en-US" sz="1400" b="1">
                <a:solidFill>
                  <a:schemeClr val="tx2"/>
                </a:solidFill>
              </a:rPr>
              <a:t>only one proposal, either Track 1 or Track 2</a:t>
            </a:r>
            <a:r>
              <a:rPr lang="en-US" sz="1400">
                <a:solidFill>
                  <a:schemeClr val="tx2"/>
                </a:solidFill>
              </a:rPr>
              <a:t>. Please also note that PIs can be employed in non-profit, non-academic organization such as …</a:t>
            </a: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16</a:t>
            </a:fld>
            <a:endParaRPr lang="en-US"/>
          </a:p>
        </p:txBody>
      </p:sp>
    </p:spTree>
    <p:extLst>
      <p:ext uri="{BB962C8B-B14F-4D97-AF65-F5344CB8AC3E}">
        <p14:creationId xmlns:p14="http://schemas.microsoft.com/office/powerpoint/2010/main" val="3824070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“Broadening participation, […] includes </a:t>
            </a:r>
            <a:r>
              <a:rPr lang="en-US" b="1"/>
              <a:t>rethinking how one identifies, approaches, and prioritizes scientific questions to involve a diversity of individuals in the scientific enterprise.</a:t>
            </a:r>
            <a:r>
              <a:rPr lang="en-US"/>
              <a:t> </a:t>
            </a:r>
          </a:p>
          <a:p>
            <a:endParaRPr lang="en-US"/>
          </a:p>
          <a:p>
            <a:r>
              <a:rPr lang="en-US"/>
              <a:t>Diversifying the research workforce through a variety of approaches that support sustainable inclusion in the workplace is an important component of broadening participation. </a:t>
            </a:r>
            <a:endParaRPr lang="en-US">
              <a:cs typeface="Calibri" panose="020F0502020204030204"/>
            </a:endParaRPr>
          </a:p>
          <a:p>
            <a:endParaRPr lang="en-US"/>
          </a:p>
          <a:p>
            <a:r>
              <a:rPr lang="en-US"/>
              <a:t>Stakeholder engagement through citizen science, partnerships, community engagement and many more types of activities that help drive research priorities will also support and facilitate broadening participation in STEM.”</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9B74349A-219E-45A4-A6E4-E9799664F31B}" type="slidenum">
              <a:rPr lang="en-US" smtClean="0"/>
              <a:t>17</a:t>
            </a:fld>
            <a:endParaRPr lang="en-US"/>
          </a:p>
        </p:txBody>
      </p:sp>
    </p:spTree>
    <p:extLst>
      <p:ext uri="{BB962C8B-B14F-4D97-AF65-F5344CB8AC3E}">
        <p14:creationId xmlns:p14="http://schemas.microsoft.com/office/powerpoint/2010/main" val="1851782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solidFill>
                  <a:schemeClr val="tx2"/>
                </a:solidFill>
              </a:rPr>
              <a:t>Attention: Track 2 awards do not guaranty Track 1 awards in the next competition.</a:t>
            </a:r>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18</a:t>
            </a:fld>
            <a:endParaRPr lang="en-US"/>
          </a:p>
        </p:txBody>
      </p:sp>
    </p:spTree>
    <p:extLst>
      <p:ext uri="{BB962C8B-B14F-4D97-AF65-F5344CB8AC3E}">
        <p14:creationId xmlns:p14="http://schemas.microsoft.com/office/powerpoint/2010/main" val="422528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a:solidFill>
                  <a:schemeClr val="tx2"/>
                </a:solidFill>
              </a:rPr>
              <a:t>20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Interdisciplinarity (How will the Center utilize interdisciplinary and/or convergence approaches?)</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b="0">
                <a:solidFill>
                  <a:schemeClr val="tx2"/>
                </a:solidFill>
              </a:rPr>
              <a:t>* </a:t>
            </a:r>
            <a:r>
              <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Use-inspired nature (What are the foreseeable societal benefits of the research outcomes?)</a:t>
            </a: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b="0">
                <a:solidFill>
                  <a:schemeClr val="tx2"/>
                </a:solidFill>
              </a:rPr>
              <a:t>* </a:t>
            </a:r>
            <a:r>
              <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International partnership (Why is the international partnership required? Roles of the foreign partners?)</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b="0">
                <a:solidFill>
                  <a:schemeClr val="tx2"/>
                </a:solidFill>
              </a:rPr>
              <a:t>* </a:t>
            </a:r>
            <a:r>
              <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Roles of stakeholders (Roles of the multi-sector stakeholders, e.g., academia, private sector, public sector, philanthropies, communities?)</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b="0">
                <a:solidFill>
                  <a:schemeClr val="tx2"/>
                </a:solidFill>
              </a:rPr>
              <a:t>* </a:t>
            </a:r>
            <a:r>
              <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Fostering DEIA (How will DEIA be integrated into the research and education efforts?)</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b="0">
                <a:solidFill>
                  <a:schemeClr val="tx2"/>
                </a:solidFill>
              </a:rPr>
              <a:t>* </a:t>
            </a:r>
            <a:r>
              <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Vision for growth (Strategy for building a relevant community potentially able to carry out the work beyond the funding period?)</a:t>
            </a:r>
            <a:endPar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19</a:t>
            </a:fld>
            <a:endParaRPr lang="en-US"/>
          </a:p>
        </p:txBody>
      </p:sp>
    </p:spTree>
    <p:extLst>
      <p:ext uri="{BB962C8B-B14F-4D97-AF65-F5344CB8AC3E}">
        <p14:creationId xmlns:p14="http://schemas.microsoft.com/office/powerpoint/2010/main" val="92216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My name is Karen Lips and I am one of the Program Officers for the Global Centers program.  I am joined by my colleagues </a:t>
            </a:r>
            <a:r>
              <a:rPr lang="en-US" dirty="0" err="1"/>
              <a:t>Wenda</a:t>
            </a:r>
            <a:r>
              <a:rPr lang="en-US" dirty="0"/>
              <a:t> </a:t>
            </a:r>
            <a:r>
              <a:rPr lang="en-US" dirty="0" err="1"/>
              <a:t>Bauchspies</a:t>
            </a:r>
            <a:r>
              <a:rPr lang="en-US" dirty="0"/>
              <a:t>, Paul </a:t>
            </a:r>
            <a:r>
              <a:rPr lang="en-US" dirty="0" err="1"/>
              <a:t>Raterron</a:t>
            </a:r>
            <a:r>
              <a:rPr lang="en-US" dirty="0"/>
              <a:t>, and Cassidy Burke, as well as Program Officers who serve as representatives to the Global Centers program from participating directorates across NSF.  </a:t>
            </a:r>
          </a:p>
          <a:p>
            <a:pPr>
              <a:defRPr/>
            </a:pPr>
            <a:endParaRPr lang="en-US" dirty="0"/>
          </a:p>
          <a:p>
            <a:pPr>
              <a:defRPr/>
            </a:pPr>
            <a:r>
              <a:rPr lang="en-US" i="1" dirty="0"/>
              <a:t>We’d like to also thank our international partners XXX for joining us.  I’d like to ask them to briefly introduce themselves.</a:t>
            </a:r>
          </a:p>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9B74349A-219E-45A4-A6E4-E9799664F31B}" type="slidenum">
              <a:rPr lang="en-US" smtClean="0"/>
              <a:t>2</a:t>
            </a:fld>
            <a:endParaRPr lang="en-US"/>
          </a:p>
        </p:txBody>
      </p:sp>
    </p:spTree>
    <p:extLst>
      <p:ext uri="{BB962C8B-B14F-4D97-AF65-F5344CB8AC3E}">
        <p14:creationId xmlns:p14="http://schemas.microsoft.com/office/powerpoint/2010/main" val="782835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Letter of collaboration for all collaborators involved in proposed work, except for foreign collaborators from partner countries involved in implementation Track 1 proposals*. Must indicate 1) what infrastructure, resources, expertise etc. will be available to participants at the international site, 2) what roles the foreign collaborators will play in the project, and 3) how foreign collaborators and/or their organizations will benefit from participation in the project. </a:t>
            </a: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20</a:t>
            </a:fld>
            <a:endParaRPr lang="en-US"/>
          </a:p>
        </p:txBody>
      </p:sp>
    </p:spTree>
    <p:extLst>
      <p:ext uri="{BB962C8B-B14F-4D97-AF65-F5344CB8AC3E}">
        <p14:creationId xmlns:p14="http://schemas.microsoft.com/office/powerpoint/2010/main" val="3628184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Interdisciplinarity</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(How will the Center utilize interdisciplinary and/or convergence approaches?)</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Use-inspired nature</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(What are the foreseeable societal benefits of the research outcomes?)</a:t>
            </a:r>
            <a:endPar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International partnership</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(Why is the international partnership required? Roles of the foreign partners?)</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Roles of stakeholders</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(Roles of the multi-sector stakeholders, e.g., academia, private sector, public sector, philanthropies, communities?)</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Fostering DEIA</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(How will DEIA be integrated into the research and education efforts?)</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Vision for growth</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(Strategy for building a relevant community potentially able to carry out the work beyond the funding period?)</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21</a:t>
            </a:fld>
            <a:endParaRPr lang="en-US"/>
          </a:p>
        </p:txBody>
      </p:sp>
    </p:spTree>
    <p:extLst>
      <p:ext uri="{BB962C8B-B14F-4D97-AF65-F5344CB8AC3E}">
        <p14:creationId xmlns:p14="http://schemas.microsoft.com/office/powerpoint/2010/main" val="573733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2"/>
                </a:solidFill>
              </a:rPr>
              <a:t>New requirement, specific to recent solicitation including this one. </a:t>
            </a:r>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22</a:t>
            </a:fld>
            <a:endParaRPr lang="en-US"/>
          </a:p>
        </p:txBody>
      </p:sp>
    </p:spTree>
    <p:extLst>
      <p:ext uri="{BB962C8B-B14F-4D97-AF65-F5344CB8AC3E}">
        <p14:creationId xmlns:p14="http://schemas.microsoft.com/office/powerpoint/2010/main" val="3766700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23</a:t>
            </a:fld>
            <a:endParaRPr lang="en-US"/>
          </a:p>
        </p:txBody>
      </p:sp>
    </p:spTree>
    <p:extLst>
      <p:ext uri="{BB962C8B-B14F-4D97-AF65-F5344CB8AC3E}">
        <p14:creationId xmlns:p14="http://schemas.microsoft.com/office/powerpoint/2010/main" val="4013135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note the special focuses on…</a:t>
            </a:r>
          </a:p>
        </p:txBody>
      </p:sp>
      <p:sp>
        <p:nvSpPr>
          <p:cNvPr id="4" name="Slide Number Placeholder 3"/>
          <p:cNvSpPr>
            <a:spLocks noGrp="1"/>
          </p:cNvSpPr>
          <p:nvPr>
            <p:ph type="sldNum" sz="quarter" idx="5"/>
          </p:nvPr>
        </p:nvSpPr>
        <p:spPr/>
        <p:txBody>
          <a:bodyPr/>
          <a:lstStyle/>
          <a:p>
            <a:fld id="{9B74349A-219E-45A4-A6E4-E9799664F31B}" type="slidenum">
              <a:rPr lang="en-US" smtClean="0"/>
              <a:t>25</a:t>
            </a:fld>
            <a:endParaRPr lang="en-US"/>
          </a:p>
        </p:txBody>
      </p:sp>
    </p:spTree>
    <p:extLst>
      <p:ext uri="{BB962C8B-B14F-4D97-AF65-F5344CB8AC3E}">
        <p14:creationId xmlns:p14="http://schemas.microsoft.com/office/powerpoint/2010/main" val="2310146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26</a:t>
            </a:fld>
            <a:endParaRPr lang="en-US"/>
          </a:p>
        </p:txBody>
      </p:sp>
    </p:spTree>
    <p:extLst>
      <p:ext uri="{BB962C8B-B14F-4D97-AF65-F5344CB8AC3E}">
        <p14:creationId xmlns:p14="http://schemas.microsoft.com/office/powerpoint/2010/main" val="3822933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9B74349A-219E-45A4-A6E4-E9799664F31B}" type="slidenum">
              <a:rPr lang="en-US" smtClean="0"/>
              <a:t>31</a:t>
            </a:fld>
            <a:endParaRPr lang="en-US"/>
          </a:p>
        </p:txBody>
      </p:sp>
    </p:spTree>
    <p:extLst>
      <p:ext uri="{BB962C8B-B14F-4D97-AF65-F5344CB8AC3E}">
        <p14:creationId xmlns:p14="http://schemas.microsoft.com/office/powerpoint/2010/main" val="1337671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 Addresses Global Challenge on CC and CE: research can be local, but with global implications.</a:t>
            </a: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32</a:t>
            </a:fld>
            <a:endParaRPr lang="en-US"/>
          </a:p>
        </p:txBody>
      </p:sp>
    </p:spTree>
    <p:extLst>
      <p:ext uri="{BB962C8B-B14F-4D97-AF65-F5344CB8AC3E}">
        <p14:creationId xmlns:p14="http://schemas.microsoft.com/office/powerpoint/2010/main" val="3672979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spcAft>
                <a:spcPts val="2400"/>
              </a:spcAft>
              <a:buFont typeface="Arial"/>
              <a:buChar char="•"/>
            </a:pPr>
            <a:r>
              <a:rPr lang="en-US"/>
              <a:t>Inter-, multi-, or trans-disciplinarity; importance of integrating the social, behavioral, and economic sciences</a:t>
            </a:r>
          </a:p>
          <a:p>
            <a:pPr marL="457200" indent="-457200">
              <a:lnSpc>
                <a:spcPct val="90000"/>
              </a:lnSpc>
              <a:spcAft>
                <a:spcPts val="2400"/>
              </a:spcAft>
              <a:buFont typeface="Arial"/>
              <a:buChar char="•"/>
            </a:pPr>
            <a:r>
              <a:rPr lang="en-US"/>
              <a:t>Stakeholders beyond academia: private and public sector</a:t>
            </a:r>
            <a:endParaRPr lang="en-US">
              <a:cs typeface="Calibri"/>
            </a:endParaRPr>
          </a:p>
          <a:p>
            <a:pPr marL="457200" indent="-457200">
              <a:lnSpc>
                <a:spcPct val="90000"/>
              </a:lnSpc>
              <a:spcAft>
                <a:spcPts val="2400"/>
              </a:spcAft>
              <a:buFont typeface="Arial"/>
              <a:buChar char="•"/>
            </a:pPr>
            <a:r>
              <a:rPr lang="en-US"/>
              <a:t>Clear plan to integrate DEIA into the research and training</a:t>
            </a:r>
            <a:endParaRPr lang="en-US">
              <a:cs typeface="Calibri"/>
            </a:endParaRPr>
          </a:p>
          <a:p>
            <a:pPr marL="457200" indent="-457200">
              <a:lnSpc>
                <a:spcPct val="90000"/>
              </a:lnSpc>
              <a:spcAft>
                <a:spcPts val="2400"/>
              </a:spcAft>
              <a:buFont typeface="Arial"/>
              <a:buChar char="•"/>
            </a:pPr>
            <a:r>
              <a:rPr lang="en-US"/>
              <a:t>Workforce development: education, training, &amp; building a community to continue work beyond the funding period </a:t>
            </a:r>
            <a:endParaRPr lang="en-US">
              <a:cs typeface="Calibri"/>
            </a:endParaRPr>
          </a:p>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33</a:t>
            </a:fld>
            <a:endParaRPr lang="en-US"/>
          </a:p>
        </p:txBody>
      </p:sp>
    </p:spTree>
    <p:extLst>
      <p:ext uri="{BB962C8B-B14F-4D97-AF65-F5344CB8AC3E}">
        <p14:creationId xmlns:p14="http://schemas.microsoft.com/office/powerpoint/2010/main" val="3354922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solidFill>
                  <a:schemeClr val="tx2"/>
                </a:solidFill>
              </a:rPr>
              <a:t>Proposers are strongly encouraged to account in their project for the “</a:t>
            </a:r>
            <a:r>
              <a:rPr lang="en-US" sz="1400" b="1">
                <a:solidFill>
                  <a:schemeClr val="tx2"/>
                </a:solidFill>
              </a:rPr>
              <a:t>Human Factor</a:t>
            </a:r>
            <a:r>
              <a:rPr lang="en-US" sz="1400">
                <a:solidFill>
                  <a:schemeClr val="tx2"/>
                </a:solidFill>
              </a:rPr>
              <a:t>:” </a:t>
            </a:r>
          </a:p>
          <a:p>
            <a:endParaRPr lang="en-US"/>
          </a:p>
          <a:p>
            <a:r>
              <a:rPr lang="en-US"/>
              <a:t>“The diverse needs, priorities, experiences, and perspectives of impacted communities will be essential components to drive innovative research to mitigate impacts of climate change on human and natural systems, promote adaptation to climate change, and explore clean energy alternatives.”</a:t>
            </a:r>
          </a:p>
        </p:txBody>
      </p:sp>
      <p:sp>
        <p:nvSpPr>
          <p:cNvPr id="4" name="Slide Number Placeholder 3"/>
          <p:cNvSpPr>
            <a:spLocks noGrp="1"/>
          </p:cNvSpPr>
          <p:nvPr>
            <p:ph type="sldNum" sz="quarter" idx="5"/>
          </p:nvPr>
        </p:nvSpPr>
        <p:spPr/>
        <p:txBody>
          <a:bodyPr/>
          <a:lstStyle/>
          <a:p>
            <a:fld id="{9B74349A-219E-45A4-A6E4-E9799664F31B}" type="slidenum">
              <a:rPr lang="en-US" smtClean="0"/>
              <a:t>34</a:t>
            </a:fld>
            <a:endParaRPr lang="en-US"/>
          </a:p>
        </p:txBody>
      </p:sp>
    </p:spTree>
    <p:extLst>
      <p:ext uri="{BB962C8B-B14F-4D97-AF65-F5344CB8AC3E}">
        <p14:creationId xmlns:p14="http://schemas.microsoft.com/office/powerpoint/2010/main" val="139062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r>
              <a:rPr lang="en-US" dirty="0"/>
              <a:t>We will first give a high level overview of the program, followed by a Q&amp;A during which Program Officers will answer your questions.  You can drop questions into the Q&amp;A feature throughout the talk and we will bring them forward after the presentation.  We will try to answer all your questions, but time is limited and we may not get to them all.</a:t>
            </a:r>
            <a:endParaRPr lang="en-US" dirty="0">
              <a:cs typeface="Calibri" panose="020F0502020204030204"/>
            </a:endParaRPr>
          </a:p>
          <a:p>
            <a:endParaRPr lang="en-US" dirty="0"/>
          </a:p>
          <a:p>
            <a:r>
              <a:rPr lang="en-US" dirty="0"/>
              <a:t>If we don’t get to your question, you can check our website, write to the Global Centers email (</a:t>
            </a:r>
            <a:r>
              <a:rPr lang="en-US" dirty="0">
                <a:hlinkClick r:id="rId3"/>
              </a:rPr>
              <a:t>GlobalCenters@nsf.gov</a:t>
            </a:r>
            <a:r>
              <a:rPr lang="en-US" dirty="0"/>
              <a:t>), or check the FAQ on our website.  In addition, we have a series of Office Hours scheduled weekly between now and the deadline of May 10th where you can met Program Officers us and ask questions regarding the proposal development process. </a:t>
            </a:r>
            <a:endParaRPr lang="en-US" dirty="0">
              <a:cs typeface="Calibri"/>
            </a:endParaRPr>
          </a:p>
          <a:p>
            <a:endParaRPr lang="en-US" dirty="0">
              <a:cs typeface="Calibri"/>
            </a:endParaRPr>
          </a:p>
          <a:p>
            <a:r>
              <a:rPr lang="en-US" sz="1800" dirty="0">
                <a:cs typeface="Calibri"/>
              </a:rPr>
              <a:t> </a:t>
            </a:r>
          </a:p>
        </p:txBody>
      </p:sp>
      <p:sp>
        <p:nvSpPr>
          <p:cNvPr id="4" name="Slide Number Placeholder 3"/>
          <p:cNvSpPr>
            <a:spLocks noGrp="1"/>
          </p:cNvSpPr>
          <p:nvPr>
            <p:ph type="sldNum" sz="quarter" idx="5"/>
          </p:nvPr>
        </p:nvSpPr>
        <p:spPr/>
        <p:txBody>
          <a:bodyPr/>
          <a:lstStyle/>
          <a:p>
            <a:fld id="{9B74349A-219E-45A4-A6E4-E9799664F31B}" type="slidenum">
              <a:rPr lang="en-US" smtClean="0"/>
              <a:t>3</a:t>
            </a:fld>
            <a:endParaRPr lang="en-US"/>
          </a:p>
        </p:txBody>
      </p:sp>
    </p:spTree>
    <p:extLst>
      <p:ext uri="{BB962C8B-B14F-4D97-AF65-F5344CB8AC3E}">
        <p14:creationId xmlns:p14="http://schemas.microsoft.com/office/powerpoint/2010/main" val="782835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35</a:t>
            </a:fld>
            <a:endParaRPr lang="en-US"/>
          </a:p>
        </p:txBody>
      </p:sp>
    </p:spTree>
    <p:extLst>
      <p:ext uri="{BB962C8B-B14F-4D97-AF65-F5344CB8AC3E}">
        <p14:creationId xmlns:p14="http://schemas.microsoft.com/office/powerpoint/2010/main" val="3991811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36</a:t>
            </a:fld>
            <a:endParaRPr lang="en-US"/>
          </a:p>
        </p:txBody>
      </p:sp>
    </p:spTree>
    <p:extLst>
      <p:ext uri="{BB962C8B-B14F-4D97-AF65-F5344CB8AC3E}">
        <p14:creationId xmlns:p14="http://schemas.microsoft.com/office/powerpoint/2010/main" val="2764678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Interdisciplinarity</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(How will the Center utilize interdisciplinary and/or convergence approaches?)</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Use-inspired nature</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(What are the foreseeable societal benefits of the research outcomes?)</a:t>
            </a:r>
            <a:endParaRPr lang="en-US" sz="1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International partnership</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(Why is the international partnership required? Roles of the foreign partners?)</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Roles of stakeholders</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(Roles of the multi-sector stakeholders, e.g., academia, private sector, public sector, philanthropies, communities?)</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Fostering DEIA</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(How will DEIA be integrated into the research and education efforts?)</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0000"/>
              </a:lnSpc>
              <a:spcBef>
                <a:spcPts val="0"/>
              </a:spcBef>
              <a:spcAft>
                <a:spcPts val="300"/>
              </a:spcAft>
              <a:buSzPts val="1000"/>
              <a:buFont typeface="Symbol" panose="05050102010706020507" pitchFamily="18" charset="2"/>
              <a:buNone/>
              <a:tabLst>
                <a:tab pos="457200" algn="l"/>
              </a:tabLst>
            </a:pPr>
            <a:r>
              <a:rPr lang="en-US" sz="1400">
                <a:solidFill>
                  <a:schemeClr val="tx2"/>
                </a:solidFill>
              </a:rPr>
              <a:t>* </a:t>
            </a:r>
            <a:r>
              <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Vision for growth</a:t>
            </a:r>
            <a:r>
              <a:rPr lang="en-US" sz="14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(Strategy for building a relevant community potentially able to carry out the work beyond the funding period?)</a:t>
            </a:r>
            <a:endPar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37</a:t>
            </a:fld>
            <a:endParaRPr lang="en-US"/>
          </a:p>
        </p:txBody>
      </p:sp>
    </p:spTree>
    <p:extLst>
      <p:ext uri="{BB962C8B-B14F-4D97-AF65-F5344CB8AC3E}">
        <p14:creationId xmlns:p14="http://schemas.microsoft.com/office/powerpoint/2010/main" val="368554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Science Foundation (NSF) Global Centers Program is an ambitious new initiative to fund international, interdisciplinary collaborative research centers that will apply best practices of broadening participation and community engagement to develop use-inspired/applied research on climate change and clean energy, leading to foreseeable benefits to society.</a:t>
            </a:r>
          </a:p>
          <a:p>
            <a:endParaRPr lang="en-US" dirty="0"/>
          </a:p>
          <a:p>
            <a:r>
              <a:rPr lang="en-US" dirty="0"/>
              <a:t>This Program will prioritize research collaborations which foster team science, community-engaged research, and use knowledge-to-action frameworks. The proposed research work should maximize the benefits of international, interdisciplinary collaborations. </a:t>
            </a:r>
          </a:p>
          <a:p>
            <a:endParaRPr lang="en-US" dirty="0">
              <a:cs typeface="Calibri" panose="020F0502020204030204"/>
            </a:endParaRPr>
          </a:p>
          <a:p>
            <a:r>
              <a:rPr lang="en-US" dirty="0"/>
              <a:t>Project outcomes should help the assessment or mitigation of Climate change impacts on society, people, and communities and/or development of Clean Energy solutions.</a:t>
            </a:r>
            <a:endParaRPr lang="en-US" dirty="0">
              <a:cs typeface="Calibri" panose="020F0502020204030204"/>
            </a:endParaRPr>
          </a:p>
          <a:p>
            <a:endParaRPr lang="en-US" dirty="0"/>
          </a:p>
          <a:p>
            <a:r>
              <a:rPr lang="en-US" dirty="0"/>
              <a:t>Through this partnership US researchers can join partners in Canada, the UK, and Australia to mitigate climate change impacts and develop Clean Energy  solutions. </a:t>
            </a:r>
            <a:endParaRPr lang="en-US" dirty="0">
              <a:cs typeface="Calibri"/>
            </a:endParaRPr>
          </a:p>
          <a:p>
            <a:endParaRPr lang="en-US" dirty="0">
              <a:cs typeface="Calibri"/>
            </a:endParaRPr>
          </a:p>
          <a:p>
            <a:endParaRPr lang="en-US" sz="1200" dirty="0">
              <a:solidFill>
                <a:srgbClr val="000000"/>
              </a:solidFill>
              <a:cs typeface="Calibri"/>
            </a:endParaRPr>
          </a:p>
          <a:p>
            <a:endParaRPr lang="en-US" dirty="0"/>
          </a:p>
        </p:txBody>
      </p:sp>
      <p:sp>
        <p:nvSpPr>
          <p:cNvPr id="4" name="Slide Number Placeholder 3"/>
          <p:cNvSpPr>
            <a:spLocks noGrp="1"/>
          </p:cNvSpPr>
          <p:nvPr>
            <p:ph type="sldNum" sz="quarter" idx="5"/>
          </p:nvPr>
        </p:nvSpPr>
        <p:spPr/>
        <p:txBody>
          <a:bodyPr/>
          <a:lstStyle/>
          <a:p>
            <a:fld id="{9B74349A-219E-45A4-A6E4-E9799664F31B}" type="slidenum">
              <a:rPr lang="en-US" smtClean="0"/>
              <a:t>4</a:t>
            </a:fld>
            <a:endParaRPr lang="en-US"/>
          </a:p>
        </p:txBody>
      </p:sp>
    </p:spTree>
    <p:extLst>
      <p:ext uri="{BB962C8B-B14F-4D97-AF65-F5344CB8AC3E}">
        <p14:creationId xmlns:p14="http://schemas.microsoft.com/office/powerpoint/2010/main" val="24672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 Addresses Global Challenge on CC and CE: research can be local, but with global implications.</a:t>
            </a: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5</a:t>
            </a:fld>
            <a:endParaRPr lang="en-US"/>
          </a:p>
        </p:txBody>
      </p:sp>
    </p:spTree>
    <p:extLst>
      <p:ext uri="{BB962C8B-B14F-4D97-AF65-F5344CB8AC3E}">
        <p14:creationId xmlns:p14="http://schemas.microsoft.com/office/powerpoint/2010/main" val="94840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spcAft>
                <a:spcPts val="2400"/>
              </a:spcAft>
              <a:buFont typeface="Arial"/>
              <a:buChar char="•"/>
            </a:pPr>
            <a:r>
              <a:rPr lang="en-US"/>
              <a:t>Inter-, multi-, or trans-disciplinarity; importance of integrating the social, behavioral, and economic sciences</a:t>
            </a:r>
          </a:p>
          <a:p>
            <a:pPr marL="457200" indent="-457200">
              <a:lnSpc>
                <a:spcPct val="90000"/>
              </a:lnSpc>
              <a:spcAft>
                <a:spcPts val="2400"/>
              </a:spcAft>
              <a:buFont typeface="Arial"/>
              <a:buChar char="•"/>
            </a:pPr>
            <a:r>
              <a:rPr lang="en-US"/>
              <a:t>Stakeholders beyond academia: private and public sector</a:t>
            </a:r>
            <a:endParaRPr lang="en-US">
              <a:cs typeface="Calibri"/>
            </a:endParaRPr>
          </a:p>
          <a:p>
            <a:pPr marL="457200" indent="-457200">
              <a:lnSpc>
                <a:spcPct val="90000"/>
              </a:lnSpc>
              <a:spcAft>
                <a:spcPts val="2400"/>
              </a:spcAft>
              <a:buFont typeface="Arial"/>
              <a:buChar char="•"/>
            </a:pPr>
            <a:r>
              <a:rPr lang="en-US"/>
              <a:t>Clear plan to integrate DEIA into the research and training</a:t>
            </a:r>
            <a:endParaRPr lang="en-US">
              <a:cs typeface="Calibri"/>
            </a:endParaRPr>
          </a:p>
          <a:p>
            <a:pPr marL="457200" indent="-457200">
              <a:lnSpc>
                <a:spcPct val="90000"/>
              </a:lnSpc>
              <a:spcAft>
                <a:spcPts val="2400"/>
              </a:spcAft>
              <a:buFont typeface="Arial"/>
              <a:buChar char="•"/>
            </a:pPr>
            <a:r>
              <a:rPr lang="en-US"/>
              <a:t>Workforce development: education, training, &amp; building a community to continue work beyond the funding period </a:t>
            </a:r>
            <a:endParaRPr lang="en-US">
              <a:cs typeface="Calibri"/>
            </a:endParaRPr>
          </a:p>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6</a:t>
            </a:fld>
            <a:endParaRPr lang="en-US"/>
          </a:p>
        </p:txBody>
      </p:sp>
    </p:spTree>
    <p:extLst>
      <p:ext uri="{BB962C8B-B14F-4D97-AF65-F5344CB8AC3E}">
        <p14:creationId xmlns:p14="http://schemas.microsoft.com/office/powerpoint/2010/main" val="80883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spcAft>
                <a:spcPts val="2400"/>
              </a:spcAft>
              <a:buFont typeface="Arial"/>
              <a:buChar char="•"/>
            </a:pPr>
            <a:r>
              <a:rPr lang="en-US"/>
              <a:t>Inter-, multi-, or trans-disciplinarity; importance of integrating the social, behavioral, and economic sciences</a:t>
            </a:r>
          </a:p>
          <a:p>
            <a:pPr marL="457200" indent="-457200">
              <a:lnSpc>
                <a:spcPct val="90000"/>
              </a:lnSpc>
              <a:spcAft>
                <a:spcPts val="2400"/>
              </a:spcAft>
              <a:buFont typeface="Arial"/>
              <a:buChar char="•"/>
            </a:pPr>
            <a:r>
              <a:rPr lang="en-US"/>
              <a:t>Stakeholders beyond academia: private and public sector</a:t>
            </a:r>
            <a:endParaRPr lang="en-US">
              <a:cs typeface="Calibri"/>
            </a:endParaRPr>
          </a:p>
          <a:p>
            <a:pPr marL="457200" indent="-457200">
              <a:lnSpc>
                <a:spcPct val="90000"/>
              </a:lnSpc>
              <a:spcAft>
                <a:spcPts val="2400"/>
              </a:spcAft>
              <a:buFont typeface="Arial"/>
              <a:buChar char="•"/>
            </a:pPr>
            <a:r>
              <a:rPr lang="en-US"/>
              <a:t>Clear plan to integrate DEIA into the research and training</a:t>
            </a:r>
            <a:endParaRPr lang="en-US">
              <a:cs typeface="Calibri"/>
            </a:endParaRPr>
          </a:p>
          <a:p>
            <a:pPr marL="457200" indent="-457200">
              <a:lnSpc>
                <a:spcPct val="90000"/>
              </a:lnSpc>
              <a:spcAft>
                <a:spcPts val="2400"/>
              </a:spcAft>
              <a:buFont typeface="Arial"/>
              <a:buChar char="•"/>
            </a:pPr>
            <a:r>
              <a:rPr lang="en-US"/>
              <a:t>Workforce development: education, training, &amp; building a community to continue work beyond the funding period </a:t>
            </a:r>
            <a:endParaRPr lang="en-US">
              <a:cs typeface="Calibri"/>
            </a:endParaRPr>
          </a:p>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7</a:t>
            </a:fld>
            <a:endParaRPr lang="en-US"/>
          </a:p>
        </p:txBody>
      </p:sp>
    </p:spTree>
    <p:extLst>
      <p:ext uri="{BB962C8B-B14F-4D97-AF65-F5344CB8AC3E}">
        <p14:creationId xmlns:p14="http://schemas.microsoft.com/office/powerpoint/2010/main" val="58061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spcAft>
                <a:spcPts val="2400"/>
              </a:spcAft>
              <a:buFont typeface="Arial"/>
              <a:buChar char="•"/>
            </a:pPr>
            <a:r>
              <a:rPr lang="en-US"/>
              <a:t>Inter-, multi-, or trans-disciplinarity; importance of integrating the social, behavioral, and economic sciences</a:t>
            </a:r>
          </a:p>
          <a:p>
            <a:pPr marL="457200" indent="-457200">
              <a:lnSpc>
                <a:spcPct val="90000"/>
              </a:lnSpc>
              <a:spcAft>
                <a:spcPts val="2400"/>
              </a:spcAft>
              <a:buFont typeface="Arial"/>
              <a:buChar char="•"/>
            </a:pPr>
            <a:r>
              <a:rPr lang="en-US"/>
              <a:t>Stakeholders beyond academia: private and public sector</a:t>
            </a:r>
            <a:endParaRPr lang="en-US">
              <a:cs typeface="Calibri"/>
            </a:endParaRPr>
          </a:p>
          <a:p>
            <a:pPr marL="457200" indent="-457200">
              <a:lnSpc>
                <a:spcPct val="90000"/>
              </a:lnSpc>
              <a:spcAft>
                <a:spcPts val="2400"/>
              </a:spcAft>
              <a:buFont typeface="Arial"/>
              <a:buChar char="•"/>
            </a:pPr>
            <a:r>
              <a:rPr lang="en-US"/>
              <a:t>Clear plan to integrate DEIA into the research and training</a:t>
            </a:r>
            <a:endParaRPr lang="en-US">
              <a:cs typeface="Calibri"/>
            </a:endParaRPr>
          </a:p>
          <a:p>
            <a:pPr marL="457200" indent="-457200">
              <a:lnSpc>
                <a:spcPct val="90000"/>
              </a:lnSpc>
              <a:spcAft>
                <a:spcPts val="2400"/>
              </a:spcAft>
              <a:buFont typeface="Arial"/>
              <a:buChar char="•"/>
            </a:pPr>
            <a:r>
              <a:rPr lang="en-US"/>
              <a:t>Workforce development: education, training, &amp; building a community to continue work beyond the funding period </a:t>
            </a:r>
            <a:endParaRPr lang="en-US">
              <a:cs typeface="Calibri"/>
            </a:endParaRPr>
          </a:p>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8</a:t>
            </a:fld>
            <a:endParaRPr lang="en-US"/>
          </a:p>
        </p:txBody>
      </p:sp>
    </p:spTree>
    <p:extLst>
      <p:ext uri="{BB962C8B-B14F-4D97-AF65-F5344CB8AC3E}">
        <p14:creationId xmlns:p14="http://schemas.microsoft.com/office/powerpoint/2010/main" val="120441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spcAft>
                <a:spcPts val="2400"/>
              </a:spcAft>
              <a:buFont typeface="Arial"/>
              <a:buChar char="•"/>
            </a:pPr>
            <a:r>
              <a:rPr lang="en-US"/>
              <a:t>Inter-, multi-, or trans-disciplinarity; importance of integrating the social, behavioral, and economic sciences</a:t>
            </a:r>
          </a:p>
          <a:p>
            <a:pPr marL="457200" indent="-457200">
              <a:lnSpc>
                <a:spcPct val="90000"/>
              </a:lnSpc>
              <a:spcAft>
                <a:spcPts val="2400"/>
              </a:spcAft>
              <a:buFont typeface="Arial"/>
              <a:buChar char="•"/>
            </a:pPr>
            <a:r>
              <a:rPr lang="en-US"/>
              <a:t>Stakeholders beyond academia: private and public sector</a:t>
            </a:r>
            <a:endParaRPr lang="en-US">
              <a:cs typeface="Calibri"/>
            </a:endParaRPr>
          </a:p>
          <a:p>
            <a:pPr marL="457200" indent="-457200">
              <a:lnSpc>
                <a:spcPct val="90000"/>
              </a:lnSpc>
              <a:spcAft>
                <a:spcPts val="2400"/>
              </a:spcAft>
              <a:buFont typeface="Arial"/>
              <a:buChar char="•"/>
            </a:pPr>
            <a:r>
              <a:rPr lang="en-US"/>
              <a:t>Clear plan to integrate DEIA into the research and training</a:t>
            </a:r>
            <a:endParaRPr lang="en-US">
              <a:cs typeface="Calibri"/>
            </a:endParaRPr>
          </a:p>
          <a:p>
            <a:pPr marL="457200" indent="-457200">
              <a:lnSpc>
                <a:spcPct val="90000"/>
              </a:lnSpc>
              <a:spcAft>
                <a:spcPts val="2400"/>
              </a:spcAft>
              <a:buFont typeface="Arial"/>
              <a:buChar char="•"/>
            </a:pPr>
            <a:r>
              <a:rPr lang="en-US"/>
              <a:t>Workforce development: education, training, &amp; building a community to continue work beyond the funding period </a:t>
            </a:r>
            <a:endParaRPr lang="en-US">
              <a:cs typeface="Calibri"/>
            </a:endParaRPr>
          </a:p>
          <a:p>
            <a:endParaRPr lang="en-US" sz="1400">
              <a:solidFill>
                <a:schemeClr val="tx2"/>
              </a:solidFill>
            </a:endParaRPr>
          </a:p>
          <a:p>
            <a:endParaRPr lang="en-US"/>
          </a:p>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9</a:t>
            </a:fld>
            <a:endParaRPr lang="en-US"/>
          </a:p>
        </p:txBody>
      </p:sp>
    </p:spTree>
    <p:extLst>
      <p:ext uri="{BB962C8B-B14F-4D97-AF65-F5344CB8AC3E}">
        <p14:creationId xmlns:p14="http://schemas.microsoft.com/office/powerpoint/2010/main" val="952515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37FED6-1261-478B-8FE1-81C53D112983}"/>
              </a:ext>
            </a:extLst>
          </p:cNvPr>
          <p:cNvSpPr/>
          <p:nvPr userDrawn="1"/>
        </p:nvSpPr>
        <p:spPr>
          <a:xfrm>
            <a:off x="572427" y="0"/>
            <a:ext cx="4866478" cy="6858000"/>
          </a:xfrm>
          <a:prstGeom prst="rect">
            <a:avLst/>
          </a:prstGeom>
          <a:solidFill>
            <a:srgbClr val="075697">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761999" y="136525"/>
            <a:ext cx="4404361" cy="2195196"/>
          </a:xfrm>
        </p:spPr>
        <p:txBody>
          <a:bodyPr anchor="b">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761999" y="2529840"/>
            <a:ext cx="4404361" cy="838200"/>
          </a:xfrm>
        </p:spPr>
        <p:txBody>
          <a:bodyPr>
            <a:normAutofit/>
          </a:bodyPr>
          <a:lstStyle>
            <a:lvl1pPr marL="0" indent="0" algn="l">
              <a:buNone/>
              <a:defRPr sz="18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99062" y="4083264"/>
            <a:ext cx="2573096" cy="2585049"/>
          </a:xfrm>
          <a:prstGeom prst="rect">
            <a:avLst/>
          </a:prstGeom>
        </p:spPr>
      </p:pic>
      <p:cxnSp>
        <p:nvCxnSpPr>
          <p:cNvPr id="10" name="Straight Connector 9">
            <a:extLst>
              <a:ext uri="{FF2B5EF4-FFF2-40B4-BE49-F238E27FC236}">
                <a16:creationId xmlns:a16="http://schemas.microsoft.com/office/drawing/2014/main" id="{99D9626C-48AF-4B60-81F3-61A8B12BD6E0}"/>
              </a:ext>
            </a:extLst>
          </p:cNvPr>
          <p:cNvCxnSpPr/>
          <p:nvPr userDrawn="1"/>
        </p:nvCxnSpPr>
        <p:spPr>
          <a:xfrm>
            <a:off x="761999" y="2407921"/>
            <a:ext cx="44043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hcSlideMaster.1_Title SlideHeader">
            <a:extLst>
              <a:ext uri="{FF2B5EF4-FFF2-40B4-BE49-F238E27FC236}">
                <a16:creationId xmlns:a16="http://schemas.microsoft.com/office/drawing/2014/main" id="{E8F8A845-9617-BB5D-2722-CD884516AA60}"/>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1_Title SlideHeader">
            <a:extLst>
              <a:ext uri="{FF2B5EF4-FFF2-40B4-BE49-F238E27FC236}">
                <a16:creationId xmlns:a16="http://schemas.microsoft.com/office/drawing/2014/main" id="{C9941CF0-3CE7-D1B1-1C6F-995CB1E54A7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79202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D21B56-9979-8D92-D598-37634685A31A}"/>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366CBB48-38D3-4A03-8001-C6DD326124BF}"/>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11" name="Footer Placeholder 4">
            <a:extLst>
              <a:ext uri="{FF2B5EF4-FFF2-40B4-BE49-F238E27FC236}">
                <a16:creationId xmlns:a16="http://schemas.microsoft.com/office/drawing/2014/main" id="{304B195B-1432-47DE-878B-D23EF3AC4344}"/>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62F3D1A-2F12-4147-B771-F9D140B71CC9}"/>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62B4932F-4012-4A57-84BD-AC87F17B3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Section HeaderHeader">
            <a:extLst>
              <a:ext uri="{FF2B5EF4-FFF2-40B4-BE49-F238E27FC236}">
                <a16:creationId xmlns:a16="http://schemas.microsoft.com/office/drawing/2014/main" id="{F8ACA10C-2E0F-351F-FC52-0A51B4C678F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6654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50CC7A4-C954-73DD-103B-6BD69B899790}"/>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4C8C416F-06A9-401A-B4D8-F1E354F1081B}"/>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10" name="Footer Placeholder 4">
            <a:extLst>
              <a:ext uri="{FF2B5EF4-FFF2-40B4-BE49-F238E27FC236}">
                <a16:creationId xmlns:a16="http://schemas.microsoft.com/office/drawing/2014/main" id="{5F3F9AF5-7957-4D30-95EF-DCB8C3D53413}"/>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D506044B-9272-4A14-AD74-8D06C647481F}"/>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4731E0EF-F471-4AC4-813E-4925176D1B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5" name="hcSlideMaster.Two ContentHeader">
            <a:extLst>
              <a:ext uri="{FF2B5EF4-FFF2-40B4-BE49-F238E27FC236}">
                <a16:creationId xmlns:a16="http://schemas.microsoft.com/office/drawing/2014/main" id="{D455BF19-C5C9-ECDC-80D8-175CB987607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09700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F87A47B-16BF-4711-BB81-D6FC5BCF2EAB}"/>
              </a:ext>
            </a:extLst>
          </p:cNvPr>
          <p:cNvSpPr/>
          <p:nvPr userDrawn="1"/>
        </p:nvSpPr>
        <p:spPr>
          <a:xfrm rot="10800000">
            <a:off x="-164123" y="-2"/>
            <a:ext cx="12356120"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8455025" cy="1325563"/>
          </a:xfrm>
        </p:spPr>
        <p:txBody>
          <a:bodyPr/>
          <a:lstStyle>
            <a:lvl1pPr>
              <a:defRPr>
                <a:solidFill>
                  <a:schemeClr val="accent6"/>
                </a:solidFill>
              </a:defRPr>
            </a:lvl1pPr>
          </a:lstStyle>
          <a:p>
            <a:r>
              <a:rPr lang="en-US"/>
              <a:t>Click to edit Master title style</a:t>
            </a:r>
          </a:p>
        </p:txBody>
      </p:sp>
      <p:sp>
        <p:nvSpPr>
          <p:cNvPr id="3" name="Text Placeholder 2"/>
          <p:cNvSpPr>
            <a:spLocks noGrp="1"/>
          </p:cNvSpPr>
          <p:nvPr>
            <p:ph type="body" idx="1"/>
          </p:nvPr>
        </p:nvSpPr>
        <p:spPr>
          <a:xfrm>
            <a:off x="839788" y="1681163"/>
            <a:ext cx="4114801" cy="823912"/>
          </a:xfrm>
        </p:spPr>
        <p:txBody>
          <a:bodyPr anchor="b"/>
          <a:lstStyle>
            <a:lvl1pPr marL="0" indent="0">
              <a:buNone/>
              <a:defRPr sz="24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114801"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750CBA8E-D822-433B-9322-727C61CBB5E1}"/>
              </a:ext>
            </a:extLst>
          </p:cNvPr>
          <p:cNvSpPr>
            <a:spLocks noGrp="1"/>
          </p:cNvSpPr>
          <p:nvPr>
            <p:ph type="dt" sz="half" idx="10"/>
          </p:nvPr>
        </p:nvSpPr>
        <p:spPr>
          <a:xfrm>
            <a:off x="1192165" y="6356350"/>
            <a:ext cx="2743200" cy="365125"/>
          </a:xfrm>
          <a:prstGeom prst="rect">
            <a:avLst/>
          </a:prstGeom>
        </p:spPr>
        <p:txBody>
          <a:bodyPr/>
          <a:lstStyle>
            <a:lvl1pPr>
              <a:defRPr>
                <a:solidFill>
                  <a:schemeClr val="bg1"/>
                </a:solidFill>
              </a:defRPr>
            </a:lvl1pPr>
          </a:lstStyle>
          <a:p>
            <a:endParaRPr lang="en-US"/>
          </a:p>
        </p:txBody>
      </p:sp>
      <p:sp>
        <p:nvSpPr>
          <p:cNvPr id="12" name="Footer Placeholder 4">
            <a:extLst>
              <a:ext uri="{FF2B5EF4-FFF2-40B4-BE49-F238E27FC236}">
                <a16:creationId xmlns:a16="http://schemas.microsoft.com/office/drawing/2014/main" id="{2A7A2661-C749-4DA1-882A-E91976767DD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4A30EA68-C5C4-49E4-957D-7E5280EA8F17}"/>
              </a:ext>
            </a:extLst>
          </p:cNvPr>
          <p:cNvSpPr>
            <a:spLocks noGrp="1"/>
          </p:cNvSpPr>
          <p:nvPr>
            <p:ph type="sldNum" sz="quarter" idx="12"/>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14" name="Text Placeholder 2">
            <a:extLst>
              <a:ext uri="{FF2B5EF4-FFF2-40B4-BE49-F238E27FC236}">
                <a16:creationId xmlns:a16="http://schemas.microsoft.com/office/drawing/2014/main" id="{7327507A-DF9B-4F28-B991-D033825CA398}"/>
              </a:ext>
            </a:extLst>
          </p:cNvPr>
          <p:cNvSpPr>
            <a:spLocks noGrp="1"/>
          </p:cNvSpPr>
          <p:nvPr>
            <p:ph type="body" idx="13"/>
          </p:nvPr>
        </p:nvSpPr>
        <p:spPr>
          <a:xfrm>
            <a:off x="5180012" y="1681163"/>
            <a:ext cx="4114801" cy="823912"/>
          </a:xfrm>
        </p:spPr>
        <p:txBody>
          <a:bodyPr anchor="b"/>
          <a:lstStyle>
            <a:lvl1pPr marL="0" indent="0">
              <a:buNone/>
              <a:defRPr sz="24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96E4F685-549F-4E66-BC02-FC07CA51336E}"/>
              </a:ext>
            </a:extLst>
          </p:cNvPr>
          <p:cNvSpPr>
            <a:spLocks noGrp="1"/>
          </p:cNvSpPr>
          <p:nvPr>
            <p:ph sz="half" idx="14"/>
          </p:nvPr>
        </p:nvSpPr>
        <p:spPr>
          <a:xfrm>
            <a:off x="5180012" y="2505075"/>
            <a:ext cx="4114801"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44B198B-301C-45CF-ADA7-E3D8C456A6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cxnSp>
        <p:nvCxnSpPr>
          <p:cNvPr id="17" name="Straight Connector 16">
            <a:extLst>
              <a:ext uri="{FF2B5EF4-FFF2-40B4-BE49-F238E27FC236}">
                <a16:creationId xmlns:a16="http://schemas.microsoft.com/office/drawing/2014/main" id="{A1E238FD-0ABB-4AFE-8249-E6664F625813}"/>
              </a:ext>
            </a:extLst>
          </p:cNvPr>
          <p:cNvCxnSpPr>
            <a:cxnSpLocks/>
          </p:cNvCxnSpPr>
          <p:nvPr userDrawn="1"/>
        </p:nvCxnSpPr>
        <p:spPr>
          <a:xfrm>
            <a:off x="1126671" y="6263750"/>
            <a:ext cx="110653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hcSlideMaster.ComparisonHeader">
            <a:extLst>
              <a:ext uri="{FF2B5EF4-FFF2-40B4-BE49-F238E27FC236}">
                <a16:creationId xmlns:a16="http://schemas.microsoft.com/office/drawing/2014/main" id="{C8BA1309-9345-E619-4C53-2E22DD5B951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8955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947659-59F4-A7CD-B761-ADA41D4E4C3C}"/>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3" name="hcSlideMaster.Title OnlyHeader">
            <a:extLst>
              <a:ext uri="{FF2B5EF4-FFF2-40B4-BE49-F238E27FC236}">
                <a16:creationId xmlns:a16="http://schemas.microsoft.com/office/drawing/2014/main" id="{87184C4D-D9FE-B91C-A9A1-16EDD8167CC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2061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0CC153-EB9D-4D41-BCD5-3FCC1A313AEA}"/>
              </a:ext>
            </a:extLst>
          </p:cNvPr>
          <p:cNvSpPr/>
          <p:nvPr userDrawn="1"/>
        </p:nvSpPr>
        <p:spPr>
          <a:xfrm rot="10800000">
            <a:off x="-211015" y="-2"/>
            <a:ext cx="12403012"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32">
            <a:extLst>
              <a:ext uri="{FF2B5EF4-FFF2-40B4-BE49-F238E27FC236}">
                <a16:creationId xmlns:a16="http://schemas.microsoft.com/office/drawing/2014/main" id="{9754E76F-9BF4-476B-9A65-0637D42BC725}"/>
              </a:ext>
            </a:extLst>
          </p:cNvPr>
          <p:cNvSpPr>
            <a:spLocks noGrp="1"/>
          </p:cNvSpPr>
          <p:nvPr>
            <p:ph sz="quarter" idx="22" hasCustomPrompt="1"/>
          </p:nvPr>
        </p:nvSpPr>
        <p:spPr>
          <a:xfrm>
            <a:off x="915988" y="1711174"/>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27" name="Title 2">
            <a:extLst>
              <a:ext uri="{FF2B5EF4-FFF2-40B4-BE49-F238E27FC236}">
                <a16:creationId xmlns:a16="http://schemas.microsoft.com/office/drawing/2014/main" id="{D6A3BADF-93B3-442B-910D-5F5864470D83}"/>
              </a:ext>
            </a:extLst>
          </p:cNvPr>
          <p:cNvSpPr>
            <a:spLocks noGrp="1"/>
          </p:cNvSpPr>
          <p:nvPr>
            <p:ph type="title"/>
          </p:nvPr>
        </p:nvSpPr>
        <p:spPr>
          <a:xfrm>
            <a:off x="438150" y="124984"/>
            <a:ext cx="10515600" cy="1325563"/>
          </a:xfrm>
        </p:spPr>
        <p:txBody>
          <a:bodyPr/>
          <a:lstStyle>
            <a:lvl1pPr>
              <a:defRPr>
                <a:solidFill>
                  <a:schemeClr val="accent4">
                    <a:lumMod val="50000"/>
                  </a:schemeClr>
                </a:solidFill>
              </a:defRPr>
            </a:lvl1pPr>
          </a:lstStyle>
          <a:p>
            <a:r>
              <a:rPr lang="en-US"/>
              <a:t>Heading 1</a:t>
            </a:r>
          </a:p>
        </p:txBody>
      </p:sp>
      <p:sp>
        <p:nvSpPr>
          <p:cNvPr id="28" name="Text Placeholder 4">
            <a:extLst>
              <a:ext uri="{FF2B5EF4-FFF2-40B4-BE49-F238E27FC236}">
                <a16:creationId xmlns:a16="http://schemas.microsoft.com/office/drawing/2014/main" id="{B7AD68EB-29F3-499B-8B86-0300E9C3252C}"/>
              </a:ext>
            </a:extLst>
          </p:cNvPr>
          <p:cNvSpPr>
            <a:spLocks noGrp="1"/>
          </p:cNvSpPr>
          <p:nvPr>
            <p:ph type="body" sz="quarter" idx="15"/>
          </p:nvPr>
        </p:nvSpPr>
        <p:spPr>
          <a:xfrm>
            <a:off x="1476736" y="4969234"/>
            <a:ext cx="2063297" cy="422910"/>
          </a:xfrm>
        </p:spPr>
        <p:txBody>
          <a:bodyPr>
            <a:noAutofit/>
          </a:bodyPr>
          <a:lstStyle>
            <a:lvl1pPr marL="0" indent="0">
              <a:buNone/>
              <a:defRPr sz="2200" b="1">
                <a:solidFill>
                  <a:schemeClr val="accent4">
                    <a:lumMod val="50000"/>
                  </a:schemeClr>
                </a:solidFill>
              </a:defRPr>
            </a:lvl1pPr>
          </a:lstStyle>
          <a:p>
            <a:r>
              <a:rPr lang="en-US"/>
              <a:t>Subheading 1</a:t>
            </a:r>
          </a:p>
        </p:txBody>
      </p:sp>
      <p:sp>
        <p:nvSpPr>
          <p:cNvPr id="29" name="Content Placeholder 5">
            <a:extLst>
              <a:ext uri="{FF2B5EF4-FFF2-40B4-BE49-F238E27FC236}">
                <a16:creationId xmlns:a16="http://schemas.microsoft.com/office/drawing/2014/main" id="{EFF3E4E5-F5C0-44A6-8641-10AAF23394D3}"/>
              </a:ext>
            </a:extLst>
          </p:cNvPr>
          <p:cNvSpPr>
            <a:spLocks noGrp="1"/>
          </p:cNvSpPr>
          <p:nvPr>
            <p:ph sz="quarter" idx="16" hasCustomPrompt="1"/>
          </p:nvPr>
        </p:nvSpPr>
        <p:spPr>
          <a:xfrm>
            <a:off x="1447800" y="5437807"/>
            <a:ext cx="2701833" cy="353076"/>
          </a:xfrm>
        </p:spPr>
        <p:txBody>
          <a:bodyPr/>
          <a:lstStyle>
            <a:lvl1pPr marL="0" indent="0">
              <a:buNone/>
              <a:defRPr sz="2000">
                <a:solidFill>
                  <a:schemeClr val="accent4">
                    <a:lumMod val="50000"/>
                  </a:schemeClr>
                </a:solidFill>
              </a:defRPr>
            </a:lvl1pPr>
          </a:lstStyle>
          <a:p>
            <a:r>
              <a:rPr lang="en-US"/>
              <a:t>Explanation text Explanation text</a:t>
            </a:r>
          </a:p>
        </p:txBody>
      </p:sp>
      <p:pic>
        <p:nvPicPr>
          <p:cNvPr id="30" name="Picture Placeholder 14">
            <a:extLst>
              <a:ext uri="{FF2B5EF4-FFF2-40B4-BE49-F238E27FC236}">
                <a16:creationId xmlns:a16="http://schemas.microsoft.com/office/drawing/2014/main" id="{9E310091-A2A9-44A4-9778-BA7ABB338F0C}"/>
              </a:ext>
            </a:extLst>
          </p:cNvPr>
          <p:cNvPicPr>
            <a:picLocks noChangeAspect="1"/>
          </p:cNvPicPr>
          <p:nvPr userDrawn="1"/>
        </p:nvPicPr>
        <p:blipFill>
          <a:blip r:embed="rId3">
            <a:extLst>
              <a:ext uri="{28A0092B-C50C-407E-A947-70E740481C1C}">
                <a14:useLocalDpi xmlns:a14="http://schemas.microsoft.com/office/drawing/2010/main" val="0"/>
              </a:ext>
            </a:extLst>
          </a:blip>
          <a:srcRect t="26738" b="26738"/>
          <a:stretch/>
        </p:blipFill>
        <p:spPr>
          <a:xfrm>
            <a:off x="4716463" y="1722754"/>
            <a:ext cx="6637337" cy="3087970"/>
          </a:xfrm>
          <a:prstGeom prst="rect">
            <a:avLst/>
          </a:prstGeom>
        </p:spPr>
      </p:pic>
      <p:sp>
        <p:nvSpPr>
          <p:cNvPr id="31" name="Content Placeholder 7">
            <a:extLst>
              <a:ext uri="{FF2B5EF4-FFF2-40B4-BE49-F238E27FC236}">
                <a16:creationId xmlns:a16="http://schemas.microsoft.com/office/drawing/2014/main" id="{80BF369F-8F33-46BA-BBA8-E85D0E721808}"/>
              </a:ext>
            </a:extLst>
          </p:cNvPr>
          <p:cNvSpPr>
            <a:spLocks noGrp="1"/>
          </p:cNvSpPr>
          <p:nvPr>
            <p:ph sz="quarter" idx="18" hasCustomPrompt="1"/>
          </p:nvPr>
        </p:nvSpPr>
        <p:spPr>
          <a:xfrm>
            <a:off x="5173527" y="5437807"/>
            <a:ext cx="2701833" cy="353076"/>
          </a:xfrm>
        </p:spPr>
        <p:txBody>
          <a:bodyPr/>
          <a:lstStyle>
            <a:lvl1pPr marL="0" indent="0">
              <a:buNone/>
              <a:defRPr sz="2000">
                <a:solidFill>
                  <a:schemeClr val="accent4">
                    <a:lumMod val="50000"/>
                  </a:schemeClr>
                </a:solidFill>
              </a:defRPr>
            </a:lvl1pPr>
          </a:lstStyle>
          <a:p>
            <a:r>
              <a:rPr lang="en-US"/>
              <a:t>Explanation text Explanation text</a:t>
            </a:r>
          </a:p>
          <a:p>
            <a:endParaRPr lang="en-US"/>
          </a:p>
        </p:txBody>
      </p:sp>
      <p:sp>
        <p:nvSpPr>
          <p:cNvPr id="32" name="Text Placeholder 6">
            <a:extLst>
              <a:ext uri="{FF2B5EF4-FFF2-40B4-BE49-F238E27FC236}">
                <a16:creationId xmlns:a16="http://schemas.microsoft.com/office/drawing/2014/main" id="{69F97E64-D5B0-46D1-ACA2-A7BAEDA4C624}"/>
              </a:ext>
            </a:extLst>
          </p:cNvPr>
          <p:cNvSpPr>
            <a:spLocks noGrp="1"/>
          </p:cNvSpPr>
          <p:nvPr>
            <p:ph type="body" sz="quarter" idx="17"/>
          </p:nvPr>
        </p:nvSpPr>
        <p:spPr>
          <a:xfrm>
            <a:off x="5202463" y="4969234"/>
            <a:ext cx="2063297" cy="422910"/>
          </a:xfrm>
        </p:spPr>
        <p:txBody>
          <a:bodyPr/>
          <a:lstStyle>
            <a:lvl1pPr marL="0" indent="0">
              <a:buNone/>
              <a:defRPr sz="2200" b="1">
                <a:solidFill>
                  <a:schemeClr val="accent4">
                    <a:lumMod val="50000"/>
                  </a:schemeClr>
                </a:solidFill>
              </a:defRPr>
            </a:lvl1pPr>
          </a:lstStyle>
          <a:p>
            <a:r>
              <a:rPr lang="en-US"/>
              <a:t>Subheading 2</a:t>
            </a:r>
          </a:p>
          <a:p>
            <a:endParaRPr lang="en-US"/>
          </a:p>
        </p:txBody>
      </p:sp>
      <p:sp>
        <p:nvSpPr>
          <p:cNvPr id="33" name="Content Placeholder 9">
            <a:extLst>
              <a:ext uri="{FF2B5EF4-FFF2-40B4-BE49-F238E27FC236}">
                <a16:creationId xmlns:a16="http://schemas.microsoft.com/office/drawing/2014/main" id="{50B396E8-9327-47AE-BFC7-CC8B91E8015F}"/>
              </a:ext>
            </a:extLst>
          </p:cNvPr>
          <p:cNvSpPr>
            <a:spLocks noGrp="1"/>
          </p:cNvSpPr>
          <p:nvPr>
            <p:ph sz="quarter" idx="20" hasCustomPrompt="1"/>
          </p:nvPr>
        </p:nvSpPr>
        <p:spPr>
          <a:xfrm>
            <a:off x="8899254" y="5437807"/>
            <a:ext cx="2701833" cy="353076"/>
          </a:xfrm>
        </p:spPr>
        <p:txBody>
          <a:bodyPr>
            <a:noAutofit/>
          </a:bodyPr>
          <a:lstStyle>
            <a:lvl1pPr marL="0" indent="0">
              <a:buNone/>
              <a:defRPr sz="2000">
                <a:solidFill>
                  <a:schemeClr val="accent4">
                    <a:lumMod val="50000"/>
                  </a:schemeClr>
                </a:solidFill>
              </a:defRPr>
            </a:lvl1pPr>
          </a:lstStyle>
          <a:p>
            <a:r>
              <a:rPr lang="en-US"/>
              <a:t>Explanation text Explanation text</a:t>
            </a:r>
          </a:p>
        </p:txBody>
      </p:sp>
      <p:sp>
        <p:nvSpPr>
          <p:cNvPr id="34" name="Text Placeholder 8">
            <a:extLst>
              <a:ext uri="{FF2B5EF4-FFF2-40B4-BE49-F238E27FC236}">
                <a16:creationId xmlns:a16="http://schemas.microsoft.com/office/drawing/2014/main" id="{FE832533-28E0-48CC-9857-1C09E522DFE6}"/>
              </a:ext>
            </a:extLst>
          </p:cNvPr>
          <p:cNvSpPr>
            <a:spLocks noGrp="1"/>
          </p:cNvSpPr>
          <p:nvPr>
            <p:ph type="body" sz="quarter" idx="19"/>
          </p:nvPr>
        </p:nvSpPr>
        <p:spPr>
          <a:xfrm>
            <a:off x="8928190" y="4969234"/>
            <a:ext cx="2063297" cy="422910"/>
          </a:xfrm>
        </p:spPr>
        <p:txBody>
          <a:bodyPr>
            <a:noAutofit/>
          </a:bodyPr>
          <a:lstStyle>
            <a:lvl1pPr marL="0" indent="0">
              <a:buNone/>
              <a:defRPr sz="2200" b="1">
                <a:solidFill>
                  <a:schemeClr val="accent4">
                    <a:lumMod val="50000"/>
                  </a:schemeClr>
                </a:solidFill>
              </a:defRPr>
            </a:lvl1pPr>
          </a:lstStyle>
          <a:p>
            <a:r>
              <a:rPr lang="en-US"/>
              <a:t>Subheading 3</a:t>
            </a:r>
          </a:p>
        </p:txBody>
      </p:sp>
      <p:sp>
        <p:nvSpPr>
          <p:cNvPr id="35" name="Oval 34">
            <a:extLst>
              <a:ext uri="{FF2B5EF4-FFF2-40B4-BE49-F238E27FC236}">
                <a16:creationId xmlns:a16="http://schemas.microsoft.com/office/drawing/2014/main" id="{F599A33C-AE03-458B-8A13-200AB606E740}"/>
              </a:ext>
            </a:extLst>
          </p:cNvPr>
          <p:cNvSpPr/>
          <p:nvPr userDrawn="1"/>
        </p:nvSpPr>
        <p:spPr>
          <a:xfrm>
            <a:off x="401297"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6" name="Oval 35">
            <a:extLst>
              <a:ext uri="{FF2B5EF4-FFF2-40B4-BE49-F238E27FC236}">
                <a16:creationId xmlns:a16="http://schemas.microsoft.com/office/drawing/2014/main" id="{D6E4B5FA-AB6D-4542-A1A2-9631297E28A6}"/>
              </a:ext>
            </a:extLst>
          </p:cNvPr>
          <p:cNvSpPr/>
          <p:nvPr userDrawn="1"/>
        </p:nvSpPr>
        <p:spPr>
          <a:xfrm>
            <a:off x="4131198"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7" name="Oval 36">
            <a:extLst>
              <a:ext uri="{FF2B5EF4-FFF2-40B4-BE49-F238E27FC236}">
                <a16:creationId xmlns:a16="http://schemas.microsoft.com/office/drawing/2014/main" id="{C234F8EB-7414-4ED6-8C7E-0AD6463343F6}"/>
              </a:ext>
            </a:extLst>
          </p:cNvPr>
          <p:cNvSpPr/>
          <p:nvPr userDrawn="1"/>
        </p:nvSpPr>
        <p:spPr>
          <a:xfrm>
            <a:off x="7861099"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pic>
        <p:nvPicPr>
          <p:cNvPr id="38" name="Picture Placeholder 15" descr="Astronaut female with solid fill">
            <a:extLst>
              <a:ext uri="{FF2B5EF4-FFF2-40B4-BE49-F238E27FC236}">
                <a16:creationId xmlns:a16="http://schemas.microsoft.com/office/drawing/2014/main" id="{3E5C75CF-BECA-47D3-A9CA-678964E71093}"/>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884" t="-13715" r="-25884" b="-13715"/>
          <a:stretch/>
        </p:blipFill>
        <p:spPr>
          <a:xfrm>
            <a:off x="469002" y="4550720"/>
            <a:ext cx="874681" cy="734407"/>
          </a:xfrm>
          <a:prstGeom prst="rect">
            <a:avLst/>
          </a:prstGeom>
        </p:spPr>
      </p:pic>
      <p:pic>
        <p:nvPicPr>
          <p:cNvPr id="39" name="Picture Placeholder 15" descr="Astronaut female with solid fill">
            <a:extLst>
              <a:ext uri="{FF2B5EF4-FFF2-40B4-BE49-F238E27FC236}">
                <a16:creationId xmlns:a16="http://schemas.microsoft.com/office/drawing/2014/main" id="{69E863EF-848D-44E3-AE7C-41F1009C2BDE}"/>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884" t="-13715" r="-25884" b="-13715"/>
          <a:stretch/>
        </p:blipFill>
        <p:spPr>
          <a:xfrm>
            <a:off x="4184030" y="4550720"/>
            <a:ext cx="874681" cy="734407"/>
          </a:xfrm>
          <a:prstGeom prst="rect">
            <a:avLst/>
          </a:prstGeom>
        </p:spPr>
      </p:pic>
      <p:pic>
        <p:nvPicPr>
          <p:cNvPr id="40" name="Picture Placeholder 15" descr="Astronaut female with solid fill">
            <a:extLst>
              <a:ext uri="{FF2B5EF4-FFF2-40B4-BE49-F238E27FC236}">
                <a16:creationId xmlns:a16="http://schemas.microsoft.com/office/drawing/2014/main" id="{2A8365E3-C7D3-4D26-AF17-B009DDF5D61F}"/>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884" t="-13715" r="-25884" b="-13715"/>
          <a:stretch/>
        </p:blipFill>
        <p:spPr>
          <a:xfrm>
            <a:off x="7913931" y="4550720"/>
            <a:ext cx="874681" cy="734407"/>
          </a:xfrm>
          <a:prstGeom prst="rect">
            <a:avLst/>
          </a:prstGeom>
        </p:spPr>
      </p:pic>
      <p:sp>
        <p:nvSpPr>
          <p:cNvPr id="2" name="hcSlideMaster.1_Title OnlyHeader">
            <a:extLst>
              <a:ext uri="{FF2B5EF4-FFF2-40B4-BE49-F238E27FC236}">
                <a16:creationId xmlns:a16="http://schemas.microsoft.com/office/drawing/2014/main" id="{AE2183D5-B6DA-419D-3AC3-F631DCBE93E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12560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0CC153-EB9D-4D41-BCD5-3FCC1A313AEA}"/>
              </a:ext>
            </a:extLst>
          </p:cNvPr>
          <p:cNvSpPr/>
          <p:nvPr userDrawn="1"/>
        </p:nvSpPr>
        <p:spPr>
          <a:xfrm rot="10800000">
            <a:off x="-211015" y="-2"/>
            <a:ext cx="12403012"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3" name="hcSlideMaster.4_Title OnlyHeader">
            <a:extLst>
              <a:ext uri="{FF2B5EF4-FFF2-40B4-BE49-F238E27FC236}">
                <a16:creationId xmlns:a16="http://schemas.microsoft.com/office/drawing/2014/main" id="{03B381E5-39D1-2114-4AF4-284053B61CA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34379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54ABD5-02BC-FD31-3D6E-C5EE9E05BCBD}"/>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a:xfrm>
            <a:off x="839788" y="1094016"/>
            <a:ext cx="10403946" cy="66947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433457" y="2049463"/>
            <a:ext cx="4810277"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52562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711B4537-A574-4413-B867-FDA67DA37E1F}"/>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10" name="Footer Placeholder 4">
            <a:extLst>
              <a:ext uri="{FF2B5EF4-FFF2-40B4-BE49-F238E27FC236}">
                <a16:creationId xmlns:a16="http://schemas.microsoft.com/office/drawing/2014/main" id="{BCAC9291-83AC-4405-898C-80BAE72E5273}"/>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7EF5C2FF-6692-422A-AF43-D4FDCF1E9738}"/>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EE24632D-7F43-4B4B-8C4B-F7197D608B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5" name="hcSlideMaster.Content with CaptionHeader">
            <a:extLst>
              <a:ext uri="{FF2B5EF4-FFF2-40B4-BE49-F238E27FC236}">
                <a16:creationId xmlns:a16="http://schemas.microsoft.com/office/drawing/2014/main" id="{DA177D42-4684-51F6-6513-79DDC436BAA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9737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18E50D-5ED9-AE56-F6F9-FEA2099591AE}"/>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9B3733C4-E61C-4D19-A2F8-2D7AF93AA898}"/>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10" name="Footer Placeholder 4">
            <a:extLst>
              <a:ext uri="{FF2B5EF4-FFF2-40B4-BE49-F238E27FC236}">
                <a16:creationId xmlns:a16="http://schemas.microsoft.com/office/drawing/2014/main" id="{55F970BD-84FA-4CC6-81B6-201B223DA9CB}"/>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129311D2-C66A-472E-A156-46EFDA6F9AD0}"/>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3E05B3FE-00BC-4BB2-90FD-19BF6C0FCE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5" name="hcSlideMaster.Picture with CaptionHeader">
            <a:extLst>
              <a:ext uri="{FF2B5EF4-FFF2-40B4-BE49-F238E27FC236}">
                <a16:creationId xmlns:a16="http://schemas.microsoft.com/office/drawing/2014/main" id="{247B4974-981B-26A6-B6E5-97D111BA692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87158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CD767D-11B2-270C-E309-2D7DB1A21BA9}"/>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6228FCD-A9D7-4369-9AEA-7A2E297CA647}"/>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9" name="Footer Placeholder 4">
            <a:extLst>
              <a:ext uri="{FF2B5EF4-FFF2-40B4-BE49-F238E27FC236}">
                <a16:creationId xmlns:a16="http://schemas.microsoft.com/office/drawing/2014/main" id="{8E100771-D995-4C8A-8D64-913688CB5CDC}"/>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3AD328F-D7A0-4E95-A5C6-BBB05CEB520F}"/>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2F2BD555-4DEE-4031-B2C2-B50243F396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Title and Vertical TextHeader">
            <a:extLst>
              <a:ext uri="{FF2B5EF4-FFF2-40B4-BE49-F238E27FC236}">
                <a16:creationId xmlns:a16="http://schemas.microsoft.com/office/drawing/2014/main" id="{6DEBB3A7-2753-1DE1-45BF-BA264B6F4EC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25474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2D6A8B-7B68-E6F8-27D2-B9E1C21AC7A3}"/>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6B8991A-8C74-45E0-A192-829987D0F1EB}"/>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9" name="Footer Placeholder 4">
            <a:extLst>
              <a:ext uri="{FF2B5EF4-FFF2-40B4-BE49-F238E27FC236}">
                <a16:creationId xmlns:a16="http://schemas.microsoft.com/office/drawing/2014/main" id="{369622BC-5BA6-486F-9992-C500086661F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2B296A5-BCAD-48FC-B5DB-FC36C5A6B925}"/>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20CAE389-3D3C-44C2-AC67-98DA72E172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Vertical Title and TextHeader">
            <a:extLst>
              <a:ext uri="{FF2B5EF4-FFF2-40B4-BE49-F238E27FC236}">
                <a16:creationId xmlns:a16="http://schemas.microsoft.com/office/drawing/2014/main" id="{FFE45D01-A33D-AB0C-33E6-5ECCB57A1B4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4649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TI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37FED6-1261-478B-8FE1-81C53D112983}"/>
              </a:ext>
            </a:extLst>
          </p:cNvPr>
          <p:cNvSpPr/>
          <p:nvPr userDrawn="1"/>
        </p:nvSpPr>
        <p:spPr>
          <a:xfrm>
            <a:off x="572427" y="0"/>
            <a:ext cx="4866478" cy="6858000"/>
          </a:xfrm>
          <a:prstGeom prst="rect">
            <a:avLst/>
          </a:prstGeom>
          <a:solidFill>
            <a:srgbClr val="075697">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761999" y="136525"/>
            <a:ext cx="4404361" cy="2195196"/>
          </a:xfrm>
        </p:spPr>
        <p:txBody>
          <a:bodyPr anchor="b">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761999" y="2529840"/>
            <a:ext cx="4404361" cy="838200"/>
          </a:xfrm>
        </p:spPr>
        <p:txBody>
          <a:bodyPr>
            <a:normAutofit/>
          </a:bodyPr>
          <a:lstStyle>
            <a:lvl1pPr marL="0" indent="0" algn="l">
              <a:buNone/>
              <a:defRPr sz="18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99062" y="4083264"/>
            <a:ext cx="2573096" cy="2585049"/>
          </a:xfrm>
          <a:prstGeom prst="rect">
            <a:avLst/>
          </a:prstGeom>
        </p:spPr>
      </p:pic>
      <p:cxnSp>
        <p:nvCxnSpPr>
          <p:cNvPr id="10" name="Straight Connector 9">
            <a:extLst>
              <a:ext uri="{FF2B5EF4-FFF2-40B4-BE49-F238E27FC236}">
                <a16:creationId xmlns:a16="http://schemas.microsoft.com/office/drawing/2014/main" id="{99D9626C-48AF-4B60-81F3-61A8B12BD6E0}"/>
              </a:ext>
            </a:extLst>
          </p:cNvPr>
          <p:cNvCxnSpPr/>
          <p:nvPr userDrawn="1"/>
        </p:nvCxnSpPr>
        <p:spPr>
          <a:xfrm>
            <a:off x="761999" y="2407921"/>
            <a:ext cx="44043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311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55189D-D92D-4A4A-BE90-7C7515E61167}"/>
              </a:ext>
            </a:extLst>
          </p:cNvPr>
          <p:cNvSpPr>
            <a:spLocks noGrp="1"/>
          </p:cNvSpPr>
          <p:nvPr>
            <p:ph type="title"/>
          </p:nvPr>
        </p:nvSpPr>
        <p:spPr>
          <a:xfrm>
            <a:off x="600501" y="389741"/>
            <a:ext cx="10753299" cy="858035"/>
          </a:xfrm>
          <a:prstGeom prst="rect">
            <a:avLst/>
          </a:prstGeom>
        </p:spPr>
        <p:txBody>
          <a:bodyPr>
            <a:normAutofit/>
          </a:bodyPr>
          <a:lstStyle>
            <a:lvl1pPr>
              <a:defRPr sz="4400" b="1">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7" name="Text Placeholder 6">
            <a:extLst>
              <a:ext uri="{FF2B5EF4-FFF2-40B4-BE49-F238E27FC236}">
                <a16:creationId xmlns:a16="http://schemas.microsoft.com/office/drawing/2014/main" id="{8EDDF4B6-2010-423C-A7C9-48548D41EE4C}"/>
              </a:ext>
            </a:extLst>
          </p:cNvPr>
          <p:cNvSpPr>
            <a:spLocks noGrp="1"/>
          </p:cNvSpPr>
          <p:nvPr>
            <p:ph type="body" sz="quarter" idx="13"/>
          </p:nvPr>
        </p:nvSpPr>
        <p:spPr>
          <a:xfrm>
            <a:off x="600075" y="1466492"/>
            <a:ext cx="10753725" cy="4551722"/>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800">
                <a:latin typeface="Open Sans Light" pitchFamily="2" charset="0"/>
                <a:ea typeface="Open Sans Light" pitchFamily="2" charset="0"/>
                <a:cs typeface="Open Sans Light" pitchFamily="2" charset="0"/>
              </a:defRPr>
            </a:lvl2pPr>
            <a:lvl3pPr marL="914400" indent="0">
              <a:buNone/>
              <a:defRPr sz="1800">
                <a:latin typeface="Open Sans Light" pitchFamily="2" charset="0"/>
                <a:ea typeface="Open Sans Light" pitchFamily="2" charset="0"/>
                <a:cs typeface="Open Sans Light" pitchFamily="2" charset="0"/>
              </a:defRPr>
            </a:lvl3pPr>
            <a:lvl4pPr marL="1371600" indent="0">
              <a:buNone/>
              <a:defRPr sz="1800">
                <a:latin typeface="Open Sans Light" pitchFamily="2" charset="0"/>
                <a:ea typeface="Open Sans Light" pitchFamily="2" charset="0"/>
                <a:cs typeface="Open Sans Light" pitchFamily="2" charset="0"/>
              </a:defRPr>
            </a:lvl4pPr>
            <a:lvl5pPr marL="1828800" indent="0">
              <a:buNone/>
              <a:defRPr sz="180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BE296133-162F-4490-95F0-71D423AB768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0CC42706-3746-4E55-9311-B6B10992CA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2" name="hcSlideMaster.Custom LayoutHeader">
            <a:extLst>
              <a:ext uri="{FF2B5EF4-FFF2-40B4-BE49-F238E27FC236}">
                <a16:creationId xmlns:a16="http://schemas.microsoft.com/office/drawing/2014/main" id="{34FBC76D-24DF-23AC-5FB7-450465F70B0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7627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4">
            <a:lumMod val="20000"/>
            <a:lumOff val="80000"/>
            <a:alpha val="32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E578F39-D7ED-3FC8-6A25-FC836AFD266F}"/>
              </a:ext>
            </a:extLst>
          </p:cNvPr>
          <p:cNvSpPr/>
          <p:nvPr userDrawn="1"/>
        </p:nvSpPr>
        <p:spPr>
          <a:xfrm>
            <a:off x="-160638" y="430181"/>
            <a:ext cx="12421218" cy="1063632"/>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9" name="Rectangle 28">
            <a:extLst>
              <a:ext uri="{FF2B5EF4-FFF2-40B4-BE49-F238E27FC236}">
                <a16:creationId xmlns:a16="http://schemas.microsoft.com/office/drawing/2014/main" id="{B92D9F87-BA26-4ADF-90AB-2C4075FCF408}"/>
              </a:ext>
            </a:extLst>
          </p:cNvPr>
          <p:cNvSpPr/>
          <p:nvPr userDrawn="1"/>
        </p:nvSpPr>
        <p:spPr>
          <a:xfrm>
            <a:off x="-193680" y="4954424"/>
            <a:ext cx="12454260" cy="1909208"/>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33" name="Content Placeholder 32">
            <a:extLst>
              <a:ext uri="{FF2B5EF4-FFF2-40B4-BE49-F238E27FC236}">
                <a16:creationId xmlns:a16="http://schemas.microsoft.com/office/drawing/2014/main" id="{2C96FD66-5B92-4FE6-A1CA-530697084440}"/>
              </a:ext>
            </a:extLst>
          </p:cNvPr>
          <p:cNvSpPr>
            <a:spLocks noGrp="1"/>
          </p:cNvSpPr>
          <p:nvPr>
            <p:ph sz="quarter" idx="21" hasCustomPrompt="1"/>
          </p:nvPr>
        </p:nvSpPr>
        <p:spPr>
          <a:xfrm>
            <a:off x="915988" y="1861103"/>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5" name="Slide Number Placeholder 4">
            <a:extLst>
              <a:ext uri="{FF2B5EF4-FFF2-40B4-BE49-F238E27FC236}">
                <a16:creationId xmlns:a16="http://schemas.microsoft.com/office/drawing/2014/main" id="{A95509D8-FB6B-41AF-82AD-63CB40F2BF3A}"/>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13" name="Picture Placeholder 12">
            <a:extLst>
              <a:ext uri="{FF2B5EF4-FFF2-40B4-BE49-F238E27FC236}">
                <a16:creationId xmlns:a16="http://schemas.microsoft.com/office/drawing/2014/main" id="{ECAC4FFC-7BC2-4788-B7BD-ED8B604A7E7B}"/>
              </a:ext>
            </a:extLst>
          </p:cNvPr>
          <p:cNvSpPr>
            <a:spLocks noGrp="1"/>
          </p:cNvSpPr>
          <p:nvPr>
            <p:ph type="pic" sz="quarter" idx="14"/>
          </p:nvPr>
        </p:nvSpPr>
        <p:spPr>
          <a:xfrm>
            <a:off x="4716463" y="1861102"/>
            <a:ext cx="6637337" cy="3087970"/>
          </a:xfrm>
        </p:spPr>
        <p:txBody>
          <a:bodyPr/>
          <a:lstStyle/>
          <a:p>
            <a:endParaRPr lang="en-US"/>
          </a:p>
        </p:txBody>
      </p:sp>
      <p:sp>
        <p:nvSpPr>
          <p:cNvPr id="14" name="Oval 13">
            <a:extLst>
              <a:ext uri="{FF2B5EF4-FFF2-40B4-BE49-F238E27FC236}">
                <a16:creationId xmlns:a16="http://schemas.microsoft.com/office/drawing/2014/main" id="{9A62FE41-3FB5-416A-A616-169837B66AB5}"/>
              </a:ext>
            </a:extLst>
          </p:cNvPr>
          <p:cNvSpPr/>
          <p:nvPr userDrawn="1"/>
        </p:nvSpPr>
        <p:spPr>
          <a:xfrm>
            <a:off x="472439"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75AD46F4-F714-4AAE-8138-C6EAF15E6B9F}"/>
              </a:ext>
            </a:extLst>
          </p:cNvPr>
          <p:cNvSpPr>
            <a:spLocks noGrp="1"/>
          </p:cNvSpPr>
          <p:nvPr>
            <p:ph type="body" sz="quarter" idx="15" hasCustomPrompt="1"/>
          </p:nvPr>
        </p:nvSpPr>
        <p:spPr>
          <a:xfrm>
            <a:off x="1476736" y="5107582"/>
            <a:ext cx="2063297" cy="422910"/>
          </a:xfrm>
        </p:spPr>
        <p:txBody>
          <a:bodyPr/>
          <a:lstStyle>
            <a:lvl1pPr marL="0" indent="0">
              <a:buNone/>
              <a:defRPr sz="2000" b="1"/>
            </a:lvl1pPr>
            <a:lvl2pPr marL="457200" indent="0">
              <a:buNone/>
              <a:defRPr/>
            </a:lvl2pPr>
          </a:lstStyle>
          <a:p>
            <a:pPr lvl="0"/>
            <a:r>
              <a:rPr lang="en-US"/>
              <a:t>Subheading 2</a:t>
            </a:r>
          </a:p>
        </p:txBody>
      </p:sp>
      <p:sp>
        <p:nvSpPr>
          <p:cNvPr id="18" name="Content Placeholder 17">
            <a:extLst>
              <a:ext uri="{FF2B5EF4-FFF2-40B4-BE49-F238E27FC236}">
                <a16:creationId xmlns:a16="http://schemas.microsoft.com/office/drawing/2014/main" id="{1DB2D5A8-F473-4CF3-82CE-5B2F3BE78F81}"/>
              </a:ext>
            </a:extLst>
          </p:cNvPr>
          <p:cNvSpPr>
            <a:spLocks noGrp="1"/>
          </p:cNvSpPr>
          <p:nvPr>
            <p:ph sz="quarter" idx="16"/>
          </p:nvPr>
        </p:nvSpPr>
        <p:spPr>
          <a:xfrm>
            <a:off x="1200421" y="5689002"/>
            <a:ext cx="2339704"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2" name="Oval 21">
            <a:extLst>
              <a:ext uri="{FF2B5EF4-FFF2-40B4-BE49-F238E27FC236}">
                <a16:creationId xmlns:a16="http://schemas.microsoft.com/office/drawing/2014/main" id="{DC87B820-2CE5-4FB3-8D15-E41105FADB9C}"/>
              </a:ext>
            </a:extLst>
          </p:cNvPr>
          <p:cNvSpPr/>
          <p:nvPr userDrawn="1"/>
        </p:nvSpPr>
        <p:spPr>
          <a:xfrm>
            <a:off x="4198166"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5">
            <a:extLst>
              <a:ext uri="{FF2B5EF4-FFF2-40B4-BE49-F238E27FC236}">
                <a16:creationId xmlns:a16="http://schemas.microsoft.com/office/drawing/2014/main" id="{4A429B31-A805-4091-A9BB-FD850DA02642}"/>
              </a:ext>
            </a:extLst>
          </p:cNvPr>
          <p:cNvSpPr>
            <a:spLocks noGrp="1"/>
          </p:cNvSpPr>
          <p:nvPr>
            <p:ph type="body" sz="quarter" idx="17" hasCustomPrompt="1"/>
          </p:nvPr>
        </p:nvSpPr>
        <p:spPr>
          <a:xfrm>
            <a:off x="5202463" y="5107582"/>
            <a:ext cx="2063297" cy="422910"/>
          </a:xfrm>
        </p:spPr>
        <p:txBody>
          <a:bodyPr/>
          <a:lstStyle>
            <a:lvl1pPr marL="0" indent="0">
              <a:buNone/>
              <a:defRPr sz="2000" b="1"/>
            </a:lvl1pPr>
            <a:lvl2pPr marL="457200" indent="0">
              <a:buNone/>
              <a:defRPr/>
            </a:lvl2pPr>
          </a:lstStyle>
          <a:p>
            <a:pPr lvl="0"/>
            <a:r>
              <a:rPr lang="en-US"/>
              <a:t>Subheading 2</a:t>
            </a:r>
          </a:p>
        </p:txBody>
      </p:sp>
      <p:sp>
        <p:nvSpPr>
          <p:cNvPr id="24" name="Content Placeholder 17">
            <a:extLst>
              <a:ext uri="{FF2B5EF4-FFF2-40B4-BE49-F238E27FC236}">
                <a16:creationId xmlns:a16="http://schemas.microsoft.com/office/drawing/2014/main" id="{59C7D506-88CA-4CEC-9A7A-BEC0F710B918}"/>
              </a:ext>
            </a:extLst>
          </p:cNvPr>
          <p:cNvSpPr>
            <a:spLocks noGrp="1"/>
          </p:cNvSpPr>
          <p:nvPr>
            <p:ph sz="quarter" idx="18"/>
          </p:nvPr>
        </p:nvSpPr>
        <p:spPr>
          <a:xfrm>
            <a:off x="4563927" y="5689002"/>
            <a:ext cx="2701925"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5" name="Oval 24">
            <a:extLst>
              <a:ext uri="{FF2B5EF4-FFF2-40B4-BE49-F238E27FC236}">
                <a16:creationId xmlns:a16="http://schemas.microsoft.com/office/drawing/2014/main" id="{BBAFB821-F123-4074-AE21-C5968CFEE276}"/>
              </a:ext>
            </a:extLst>
          </p:cNvPr>
          <p:cNvSpPr/>
          <p:nvPr userDrawn="1"/>
        </p:nvSpPr>
        <p:spPr>
          <a:xfrm>
            <a:off x="7923893"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5">
            <a:extLst>
              <a:ext uri="{FF2B5EF4-FFF2-40B4-BE49-F238E27FC236}">
                <a16:creationId xmlns:a16="http://schemas.microsoft.com/office/drawing/2014/main" id="{8C024CE0-6AAC-42A6-A0BA-F6B030D079B6}"/>
              </a:ext>
            </a:extLst>
          </p:cNvPr>
          <p:cNvSpPr>
            <a:spLocks noGrp="1"/>
          </p:cNvSpPr>
          <p:nvPr>
            <p:ph type="body" sz="quarter" idx="19" hasCustomPrompt="1"/>
          </p:nvPr>
        </p:nvSpPr>
        <p:spPr>
          <a:xfrm>
            <a:off x="8928190" y="5107582"/>
            <a:ext cx="2063297" cy="422910"/>
          </a:xfrm>
        </p:spPr>
        <p:txBody>
          <a:bodyPr/>
          <a:lstStyle>
            <a:lvl1pPr marL="0" indent="0">
              <a:buNone/>
              <a:defRPr sz="2000" b="1"/>
            </a:lvl1pPr>
            <a:lvl2pPr marL="457200" indent="0">
              <a:buNone/>
              <a:defRPr/>
            </a:lvl2pPr>
          </a:lstStyle>
          <a:p>
            <a:pPr lvl="0"/>
            <a:r>
              <a:rPr lang="en-US"/>
              <a:t>Subheading 2</a:t>
            </a:r>
          </a:p>
        </p:txBody>
      </p:sp>
      <p:sp>
        <p:nvSpPr>
          <p:cNvPr id="27" name="Content Placeholder 17">
            <a:extLst>
              <a:ext uri="{FF2B5EF4-FFF2-40B4-BE49-F238E27FC236}">
                <a16:creationId xmlns:a16="http://schemas.microsoft.com/office/drawing/2014/main" id="{EF6F3724-3740-4BEC-8705-32EEBD3F9CEF}"/>
              </a:ext>
            </a:extLst>
          </p:cNvPr>
          <p:cNvSpPr>
            <a:spLocks noGrp="1"/>
          </p:cNvSpPr>
          <p:nvPr>
            <p:ph sz="quarter" idx="20"/>
          </p:nvPr>
        </p:nvSpPr>
        <p:spPr>
          <a:xfrm>
            <a:off x="8289654" y="5689002"/>
            <a:ext cx="2701925"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8" name="Title 1">
            <a:extLst>
              <a:ext uri="{FF2B5EF4-FFF2-40B4-BE49-F238E27FC236}">
                <a16:creationId xmlns:a16="http://schemas.microsoft.com/office/drawing/2014/main" id="{FB94EC04-E016-413F-BE4D-C868CAC950E0}"/>
              </a:ext>
            </a:extLst>
          </p:cNvPr>
          <p:cNvSpPr>
            <a:spLocks noGrp="1"/>
          </p:cNvSpPr>
          <p:nvPr>
            <p:ph type="title" hasCustomPrompt="1"/>
          </p:nvPr>
        </p:nvSpPr>
        <p:spPr>
          <a:xfrm>
            <a:off x="838200" y="804444"/>
            <a:ext cx="10515600" cy="315106"/>
          </a:xfrm>
        </p:spPr>
        <p:txBody>
          <a:bodyPr/>
          <a:lstStyle>
            <a:lvl1pPr>
              <a:defRPr>
                <a:solidFill>
                  <a:schemeClr val="bg1"/>
                </a:solidFill>
              </a:defRPr>
            </a:lvl1pPr>
          </a:lstStyle>
          <a:p>
            <a:r>
              <a:rPr lang="en-US"/>
              <a:t>CLICK TO EDIT MASTER TITLE STYLE</a:t>
            </a:r>
          </a:p>
        </p:txBody>
      </p:sp>
      <p:pic>
        <p:nvPicPr>
          <p:cNvPr id="17" name="Picture 16">
            <a:extLst>
              <a:ext uri="{FF2B5EF4-FFF2-40B4-BE49-F238E27FC236}">
                <a16:creationId xmlns:a16="http://schemas.microsoft.com/office/drawing/2014/main" id="{3933E6F6-7960-2A4C-AE24-A2BCFA1894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3" name="Picture Placeholder 2">
            <a:extLst>
              <a:ext uri="{FF2B5EF4-FFF2-40B4-BE49-F238E27FC236}">
                <a16:creationId xmlns:a16="http://schemas.microsoft.com/office/drawing/2014/main" id="{041930A0-AB33-5046-8624-4F94A554B9CA}"/>
              </a:ext>
            </a:extLst>
          </p:cNvPr>
          <p:cNvSpPr>
            <a:spLocks noGrp="1"/>
          </p:cNvSpPr>
          <p:nvPr>
            <p:ph type="pic" sz="quarter" idx="22"/>
          </p:nvPr>
        </p:nvSpPr>
        <p:spPr>
          <a:xfrm>
            <a:off x="644446" y="4835120"/>
            <a:ext cx="534987" cy="536575"/>
          </a:xfrm>
        </p:spPr>
        <p:txBody>
          <a:bodyPr/>
          <a:lstStyle/>
          <a:p>
            <a:endParaRPr lang="en-US"/>
          </a:p>
        </p:txBody>
      </p:sp>
      <p:sp>
        <p:nvSpPr>
          <p:cNvPr id="20" name="Picture Placeholder 2">
            <a:extLst>
              <a:ext uri="{FF2B5EF4-FFF2-40B4-BE49-F238E27FC236}">
                <a16:creationId xmlns:a16="http://schemas.microsoft.com/office/drawing/2014/main" id="{7D69B9E4-2213-774D-B687-392CE7261211}"/>
              </a:ext>
            </a:extLst>
          </p:cNvPr>
          <p:cNvSpPr>
            <a:spLocks noGrp="1"/>
          </p:cNvSpPr>
          <p:nvPr>
            <p:ph type="pic" sz="quarter" idx="23"/>
          </p:nvPr>
        </p:nvSpPr>
        <p:spPr>
          <a:xfrm>
            <a:off x="4361423" y="4835120"/>
            <a:ext cx="534987" cy="536575"/>
          </a:xfrm>
        </p:spPr>
        <p:txBody>
          <a:bodyPr/>
          <a:lstStyle/>
          <a:p>
            <a:endParaRPr lang="en-US"/>
          </a:p>
        </p:txBody>
      </p:sp>
      <p:sp>
        <p:nvSpPr>
          <p:cNvPr id="30" name="Picture Placeholder 2">
            <a:extLst>
              <a:ext uri="{FF2B5EF4-FFF2-40B4-BE49-F238E27FC236}">
                <a16:creationId xmlns:a16="http://schemas.microsoft.com/office/drawing/2014/main" id="{B36A7A8D-9DB1-4C41-95AE-C94EB580A77C}"/>
              </a:ext>
            </a:extLst>
          </p:cNvPr>
          <p:cNvSpPr>
            <a:spLocks noGrp="1"/>
          </p:cNvSpPr>
          <p:nvPr>
            <p:ph type="pic" sz="quarter" idx="24"/>
          </p:nvPr>
        </p:nvSpPr>
        <p:spPr>
          <a:xfrm>
            <a:off x="8090275" y="4835120"/>
            <a:ext cx="534987" cy="536575"/>
          </a:xfrm>
        </p:spPr>
        <p:txBody>
          <a:bodyPr/>
          <a:lstStyle/>
          <a:p>
            <a:endParaRPr lang="en-US"/>
          </a:p>
        </p:txBody>
      </p:sp>
      <p:sp>
        <p:nvSpPr>
          <p:cNvPr id="2" name="hcSlideMaster.2_Title OnlyHeader">
            <a:extLst>
              <a:ext uri="{FF2B5EF4-FFF2-40B4-BE49-F238E27FC236}">
                <a16:creationId xmlns:a16="http://schemas.microsoft.com/office/drawing/2014/main" id="{26B03C88-F740-D42F-6457-2374EE1A3F2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5638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accent4">
            <a:lumMod val="20000"/>
            <a:lumOff val="80000"/>
            <a:alpha val="32000"/>
          </a:schemeClr>
        </a:solidFill>
        <a:effectLst/>
      </p:bgPr>
    </p:bg>
    <p:spTree>
      <p:nvGrpSpPr>
        <p:cNvPr id="1" name=""/>
        <p:cNvGrpSpPr/>
        <p:nvPr/>
      </p:nvGrpSpPr>
      <p:grpSpPr>
        <a:xfrm>
          <a:off x="0" y="0"/>
          <a:ext cx="0" cy="0"/>
          <a:chOff x="0" y="0"/>
          <a:chExt cx="0" cy="0"/>
        </a:xfrm>
      </p:grpSpPr>
      <p:sp>
        <p:nvSpPr>
          <p:cNvPr id="33" name="Content Placeholder 32">
            <a:extLst>
              <a:ext uri="{FF2B5EF4-FFF2-40B4-BE49-F238E27FC236}">
                <a16:creationId xmlns:a16="http://schemas.microsoft.com/office/drawing/2014/main" id="{2C96FD66-5B92-4FE6-A1CA-530697084440}"/>
              </a:ext>
            </a:extLst>
          </p:cNvPr>
          <p:cNvSpPr>
            <a:spLocks noGrp="1"/>
          </p:cNvSpPr>
          <p:nvPr>
            <p:ph sz="quarter" idx="21" hasCustomPrompt="1"/>
          </p:nvPr>
        </p:nvSpPr>
        <p:spPr>
          <a:xfrm>
            <a:off x="915988" y="2134235"/>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5" name="Slide Number Placeholder 4">
            <a:extLst>
              <a:ext uri="{FF2B5EF4-FFF2-40B4-BE49-F238E27FC236}">
                <a16:creationId xmlns:a16="http://schemas.microsoft.com/office/drawing/2014/main" id="{A95509D8-FB6B-41AF-82AD-63CB40F2BF3A}"/>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13" name="Picture Placeholder 12">
            <a:extLst>
              <a:ext uri="{FF2B5EF4-FFF2-40B4-BE49-F238E27FC236}">
                <a16:creationId xmlns:a16="http://schemas.microsoft.com/office/drawing/2014/main" id="{ECAC4FFC-7BC2-4788-B7BD-ED8B604A7E7B}"/>
              </a:ext>
            </a:extLst>
          </p:cNvPr>
          <p:cNvSpPr>
            <a:spLocks noGrp="1"/>
          </p:cNvSpPr>
          <p:nvPr>
            <p:ph type="pic" sz="quarter" idx="14"/>
          </p:nvPr>
        </p:nvSpPr>
        <p:spPr>
          <a:xfrm>
            <a:off x="4716463" y="2134234"/>
            <a:ext cx="6637337" cy="3087970"/>
          </a:xfrm>
        </p:spPr>
        <p:txBody>
          <a:bodyPr/>
          <a:lstStyle/>
          <a:p>
            <a:endParaRPr lang="en-US"/>
          </a:p>
        </p:txBody>
      </p:sp>
      <p:sp>
        <p:nvSpPr>
          <p:cNvPr id="16" name="Text Placeholder 15">
            <a:extLst>
              <a:ext uri="{FF2B5EF4-FFF2-40B4-BE49-F238E27FC236}">
                <a16:creationId xmlns:a16="http://schemas.microsoft.com/office/drawing/2014/main" id="{75AD46F4-F714-4AAE-8138-C6EAF15E6B9F}"/>
              </a:ext>
            </a:extLst>
          </p:cNvPr>
          <p:cNvSpPr>
            <a:spLocks noGrp="1"/>
          </p:cNvSpPr>
          <p:nvPr>
            <p:ph type="body" sz="quarter" idx="15" hasCustomPrompt="1"/>
          </p:nvPr>
        </p:nvSpPr>
        <p:spPr>
          <a:xfrm>
            <a:off x="1476736" y="5380714"/>
            <a:ext cx="2063297" cy="422910"/>
          </a:xfrm>
        </p:spPr>
        <p:txBody>
          <a:bodyPr/>
          <a:lstStyle>
            <a:lvl1pPr marL="0" indent="0">
              <a:buNone/>
              <a:defRPr sz="2000" b="1"/>
            </a:lvl1pPr>
            <a:lvl2pPr marL="457200" indent="0">
              <a:buNone/>
              <a:defRPr/>
            </a:lvl2pPr>
          </a:lstStyle>
          <a:p>
            <a:pPr lvl="0"/>
            <a:r>
              <a:rPr lang="en-US"/>
              <a:t>Subheading 2</a:t>
            </a:r>
          </a:p>
        </p:txBody>
      </p:sp>
      <p:sp>
        <p:nvSpPr>
          <p:cNvPr id="23" name="Text Placeholder 15">
            <a:extLst>
              <a:ext uri="{FF2B5EF4-FFF2-40B4-BE49-F238E27FC236}">
                <a16:creationId xmlns:a16="http://schemas.microsoft.com/office/drawing/2014/main" id="{4A429B31-A805-4091-A9BB-FD850DA02642}"/>
              </a:ext>
            </a:extLst>
          </p:cNvPr>
          <p:cNvSpPr>
            <a:spLocks noGrp="1"/>
          </p:cNvSpPr>
          <p:nvPr>
            <p:ph type="body" sz="quarter" idx="17" hasCustomPrompt="1"/>
          </p:nvPr>
        </p:nvSpPr>
        <p:spPr>
          <a:xfrm>
            <a:off x="5202463" y="5380714"/>
            <a:ext cx="2063297" cy="422910"/>
          </a:xfrm>
        </p:spPr>
        <p:txBody>
          <a:bodyPr/>
          <a:lstStyle>
            <a:lvl1pPr marL="0" indent="0">
              <a:buNone/>
              <a:defRPr sz="2000" b="1"/>
            </a:lvl1pPr>
            <a:lvl2pPr marL="457200" indent="0">
              <a:buNone/>
              <a:defRPr/>
            </a:lvl2pPr>
          </a:lstStyle>
          <a:p>
            <a:pPr lvl="0"/>
            <a:r>
              <a:rPr lang="en-US"/>
              <a:t>Subheading 2</a:t>
            </a:r>
          </a:p>
        </p:txBody>
      </p:sp>
      <p:sp>
        <p:nvSpPr>
          <p:cNvPr id="26" name="Text Placeholder 15">
            <a:extLst>
              <a:ext uri="{FF2B5EF4-FFF2-40B4-BE49-F238E27FC236}">
                <a16:creationId xmlns:a16="http://schemas.microsoft.com/office/drawing/2014/main" id="{8C024CE0-6AAC-42A6-A0BA-F6B030D079B6}"/>
              </a:ext>
            </a:extLst>
          </p:cNvPr>
          <p:cNvSpPr>
            <a:spLocks noGrp="1"/>
          </p:cNvSpPr>
          <p:nvPr>
            <p:ph type="body" sz="quarter" idx="19" hasCustomPrompt="1"/>
          </p:nvPr>
        </p:nvSpPr>
        <p:spPr>
          <a:xfrm>
            <a:off x="8928190" y="5380714"/>
            <a:ext cx="2063297" cy="422910"/>
          </a:xfrm>
        </p:spPr>
        <p:txBody>
          <a:bodyPr/>
          <a:lstStyle>
            <a:lvl1pPr marL="0" indent="0">
              <a:buNone/>
              <a:defRPr sz="2000" b="1"/>
            </a:lvl1pPr>
            <a:lvl2pPr marL="457200" indent="0">
              <a:buNone/>
              <a:defRPr/>
            </a:lvl2pPr>
          </a:lstStyle>
          <a:p>
            <a:pPr lvl="0"/>
            <a:r>
              <a:rPr lang="en-US"/>
              <a:t>Subheading 2</a:t>
            </a:r>
          </a:p>
        </p:txBody>
      </p:sp>
      <p:pic>
        <p:nvPicPr>
          <p:cNvPr id="10" name="Picture 9">
            <a:extLst>
              <a:ext uri="{FF2B5EF4-FFF2-40B4-BE49-F238E27FC236}">
                <a16:creationId xmlns:a16="http://schemas.microsoft.com/office/drawing/2014/main" id="{C47DF57D-9CD3-D249-A439-EBFD4E8DB7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12" name="Rectangle 11">
            <a:extLst>
              <a:ext uri="{FF2B5EF4-FFF2-40B4-BE49-F238E27FC236}">
                <a16:creationId xmlns:a16="http://schemas.microsoft.com/office/drawing/2014/main" id="{ECA5437C-2D02-42DC-4520-4558BB242167}"/>
              </a:ext>
            </a:extLst>
          </p:cNvPr>
          <p:cNvSpPr/>
          <p:nvPr userDrawn="1"/>
        </p:nvSpPr>
        <p:spPr>
          <a:xfrm>
            <a:off x="-160638" y="430181"/>
            <a:ext cx="12421218" cy="1063632"/>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14" name="Title 1">
            <a:extLst>
              <a:ext uri="{FF2B5EF4-FFF2-40B4-BE49-F238E27FC236}">
                <a16:creationId xmlns:a16="http://schemas.microsoft.com/office/drawing/2014/main" id="{5D47E6A0-1104-99C1-C2F2-C0EDBD4B31BF}"/>
              </a:ext>
            </a:extLst>
          </p:cNvPr>
          <p:cNvSpPr>
            <a:spLocks noGrp="1"/>
          </p:cNvSpPr>
          <p:nvPr>
            <p:ph type="title" hasCustomPrompt="1"/>
          </p:nvPr>
        </p:nvSpPr>
        <p:spPr>
          <a:xfrm>
            <a:off x="838200" y="804444"/>
            <a:ext cx="10515600" cy="315106"/>
          </a:xfrm>
        </p:spPr>
        <p:txBody>
          <a:bodyPr/>
          <a:lstStyle>
            <a:lvl1pPr>
              <a:defRPr>
                <a:solidFill>
                  <a:schemeClr val="bg1"/>
                </a:solidFill>
              </a:defRPr>
            </a:lvl1pPr>
          </a:lstStyle>
          <a:p>
            <a:r>
              <a:rPr lang="en-US"/>
              <a:t>CLICK TO EDIT MASTER TITLE STYLE</a:t>
            </a:r>
          </a:p>
        </p:txBody>
      </p:sp>
      <p:sp>
        <p:nvSpPr>
          <p:cNvPr id="2" name="hcSlideMaster.5_Title OnlyHeader">
            <a:extLst>
              <a:ext uri="{FF2B5EF4-FFF2-40B4-BE49-F238E27FC236}">
                <a16:creationId xmlns:a16="http://schemas.microsoft.com/office/drawing/2014/main" id="{BB7A7D0F-23B3-C9AC-D4AD-8292F976F41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5847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2">
            <a:lumMod val="5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D107C6-58C2-46C0-9470-B0D08A85B33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Footer Placeholder 2">
            <a:extLst>
              <a:ext uri="{FF2B5EF4-FFF2-40B4-BE49-F238E27FC236}">
                <a16:creationId xmlns:a16="http://schemas.microsoft.com/office/drawing/2014/main" id="{4939DC04-6456-4EB8-BBED-10565583420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Slide Number Placeholder 3">
            <a:extLst>
              <a:ext uri="{FF2B5EF4-FFF2-40B4-BE49-F238E27FC236}">
                <a16:creationId xmlns:a16="http://schemas.microsoft.com/office/drawing/2014/main" id="{0496A9CA-BC26-4F83-BE7E-2200F37A2D30}"/>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5" name="Rectangle 4">
            <a:extLst>
              <a:ext uri="{FF2B5EF4-FFF2-40B4-BE49-F238E27FC236}">
                <a16:creationId xmlns:a16="http://schemas.microsoft.com/office/drawing/2014/main" id="{DC8DF53E-1E7A-4693-8553-BB57806CBABB}"/>
              </a:ext>
            </a:extLst>
          </p:cNvPr>
          <p:cNvSpPr/>
          <p:nvPr userDrawn="1"/>
        </p:nvSpPr>
        <p:spPr>
          <a:xfrm>
            <a:off x="838200" y="2213564"/>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58B03A4-73EF-49F8-BEEA-24F5E1CA8E81}"/>
              </a:ext>
            </a:extLst>
          </p:cNvPr>
          <p:cNvSpPr>
            <a:spLocks noGrp="1"/>
          </p:cNvSpPr>
          <p:nvPr>
            <p:ph type="pic" sz="quarter" idx="13"/>
          </p:nvPr>
        </p:nvSpPr>
        <p:spPr>
          <a:xfrm>
            <a:off x="1122620" y="2422513"/>
            <a:ext cx="2497999" cy="2097393"/>
          </a:xfrm>
          <a:noFill/>
        </p:spPr>
        <p:txBody>
          <a:bodyPr/>
          <a:lstStyle/>
          <a:p>
            <a:endParaRPr lang="en-US"/>
          </a:p>
        </p:txBody>
      </p:sp>
      <p:sp>
        <p:nvSpPr>
          <p:cNvPr id="13" name="Text Placeholder 12">
            <a:extLst>
              <a:ext uri="{FF2B5EF4-FFF2-40B4-BE49-F238E27FC236}">
                <a16:creationId xmlns:a16="http://schemas.microsoft.com/office/drawing/2014/main" id="{CF644DF5-D5DF-4625-A661-B7CAD9DC3541}"/>
              </a:ext>
            </a:extLst>
          </p:cNvPr>
          <p:cNvSpPr>
            <a:spLocks noGrp="1"/>
          </p:cNvSpPr>
          <p:nvPr>
            <p:ph type="body" sz="quarter" idx="16" hasCustomPrompt="1"/>
          </p:nvPr>
        </p:nvSpPr>
        <p:spPr>
          <a:xfrm>
            <a:off x="1125583" y="5322470"/>
            <a:ext cx="2497183" cy="600892"/>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p:txBody>
      </p:sp>
      <p:sp>
        <p:nvSpPr>
          <p:cNvPr id="14" name="Text Placeholder 12">
            <a:extLst>
              <a:ext uri="{FF2B5EF4-FFF2-40B4-BE49-F238E27FC236}">
                <a16:creationId xmlns:a16="http://schemas.microsoft.com/office/drawing/2014/main" id="{11B63406-0E0D-464A-941E-D124D9B07D5D}"/>
              </a:ext>
            </a:extLst>
          </p:cNvPr>
          <p:cNvSpPr>
            <a:spLocks noGrp="1"/>
          </p:cNvSpPr>
          <p:nvPr>
            <p:ph type="body" sz="quarter" idx="17" hasCustomPrompt="1"/>
          </p:nvPr>
        </p:nvSpPr>
        <p:spPr>
          <a:xfrm>
            <a:off x="1123406" y="469121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15" name="Text Placeholder 12">
            <a:extLst>
              <a:ext uri="{FF2B5EF4-FFF2-40B4-BE49-F238E27FC236}">
                <a16:creationId xmlns:a16="http://schemas.microsoft.com/office/drawing/2014/main" id="{8FD70DF5-C2C1-4681-9D75-81C6D8E7247C}"/>
              </a:ext>
            </a:extLst>
          </p:cNvPr>
          <p:cNvSpPr>
            <a:spLocks noGrp="1"/>
          </p:cNvSpPr>
          <p:nvPr>
            <p:ph type="body" sz="quarter" idx="18" hasCustomPrompt="1"/>
          </p:nvPr>
        </p:nvSpPr>
        <p:spPr>
          <a:xfrm>
            <a:off x="1123406" y="502432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sp>
        <p:nvSpPr>
          <p:cNvPr id="18" name="Rectangle 17">
            <a:extLst>
              <a:ext uri="{FF2B5EF4-FFF2-40B4-BE49-F238E27FC236}">
                <a16:creationId xmlns:a16="http://schemas.microsoft.com/office/drawing/2014/main" id="{285A7F3F-E9B2-4BAD-88F2-553ABC81BC09}"/>
              </a:ext>
            </a:extLst>
          </p:cNvPr>
          <p:cNvSpPr/>
          <p:nvPr userDrawn="1"/>
        </p:nvSpPr>
        <p:spPr>
          <a:xfrm>
            <a:off x="4562580" y="2213564"/>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8">
            <a:extLst>
              <a:ext uri="{FF2B5EF4-FFF2-40B4-BE49-F238E27FC236}">
                <a16:creationId xmlns:a16="http://schemas.microsoft.com/office/drawing/2014/main" id="{EE481D4A-024C-4202-BF67-D683BB8B53C6}"/>
              </a:ext>
            </a:extLst>
          </p:cNvPr>
          <p:cNvSpPr>
            <a:spLocks noGrp="1"/>
          </p:cNvSpPr>
          <p:nvPr>
            <p:ph type="pic" sz="quarter" idx="19"/>
          </p:nvPr>
        </p:nvSpPr>
        <p:spPr>
          <a:xfrm>
            <a:off x="4847000" y="2422514"/>
            <a:ext cx="2497999" cy="2097392"/>
          </a:xfrm>
          <a:noFill/>
        </p:spPr>
        <p:txBody>
          <a:bodyPr/>
          <a:lstStyle/>
          <a:p>
            <a:endParaRPr lang="en-US"/>
          </a:p>
        </p:txBody>
      </p:sp>
      <p:sp>
        <p:nvSpPr>
          <p:cNvPr id="20" name="Text Placeholder 12">
            <a:extLst>
              <a:ext uri="{FF2B5EF4-FFF2-40B4-BE49-F238E27FC236}">
                <a16:creationId xmlns:a16="http://schemas.microsoft.com/office/drawing/2014/main" id="{229ADC80-BF67-4385-88E1-C596930271D4}"/>
              </a:ext>
            </a:extLst>
          </p:cNvPr>
          <p:cNvSpPr>
            <a:spLocks noGrp="1"/>
          </p:cNvSpPr>
          <p:nvPr>
            <p:ph type="body" sz="quarter" idx="20" hasCustomPrompt="1"/>
          </p:nvPr>
        </p:nvSpPr>
        <p:spPr>
          <a:xfrm>
            <a:off x="4847786" y="5322470"/>
            <a:ext cx="2497183" cy="600892"/>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a:p>
            <a:pPr lvl="0"/>
            <a:endParaRPr lang="en-US"/>
          </a:p>
        </p:txBody>
      </p:sp>
      <p:sp>
        <p:nvSpPr>
          <p:cNvPr id="21" name="Text Placeholder 12">
            <a:extLst>
              <a:ext uri="{FF2B5EF4-FFF2-40B4-BE49-F238E27FC236}">
                <a16:creationId xmlns:a16="http://schemas.microsoft.com/office/drawing/2014/main" id="{CB0D64BE-49AE-40ED-992F-EE816C04D980}"/>
              </a:ext>
            </a:extLst>
          </p:cNvPr>
          <p:cNvSpPr>
            <a:spLocks noGrp="1"/>
          </p:cNvSpPr>
          <p:nvPr>
            <p:ph type="body" sz="quarter" idx="21" hasCustomPrompt="1"/>
          </p:nvPr>
        </p:nvSpPr>
        <p:spPr>
          <a:xfrm>
            <a:off x="4847786" y="469121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22" name="Text Placeholder 12">
            <a:extLst>
              <a:ext uri="{FF2B5EF4-FFF2-40B4-BE49-F238E27FC236}">
                <a16:creationId xmlns:a16="http://schemas.microsoft.com/office/drawing/2014/main" id="{FC8FE712-9AD7-4D25-8785-043E22A244E4}"/>
              </a:ext>
            </a:extLst>
          </p:cNvPr>
          <p:cNvSpPr>
            <a:spLocks noGrp="1"/>
          </p:cNvSpPr>
          <p:nvPr>
            <p:ph type="body" sz="quarter" idx="22" hasCustomPrompt="1"/>
          </p:nvPr>
        </p:nvSpPr>
        <p:spPr>
          <a:xfrm>
            <a:off x="4847786" y="502432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sp>
        <p:nvSpPr>
          <p:cNvPr id="23" name="Rectangle 22">
            <a:extLst>
              <a:ext uri="{FF2B5EF4-FFF2-40B4-BE49-F238E27FC236}">
                <a16:creationId xmlns:a16="http://schemas.microsoft.com/office/drawing/2014/main" id="{4279F98C-9AB4-45EC-B82A-275E29DD6B79}"/>
              </a:ext>
            </a:extLst>
          </p:cNvPr>
          <p:cNvSpPr/>
          <p:nvPr userDrawn="1"/>
        </p:nvSpPr>
        <p:spPr>
          <a:xfrm>
            <a:off x="8284816" y="2213564"/>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8">
            <a:extLst>
              <a:ext uri="{FF2B5EF4-FFF2-40B4-BE49-F238E27FC236}">
                <a16:creationId xmlns:a16="http://schemas.microsoft.com/office/drawing/2014/main" id="{D7483B64-C5E1-4D52-AB74-04BFF26CED69}"/>
              </a:ext>
            </a:extLst>
          </p:cNvPr>
          <p:cNvSpPr>
            <a:spLocks noGrp="1"/>
          </p:cNvSpPr>
          <p:nvPr>
            <p:ph type="pic" sz="quarter" idx="23"/>
          </p:nvPr>
        </p:nvSpPr>
        <p:spPr>
          <a:xfrm>
            <a:off x="8569236" y="2422514"/>
            <a:ext cx="2497999" cy="2097392"/>
          </a:xfrm>
          <a:noFill/>
        </p:spPr>
        <p:txBody>
          <a:bodyPr/>
          <a:lstStyle/>
          <a:p>
            <a:endParaRPr lang="en-US"/>
          </a:p>
        </p:txBody>
      </p:sp>
      <p:sp>
        <p:nvSpPr>
          <p:cNvPr id="25" name="Text Placeholder 12">
            <a:extLst>
              <a:ext uri="{FF2B5EF4-FFF2-40B4-BE49-F238E27FC236}">
                <a16:creationId xmlns:a16="http://schemas.microsoft.com/office/drawing/2014/main" id="{EC8DB253-A094-416D-B229-525D36D9F994}"/>
              </a:ext>
            </a:extLst>
          </p:cNvPr>
          <p:cNvSpPr>
            <a:spLocks noGrp="1"/>
          </p:cNvSpPr>
          <p:nvPr>
            <p:ph type="body" sz="quarter" idx="24" hasCustomPrompt="1"/>
          </p:nvPr>
        </p:nvSpPr>
        <p:spPr>
          <a:xfrm>
            <a:off x="8570022" y="5273044"/>
            <a:ext cx="2497183" cy="725266"/>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p:txBody>
      </p:sp>
      <p:sp>
        <p:nvSpPr>
          <p:cNvPr id="26" name="Text Placeholder 12">
            <a:extLst>
              <a:ext uri="{FF2B5EF4-FFF2-40B4-BE49-F238E27FC236}">
                <a16:creationId xmlns:a16="http://schemas.microsoft.com/office/drawing/2014/main" id="{B2EDCBD1-B38B-4ADB-B6A7-7923FF0C7EB1}"/>
              </a:ext>
            </a:extLst>
          </p:cNvPr>
          <p:cNvSpPr>
            <a:spLocks noGrp="1"/>
          </p:cNvSpPr>
          <p:nvPr>
            <p:ph type="body" sz="quarter" idx="25" hasCustomPrompt="1"/>
          </p:nvPr>
        </p:nvSpPr>
        <p:spPr>
          <a:xfrm>
            <a:off x="8570022" y="469121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27" name="Text Placeholder 12">
            <a:extLst>
              <a:ext uri="{FF2B5EF4-FFF2-40B4-BE49-F238E27FC236}">
                <a16:creationId xmlns:a16="http://schemas.microsoft.com/office/drawing/2014/main" id="{19073F44-BD43-4829-8499-EB20382F6CE6}"/>
              </a:ext>
            </a:extLst>
          </p:cNvPr>
          <p:cNvSpPr>
            <a:spLocks noGrp="1"/>
          </p:cNvSpPr>
          <p:nvPr>
            <p:ph type="body" sz="quarter" idx="26" hasCustomPrompt="1"/>
          </p:nvPr>
        </p:nvSpPr>
        <p:spPr>
          <a:xfrm>
            <a:off x="8570022" y="502432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pic>
        <p:nvPicPr>
          <p:cNvPr id="28" name="Picture 27">
            <a:extLst>
              <a:ext uri="{FF2B5EF4-FFF2-40B4-BE49-F238E27FC236}">
                <a16:creationId xmlns:a16="http://schemas.microsoft.com/office/drawing/2014/main" id="{FA238534-B2DF-084F-B41C-4924282866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29" name="Rectangle 28">
            <a:extLst>
              <a:ext uri="{FF2B5EF4-FFF2-40B4-BE49-F238E27FC236}">
                <a16:creationId xmlns:a16="http://schemas.microsoft.com/office/drawing/2014/main" id="{E04F9216-035D-062A-E4A8-AECF96B366DE}"/>
              </a:ext>
            </a:extLst>
          </p:cNvPr>
          <p:cNvSpPr/>
          <p:nvPr userDrawn="1"/>
        </p:nvSpPr>
        <p:spPr>
          <a:xfrm>
            <a:off x="-160638" y="430181"/>
            <a:ext cx="12421218" cy="1063632"/>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31" name="Title 1">
            <a:extLst>
              <a:ext uri="{FF2B5EF4-FFF2-40B4-BE49-F238E27FC236}">
                <a16:creationId xmlns:a16="http://schemas.microsoft.com/office/drawing/2014/main" id="{3315D057-8D45-2A07-6A39-E634D8F948E7}"/>
              </a:ext>
            </a:extLst>
          </p:cNvPr>
          <p:cNvSpPr>
            <a:spLocks noGrp="1"/>
          </p:cNvSpPr>
          <p:nvPr>
            <p:ph type="title" hasCustomPrompt="1"/>
          </p:nvPr>
        </p:nvSpPr>
        <p:spPr>
          <a:xfrm>
            <a:off x="838200" y="804444"/>
            <a:ext cx="10515600" cy="315106"/>
          </a:xfrm>
        </p:spPr>
        <p:txBody>
          <a:bodyPr/>
          <a:lstStyle>
            <a:lvl1pPr>
              <a:defRPr>
                <a:solidFill>
                  <a:schemeClr val="bg1"/>
                </a:solidFill>
              </a:defRPr>
            </a:lvl1pPr>
          </a:lstStyle>
          <a:p>
            <a:r>
              <a:rPr lang="en-US"/>
              <a:t>CLICK TO EDIT MASTER TITLE STYLE</a:t>
            </a:r>
          </a:p>
        </p:txBody>
      </p:sp>
      <p:sp>
        <p:nvSpPr>
          <p:cNvPr id="6" name="hcSlideMaster.BlankHeader">
            <a:extLst>
              <a:ext uri="{FF2B5EF4-FFF2-40B4-BE49-F238E27FC236}">
                <a16:creationId xmlns:a16="http://schemas.microsoft.com/office/drawing/2014/main" id="{E2F98F75-0EE3-5A23-7C3C-8F78BFEA74B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433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C23FC9-C6BF-95DE-DADD-CC9F930900B1}"/>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299883" y="136524"/>
            <a:ext cx="9144000" cy="1913347"/>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99883" y="2315497"/>
            <a:ext cx="9144000" cy="1482211"/>
          </a:xfr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9CE9C56D-7CCF-4148-B35E-8396E52956C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314302" y="3477923"/>
            <a:ext cx="2573096" cy="2585049"/>
          </a:xfrm>
          <a:prstGeom prst="rect">
            <a:avLst/>
          </a:prstGeom>
        </p:spPr>
      </p:pic>
      <p:pic>
        <p:nvPicPr>
          <p:cNvPr id="12" name="Picture 11">
            <a:extLst>
              <a:ext uri="{FF2B5EF4-FFF2-40B4-BE49-F238E27FC236}">
                <a16:creationId xmlns:a16="http://schemas.microsoft.com/office/drawing/2014/main" id="{82A2971B-0482-4149-A712-E55464C99B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6" name="hcSlideMaster.Title SlideHeader">
            <a:extLst>
              <a:ext uri="{FF2B5EF4-FFF2-40B4-BE49-F238E27FC236}">
                <a16:creationId xmlns:a16="http://schemas.microsoft.com/office/drawing/2014/main" id="{0B36E041-9F84-2595-4996-1F701591E50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6541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547568-BC5F-FA42-B25C-BC7185E9B3B3}"/>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299883" y="136524"/>
            <a:ext cx="9144000" cy="1913347"/>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99883" y="2315497"/>
            <a:ext cx="9144000" cy="1482211"/>
          </a:xfr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9CE9C56D-7CCF-4148-B35E-8396E52956C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12" name="Picture 11">
            <a:extLst>
              <a:ext uri="{FF2B5EF4-FFF2-40B4-BE49-F238E27FC236}">
                <a16:creationId xmlns:a16="http://schemas.microsoft.com/office/drawing/2014/main" id="{82A2971B-0482-4149-A712-E55464C99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6" name="hcSlideMaster.2_Title SlideHeader">
            <a:extLst>
              <a:ext uri="{FF2B5EF4-FFF2-40B4-BE49-F238E27FC236}">
                <a16:creationId xmlns:a16="http://schemas.microsoft.com/office/drawing/2014/main" id="{AC36A2F5-698E-587B-E763-3F7E7B2B715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1291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AD52B-09BB-A9BB-3040-73B0909675C0}"/>
              </a:ext>
            </a:extLst>
          </p:cNvPr>
          <p:cNvSpPr/>
          <p:nvPr userDrawn="1"/>
        </p:nvSpPr>
        <p:spPr>
          <a:xfrm>
            <a:off x="-160638" y="-2"/>
            <a:ext cx="12421218" cy="6263749"/>
          </a:xfrm>
          <a:prstGeom prst="rect">
            <a:avLst/>
          </a:prstGeom>
          <a:solidFill>
            <a:srgbClr val="075697">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527EFDA-2934-4E9D-A021-171ABFDAA0EC}"/>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9" name="Footer Placeholder 4">
            <a:extLst>
              <a:ext uri="{FF2B5EF4-FFF2-40B4-BE49-F238E27FC236}">
                <a16:creationId xmlns:a16="http://schemas.microsoft.com/office/drawing/2014/main" id="{DCDE2BFE-A1CD-4DC8-9ABD-547DDACD3E4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FA05DC83-E96C-4133-BD18-D5887A191562}"/>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4328D980-0199-46E4-A838-07639B084E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Title and ContentHeader">
            <a:extLst>
              <a:ext uri="{FF2B5EF4-FFF2-40B4-BE49-F238E27FC236}">
                <a16:creationId xmlns:a16="http://schemas.microsoft.com/office/drawing/2014/main" id="{5BD6D8E1-438B-B9A1-7FCC-60378A02182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8507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266313-054A-4849-9A81-A69321C34EAE}"/>
              </a:ext>
            </a:extLst>
          </p:cNvPr>
          <p:cNvSpPr/>
          <p:nvPr userDrawn="1"/>
        </p:nvSpPr>
        <p:spPr>
          <a:xfrm rot="10800000">
            <a:off x="-135924" y="-7"/>
            <a:ext cx="12327918" cy="6273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527EFDA-2934-4E9D-A021-171ABFDAA0EC}"/>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endParaRPr lang="en-US"/>
          </a:p>
        </p:txBody>
      </p:sp>
      <p:sp>
        <p:nvSpPr>
          <p:cNvPr id="9" name="Footer Placeholder 4">
            <a:extLst>
              <a:ext uri="{FF2B5EF4-FFF2-40B4-BE49-F238E27FC236}">
                <a16:creationId xmlns:a16="http://schemas.microsoft.com/office/drawing/2014/main" id="{DCDE2BFE-A1CD-4DC8-9ABD-547DDACD3E4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FA05DC83-E96C-4133-BD18-D5887A191562}"/>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4328D980-0199-46E4-A838-07639B084E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1_Title and ContentHeader">
            <a:extLst>
              <a:ext uri="{FF2B5EF4-FFF2-40B4-BE49-F238E27FC236}">
                <a16:creationId xmlns:a16="http://schemas.microsoft.com/office/drawing/2014/main" id="{DECF5101-D8AF-9957-61F5-48428B75DE5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9303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3C6F29-B9B8-494A-96B7-1757321840B6}"/>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5177" r="5177"/>
          <a:stretch/>
        </p:blipFill>
        <p:spPr>
          <a:xfrm>
            <a:off x="-129431" y="0"/>
            <a:ext cx="12321431" cy="6858001"/>
          </a:xfrm>
          <a:prstGeom prst="rect">
            <a:avLst/>
          </a:prstGeom>
        </p:spPr>
      </p:pic>
      <p:sp>
        <p:nvSpPr>
          <p:cNvPr id="2" name="Title Placeholder 1"/>
          <p:cNvSpPr>
            <a:spLocks noGrp="1"/>
          </p:cNvSpPr>
          <p:nvPr>
            <p:ph type="title"/>
          </p:nvPr>
        </p:nvSpPr>
        <p:spPr>
          <a:xfrm>
            <a:off x="438150" y="12498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DE9AA3D-8D0D-4FE8-AB7E-FA2B4BCBABE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1552705434"/>
      </p:ext>
    </p:extLst>
  </p:cSld>
  <p:clrMap bg1="lt1" tx1="dk1" bg2="lt2" tx2="dk2" accent1="accent1" accent2="accent2" accent3="accent3" accent4="accent4" accent5="accent5" accent6="accent6" hlink="hlink" folHlink="folHlink"/>
  <p:sldLayoutIdLst>
    <p:sldLayoutId id="2147483667" r:id="rId1"/>
    <p:sldLayoutId id="2147483677" r:id="rId2"/>
    <p:sldLayoutId id="2147483671" r:id="rId3"/>
    <p:sldLayoutId id="2147483675" r:id="rId4"/>
    <p:sldLayoutId id="2147483672" r:id="rId5"/>
    <p:sldLayoutId id="2147483649" r:id="rId6"/>
    <p:sldLayoutId id="2147483668" r:id="rId7"/>
    <p:sldLayoutId id="2147483650" r:id="rId8"/>
    <p:sldLayoutId id="2147483662" r:id="rId9"/>
    <p:sldLayoutId id="2147483651" r:id="rId10"/>
    <p:sldLayoutId id="2147483652" r:id="rId11"/>
    <p:sldLayoutId id="2147483653" r:id="rId12"/>
    <p:sldLayoutId id="2147483654" r:id="rId13"/>
    <p:sldLayoutId id="2147483663" r:id="rId14"/>
    <p:sldLayoutId id="2147483674" r:id="rId15"/>
    <p:sldLayoutId id="2147483656" r:id="rId16"/>
    <p:sldLayoutId id="2147483657" r:id="rId17"/>
    <p:sldLayoutId id="2147483658" r:id="rId18"/>
    <p:sldLayoutId id="2147483659" r:id="rId19"/>
    <p:sldLayoutId id="2147483676" r:id="rId20"/>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jpe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31.jpe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28.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image" Target="../media/image31.jpeg"/><Relationship Id="rId12"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jpeg"/><Relationship Id="rId11" Type="http://schemas.openxmlformats.org/officeDocument/2006/relationships/diagramQuickStyle" Target="../diagrams/quickStyle1.xml"/><Relationship Id="rId5" Type="http://schemas.openxmlformats.org/officeDocument/2006/relationships/image" Target="../media/image25.png"/><Relationship Id="rId10" Type="http://schemas.openxmlformats.org/officeDocument/2006/relationships/diagramLayout" Target="../diagrams/layout1.xml"/><Relationship Id="rId4" Type="http://schemas.openxmlformats.org/officeDocument/2006/relationships/image" Target="../media/image24.png"/><Relationship Id="rId9"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69FA0B-30C1-E706-E22C-E97C129BB000}"/>
              </a:ext>
            </a:extLst>
          </p:cNvPr>
          <p:cNvSpPr>
            <a:spLocks noGrp="1"/>
          </p:cNvSpPr>
          <p:nvPr>
            <p:ph type="title"/>
          </p:nvPr>
        </p:nvSpPr>
        <p:spPr>
          <a:xfrm>
            <a:off x="600501" y="-858035"/>
            <a:ext cx="10753299" cy="858035"/>
          </a:xfrm>
        </p:spPr>
        <p:txBody>
          <a:bodyPr vert="horz" lIns="91440" tIns="45720" rIns="91440" bIns="45720" rtlCol="0" anchor="b">
            <a:normAutofit/>
          </a:bodyPr>
          <a:lstStyle/>
          <a:p>
            <a:r>
              <a:rPr lang="en-US" dirty="0"/>
              <a:t>CISE Seminar on </a:t>
            </a:r>
            <a:r>
              <a:rPr lang="en-US" dirty="0" err="1"/>
              <a:t>GlobalCenters</a:t>
            </a:r>
            <a:endParaRPr lang="en-US" dirty="0"/>
          </a:p>
        </p:txBody>
      </p:sp>
      <p:sp>
        <p:nvSpPr>
          <p:cNvPr id="4" name="flSlide8Footer">
            <a:extLst>
              <a:ext uri="{FF2B5EF4-FFF2-40B4-BE49-F238E27FC236}">
                <a16:creationId xmlns:a16="http://schemas.microsoft.com/office/drawing/2014/main" id="{BC6AE721-2CAF-CE2B-FB67-597031CB9372}"/>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5" name="hcSlide8Header">
            <a:extLst>
              <a:ext uri="{FF2B5EF4-FFF2-40B4-BE49-F238E27FC236}">
                <a16:creationId xmlns:a16="http://schemas.microsoft.com/office/drawing/2014/main" id="{77593EBB-2BCA-89D8-81BF-BD6CFC3E96D6}"/>
              </a:ext>
              <a:ext uri="{C183D7F6-B498-43B3-948B-1728B52AA6E4}">
                <adec:decorative xmlns:adec="http://schemas.microsoft.com/office/drawing/2017/decorative" val="1"/>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10" name="Title 3">
            <a:extLst>
              <a:ext uri="{FF2B5EF4-FFF2-40B4-BE49-F238E27FC236}">
                <a16:creationId xmlns:a16="http://schemas.microsoft.com/office/drawing/2014/main" id="{7C18BF56-5BB4-4EDE-4D5D-C60383F074B6}"/>
              </a:ext>
            </a:extLst>
          </p:cNvPr>
          <p:cNvSpPr txBox="1">
            <a:spLocks/>
          </p:cNvSpPr>
          <p:nvPr/>
        </p:nvSpPr>
        <p:spPr>
          <a:xfrm>
            <a:off x="121187" y="372904"/>
            <a:ext cx="5046169" cy="5248578"/>
          </a:xfrm>
          <a:prstGeom prst="rect">
            <a:avLst/>
          </a:prstGeom>
          <a:noFill/>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b="1" kern="1200">
                <a:solidFill>
                  <a:schemeClr val="tx2"/>
                </a:solidFill>
                <a:latin typeface="+mj-lt"/>
                <a:ea typeface="Open Sans Extrabold" pitchFamily="2" charset="0"/>
                <a:cs typeface="Open Sans Extrabold" pitchFamily="2" charset="0"/>
              </a:defRPr>
            </a:lvl1pPr>
          </a:lstStyle>
          <a:p>
            <a:pPr>
              <a:spcBef>
                <a:spcPts val="0"/>
              </a:spcBef>
            </a:pPr>
            <a:r>
              <a:rPr lang="en-US" sz="3800" dirty="0">
                <a:solidFill>
                  <a:schemeClr val="bg1"/>
                </a:solidFill>
                <a:latin typeface="Calibri"/>
                <a:ea typeface="Open Sans Extrabold"/>
                <a:cs typeface="Calibri"/>
              </a:rPr>
              <a:t>CISE Seminar on</a:t>
            </a:r>
          </a:p>
          <a:p>
            <a:pPr>
              <a:spcBef>
                <a:spcPts val="0"/>
              </a:spcBef>
            </a:pPr>
            <a:endParaRPr lang="en-US" dirty="0">
              <a:solidFill>
                <a:schemeClr val="bg1"/>
              </a:solidFill>
              <a:latin typeface="Calibri"/>
              <a:ea typeface="Open Sans Extrabold"/>
              <a:cs typeface="Calibri"/>
            </a:endParaRPr>
          </a:p>
          <a:p>
            <a:pPr>
              <a:spcBef>
                <a:spcPts val="0"/>
              </a:spcBef>
            </a:pPr>
            <a:r>
              <a:rPr lang="en-US" dirty="0">
                <a:solidFill>
                  <a:schemeClr val="bg1"/>
                </a:solidFill>
                <a:latin typeface="Calibri"/>
                <a:ea typeface="Open Sans Extrabold"/>
                <a:cs typeface="Calibri"/>
              </a:rPr>
              <a:t>Global Centers</a:t>
            </a:r>
            <a:r>
              <a:rPr lang="en-US" sz="4100" dirty="0">
                <a:solidFill>
                  <a:schemeClr val="bg1"/>
                </a:solidFill>
                <a:latin typeface="Calibri"/>
                <a:ea typeface="Open Sans Extrabold"/>
                <a:cs typeface="Calibri"/>
              </a:rPr>
              <a:t> </a:t>
            </a:r>
            <a:br>
              <a:rPr lang="en-US" sz="4000" dirty="0">
                <a:latin typeface="Calibri" panose="020F0502020204030204" pitchFamily="34" charset="0"/>
                <a:ea typeface="Open Sans Extrabold"/>
                <a:cs typeface="Calibri" panose="020F0502020204030204" pitchFamily="34" charset="0"/>
              </a:rPr>
            </a:br>
            <a:r>
              <a:rPr lang="en-US" sz="800" dirty="0">
                <a:solidFill>
                  <a:schemeClr val="bg1"/>
                </a:solidFill>
                <a:latin typeface="Calibri"/>
                <a:ea typeface="Open Sans Extrabold"/>
                <a:cs typeface="Calibri"/>
              </a:rPr>
              <a:t>   </a:t>
            </a:r>
            <a:endParaRPr lang="en-US" sz="800" dirty="0">
              <a:solidFill>
                <a:schemeClr val="bg1"/>
              </a:solidFill>
              <a:latin typeface="Calibri"/>
              <a:cs typeface="Calibri"/>
            </a:endParaRPr>
          </a:p>
          <a:p>
            <a:pPr>
              <a:spcBef>
                <a:spcPts val="0"/>
              </a:spcBef>
            </a:pPr>
            <a:r>
              <a:rPr lang="en-US" sz="3700" dirty="0">
                <a:solidFill>
                  <a:schemeClr val="bg1"/>
                </a:solidFill>
                <a:latin typeface="Calibri "/>
                <a:ea typeface="Open Sans Extrabold"/>
                <a:cs typeface="Calibri"/>
              </a:rPr>
              <a:t>Use-Inspired Research  </a:t>
            </a:r>
          </a:p>
          <a:p>
            <a:pPr>
              <a:spcBef>
                <a:spcPts val="0"/>
              </a:spcBef>
            </a:pPr>
            <a:r>
              <a:rPr lang="en-US" sz="3700" dirty="0">
                <a:solidFill>
                  <a:schemeClr val="bg1"/>
                </a:solidFill>
                <a:latin typeface="Calibri "/>
                <a:ea typeface="Open Sans Extrabold"/>
                <a:cs typeface="Calibri"/>
              </a:rPr>
              <a:t>Addressing </a:t>
            </a:r>
            <a:endParaRPr lang="en-US" sz="3700" dirty="0">
              <a:solidFill>
                <a:schemeClr val="bg1"/>
              </a:solidFill>
              <a:latin typeface="Calibri "/>
            </a:endParaRPr>
          </a:p>
          <a:p>
            <a:pPr>
              <a:spcBef>
                <a:spcPts val="0"/>
              </a:spcBef>
            </a:pPr>
            <a:r>
              <a:rPr lang="en-US" sz="3700" dirty="0">
                <a:solidFill>
                  <a:schemeClr val="bg1"/>
                </a:solidFill>
                <a:latin typeface="Calibri "/>
                <a:ea typeface="Open Sans Extrabold"/>
                <a:cs typeface="Calibri"/>
              </a:rPr>
              <a:t>Global Challenges in </a:t>
            </a:r>
            <a:endParaRPr lang="en-US" sz="3700" dirty="0">
              <a:solidFill>
                <a:schemeClr val="bg1"/>
              </a:solidFill>
              <a:latin typeface="Calibri "/>
            </a:endParaRPr>
          </a:p>
          <a:p>
            <a:pPr>
              <a:spcBef>
                <a:spcPts val="0"/>
              </a:spcBef>
            </a:pPr>
            <a:r>
              <a:rPr lang="en-US" sz="3700" dirty="0">
                <a:solidFill>
                  <a:schemeClr val="bg1"/>
                </a:solidFill>
                <a:latin typeface="Calibri "/>
                <a:ea typeface="Open Sans Extrabold"/>
                <a:cs typeface="Calibri"/>
              </a:rPr>
              <a:t>Climate Change and</a:t>
            </a:r>
            <a:endParaRPr lang="en-US" sz="3700" dirty="0">
              <a:solidFill>
                <a:schemeClr val="bg1"/>
              </a:solidFill>
              <a:latin typeface="Calibri "/>
            </a:endParaRPr>
          </a:p>
          <a:p>
            <a:pPr>
              <a:spcBef>
                <a:spcPts val="0"/>
              </a:spcBef>
            </a:pPr>
            <a:r>
              <a:rPr lang="en-US" sz="3700" dirty="0">
                <a:solidFill>
                  <a:schemeClr val="bg1"/>
                </a:solidFill>
                <a:latin typeface="Calibri "/>
                <a:ea typeface="Open Sans Extrabold"/>
                <a:cs typeface="Calibri"/>
              </a:rPr>
              <a:t>Clean Energy</a:t>
            </a:r>
          </a:p>
          <a:p>
            <a:pPr>
              <a:spcBef>
                <a:spcPts val="0"/>
              </a:spcBef>
            </a:pPr>
            <a:endParaRPr lang="en-US" sz="1800" dirty="0">
              <a:solidFill>
                <a:schemeClr val="bg1"/>
              </a:solidFill>
              <a:latin typeface="Calibri "/>
              <a:ea typeface="Open Sans Extrabold"/>
              <a:cs typeface="Calibri"/>
            </a:endParaRPr>
          </a:p>
          <a:p>
            <a:pPr>
              <a:spcBef>
                <a:spcPts val="0"/>
              </a:spcBef>
            </a:pPr>
            <a:r>
              <a:rPr lang="en-US" sz="3300" i="1" dirty="0">
                <a:solidFill>
                  <a:schemeClr val="bg1"/>
                </a:solidFill>
                <a:latin typeface="Calibri "/>
                <a:ea typeface="Open Sans Extrabold"/>
                <a:cs typeface="Calibri"/>
              </a:rPr>
              <a:t>NSF 23-557</a:t>
            </a:r>
            <a:endParaRPr lang="en-US" sz="3300" i="1" dirty="0">
              <a:solidFill>
                <a:schemeClr val="bg1"/>
              </a:solidFill>
              <a:latin typeface="Calibri "/>
            </a:endParaRPr>
          </a:p>
          <a:p>
            <a:r>
              <a:rPr lang="en-US" sz="1800" dirty="0">
                <a:solidFill>
                  <a:schemeClr val="bg1"/>
                </a:solidFill>
                <a:latin typeface="Calibri" panose="020F0502020204030204" pitchFamily="34" charset="0"/>
                <a:cs typeface="Calibri" panose="020F0502020204030204" pitchFamily="34" charset="0"/>
              </a:rPr>
              <a:t>  </a:t>
            </a:r>
          </a:p>
          <a:p>
            <a:endParaRPr lang="en-US" sz="2900" dirty="0">
              <a:latin typeface="Tw Cen MT" panose="020B0602020104020603" pitchFamily="34" charset="0"/>
            </a:endParaRPr>
          </a:p>
        </p:txBody>
      </p:sp>
      <p:pic>
        <p:nvPicPr>
          <p:cNvPr id="9" name="Picture 8">
            <a:extLst>
              <a:ext uri="{FF2B5EF4-FFF2-40B4-BE49-F238E27FC236}">
                <a16:creationId xmlns:a16="http://schemas.microsoft.com/office/drawing/2014/main" id="{1C047B53-3A37-ADEE-33D5-41281177517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602" r="5127" b="12283"/>
          <a:stretch/>
        </p:blipFill>
        <p:spPr>
          <a:xfrm>
            <a:off x="2408903" y="5867489"/>
            <a:ext cx="1545108" cy="732713"/>
          </a:xfrm>
          <a:prstGeom prst="rect">
            <a:avLst/>
          </a:prstGeom>
        </p:spPr>
      </p:pic>
      <p:pic>
        <p:nvPicPr>
          <p:cNvPr id="11" name="Picture 10">
            <a:extLst>
              <a:ext uri="{FF2B5EF4-FFF2-40B4-BE49-F238E27FC236}">
                <a16:creationId xmlns:a16="http://schemas.microsoft.com/office/drawing/2014/main" id="{E55C1D89-7D84-3FC3-7F5E-2E03A793516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1021" y="5867489"/>
            <a:ext cx="2518904" cy="677356"/>
          </a:xfrm>
          <a:prstGeom prst="rect">
            <a:avLst/>
          </a:prstGeom>
        </p:spPr>
      </p:pic>
      <p:pic>
        <p:nvPicPr>
          <p:cNvPr id="12" name="Picture 11">
            <a:extLst>
              <a:ext uri="{FF2B5EF4-FFF2-40B4-BE49-F238E27FC236}">
                <a16:creationId xmlns:a16="http://schemas.microsoft.com/office/drawing/2014/main" id="{6701A9BA-E30F-B370-1839-F825488D0B5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2455" y="5814898"/>
            <a:ext cx="2518904" cy="742689"/>
          </a:xfrm>
          <a:prstGeom prst="rect">
            <a:avLst/>
          </a:prstGeom>
        </p:spPr>
      </p:pic>
      <p:pic>
        <p:nvPicPr>
          <p:cNvPr id="13" name="Picture 12">
            <a:extLst>
              <a:ext uri="{FF2B5EF4-FFF2-40B4-BE49-F238E27FC236}">
                <a16:creationId xmlns:a16="http://schemas.microsoft.com/office/drawing/2014/main" id="{EAE8DF94-4B0E-43D0-D952-2DF7BA4A52B4}"/>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75" y="5541038"/>
            <a:ext cx="1385613" cy="1385613"/>
          </a:xfrm>
          <a:prstGeom prst="rect">
            <a:avLst/>
          </a:prstGeom>
        </p:spPr>
      </p:pic>
      <p:sp>
        <p:nvSpPr>
          <p:cNvPr id="2" name="Slide Number Placeholder 1">
            <a:extLst>
              <a:ext uri="{FF2B5EF4-FFF2-40B4-BE49-F238E27FC236}">
                <a16:creationId xmlns:a16="http://schemas.microsoft.com/office/drawing/2014/main" id="{15EDA38F-C484-EB9E-BEBF-FA0A2A6E0C29}"/>
              </a:ext>
            </a:extLst>
          </p:cNvPr>
          <p:cNvSpPr>
            <a:spLocks noGrp="1"/>
          </p:cNvSpPr>
          <p:nvPr>
            <p:ph type="sldNum" sz="quarter" idx="12"/>
          </p:nvPr>
        </p:nvSpPr>
        <p:spPr/>
        <p:txBody>
          <a:bodyPr/>
          <a:lstStyle/>
          <a:p>
            <a:fld id="{C0661842-319C-4669-B9B1-FF493F84782D}" type="slidenum">
              <a:rPr lang="en-US" smtClean="0"/>
              <a:pPr/>
              <a:t>1</a:t>
            </a:fld>
            <a:endParaRPr lang="en-US"/>
          </a:p>
        </p:txBody>
      </p:sp>
    </p:spTree>
    <p:extLst>
      <p:ext uri="{BB962C8B-B14F-4D97-AF65-F5344CB8AC3E}">
        <p14:creationId xmlns:p14="http://schemas.microsoft.com/office/powerpoint/2010/main" val="182145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5" y="2112264"/>
            <a:ext cx="10474199" cy="3757652"/>
          </a:xfrm>
        </p:spPr>
      </p:pic>
      <p:sp>
        <p:nvSpPr>
          <p:cNvPr id="8" name="Title 7">
            <a:extLst>
              <a:ext uri="{FF2B5EF4-FFF2-40B4-BE49-F238E27FC236}">
                <a16:creationId xmlns:a16="http://schemas.microsoft.com/office/drawing/2014/main" id="{21086E15-83A5-42AD-83F9-8F48A51BEA59}"/>
              </a:ext>
            </a:extLst>
          </p:cNvPr>
          <p:cNvSpPr>
            <a:spLocks noGrp="1"/>
          </p:cNvSpPr>
          <p:nvPr>
            <p:ph type="title"/>
          </p:nvPr>
        </p:nvSpPr>
        <p:spPr>
          <a:xfrm>
            <a:off x="2065020" y="853440"/>
            <a:ext cx="10515600" cy="311293"/>
          </a:xfrm>
        </p:spPr>
        <p:txBody>
          <a:bodyPr>
            <a:noAutofit/>
          </a:bodyPr>
          <a:lstStyle/>
          <a:p>
            <a:r>
              <a:rPr lang="en-US" sz="3400" dirty="0">
                <a:latin typeface="Calibri" panose="020F0502020204030204" pitchFamily="34" charset="0"/>
                <a:cs typeface="Calibri" panose="020F0502020204030204" pitchFamily="34" charset="0"/>
              </a:rPr>
              <a:t>Relevant Solicitations</a:t>
            </a:r>
            <a:endParaRPr lang="en-US" sz="3400" dirty="0"/>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662891" y="2623333"/>
            <a:ext cx="9089290" cy="2902188"/>
          </a:xfrm>
          <a:prstGeom prst="rect">
            <a:avLst/>
          </a:prstGeom>
          <a:ln>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2400"/>
              </a:spcAft>
            </a:pPr>
            <a:r>
              <a:rPr lang="en-US" sz="2400" dirty="0">
                <a:solidFill>
                  <a:schemeClr val="tx1"/>
                </a:solidFill>
                <a:latin typeface="Calibri"/>
                <a:ea typeface="+mn-ea"/>
                <a:cs typeface="Calibri"/>
              </a:rPr>
              <a:t>2023 International Joint Initiative for Research in Climate Change Adaptation and Mitigation Competition </a:t>
            </a:r>
          </a:p>
          <a:p>
            <a:pPr marL="0" indent="0">
              <a:spcBef>
                <a:spcPts val="0"/>
              </a:spcBef>
              <a:spcAft>
                <a:spcPts val="2400"/>
              </a:spcAft>
              <a:buNone/>
            </a:pPr>
            <a:r>
              <a:rPr lang="en-US" sz="2400" dirty="0">
                <a:solidFill>
                  <a:schemeClr val="tx1"/>
                </a:solidFill>
                <a:latin typeface="Calibri"/>
                <a:ea typeface="+mn-ea"/>
                <a:cs typeface="Calibri"/>
              </a:rPr>
              <a:t>Collaboration among research funders from Brazil, Canada, Germany, Norway, South Africa, Switzerland, the United Kingdom and the United States to leverage international expertise to tackle the global challenges caused by climate change.</a:t>
            </a:r>
          </a:p>
          <a:p>
            <a:pPr marL="457200" indent="-457200">
              <a:spcBef>
                <a:spcPts val="0"/>
              </a:spcBef>
              <a:spcAft>
                <a:spcPts val="2400"/>
              </a:spcAft>
            </a:pPr>
            <a:endParaRPr lang="en-US" sz="2400" dirty="0">
              <a:solidFill>
                <a:schemeClr val="tx1"/>
              </a:solidFill>
              <a:latin typeface="Calibri"/>
              <a:ea typeface="+mn-ea"/>
              <a:cs typeface="Calibri"/>
            </a:endParaRPr>
          </a:p>
        </p:txBody>
      </p:sp>
      <p:pic>
        <p:nvPicPr>
          <p:cNvPr id="7" name="Picture 6">
            <a:extLst>
              <a:ext uri="{FF2B5EF4-FFF2-40B4-BE49-F238E27FC236}">
                <a16:creationId xmlns:a16="http://schemas.microsoft.com/office/drawing/2014/main" id="{DD2245AC-BC5F-2EEB-669C-68407C5E0C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9" name="Picture 8">
            <a:extLst>
              <a:ext uri="{FF2B5EF4-FFF2-40B4-BE49-F238E27FC236}">
                <a16:creationId xmlns:a16="http://schemas.microsoft.com/office/drawing/2014/main" id="{7A242214-6209-E419-C36D-797887F4D4A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pic>
        <p:nvPicPr>
          <p:cNvPr id="3" name="Picture 2">
            <a:extLst>
              <a:ext uri="{FF2B5EF4-FFF2-40B4-BE49-F238E27FC236}">
                <a16:creationId xmlns:a16="http://schemas.microsoft.com/office/drawing/2014/main" id="{3E411175-2A5E-B8DC-7950-363A07F76EA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1" name="Slide Number Placeholder 10">
            <a:extLst>
              <a:ext uri="{FF2B5EF4-FFF2-40B4-BE49-F238E27FC236}">
                <a16:creationId xmlns:a16="http://schemas.microsoft.com/office/drawing/2014/main" id="{1DD0BC1C-0440-37BC-58CE-1CA6F33F4312}"/>
              </a:ext>
            </a:extLst>
          </p:cNvPr>
          <p:cNvSpPr>
            <a:spLocks noGrp="1"/>
          </p:cNvSpPr>
          <p:nvPr>
            <p:ph type="sldNum" sz="quarter" idx="12"/>
          </p:nvPr>
        </p:nvSpPr>
        <p:spPr/>
        <p:txBody>
          <a:bodyPr/>
          <a:lstStyle/>
          <a:p>
            <a:fld id="{B67B8A01-5913-41E2-AA95-B5B699FED64F}" type="slidenum">
              <a:rPr lang="en-US" smtClean="0"/>
              <a:t>10</a:t>
            </a:fld>
            <a:endParaRPr lang="en-US"/>
          </a:p>
        </p:txBody>
      </p:sp>
      <p:pic>
        <p:nvPicPr>
          <p:cNvPr id="13" name="Picture 12">
            <a:extLst>
              <a:ext uri="{FF2B5EF4-FFF2-40B4-BE49-F238E27FC236}">
                <a16:creationId xmlns:a16="http://schemas.microsoft.com/office/drawing/2014/main" id="{FDB179A2-C7C0-1C04-7450-CE4B6BE90A9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78E6828C-5F88-F8C7-1D66-E43C34BE7089}"/>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154183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4" y="2111180"/>
            <a:ext cx="10474200" cy="3768325"/>
          </a:xfrm>
        </p:spPr>
      </p:pic>
      <p:sp>
        <p:nvSpPr>
          <p:cNvPr id="9" name="Title 7">
            <a:extLst>
              <a:ext uri="{FF2B5EF4-FFF2-40B4-BE49-F238E27FC236}">
                <a16:creationId xmlns:a16="http://schemas.microsoft.com/office/drawing/2014/main" id="{062ED6EC-D15D-1AF2-E0F1-81550C23EF21}"/>
              </a:ext>
            </a:extLst>
          </p:cNvPr>
          <p:cNvSpPr>
            <a:spLocks noGrp="1"/>
          </p:cNvSpPr>
          <p:nvPr>
            <p:ph type="title"/>
          </p:nvPr>
        </p:nvSpPr>
        <p:spPr>
          <a:xfrm>
            <a:off x="2255875" y="767508"/>
            <a:ext cx="10515600" cy="311293"/>
          </a:xfrm>
        </p:spPr>
        <p:txBody>
          <a:bodyPr>
            <a:noAutofit/>
          </a:bodyPr>
          <a:lstStyle/>
          <a:p>
            <a:r>
              <a:rPr lang="en-US" sz="4000" dirty="0">
                <a:latin typeface="Calibri"/>
                <a:cs typeface="Calibri"/>
              </a:rPr>
              <a:t>Track 1: Implementation</a:t>
            </a:r>
            <a:endParaRPr lang="en-US" dirty="0">
              <a:ea typeface="Open Sans"/>
              <a:cs typeface="Open Sans"/>
            </a:endParaRPr>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577996" y="2358618"/>
            <a:ext cx="9384631" cy="327344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b="1">
                <a:solidFill>
                  <a:schemeClr val="tx1"/>
                </a:solidFill>
                <a:latin typeface="Calibri"/>
                <a:ea typeface="+mn-ea"/>
                <a:cs typeface="Calibri"/>
              </a:rPr>
              <a:t>Track 1 : </a:t>
            </a:r>
            <a:r>
              <a:rPr lang="en-US">
                <a:solidFill>
                  <a:schemeClr val="tx1"/>
                </a:solidFill>
                <a:latin typeface="Calibri"/>
                <a:ea typeface="+mn-ea"/>
                <a:cs typeface="Calibri"/>
              </a:rPr>
              <a:t>Joint Funding opportunity with International Partners; </a:t>
            </a:r>
            <a:r>
              <a:rPr lang="en-US">
                <a:solidFill>
                  <a:schemeClr val="tx1"/>
                </a:solidFill>
                <a:latin typeface="Calibri"/>
                <a:ea typeface="Calibri" panose="020F0502020204030204" pitchFamily="34" charset="0"/>
                <a:cs typeface="Calibri"/>
              </a:rPr>
              <a:t>4-5 years; NSF will fund up to $5 million per award </a:t>
            </a:r>
            <a:endParaRPr lang="en-US">
              <a:solidFill>
                <a:srgbClr val="005699"/>
              </a:solidFill>
              <a:latin typeface="Calibri" panose="020F0502020204030204" pitchFamily="34" charset="0"/>
              <a:ea typeface="Verdana"/>
              <a:cs typeface="Calibri" panose="020F0502020204030204" pitchFamily="34" charset="0"/>
            </a:endParaRPr>
          </a:p>
          <a:p>
            <a:pPr marL="0" indent="0">
              <a:lnSpc>
                <a:spcPct val="100000"/>
              </a:lnSpc>
              <a:spcBef>
                <a:spcPts val="1200"/>
              </a:spcBef>
              <a:spcAft>
                <a:spcPts val="300"/>
              </a:spcAft>
              <a:buNone/>
            </a:pPr>
            <a:r>
              <a:rPr lang="en-US" b="1">
                <a:solidFill>
                  <a:schemeClr val="tx1"/>
                </a:solidFill>
                <a:latin typeface="Calibri"/>
                <a:ea typeface="Verdana"/>
                <a:cs typeface="Calibri"/>
              </a:rPr>
              <a:t>FY23 Partner funding agencies:</a:t>
            </a:r>
          </a:p>
          <a:p>
            <a:pPr marL="0" indent="0">
              <a:lnSpc>
                <a:spcPct val="100000"/>
              </a:lnSpc>
              <a:spcBef>
                <a:spcPts val="0"/>
              </a:spcBef>
              <a:spcAft>
                <a:spcPts val="300"/>
              </a:spcAft>
              <a:buNone/>
            </a:pPr>
            <a:r>
              <a:rPr lang="en-US">
                <a:solidFill>
                  <a:schemeClr val="tx1"/>
                </a:solidFill>
                <a:latin typeface="Calibri"/>
                <a:ea typeface="Verdana"/>
                <a:cs typeface="Calibri"/>
              </a:rPr>
              <a:t>Australia: CSIRO, AUD$7M </a:t>
            </a:r>
          </a:p>
          <a:p>
            <a:pPr marL="0" indent="0">
              <a:lnSpc>
                <a:spcPct val="100000"/>
              </a:lnSpc>
              <a:spcBef>
                <a:spcPts val="0"/>
              </a:spcBef>
              <a:spcAft>
                <a:spcPts val="300"/>
              </a:spcAft>
              <a:buNone/>
            </a:pPr>
            <a:r>
              <a:rPr lang="en-US">
                <a:solidFill>
                  <a:schemeClr val="tx1"/>
                </a:solidFill>
                <a:latin typeface="Calibri"/>
                <a:ea typeface="Verdana"/>
                <a:cs typeface="Calibri"/>
              </a:rPr>
              <a:t>Canada: NSERC, CAD$15M; SSHRC, CAD$5M</a:t>
            </a:r>
            <a:endParaRPr lang="en-US">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spcAft>
                <a:spcPts val="300"/>
              </a:spcAft>
              <a:buNone/>
            </a:pPr>
            <a:r>
              <a:rPr lang="en-US">
                <a:solidFill>
                  <a:schemeClr val="tx1"/>
                </a:solidFill>
                <a:latin typeface="Calibri"/>
                <a:ea typeface="Verdana"/>
                <a:cs typeface="Calibri"/>
              </a:rPr>
              <a:t>United Kingdom: UKRI, £18M</a:t>
            </a:r>
            <a:endParaRPr lang="en-US">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4CB36D5C-CEBC-27D8-EBA4-64333CE20765}"/>
              </a:ext>
            </a:extLst>
          </p:cNvPr>
          <p:cNvSpPr>
            <a:spLocks noGrp="1"/>
          </p:cNvSpPr>
          <p:nvPr>
            <p:ph type="sldNum" sz="quarter" idx="12"/>
          </p:nvPr>
        </p:nvSpPr>
        <p:spPr/>
        <p:txBody>
          <a:bodyPr lIns="91440" tIns="45720" rIns="91440" bIns="45720" anchor="t"/>
          <a:lstStyle/>
          <a:p>
            <a:r>
              <a:rPr lang="en-US"/>
              <a:t>8</a:t>
            </a:r>
          </a:p>
        </p:txBody>
      </p:sp>
      <p:pic>
        <p:nvPicPr>
          <p:cNvPr id="7" name="Picture 6">
            <a:extLst>
              <a:ext uri="{FF2B5EF4-FFF2-40B4-BE49-F238E27FC236}">
                <a16:creationId xmlns:a16="http://schemas.microsoft.com/office/drawing/2014/main" id="{3C1E1A32-6713-21F6-75D0-64E9A57D6C8E}"/>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3" name="Picture 12">
            <a:extLst>
              <a:ext uri="{FF2B5EF4-FFF2-40B4-BE49-F238E27FC236}">
                <a16:creationId xmlns:a16="http://schemas.microsoft.com/office/drawing/2014/main" id="{7105BC63-87DB-C920-D4FC-A5C9AB41002D}"/>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9C721E2C-DC9B-2E35-A01F-EDF4DDE8BA8E}"/>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330421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4" y="2111180"/>
            <a:ext cx="10474200" cy="3768325"/>
          </a:xfrm>
        </p:spPr>
      </p:pic>
      <p:sp>
        <p:nvSpPr>
          <p:cNvPr id="9" name="Title 7">
            <a:extLst>
              <a:ext uri="{FF2B5EF4-FFF2-40B4-BE49-F238E27FC236}">
                <a16:creationId xmlns:a16="http://schemas.microsoft.com/office/drawing/2014/main" id="{062ED6EC-D15D-1AF2-E0F1-81550C23EF21}"/>
              </a:ext>
            </a:extLst>
          </p:cNvPr>
          <p:cNvSpPr>
            <a:spLocks noGrp="1"/>
          </p:cNvSpPr>
          <p:nvPr>
            <p:ph type="title"/>
          </p:nvPr>
        </p:nvSpPr>
        <p:spPr>
          <a:xfrm>
            <a:off x="2255275" y="762912"/>
            <a:ext cx="10515600" cy="311293"/>
          </a:xfrm>
        </p:spPr>
        <p:txBody>
          <a:bodyPr>
            <a:noAutofit/>
          </a:bodyPr>
          <a:lstStyle/>
          <a:p>
            <a:r>
              <a:rPr lang="en-US" sz="4000" dirty="0">
                <a:latin typeface="Calibri"/>
                <a:cs typeface="Calibri"/>
              </a:rPr>
              <a:t>Track 1: Implementation</a:t>
            </a:r>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314543" y="2192819"/>
            <a:ext cx="10376481" cy="370509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2400">
                <a:solidFill>
                  <a:schemeClr val="tx1"/>
                </a:solidFill>
                <a:latin typeface="Calibri"/>
                <a:ea typeface="+mn-ea"/>
                <a:cs typeface="Calibri"/>
              </a:rPr>
              <a:t>Must involve the U.S. and at least 1 partner country; may involve other partner countries</a:t>
            </a:r>
          </a:p>
          <a:p>
            <a:pPr>
              <a:spcBef>
                <a:spcPts val="0"/>
              </a:spcBef>
              <a:spcAft>
                <a:spcPts val="1200"/>
              </a:spcAft>
            </a:pPr>
            <a:r>
              <a:rPr lang="en-US" sz="2400">
                <a:solidFill>
                  <a:schemeClr val="tx1"/>
                </a:solidFill>
                <a:latin typeface="Calibri "/>
                <a:ea typeface="Verdana"/>
              </a:rPr>
              <a:t>Research topics must be aligned with those identified by NSF and the funding partner agencies (see Solicitation Section II.D.1.c)</a:t>
            </a:r>
          </a:p>
          <a:p>
            <a:pPr>
              <a:spcBef>
                <a:spcPts val="0"/>
              </a:spcBef>
              <a:spcAft>
                <a:spcPts val="1200"/>
              </a:spcAft>
            </a:pPr>
            <a:r>
              <a:rPr lang="en-US" sz="2400">
                <a:solidFill>
                  <a:schemeClr val="tx1"/>
                </a:solidFill>
                <a:latin typeface="Calibri"/>
                <a:ea typeface="Verdana"/>
                <a:cs typeface="Calibri"/>
              </a:rPr>
              <a:t>Additional documentation needs to be submitted to funding partner agencies </a:t>
            </a:r>
            <a:r>
              <a:rPr lang="en-US" sz="2400">
                <a:solidFill>
                  <a:schemeClr val="tx1"/>
                </a:solidFill>
                <a:latin typeface="Calibri "/>
                <a:ea typeface="Verdana"/>
              </a:rPr>
              <a:t>(Section II.D.1.c)</a:t>
            </a:r>
          </a:p>
          <a:p>
            <a:pPr>
              <a:spcBef>
                <a:spcPts val="0"/>
              </a:spcBef>
              <a:spcAft>
                <a:spcPts val="1200"/>
              </a:spcAft>
            </a:pPr>
            <a:r>
              <a:rPr lang="en-US" sz="2400">
                <a:solidFill>
                  <a:schemeClr val="tx1"/>
                </a:solidFill>
                <a:latin typeface="Calibri "/>
                <a:ea typeface="Verdana"/>
              </a:rPr>
              <a:t>NSF funds US-based researchers</a:t>
            </a:r>
          </a:p>
          <a:p>
            <a:pPr>
              <a:spcBef>
                <a:spcPts val="0"/>
              </a:spcBef>
              <a:spcAft>
                <a:spcPts val="1200"/>
              </a:spcAft>
            </a:pPr>
            <a:r>
              <a:rPr lang="en-US" sz="2400">
                <a:solidFill>
                  <a:schemeClr val="tx1"/>
                </a:solidFill>
                <a:latin typeface="Calibri "/>
                <a:ea typeface="Verdana"/>
              </a:rPr>
              <a:t>Foreign Funding partners (Australia, Canada, UK) fund their researchers</a:t>
            </a:r>
            <a:endParaRPr lang="en-US">
              <a:solidFill>
                <a:schemeClr val="tx1"/>
              </a:solidFill>
            </a:endParaRPr>
          </a:p>
          <a:p>
            <a:pPr marL="514350" indent="-514350">
              <a:spcBef>
                <a:spcPts val="0"/>
              </a:spcBef>
              <a:spcAft>
                <a:spcPts val="600"/>
              </a:spcAft>
              <a:buFont typeface="Arial" panose="020B0604020202020204" pitchFamily="34" charset="0"/>
              <a:buAutoNum type="arabicPeriod"/>
            </a:pPr>
            <a:endParaRPr lang="en-US" sz="2400">
              <a:solidFill>
                <a:schemeClr val="tx1"/>
              </a:solidFill>
              <a:latin typeface="Calibri "/>
            </a:endParaRPr>
          </a:p>
          <a:p>
            <a:pPr marL="514350" indent="-514350">
              <a:spcBef>
                <a:spcPts val="0"/>
              </a:spcBef>
              <a:spcAft>
                <a:spcPts val="600"/>
              </a:spcAft>
              <a:buFont typeface="Arial" panose="020B0604020202020204" pitchFamily="34" charset="0"/>
              <a:buAutoNum type="arabicPeriod"/>
            </a:pPr>
            <a:endParaRPr lang="en-US" sz="2400">
              <a:solidFill>
                <a:schemeClr val="tx1"/>
              </a:solidFill>
              <a:latin typeface="Calibri "/>
            </a:endParaRPr>
          </a:p>
          <a:p>
            <a:pPr marL="514350" indent="-514350">
              <a:spcBef>
                <a:spcPts val="0"/>
              </a:spcBef>
              <a:spcAft>
                <a:spcPts val="600"/>
              </a:spcAft>
              <a:buAutoNum type="arabicPeriod"/>
            </a:pPr>
            <a:endParaRPr lang="en-US" sz="2400">
              <a:solidFill>
                <a:schemeClr val="tx1"/>
              </a:solidFill>
              <a:latin typeface="Calibri "/>
              <a:cs typeface="Calibri" panose="020F0502020204030204" pitchFamily="34" charset="0"/>
            </a:endParaRPr>
          </a:p>
          <a:p>
            <a:pPr marL="514350" indent="-514350">
              <a:spcBef>
                <a:spcPts val="0"/>
              </a:spcBef>
              <a:spcAft>
                <a:spcPts val="600"/>
              </a:spcAft>
              <a:buAutoNum type="arabicPeriod"/>
            </a:pPr>
            <a:endParaRPr lang="en-US" sz="2400">
              <a:solidFill>
                <a:schemeClr val="tx1"/>
              </a:solidFill>
              <a:latin typeface="Calibri "/>
              <a:cs typeface="Calibri" panose="020F050202020403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4CB36D5C-CEBC-27D8-EBA4-64333CE20765}"/>
              </a:ext>
            </a:extLst>
          </p:cNvPr>
          <p:cNvSpPr>
            <a:spLocks noGrp="1"/>
          </p:cNvSpPr>
          <p:nvPr>
            <p:ph type="sldNum" sz="quarter" idx="12"/>
          </p:nvPr>
        </p:nvSpPr>
        <p:spPr/>
        <p:txBody>
          <a:bodyPr lIns="91440" tIns="45720" rIns="91440" bIns="45720" anchor="t"/>
          <a:lstStyle/>
          <a:p>
            <a:r>
              <a:rPr lang="en-US"/>
              <a:t>9</a:t>
            </a:r>
          </a:p>
        </p:txBody>
      </p:sp>
      <p:pic>
        <p:nvPicPr>
          <p:cNvPr id="7" name="Picture 6">
            <a:extLst>
              <a:ext uri="{FF2B5EF4-FFF2-40B4-BE49-F238E27FC236}">
                <a16:creationId xmlns:a16="http://schemas.microsoft.com/office/drawing/2014/main" id="{3C1E1A32-6713-21F6-75D0-64E9A57D6C8E}"/>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3" name="Picture 12">
            <a:extLst>
              <a:ext uri="{FF2B5EF4-FFF2-40B4-BE49-F238E27FC236}">
                <a16:creationId xmlns:a16="http://schemas.microsoft.com/office/drawing/2014/main" id="{843C9D05-8C87-B851-5670-29CBEE1DB30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B27EC200-B5AC-AA3E-9C9B-3FA8F06A9556}"/>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185851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4" y="2099973"/>
            <a:ext cx="10474199" cy="3768655"/>
          </a:xfr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077930" y="854353"/>
            <a:ext cx="11081657" cy="224208"/>
          </a:xfrm>
        </p:spPr>
        <p:txBody>
          <a:bodyPr>
            <a:noAutofit/>
          </a:bodyPr>
          <a:lstStyle/>
          <a:p>
            <a:r>
              <a:rPr lang="en-US" sz="4000" dirty="0">
                <a:latin typeface="Calibri "/>
                <a:cs typeface="Calibri"/>
              </a:rPr>
              <a:t>Track 2: </a:t>
            </a:r>
            <a:r>
              <a:rPr lang="en-US" sz="4000" dirty="0">
                <a:latin typeface="Calibri "/>
                <a:ea typeface="+mj-lt"/>
                <a:cs typeface="+mj-lt"/>
              </a:rPr>
              <a:t>Community-driven Design</a:t>
            </a:r>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577996" y="2350419"/>
            <a:ext cx="10080318" cy="351820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a:solidFill>
                  <a:schemeClr val="tx1"/>
                </a:solidFill>
                <a:latin typeface="Calibri"/>
                <a:ea typeface="+mn-ea"/>
                <a:cs typeface="Calibri"/>
              </a:rPr>
              <a:t>Track 2 </a:t>
            </a:r>
            <a:r>
              <a:rPr lang="en-US">
                <a:solidFill>
                  <a:schemeClr val="tx1"/>
                </a:solidFill>
                <a:latin typeface="Calibri"/>
                <a:ea typeface="+mn-ea"/>
                <a:cs typeface="Calibri"/>
              </a:rPr>
              <a:t>: Community-driven, NSF-funded collaborations; </a:t>
            </a:r>
            <a:r>
              <a:rPr lang="en-US">
                <a:solidFill>
                  <a:schemeClr val="tx1"/>
                </a:solidFill>
                <a:latin typeface="Calibri"/>
                <a:ea typeface="Calibri" panose="020F0502020204030204" pitchFamily="34" charset="0"/>
                <a:cs typeface="Calibri"/>
              </a:rPr>
              <a:t>2 years, up to $250,000 per award</a:t>
            </a:r>
            <a:endParaRPr lang="en-US">
              <a:solidFill>
                <a:schemeClr val="tx1"/>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200"/>
              </a:spcBef>
              <a:spcAft>
                <a:spcPts val="1200"/>
              </a:spcAft>
              <a:buSzPct val="75000"/>
            </a:pPr>
            <a:r>
              <a:rPr lang="en-US" sz="2400">
                <a:solidFill>
                  <a:schemeClr val="tx1"/>
                </a:solidFill>
                <a:latin typeface="Calibri"/>
                <a:ea typeface="Calibri" panose="020F0502020204030204" pitchFamily="34" charset="0"/>
                <a:cs typeface="Calibri"/>
              </a:rPr>
              <a:t>Encourage development of international research collaborations</a:t>
            </a:r>
          </a:p>
          <a:p>
            <a:pPr>
              <a:lnSpc>
                <a:spcPct val="100000"/>
              </a:lnSpc>
              <a:spcBef>
                <a:spcPts val="0"/>
              </a:spcBef>
              <a:spcAft>
                <a:spcPts val="1200"/>
              </a:spcAft>
              <a:buSzPct val="75000"/>
            </a:pPr>
            <a:r>
              <a:rPr lang="en-US" sz="2400">
                <a:solidFill>
                  <a:schemeClr val="tx1"/>
                </a:solidFill>
                <a:latin typeface="Calibri"/>
                <a:ea typeface="Calibri" panose="020F0502020204030204" pitchFamily="34" charset="0"/>
                <a:cs typeface="Calibri"/>
              </a:rPr>
              <a:t>Broaden participation: diversity of researchers, institutions, and stakeholders </a:t>
            </a:r>
          </a:p>
          <a:p>
            <a:pPr>
              <a:lnSpc>
                <a:spcPct val="100000"/>
              </a:lnSpc>
              <a:spcBef>
                <a:spcPts val="0"/>
              </a:spcBef>
              <a:buSzPct val="75000"/>
            </a:pPr>
            <a:r>
              <a:rPr lang="en-US" sz="2400">
                <a:solidFill>
                  <a:schemeClr val="tx1"/>
                </a:solidFill>
                <a:latin typeface="Calibri"/>
                <a:ea typeface="Calibri" panose="020F0502020204030204" pitchFamily="34" charset="0"/>
                <a:cs typeface="Calibri"/>
              </a:rPr>
              <a:t>Identify areas of interest and potential partners for future research collaborations such as Global Centers Track 1</a:t>
            </a: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6A26948E-ED37-A3DE-9064-AA2BCDB03E0C}"/>
              </a:ext>
            </a:extLst>
          </p:cNvPr>
          <p:cNvSpPr>
            <a:spLocks noGrp="1"/>
          </p:cNvSpPr>
          <p:nvPr>
            <p:ph type="sldNum" sz="quarter" idx="12"/>
          </p:nvPr>
        </p:nvSpPr>
        <p:spPr/>
        <p:txBody>
          <a:bodyPr lIns="91440" tIns="45720" rIns="91440" bIns="45720" anchor="t"/>
          <a:lstStyle/>
          <a:p>
            <a:r>
              <a:rPr lang="en-US"/>
              <a:t>10</a:t>
            </a:r>
          </a:p>
        </p:txBody>
      </p:sp>
      <p:pic>
        <p:nvPicPr>
          <p:cNvPr id="7" name="Picture 6">
            <a:extLst>
              <a:ext uri="{FF2B5EF4-FFF2-40B4-BE49-F238E27FC236}">
                <a16:creationId xmlns:a16="http://schemas.microsoft.com/office/drawing/2014/main" id="{C3B0DDD6-76D9-BF49-9251-2492DC5F74C4}"/>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3" name="Picture 12">
            <a:extLst>
              <a:ext uri="{FF2B5EF4-FFF2-40B4-BE49-F238E27FC236}">
                <a16:creationId xmlns:a16="http://schemas.microsoft.com/office/drawing/2014/main" id="{F2130C7F-A3FB-F29F-9AD8-59721124B41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9E987E78-DCDC-E58E-C164-7CA88EF837C8}"/>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406467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4" y="2088289"/>
            <a:ext cx="10474200" cy="3768655"/>
          </a:xfrm>
        </p:spPr>
      </p:pic>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244247" y="764275"/>
            <a:ext cx="10515600" cy="311293"/>
          </a:xfrm>
        </p:spPr>
        <p:txBody>
          <a:bodyPr>
            <a:noAutofit/>
          </a:bodyPr>
          <a:lstStyle/>
          <a:p>
            <a:r>
              <a:rPr lang="en-US" sz="4000" dirty="0">
                <a:latin typeface="Calibri "/>
                <a:cs typeface="Calibri"/>
              </a:rPr>
              <a:t>Track 2: </a:t>
            </a:r>
            <a:r>
              <a:rPr lang="en-US" sz="4000" dirty="0">
                <a:latin typeface="Calibri "/>
                <a:ea typeface="+mj-lt"/>
                <a:cs typeface="+mj-lt"/>
              </a:rPr>
              <a:t>Community-driven Design</a:t>
            </a:r>
            <a:endParaRPr lang="en-US" sz="4000" b="0" dirty="0">
              <a:latin typeface="Calibri "/>
              <a:ea typeface="+mj-lt"/>
              <a:cs typeface="+mj-lt"/>
            </a:endParaRPr>
          </a:p>
        </p:txBody>
      </p:sp>
      <p:pic>
        <p:nvPicPr>
          <p:cNvPr id="7" name="Picture 6">
            <a:extLst>
              <a:ext uri="{FF2B5EF4-FFF2-40B4-BE49-F238E27FC236}">
                <a16:creationId xmlns:a16="http://schemas.microsoft.com/office/drawing/2014/main" id="{C3B0DDD6-76D9-BF49-9251-2492DC5F74C4}"/>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2" name="Content Placeholder 2">
            <a:extLst>
              <a:ext uri="{FF2B5EF4-FFF2-40B4-BE49-F238E27FC236}">
                <a16:creationId xmlns:a16="http://schemas.microsoft.com/office/drawing/2014/main" id="{09746923-EEAE-50A4-C513-079902703751}"/>
              </a:ext>
            </a:extLst>
          </p:cNvPr>
          <p:cNvSpPr txBox="1">
            <a:spLocks/>
          </p:cNvSpPr>
          <p:nvPr/>
        </p:nvSpPr>
        <p:spPr>
          <a:xfrm>
            <a:off x="1432520" y="2576888"/>
            <a:ext cx="10258504" cy="253193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2400">
                <a:solidFill>
                  <a:schemeClr val="tx1"/>
                </a:solidFill>
                <a:latin typeface="Calibri"/>
                <a:ea typeface="Verdana"/>
                <a:cs typeface="Calibri"/>
              </a:rPr>
              <a:t>Must address use-inspired research in climate change and/or clean energy</a:t>
            </a:r>
          </a:p>
          <a:p>
            <a:pPr>
              <a:spcBef>
                <a:spcPts val="0"/>
              </a:spcBef>
              <a:spcAft>
                <a:spcPts val="1800"/>
              </a:spcAft>
            </a:pPr>
            <a:r>
              <a:rPr lang="en-US" sz="2400">
                <a:solidFill>
                  <a:schemeClr val="tx1"/>
                </a:solidFill>
                <a:latin typeface="Calibri"/>
                <a:ea typeface="Verdana"/>
                <a:cs typeface="Calibri"/>
              </a:rPr>
              <a:t>Coordinate efforts to design a Global Center for the next NSF Global Centers competition</a:t>
            </a:r>
          </a:p>
          <a:p>
            <a:pPr>
              <a:spcBef>
                <a:spcPts val="0"/>
              </a:spcBef>
              <a:spcAft>
                <a:spcPts val="1800"/>
              </a:spcAft>
            </a:pPr>
            <a:r>
              <a:rPr lang="en-US" sz="2400">
                <a:solidFill>
                  <a:schemeClr val="tx1"/>
                </a:solidFill>
                <a:latin typeface="Calibri "/>
                <a:ea typeface="Verdana"/>
                <a:cs typeface="Calibri"/>
              </a:rPr>
              <a:t>May involve scientists and stakeholders from any country globally, notably those </a:t>
            </a:r>
            <a:r>
              <a:rPr lang="en-US" sz="2400">
                <a:solidFill>
                  <a:schemeClr val="tx1"/>
                </a:solidFill>
                <a:latin typeface="Calibri"/>
                <a:ea typeface="Verdana"/>
                <a:cs typeface="Calibri"/>
              </a:rPr>
              <a:t>based in regions of the world disproportionately affected by climate change</a:t>
            </a:r>
          </a:p>
        </p:txBody>
      </p:sp>
      <p:sp>
        <p:nvSpPr>
          <p:cNvPr id="3" name="Slide Number Placeholder 2">
            <a:extLst>
              <a:ext uri="{FF2B5EF4-FFF2-40B4-BE49-F238E27FC236}">
                <a16:creationId xmlns:a16="http://schemas.microsoft.com/office/drawing/2014/main" id="{6A26948E-ED37-A3DE-9064-AA2BCDB03E0C}"/>
              </a:ext>
            </a:extLst>
          </p:cNvPr>
          <p:cNvSpPr>
            <a:spLocks noGrp="1"/>
          </p:cNvSpPr>
          <p:nvPr>
            <p:ph type="sldNum" sz="quarter" idx="12"/>
          </p:nvPr>
        </p:nvSpPr>
        <p:spPr/>
        <p:txBody>
          <a:bodyPr lIns="91440" tIns="45720" rIns="91440" bIns="45720" anchor="t"/>
          <a:lstStyle/>
          <a:p>
            <a:r>
              <a:rPr lang="en-US"/>
              <a:t>11</a:t>
            </a:r>
          </a:p>
        </p:txBody>
      </p:sp>
      <p:pic>
        <p:nvPicPr>
          <p:cNvPr id="13" name="Picture 12">
            <a:extLst>
              <a:ext uri="{FF2B5EF4-FFF2-40B4-BE49-F238E27FC236}">
                <a16:creationId xmlns:a16="http://schemas.microsoft.com/office/drawing/2014/main" id="{5E257179-130F-E923-4653-01B7F1C184C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A60BDB20-0AA4-7FF6-B6E8-08DD404F136C}"/>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107952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3" y="2109805"/>
            <a:ext cx="10474201" cy="3768655"/>
          </a:xfrm>
        </p:spPr>
      </p:pic>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811689" y="721262"/>
            <a:ext cx="7049487" cy="472755"/>
          </a:xfrm>
        </p:spPr>
        <p:txBody>
          <a:bodyPr>
            <a:noAutofit/>
          </a:bodyPr>
          <a:lstStyle/>
          <a:p>
            <a:r>
              <a:rPr lang="en-US" sz="4000" dirty="0">
                <a:latin typeface="Calibri"/>
                <a:cs typeface="Calibri"/>
              </a:rPr>
              <a:t>Proposal Development </a:t>
            </a:r>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498314" y="2233605"/>
            <a:ext cx="10431220" cy="369341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a:solidFill>
                  <a:schemeClr val="accent6"/>
                </a:solidFill>
                <a:latin typeface="Calibri"/>
                <a:ea typeface="Verdana"/>
                <a:cs typeface="Calibri"/>
              </a:rPr>
              <a:t>Project Description (20 pages)</a:t>
            </a:r>
          </a:p>
          <a:p>
            <a:pPr>
              <a:lnSpc>
                <a:spcPct val="100000"/>
              </a:lnSpc>
              <a:spcBef>
                <a:spcPts val="0"/>
              </a:spcBef>
              <a:spcAft>
                <a:spcPts val="600"/>
              </a:spcAft>
            </a:pPr>
            <a:r>
              <a:rPr lang="en-US" sz="2400">
                <a:solidFill>
                  <a:schemeClr val="tx1"/>
                </a:solidFill>
                <a:latin typeface="Calibri "/>
                <a:ea typeface="Verdana"/>
              </a:rPr>
              <a:t>Describe academic and non-academic partners and roles</a:t>
            </a:r>
            <a:endParaRPr lang="en-US" sz="2400">
              <a:solidFill>
                <a:schemeClr val="accent6"/>
              </a:solidFill>
              <a:latin typeface="Tw Cen MT"/>
              <a:ea typeface="Verdana"/>
            </a:endParaRPr>
          </a:p>
          <a:p>
            <a:pPr marR="0">
              <a:lnSpc>
                <a:spcPct val="100000"/>
              </a:lnSpc>
              <a:spcBef>
                <a:spcPts val="0"/>
              </a:spcBef>
              <a:spcAft>
                <a:spcPts val="600"/>
              </a:spcAft>
            </a:pPr>
            <a:r>
              <a:rPr lang="en-US" sz="2400">
                <a:solidFill>
                  <a:schemeClr val="tx1"/>
                </a:solidFill>
                <a:latin typeface="Calibri "/>
                <a:ea typeface="Verdana"/>
              </a:rPr>
              <a:t>Describe partnerships that build on existing NSF investments (e.g., major facilities, etc.)</a:t>
            </a:r>
            <a:endParaRPr lang="en-US">
              <a:solidFill>
                <a:schemeClr val="tx1"/>
              </a:solidFill>
            </a:endParaRPr>
          </a:p>
          <a:p>
            <a:pPr marR="0">
              <a:lnSpc>
                <a:spcPct val="100000"/>
              </a:lnSpc>
              <a:spcBef>
                <a:spcPts val="0"/>
              </a:spcBef>
              <a:spcAft>
                <a:spcPts val="600"/>
              </a:spcAft>
            </a:pPr>
            <a:r>
              <a:rPr lang="en-US" sz="2400">
                <a:solidFill>
                  <a:schemeClr val="tx1"/>
                </a:solidFill>
                <a:latin typeface="Calibri"/>
                <a:ea typeface="Verdana"/>
                <a:cs typeface="Calibri"/>
              </a:rPr>
              <a:t>Describe partnerships that broaden participation</a:t>
            </a:r>
          </a:p>
          <a:p>
            <a:pPr marR="0">
              <a:lnSpc>
                <a:spcPct val="100000"/>
              </a:lnSpc>
              <a:spcBef>
                <a:spcPts val="0"/>
              </a:spcBef>
              <a:spcAft>
                <a:spcPts val="600"/>
              </a:spcAft>
            </a:pPr>
            <a:r>
              <a:rPr lang="en-US" sz="2400">
                <a:solidFill>
                  <a:schemeClr val="tx1"/>
                </a:solidFill>
                <a:latin typeface="Calibri"/>
                <a:ea typeface="Verdana"/>
                <a:cs typeface="Calibri"/>
              </a:rPr>
              <a:t>Articulate how the partnerships will be nurtured to build long lasting relationships</a:t>
            </a:r>
          </a:p>
          <a:p>
            <a:pPr>
              <a:lnSpc>
                <a:spcPct val="100000"/>
              </a:lnSpc>
              <a:spcBef>
                <a:spcPts val="0"/>
              </a:spcBef>
              <a:spcAft>
                <a:spcPts val="600"/>
              </a:spcAft>
            </a:pPr>
            <a:r>
              <a:rPr lang="en-US" sz="2400">
                <a:solidFill>
                  <a:schemeClr val="tx1"/>
                </a:solidFill>
                <a:latin typeface="Calibri"/>
                <a:ea typeface="Verdana"/>
                <a:cs typeface="Calibri"/>
              </a:rPr>
              <a:t>Describe the metrics of success and planned evaluation </a:t>
            </a:r>
            <a:endParaRPr lang="en-US" sz="2400">
              <a:solidFill>
                <a:schemeClr val="tx1"/>
              </a:solidFill>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endParaRPr lang="en-US" sz="2400">
              <a:solidFill>
                <a:schemeClr val="tx1"/>
              </a:solidFill>
              <a:latin typeface="Calibri "/>
              <a:cs typeface="Calibri" panose="020F0502020204030204" pitchFamily="34" charset="0"/>
            </a:endParaRPr>
          </a:p>
          <a:p>
            <a:pPr marL="0" indent="0">
              <a:lnSpc>
                <a:spcPct val="100000"/>
              </a:lnSpc>
              <a:spcBef>
                <a:spcPts val="0"/>
              </a:spcBef>
              <a:spcAft>
                <a:spcPts val="300"/>
              </a:spcAft>
              <a:buNone/>
            </a:pPr>
            <a:endParaRPr lang="en-US" sz="2400">
              <a:solidFill>
                <a:schemeClr val="tx1"/>
              </a:solidFill>
              <a:latin typeface="Calibri "/>
              <a:cs typeface="Calibri" panose="020F0502020204030204" pitchFamily="34" charset="0"/>
            </a:endParaRPr>
          </a:p>
          <a:p>
            <a:pPr marL="0" marR="0" indent="0">
              <a:lnSpc>
                <a:spcPct val="100000"/>
              </a:lnSpc>
              <a:spcBef>
                <a:spcPts val="0"/>
              </a:spcBef>
              <a:spcAft>
                <a:spcPts val="300"/>
              </a:spcAft>
              <a:buNone/>
            </a:pPr>
            <a:endParaRPr lang="en-US" sz="2400">
              <a:solidFill>
                <a:schemeClr val="tx1"/>
              </a:solidFill>
              <a:latin typeface="Calibri "/>
              <a:cs typeface="Calibri" panose="020F0502020204030204" pitchFamily="34" charset="0"/>
            </a:endParaRPr>
          </a:p>
          <a:p>
            <a:pPr marL="0" marR="0" indent="0">
              <a:lnSpc>
                <a:spcPct val="100000"/>
              </a:lnSpc>
              <a:spcBef>
                <a:spcPts val="0"/>
              </a:spcBef>
              <a:spcAft>
                <a:spcPts val="300"/>
              </a:spcAft>
              <a:buNone/>
            </a:pPr>
            <a:endParaRPr lang="en-US" sz="2000">
              <a:solidFill>
                <a:schemeClr val="tx1"/>
              </a:solidFill>
              <a:latin typeface="Calibri "/>
              <a:cs typeface="Calibri" panose="020F0502020204030204" pitchFamily="34" charset="0"/>
            </a:endParaRPr>
          </a:p>
        </p:txBody>
      </p:sp>
      <p:sp>
        <p:nvSpPr>
          <p:cNvPr id="3" name="Slide Number Placeholder 2">
            <a:extLst>
              <a:ext uri="{FF2B5EF4-FFF2-40B4-BE49-F238E27FC236}">
                <a16:creationId xmlns:a16="http://schemas.microsoft.com/office/drawing/2014/main" id="{6A26948E-ED37-A3DE-9064-AA2BCDB03E0C}"/>
              </a:ext>
            </a:extLst>
          </p:cNvPr>
          <p:cNvSpPr>
            <a:spLocks noGrp="1"/>
          </p:cNvSpPr>
          <p:nvPr>
            <p:ph type="sldNum" sz="quarter" idx="12"/>
          </p:nvPr>
        </p:nvSpPr>
        <p:spPr/>
        <p:txBody>
          <a:bodyPr/>
          <a:lstStyle/>
          <a:p>
            <a:fld id="{B67B8A01-5913-41E2-AA95-B5B699FED64F}" type="slidenum">
              <a:rPr lang="en-US" smtClean="0"/>
              <a:t>15</a:t>
            </a:fld>
            <a:endParaRPr lang="en-US"/>
          </a:p>
        </p:txBody>
      </p:sp>
      <p:pic>
        <p:nvPicPr>
          <p:cNvPr id="7" name="Picture 6">
            <a:extLst>
              <a:ext uri="{FF2B5EF4-FFF2-40B4-BE49-F238E27FC236}">
                <a16:creationId xmlns:a16="http://schemas.microsoft.com/office/drawing/2014/main" id="{C8E58EAC-330D-3211-6A89-D3A656E9AA8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8" name="Picture 7">
            <a:extLst>
              <a:ext uri="{FF2B5EF4-FFF2-40B4-BE49-F238E27FC236}">
                <a16:creationId xmlns:a16="http://schemas.microsoft.com/office/drawing/2014/main" id="{3BBB5093-2030-0B9B-3962-B7CC903BDD6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41980"/>
            <a:ext cx="1750585" cy="470748"/>
          </a:xfrm>
          <a:prstGeom prst="rect">
            <a:avLst/>
          </a:prstGeom>
        </p:spPr>
      </p:pic>
      <p:pic>
        <p:nvPicPr>
          <p:cNvPr id="13" name="Picture 12">
            <a:extLst>
              <a:ext uri="{FF2B5EF4-FFF2-40B4-BE49-F238E27FC236}">
                <a16:creationId xmlns:a16="http://schemas.microsoft.com/office/drawing/2014/main" id="{0AABB00C-E703-659B-7180-3449B43C0062}"/>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122637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4322209" y="2109805"/>
            <a:ext cx="7356342" cy="3768655"/>
          </a:xfr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811689" y="721262"/>
            <a:ext cx="7049487" cy="472755"/>
          </a:xfrm>
        </p:spPr>
        <p:txBody>
          <a:bodyPr>
            <a:noAutofit/>
          </a:bodyPr>
          <a:lstStyle/>
          <a:p>
            <a:r>
              <a:rPr lang="en-US" sz="4000" dirty="0">
                <a:latin typeface="Calibri" panose="020F0502020204030204" pitchFamily="34" charset="0"/>
                <a:cs typeface="Calibri" panose="020F0502020204030204" pitchFamily="34" charset="0"/>
              </a:rPr>
              <a:t>Who May Submit Proposals</a:t>
            </a:r>
            <a:endParaRPr lang="en-US" sz="4000" dirty="0"/>
          </a:p>
        </p:txBody>
      </p:sp>
      <p:sp>
        <p:nvSpPr>
          <p:cNvPr id="2" name="Content Placeholder 1">
            <a:extLst>
              <a:ext uri="{FF2B5EF4-FFF2-40B4-BE49-F238E27FC236}">
                <a16:creationId xmlns:a16="http://schemas.microsoft.com/office/drawing/2014/main" id="{DC85DD2F-D8DD-4F42-AAD2-21CC0D2DD942}"/>
              </a:ext>
            </a:extLst>
          </p:cNvPr>
          <p:cNvSpPr>
            <a:spLocks noGrp="1"/>
          </p:cNvSpPr>
          <p:nvPr>
            <p:ph sz="quarter" idx="21"/>
          </p:nvPr>
        </p:nvSpPr>
        <p:spPr>
          <a:xfrm>
            <a:off x="491613" y="2109805"/>
            <a:ext cx="3524802" cy="3768655"/>
          </a:xfrm>
          <a:solidFill>
            <a:srgbClr val="075697"/>
          </a:solidFill>
        </p:spPr>
        <p:txBody>
          <a:bodyPr>
            <a:normAutofit/>
          </a:bodyPr>
          <a:lstStyle/>
          <a:p>
            <a:pPr marR="0" lvl="0">
              <a:lnSpc>
                <a:spcPct val="107000"/>
              </a:lnSpc>
              <a:spcBef>
                <a:spcPts val="0"/>
              </a:spcBef>
              <a:spcAft>
                <a:spcPts val="1800"/>
              </a:spcAft>
              <a:buSzPts val="1000"/>
              <a:tabLst>
                <a:tab pos="457200" algn="l"/>
              </a:tabLst>
            </a:pPr>
            <a:r>
              <a:rPr lang="en-US" sz="2200">
                <a:solidFill>
                  <a:schemeClr val="bg1"/>
                </a:solidFill>
                <a:effectLst/>
                <a:latin typeface="Calibri"/>
                <a:ea typeface="Open Sans"/>
                <a:cs typeface="Open Sans"/>
              </a:rPr>
              <a:t>No restrictions on who may serve as Principal Investigator (PI)</a:t>
            </a:r>
          </a:p>
          <a:p>
            <a:pPr>
              <a:lnSpc>
                <a:spcPct val="107000"/>
              </a:lnSpc>
              <a:spcBef>
                <a:spcPts val="0"/>
              </a:spcBef>
              <a:spcAft>
                <a:spcPts val="800"/>
              </a:spcAft>
              <a:buSzPts val="1000"/>
              <a:tabLst>
                <a:tab pos="457200" algn="l"/>
              </a:tabLst>
            </a:pPr>
            <a:r>
              <a:rPr lang="en-US" sz="2200">
                <a:solidFill>
                  <a:schemeClr val="bg1"/>
                </a:solidFill>
                <a:latin typeface="Calibri"/>
                <a:ea typeface="Open Sans"/>
                <a:cs typeface="Open Sans"/>
              </a:rPr>
              <a:t>An individual may be listed as PI or co-PI on no more than one proposal </a:t>
            </a:r>
            <a:endParaRPr lang="en-US" sz="2200">
              <a:solidFill>
                <a:schemeClr val="bg1"/>
              </a:solidFill>
              <a:effectLst/>
              <a:latin typeface="Calibri"/>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pic>
        <p:nvPicPr>
          <p:cNvPr id="7" name="Picture 6">
            <a:extLst>
              <a:ext uri="{FF2B5EF4-FFF2-40B4-BE49-F238E27FC236}">
                <a16:creationId xmlns:a16="http://schemas.microsoft.com/office/drawing/2014/main" id="{C8E58EAC-330D-3211-6A89-D3A656E9AA8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8" name="Picture 7">
            <a:extLst>
              <a:ext uri="{FF2B5EF4-FFF2-40B4-BE49-F238E27FC236}">
                <a16:creationId xmlns:a16="http://schemas.microsoft.com/office/drawing/2014/main" id="{3BBB5093-2030-0B9B-3962-B7CC903BDD6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sp>
        <p:nvSpPr>
          <p:cNvPr id="12" name="Content Placeholder 2">
            <a:extLst>
              <a:ext uri="{FF2B5EF4-FFF2-40B4-BE49-F238E27FC236}">
                <a16:creationId xmlns:a16="http://schemas.microsoft.com/office/drawing/2014/main" id="{B85F1A7E-48A8-7E71-E906-C61FEE4B5ED3}"/>
              </a:ext>
            </a:extLst>
          </p:cNvPr>
          <p:cNvSpPr txBox="1">
            <a:spLocks/>
          </p:cNvSpPr>
          <p:nvPr/>
        </p:nvSpPr>
        <p:spPr>
          <a:xfrm>
            <a:off x="4500164" y="2265944"/>
            <a:ext cx="7178387" cy="361251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2400"/>
              </a:spcAft>
              <a:buSzPct val="100000"/>
              <a:tabLst>
                <a:tab pos="457200" algn="l"/>
              </a:tabLst>
            </a:pPr>
            <a:r>
              <a:rPr lang="en-US" sz="2400" i="1">
                <a:solidFill>
                  <a:schemeClr val="tx1"/>
                </a:solidFill>
                <a:latin typeface="Calibri"/>
                <a:ea typeface="Verdana"/>
                <a:cs typeface="Calibri"/>
              </a:rPr>
              <a:t>Institutions of Higher Education (IHEs)</a:t>
            </a:r>
            <a:r>
              <a:rPr lang="en-US" sz="2400">
                <a:solidFill>
                  <a:schemeClr val="tx1"/>
                </a:solidFill>
                <a:latin typeface="Calibri"/>
                <a:ea typeface="Verdana"/>
                <a:cs typeface="Calibri"/>
              </a:rPr>
              <a:t> - Two- and four-year IHEs (including community colleges) accredited in, and having a campus located in the US.</a:t>
            </a:r>
            <a:endParaRPr lang="en-US" sz="2400">
              <a:solidFill>
                <a:schemeClr val="tx1"/>
              </a:solidFill>
              <a:latin typeface="Calibri" panose="020F0502020204030204" pitchFamily="34" charset="0"/>
              <a:cs typeface="Calibri" panose="020F0502020204030204" pitchFamily="34" charset="0"/>
            </a:endParaRPr>
          </a:p>
          <a:p>
            <a:pPr>
              <a:lnSpc>
                <a:spcPct val="107000"/>
              </a:lnSpc>
              <a:spcBef>
                <a:spcPts val="0"/>
              </a:spcBef>
              <a:spcAft>
                <a:spcPts val="800"/>
              </a:spcAft>
              <a:buSzPct val="100000"/>
              <a:tabLst>
                <a:tab pos="457200" algn="l"/>
              </a:tabLst>
            </a:pPr>
            <a:r>
              <a:rPr lang="en-US" sz="2400" i="1">
                <a:solidFill>
                  <a:schemeClr val="tx1"/>
                </a:solidFill>
                <a:latin typeface="Calibri"/>
                <a:ea typeface="Verdana"/>
                <a:cs typeface="Calibri"/>
              </a:rPr>
              <a:t>Non-profit, non-academic organizations</a:t>
            </a:r>
            <a:r>
              <a:rPr lang="en-US" sz="2400">
                <a:solidFill>
                  <a:schemeClr val="tx1"/>
                </a:solidFill>
                <a:latin typeface="Calibri"/>
                <a:ea typeface="Verdana"/>
                <a:cs typeface="Calibri"/>
              </a:rPr>
              <a:t>: Independent museums, observatories, research laboratories, professional societies and similar organizations located in the U.S. that are directly associated with educational or research activities.</a:t>
            </a:r>
          </a:p>
        </p:txBody>
      </p:sp>
      <p:pic>
        <p:nvPicPr>
          <p:cNvPr id="13" name="Picture 12">
            <a:extLst>
              <a:ext uri="{FF2B5EF4-FFF2-40B4-BE49-F238E27FC236}">
                <a16:creationId xmlns:a16="http://schemas.microsoft.com/office/drawing/2014/main" id="{D95D8A6D-2254-138B-EAD3-E7623520EB88}"/>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
        <p:nvSpPr>
          <p:cNvPr id="3" name="Slide Number Placeholder 2">
            <a:extLst>
              <a:ext uri="{FF2B5EF4-FFF2-40B4-BE49-F238E27FC236}">
                <a16:creationId xmlns:a16="http://schemas.microsoft.com/office/drawing/2014/main" id="{6A26948E-ED37-A3DE-9064-AA2BCDB03E0C}"/>
              </a:ext>
              <a:ext uri="{C183D7F6-B498-43B3-948B-1728B52AA6E4}">
                <adec:decorative xmlns:adec="http://schemas.microsoft.com/office/drawing/2017/decorative" val="0"/>
              </a:ext>
            </a:extLst>
          </p:cNvPr>
          <p:cNvSpPr>
            <a:spLocks noGrp="1"/>
          </p:cNvSpPr>
          <p:nvPr>
            <p:ph type="sldNum" sz="quarter" idx="12"/>
          </p:nvPr>
        </p:nvSpPr>
        <p:spPr/>
        <p:txBody>
          <a:bodyPr lIns="91440" tIns="45720" rIns="91440" bIns="45720" anchor="t"/>
          <a:lstStyle/>
          <a:p>
            <a:r>
              <a:rPr lang="en-US"/>
              <a:t>6</a:t>
            </a:r>
          </a:p>
        </p:txBody>
      </p:sp>
    </p:spTree>
    <p:extLst>
      <p:ext uri="{BB962C8B-B14F-4D97-AF65-F5344CB8AC3E}">
        <p14:creationId xmlns:p14="http://schemas.microsoft.com/office/powerpoint/2010/main" val="3046356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5" y="2099973"/>
            <a:ext cx="10474200" cy="3768655"/>
          </a:xfrm>
        </p:spPr>
      </p:pic>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1841157" y="569456"/>
            <a:ext cx="8525853" cy="651748"/>
          </a:xfrm>
        </p:spPr>
        <p:txBody>
          <a:bodyPr>
            <a:noAutofit/>
          </a:bodyPr>
          <a:lstStyle/>
          <a:p>
            <a:r>
              <a:rPr lang="en-US" sz="4000" dirty="0">
                <a:latin typeface="Calibri" panose="020F0502020204030204" pitchFamily="34" charset="0"/>
                <a:cs typeface="Calibri" panose="020F0502020204030204" pitchFamily="34" charset="0"/>
              </a:rPr>
              <a:t>Diversity, Equity, Inclusion, and Access</a:t>
            </a:r>
            <a:endParaRPr lang="en-US" sz="4000" dirty="0"/>
          </a:p>
        </p:txBody>
      </p:sp>
      <p:pic>
        <p:nvPicPr>
          <p:cNvPr id="7" name="Picture 6">
            <a:extLst>
              <a:ext uri="{FF2B5EF4-FFF2-40B4-BE49-F238E27FC236}">
                <a16:creationId xmlns:a16="http://schemas.microsoft.com/office/drawing/2014/main" id="{9256C0E5-72A4-6A81-02DD-B9AC554049C9}"/>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3" name="TextBox 12">
            <a:extLst>
              <a:ext uri="{FF2B5EF4-FFF2-40B4-BE49-F238E27FC236}">
                <a16:creationId xmlns:a16="http://schemas.microsoft.com/office/drawing/2014/main" id="{6B3133BC-A4BA-898A-47D2-19E24B416F21}"/>
              </a:ext>
            </a:extLst>
          </p:cNvPr>
          <p:cNvSpPr txBox="1"/>
          <p:nvPr/>
        </p:nvSpPr>
        <p:spPr>
          <a:xfrm>
            <a:off x="1454696" y="2190931"/>
            <a:ext cx="9945201" cy="3293209"/>
          </a:xfrm>
          <a:prstGeom prst="rect">
            <a:avLst/>
          </a:prstGeom>
          <a:noFill/>
        </p:spPr>
        <p:txBody>
          <a:bodyPr wrap="square" lIns="91440" tIns="45720" rIns="91440" bIns="45720" anchor="t">
            <a:spAutoFit/>
          </a:bodyPr>
          <a:lstStyle/>
          <a:p>
            <a:pPr marL="342900" indent="-342900">
              <a:spcAft>
                <a:spcPts val="2400"/>
              </a:spcAft>
              <a:buFont typeface="Arial" panose="020B0604020202020204" pitchFamily="34" charset="0"/>
              <a:buChar char="•"/>
            </a:pPr>
            <a:r>
              <a:rPr lang="en-US" sz="2400">
                <a:solidFill>
                  <a:schemeClr val="accent6"/>
                </a:solidFill>
                <a:latin typeface="Calibri"/>
                <a:ea typeface="+mn-lt"/>
                <a:cs typeface="+mn-lt"/>
              </a:rPr>
              <a:t>Broadening participation and stakeholder engagement are key values to be integrated into the design of the Centers and the research objectives.</a:t>
            </a:r>
            <a:endParaRPr lang="en-US" sz="2400">
              <a:solidFill>
                <a:schemeClr val="accent6"/>
              </a:solidFill>
              <a:latin typeface="Calibri"/>
              <a:ea typeface="+mn-lt"/>
              <a:cs typeface="Open Sans"/>
            </a:endParaRPr>
          </a:p>
          <a:p>
            <a:pPr marL="342900" indent="-342900">
              <a:spcAft>
                <a:spcPts val="2400"/>
              </a:spcAft>
              <a:buFont typeface="Arial" panose="020B0604020202020204" pitchFamily="34" charset="0"/>
              <a:buChar char="•"/>
            </a:pPr>
            <a:r>
              <a:rPr lang="en-US" sz="2400">
                <a:solidFill>
                  <a:schemeClr val="accent6"/>
                </a:solidFill>
                <a:latin typeface="Calibri"/>
                <a:ea typeface="+mn-lt"/>
                <a:cs typeface="Calibri"/>
              </a:rPr>
              <a:t>Prioritize scientific questions that include a diversity of individuals in the scientific enterprise </a:t>
            </a:r>
            <a:endParaRPr lang="en-US" sz="2400">
              <a:solidFill>
                <a:schemeClr val="accent6"/>
              </a:solidFill>
              <a:latin typeface="Calibri"/>
              <a:ea typeface="+mn-lt"/>
              <a:cs typeface="Calibri" panose="020F0502020204030204" pitchFamily="34" charset="0"/>
            </a:endParaRPr>
          </a:p>
          <a:p>
            <a:pPr marL="342900" indent="-342900">
              <a:spcAft>
                <a:spcPts val="2400"/>
              </a:spcAft>
              <a:buFont typeface="Arial" panose="020B0604020202020204" pitchFamily="34" charset="0"/>
              <a:buChar char="•"/>
            </a:pPr>
            <a:r>
              <a:rPr lang="en-US" sz="2400">
                <a:latin typeface="Calibri"/>
                <a:ea typeface="+mn-lt"/>
                <a:cs typeface="+mn-lt"/>
              </a:rPr>
              <a:t>Diversifying the research workforce through a variety of approaches that support sustainable inclusion in the workplace </a:t>
            </a:r>
            <a:r>
              <a:rPr lang="en-US" sz="2400">
                <a:solidFill>
                  <a:schemeClr val="accent6"/>
                </a:solidFill>
                <a:latin typeface="Calibri"/>
                <a:ea typeface="+mn-lt"/>
                <a:cs typeface="Calibri"/>
              </a:rPr>
              <a:t>(e.g., citizen science, partnerships, community engagement) </a:t>
            </a:r>
            <a:r>
              <a:rPr lang="en-US" sz="2400">
                <a:solidFill>
                  <a:schemeClr val="accent6"/>
                </a:solidFill>
                <a:latin typeface="Calibri"/>
                <a:cs typeface="Calibri"/>
              </a:rPr>
              <a:t> </a:t>
            </a:r>
            <a:endParaRPr lang="en-US" sz="2400">
              <a:solidFill>
                <a:schemeClr val="accent6"/>
              </a:solidFill>
              <a:latin typeface="Calibri"/>
              <a:cs typeface="Calibri" panose="020F0502020204030204" pitchFamily="34" charset="0"/>
            </a:endParaRPr>
          </a:p>
        </p:txBody>
      </p:sp>
      <p:sp>
        <p:nvSpPr>
          <p:cNvPr id="3" name="Slide Number Placeholder 2">
            <a:extLst>
              <a:ext uri="{FF2B5EF4-FFF2-40B4-BE49-F238E27FC236}">
                <a16:creationId xmlns:a16="http://schemas.microsoft.com/office/drawing/2014/main" id="{7474ACE0-FA5B-DF6D-B347-15B7ADA8B37A}"/>
              </a:ext>
            </a:extLst>
          </p:cNvPr>
          <p:cNvSpPr>
            <a:spLocks noGrp="1"/>
          </p:cNvSpPr>
          <p:nvPr>
            <p:ph type="sldNum" sz="quarter" idx="12"/>
          </p:nvPr>
        </p:nvSpPr>
        <p:spPr/>
        <p:txBody>
          <a:bodyPr lIns="91440" tIns="45720" rIns="91440" bIns="45720" anchor="t"/>
          <a:lstStyle/>
          <a:p>
            <a:r>
              <a:rPr lang="en-US"/>
              <a:t>7</a:t>
            </a:r>
          </a:p>
        </p:txBody>
      </p:sp>
      <p:pic>
        <p:nvPicPr>
          <p:cNvPr id="18" name="Picture 17">
            <a:extLst>
              <a:ext uri="{FF2B5EF4-FFF2-40B4-BE49-F238E27FC236}">
                <a16:creationId xmlns:a16="http://schemas.microsoft.com/office/drawing/2014/main" id="{A2F9F6E6-210D-B8FC-9198-BF699BC8F0A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pic>
        <p:nvPicPr>
          <p:cNvPr id="2" name="Picture 1">
            <a:extLst>
              <a:ext uri="{FF2B5EF4-FFF2-40B4-BE49-F238E27FC236}">
                <a16:creationId xmlns:a16="http://schemas.microsoft.com/office/drawing/2014/main" id="{059F9333-BD72-B67A-37AC-FD362FA75173}"/>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spTree>
    <p:extLst>
      <p:ext uri="{BB962C8B-B14F-4D97-AF65-F5344CB8AC3E}">
        <p14:creationId xmlns:p14="http://schemas.microsoft.com/office/powerpoint/2010/main" val="253519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4" y="1892454"/>
            <a:ext cx="10474200" cy="3988704"/>
          </a:xfrm>
        </p:spPr>
      </p:pic>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244247" y="764275"/>
            <a:ext cx="10515600" cy="311293"/>
          </a:xfrm>
        </p:spPr>
        <p:txBody>
          <a:bodyPr>
            <a:noAutofit/>
          </a:bodyPr>
          <a:lstStyle/>
          <a:p>
            <a:r>
              <a:rPr lang="en-US" sz="4000" dirty="0">
                <a:latin typeface="Calibri"/>
                <a:cs typeface="Calibri"/>
              </a:rPr>
              <a:t>NSF Merit Review Criteria</a:t>
            </a:r>
            <a:endParaRPr lang="en-US" sz="4000" b="0" dirty="0">
              <a:ea typeface="+mj-lt"/>
              <a:cs typeface="+mj-lt"/>
            </a:endParaRPr>
          </a:p>
        </p:txBody>
      </p:sp>
      <p:pic>
        <p:nvPicPr>
          <p:cNvPr id="7" name="Picture 6">
            <a:extLst>
              <a:ext uri="{FF2B5EF4-FFF2-40B4-BE49-F238E27FC236}">
                <a16:creationId xmlns:a16="http://schemas.microsoft.com/office/drawing/2014/main" id="{C3B0DDD6-76D9-BF49-9251-2492DC5F74C4}"/>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2" name="Content Placeholder 2">
            <a:extLst>
              <a:ext uri="{FF2B5EF4-FFF2-40B4-BE49-F238E27FC236}">
                <a16:creationId xmlns:a16="http://schemas.microsoft.com/office/drawing/2014/main" id="{09746923-EEAE-50A4-C513-079902703751}"/>
              </a:ext>
            </a:extLst>
          </p:cNvPr>
          <p:cNvSpPr txBox="1">
            <a:spLocks/>
          </p:cNvSpPr>
          <p:nvPr/>
        </p:nvSpPr>
        <p:spPr>
          <a:xfrm>
            <a:off x="1577996" y="2506798"/>
            <a:ext cx="9826168" cy="288109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chemeClr val="accent6"/>
                </a:solidFill>
                <a:latin typeface="Calibri"/>
                <a:ea typeface="Verdana"/>
                <a:cs typeface="Calibri"/>
              </a:rPr>
              <a:t>Intellectual Merit (IM)</a:t>
            </a:r>
            <a:r>
              <a:rPr lang="en-US" sz="2400" b="1">
                <a:solidFill>
                  <a:schemeClr val="accent6"/>
                </a:solidFill>
                <a:latin typeface="Calibri"/>
                <a:ea typeface="Verdana"/>
                <a:cs typeface="Calibri"/>
              </a:rPr>
              <a:t>:</a:t>
            </a:r>
            <a:r>
              <a:rPr lang="en-US" sz="2400" b="1">
                <a:solidFill>
                  <a:schemeClr val="accent6"/>
                </a:solidFill>
                <a:latin typeface="Calibri"/>
                <a:ea typeface="Verdana"/>
                <a:cs typeface="Calibri" panose="020F0502020204030204" pitchFamily="34" charset="0"/>
              </a:rPr>
              <a:t> </a:t>
            </a:r>
            <a:r>
              <a:rPr lang="en-US" sz="2400">
                <a:solidFill>
                  <a:schemeClr val="accent6"/>
                </a:solidFill>
                <a:latin typeface="Calibri"/>
                <a:ea typeface="Verdana"/>
                <a:cs typeface="Calibri"/>
              </a:rPr>
              <a:t>the potential to advance knowledge</a:t>
            </a:r>
            <a:endParaRPr lang="en-US">
              <a:solidFill>
                <a:schemeClr val="accent6"/>
              </a:solidFill>
              <a:latin typeface="Calibri"/>
              <a:cs typeface="Calibri"/>
            </a:endParaRPr>
          </a:p>
          <a:p>
            <a:pPr marL="0" indent="0">
              <a:buNone/>
            </a:pPr>
            <a:endParaRPr lang="en-US" sz="2400">
              <a:solidFill>
                <a:schemeClr val="accent6"/>
              </a:solidFill>
              <a:latin typeface="Calibri"/>
              <a:cs typeface="Calibri" panose="020F0502020204030204" pitchFamily="34" charset="0"/>
            </a:endParaRPr>
          </a:p>
          <a:p>
            <a:pPr marL="0" indent="0">
              <a:buNone/>
            </a:pPr>
            <a:r>
              <a:rPr lang="en-US" sz="2800" b="1">
                <a:solidFill>
                  <a:schemeClr val="accent6"/>
                </a:solidFill>
                <a:latin typeface="Calibri"/>
                <a:ea typeface="Verdana"/>
                <a:cs typeface="Calibri"/>
              </a:rPr>
              <a:t>Broader Impacts (BI)</a:t>
            </a:r>
            <a:r>
              <a:rPr lang="en-US" sz="2400" b="1">
                <a:solidFill>
                  <a:schemeClr val="accent6"/>
                </a:solidFill>
                <a:latin typeface="Calibri"/>
                <a:ea typeface="Verdana"/>
                <a:cs typeface="Calibri"/>
              </a:rPr>
              <a:t>:</a:t>
            </a:r>
            <a:r>
              <a:rPr lang="en-US" sz="2400" b="1">
                <a:solidFill>
                  <a:schemeClr val="accent6"/>
                </a:solidFill>
                <a:latin typeface="Calibri"/>
                <a:ea typeface="Verdana"/>
                <a:cs typeface="Calibri" panose="020F0502020204030204" pitchFamily="34" charset="0"/>
              </a:rPr>
              <a:t> </a:t>
            </a:r>
            <a:r>
              <a:rPr lang="en-US" sz="2400">
                <a:solidFill>
                  <a:schemeClr val="accent6"/>
                </a:solidFill>
                <a:latin typeface="Calibri"/>
                <a:ea typeface="Verdana"/>
                <a:cs typeface="Calibri"/>
              </a:rPr>
              <a:t>the potential to benefit society and contribute to the achievement of specific, desired societal outcomes</a:t>
            </a:r>
          </a:p>
          <a:p>
            <a:pPr marL="0" indent="0">
              <a:buNone/>
            </a:pPr>
            <a:endParaRPr lang="en-US" sz="2400">
              <a:solidFill>
                <a:schemeClr val="accent6"/>
              </a:solidFill>
              <a:latin typeface="Calibri"/>
              <a:ea typeface="Verdana"/>
              <a:cs typeface="Calibri"/>
            </a:endParaRPr>
          </a:p>
          <a:p>
            <a:pPr marL="0" indent="0">
              <a:buNone/>
            </a:pPr>
            <a:r>
              <a:rPr lang="en-US" sz="2400">
                <a:solidFill>
                  <a:schemeClr val="accent6"/>
                </a:solidFill>
                <a:latin typeface="Calibri"/>
                <a:ea typeface="Verdana"/>
                <a:cs typeface="Calibri"/>
              </a:rPr>
              <a:t>Proposal &amp; Award Policies and Procedures Guide (PAPPG 23-1) Chapter III.A.2</a:t>
            </a:r>
          </a:p>
          <a:p>
            <a:pPr>
              <a:spcBef>
                <a:spcPts val="0"/>
              </a:spcBef>
              <a:spcAft>
                <a:spcPts val="1800"/>
              </a:spcAft>
            </a:pPr>
            <a:endParaRPr lang="en-US" sz="2400">
              <a:solidFill>
                <a:schemeClr val="accent6"/>
              </a:solidFill>
              <a:latin typeface="Calibri"/>
              <a:ea typeface="Verdana"/>
              <a:cs typeface="Calibri"/>
            </a:endParaRPr>
          </a:p>
        </p:txBody>
      </p:sp>
      <p:sp>
        <p:nvSpPr>
          <p:cNvPr id="3" name="Slide Number Placeholder 2">
            <a:extLst>
              <a:ext uri="{FF2B5EF4-FFF2-40B4-BE49-F238E27FC236}">
                <a16:creationId xmlns:a16="http://schemas.microsoft.com/office/drawing/2014/main" id="{6A26948E-ED37-A3DE-9064-AA2BCDB03E0C}"/>
              </a:ext>
            </a:extLst>
          </p:cNvPr>
          <p:cNvSpPr>
            <a:spLocks noGrp="1"/>
          </p:cNvSpPr>
          <p:nvPr>
            <p:ph type="sldNum" sz="quarter" idx="12"/>
          </p:nvPr>
        </p:nvSpPr>
        <p:spPr/>
        <p:txBody>
          <a:bodyPr/>
          <a:lstStyle/>
          <a:p>
            <a:fld id="{B67B8A01-5913-41E2-AA95-B5B699FED64F}" type="slidenum">
              <a:rPr lang="en-US" smtClean="0"/>
              <a:t>18</a:t>
            </a:fld>
            <a:endParaRPr lang="en-US"/>
          </a:p>
        </p:txBody>
      </p:sp>
      <p:pic>
        <p:nvPicPr>
          <p:cNvPr id="13" name="Picture 12">
            <a:extLst>
              <a:ext uri="{FF2B5EF4-FFF2-40B4-BE49-F238E27FC236}">
                <a16:creationId xmlns:a16="http://schemas.microsoft.com/office/drawing/2014/main" id="{5E257179-130F-E923-4653-01B7F1C184C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A60BDB20-0AA4-7FF6-B6E8-08DD404F136C}"/>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141928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4" y="1710461"/>
            <a:ext cx="10474200" cy="4160398"/>
          </a:xfrm>
        </p:spPr>
      </p:pic>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065020" y="853440"/>
            <a:ext cx="10515600" cy="311293"/>
          </a:xfrm>
        </p:spPr>
        <p:txBody>
          <a:bodyPr>
            <a:noAutofit/>
          </a:bodyPr>
          <a:lstStyle/>
          <a:p>
            <a:r>
              <a:rPr lang="en-US" sz="4000" dirty="0">
                <a:latin typeface="Calibri"/>
                <a:cs typeface="Calibri"/>
              </a:rPr>
              <a:t>Solicitation-Specific Review Criteria</a:t>
            </a:r>
            <a:endParaRPr lang="en-US" sz="4000" dirty="0"/>
          </a:p>
        </p:txBody>
      </p:sp>
      <p:pic>
        <p:nvPicPr>
          <p:cNvPr id="7" name="Picture 6">
            <a:extLst>
              <a:ext uri="{FF2B5EF4-FFF2-40B4-BE49-F238E27FC236}">
                <a16:creationId xmlns:a16="http://schemas.microsoft.com/office/drawing/2014/main" id="{9256C0E5-72A4-6A81-02DD-B9AC554049C9}"/>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4" name="Content Placeholder 2">
            <a:extLst>
              <a:ext uri="{FF2B5EF4-FFF2-40B4-BE49-F238E27FC236}">
                <a16:creationId xmlns:a16="http://schemas.microsoft.com/office/drawing/2014/main" id="{70CFBC72-188A-A3CD-6D43-BA5F8DF83CDD}"/>
              </a:ext>
            </a:extLst>
          </p:cNvPr>
          <p:cNvSpPr txBox="1">
            <a:spLocks/>
          </p:cNvSpPr>
          <p:nvPr/>
        </p:nvSpPr>
        <p:spPr>
          <a:xfrm>
            <a:off x="1294853" y="1883359"/>
            <a:ext cx="10214395" cy="3988847"/>
          </a:xfrm>
          <a:prstGeom prst="rect">
            <a:avLst/>
          </a:prstGeom>
          <a:noFill/>
          <a:ln>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100000"/>
              <a:tabLst>
                <a:tab pos="457200" algn="l"/>
              </a:tabLst>
            </a:pPr>
            <a:r>
              <a:rPr lang="en-US" sz="2400" b="1">
                <a:solidFill>
                  <a:schemeClr val="tx1"/>
                </a:solidFill>
                <a:latin typeface="Calibri"/>
                <a:ea typeface="Times New Roman" panose="02020603050405020304" pitchFamily="18" charset="0"/>
                <a:cs typeface="Calibri"/>
              </a:rPr>
              <a:t>Interdisciplinarity</a:t>
            </a:r>
            <a:r>
              <a:rPr lang="en-US" sz="2400">
                <a:solidFill>
                  <a:schemeClr val="tx1"/>
                </a:solidFill>
                <a:latin typeface="Calibri"/>
                <a:ea typeface="Times New Roman" panose="02020603050405020304" pitchFamily="18" charset="0"/>
                <a:cs typeface="Calibri"/>
              </a:rPr>
              <a:t>: How</a:t>
            </a:r>
            <a:r>
              <a:rPr lang="en-US" sz="2400">
                <a:solidFill>
                  <a:schemeClr val="tx1"/>
                </a:solidFill>
                <a:effectLst/>
                <a:latin typeface="Calibri"/>
                <a:ea typeface="Times New Roman" panose="02020603050405020304" pitchFamily="18" charset="0"/>
                <a:cs typeface="Calibri"/>
              </a:rPr>
              <a:t> will the Center utilize interdisciplinary and/or convergence approaches?</a:t>
            </a:r>
            <a:endParaRPr lang="en-US">
              <a:solidFill>
                <a:schemeClr val="tx1"/>
              </a:solidFill>
            </a:endParaRPr>
          </a:p>
          <a:p>
            <a:pPr>
              <a:lnSpc>
                <a:spcPct val="100000"/>
              </a:lnSpc>
              <a:spcBef>
                <a:spcPts val="0"/>
              </a:spcBef>
              <a:buSzPct val="100000"/>
              <a:tabLst>
                <a:tab pos="457200" algn="l"/>
              </a:tabLst>
            </a:pPr>
            <a:r>
              <a:rPr lang="en-US" sz="2400" b="1">
                <a:solidFill>
                  <a:schemeClr val="tx1"/>
                </a:solidFill>
                <a:latin typeface="Calibri"/>
                <a:ea typeface="Times New Roman" panose="02020603050405020304" pitchFamily="18" charset="0"/>
                <a:cs typeface="Calibri"/>
              </a:rPr>
              <a:t>Use-inspired</a:t>
            </a:r>
            <a:r>
              <a:rPr lang="en-US" sz="2400">
                <a:solidFill>
                  <a:schemeClr val="tx1"/>
                </a:solidFill>
                <a:latin typeface="Calibri"/>
                <a:ea typeface="Times New Roman" panose="02020603050405020304" pitchFamily="18" charset="0"/>
                <a:cs typeface="Calibri"/>
              </a:rPr>
              <a:t>: What</a:t>
            </a:r>
            <a:r>
              <a:rPr lang="en-US" sz="2400">
                <a:solidFill>
                  <a:schemeClr val="tx1"/>
                </a:solidFill>
                <a:effectLst/>
                <a:latin typeface="Calibri"/>
                <a:ea typeface="Times New Roman" panose="02020603050405020304" pitchFamily="18" charset="0"/>
                <a:cs typeface="Calibri"/>
              </a:rPr>
              <a:t> are the foreseeable societal benefits of the research outcomes?</a:t>
            </a:r>
          </a:p>
          <a:p>
            <a:pPr>
              <a:lnSpc>
                <a:spcPct val="100000"/>
              </a:lnSpc>
              <a:spcBef>
                <a:spcPts val="0"/>
              </a:spcBef>
              <a:buSzPct val="100000"/>
              <a:tabLst>
                <a:tab pos="457200" algn="l"/>
              </a:tabLst>
            </a:pPr>
            <a:r>
              <a:rPr lang="en-US" sz="2400" b="1">
                <a:solidFill>
                  <a:schemeClr val="tx1"/>
                </a:solidFill>
                <a:latin typeface="Calibri"/>
                <a:ea typeface="Times New Roman" panose="02020603050405020304" pitchFamily="18" charset="0"/>
                <a:cs typeface="Calibri"/>
              </a:rPr>
              <a:t>International</a:t>
            </a:r>
            <a:r>
              <a:rPr lang="en-US" sz="2400">
                <a:solidFill>
                  <a:schemeClr val="tx1"/>
                </a:solidFill>
                <a:latin typeface="Calibri"/>
                <a:ea typeface="Times New Roman" panose="02020603050405020304" pitchFamily="18" charset="0"/>
                <a:cs typeface="Calibri"/>
              </a:rPr>
              <a:t>: Why</a:t>
            </a:r>
            <a:r>
              <a:rPr lang="en-US" sz="2400">
                <a:solidFill>
                  <a:schemeClr val="tx1"/>
                </a:solidFill>
                <a:effectLst/>
                <a:latin typeface="Calibri"/>
                <a:ea typeface="Times New Roman" panose="02020603050405020304" pitchFamily="18" charset="0"/>
                <a:cs typeface="Calibri"/>
              </a:rPr>
              <a:t> is the international partnership required? Roles of the foreign partners?</a:t>
            </a:r>
            <a:endParaRPr lang="en-US" sz="2400">
              <a:solidFill>
                <a:schemeClr val="tx1"/>
              </a:solidFill>
              <a:effectLst/>
              <a:latin typeface="Times New Roman"/>
              <a:ea typeface="Calibri" panose="020F0502020204030204" pitchFamily="34" charset="0"/>
              <a:cs typeface="Calibri"/>
            </a:endParaRPr>
          </a:p>
          <a:p>
            <a:pPr>
              <a:lnSpc>
                <a:spcPct val="100000"/>
              </a:lnSpc>
              <a:spcBef>
                <a:spcPts val="0"/>
              </a:spcBef>
              <a:buSzPct val="100000"/>
              <a:tabLst>
                <a:tab pos="457200" algn="l"/>
              </a:tabLst>
            </a:pPr>
            <a:r>
              <a:rPr lang="en-US" sz="2400" b="1">
                <a:solidFill>
                  <a:schemeClr val="tx1"/>
                </a:solidFill>
                <a:latin typeface="Calibri"/>
                <a:ea typeface="Times New Roman" panose="02020603050405020304" pitchFamily="18" charset="0"/>
                <a:cs typeface="Calibri"/>
              </a:rPr>
              <a:t>Stakeholders</a:t>
            </a:r>
            <a:r>
              <a:rPr lang="en-US" sz="2400">
                <a:solidFill>
                  <a:schemeClr val="tx1"/>
                </a:solidFill>
                <a:latin typeface="Calibri"/>
                <a:ea typeface="Times New Roman" panose="02020603050405020304" pitchFamily="18" charset="0"/>
                <a:cs typeface="Calibri"/>
              </a:rPr>
              <a:t>: Roles</a:t>
            </a:r>
            <a:r>
              <a:rPr lang="en-US" sz="2400">
                <a:solidFill>
                  <a:schemeClr val="tx1"/>
                </a:solidFill>
                <a:effectLst/>
                <a:latin typeface="Calibri"/>
                <a:ea typeface="Times New Roman" panose="02020603050405020304" pitchFamily="18" charset="0"/>
                <a:cs typeface="Calibri"/>
              </a:rPr>
              <a:t> of the multi-sector </a:t>
            </a:r>
            <a:r>
              <a:rPr lang="en-US" sz="2400">
                <a:solidFill>
                  <a:schemeClr val="tx1"/>
                </a:solidFill>
                <a:latin typeface="Calibri"/>
                <a:ea typeface="Times New Roman" panose="02020603050405020304" pitchFamily="18" charset="0"/>
                <a:cs typeface="Calibri"/>
              </a:rPr>
              <a:t>stakeholders (e</a:t>
            </a:r>
            <a:r>
              <a:rPr lang="en-US" sz="2400">
                <a:solidFill>
                  <a:schemeClr val="tx1"/>
                </a:solidFill>
                <a:effectLst/>
                <a:latin typeface="Calibri"/>
                <a:ea typeface="Times New Roman" panose="02020603050405020304" pitchFamily="18" charset="0"/>
                <a:cs typeface="Calibri"/>
              </a:rPr>
              <a:t>.g., academia, private &amp; public sectors, communities</a:t>
            </a:r>
            <a:r>
              <a:rPr lang="en-US" sz="2400">
                <a:solidFill>
                  <a:schemeClr val="tx1"/>
                </a:solidFill>
                <a:latin typeface="Calibri"/>
                <a:ea typeface="Times New Roman" panose="02020603050405020304" pitchFamily="18" charset="0"/>
                <a:cs typeface="Calibri"/>
              </a:rPr>
              <a:t>)?</a:t>
            </a:r>
            <a:endParaRPr lang="en-US" sz="2400">
              <a:solidFill>
                <a:schemeClr val="tx1"/>
              </a:solidFill>
              <a:effectLst/>
              <a:latin typeface="Calibri"/>
              <a:ea typeface="Times New Roman" panose="02020603050405020304" pitchFamily="18" charset="0"/>
              <a:cs typeface="Calibri"/>
            </a:endParaRPr>
          </a:p>
          <a:p>
            <a:pPr>
              <a:lnSpc>
                <a:spcPct val="100000"/>
              </a:lnSpc>
              <a:spcBef>
                <a:spcPts val="0"/>
              </a:spcBef>
              <a:buSzPct val="100000"/>
              <a:tabLst>
                <a:tab pos="457200" algn="l"/>
              </a:tabLst>
            </a:pPr>
            <a:r>
              <a:rPr lang="en-US" sz="2400" b="1">
                <a:solidFill>
                  <a:schemeClr val="tx1"/>
                </a:solidFill>
                <a:latin typeface="Calibri"/>
                <a:ea typeface="Times New Roman" panose="02020603050405020304" pitchFamily="18" charset="0"/>
                <a:cs typeface="Calibri"/>
              </a:rPr>
              <a:t>DEIA</a:t>
            </a:r>
            <a:r>
              <a:rPr lang="en-US" sz="2400">
                <a:solidFill>
                  <a:schemeClr val="tx1"/>
                </a:solidFill>
                <a:latin typeface="Calibri"/>
                <a:ea typeface="Times New Roman" panose="02020603050405020304" pitchFamily="18" charset="0"/>
                <a:cs typeface="Calibri"/>
              </a:rPr>
              <a:t>: How</a:t>
            </a:r>
            <a:r>
              <a:rPr lang="en-US" sz="2400">
                <a:solidFill>
                  <a:schemeClr val="tx1"/>
                </a:solidFill>
                <a:effectLst/>
                <a:latin typeface="Calibri"/>
                <a:ea typeface="Times New Roman" panose="02020603050405020304" pitchFamily="18" charset="0"/>
                <a:cs typeface="Calibri"/>
              </a:rPr>
              <a:t> will DEIA be integrated into the research and education efforts?</a:t>
            </a:r>
          </a:p>
          <a:p>
            <a:pPr>
              <a:lnSpc>
                <a:spcPct val="100000"/>
              </a:lnSpc>
              <a:spcBef>
                <a:spcPts val="0"/>
              </a:spcBef>
              <a:buSzPct val="100000"/>
              <a:tabLst>
                <a:tab pos="457200" algn="l"/>
              </a:tabLst>
            </a:pPr>
            <a:r>
              <a:rPr lang="en-US" sz="2400" b="1">
                <a:solidFill>
                  <a:schemeClr val="tx1"/>
                </a:solidFill>
                <a:latin typeface="Calibri"/>
                <a:ea typeface="Times New Roman" panose="02020603050405020304" pitchFamily="18" charset="0"/>
                <a:cs typeface="Calibri"/>
              </a:rPr>
              <a:t>Vision for growth</a:t>
            </a:r>
            <a:r>
              <a:rPr lang="en-US" sz="2400">
                <a:solidFill>
                  <a:schemeClr val="tx1"/>
                </a:solidFill>
                <a:latin typeface="Calibri"/>
                <a:ea typeface="Times New Roman" panose="02020603050405020304" pitchFamily="18" charset="0"/>
                <a:cs typeface="Calibri"/>
              </a:rPr>
              <a:t>: </a:t>
            </a:r>
            <a:r>
              <a:rPr lang="en-US" sz="2400">
                <a:solidFill>
                  <a:schemeClr val="tx1"/>
                </a:solidFill>
                <a:effectLst/>
                <a:latin typeface="Calibri"/>
                <a:ea typeface="Times New Roman" panose="02020603050405020304" pitchFamily="18" charset="0"/>
                <a:cs typeface="Calibri"/>
              </a:rPr>
              <a:t>Strategy for building a relevant community?</a:t>
            </a:r>
            <a:endParaRPr lang="en-US" sz="2400">
              <a:solidFill>
                <a:schemeClr val="tx1"/>
              </a:solidFill>
              <a:effectLst/>
              <a:latin typeface="Times New Roman"/>
              <a:ea typeface="Calibri" panose="020F0502020204030204" pitchFamily="34" charset="0"/>
              <a:cs typeface="Calibri"/>
            </a:endParaRPr>
          </a:p>
        </p:txBody>
      </p:sp>
      <p:sp>
        <p:nvSpPr>
          <p:cNvPr id="3" name="Slide Number Placeholder 2">
            <a:extLst>
              <a:ext uri="{FF2B5EF4-FFF2-40B4-BE49-F238E27FC236}">
                <a16:creationId xmlns:a16="http://schemas.microsoft.com/office/drawing/2014/main" id="{7474ACE0-FA5B-DF6D-B347-15B7ADA8B37A}"/>
              </a:ext>
            </a:extLst>
          </p:cNvPr>
          <p:cNvSpPr>
            <a:spLocks noGrp="1"/>
          </p:cNvSpPr>
          <p:nvPr>
            <p:ph type="sldNum" sz="quarter" idx="12"/>
          </p:nvPr>
        </p:nvSpPr>
        <p:spPr/>
        <p:txBody>
          <a:bodyPr lIns="91440" tIns="45720" rIns="91440" bIns="45720" anchor="t"/>
          <a:lstStyle/>
          <a:p>
            <a:r>
              <a:rPr lang="en-US"/>
              <a:t>13</a:t>
            </a:r>
          </a:p>
        </p:txBody>
      </p:sp>
      <p:pic>
        <p:nvPicPr>
          <p:cNvPr id="13" name="Picture 12">
            <a:extLst>
              <a:ext uri="{FF2B5EF4-FFF2-40B4-BE49-F238E27FC236}">
                <a16:creationId xmlns:a16="http://schemas.microsoft.com/office/drawing/2014/main" id="{C3B8EE83-4DC2-BD7F-3A1D-902658C3B6A9}"/>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6" name="Picture 15">
            <a:extLst>
              <a:ext uri="{FF2B5EF4-FFF2-40B4-BE49-F238E27FC236}">
                <a16:creationId xmlns:a16="http://schemas.microsoft.com/office/drawing/2014/main" id="{0893B718-D5C4-CC39-912C-C86FC9F8934F}"/>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139655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F52A691-B31C-6E3A-2D43-6E58B39C0BCA}"/>
              </a:ext>
              <a:ext uri="{C183D7F6-B498-43B3-948B-1728B52AA6E4}">
                <adec:decorative xmlns:adec="http://schemas.microsoft.com/office/drawing/2017/decorative" val="1"/>
              </a:ext>
            </a:extLst>
          </p:cNvPr>
          <p:cNvSpPr/>
          <p:nvPr/>
        </p:nvSpPr>
        <p:spPr>
          <a:xfrm>
            <a:off x="-137160" y="488626"/>
            <a:ext cx="12329160" cy="971671"/>
          </a:xfrm>
          <a:prstGeom prst="rect">
            <a:avLst/>
          </a:prstGeom>
          <a:solidFill>
            <a:srgbClr val="0164A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34" name="Rectangle 33">
            <a:extLst>
              <a:ext uri="{FF2B5EF4-FFF2-40B4-BE49-F238E27FC236}">
                <a16:creationId xmlns:a16="http://schemas.microsoft.com/office/drawing/2014/main" id="{D0A5A70D-76F8-6ECF-8AEE-428CC4E0A118}"/>
              </a:ext>
              <a:ext uri="{C183D7F6-B498-43B3-948B-1728B52AA6E4}">
                <adec:decorative xmlns:adec="http://schemas.microsoft.com/office/drawing/2017/decorative" val="1"/>
              </a:ext>
            </a:extLst>
          </p:cNvPr>
          <p:cNvSpPr/>
          <p:nvPr/>
        </p:nvSpPr>
        <p:spPr>
          <a:xfrm>
            <a:off x="-137160" y="1689913"/>
            <a:ext cx="12329160" cy="4860640"/>
          </a:xfrm>
          <a:prstGeom prst="rect">
            <a:avLst/>
          </a:prstGeom>
          <a:solidFill>
            <a:srgbClr val="005696">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grpSp>
        <p:nvGrpSpPr>
          <p:cNvPr id="33" name="Group 32">
            <a:extLst>
              <a:ext uri="{FF2B5EF4-FFF2-40B4-BE49-F238E27FC236}">
                <a16:creationId xmlns:a16="http://schemas.microsoft.com/office/drawing/2014/main" id="{629823C0-AF90-1BBB-37ED-49DD172C7DF4}"/>
              </a:ext>
              <a:ext uri="{C183D7F6-B498-43B3-948B-1728B52AA6E4}">
                <adec:decorative xmlns:adec="http://schemas.microsoft.com/office/drawing/2017/decorative" val="1"/>
              </a:ext>
            </a:extLst>
          </p:cNvPr>
          <p:cNvGrpSpPr/>
          <p:nvPr/>
        </p:nvGrpSpPr>
        <p:grpSpPr>
          <a:xfrm>
            <a:off x="1079299" y="1810759"/>
            <a:ext cx="11018213" cy="4676029"/>
            <a:chOff x="740971" y="1347767"/>
            <a:chExt cx="10998539" cy="4676029"/>
          </a:xfrm>
        </p:grpSpPr>
        <p:grpSp>
          <p:nvGrpSpPr>
            <p:cNvPr id="19" name="Group 18">
              <a:extLst>
                <a:ext uri="{FF2B5EF4-FFF2-40B4-BE49-F238E27FC236}">
                  <a16:creationId xmlns:a16="http://schemas.microsoft.com/office/drawing/2014/main" id="{4B5A3EBA-13D6-D795-EEF1-6AB1147E9B3F}"/>
                </a:ext>
              </a:extLst>
            </p:cNvPr>
            <p:cNvGrpSpPr/>
            <p:nvPr/>
          </p:nvGrpSpPr>
          <p:grpSpPr>
            <a:xfrm>
              <a:off x="740971" y="1421073"/>
              <a:ext cx="3714431" cy="4516756"/>
              <a:chOff x="407923" y="1042763"/>
              <a:chExt cx="3513829" cy="4516756"/>
            </a:xfrm>
          </p:grpSpPr>
          <p:pic>
            <p:nvPicPr>
              <p:cNvPr id="3" name="Picture 2" descr="A person wearing glasses&#10;&#10;Description automatically generated with low confidence">
                <a:extLst>
                  <a:ext uri="{FF2B5EF4-FFF2-40B4-BE49-F238E27FC236}">
                    <a16:creationId xmlns:a16="http://schemas.microsoft.com/office/drawing/2014/main" id="{7C3707F8-BDDB-6FE5-2CF6-9AFD8D76527F}"/>
                  </a:ext>
                </a:extLst>
              </p:cNvPr>
              <p:cNvPicPr>
                <a:picLocks noChangeAspect="1"/>
              </p:cNvPicPr>
              <p:nvPr/>
            </p:nvPicPr>
            <p:blipFill>
              <a:blip r:embed="rId3"/>
              <a:stretch>
                <a:fillRect/>
              </a:stretch>
            </p:blipFill>
            <p:spPr>
              <a:xfrm>
                <a:off x="417465" y="1042763"/>
                <a:ext cx="988880" cy="1059262"/>
              </a:xfrm>
              <a:prstGeom prst="rect">
                <a:avLst/>
              </a:prstGeom>
            </p:spPr>
          </p:pic>
          <p:pic>
            <p:nvPicPr>
              <p:cNvPr id="4" name="Picture 3" descr="A close-up of a person smiling&#10;&#10;Description automatically generated">
                <a:extLst>
                  <a:ext uri="{FF2B5EF4-FFF2-40B4-BE49-F238E27FC236}">
                    <a16:creationId xmlns:a16="http://schemas.microsoft.com/office/drawing/2014/main" id="{76CC4365-8BE9-E0B1-22DD-CF599C1525CE}"/>
                  </a:ext>
                </a:extLst>
              </p:cNvPr>
              <p:cNvPicPr>
                <a:picLocks noChangeAspect="1"/>
              </p:cNvPicPr>
              <p:nvPr/>
            </p:nvPicPr>
            <p:blipFill>
              <a:blip r:embed="rId4"/>
              <a:stretch>
                <a:fillRect/>
              </a:stretch>
            </p:blipFill>
            <p:spPr>
              <a:xfrm>
                <a:off x="407923" y="2215164"/>
                <a:ext cx="999742" cy="1046243"/>
              </a:xfrm>
              <a:prstGeom prst="rect">
                <a:avLst/>
              </a:prstGeom>
            </p:spPr>
          </p:pic>
          <p:pic>
            <p:nvPicPr>
              <p:cNvPr id="6" name="Picture 5" descr="A person with blonde hair&#10;&#10;Description automatically generated with low confidence">
                <a:extLst>
                  <a:ext uri="{FF2B5EF4-FFF2-40B4-BE49-F238E27FC236}">
                    <a16:creationId xmlns:a16="http://schemas.microsoft.com/office/drawing/2014/main" id="{6136CF03-D640-50AF-04E2-422ED1F6455B}"/>
                  </a:ext>
                </a:extLst>
              </p:cNvPr>
              <p:cNvPicPr>
                <a:picLocks noChangeAspect="1"/>
              </p:cNvPicPr>
              <p:nvPr/>
            </p:nvPicPr>
            <p:blipFill>
              <a:blip r:embed="rId5"/>
              <a:stretch>
                <a:fillRect/>
              </a:stretch>
            </p:blipFill>
            <p:spPr>
              <a:xfrm>
                <a:off x="418539" y="3340873"/>
                <a:ext cx="999741" cy="1046245"/>
              </a:xfrm>
              <a:prstGeom prst="rect">
                <a:avLst/>
              </a:prstGeom>
            </p:spPr>
          </p:pic>
          <p:sp>
            <p:nvSpPr>
              <p:cNvPr id="7" name="TextBox 6">
                <a:extLst>
                  <a:ext uri="{FF2B5EF4-FFF2-40B4-BE49-F238E27FC236}">
                    <a16:creationId xmlns:a16="http://schemas.microsoft.com/office/drawing/2014/main" id="{17E62534-D63F-9ED6-8BEC-13E94D904336}"/>
                  </a:ext>
                </a:extLst>
              </p:cNvPr>
              <p:cNvSpPr txBox="1"/>
              <p:nvPr/>
            </p:nvSpPr>
            <p:spPr>
              <a:xfrm>
                <a:off x="1450954" y="1213681"/>
                <a:ext cx="2470798" cy="3693319"/>
              </a:xfrm>
              <a:prstGeom prst="rect">
                <a:avLst/>
              </a:prstGeom>
              <a:noFill/>
            </p:spPr>
            <p:txBody>
              <a:bodyPr wrap="square">
                <a:spAutoFit/>
              </a:bodyPr>
              <a:lstStyle/>
              <a:p>
                <a:r>
                  <a:rPr lang="en-US" sz="1800">
                    <a:solidFill>
                      <a:schemeClr val="bg1"/>
                    </a:solidFill>
                    <a:latin typeface="Calibri" panose="020F0502020204030204" pitchFamily="34" charset="0"/>
                    <a:cs typeface="Calibri" panose="020F0502020204030204" pitchFamily="34" charset="0"/>
                  </a:rPr>
                  <a:t>Paul Raterron (OISE)</a:t>
                </a:r>
              </a:p>
              <a:p>
                <a:endParaRPr lang="en-US">
                  <a:solidFill>
                    <a:schemeClr val="bg1"/>
                  </a:solidFill>
                  <a:latin typeface="Calibri" panose="020F0502020204030204" pitchFamily="34" charset="0"/>
                  <a:cs typeface="Calibri" panose="020F0502020204030204" pitchFamily="34" charset="0"/>
                </a:endParaRPr>
              </a:p>
              <a:p>
                <a:endParaRPr lang="en-US">
                  <a:solidFill>
                    <a:schemeClr val="bg1"/>
                  </a:solidFill>
                  <a:latin typeface="Calibri" panose="020F0502020204030204" pitchFamily="34" charset="0"/>
                  <a:cs typeface="Calibri" panose="020F0502020204030204" pitchFamily="34" charset="0"/>
                </a:endParaRPr>
              </a:p>
              <a:p>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Karen Lips (OISE)</a:t>
                </a:r>
              </a:p>
              <a:p>
                <a:endParaRPr lang="en-US">
                  <a:solidFill>
                    <a:schemeClr val="bg1"/>
                  </a:solidFill>
                  <a:latin typeface="Calibri" panose="020F0502020204030204" pitchFamily="34" charset="0"/>
                  <a:cs typeface="Calibri" panose="020F0502020204030204" pitchFamily="34" charset="0"/>
                </a:endParaRPr>
              </a:p>
              <a:p>
                <a:endParaRPr lang="en-US">
                  <a:solidFill>
                    <a:schemeClr val="bg1"/>
                  </a:solidFill>
                  <a:latin typeface="Calibri" panose="020F0502020204030204" pitchFamily="34" charset="0"/>
                  <a:cs typeface="Calibri" panose="020F0502020204030204" pitchFamily="34" charset="0"/>
                </a:endParaRPr>
              </a:p>
              <a:p>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Wenda Bauchspies (OISE)</a:t>
                </a:r>
              </a:p>
              <a:p>
                <a:endParaRPr lang="en-US">
                  <a:solidFill>
                    <a:schemeClr val="bg1"/>
                  </a:solidFill>
                  <a:latin typeface="Calibri" panose="020F0502020204030204" pitchFamily="34" charset="0"/>
                  <a:cs typeface="Calibri" panose="020F0502020204030204" pitchFamily="34" charset="0"/>
                </a:endParaRPr>
              </a:p>
              <a:p>
                <a:endParaRPr lang="en-US">
                  <a:solidFill>
                    <a:schemeClr val="bg1"/>
                  </a:solidFill>
                  <a:latin typeface="Calibri" panose="020F0502020204030204" pitchFamily="34" charset="0"/>
                  <a:cs typeface="Calibri" panose="020F0502020204030204" pitchFamily="34" charset="0"/>
                </a:endParaRPr>
              </a:p>
              <a:p>
                <a:endParaRPr lang="en-US">
                  <a:solidFill>
                    <a:schemeClr val="bg1"/>
                  </a:solidFill>
                  <a:latin typeface="Calibri" panose="020F0502020204030204" pitchFamily="34" charset="0"/>
                  <a:cs typeface="Calibri" panose="020F0502020204030204" pitchFamily="34" charset="0"/>
                </a:endParaRPr>
              </a:p>
              <a:p>
                <a:r>
                  <a:rPr lang="en-US">
                    <a:solidFill>
                      <a:schemeClr val="bg1"/>
                    </a:solidFill>
                    <a:latin typeface="Calibri" panose="020F0502020204030204" pitchFamily="34" charset="0"/>
                    <a:cs typeface="Calibri" panose="020F0502020204030204" pitchFamily="34" charset="0"/>
                  </a:rPr>
                  <a:t>Cassidy Burke (OISE)</a:t>
                </a:r>
              </a:p>
            </p:txBody>
          </p:sp>
          <p:pic>
            <p:nvPicPr>
              <p:cNvPr id="8" name="Picture 7" descr="A person smiling for the camera&#10;&#10;Description automatically generated with medium confidence">
                <a:extLst>
                  <a:ext uri="{FF2B5EF4-FFF2-40B4-BE49-F238E27FC236}">
                    <a16:creationId xmlns:a16="http://schemas.microsoft.com/office/drawing/2014/main" id="{48061B77-3B76-F5D4-6EE5-92BDEFD4D764}"/>
                  </a:ext>
                </a:extLst>
              </p:cNvPr>
              <p:cNvPicPr>
                <a:picLocks noChangeAspect="1"/>
              </p:cNvPicPr>
              <p:nvPr/>
            </p:nvPicPr>
            <p:blipFill>
              <a:blip r:embed="rId6"/>
              <a:stretch>
                <a:fillRect/>
              </a:stretch>
            </p:blipFill>
            <p:spPr>
              <a:xfrm>
                <a:off x="418541" y="4466584"/>
                <a:ext cx="987804" cy="1092935"/>
              </a:xfrm>
              <a:prstGeom prst="rect">
                <a:avLst/>
              </a:prstGeom>
            </p:spPr>
          </p:pic>
        </p:grpSp>
        <p:grpSp>
          <p:nvGrpSpPr>
            <p:cNvPr id="22" name="Group 21">
              <a:extLst>
                <a:ext uri="{FF2B5EF4-FFF2-40B4-BE49-F238E27FC236}">
                  <a16:creationId xmlns:a16="http://schemas.microsoft.com/office/drawing/2014/main" id="{C2CEFFF4-8475-1D65-6790-F74E70D9C2EA}"/>
                </a:ext>
              </a:extLst>
            </p:cNvPr>
            <p:cNvGrpSpPr/>
            <p:nvPr/>
          </p:nvGrpSpPr>
          <p:grpSpPr>
            <a:xfrm>
              <a:off x="4605154" y="1347767"/>
              <a:ext cx="7134356" cy="4676029"/>
              <a:chOff x="3848840" y="1379787"/>
              <a:chExt cx="7134356" cy="4676029"/>
            </a:xfrm>
          </p:grpSpPr>
          <p:grpSp>
            <p:nvGrpSpPr>
              <p:cNvPr id="21" name="Group 20">
                <a:extLst>
                  <a:ext uri="{FF2B5EF4-FFF2-40B4-BE49-F238E27FC236}">
                    <a16:creationId xmlns:a16="http://schemas.microsoft.com/office/drawing/2014/main" id="{ED3369F2-0336-4ABE-946E-A4549D8AC701}"/>
                  </a:ext>
                </a:extLst>
              </p:cNvPr>
              <p:cNvGrpSpPr/>
              <p:nvPr/>
            </p:nvGrpSpPr>
            <p:grpSpPr>
              <a:xfrm>
                <a:off x="7659771" y="1379787"/>
                <a:ext cx="3323425" cy="4676029"/>
                <a:chOff x="7735865" y="1351678"/>
                <a:chExt cx="3323425" cy="4676029"/>
              </a:xfrm>
            </p:grpSpPr>
            <p:pic>
              <p:nvPicPr>
                <p:cNvPr id="12" name="Picture 11" descr="A person smiling for the camera&#10;&#10;Description automatically generated with low confidence">
                  <a:extLst>
                    <a:ext uri="{FF2B5EF4-FFF2-40B4-BE49-F238E27FC236}">
                      <a16:creationId xmlns:a16="http://schemas.microsoft.com/office/drawing/2014/main" id="{6AD4BCA5-47E4-D503-EF24-CA8017C4C07B}"/>
                    </a:ext>
                  </a:extLst>
                </p:cNvPr>
                <p:cNvPicPr>
                  <a:picLocks noChangeAspect="1"/>
                </p:cNvPicPr>
                <p:nvPr/>
              </p:nvPicPr>
              <p:blipFill>
                <a:blip r:embed="rId7"/>
                <a:stretch>
                  <a:fillRect/>
                </a:stretch>
              </p:blipFill>
              <p:spPr>
                <a:xfrm>
                  <a:off x="7742159" y="1351678"/>
                  <a:ext cx="977868" cy="1054401"/>
                </a:xfrm>
                <a:prstGeom prst="rect">
                  <a:avLst/>
                </a:prstGeom>
              </p:spPr>
            </p:pic>
            <p:pic>
              <p:nvPicPr>
                <p:cNvPr id="14" name="Picture 13" descr="A person with brown hair&#10;&#10;Description automatically generated with low confidence">
                  <a:extLst>
                    <a:ext uri="{FF2B5EF4-FFF2-40B4-BE49-F238E27FC236}">
                      <a16:creationId xmlns:a16="http://schemas.microsoft.com/office/drawing/2014/main" id="{FCD8EF24-8A0B-4CC9-9760-7CDED93D89F1}"/>
                    </a:ext>
                  </a:extLst>
                </p:cNvPr>
                <p:cNvPicPr>
                  <a:picLocks noChangeAspect="1"/>
                </p:cNvPicPr>
                <p:nvPr/>
              </p:nvPicPr>
              <p:blipFill>
                <a:blip r:embed="rId8"/>
                <a:stretch>
                  <a:fillRect/>
                </a:stretch>
              </p:blipFill>
              <p:spPr>
                <a:xfrm>
                  <a:off x="7735865" y="2580198"/>
                  <a:ext cx="952930" cy="1080615"/>
                </a:xfrm>
                <a:prstGeom prst="rect">
                  <a:avLst/>
                </a:prstGeom>
              </p:spPr>
            </p:pic>
            <p:sp>
              <p:nvSpPr>
                <p:cNvPr id="15" name="TextBox 14">
                  <a:extLst>
                    <a:ext uri="{FF2B5EF4-FFF2-40B4-BE49-F238E27FC236}">
                      <a16:creationId xmlns:a16="http://schemas.microsoft.com/office/drawing/2014/main" id="{21051D52-B968-5436-2132-AC6DA28ADA8C}"/>
                    </a:ext>
                  </a:extLst>
                </p:cNvPr>
                <p:cNvSpPr txBox="1"/>
                <p:nvPr/>
              </p:nvSpPr>
              <p:spPr>
                <a:xfrm>
                  <a:off x="8772830" y="1630061"/>
                  <a:ext cx="2286460" cy="3970318"/>
                </a:xfrm>
                <a:prstGeom prst="rect">
                  <a:avLst/>
                </a:prstGeom>
                <a:noFill/>
              </p:spPr>
              <p:txBody>
                <a:bodyPr wrap="none" lIns="91440" tIns="45720" rIns="91440" bIns="45720" rtlCol="0" anchor="t">
                  <a:spAutoFit/>
                </a:bodyPr>
                <a:lstStyle/>
                <a:p>
                  <a:r>
                    <a:rPr lang="en-US">
                      <a:solidFill>
                        <a:schemeClr val="bg1"/>
                      </a:solidFill>
                      <a:latin typeface="Calibri"/>
                      <a:cs typeface="Calibri"/>
                    </a:rPr>
                    <a:t>Lina Patino (GEO)</a:t>
                  </a:r>
                </a:p>
                <a:p>
                  <a:endParaRPr lang="en-US">
                    <a:solidFill>
                      <a:schemeClr val="bg1"/>
                    </a:solidFill>
                    <a:latin typeface="Calibri"/>
                    <a:cs typeface="Calibri"/>
                  </a:endParaRPr>
                </a:p>
                <a:p>
                  <a:endParaRPr lang="en-US">
                    <a:solidFill>
                      <a:schemeClr val="bg1"/>
                    </a:solidFill>
                    <a:latin typeface="Calibri"/>
                    <a:cs typeface="Calibri"/>
                  </a:endParaRPr>
                </a:p>
                <a:p>
                  <a:endParaRPr lang="en-US">
                    <a:solidFill>
                      <a:schemeClr val="bg1"/>
                    </a:solidFill>
                    <a:latin typeface="Calibri"/>
                    <a:cs typeface="Calibri"/>
                  </a:endParaRPr>
                </a:p>
                <a:p>
                  <a:r>
                    <a:rPr lang="en-US">
                      <a:solidFill>
                        <a:schemeClr val="bg1"/>
                      </a:solidFill>
                      <a:latin typeface="Calibri"/>
                      <a:cs typeface="Calibri"/>
                    </a:rPr>
                    <a:t>Yulia Gel (MPS)</a:t>
                  </a:r>
                </a:p>
                <a:p>
                  <a:endParaRPr lang="en-US">
                    <a:solidFill>
                      <a:schemeClr val="bg1"/>
                    </a:solidFill>
                    <a:latin typeface="Calibri"/>
                    <a:cs typeface="Calibri"/>
                  </a:endParaRPr>
                </a:p>
                <a:p>
                  <a:endParaRPr lang="en-US">
                    <a:solidFill>
                      <a:schemeClr val="bg1"/>
                    </a:solidFill>
                    <a:latin typeface="Calibri"/>
                    <a:cs typeface="Calibri"/>
                  </a:endParaRPr>
                </a:p>
                <a:p>
                  <a:endParaRPr lang="en-US">
                    <a:solidFill>
                      <a:schemeClr val="bg1"/>
                    </a:solidFill>
                    <a:latin typeface="Calibri"/>
                    <a:cs typeface="Calibri"/>
                  </a:endParaRPr>
                </a:p>
                <a:p>
                  <a:r>
                    <a:rPr lang="en-US">
                      <a:solidFill>
                        <a:schemeClr val="bg1"/>
                      </a:solidFill>
                      <a:latin typeface="Calibri"/>
                      <a:cs typeface="Calibri"/>
                    </a:rPr>
                    <a:t>Jeremy Koster (SBE) </a:t>
                  </a:r>
                </a:p>
                <a:p>
                  <a:endParaRPr lang="en-US">
                    <a:solidFill>
                      <a:schemeClr val="bg1"/>
                    </a:solidFill>
                    <a:latin typeface="Calibri"/>
                    <a:cs typeface="Calibri"/>
                  </a:endParaRPr>
                </a:p>
                <a:p>
                  <a:endParaRPr lang="en-US">
                    <a:solidFill>
                      <a:schemeClr val="bg1"/>
                    </a:solidFill>
                    <a:latin typeface="Calibri"/>
                    <a:cs typeface="Calibri"/>
                  </a:endParaRPr>
                </a:p>
                <a:p>
                  <a:endParaRPr lang="en-US">
                    <a:solidFill>
                      <a:schemeClr val="bg1"/>
                    </a:solidFill>
                    <a:latin typeface="Calibri"/>
                    <a:cs typeface="Calibri"/>
                  </a:endParaRPr>
                </a:p>
                <a:p>
                  <a:r>
                    <a:rPr lang="en-US">
                      <a:solidFill>
                        <a:schemeClr val="bg1"/>
                      </a:solidFill>
                      <a:latin typeface="Calibri"/>
                      <a:cs typeface="Calibri"/>
                    </a:rPr>
                    <a:t>Michael Reksulak (TIP)</a:t>
                  </a:r>
                </a:p>
                <a:p>
                  <a:endParaRPr lang="en-US">
                    <a:solidFill>
                      <a:schemeClr val="bg1"/>
                    </a:solidFill>
                    <a:latin typeface="Calibri" panose="020F0502020204030204" pitchFamily="34" charset="0"/>
                    <a:cs typeface="Calibri" panose="020F0502020204030204" pitchFamily="34" charset="0"/>
                  </a:endParaRPr>
                </a:p>
              </p:txBody>
            </p:sp>
            <p:pic>
              <p:nvPicPr>
                <p:cNvPr id="16" name="Picture 15" descr="A person smiling for the camera&#10;&#10;Description automatically generated with medium confidence">
                  <a:extLst>
                    <a:ext uri="{FF2B5EF4-FFF2-40B4-BE49-F238E27FC236}">
                      <a16:creationId xmlns:a16="http://schemas.microsoft.com/office/drawing/2014/main" id="{F7D835FF-1D8C-A634-9DD4-FA8FCAF0FD6F}"/>
                    </a:ext>
                  </a:extLst>
                </p:cNvPr>
                <p:cNvPicPr>
                  <a:picLocks noChangeAspect="1"/>
                </p:cNvPicPr>
                <p:nvPr/>
              </p:nvPicPr>
              <p:blipFill>
                <a:blip r:embed="rId9"/>
                <a:stretch>
                  <a:fillRect/>
                </a:stretch>
              </p:blipFill>
              <p:spPr>
                <a:xfrm>
                  <a:off x="7754628" y="3783240"/>
                  <a:ext cx="952930" cy="1080614"/>
                </a:xfrm>
                <a:prstGeom prst="rect">
                  <a:avLst/>
                </a:prstGeom>
              </p:spPr>
            </p:pic>
            <p:pic>
              <p:nvPicPr>
                <p:cNvPr id="17" name="Picture 16" descr="A person wearing glasses&#10;&#10;Description automatically generated with low confidence">
                  <a:extLst>
                    <a:ext uri="{FF2B5EF4-FFF2-40B4-BE49-F238E27FC236}">
                      <a16:creationId xmlns:a16="http://schemas.microsoft.com/office/drawing/2014/main" id="{D9229FFF-F683-CF98-2D25-B017EE192A4E}"/>
                    </a:ext>
                  </a:extLst>
                </p:cNvPr>
                <p:cNvPicPr>
                  <a:picLocks noChangeAspect="1"/>
                </p:cNvPicPr>
                <p:nvPr/>
              </p:nvPicPr>
              <p:blipFill>
                <a:blip r:embed="rId10"/>
                <a:stretch>
                  <a:fillRect/>
                </a:stretch>
              </p:blipFill>
              <p:spPr>
                <a:xfrm>
                  <a:off x="7767096" y="4923005"/>
                  <a:ext cx="952931" cy="1104702"/>
                </a:xfrm>
                <a:prstGeom prst="rect">
                  <a:avLst/>
                </a:prstGeom>
              </p:spPr>
            </p:pic>
          </p:grpSp>
          <p:grpSp>
            <p:nvGrpSpPr>
              <p:cNvPr id="20" name="Group 19">
                <a:extLst>
                  <a:ext uri="{FF2B5EF4-FFF2-40B4-BE49-F238E27FC236}">
                    <a16:creationId xmlns:a16="http://schemas.microsoft.com/office/drawing/2014/main" id="{B3D47E0B-D5F1-171F-99C6-D1BF521411DD}"/>
                  </a:ext>
                </a:extLst>
              </p:cNvPr>
              <p:cNvGrpSpPr/>
              <p:nvPr/>
            </p:nvGrpSpPr>
            <p:grpSpPr>
              <a:xfrm>
                <a:off x="3848840" y="1379787"/>
                <a:ext cx="3284891" cy="4652196"/>
                <a:chOff x="3856986" y="1304880"/>
                <a:chExt cx="3284891" cy="4652196"/>
              </a:xfrm>
            </p:grpSpPr>
            <p:pic>
              <p:nvPicPr>
                <p:cNvPr id="2" name="Picture 1" descr="A person with curly hair&#10;&#10;Description automatically generated with low confidence">
                  <a:extLst>
                    <a:ext uri="{FF2B5EF4-FFF2-40B4-BE49-F238E27FC236}">
                      <a16:creationId xmlns:a16="http://schemas.microsoft.com/office/drawing/2014/main" id="{D58FF658-EE15-D695-A329-77498E8F5100}"/>
                    </a:ext>
                  </a:extLst>
                </p:cNvPr>
                <p:cNvPicPr>
                  <a:picLocks noChangeAspect="1"/>
                </p:cNvPicPr>
                <p:nvPr/>
              </p:nvPicPr>
              <p:blipFill>
                <a:blip r:embed="rId11"/>
                <a:stretch>
                  <a:fillRect/>
                </a:stretch>
              </p:blipFill>
              <p:spPr>
                <a:xfrm>
                  <a:off x="3856986" y="1304880"/>
                  <a:ext cx="1035105" cy="1238834"/>
                </a:xfrm>
                <a:prstGeom prst="rect">
                  <a:avLst/>
                </a:prstGeom>
              </p:spPr>
            </p:pic>
            <p:sp>
              <p:nvSpPr>
                <p:cNvPr id="10" name="TextBox 9">
                  <a:extLst>
                    <a:ext uri="{FF2B5EF4-FFF2-40B4-BE49-F238E27FC236}">
                      <a16:creationId xmlns:a16="http://schemas.microsoft.com/office/drawing/2014/main" id="{7E6A3CA2-5C7F-0294-6AF1-1D33748195C3}"/>
                    </a:ext>
                  </a:extLst>
                </p:cNvPr>
                <p:cNvSpPr txBox="1"/>
                <p:nvPr/>
              </p:nvSpPr>
              <p:spPr>
                <a:xfrm>
                  <a:off x="4892094" y="1549104"/>
                  <a:ext cx="2249783" cy="3693319"/>
                </a:xfrm>
                <a:prstGeom prst="rect">
                  <a:avLst/>
                </a:prstGeom>
                <a:noFill/>
              </p:spPr>
              <p:txBody>
                <a:bodyPr wrap="none" lIns="91440" tIns="45720" rIns="91440" bIns="45720" rtlCol="0" anchor="t">
                  <a:spAutoFit/>
                </a:bodyPr>
                <a:lstStyle/>
                <a:p>
                  <a:r>
                    <a:rPr lang="en-US">
                      <a:solidFill>
                        <a:schemeClr val="bg1"/>
                      </a:solidFill>
                      <a:latin typeface="Calibri"/>
                      <a:cs typeface="Calibri"/>
                    </a:rPr>
                    <a:t>Mamta Rawat (BIO)</a:t>
                  </a:r>
                </a:p>
                <a:p>
                  <a:endParaRPr lang="en-US">
                    <a:solidFill>
                      <a:schemeClr val="bg1"/>
                    </a:solidFill>
                    <a:latin typeface="Calibri"/>
                    <a:cs typeface="Calibri"/>
                  </a:endParaRPr>
                </a:p>
                <a:p>
                  <a:endParaRPr lang="en-US">
                    <a:solidFill>
                      <a:schemeClr val="bg1"/>
                    </a:solidFill>
                    <a:latin typeface="Calibri"/>
                    <a:cs typeface="Calibri"/>
                  </a:endParaRPr>
                </a:p>
                <a:p>
                  <a:endParaRPr lang="en-US">
                    <a:solidFill>
                      <a:schemeClr val="bg1"/>
                    </a:solidFill>
                    <a:latin typeface="Calibri"/>
                    <a:cs typeface="Calibri"/>
                  </a:endParaRPr>
                </a:p>
                <a:p>
                  <a:r>
                    <a:rPr lang="en-US">
                      <a:solidFill>
                        <a:schemeClr val="bg1"/>
                      </a:solidFill>
                      <a:latin typeface="Calibri"/>
                      <a:cs typeface="Calibri"/>
                    </a:rPr>
                    <a:t>Damian Dechev (CISE)</a:t>
                  </a:r>
                </a:p>
                <a:p>
                  <a:endParaRPr lang="en-US">
                    <a:solidFill>
                      <a:schemeClr val="bg1"/>
                    </a:solidFill>
                    <a:latin typeface="Calibri"/>
                    <a:cs typeface="Calibri"/>
                  </a:endParaRPr>
                </a:p>
                <a:p>
                  <a:endParaRPr lang="en-US">
                    <a:solidFill>
                      <a:schemeClr val="bg1"/>
                    </a:solidFill>
                    <a:latin typeface="Calibri"/>
                    <a:cs typeface="Calibri"/>
                  </a:endParaRPr>
                </a:p>
                <a:p>
                  <a:endParaRPr lang="en-US">
                    <a:solidFill>
                      <a:schemeClr val="bg1"/>
                    </a:solidFill>
                    <a:latin typeface="Calibri"/>
                    <a:cs typeface="Calibri"/>
                  </a:endParaRPr>
                </a:p>
                <a:p>
                  <a:r>
                    <a:rPr lang="en-US">
                      <a:solidFill>
                        <a:schemeClr val="bg1"/>
                      </a:solidFill>
                      <a:latin typeface="Calibri"/>
                      <a:cs typeface="Calibri"/>
                    </a:rPr>
                    <a:t>Elsa Gonzalez (EDU) </a:t>
                  </a:r>
                </a:p>
                <a:p>
                  <a:endParaRPr lang="en-US">
                    <a:solidFill>
                      <a:schemeClr val="bg1"/>
                    </a:solidFill>
                    <a:latin typeface="Calibri"/>
                    <a:cs typeface="Calibri"/>
                  </a:endParaRPr>
                </a:p>
                <a:p>
                  <a:endParaRPr lang="en-US">
                    <a:solidFill>
                      <a:schemeClr val="bg1"/>
                    </a:solidFill>
                    <a:latin typeface="Calibri"/>
                    <a:cs typeface="Calibri"/>
                  </a:endParaRPr>
                </a:p>
                <a:p>
                  <a:endParaRPr lang="en-US">
                    <a:solidFill>
                      <a:schemeClr val="bg1"/>
                    </a:solidFill>
                    <a:latin typeface="Calibri"/>
                    <a:cs typeface="Calibri"/>
                  </a:endParaRPr>
                </a:p>
                <a:p>
                  <a:r>
                    <a:rPr lang="en-US">
                      <a:solidFill>
                        <a:schemeClr val="bg1"/>
                      </a:solidFill>
                      <a:latin typeface="Calibri"/>
                      <a:cs typeface="Calibri"/>
                    </a:rPr>
                    <a:t>Crystal Leach (ENG)</a:t>
                  </a:r>
                </a:p>
              </p:txBody>
            </p:sp>
            <p:pic>
              <p:nvPicPr>
                <p:cNvPr id="13" name="Picture 12" descr="A person in a black jacket&#10;&#10;Description automatically generated with low confidence">
                  <a:extLst>
                    <a:ext uri="{FF2B5EF4-FFF2-40B4-BE49-F238E27FC236}">
                      <a16:creationId xmlns:a16="http://schemas.microsoft.com/office/drawing/2014/main" id="{E0EE82C4-255C-510C-8087-21FB9DBA5C3A}"/>
                    </a:ext>
                  </a:extLst>
                </p:cNvPr>
                <p:cNvPicPr>
                  <a:picLocks noChangeAspect="1"/>
                </p:cNvPicPr>
                <p:nvPr/>
              </p:nvPicPr>
              <p:blipFill>
                <a:blip r:embed="rId12"/>
                <a:stretch>
                  <a:fillRect/>
                </a:stretch>
              </p:blipFill>
              <p:spPr>
                <a:xfrm>
                  <a:off x="3856986" y="2606820"/>
                  <a:ext cx="1035106" cy="1064027"/>
                </a:xfrm>
                <a:prstGeom prst="rect">
                  <a:avLst/>
                </a:prstGeom>
              </p:spPr>
            </p:pic>
            <p:pic>
              <p:nvPicPr>
                <p:cNvPr id="18" name="Picture 17" descr="A person smiling for the camera&#10;&#10;Description automatically generated with low confidence">
                  <a:extLst>
                    <a:ext uri="{FF2B5EF4-FFF2-40B4-BE49-F238E27FC236}">
                      <a16:creationId xmlns:a16="http://schemas.microsoft.com/office/drawing/2014/main" id="{07385285-06B5-244E-99AE-0F14705DD822}"/>
                    </a:ext>
                  </a:extLst>
                </p:cNvPr>
                <p:cNvPicPr>
                  <a:picLocks noChangeAspect="1"/>
                </p:cNvPicPr>
                <p:nvPr/>
              </p:nvPicPr>
              <p:blipFill>
                <a:blip r:embed="rId13"/>
                <a:stretch>
                  <a:fillRect/>
                </a:stretch>
              </p:blipFill>
              <p:spPr>
                <a:xfrm>
                  <a:off x="3862078" y="4835054"/>
                  <a:ext cx="1065211" cy="1122022"/>
                </a:xfrm>
                <a:prstGeom prst="rect">
                  <a:avLst/>
                </a:prstGeom>
              </p:spPr>
            </p:pic>
          </p:grpSp>
        </p:grpSp>
        <p:pic>
          <p:nvPicPr>
            <p:cNvPr id="23" name="Picture 22" descr="A person smiling for the camera&#10;&#10;Description automatically generated with low confidence">
              <a:extLst>
                <a:ext uri="{FF2B5EF4-FFF2-40B4-BE49-F238E27FC236}">
                  <a16:creationId xmlns:a16="http://schemas.microsoft.com/office/drawing/2014/main" id="{F9D38018-C2E1-1DCA-72FE-DACA22978F7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05154" y="3780965"/>
              <a:ext cx="1035107" cy="1029745"/>
            </a:xfrm>
            <a:prstGeom prst="rect">
              <a:avLst/>
            </a:prstGeom>
          </p:spPr>
        </p:pic>
      </p:grpSp>
      <p:sp>
        <p:nvSpPr>
          <p:cNvPr id="30" name="Title 7">
            <a:extLst>
              <a:ext uri="{FF2B5EF4-FFF2-40B4-BE49-F238E27FC236}">
                <a16:creationId xmlns:a16="http://schemas.microsoft.com/office/drawing/2014/main" id="{6080A3AF-5BD2-1221-322A-5821C65A3FC7}"/>
              </a:ext>
            </a:extLst>
          </p:cNvPr>
          <p:cNvSpPr txBox="1">
            <a:spLocks noGrp="1"/>
          </p:cNvSpPr>
          <p:nvPr>
            <p:ph type="title" idx="4294967295"/>
          </p:nvPr>
        </p:nvSpPr>
        <p:spPr>
          <a:xfrm>
            <a:off x="-137159" y="557344"/>
            <a:ext cx="12329160" cy="8258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2"/>
                </a:solidFill>
                <a:latin typeface="+mj-lt"/>
                <a:ea typeface="Open Sans Extrabold" pitchFamily="2" charset="0"/>
                <a:cs typeface="Open Sans Extrabold"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alibri"/>
                <a:ea typeface="Open Sans Extrabold"/>
                <a:cs typeface="Calibri"/>
              </a:rPr>
              <a:t>NSF Program Officers</a:t>
            </a:r>
          </a:p>
        </p:txBody>
      </p:sp>
      <p:pic>
        <p:nvPicPr>
          <p:cNvPr id="28" name="Picture 27">
            <a:extLst>
              <a:ext uri="{FF2B5EF4-FFF2-40B4-BE49-F238E27FC236}">
                <a16:creationId xmlns:a16="http://schemas.microsoft.com/office/drawing/2014/main" id="{00653E9A-15BC-49CD-1822-2623C90B6F72}"/>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253982" y="365898"/>
            <a:ext cx="1324014" cy="1324014"/>
          </a:xfrm>
          <a:prstGeom prst="rect">
            <a:avLst/>
          </a:prstGeom>
        </p:spPr>
      </p:pic>
      <p:pic>
        <p:nvPicPr>
          <p:cNvPr id="29" name="Picture 28">
            <a:extLst>
              <a:ext uri="{FF2B5EF4-FFF2-40B4-BE49-F238E27FC236}">
                <a16:creationId xmlns:a16="http://schemas.microsoft.com/office/drawing/2014/main" id="{53A8C8A7-406B-2A99-A076-0144938A7D6E}"/>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10367010" y="307448"/>
            <a:ext cx="1324014" cy="1324014"/>
          </a:xfrm>
          <a:prstGeom prst="rect">
            <a:avLst/>
          </a:prstGeom>
        </p:spPr>
      </p:pic>
      <p:pic>
        <p:nvPicPr>
          <p:cNvPr id="35" name="Picture 34">
            <a:extLst>
              <a:ext uri="{FF2B5EF4-FFF2-40B4-BE49-F238E27FC236}">
                <a16:creationId xmlns:a16="http://schemas.microsoft.com/office/drawing/2014/main" id="{8A81FEC1-0FED-585B-4C06-863FAF2290B6}"/>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488" y="5823322"/>
            <a:ext cx="954668" cy="954668"/>
          </a:xfrm>
          <a:prstGeom prst="rect">
            <a:avLst/>
          </a:prstGeom>
        </p:spPr>
      </p:pic>
    </p:spTree>
    <p:extLst>
      <p:ext uri="{BB962C8B-B14F-4D97-AF65-F5344CB8AC3E}">
        <p14:creationId xmlns:p14="http://schemas.microsoft.com/office/powerpoint/2010/main" val="2340360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4" y="2099973"/>
            <a:ext cx="10577975" cy="3768655"/>
          </a:xfrm>
        </p:spPr>
      </p:pic>
      <p:sp>
        <p:nvSpPr>
          <p:cNvPr id="4" name="Content Placeholder 2">
            <a:extLst>
              <a:ext uri="{FF2B5EF4-FFF2-40B4-BE49-F238E27FC236}">
                <a16:creationId xmlns:a16="http://schemas.microsoft.com/office/drawing/2014/main" id="{D1576803-6FA3-A13E-6C6E-C4486299C2AF}"/>
              </a:ext>
              <a:ext uri="{C183D7F6-B498-43B3-948B-1728B52AA6E4}">
                <adec:decorative xmlns:adec="http://schemas.microsoft.com/office/drawing/2017/decorative" val="1"/>
              </a:ext>
            </a:extLst>
          </p:cNvPr>
          <p:cNvSpPr txBox="1">
            <a:spLocks/>
          </p:cNvSpPr>
          <p:nvPr/>
        </p:nvSpPr>
        <p:spPr>
          <a:xfrm>
            <a:off x="5569303" y="2359283"/>
            <a:ext cx="5858814" cy="325003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0000"/>
              </a:lnSpc>
              <a:spcBef>
                <a:spcPts val="0"/>
              </a:spcBef>
              <a:spcAft>
                <a:spcPts val="1000"/>
              </a:spcAft>
              <a:buSzPts val="1000"/>
              <a:buNone/>
              <a:tabLst>
                <a:tab pos="457200" algn="l"/>
              </a:tabLst>
            </a:pP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636910" y="934730"/>
            <a:ext cx="7238595" cy="194179"/>
          </a:xfrm>
        </p:spPr>
        <p:txBody>
          <a:bodyPr>
            <a:noAutofit/>
          </a:bodyPr>
          <a:lstStyle/>
          <a:p>
            <a:r>
              <a:rPr lang="en-US" sz="4000" dirty="0">
                <a:latin typeface="Calibri "/>
                <a:cs typeface="Calibri"/>
              </a:rPr>
              <a:t>Supplementary Documentation</a:t>
            </a:r>
          </a:p>
        </p:txBody>
      </p:sp>
      <p:pic>
        <p:nvPicPr>
          <p:cNvPr id="7" name="Picture 6">
            <a:extLst>
              <a:ext uri="{FF2B5EF4-FFF2-40B4-BE49-F238E27FC236}">
                <a16:creationId xmlns:a16="http://schemas.microsoft.com/office/drawing/2014/main" id="{9256C0E5-72A4-6A81-02DD-B9AC554049C9}"/>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4" name="Content Placeholder 2">
            <a:extLst>
              <a:ext uri="{FF2B5EF4-FFF2-40B4-BE49-F238E27FC236}">
                <a16:creationId xmlns:a16="http://schemas.microsoft.com/office/drawing/2014/main" id="{2BBC19FF-D295-5CA3-586F-4CED3D563A9A}"/>
              </a:ext>
            </a:extLst>
          </p:cNvPr>
          <p:cNvSpPr txBox="1">
            <a:spLocks/>
          </p:cNvSpPr>
          <p:nvPr/>
        </p:nvSpPr>
        <p:spPr>
          <a:xfrm>
            <a:off x="1449297" y="2359283"/>
            <a:ext cx="10113028" cy="3227725"/>
          </a:xfrm>
          <a:prstGeom prst="rect">
            <a:avLst/>
          </a:prstGeom>
          <a:noFill/>
          <a:ln>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SzPts val="1000"/>
              <a:buNone/>
              <a:tabLst>
                <a:tab pos="457200" algn="l"/>
              </a:tabLst>
            </a:pPr>
            <a:r>
              <a:rPr lang="en-US" sz="2400">
                <a:solidFill>
                  <a:schemeClr val="accent6"/>
                </a:solidFill>
                <a:latin typeface="Calibri"/>
                <a:ea typeface="Verdana"/>
                <a:cs typeface="Calibri"/>
              </a:rPr>
              <a:t>Specific to Global Centers proposals (in addition to PAPPG 23-1 requirements): </a:t>
            </a:r>
            <a:endParaRPr lang="en-US">
              <a:solidFill>
                <a:schemeClr val="accent6"/>
              </a:solidFill>
              <a:latin typeface="Calibri"/>
              <a:cs typeface="Calibri"/>
            </a:endParaRPr>
          </a:p>
          <a:p>
            <a:pPr>
              <a:lnSpc>
                <a:spcPct val="107000"/>
              </a:lnSpc>
              <a:spcBef>
                <a:spcPts val="0"/>
              </a:spcBef>
              <a:spcAft>
                <a:spcPts val="1200"/>
              </a:spcAft>
              <a:buSzPct val="100000"/>
              <a:tabLst>
                <a:tab pos="457200" algn="l"/>
              </a:tabLst>
            </a:pPr>
            <a:r>
              <a:rPr lang="en-US" sz="2400">
                <a:solidFill>
                  <a:srgbClr val="002060"/>
                </a:solidFill>
                <a:latin typeface="Calibri" panose="020F0502020204030204" pitchFamily="34" charset="0"/>
                <a:ea typeface="Verdana"/>
                <a:cs typeface="Calibri" panose="020F0502020204030204" pitchFamily="34" charset="0"/>
              </a:rPr>
              <a:t>Letters of collaboration (Track 1, 2 pages each)</a:t>
            </a:r>
            <a:endParaRPr lang="en-US" sz="2400">
              <a:solidFill>
                <a:srgbClr val="002060"/>
              </a:solidFill>
              <a:latin typeface="Calibri" panose="020F0502020204030204" pitchFamily="34" charset="0"/>
              <a:cs typeface="Calibri" panose="020F0502020204030204" pitchFamily="34" charset="0"/>
            </a:endParaRPr>
          </a:p>
          <a:p>
            <a:pPr>
              <a:lnSpc>
                <a:spcPct val="100000"/>
              </a:lnSpc>
              <a:spcBef>
                <a:spcPts val="0"/>
              </a:spcBef>
              <a:spcAft>
                <a:spcPts val="1200"/>
              </a:spcAft>
              <a:buSzPct val="100000"/>
              <a:tabLst>
                <a:tab pos="457200" algn="l"/>
              </a:tabLst>
            </a:pPr>
            <a:r>
              <a:rPr lang="en-US" sz="2400">
                <a:solidFill>
                  <a:srgbClr val="002060"/>
                </a:solidFill>
                <a:latin typeface="Calibri" panose="020F0502020204030204" pitchFamily="34" charset="0"/>
                <a:ea typeface="Verdana"/>
                <a:cs typeface="Calibri" panose="020F0502020204030204" pitchFamily="34" charset="0"/>
              </a:rPr>
              <a:t>Student Mentoring Plan for the U.S. undergraduate and graduate students</a:t>
            </a:r>
            <a:endParaRPr lang="en-US" sz="2400">
              <a:solidFill>
                <a:srgbClr val="002060"/>
              </a:solidFill>
              <a:effectLst/>
              <a:latin typeface="Calibri" panose="020F0502020204030204" pitchFamily="34" charset="0"/>
              <a:ea typeface="Verdana"/>
              <a:cs typeface="Calibri" panose="020F0502020204030204" pitchFamily="34" charset="0"/>
            </a:endParaRPr>
          </a:p>
          <a:p>
            <a:pPr>
              <a:lnSpc>
                <a:spcPct val="100000"/>
              </a:lnSpc>
              <a:spcBef>
                <a:spcPts val="0"/>
              </a:spcBef>
              <a:spcAft>
                <a:spcPts val="1200"/>
              </a:spcAft>
              <a:buSzPct val="100000"/>
              <a:tabLst>
                <a:tab pos="457200" algn="l"/>
              </a:tabLst>
            </a:pPr>
            <a:r>
              <a:rPr lang="en-US" sz="24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Foreign Collaborator, Organization &amp; Funding Information (Track 1)</a:t>
            </a:r>
            <a:endParaRPr lang="en-US" sz="240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1200"/>
              </a:spcAft>
              <a:buSzPct val="100000"/>
              <a:tabLst>
                <a:tab pos="457200" algn="l"/>
              </a:tabLst>
            </a:pPr>
            <a:r>
              <a:rPr lang="en-US" sz="24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Project Management Plan (3 pages)</a:t>
            </a:r>
          </a:p>
          <a:p>
            <a:pPr>
              <a:lnSpc>
                <a:spcPct val="100000"/>
              </a:lnSpc>
              <a:spcBef>
                <a:spcPts val="0"/>
              </a:spcBef>
              <a:spcAft>
                <a:spcPts val="1200"/>
              </a:spcAft>
              <a:buSzPct val="100000"/>
              <a:tabLst>
                <a:tab pos="457200" algn="l"/>
              </a:tabLst>
            </a:pPr>
            <a:r>
              <a:rPr lang="en-US" sz="24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Safe and Inclusive Work Environment Plan (if off-campus research, 2 pages)</a:t>
            </a:r>
            <a:endParaRPr lang="en-US" sz="2400" b="0" i="0" u="none" strike="noStrike" baseline="0">
              <a:solidFill>
                <a:srgbClr val="002060"/>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457CBC07-B956-E93A-CC05-B004EE6D5FA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sp>
        <p:nvSpPr>
          <p:cNvPr id="3" name="Slide Number Placeholder 2">
            <a:extLst>
              <a:ext uri="{FF2B5EF4-FFF2-40B4-BE49-F238E27FC236}">
                <a16:creationId xmlns:a16="http://schemas.microsoft.com/office/drawing/2014/main" id="{7474ACE0-FA5B-DF6D-B347-15B7ADA8B37A}"/>
              </a:ext>
            </a:extLst>
          </p:cNvPr>
          <p:cNvSpPr>
            <a:spLocks noGrp="1"/>
          </p:cNvSpPr>
          <p:nvPr>
            <p:ph type="sldNum" sz="quarter" idx="12"/>
          </p:nvPr>
        </p:nvSpPr>
        <p:spPr/>
        <p:txBody>
          <a:bodyPr lIns="91440" tIns="45720" rIns="91440" bIns="45720" anchor="t"/>
          <a:lstStyle/>
          <a:p>
            <a:r>
              <a:rPr lang="en-US"/>
              <a:t>14</a:t>
            </a:r>
          </a:p>
        </p:txBody>
      </p:sp>
      <p:pic>
        <p:nvPicPr>
          <p:cNvPr id="16" name="Picture 15">
            <a:extLst>
              <a:ext uri="{FF2B5EF4-FFF2-40B4-BE49-F238E27FC236}">
                <a16:creationId xmlns:a16="http://schemas.microsoft.com/office/drawing/2014/main" id="{84F7A9B3-33D2-451F-06CA-F4EF360457AA}"/>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103313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3" y="2099973"/>
            <a:ext cx="10474201" cy="3768655"/>
          </a:xfr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1633989" y="652036"/>
            <a:ext cx="9592489" cy="705139"/>
          </a:xfrm>
        </p:spPr>
        <p:txBody>
          <a:bodyPr>
            <a:noAutofit/>
          </a:bodyPr>
          <a:lstStyle/>
          <a:p>
            <a:r>
              <a:rPr lang="en-US" sz="3600" dirty="0">
                <a:latin typeface="Calibri"/>
                <a:cs typeface="Calibri"/>
              </a:rPr>
              <a:t>Foreign collaborators: Bio-sketches &amp; Budget</a:t>
            </a:r>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577996" y="2344674"/>
            <a:ext cx="10028110" cy="327925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SzPts val="1000"/>
              <a:buNone/>
              <a:tabLst>
                <a:tab pos="457200" algn="l"/>
              </a:tabLst>
            </a:pPr>
            <a:r>
              <a:rPr lang="en-US" b="1">
                <a:solidFill>
                  <a:schemeClr val="accent6"/>
                </a:solidFill>
                <a:effectLst/>
                <a:latin typeface="Calibri"/>
                <a:ea typeface="Calibri" panose="020F0502020204030204" pitchFamily="34" charset="0"/>
                <a:cs typeface="Calibri"/>
              </a:rPr>
              <a:t>Track 1</a:t>
            </a:r>
            <a:r>
              <a:rPr lang="en-US">
                <a:solidFill>
                  <a:schemeClr val="tx1"/>
                </a:solidFill>
                <a:effectLst/>
                <a:latin typeface="Calibri"/>
                <a:ea typeface="Calibri" panose="020F0502020204030204" pitchFamily="34" charset="0"/>
                <a:cs typeface="Calibri"/>
              </a:rPr>
              <a:t> </a:t>
            </a:r>
            <a:r>
              <a:rPr lang="en-US" b="1">
                <a:solidFill>
                  <a:schemeClr val="tx1"/>
                </a:solidFill>
                <a:effectLst/>
                <a:latin typeface="Calibri"/>
                <a:ea typeface="Calibri" panose="020F0502020204030204" pitchFamily="34" charset="0"/>
                <a:cs typeface="Calibri"/>
              </a:rPr>
              <a:t>proposals</a:t>
            </a:r>
            <a:r>
              <a:rPr lang="en-US">
                <a:solidFill>
                  <a:schemeClr val="tx1"/>
                </a:solidFill>
                <a:effectLst/>
                <a:latin typeface="Calibri"/>
                <a:ea typeface="Calibri" panose="020F0502020204030204" pitchFamily="34" charset="0"/>
                <a:cs typeface="Calibri"/>
              </a:rPr>
              <a:t> </a:t>
            </a:r>
            <a:r>
              <a:rPr lang="en-US">
                <a:solidFill>
                  <a:schemeClr val="tx1"/>
                </a:solidFill>
                <a:latin typeface="Calibri"/>
                <a:ea typeface="Verdana"/>
                <a:cs typeface="Calibri"/>
              </a:rPr>
              <a:t>must provide:</a:t>
            </a:r>
            <a:endParaRPr lang="en-US">
              <a:solidFill>
                <a:schemeClr val="tx1"/>
              </a:solidFill>
              <a:latin typeface="Calibri" panose="020F0502020204030204" pitchFamily="34" charset="0"/>
              <a:cs typeface="Calibri" panose="020F0502020204030204" pitchFamily="34" charset="0"/>
            </a:endParaRPr>
          </a:p>
          <a:p>
            <a:pPr>
              <a:lnSpc>
                <a:spcPct val="100000"/>
              </a:lnSpc>
              <a:spcBef>
                <a:spcPts val="0"/>
              </a:spcBef>
              <a:spcAft>
                <a:spcPts val="600"/>
              </a:spcAft>
              <a:buSzPct val="100000"/>
              <a:tabLst>
                <a:tab pos="457200" algn="l"/>
              </a:tabLst>
            </a:pPr>
            <a:r>
              <a:rPr lang="en-US" sz="2400">
                <a:solidFill>
                  <a:schemeClr val="tx1"/>
                </a:solidFill>
                <a:latin typeface="Calibri"/>
                <a:ea typeface="Verdana"/>
                <a:cs typeface="Calibri"/>
              </a:rPr>
              <a:t>Biographical sketches of all participating investigators affiliated with a foreign organization in partner countries (NSF format) </a:t>
            </a:r>
            <a:endParaRPr lang="en-US" sz="2400">
              <a:solidFill>
                <a:schemeClr val="tx1"/>
              </a:solidFill>
              <a:latin typeface="Calibri" panose="020F0502020204030204" pitchFamily="34" charset="0"/>
              <a:cs typeface="Calibri" panose="020F0502020204030204" pitchFamily="34" charset="0"/>
            </a:endParaRPr>
          </a:p>
          <a:p>
            <a:pPr>
              <a:lnSpc>
                <a:spcPct val="100000"/>
              </a:lnSpc>
              <a:spcBef>
                <a:spcPts val="0"/>
              </a:spcBef>
              <a:spcAft>
                <a:spcPts val="600"/>
              </a:spcAft>
              <a:buSzPct val="100000"/>
              <a:tabLst>
                <a:tab pos="457200" algn="l"/>
              </a:tabLst>
            </a:pPr>
            <a:r>
              <a:rPr lang="en-US" sz="2400">
                <a:solidFill>
                  <a:schemeClr val="tx1"/>
                </a:solidFill>
                <a:latin typeface="Calibri"/>
                <a:ea typeface="Verdana"/>
                <a:cs typeface="Calibri"/>
              </a:rPr>
              <a:t>A detailed budget for the funds requested by the foreign collaborators from partner funding agencies in Australia, Canada, UK</a:t>
            </a:r>
            <a:endParaRPr lang="en-US" sz="2400">
              <a:solidFill>
                <a:schemeClr val="tx1"/>
              </a:solidFill>
              <a:effectLst/>
              <a:latin typeface="Calibri"/>
              <a:ea typeface="Verdana"/>
              <a:cs typeface="Calibri"/>
            </a:endParaRPr>
          </a:p>
          <a:p>
            <a:pPr>
              <a:lnSpc>
                <a:spcPct val="100000"/>
              </a:lnSpc>
              <a:spcBef>
                <a:spcPts val="0"/>
              </a:spcBef>
              <a:spcAft>
                <a:spcPts val="600"/>
              </a:spcAft>
              <a:buSzPct val="100000"/>
              <a:tabLst>
                <a:tab pos="457200" algn="l"/>
              </a:tabLst>
            </a:pPr>
            <a:r>
              <a:rPr lang="en-US" sz="2400">
                <a:solidFill>
                  <a:schemeClr val="tx1"/>
                </a:solidFill>
                <a:latin typeface="Calibri"/>
                <a:ea typeface="Calibri" panose="020F0502020204030204" pitchFamily="34" charset="0"/>
                <a:cs typeface="Calibri"/>
              </a:rPr>
              <a:t>If missing budget: Return without review</a:t>
            </a:r>
            <a:endParaRPr lang="en-US" sz="2400">
              <a:solidFill>
                <a:schemeClr val="tx1"/>
              </a:solidFill>
              <a:latin typeface="Tw Cen MT"/>
              <a:ea typeface="Calibri" panose="020F0502020204030204" pitchFamily="34" charset="0"/>
              <a:cs typeface="Calibri"/>
            </a:endParaRPr>
          </a:p>
          <a:p>
            <a:pPr>
              <a:lnSpc>
                <a:spcPct val="100000"/>
              </a:lnSpc>
              <a:spcBef>
                <a:spcPts val="0"/>
              </a:spcBef>
              <a:spcAft>
                <a:spcPts val="600"/>
              </a:spcAft>
              <a:buSzPct val="100000"/>
              <a:tabLst>
                <a:tab pos="457200" algn="l"/>
              </a:tabLst>
            </a:pPr>
            <a:r>
              <a:rPr lang="en-US" sz="2400">
                <a:solidFill>
                  <a:schemeClr val="accent6"/>
                </a:solidFill>
                <a:latin typeface="Calibri"/>
                <a:ea typeface="Calibri" panose="020F0502020204030204" pitchFamily="34" charset="0"/>
                <a:cs typeface="Calibri"/>
              </a:rPr>
              <a:t>Details in Solicitation Section V.A.8: “Supplementary Documentation”</a:t>
            </a:r>
          </a:p>
          <a:p>
            <a:pPr>
              <a:lnSpc>
                <a:spcPct val="100000"/>
              </a:lnSpc>
              <a:spcBef>
                <a:spcPts val="0"/>
              </a:spcBef>
              <a:spcAft>
                <a:spcPts val="600"/>
              </a:spcAft>
              <a:buSzPts val="1000"/>
              <a:buFont typeface="Wingdings" panose="05000000000000000000" pitchFamily="2" charset="2"/>
              <a:buChar char="Ø"/>
              <a:tabLst>
                <a:tab pos="457200" algn="l"/>
              </a:tabLst>
            </a:pPr>
            <a:endParaRPr lang="en-US" sz="2400">
              <a:solidFill>
                <a:schemeClr val="tx1"/>
              </a:solidFill>
              <a:latin typeface="Calibri"/>
              <a:ea typeface="Calibri" panose="020F0502020204030204" pitchFamily="34" charset="0"/>
              <a:cs typeface="Calibri"/>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7474ACE0-FA5B-DF6D-B347-15B7ADA8B37A}"/>
              </a:ext>
            </a:extLst>
          </p:cNvPr>
          <p:cNvSpPr>
            <a:spLocks noGrp="1"/>
          </p:cNvSpPr>
          <p:nvPr>
            <p:ph type="sldNum" sz="quarter" idx="12"/>
          </p:nvPr>
        </p:nvSpPr>
        <p:spPr/>
        <p:txBody>
          <a:bodyPr lIns="91440" tIns="45720" rIns="91440" bIns="45720" anchor="t"/>
          <a:lstStyle/>
          <a:p>
            <a:r>
              <a:rPr lang="en-US"/>
              <a:t>15</a:t>
            </a:r>
          </a:p>
        </p:txBody>
      </p:sp>
      <p:pic>
        <p:nvPicPr>
          <p:cNvPr id="7" name="Picture 6">
            <a:extLst>
              <a:ext uri="{FF2B5EF4-FFF2-40B4-BE49-F238E27FC236}">
                <a16:creationId xmlns:a16="http://schemas.microsoft.com/office/drawing/2014/main" id="{9256C0E5-72A4-6A81-02DD-B9AC554049C9}"/>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3" name="Picture 12">
            <a:extLst>
              <a:ext uri="{FF2B5EF4-FFF2-40B4-BE49-F238E27FC236}">
                <a16:creationId xmlns:a16="http://schemas.microsoft.com/office/drawing/2014/main" id="{86491D7E-79D1-7598-7F51-30FA6CC9C5F9}"/>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48D14A91-E3EE-63FA-FC4A-43B102672F23}"/>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222884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5" y="2099973"/>
            <a:ext cx="10474200" cy="3768655"/>
          </a:xfr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1616664" y="940367"/>
            <a:ext cx="10515600" cy="311293"/>
          </a:xfrm>
        </p:spPr>
        <p:txBody>
          <a:bodyPr>
            <a:noAutofit/>
          </a:bodyPr>
          <a:lstStyle/>
          <a:p>
            <a:r>
              <a:rPr lang="en-US" sz="3600" dirty="0">
                <a:latin typeface="Calibri"/>
                <a:cs typeface="Calibri"/>
              </a:rPr>
              <a:t>NEW: Safe &amp; Inclusive Working Environments</a:t>
            </a:r>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613420" y="2294878"/>
            <a:ext cx="9881894" cy="337957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ts val="1000"/>
              <a:buNone/>
              <a:tabLst>
                <a:tab pos="457200" algn="l"/>
              </a:tabLst>
            </a:pPr>
            <a:r>
              <a:rPr lang="en-US">
                <a:solidFill>
                  <a:schemeClr val="tx1"/>
                </a:solidFill>
                <a:latin typeface="Calibri"/>
                <a:ea typeface="Verdana"/>
                <a:cs typeface="Calibri"/>
              </a:rPr>
              <a:t>If off-campus or off-site research: </a:t>
            </a:r>
            <a:endParaRPr lang="en-US">
              <a:solidFill>
                <a:schemeClr val="tx1"/>
              </a:solidFill>
              <a:latin typeface="Tw Cen MT"/>
              <a:ea typeface="Verdana"/>
              <a:cs typeface="Calibri"/>
            </a:endParaRPr>
          </a:p>
          <a:p>
            <a:pPr>
              <a:lnSpc>
                <a:spcPct val="100000"/>
              </a:lnSpc>
              <a:spcBef>
                <a:spcPts val="0"/>
              </a:spcBef>
              <a:spcAft>
                <a:spcPts val="1200"/>
              </a:spcAft>
              <a:buSzPct val="100000"/>
              <a:tabLst>
                <a:tab pos="457200" algn="l"/>
              </a:tabLst>
            </a:pPr>
            <a:r>
              <a:rPr lang="en-US" sz="2400">
                <a:solidFill>
                  <a:schemeClr val="accent6"/>
                </a:solidFill>
                <a:latin typeface="Calibri"/>
                <a:ea typeface="Verdana"/>
                <a:cs typeface="Calibri"/>
              </a:rPr>
              <a:t>Data/information/samples being collected off-campus or off-site, e.g., fieldwork and research activities on vessels and aircrafts</a:t>
            </a:r>
            <a:endParaRPr lang="en-US" sz="2400">
              <a:solidFill>
                <a:schemeClr val="accent6"/>
              </a:solidFill>
              <a:latin typeface="Tw Cen MT"/>
              <a:ea typeface="Verdana"/>
              <a:cs typeface="Calibri"/>
            </a:endParaRPr>
          </a:p>
          <a:p>
            <a:pPr>
              <a:lnSpc>
                <a:spcPct val="100000"/>
              </a:lnSpc>
              <a:spcBef>
                <a:spcPts val="0"/>
              </a:spcBef>
              <a:spcAft>
                <a:spcPts val="1200"/>
              </a:spcAft>
              <a:buSzPct val="100000"/>
              <a:tabLst>
                <a:tab pos="457200" algn="l"/>
              </a:tabLst>
            </a:pPr>
            <a:r>
              <a:rPr lang="en-US" sz="2400">
                <a:solidFill>
                  <a:schemeClr val="tx1"/>
                </a:solidFill>
                <a:latin typeface="Calibri"/>
                <a:ea typeface="Verdana"/>
                <a:cs typeface="Calibri"/>
              </a:rPr>
              <a:t>Must submit a Plan for Safe and Inclusive Work Environments (2 pages)</a:t>
            </a:r>
          </a:p>
          <a:p>
            <a:pPr>
              <a:lnSpc>
                <a:spcPct val="100000"/>
              </a:lnSpc>
              <a:spcBef>
                <a:spcPts val="0"/>
              </a:spcBef>
              <a:spcAft>
                <a:spcPts val="1200"/>
              </a:spcAft>
              <a:buSzPct val="100000"/>
              <a:tabLst>
                <a:tab pos="457200" algn="l"/>
              </a:tabLst>
            </a:pPr>
            <a:r>
              <a:rPr lang="en-US" sz="2400">
                <a:solidFill>
                  <a:schemeClr val="tx1"/>
                </a:solidFill>
                <a:latin typeface="Calibri"/>
                <a:ea typeface="Verdana"/>
                <a:cs typeface="Calibri"/>
              </a:rPr>
              <a:t>Replaces the required plan associated with the certification in Chapter II.E.9 of the PAPPG 23-1</a:t>
            </a:r>
          </a:p>
          <a:p>
            <a:pPr>
              <a:lnSpc>
                <a:spcPct val="100000"/>
              </a:lnSpc>
              <a:spcBef>
                <a:spcPts val="0"/>
              </a:spcBef>
              <a:spcAft>
                <a:spcPts val="1200"/>
              </a:spcAft>
              <a:buSzPct val="100000"/>
              <a:tabLst>
                <a:tab pos="457200" algn="l"/>
              </a:tabLst>
            </a:pPr>
            <a:r>
              <a:rPr lang="en-US" sz="2400">
                <a:solidFill>
                  <a:schemeClr val="tx1"/>
                </a:solidFill>
                <a:latin typeface="Calibri"/>
                <a:ea typeface="Calibri" panose="020F0502020204030204" pitchFamily="34" charset="0"/>
                <a:cs typeface="Calibri"/>
              </a:rPr>
              <a:t>Details in solicitation Section V.A.8</a:t>
            </a:r>
            <a:endParaRPr lang="en-US" sz="2400">
              <a:solidFill>
                <a:schemeClr val="tx1"/>
              </a:solidFill>
              <a:effectLst/>
              <a:latin typeface="Calibri" panose="020F0502020204030204" pitchFamily="34" charset="0"/>
              <a:ea typeface="Calibri" panose="020F0502020204030204" pitchFamily="34" charset="0"/>
              <a:cs typeface="Calibri"/>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7474ACE0-FA5B-DF6D-B347-15B7ADA8B37A}"/>
              </a:ext>
            </a:extLst>
          </p:cNvPr>
          <p:cNvSpPr>
            <a:spLocks noGrp="1"/>
          </p:cNvSpPr>
          <p:nvPr>
            <p:ph type="sldNum" sz="quarter" idx="12"/>
          </p:nvPr>
        </p:nvSpPr>
        <p:spPr/>
        <p:txBody>
          <a:bodyPr lIns="91440" tIns="45720" rIns="91440" bIns="45720" anchor="t"/>
          <a:lstStyle/>
          <a:p>
            <a:r>
              <a:rPr lang="en-US"/>
              <a:t>16</a:t>
            </a:r>
          </a:p>
        </p:txBody>
      </p:sp>
      <p:pic>
        <p:nvPicPr>
          <p:cNvPr id="7" name="Picture 6">
            <a:extLst>
              <a:ext uri="{FF2B5EF4-FFF2-40B4-BE49-F238E27FC236}">
                <a16:creationId xmlns:a16="http://schemas.microsoft.com/office/drawing/2014/main" id="{9256C0E5-72A4-6A81-02DD-B9AC554049C9}"/>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3" name="Picture 12">
            <a:extLst>
              <a:ext uri="{FF2B5EF4-FFF2-40B4-BE49-F238E27FC236}">
                <a16:creationId xmlns:a16="http://schemas.microsoft.com/office/drawing/2014/main" id="{18D4D58D-B22F-8694-B420-5A36C2B5D9D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7CCC0D28-D60C-10E2-BDB8-10686796E440}"/>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68817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3" y="2099973"/>
            <a:ext cx="10474201" cy="3768655"/>
          </a:xfr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1647585" y="770423"/>
            <a:ext cx="8716355" cy="424727"/>
          </a:xfrm>
        </p:spPr>
        <p:txBody>
          <a:bodyPr>
            <a:noAutofit/>
          </a:bodyPr>
          <a:lstStyle/>
          <a:p>
            <a:r>
              <a:rPr lang="en-US" sz="3600" dirty="0">
                <a:latin typeface="Calibri"/>
                <a:cs typeface="Calibri"/>
              </a:rPr>
              <a:t>Funding Foreign Organizations or Individuals</a:t>
            </a:r>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577996" y="2489409"/>
            <a:ext cx="9752402" cy="322262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lnSpc>
                <a:spcPct val="100000"/>
              </a:lnSpc>
              <a:spcBef>
                <a:spcPts val="0"/>
              </a:spcBef>
              <a:spcAft>
                <a:spcPts val="1000"/>
              </a:spcAft>
              <a:buSzPts val="1000"/>
              <a:buNone/>
              <a:tabLst>
                <a:tab pos="457200" algn="l"/>
              </a:tabLst>
            </a:pPr>
            <a:r>
              <a:rPr lang="en-US" sz="2400" b="0" u="none" strike="noStrike" baseline="0">
                <a:solidFill>
                  <a:srgbClr val="002060"/>
                </a:solidFill>
                <a:latin typeface="Calibri" panose="020F0502020204030204" pitchFamily="34" charset="0"/>
                <a:ea typeface="Verdana"/>
                <a:cs typeface="Calibri" panose="020F0502020204030204" pitchFamily="34" charset="0"/>
              </a:rPr>
              <a:t>“NSF rarely provides direct funding support to foreign organizations […]</a:t>
            </a:r>
          </a:p>
          <a:p>
            <a:pPr marL="0" indent="0">
              <a:lnSpc>
                <a:spcPct val="100000"/>
              </a:lnSpc>
              <a:spcBef>
                <a:spcPts val="0"/>
              </a:spcBef>
              <a:spcAft>
                <a:spcPts val="1800"/>
              </a:spcAft>
              <a:buSzPts val="1000"/>
              <a:buNone/>
              <a:tabLst>
                <a:tab pos="457200" algn="l"/>
              </a:tabLst>
            </a:pPr>
            <a:r>
              <a:rPr lang="en-US" sz="2200">
                <a:solidFill>
                  <a:srgbClr val="002060"/>
                </a:solidFill>
                <a:latin typeface="Calibri"/>
                <a:ea typeface="Verdana"/>
                <a:cs typeface="Calibri"/>
              </a:rPr>
              <a:t>However,</a:t>
            </a:r>
            <a:r>
              <a:rPr lang="en-US" sz="2200" u="none" strike="noStrike" baseline="0">
                <a:solidFill>
                  <a:srgbClr val="002060"/>
                </a:solidFill>
                <a:latin typeface="Calibri"/>
                <a:ea typeface="Verdana"/>
                <a:cs typeface="Calibri"/>
              </a:rPr>
              <a:t> </a:t>
            </a:r>
            <a:r>
              <a:rPr lang="en-US" sz="2200" b="0" u="none" strike="noStrike" baseline="0">
                <a:solidFill>
                  <a:srgbClr val="002060"/>
                </a:solidFill>
                <a:latin typeface="Calibri"/>
                <a:ea typeface="Verdana"/>
                <a:cs typeface="Calibri"/>
              </a:rPr>
              <a:t>where the proposer considers the foreign organization or foreign individual’s involvement to be essential to the project and proposes to provide funding through the NSF budget,</a:t>
            </a:r>
            <a:r>
              <a:rPr lang="en-US" sz="2200">
                <a:solidFill>
                  <a:srgbClr val="002060"/>
                </a:solidFill>
                <a:latin typeface="Calibri"/>
                <a:ea typeface="Verdana"/>
                <a:cs typeface="Calibri"/>
              </a:rPr>
              <a:t> </a:t>
            </a:r>
            <a:r>
              <a:rPr lang="en-US" sz="2200" b="0" u="none" strike="noStrike" baseline="0">
                <a:solidFill>
                  <a:srgbClr val="002060"/>
                </a:solidFill>
                <a:latin typeface="Calibri"/>
                <a:ea typeface="Verdana"/>
                <a:cs typeface="Calibri"/>
              </a:rPr>
              <a:t>they must explain why support from the foreign counterpart’s in-country resources is not feasible and why the foreign organization or foreign individual can carry out the activity more effectively than a U.S. organization.”</a:t>
            </a:r>
            <a:r>
              <a:rPr lang="en-US" sz="2200">
                <a:solidFill>
                  <a:srgbClr val="002060"/>
                </a:solidFill>
                <a:latin typeface="Calibri"/>
                <a:ea typeface="Verdana"/>
                <a:cs typeface="Calibri"/>
              </a:rPr>
              <a:t> </a:t>
            </a:r>
            <a:endParaRPr lang="en-US" sz="2400">
              <a:solidFill>
                <a:srgbClr val="002060"/>
              </a:solidFill>
              <a:latin typeface="Calibri"/>
              <a:ea typeface="Verdana"/>
              <a:cs typeface="Calibri"/>
            </a:endParaRPr>
          </a:p>
          <a:p>
            <a:pPr marL="0" indent="0">
              <a:lnSpc>
                <a:spcPct val="107000"/>
              </a:lnSpc>
              <a:spcBef>
                <a:spcPts val="0"/>
              </a:spcBef>
              <a:spcAft>
                <a:spcPts val="1200"/>
              </a:spcAft>
              <a:buNone/>
              <a:tabLst>
                <a:tab pos="457200" algn="l"/>
              </a:tabLst>
            </a:pPr>
            <a:r>
              <a:rPr lang="en-US" sz="2400">
                <a:solidFill>
                  <a:srgbClr val="002060"/>
                </a:solidFill>
                <a:latin typeface="Calibri"/>
                <a:ea typeface="Verdana"/>
                <a:cs typeface="Calibri"/>
              </a:rPr>
              <a:t>PAPPG 23-1 Chapter I.E.2</a:t>
            </a:r>
            <a:endParaRPr lang="en-US" sz="2400">
              <a:solidFill>
                <a:srgbClr val="002060"/>
              </a:solidFill>
              <a:latin typeface="Calibri"/>
              <a:cs typeface="Calibri"/>
            </a:endParaRPr>
          </a:p>
          <a:p>
            <a:pPr marL="0" marR="0" lvl="0" indent="0" algn="just">
              <a:lnSpc>
                <a:spcPct val="100000"/>
              </a:lnSpc>
              <a:spcBef>
                <a:spcPts val="0"/>
              </a:spcBef>
              <a:spcAft>
                <a:spcPts val="1000"/>
              </a:spcAft>
              <a:buSzPts val="1000"/>
              <a:buNone/>
              <a:tabLst>
                <a:tab pos="457200" algn="l"/>
              </a:tabLst>
            </a:pPr>
            <a:endParaRPr lang="en-US" sz="2000" b="0" i="0" u="none" strike="noStrike" baseline="0">
              <a:solidFill>
                <a:srgbClr val="000000"/>
              </a:solidFill>
              <a:latin typeface="Calibri "/>
            </a:endParaRPr>
          </a:p>
          <a:p>
            <a:pPr marL="0" indent="0">
              <a:lnSpc>
                <a:spcPct val="100000"/>
              </a:lnSpc>
              <a:spcBef>
                <a:spcPts val="0"/>
              </a:spcBef>
              <a:spcAft>
                <a:spcPts val="1000"/>
              </a:spcAft>
              <a:buSzPts val="1000"/>
              <a:buNone/>
              <a:tabLst>
                <a:tab pos="457200" algn="l"/>
              </a:tabLst>
            </a:pPr>
            <a:endParaRPr lang="en-US" sz="1800">
              <a:solidFill>
                <a:schemeClr val="tx1"/>
              </a:solidFill>
              <a:effectLst/>
              <a:latin typeface="Calibri "/>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7474ACE0-FA5B-DF6D-B347-15B7ADA8B37A}"/>
              </a:ext>
            </a:extLst>
          </p:cNvPr>
          <p:cNvSpPr>
            <a:spLocks noGrp="1"/>
          </p:cNvSpPr>
          <p:nvPr>
            <p:ph type="sldNum" sz="quarter" idx="12"/>
          </p:nvPr>
        </p:nvSpPr>
        <p:spPr/>
        <p:txBody>
          <a:bodyPr lIns="91440" tIns="45720" rIns="91440" bIns="45720" anchor="t"/>
          <a:lstStyle/>
          <a:p>
            <a:r>
              <a:rPr lang="en-US"/>
              <a:t>17</a:t>
            </a:r>
          </a:p>
        </p:txBody>
      </p:sp>
      <p:pic>
        <p:nvPicPr>
          <p:cNvPr id="7" name="Picture 6">
            <a:extLst>
              <a:ext uri="{FF2B5EF4-FFF2-40B4-BE49-F238E27FC236}">
                <a16:creationId xmlns:a16="http://schemas.microsoft.com/office/drawing/2014/main" id="{9256C0E5-72A4-6A81-02DD-B9AC554049C9}"/>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3" name="Picture 12">
            <a:extLst>
              <a:ext uri="{FF2B5EF4-FFF2-40B4-BE49-F238E27FC236}">
                <a16:creationId xmlns:a16="http://schemas.microsoft.com/office/drawing/2014/main" id="{0098D4CD-BB86-FB13-27FC-16EE5FE8913F}"/>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7" name="Picture 16">
            <a:extLst>
              <a:ext uri="{FF2B5EF4-FFF2-40B4-BE49-F238E27FC236}">
                <a16:creationId xmlns:a16="http://schemas.microsoft.com/office/drawing/2014/main" id="{C5DA450E-10DA-33AC-3775-8857989C4F6F}"/>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3198972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7B1B43-A054-1D75-CB98-36506D335006}"/>
              </a:ext>
            </a:extLst>
          </p:cNvPr>
          <p:cNvSpPr txBox="1">
            <a:spLocks noGrp="1"/>
          </p:cNvSpPr>
          <p:nvPr>
            <p:ph type="title" idx="4294967295"/>
          </p:nvPr>
        </p:nvSpPr>
        <p:spPr>
          <a:xfrm>
            <a:off x="737722" y="595673"/>
            <a:ext cx="10515600" cy="62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Verdana" panose="020B0604030504040204" pitchFamily="34" charset="0"/>
                <a:cs typeface="+mj-cs"/>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
                <a:ea typeface="Calibri" panose="020F0502020204030204" pitchFamily="34" charset="0"/>
                <a:cs typeface="Times New Roman"/>
              </a:rPr>
              <a:t>Program Timeline</a:t>
            </a:r>
          </a:p>
        </p:txBody>
      </p:sp>
      <p:sp>
        <p:nvSpPr>
          <p:cNvPr id="2" name="Content Placeholder 2">
            <a:extLst>
              <a:ext uri="{FF2B5EF4-FFF2-40B4-BE49-F238E27FC236}">
                <a16:creationId xmlns:a16="http://schemas.microsoft.com/office/drawing/2014/main" id="{C2A1FDF4-B417-5AD9-229A-7F07875ED13D}"/>
              </a:ext>
            </a:extLst>
          </p:cNvPr>
          <p:cNvSpPr txBox="1">
            <a:spLocks/>
          </p:cNvSpPr>
          <p:nvPr/>
        </p:nvSpPr>
        <p:spPr>
          <a:xfrm>
            <a:off x="1387991" y="1835702"/>
            <a:ext cx="10121987" cy="451967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ase">
              <a:spcBef>
                <a:spcPts val="0"/>
              </a:spcBef>
              <a:spcAft>
                <a:spcPts val="1500"/>
              </a:spcAft>
              <a:buFont typeface="Wingdings" panose="020B0604020202020204" pitchFamily="34" charset="0"/>
              <a:buChar char="Ø"/>
            </a:pPr>
            <a:r>
              <a:rPr lang="en-US" b="1">
                <a:solidFill>
                  <a:schemeClr val="bg1"/>
                </a:solidFill>
                <a:latin typeface="Calibri" panose="020F0502020204030204" pitchFamily="34" charset="0"/>
                <a:ea typeface="Times New Roman" panose="02020603050405020304" pitchFamily="18" charset="0"/>
                <a:cs typeface="Calibri" panose="020F0502020204030204" pitchFamily="34" charset="0"/>
              </a:rPr>
              <a:t>Due date for all full proposals: May 10, 2023</a:t>
            </a:r>
            <a:endParaRPr lang="en-US" b="1">
              <a:solidFill>
                <a:schemeClr val="bg1"/>
              </a:solidFill>
              <a:latin typeface="Calibri" panose="020F0502020204030204" pitchFamily="34" charset="0"/>
              <a:cs typeface="Calibri" panose="020F0502020204030204" pitchFamily="34" charset="0"/>
            </a:endParaRPr>
          </a:p>
          <a:p>
            <a:pPr marL="457200" lvl="1" indent="0">
              <a:spcBef>
                <a:spcPts val="0"/>
              </a:spcBef>
              <a:spcAft>
                <a:spcPts val="1500"/>
              </a:spcAft>
              <a:buNone/>
            </a:pPr>
            <a:r>
              <a:rPr lang="en-US" sz="2800">
                <a:solidFill>
                  <a:schemeClr val="bg1"/>
                </a:solidFill>
                <a:latin typeface="Calibri" panose="020F0502020204030204" pitchFamily="34" charset="0"/>
                <a:ea typeface="Times New Roman" panose="02020603050405020304" pitchFamily="18" charset="0"/>
                <a:cs typeface="Calibri" panose="020F0502020204030204" pitchFamily="34" charset="0"/>
              </a:rPr>
              <a:t>10 May: Track 1 submission deadline </a:t>
            </a:r>
            <a:endParaRPr lang="en-US" sz="2800">
              <a:solidFill>
                <a:schemeClr val="bg1"/>
              </a:solidFill>
              <a:latin typeface="Calibri" panose="020F0502020204030204" pitchFamily="34" charset="0"/>
              <a:cs typeface="Calibri" panose="020F0502020204030204" pitchFamily="34" charset="0"/>
            </a:endParaRPr>
          </a:p>
          <a:p>
            <a:pPr marL="457200" lvl="1" indent="0">
              <a:spcBef>
                <a:spcPts val="0"/>
              </a:spcBef>
              <a:spcAft>
                <a:spcPts val="1500"/>
              </a:spcAft>
              <a:buNone/>
            </a:pPr>
            <a:r>
              <a:rPr lang="en-US" sz="2800">
                <a:solidFill>
                  <a:schemeClr val="bg1"/>
                </a:solidFill>
                <a:latin typeface="Calibri" panose="020F0502020204030204" pitchFamily="34" charset="0"/>
                <a:ea typeface="Times New Roman" panose="02020603050405020304" pitchFamily="18" charset="0"/>
                <a:cs typeface="Calibri" panose="020F0502020204030204" pitchFamily="34" charset="0"/>
              </a:rPr>
              <a:t>12 April </a:t>
            </a: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800">
                <a:solidFill>
                  <a:schemeClr val="bg1"/>
                </a:solidFill>
                <a:latin typeface="Calibri" panose="020F0502020204030204" pitchFamily="34" charset="0"/>
                <a:ea typeface="Times New Roman" panose="02020603050405020304" pitchFamily="18" charset="0"/>
                <a:cs typeface="Calibri" panose="020F0502020204030204" pitchFamily="34" charset="0"/>
              </a:rPr>
              <a:t>10 May: Track 2 submission window</a:t>
            </a:r>
            <a:endParaRPr lang="en-US" sz="2800">
              <a:solidFill>
                <a:schemeClr val="bg1"/>
              </a:solidFill>
              <a:latin typeface="Calibri" panose="020F0502020204030204" pitchFamily="34" charset="0"/>
              <a:cs typeface="Calibri" panose="020F0502020204030204" pitchFamily="34" charset="0"/>
            </a:endParaRPr>
          </a:p>
          <a:p>
            <a:pPr marL="457200" indent="-457200" fontAlgn="base">
              <a:spcBef>
                <a:spcPts val="0"/>
              </a:spcBef>
              <a:spcAft>
                <a:spcPts val="1500"/>
              </a:spcAft>
              <a:buFont typeface="Wingdings" panose="020B0604020202020204" pitchFamily="34" charset="0"/>
              <a:buChar char="Ø"/>
            </a:pPr>
            <a:r>
              <a:rPr lang="en-US" b="1">
                <a:solidFill>
                  <a:schemeClr val="bg1"/>
                </a:solidFill>
                <a:latin typeface="Calibri" panose="020F0502020204030204" pitchFamily="34" charset="0"/>
                <a:ea typeface="Times New Roman" panose="02020603050405020304" pitchFamily="18" charset="0"/>
                <a:cs typeface="Calibri" panose="020F0502020204030204" pitchFamily="34" charset="0"/>
              </a:rPr>
              <a:t>June</a:t>
            </a:r>
            <a:r>
              <a:rPr lang="en-US" b="1">
                <a:solidFill>
                  <a:schemeClr val="bg1"/>
                </a:solidFill>
                <a:latin typeface="Calibri" panose="020F0502020204030204" pitchFamily="34" charset="0"/>
                <a:ea typeface="Calibri" panose="020F0502020204030204" pitchFamily="34" charset="0"/>
                <a:cs typeface="Calibri" panose="020F0502020204030204" pitchFamily="34" charset="0"/>
              </a:rPr>
              <a:t> – </a:t>
            </a:r>
            <a:r>
              <a:rPr lang="en-US" b="1">
                <a:solidFill>
                  <a:schemeClr val="bg1"/>
                </a:solidFill>
                <a:latin typeface="Calibri" panose="020F0502020204030204" pitchFamily="34" charset="0"/>
                <a:ea typeface="Times New Roman" panose="02020603050405020304" pitchFamily="18" charset="0"/>
                <a:cs typeface="Calibri" panose="020F0502020204030204" pitchFamily="34" charset="0"/>
              </a:rPr>
              <a:t>July</a:t>
            </a:r>
            <a:r>
              <a:rPr lang="en-US">
                <a:solidFill>
                  <a:schemeClr val="bg1"/>
                </a:solidFill>
                <a:latin typeface="Calibri" panose="020F0502020204030204" pitchFamily="34" charset="0"/>
                <a:ea typeface="Times New Roman" panose="02020603050405020304" pitchFamily="18" charset="0"/>
                <a:cs typeface="Calibri" panose="020F0502020204030204" pitchFamily="34" charset="0"/>
              </a:rPr>
              <a:t>: NSF Merit Review Process for all proposals </a:t>
            </a:r>
          </a:p>
          <a:p>
            <a:pPr marL="457200" indent="-457200" fontAlgn="base">
              <a:spcBef>
                <a:spcPts val="0"/>
              </a:spcBef>
              <a:spcAft>
                <a:spcPts val="1500"/>
              </a:spcAft>
              <a:buFont typeface="Wingdings" panose="020B0604020202020204" pitchFamily="34" charset="0"/>
              <a:buChar char="Ø"/>
            </a:pPr>
            <a:r>
              <a:rPr lang="en-US" b="1">
                <a:solidFill>
                  <a:schemeClr val="bg1"/>
                </a:solidFill>
                <a:latin typeface="Calibri" panose="020F0502020204030204" pitchFamily="34" charset="0"/>
                <a:ea typeface="Times New Roman" panose="02020603050405020304" pitchFamily="18" charset="0"/>
                <a:cs typeface="Calibri" panose="020F0502020204030204" pitchFamily="34" charset="0"/>
              </a:rPr>
              <a:t>July</a:t>
            </a:r>
            <a:r>
              <a:rPr lang="en-US">
                <a:solidFill>
                  <a:schemeClr val="bg1"/>
                </a:solidFill>
                <a:latin typeface="Calibri" panose="020F0502020204030204" pitchFamily="34" charset="0"/>
                <a:ea typeface="Times New Roman" panose="02020603050405020304" pitchFamily="18" charset="0"/>
                <a:cs typeface="Calibri" panose="020F0502020204030204" pitchFamily="34" charset="0"/>
              </a:rPr>
              <a:t>: ranking completed, funding partners finalize Track 1 portfolio; NSF finalizes Track 2 portfolio</a:t>
            </a:r>
          </a:p>
          <a:p>
            <a:pPr marL="457200" indent="-457200" fontAlgn="base">
              <a:spcBef>
                <a:spcPts val="0"/>
              </a:spcBef>
              <a:spcAft>
                <a:spcPts val="1500"/>
              </a:spcAft>
              <a:buFont typeface="Wingdings" panose="020B0604020202020204" pitchFamily="34" charset="0"/>
              <a:buChar char="Ø"/>
            </a:pPr>
            <a:r>
              <a:rPr lang="en-US" b="1">
                <a:solidFill>
                  <a:schemeClr val="bg1"/>
                </a:solidFill>
                <a:latin typeface="Calibri" panose="020F0502020204030204" pitchFamily="34" charset="0"/>
                <a:ea typeface="Times New Roman" panose="02020603050405020304" pitchFamily="18" charset="0"/>
                <a:cs typeface="Calibri" panose="020F0502020204030204" pitchFamily="34" charset="0"/>
              </a:rPr>
              <a:t>August – September: </a:t>
            </a:r>
            <a:r>
              <a:rPr lang="en-US">
                <a:solidFill>
                  <a:schemeClr val="bg1"/>
                </a:solidFill>
                <a:latin typeface="Calibri" panose="020F0502020204030204" pitchFamily="34" charset="0"/>
                <a:ea typeface="Times New Roman" panose="02020603050405020304" pitchFamily="18" charset="0"/>
                <a:cs typeface="Calibri" panose="020F0502020204030204" pitchFamily="34" charset="0"/>
              </a:rPr>
              <a:t>First awards in FY2023</a:t>
            </a:r>
            <a:endParaRPr lang="en-US">
              <a:solidFill>
                <a:schemeClr val="bg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0E3AB9C-B993-11DA-03D3-D61517D4B91D}"/>
              </a:ext>
            </a:extLst>
          </p:cNvPr>
          <p:cNvSpPr>
            <a:spLocks noGrp="1"/>
          </p:cNvSpPr>
          <p:nvPr>
            <p:ph type="sldNum" sz="quarter" idx="4"/>
          </p:nvPr>
        </p:nvSpPr>
        <p:spPr/>
        <p:txBody>
          <a:bodyPr lIns="91440" tIns="45720" rIns="91440" bIns="45720" anchor="t"/>
          <a:lstStyle/>
          <a:p>
            <a:r>
              <a:rPr lang="en-US"/>
              <a:t>18</a:t>
            </a:r>
          </a:p>
        </p:txBody>
      </p:sp>
      <p:pic>
        <p:nvPicPr>
          <p:cNvPr id="5" name="Picture 4">
            <a:extLst>
              <a:ext uri="{FF2B5EF4-FFF2-40B4-BE49-F238E27FC236}">
                <a16:creationId xmlns:a16="http://schemas.microsoft.com/office/drawing/2014/main" id="{5F02B325-EBC4-CD62-659C-5D39AA1F90A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8" name="Picture 7">
            <a:extLst>
              <a:ext uri="{FF2B5EF4-FFF2-40B4-BE49-F238E27FC236}">
                <a16:creationId xmlns:a16="http://schemas.microsoft.com/office/drawing/2014/main" id="{2FA6B0E6-253D-7AE8-07CC-E84FD31B82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3982" y="365898"/>
            <a:ext cx="1324014" cy="1324014"/>
          </a:xfrm>
          <a:prstGeom prst="rect">
            <a:avLst/>
          </a:prstGeom>
        </p:spPr>
      </p:pic>
      <p:pic>
        <p:nvPicPr>
          <p:cNvPr id="9" name="Picture 8">
            <a:extLst>
              <a:ext uri="{FF2B5EF4-FFF2-40B4-BE49-F238E27FC236}">
                <a16:creationId xmlns:a16="http://schemas.microsoft.com/office/drawing/2014/main" id="{74346258-9552-EFA0-CB25-E10B58DE7FD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367010" y="307448"/>
            <a:ext cx="1324014" cy="1324014"/>
          </a:xfrm>
          <a:prstGeom prst="rect">
            <a:avLst/>
          </a:prstGeom>
        </p:spPr>
      </p:pic>
      <p:pic>
        <p:nvPicPr>
          <p:cNvPr id="11" name="Picture 10">
            <a:extLst>
              <a:ext uri="{FF2B5EF4-FFF2-40B4-BE49-F238E27FC236}">
                <a16:creationId xmlns:a16="http://schemas.microsoft.com/office/drawing/2014/main" id="{20CE0DF9-F885-BD67-C67D-62FD6326E13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89C2B2E2-1781-F5F9-1BE5-7A07F1C0CFEA}"/>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2040171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7B1B43-A054-1D75-CB98-36506D335006}"/>
              </a:ext>
            </a:extLst>
          </p:cNvPr>
          <p:cNvSpPr txBox="1">
            <a:spLocks noGrp="1"/>
          </p:cNvSpPr>
          <p:nvPr>
            <p:ph type="title" idx="4294967295"/>
          </p:nvPr>
        </p:nvSpPr>
        <p:spPr>
          <a:xfrm>
            <a:off x="737722" y="365068"/>
            <a:ext cx="10515600" cy="856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Verdana" panose="020B0604030504040204" pitchFamily="34" charset="0"/>
                <a:cs typeface="+mj-cs"/>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
                <a:ea typeface="Calibri" panose="020F0502020204030204" pitchFamily="34" charset="0"/>
                <a:cs typeface="Times New Roman"/>
              </a:rPr>
              <a:t>Upcoming Office Hours</a:t>
            </a:r>
            <a:endParaRPr kumimoji="0" lang="en-US" sz="2400" b="0" i="0" u="none" strike="noStrike" kern="1200" cap="none" spc="0" normalizeH="0" baseline="0" noProof="0" dirty="0">
              <a:ln>
                <a:noFill/>
              </a:ln>
              <a:solidFill>
                <a:schemeClr val="bg1"/>
              </a:solidFill>
              <a:effectLst/>
              <a:uLnTx/>
              <a:uFillTx/>
              <a:latin typeface="Calibri"/>
              <a:ea typeface="Calibri" panose="020F0502020204030204" pitchFamily="34" charset="0"/>
              <a:cs typeface="Calibri"/>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(all times Eastern)</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4000" b="1" i="0" u="none" strike="noStrike" kern="1200" cap="none" spc="0" normalizeH="0" baseline="0" noProof="0" dirty="0">
              <a:ln>
                <a:noFill/>
              </a:ln>
              <a:solidFill>
                <a:schemeClr val="bg1"/>
              </a:solidFill>
              <a:effectLst/>
              <a:uLnTx/>
              <a:uFillTx/>
              <a:latin typeface="Calibri "/>
              <a:ea typeface="Calibri" panose="020F0502020204030204" pitchFamily="34" charset="0"/>
              <a:cs typeface="Times New Roman"/>
            </a:endParaRPr>
          </a:p>
        </p:txBody>
      </p:sp>
      <p:pic>
        <p:nvPicPr>
          <p:cNvPr id="8" name="Picture 7">
            <a:extLst>
              <a:ext uri="{FF2B5EF4-FFF2-40B4-BE49-F238E27FC236}">
                <a16:creationId xmlns:a16="http://schemas.microsoft.com/office/drawing/2014/main" id="{2FA6B0E6-253D-7AE8-07CC-E84FD31B82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3982" y="365898"/>
            <a:ext cx="1324014" cy="1324014"/>
          </a:xfrm>
          <a:prstGeom prst="rect">
            <a:avLst/>
          </a:prstGeom>
        </p:spPr>
      </p:pic>
      <p:pic>
        <p:nvPicPr>
          <p:cNvPr id="9" name="Picture 8">
            <a:extLst>
              <a:ext uri="{FF2B5EF4-FFF2-40B4-BE49-F238E27FC236}">
                <a16:creationId xmlns:a16="http://schemas.microsoft.com/office/drawing/2014/main" id="{74346258-9552-EFA0-CB25-E10B58DE7FD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367010" y="307448"/>
            <a:ext cx="1324014" cy="1324014"/>
          </a:xfrm>
          <a:prstGeom prst="rect">
            <a:avLst/>
          </a:prstGeom>
        </p:spPr>
      </p:pic>
      <p:pic>
        <p:nvPicPr>
          <p:cNvPr id="10" name="Picture 9">
            <a:extLst>
              <a:ext uri="{FF2B5EF4-FFF2-40B4-BE49-F238E27FC236}">
                <a16:creationId xmlns:a16="http://schemas.microsoft.com/office/drawing/2014/main" id="{A51D47DD-7188-4643-F054-4A65F5D1FBB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13256"/>
            <a:ext cx="1099751" cy="1099751"/>
          </a:xfrm>
          <a:prstGeom prst="rect">
            <a:avLst/>
          </a:prstGeom>
        </p:spPr>
      </p:pic>
      <p:sp>
        <p:nvSpPr>
          <p:cNvPr id="11" name="Content Placeholder 2">
            <a:extLst>
              <a:ext uri="{FF2B5EF4-FFF2-40B4-BE49-F238E27FC236}">
                <a16:creationId xmlns:a16="http://schemas.microsoft.com/office/drawing/2014/main" id="{0FA6F1CB-7380-D466-82A9-4A0F60B18DF3}"/>
              </a:ext>
            </a:extLst>
          </p:cNvPr>
          <p:cNvSpPr txBox="1">
            <a:spLocks/>
          </p:cNvSpPr>
          <p:nvPr/>
        </p:nvSpPr>
        <p:spPr>
          <a:xfrm>
            <a:off x="2780933" y="2394192"/>
            <a:ext cx="5674232" cy="34190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spcAft>
                <a:spcPts val="1200"/>
              </a:spcAft>
              <a:buSzPts val="1000"/>
              <a:buNone/>
              <a:tabLst>
                <a:tab pos="457200" algn="l"/>
              </a:tabLst>
            </a:pPr>
            <a:r>
              <a:rPr lang="en-US" dirty="0">
                <a:solidFill>
                  <a:schemeClr val="bg1"/>
                </a:solidFill>
                <a:latin typeface="Calibri"/>
                <a:ea typeface="Calibri" panose="020F0502020204030204" pitchFamily="34" charset="0"/>
                <a:cs typeface="Calibri"/>
              </a:rPr>
              <a:t>1.   14</a:t>
            </a:r>
            <a:r>
              <a:rPr lang="en-US" dirty="0">
                <a:solidFill>
                  <a:schemeClr val="bg1"/>
                </a:solidFill>
                <a:effectLst/>
                <a:latin typeface="Calibri"/>
                <a:ea typeface="Calibri" panose="020F0502020204030204" pitchFamily="34" charset="0"/>
                <a:cs typeface="Calibri"/>
              </a:rPr>
              <a:t> April 2023 2:00 – 3:00 p.m.</a:t>
            </a:r>
            <a:r>
              <a:rPr lang="en-US" dirty="0">
                <a:solidFill>
                  <a:schemeClr val="bg1"/>
                </a:solidFill>
                <a:latin typeface="Calibri"/>
                <a:ea typeface="Calibri" panose="020F0502020204030204" pitchFamily="34" charset="0"/>
                <a:cs typeface="Calibri"/>
              </a:rPr>
              <a:t> </a:t>
            </a:r>
            <a:endParaRPr lang="en-US" dirty="0">
              <a:solidFill>
                <a:schemeClr val="bg1"/>
              </a:solidFill>
              <a:effectLst/>
              <a:latin typeface="Calibri"/>
              <a:ea typeface="Calibri" panose="020F0502020204030204" pitchFamily="34" charset="0"/>
              <a:cs typeface="Calibri"/>
            </a:endParaRPr>
          </a:p>
          <a:p>
            <a:pPr marL="0" indent="0" fontAlgn="base">
              <a:spcBef>
                <a:spcPts val="0"/>
              </a:spcBef>
              <a:spcAft>
                <a:spcPts val="1200"/>
              </a:spcAft>
              <a:buSzPts val="1000"/>
              <a:buNone/>
              <a:tabLst>
                <a:tab pos="457200" algn="l"/>
              </a:tabLst>
            </a:pPr>
            <a:r>
              <a:rPr lang="en-US" dirty="0">
                <a:solidFill>
                  <a:schemeClr val="bg1"/>
                </a:solidFill>
                <a:latin typeface="Calibri"/>
                <a:ea typeface="Calibri" panose="020F0502020204030204" pitchFamily="34" charset="0"/>
                <a:cs typeface="Calibri"/>
              </a:rPr>
              <a:t>2.   18</a:t>
            </a:r>
            <a:r>
              <a:rPr lang="en-US" dirty="0">
                <a:solidFill>
                  <a:schemeClr val="bg1"/>
                </a:solidFill>
                <a:effectLst/>
                <a:latin typeface="Calibri"/>
                <a:ea typeface="Calibri" panose="020F0502020204030204" pitchFamily="34" charset="0"/>
                <a:cs typeface="Calibri"/>
              </a:rPr>
              <a:t> April 2023 3:30 – 4:30 p.m.</a:t>
            </a:r>
            <a:r>
              <a:rPr lang="en-US" dirty="0">
                <a:solidFill>
                  <a:schemeClr val="bg1"/>
                </a:solidFill>
                <a:latin typeface="Calibri"/>
                <a:ea typeface="Calibri" panose="020F0502020204030204" pitchFamily="34" charset="0"/>
                <a:cs typeface="Calibri"/>
              </a:rPr>
              <a:t> </a:t>
            </a:r>
            <a:endParaRPr lang="en-US" dirty="0">
              <a:solidFill>
                <a:schemeClr val="bg1"/>
              </a:solidFill>
              <a:effectLst/>
              <a:latin typeface="Calibri"/>
              <a:ea typeface="Calibri" panose="020F0502020204030204" pitchFamily="34" charset="0"/>
              <a:cs typeface="Calibri"/>
            </a:endParaRPr>
          </a:p>
          <a:p>
            <a:pPr marL="0" indent="0" fontAlgn="base">
              <a:spcBef>
                <a:spcPts val="0"/>
              </a:spcBef>
              <a:spcAft>
                <a:spcPts val="1200"/>
              </a:spcAft>
              <a:buSzPts val="1000"/>
              <a:buNone/>
              <a:tabLst>
                <a:tab pos="457200" algn="l"/>
              </a:tabLst>
            </a:pPr>
            <a:r>
              <a:rPr lang="en-US" dirty="0">
                <a:solidFill>
                  <a:schemeClr val="bg1"/>
                </a:solidFill>
                <a:latin typeface="Calibri"/>
                <a:ea typeface="Calibri" panose="020F0502020204030204" pitchFamily="34" charset="0"/>
                <a:cs typeface="Calibri"/>
              </a:rPr>
              <a:t>3.   28</a:t>
            </a:r>
            <a:r>
              <a:rPr lang="en-US" dirty="0">
                <a:solidFill>
                  <a:schemeClr val="bg1"/>
                </a:solidFill>
                <a:effectLst/>
                <a:latin typeface="Calibri"/>
                <a:ea typeface="Calibri" panose="020F0502020204030204" pitchFamily="34" charset="0"/>
                <a:cs typeface="Calibri"/>
              </a:rPr>
              <a:t> April 2023 2:00 – 3:00 p.m.</a:t>
            </a:r>
            <a:r>
              <a:rPr lang="en-US" dirty="0">
                <a:solidFill>
                  <a:schemeClr val="bg1"/>
                </a:solidFill>
                <a:latin typeface="Calibri"/>
                <a:ea typeface="Calibri" panose="020F0502020204030204" pitchFamily="34" charset="0"/>
                <a:cs typeface="Calibri"/>
              </a:rPr>
              <a:t> </a:t>
            </a:r>
            <a:endParaRPr lang="en-US" dirty="0">
              <a:solidFill>
                <a:schemeClr val="bg1"/>
              </a:solidFill>
              <a:effectLst/>
              <a:latin typeface="Calibri"/>
              <a:ea typeface="Calibri" panose="020F0502020204030204" pitchFamily="34" charset="0"/>
              <a:cs typeface="Calibri"/>
            </a:endParaRPr>
          </a:p>
          <a:p>
            <a:pPr marL="0" indent="0" fontAlgn="base">
              <a:spcBef>
                <a:spcPts val="0"/>
              </a:spcBef>
              <a:spcAft>
                <a:spcPts val="1200"/>
              </a:spcAft>
              <a:buSzPts val="1000"/>
              <a:buNone/>
              <a:tabLst>
                <a:tab pos="457200" algn="l"/>
              </a:tabLst>
            </a:pPr>
            <a:r>
              <a:rPr lang="en-US" dirty="0">
                <a:solidFill>
                  <a:schemeClr val="bg1"/>
                </a:solidFill>
                <a:latin typeface="Calibri"/>
                <a:ea typeface="Calibri" panose="020F0502020204030204" pitchFamily="34" charset="0"/>
                <a:cs typeface="Calibri"/>
              </a:rPr>
              <a:t>4.  2 </a:t>
            </a:r>
            <a:r>
              <a:rPr lang="en-US" dirty="0">
                <a:solidFill>
                  <a:schemeClr val="bg1"/>
                </a:solidFill>
                <a:effectLst/>
                <a:latin typeface="Calibri"/>
                <a:ea typeface="Calibri" panose="020F0502020204030204" pitchFamily="34" charset="0"/>
                <a:cs typeface="Calibri"/>
              </a:rPr>
              <a:t>May 2023 3:30 – 4:30 p.m</a:t>
            </a:r>
            <a:r>
              <a:rPr lang="en-US" b="1" dirty="0">
                <a:solidFill>
                  <a:schemeClr val="bg1"/>
                </a:solidFill>
                <a:effectLst/>
                <a:latin typeface="Calibri"/>
                <a:ea typeface="Calibri" panose="020F0502020204030204" pitchFamily="34" charset="0"/>
                <a:cs typeface="Calibri"/>
              </a:rPr>
              <a:t>.</a:t>
            </a:r>
            <a:r>
              <a:rPr lang="en-US" b="1" dirty="0">
                <a:solidFill>
                  <a:schemeClr val="bg1"/>
                </a:solidFill>
                <a:latin typeface="Calibri"/>
                <a:ea typeface="Calibri" panose="020F0502020204030204" pitchFamily="34" charset="0"/>
                <a:cs typeface="Calibri"/>
              </a:rPr>
              <a:t> </a:t>
            </a:r>
            <a:endParaRPr lang="en-US" b="1" dirty="0">
              <a:solidFill>
                <a:schemeClr val="bg1"/>
              </a:solidFill>
              <a:effectLst/>
              <a:latin typeface="Calibri"/>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30E3AB9C-B993-11DA-03D3-D61517D4B91D}"/>
              </a:ext>
            </a:extLst>
          </p:cNvPr>
          <p:cNvSpPr>
            <a:spLocks noGrp="1"/>
          </p:cNvSpPr>
          <p:nvPr>
            <p:ph type="sldNum" sz="quarter" idx="4"/>
          </p:nvPr>
        </p:nvSpPr>
        <p:spPr/>
        <p:txBody>
          <a:bodyPr lIns="91440" tIns="45720" rIns="91440" bIns="45720" anchor="t"/>
          <a:lstStyle/>
          <a:p>
            <a:r>
              <a:rPr lang="en-US"/>
              <a:t>19</a:t>
            </a:r>
          </a:p>
        </p:txBody>
      </p:sp>
    </p:spTree>
    <p:extLst>
      <p:ext uri="{BB962C8B-B14F-4D97-AF65-F5344CB8AC3E}">
        <p14:creationId xmlns:p14="http://schemas.microsoft.com/office/powerpoint/2010/main" val="2998692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06AF-1BF4-32EE-E6CC-E373FB0C1232}"/>
              </a:ext>
            </a:extLst>
          </p:cNvPr>
          <p:cNvSpPr txBox="1">
            <a:spLocks noGrp="1"/>
          </p:cNvSpPr>
          <p:nvPr>
            <p:ph type="title" idx="4294967295"/>
          </p:nvPr>
        </p:nvSpPr>
        <p:spPr>
          <a:xfrm>
            <a:off x="597557" y="0"/>
            <a:ext cx="4829466" cy="2428567"/>
          </a:xfrm>
          <a:prstGeom prst="rect">
            <a:avLst/>
          </a:prstGeom>
          <a:solidFill>
            <a:srgbClr val="0F4F8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Verdana" panose="020B0604030504040204" pitchFamily="34" charset="0"/>
                <a:cs typeface="+mj-cs"/>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alibri "/>
                <a:ea typeface="Calibri" panose="020F0502020204030204" pitchFamily="34" charset="0"/>
                <a:cs typeface="Times New Roman"/>
              </a:rPr>
              <a:t>Thank you!  </a:t>
            </a:r>
            <a:endParaRPr kumimoji="0" lang="en-US" sz="3600" b="1" i="0" u="none" strike="noStrike" kern="1200" cap="none" spc="0" normalizeH="0" baseline="0" noProof="0" dirty="0">
              <a:ln>
                <a:noFill/>
              </a:ln>
              <a:solidFill>
                <a:schemeClr val="bg1"/>
              </a:solidFill>
              <a:effectLst/>
              <a:uLnTx/>
              <a:uFillTx/>
              <a:latin typeface="Calibri "/>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
                <a:ea typeface="Calibri" panose="020F0502020204030204" pitchFamily="34" charset="0"/>
                <a:cs typeface="Times New Roman"/>
              </a:rPr>
              <a:t>Add Questions to Q&amp;A </a:t>
            </a:r>
            <a:endParaRPr kumimoji="0" lang="en-US" sz="3200" b="0" i="0" u="none" strike="noStrike" kern="1200" cap="none" spc="0" normalizeH="0" baseline="0" noProof="0" dirty="0">
              <a:ln>
                <a:noFill/>
              </a:ln>
              <a:solidFill>
                <a:schemeClr val="bg1"/>
              </a:solidFill>
              <a:effectLst/>
              <a:uLnTx/>
              <a:uFillTx/>
              <a:latin typeface="Calibri "/>
              <a:ea typeface="Calibri" panose="020F0502020204030204" pitchFamily="34" charset="0"/>
              <a:cs typeface="Times New Roman" panose="02020603050405020304" pitchFamily="18" charset="0"/>
            </a:endParaRPr>
          </a:p>
        </p:txBody>
      </p:sp>
      <p:sp>
        <p:nvSpPr>
          <p:cNvPr id="3" name="Content Placeholder 3">
            <a:extLst>
              <a:ext uri="{FF2B5EF4-FFF2-40B4-BE49-F238E27FC236}">
                <a16:creationId xmlns:a16="http://schemas.microsoft.com/office/drawing/2014/main" id="{00C8D354-73DB-FF3C-A5EC-72ADC154099A}"/>
              </a:ext>
            </a:extLst>
          </p:cNvPr>
          <p:cNvSpPr txBox="1">
            <a:spLocks/>
          </p:cNvSpPr>
          <p:nvPr/>
        </p:nvSpPr>
        <p:spPr>
          <a:xfrm>
            <a:off x="597557" y="1505677"/>
            <a:ext cx="4581042" cy="5012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sz="3200">
                <a:latin typeface="Calibri" panose="020F0502020204030204" pitchFamily="34" charset="0"/>
                <a:cs typeface="Calibri" panose="020F0502020204030204" pitchFamily="34" charset="0"/>
              </a:rPr>
              <a:t>globalcenters@nsf.gov</a:t>
            </a:r>
          </a:p>
        </p:txBody>
      </p:sp>
      <p:sp>
        <p:nvSpPr>
          <p:cNvPr id="4" name="Title 1">
            <a:extLst>
              <a:ext uri="{FF2B5EF4-FFF2-40B4-BE49-F238E27FC236}">
                <a16:creationId xmlns:a16="http://schemas.microsoft.com/office/drawing/2014/main" id="{FDE81C87-08B0-42FB-02A7-C893F8E3DA0B}"/>
              </a:ext>
            </a:extLst>
          </p:cNvPr>
          <p:cNvSpPr txBox="1">
            <a:spLocks/>
          </p:cNvSpPr>
          <p:nvPr/>
        </p:nvSpPr>
        <p:spPr>
          <a:xfrm>
            <a:off x="6429009" y="-1"/>
            <a:ext cx="4829466" cy="2428567"/>
          </a:xfrm>
          <a:prstGeom prst="rect">
            <a:avLst/>
          </a:prstGeom>
          <a:solidFill>
            <a:srgbClr val="C00000"/>
          </a:solidFill>
        </p:spPr>
        <p:txBody>
          <a:bodyPr lIns="91440" tIns="45720" rIns="91440" bIns="45720" anchor="t">
            <a:noAutofit/>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Verdana" panose="020B0604030504040204" pitchFamily="34" charset="0"/>
                <a:cs typeface="+mj-cs"/>
              </a:defRPr>
            </a:lvl1pPr>
          </a:lstStyle>
          <a:p>
            <a:pPr algn="ctr">
              <a:lnSpc>
                <a:spcPct val="107000"/>
              </a:lnSpc>
              <a:spcBef>
                <a:spcPts val="0"/>
              </a:spcBef>
              <a:spcAft>
                <a:spcPts val="800"/>
              </a:spcAft>
            </a:pPr>
            <a:r>
              <a:rPr lang="en-US" sz="3600" b="1" dirty="0">
                <a:solidFill>
                  <a:schemeClr val="bg1"/>
                </a:solidFill>
                <a:latin typeface="Calibri "/>
                <a:ea typeface="Calibri" panose="020F0502020204030204" pitchFamily="34" charset="0"/>
                <a:cs typeface="Times New Roman"/>
              </a:rPr>
              <a:t>CISE Specific Questions</a:t>
            </a:r>
            <a:endParaRPr lang="en-US" sz="3600" b="1" dirty="0">
              <a:solidFill>
                <a:schemeClr val="bg1"/>
              </a:solidFill>
              <a:latin typeface="Calibri "/>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3200" dirty="0" err="1">
                <a:solidFill>
                  <a:schemeClr val="bg1"/>
                </a:solidFill>
                <a:latin typeface="Calibri "/>
                <a:ea typeface="Calibri" panose="020F0502020204030204" pitchFamily="34" charset="0"/>
                <a:cs typeface="Times New Roman"/>
              </a:rPr>
              <a:t>ddechev@nsf.gov</a:t>
            </a:r>
            <a:endParaRPr lang="en-US" sz="3200" dirty="0">
              <a:solidFill>
                <a:schemeClr val="bg1"/>
              </a:solidFill>
              <a:latin typeface="Calibri "/>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DA8CAD71-316E-4CCF-8DA1-65809DFFF9DE}"/>
              </a:ext>
            </a:extLst>
          </p:cNvPr>
          <p:cNvSpPr txBox="1">
            <a:spLocks/>
          </p:cNvSpPr>
          <p:nvPr/>
        </p:nvSpPr>
        <p:spPr>
          <a:xfrm>
            <a:off x="276389" y="2428567"/>
            <a:ext cx="8725107" cy="4139382"/>
          </a:xfrm>
          <a:prstGeom prst="rect">
            <a:avLst/>
          </a:prstGeom>
          <a:solidFill>
            <a:schemeClr val="bg2"/>
          </a:solidFill>
        </p:spPr>
        <p:txBody>
          <a:bodyPr lIns="91440" tIns="45720" rIns="91440" bIns="45720" anchor="t">
            <a:noAutofit/>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Verdana" panose="020B0604030504040204" pitchFamily="34" charset="0"/>
                <a:cs typeface="+mj-cs"/>
              </a:defRPr>
            </a:lvl1pPr>
          </a:lstStyle>
          <a:p>
            <a:pPr>
              <a:lnSpc>
                <a:spcPct val="107000"/>
              </a:lnSpc>
              <a:spcBef>
                <a:spcPts val="0"/>
              </a:spcBef>
            </a:pPr>
            <a:endParaRPr lang="en-US" sz="1200" b="1">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US" sz="2800" b="1">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NSF Global Centers homepage</a:t>
            </a:r>
            <a:endParaRPr lang="en-US" sz="3600" b="1">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600"/>
              </a:spcAft>
            </a:pPr>
            <a:r>
              <a:rPr lang="en-US" sz="2400">
                <a:solidFill>
                  <a:schemeClr val="accent6"/>
                </a:solidFill>
                <a:latin typeface="Calibri" panose="020F0502020204030204" pitchFamily="34" charset="0"/>
                <a:ea typeface="Calibri" panose="020F0502020204030204" pitchFamily="34" charset="0"/>
                <a:cs typeface="Calibri" panose="020F0502020204030204" pitchFamily="34" charset="0"/>
              </a:rPr>
              <a:t>https://beta.nsf.gov/funding/opportunities/global-centers-gc </a:t>
            </a:r>
          </a:p>
          <a:p>
            <a:pPr>
              <a:lnSpc>
                <a:spcPct val="107000"/>
              </a:lnSpc>
              <a:spcBef>
                <a:spcPts val="1200"/>
              </a:spcBef>
            </a:pPr>
            <a:r>
              <a:rPr lang="en-US" sz="2800" b="1">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International Funding Partners Webpages</a:t>
            </a:r>
          </a:p>
          <a:p>
            <a:pPr marL="342900" indent="-342900">
              <a:lnSpc>
                <a:spcPct val="107000"/>
              </a:lnSpc>
              <a:spcBef>
                <a:spcPts val="0"/>
              </a:spcBef>
              <a:spcAft>
                <a:spcPts val="600"/>
              </a:spcAft>
              <a:buFont typeface="Arial" panose="020B0604020202020204" pitchFamily="34" charset="0"/>
              <a:buChar char="•"/>
            </a:pPr>
            <a:r>
              <a:rPr lang="en-AU" sz="2400">
                <a:solidFill>
                  <a:schemeClr val="accent6"/>
                </a:solidFill>
                <a:latin typeface="Calibri" panose="020F0502020204030204" pitchFamily="34" charset="0"/>
                <a:ea typeface="Calibri" panose="020F0502020204030204" pitchFamily="34" charset="0"/>
                <a:cs typeface="Calibri" panose="020F0502020204030204" pitchFamily="34" charset="0"/>
              </a:rPr>
              <a:t>https://www.csiro.au/GlobalCenters</a:t>
            </a:r>
            <a:endParaRPr lang="en-AU" sz="240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Bef>
                <a:spcPts val="0"/>
              </a:spcBef>
              <a:spcAft>
                <a:spcPts val="600"/>
              </a:spcAft>
              <a:buFont typeface="Arial" panose="020B0604020202020204" pitchFamily="34" charset="0"/>
              <a:buChar char="•"/>
            </a:pPr>
            <a:r>
              <a:rPr lang="en-CA" sz="2400">
                <a:solidFill>
                  <a:schemeClr val="accent6"/>
                </a:solidFill>
                <a:latin typeface="Calibri" panose="020F0502020204030204" pitchFamily="34" charset="0"/>
                <a:ea typeface="Calibri" panose="020F0502020204030204" pitchFamily="34" charset="0"/>
                <a:cs typeface="Calibri" panose="020F0502020204030204" pitchFamily="34" charset="0"/>
              </a:rPr>
              <a:t>https://www.nserc-crsng.gc.ca/Innovate-Innover/NSF-NSF/index_eng.asp</a:t>
            </a:r>
            <a:endParaRPr lang="en-US" sz="240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Bef>
                <a:spcPts val="0"/>
              </a:spcBef>
              <a:spcAft>
                <a:spcPts val="600"/>
              </a:spcAft>
              <a:buFont typeface="Arial" panose="020B0604020202020204" pitchFamily="34" charset="0"/>
              <a:buChar char="•"/>
            </a:pPr>
            <a:r>
              <a:rPr lang="en-US" sz="2400">
                <a:solidFill>
                  <a:schemeClr val="accent6"/>
                </a:solidFill>
                <a:latin typeface="Calibri" panose="020F0502020204030204" pitchFamily="34" charset="0"/>
                <a:ea typeface="Times New Roman" panose="02020603050405020304" pitchFamily="18" charset="0"/>
                <a:cs typeface="Calibri" panose="020F0502020204030204" pitchFamily="34" charset="0"/>
              </a:rPr>
              <a:t>https://www.ukri.org/opportunity/global-centers-in-clean-energy-and-climate-change</a:t>
            </a:r>
            <a:endParaRPr lang="en-US" sz="240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398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183B7-0EE3-18CE-01B7-E261D2871C0E}"/>
              </a:ext>
            </a:extLst>
          </p:cNvPr>
          <p:cNvSpPr>
            <a:spLocks noGrp="1"/>
          </p:cNvSpPr>
          <p:nvPr>
            <p:ph type="title"/>
          </p:nvPr>
        </p:nvSpPr>
        <p:spPr>
          <a:xfrm>
            <a:off x="438150" y="-1325563"/>
            <a:ext cx="10515600" cy="1325563"/>
          </a:xfrm>
        </p:spPr>
        <p:txBody>
          <a:bodyPr vert="horz" lIns="91440" tIns="45720" rIns="91440" bIns="45720" rtlCol="0" anchor="b">
            <a:normAutofit/>
          </a:bodyPr>
          <a:lstStyle/>
          <a:p>
            <a:r>
              <a:rPr lang="en-US" dirty="0"/>
              <a:t>Blank slide</a:t>
            </a:r>
          </a:p>
        </p:txBody>
      </p:sp>
      <p:sp>
        <p:nvSpPr>
          <p:cNvPr id="5" name="Slide Number Placeholder 4">
            <a:extLst>
              <a:ext uri="{FF2B5EF4-FFF2-40B4-BE49-F238E27FC236}">
                <a16:creationId xmlns:a16="http://schemas.microsoft.com/office/drawing/2014/main" id="{8B2B2C6D-ED88-444A-B200-4A615FC04874}"/>
              </a:ext>
            </a:extLst>
          </p:cNvPr>
          <p:cNvSpPr>
            <a:spLocks noGrp="1"/>
          </p:cNvSpPr>
          <p:nvPr>
            <p:ph type="sldNum" sz="quarter" idx="4"/>
          </p:nvPr>
        </p:nvSpPr>
        <p:spPr/>
        <p:txBody>
          <a:bodyPr/>
          <a:lstStyle/>
          <a:p>
            <a:fld id="{8F4BEAD3-91E3-4FFC-B7DC-935959D17485}" type="slidenum">
              <a:rPr lang="en-US" smtClean="0"/>
              <a:pPr/>
              <a:t>27</a:t>
            </a:fld>
            <a:endParaRPr lang="en-US"/>
          </a:p>
        </p:txBody>
      </p:sp>
    </p:spTree>
    <p:extLst>
      <p:ext uri="{BB962C8B-B14F-4D97-AF65-F5344CB8AC3E}">
        <p14:creationId xmlns:p14="http://schemas.microsoft.com/office/powerpoint/2010/main" val="3028492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E69F-7F76-932D-5F14-9EB64F3DB086}"/>
              </a:ext>
            </a:extLst>
          </p:cNvPr>
          <p:cNvSpPr>
            <a:spLocks noGrp="1"/>
          </p:cNvSpPr>
          <p:nvPr>
            <p:ph type="title"/>
          </p:nvPr>
        </p:nvSpPr>
        <p:spPr>
          <a:xfrm>
            <a:off x="438150" y="-1325563"/>
            <a:ext cx="10515600" cy="1325563"/>
          </a:xfrm>
        </p:spPr>
        <p:txBody>
          <a:bodyPr vert="horz" lIns="91440" tIns="45720" rIns="91440" bIns="45720" rtlCol="0" anchor="b">
            <a:normAutofit/>
          </a:bodyPr>
          <a:lstStyle/>
          <a:p>
            <a:r>
              <a:rPr lang="en-US" dirty="0"/>
              <a:t>Blank Slide</a:t>
            </a:r>
          </a:p>
        </p:txBody>
      </p:sp>
      <p:sp>
        <p:nvSpPr>
          <p:cNvPr id="5" name="Slide Number Placeholder 4">
            <a:extLst>
              <a:ext uri="{FF2B5EF4-FFF2-40B4-BE49-F238E27FC236}">
                <a16:creationId xmlns:a16="http://schemas.microsoft.com/office/drawing/2014/main" id="{8B2B2C6D-ED88-444A-B200-4A615FC04874}"/>
              </a:ext>
            </a:extLst>
          </p:cNvPr>
          <p:cNvSpPr>
            <a:spLocks noGrp="1"/>
          </p:cNvSpPr>
          <p:nvPr>
            <p:ph type="sldNum" sz="quarter" idx="4"/>
          </p:nvPr>
        </p:nvSpPr>
        <p:spPr/>
        <p:txBody>
          <a:bodyPr/>
          <a:lstStyle/>
          <a:p>
            <a:fld id="{8F4BEAD3-91E3-4FFC-B7DC-935959D17485}" type="slidenum">
              <a:rPr lang="en-US" smtClean="0"/>
              <a:pPr/>
              <a:t>28</a:t>
            </a:fld>
            <a:endParaRPr lang="en-US"/>
          </a:p>
        </p:txBody>
      </p:sp>
    </p:spTree>
    <p:extLst>
      <p:ext uri="{BB962C8B-B14F-4D97-AF65-F5344CB8AC3E}">
        <p14:creationId xmlns:p14="http://schemas.microsoft.com/office/powerpoint/2010/main" val="63941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C780-DEFB-DEF9-4FC2-D4633F529438}"/>
              </a:ext>
            </a:extLst>
          </p:cNvPr>
          <p:cNvSpPr>
            <a:spLocks noGrp="1"/>
          </p:cNvSpPr>
          <p:nvPr>
            <p:ph type="title"/>
          </p:nvPr>
        </p:nvSpPr>
        <p:spPr>
          <a:xfrm>
            <a:off x="438150" y="-1325563"/>
            <a:ext cx="10515600" cy="1325563"/>
          </a:xfrm>
        </p:spPr>
        <p:txBody>
          <a:bodyPr vert="horz" lIns="91440" tIns="45720" rIns="91440" bIns="45720" rtlCol="0" anchor="b">
            <a:normAutofit/>
          </a:bodyPr>
          <a:lstStyle/>
          <a:p>
            <a:r>
              <a:rPr lang="en-US" dirty="0"/>
              <a:t>Blank Slide</a:t>
            </a:r>
          </a:p>
        </p:txBody>
      </p:sp>
      <p:sp>
        <p:nvSpPr>
          <p:cNvPr id="5" name="Slide Number Placeholder 4">
            <a:extLst>
              <a:ext uri="{FF2B5EF4-FFF2-40B4-BE49-F238E27FC236}">
                <a16:creationId xmlns:a16="http://schemas.microsoft.com/office/drawing/2014/main" id="{8B2B2C6D-ED88-444A-B200-4A615FC04874}"/>
              </a:ext>
            </a:extLst>
          </p:cNvPr>
          <p:cNvSpPr>
            <a:spLocks noGrp="1"/>
          </p:cNvSpPr>
          <p:nvPr>
            <p:ph type="sldNum" sz="quarter" idx="4"/>
          </p:nvPr>
        </p:nvSpPr>
        <p:spPr/>
        <p:txBody>
          <a:bodyPr/>
          <a:lstStyle/>
          <a:p>
            <a:fld id="{8F4BEAD3-91E3-4FFC-B7DC-935959D17485}" type="slidenum">
              <a:rPr lang="en-US" smtClean="0"/>
              <a:pPr/>
              <a:t>29</a:t>
            </a:fld>
            <a:endParaRPr lang="en-US"/>
          </a:p>
        </p:txBody>
      </p:sp>
    </p:spTree>
    <p:extLst>
      <p:ext uri="{BB962C8B-B14F-4D97-AF65-F5344CB8AC3E}">
        <p14:creationId xmlns:p14="http://schemas.microsoft.com/office/powerpoint/2010/main" val="46294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B93DEC61-4BDF-7D9A-2A4F-279192570EEB}"/>
              </a:ext>
              <a:ext uri="{C183D7F6-B498-43B3-948B-1728B52AA6E4}">
                <adec:decorative xmlns:adec="http://schemas.microsoft.com/office/drawing/2017/decorative" val="1"/>
              </a:ext>
            </a:extLst>
          </p:cNvPr>
          <p:cNvGrpSpPr/>
          <p:nvPr/>
        </p:nvGrpSpPr>
        <p:grpSpPr>
          <a:xfrm>
            <a:off x="655469" y="1036038"/>
            <a:ext cx="10992296" cy="4619272"/>
            <a:chOff x="481403" y="1079819"/>
            <a:chExt cx="11117951" cy="4619272"/>
          </a:xfrm>
        </p:grpSpPr>
        <p:grpSp>
          <p:nvGrpSpPr>
            <p:cNvPr id="35" name="Group 34">
              <a:extLst>
                <a:ext uri="{FF2B5EF4-FFF2-40B4-BE49-F238E27FC236}">
                  <a16:creationId xmlns:a16="http://schemas.microsoft.com/office/drawing/2014/main" id="{216A6662-C4E7-89DE-7894-D2E32F7EC234}"/>
                </a:ext>
              </a:extLst>
            </p:cNvPr>
            <p:cNvGrpSpPr/>
            <p:nvPr/>
          </p:nvGrpSpPr>
          <p:grpSpPr>
            <a:xfrm>
              <a:off x="481403" y="1079819"/>
              <a:ext cx="11107545" cy="4619272"/>
              <a:chOff x="402745" y="946424"/>
              <a:chExt cx="11107545" cy="4619272"/>
            </a:xfrm>
          </p:grpSpPr>
          <p:pic>
            <p:nvPicPr>
              <p:cNvPr id="28" name="Picture 27" descr="Logo&#10;&#10;Description automatically generated">
                <a:extLst>
                  <a:ext uri="{FF2B5EF4-FFF2-40B4-BE49-F238E27FC236}">
                    <a16:creationId xmlns:a16="http://schemas.microsoft.com/office/drawing/2014/main" id="{B18D364C-71EE-A128-870F-46DAF0FE3F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602" r="5127" b="12283"/>
              <a:stretch/>
            </p:blipFill>
            <p:spPr>
              <a:xfrm>
                <a:off x="1313989" y="2344152"/>
                <a:ext cx="1718902" cy="815129"/>
              </a:xfrm>
              <a:prstGeom prst="rect">
                <a:avLst/>
              </a:prstGeom>
            </p:spPr>
          </p:pic>
          <p:pic>
            <p:nvPicPr>
              <p:cNvPr id="29" name="Picture 28" descr="Logo, company name&#10;&#10;Description automatically generated">
                <a:extLst>
                  <a:ext uri="{FF2B5EF4-FFF2-40B4-BE49-F238E27FC236}">
                    <a16:creationId xmlns:a16="http://schemas.microsoft.com/office/drawing/2014/main" id="{AB7D2BB8-9F74-8429-92DF-804882344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52" y="3543818"/>
                <a:ext cx="2619739" cy="704471"/>
              </a:xfrm>
              <a:prstGeom prst="rect">
                <a:avLst/>
              </a:prstGeom>
            </p:spPr>
          </p:pic>
          <p:pic>
            <p:nvPicPr>
              <p:cNvPr id="30" name="Picture 29" descr="Graphical user interface, text, application&#10;&#10;Description automatically generated">
                <a:extLst>
                  <a:ext uri="{FF2B5EF4-FFF2-40B4-BE49-F238E27FC236}">
                    <a16:creationId xmlns:a16="http://schemas.microsoft.com/office/drawing/2014/main" id="{060DF7D5-E584-3193-50AB-E76A6AF0BF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745" y="4790048"/>
                <a:ext cx="2630686" cy="775648"/>
              </a:xfrm>
              <a:prstGeom prst="rect">
                <a:avLst/>
              </a:prstGeom>
            </p:spPr>
          </p:pic>
          <p:pic>
            <p:nvPicPr>
              <p:cNvPr id="31" name="Picture 30" descr="A picture containing text, transport, wheel&#10;&#10;Description automatically generated">
                <a:extLst>
                  <a:ext uri="{FF2B5EF4-FFF2-40B4-BE49-F238E27FC236}">
                    <a16:creationId xmlns:a16="http://schemas.microsoft.com/office/drawing/2014/main" id="{19BFE5F8-3726-1525-6681-F1E51E9B32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246" y="946424"/>
                <a:ext cx="1314804" cy="1314804"/>
              </a:xfrm>
              <a:prstGeom prst="rect">
                <a:avLst/>
              </a:prstGeom>
            </p:spPr>
          </p:pic>
          <p:pic>
            <p:nvPicPr>
              <p:cNvPr id="33" name="Picture Placeholder 9">
                <a:extLst>
                  <a:ext uri="{FF2B5EF4-FFF2-40B4-BE49-F238E27FC236}">
                    <a16:creationId xmlns:a16="http://schemas.microsoft.com/office/drawing/2014/main" id="{74A3C08B-7EA2-5AA0-9401-D7BF2CFDA0AE}"/>
                  </a:ext>
                </a:extLst>
              </p:cNvPr>
              <p:cNvPicPr>
                <a:picLocks noChangeAspect="1"/>
              </p:cNvPicPr>
              <p:nvPr/>
            </p:nvPicPr>
            <p:blipFill>
              <a:blip r:embed="rId7">
                <a:extLst>
                  <a:ext uri="{28A0092B-C50C-407E-A947-70E740481C1C}">
                    <a14:useLocalDpi xmlns:a14="http://schemas.microsoft.com/office/drawing/2010/main" val="0"/>
                  </a:ext>
                </a:extLst>
              </a:blip>
              <a:srcRect t="22395" b="22395"/>
              <a:stretch/>
            </p:blipFill>
            <p:spPr>
              <a:xfrm>
                <a:off x="3352801" y="1140850"/>
                <a:ext cx="8157489" cy="4424846"/>
              </a:xfrm>
              <a:prstGeom prst="rect">
                <a:avLst/>
              </a:prstGeom>
            </p:spPr>
          </p:pic>
        </p:grpSp>
        <p:sp>
          <p:nvSpPr>
            <p:cNvPr id="34" name="Content Placeholder 2">
              <a:extLst>
                <a:ext uri="{FF2B5EF4-FFF2-40B4-BE49-F238E27FC236}">
                  <a16:creationId xmlns:a16="http://schemas.microsoft.com/office/drawing/2014/main" id="{EA091527-1A97-F8EA-EF53-99326E8326C6}"/>
                </a:ext>
              </a:extLst>
            </p:cNvPr>
            <p:cNvSpPr txBox="1">
              <a:spLocks/>
            </p:cNvSpPr>
            <p:nvPr/>
          </p:nvSpPr>
          <p:spPr>
            <a:xfrm>
              <a:off x="3850961" y="1516912"/>
              <a:ext cx="7748393" cy="409925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0"/>
                </a:spcAft>
              </a:pPr>
              <a:r>
                <a:rPr lang="en-US" dirty="0">
                  <a:solidFill>
                    <a:schemeClr val="tx1">
                      <a:lumMod val="90000"/>
                      <a:lumOff val="10000"/>
                    </a:schemeClr>
                  </a:solidFill>
                  <a:latin typeface="Calibri "/>
                  <a:ea typeface="+mn-ea"/>
                  <a:cs typeface="Calibri"/>
                </a:rPr>
                <a:t>National Science Foundation (NSF)</a:t>
              </a:r>
            </a:p>
            <a:p>
              <a:pPr>
                <a:spcBef>
                  <a:spcPts val="0"/>
                </a:spcBef>
                <a:spcAft>
                  <a:spcPts val="3000"/>
                </a:spcAft>
              </a:pPr>
              <a:r>
                <a:rPr lang="en-US" dirty="0">
                  <a:solidFill>
                    <a:schemeClr val="tx1">
                      <a:lumMod val="90000"/>
                      <a:lumOff val="10000"/>
                    </a:schemeClr>
                  </a:solidFill>
                  <a:effectLst/>
                  <a:latin typeface="Calibri "/>
                  <a:ea typeface="Times New Roman" panose="02020603050405020304" pitchFamily="18" charset="0"/>
                </a:rPr>
                <a:t>Commonwealth Scientific and Industrial Research </a:t>
              </a:r>
              <a:r>
                <a:rPr lang="en-US" dirty="0" err="1">
                  <a:solidFill>
                    <a:schemeClr val="tx1">
                      <a:lumMod val="90000"/>
                      <a:lumOff val="10000"/>
                    </a:schemeClr>
                  </a:solidFill>
                  <a:latin typeface="Calibri "/>
                  <a:ea typeface="Times New Roman" panose="02020603050405020304" pitchFamily="18" charset="0"/>
                </a:rPr>
                <a:t>Organisation</a:t>
              </a:r>
              <a:r>
                <a:rPr lang="en-US" dirty="0">
                  <a:solidFill>
                    <a:schemeClr val="tx1">
                      <a:lumMod val="90000"/>
                      <a:lumOff val="10000"/>
                    </a:schemeClr>
                  </a:solidFill>
                  <a:effectLst/>
                  <a:latin typeface="Calibri "/>
                  <a:ea typeface="Times New Roman" panose="02020603050405020304" pitchFamily="18" charset="0"/>
                </a:rPr>
                <a:t> (CSIRO)</a:t>
              </a:r>
            </a:p>
            <a:p>
              <a:pPr>
                <a:spcBef>
                  <a:spcPts val="0"/>
                </a:spcBef>
                <a:spcAft>
                  <a:spcPts val="3000"/>
                </a:spcAft>
              </a:pPr>
              <a:r>
                <a:rPr lang="en-US" dirty="0">
                  <a:solidFill>
                    <a:schemeClr val="tx1">
                      <a:lumMod val="90000"/>
                      <a:lumOff val="10000"/>
                    </a:schemeClr>
                  </a:solidFill>
                  <a:effectLst/>
                  <a:latin typeface="Calibri "/>
                  <a:ea typeface="Times New Roman" panose="02020603050405020304" pitchFamily="18" charset="0"/>
                </a:rPr>
                <a:t>Natural Sciences and Engineering Research Council (NSERC) and Social Science and Humanities Research Council (SSHRC)</a:t>
              </a:r>
            </a:p>
            <a:p>
              <a:pPr>
                <a:spcBef>
                  <a:spcPts val="0"/>
                </a:spcBef>
                <a:spcAft>
                  <a:spcPts val="3000"/>
                </a:spcAft>
              </a:pPr>
              <a:r>
                <a:rPr lang="en-US" dirty="0">
                  <a:solidFill>
                    <a:schemeClr val="tx1">
                      <a:lumMod val="90000"/>
                      <a:lumOff val="10000"/>
                    </a:schemeClr>
                  </a:solidFill>
                  <a:effectLst/>
                  <a:latin typeface="Calibri "/>
                  <a:ea typeface="Times New Roman" panose="02020603050405020304" pitchFamily="18" charset="0"/>
                  <a:cs typeface="Times New Roman"/>
                </a:rPr>
                <a:t>UK Research and Innovation (UKRI</a:t>
              </a:r>
              <a:r>
                <a:rPr lang="en-US" sz="3200" dirty="0">
                  <a:solidFill>
                    <a:schemeClr val="tx1">
                      <a:lumMod val="90000"/>
                      <a:lumOff val="10000"/>
                    </a:schemeClr>
                  </a:solidFill>
                  <a:effectLst/>
                  <a:latin typeface="Calibri "/>
                  <a:ea typeface="Times New Roman" panose="02020603050405020304" pitchFamily="18" charset="0"/>
                  <a:cs typeface="Times New Roman"/>
                </a:rPr>
                <a:t>)</a:t>
              </a:r>
              <a:endParaRPr lang="en-US" sz="3200" dirty="0">
                <a:solidFill>
                  <a:schemeClr val="tx1">
                    <a:lumMod val="90000"/>
                    <a:lumOff val="10000"/>
                  </a:schemeClr>
                </a:solidFill>
                <a:effectLst/>
                <a:latin typeface="Calibri "/>
                <a:ea typeface="Calibri" panose="020F0502020204030204" pitchFamily="34" charset="0"/>
                <a:cs typeface="Times New Roman"/>
              </a:endParaRPr>
            </a:p>
          </p:txBody>
        </p:sp>
      </p:grpSp>
      <p:sp>
        <p:nvSpPr>
          <p:cNvPr id="39" name="Title 7">
            <a:extLst>
              <a:ext uri="{FF2B5EF4-FFF2-40B4-BE49-F238E27FC236}">
                <a16:creationId xmlns:a16="http://schemas.microsoft.com/office/drawing/2014/main" id="{2431F755-2F8F-99B0-3BB5-1DB3CBF3D5E0}"/>
              </a:ext>
            </a:extLst>
          </p:cNvPr>
          <p:cNvSpPr>
            <a:spLocks noGrp="1"/>
          </p:cNvSpPr>
          <p:nvPr>
            <p:ph type="title"/>
          </p:nvPr>
        </p:nvSpPr>
        <p:spPr>
          <a:xfrm>
            <a:off x="1103132" y="467132"/>
            <a:ext cx="10163844" cy="434544"/>
          </a:xfrm>
        </p:spPr>
        <p:txBody>
          <a:bodyPr>
            <a:noAutofit/>
          </a:bodyPr>
          <a:lstStyle/>
          <a:p>
            <a:r>
              <a:rPr lang="en-US" sz="3200" dirty="0">
                <a:latin typeface="Calibri" panose="020F0502020204030204" pitchFamily="34" charset="0"/>
                <a:cs typeface="Calibri" panose="020F0502020204030204" pitchFamily="34" charset="0"/>
              </a:rPr>
              <a:t>NSF-led initiative in Partnership with International Funders</a:t>
            </a:r>
            <a:endParaRPr lang="en-US" sz="3200" dirty="0"/>
          </a:p>
        </p:txBody>
      </p:sp>
      <p:sp>
        <p:nvSpPr>
          <p:cNvPr id="2" name="Slide Number Placeholder 1">
            <a:extLst>
              <a:ext uri="{FF2B5EF4-FFF2-40B4-BE49-F238E27FC236}">
                <a16:creationId xmlns:a16="http://schemas.microsoft.com/office/drawing/2014/main" id="{516B5316-34A2-F91F-231B-76DADD9D70EB}"/>
              </a:ext>
            </a:extLst>
          </p:cNvPr>
          <p:cNvSpPr>
            <a:spLocks noGrp="1"/>
          </p:cNvSpPr>
          <p:nvPr>
            <p:ph type="sldNum" sz="quarter" idx="4"/>
          </p:nvPr>
        </p:nvSpPr>
        <p:spPr/>
        <p:txBody>
          <a:bodyPr/>
          <a:lstStyle/>
          <a:p>
            <a:fld id="{8F4BEAD3-91E3-4FFC-B7DC-935959D17485}" type="slidenum">
              <a:rPr lang="en-US" smtClean="0"/>
              <a:pPr/>
              <a:t>3</a:t>
            </a:fld>
            <a:endParaRPr lang="en-US"/>
          </a:p>
        </p:txBody>
      </p:sp>
    </p:spTree>
    <p:extLst>
      <p:ext uri="{BB962C8B-B14F-4D97-AF65-F5344CB8AC3E}">
        <p14:creationId xmlns:p14="http://schemas.microsoft.com/office/powerpoint/2010/main" val="3521250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129CBC-435C-5B31-E999-B25A9B0C277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1959" y="3564285"/>
            <a:ext cx="3934676" cy="1160122"/>
          </a:xfrm>
          <a:prstGeom prst="rect">
            <a:avLst/>
          </a:prstGeom>
        </p:spPr>
      </p:pic>
      <p:pic>
        <p:nvPicPr>
          <p:cNvPr id="7" name="Picture 6">
            <a:extLst>
              <a:ext uri="{FF2B5EF4-FFF2-40B4-BE49-F238E27FC236}">
                <a16:creationId xmlns:a16="http://schemas.microsoft.com/office/drawing/2014/main" id="{CFD77656-87C7-2FCB-C1D1-C0205CF55FA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709" y="933815"/>
            <a:ext cx="2052491" cy="2052491"/>
          </a:xfrm>
          <a:prstGeom prst="rect">
            <a:avLst/>
          </a:prstGeom>
        </p:spPr>
      </p:pic>
      <p:pic>
        <p:nvPicPr>
          <p:cNvPr id="10" name="Picture 9">
            <a:extLst>
              <a:ext uri="{FF2B5EF4-FFF2-40B4-BE49-F238E27FC236}">
                <a16:creationId xmlns:a16="http://schemas.microsoft.com/office/drawing/2014/main" id="{E33BD806-FC7D-738C-2738-58F62288B3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553" y="3604297"/>
            <a:ext cx="4165410" cy="1120110"/>
          </a:xfrm>
          <a:prstGeom prst="rect">
            <a:avLst/>
          </a:prstGeom>
        </p:spPr>
      </p:pic>
      <p:pic>
        <p:nvPicPr>
          <p:cNvPr id="20" name="Picture 19">
            <a:extLst>
              <a:ext uri="{FF2B5EF4-FFF2-40B4-BE49-F238E27FC236}">
                <a16:creationId xmlns:a16="http://schemas.microsoft.com/office/drawing/2014/main" id="{DCB89551-8608-B0CC-AD2D-FD67EE5E468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1959" y="1111887"/>
            <a:ext cx="2907583" cy="1696346"/>
          </a:xfrm>
          <a:prstGeom prst="rect">
            <a:avLst/>
          </a:prstGeom>
        </p:spPr>
      </p:pic>
      <p:sp>
        <p:nvSpPr>
          <p:cNvPr id="2" name="Title 1">
            <a:extLst>
              <a:ext uri="{FF2B5EF4-FFF2-40B4-BE49-F238E27FC236}">
                <a16:creationId xmlns:a16="http://schemas.microsoft.com/office/drawing/2014/main" id="{700ED974-E444-0970-853C-508E8314F708}"/>
              </a:ext>
            </a:extLst>
          </p:cNvPr>
          <p:cNvSpPr>
            <a:spLocks noGrp="1"/>
          </p:cNvSpPr>
          <p:nvPr>
            <p:ph type="title"/>
          </p:nvPr>
        </p:nvSpPr>
        <p:spPr>
          <a:xfrm>
            <a:off x="438150" y="-1325563"/>
            <a:ext cx="10515600" cy="1325563"/>
          </a:xfrm>
        </p:spPr>
        <p:txBody>
          <a:bodyPr vert="horz" lIns="91440" tIns="45720" rIns="91440" bIns="45720" rtlCol="0" anchor="b">
            <a:normAutofit/>
          </a:bodyPr>
          <a:lstStyle/>
          <a:p>
            <a:r>
              <a:rPr lang="en-US" dirty="0"/>
              <a:t>Collaborations</a:t>
            </a:r>
          </a:p>
        </p:txBody>
      </p:sp>
      <p:sp>
        <p:nvSpPr>
          <p:cNvPr id="5" name="Slide Number Placeholder 4">
            <a:extLst>
              <a:ext uri="{FF2B5EF4-FFF2-40B4-BE49-F238E27FC236}">
                <a16:creationId xmlns:a16="http://schemas.microsoft.com/office/drawing/2014/main" id="{8B2B2C6D-ED88-444A-B200-4A615FC04874}"/>
              </a:ext>
            </a:extLst>
          </p:cNvPr>
          <p:cNvSpPr>
            <a:spLocks noGrp="1"/>
          </p:cNvSpPr>
          <p:nvPr>
            <p:ph type="sldNum" sz="quarter" idx="4"/>
          </p:nvPr>
        </p:nvSpPr>
        <p:spPr/>
        <p:txBody>
          <a:bodyPr/>
          <a:lstStyle/>
          <a:p>
            <a:fld id="{8F4BEAD3-91E3-4FFC-B7DC-935959D17485}" type="slidenum">
              <a:rPr lang="en-US" dirty="0" smtClean="0"/>
              <a:pPr/>
              <a:t>30</a:t>
            </a:fld>
            <a:endParaRPr lang="en-US"/>
          </a:p>
        </p:txBody>
      </p:sp>
    </p:spTree>
    <p:extLst>
      <p:ext uri="{BB962C8B-B14F-4D97-AF65-F5344CB8AC3E}">
        <p14:creationId xmlns:p14="http://schemas.microsoft.com/office/powerpoint/2010/main" val="2704439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F52A691-B31C-6E3A-2D43-6E58B39C0BCA}"/>
              </a:ext>
              <a:ext uri="{C183D7F6-B498-43B3-948B-1728B52AA6E4}">
                <adec:decorative xmlns:adec="http://schemas.microsoft.com/office/drawing/2017/decorative" val="1"/>
              </a:ext>
            </a:extLst>
          </p:cNvPr>
          <p:cNvSpPr/>
          <p:nvPr/>
        </p:nvSpPr>
        <p:spPr>
          <a:xfrm>
            <a:off x="-137160" y="488626"/>
            <a:ext cx="12329160" cy="971671"/>
          </a:xfrm>
          <a:prstGeom prst="rect">
            <a:avLst/>
          </a:prstGeom>
          <a:solidFill>
            <a:srgbClr val="0164A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30" name="Title 7">
            <a:extLst>
              <a:ext uri="{FF2B5EF4-FFF2-40B4-BE49-F238E27FC236}">
                <a16:creationId xmlns:a16="http://schemas.microsoft.com/office/drawing/2014/main" id="{6080A3AF-5BD2-1221-322A-5821C65A3FC7}"/>
              </a:ext>
            </a:extLst>
          </p:cNvPr>
          <p:cNvSpPr txBox="1">
            <a:spLocks noGrp="1"/>
          </p:cNvSpPr>
          <p:nvPr>
            <p:ph type="title" idx="4294967295"/>
          </p:nvPr>
        </p:nvSpPr>
        <p:spPr>
          <a:xfrm>
            <a:off x="-137159" y="557344"/>
            <a:ext cx="12329160" cy="8258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2"/>
                </a:solidFill>
                <a:latin typeface="+mj-lt"/>
                <a:ea typeface="Open Sans Extrabold" pitchFamily="2" charset="0"/>
                <a:cs typeface="Open Sans Extrabold"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Open Sans Extrabold"/>
                <a:cs typeface="Calibri"/>
              </a:rPr>
              <a:t>CISE: Computer and Information Science and Engineering Directorate</a:t>
            </a:r>
          </a:p>
        </p:txBody>
      </p:sp>
      <p:pic>
        <p:nvPicPr>
          <p:cNvPr id="28" name="Picture 27" descr="Icon&#10;&#10;Description automatically generated">
            <a:extLst>
              <a:ext uri="{FF2B5EF4-FFF2-40B4-BE49-F238E27FC236}">
                <a16:creationId xmlns:a16="http://schemas.microsoft.com/office/drawing/2014/main" id="{00653E9A-15BC-49CD-1822-2623C90B6F72}"/>
              </a:ext>
            </a:extLst>
          </p:cNvPr>
          <p:cNvPicPr>
            <a:picLocks noChangeAspect="1"/>
          </p:cNvPicPr>
          <p:nvPr/>
        </p:nvPicPr>
        <p:blipFill>
          <a:blip r:embed="rId3"/>
          <a:stretch>
            <a:fillRect/>
          </a:stretch>
        </p:blipFill>
        <p:spPr>
          <a:xfrm>
            <a:off x="253982" y="365898"/>
            <a:ext cx="1324014" cy="1324014"/>
          </a:xfrm>
          <a:prstGeom prst="rect">
            <a:avLst/>
          </a:prstGeom>
        </p:spPr>
      </p:pic>
      <p:pic>
        <p:nvPicPr>
          <p:cNvPr id="29" name="Picture 28" descr="Icon&#10;&#10;Description automatically generated">
            <a:extLst>
              <a:ext uri="{FF2B5EF4-FFF2-40B4-BE49-F238E27FC236}">
                <a16:creationId xmlns:a16="http://schemas.microsoft.com/office/drawing/2014/main" id="{53A8C8A7-406B-2A99-A076-0144938A7D6E}"/>
              </a:ext>
            </a:extLst>
          </p:cNvPr>
          <p:cNvPicPr>
            <a:picLocks noChangeAspect="1"/>
          </p:cNvPicPr>
          <p:nvPr/>
        </p:nvPicPr>
        <p:blipFill>
          <a:blip r:embed="rId4"/>
          <a:stretch>
            <a:fillRect/>
          </a:stretch>
        </p:blipFill>
        <p:spPr>
          <a:xfrm>
            <a:off x="10367010" y="307448"/>
            <a:ext cx="1324014" cy="1324014"/>
          </a:xfrm>
          <a:prstGeom prst="rect">
            <a:avLst/>
          </a:prstGeom>
        </p:spPr>
      </p:pic>
      <p:pic>
        <p:nvPicPr>
          <p:cNvPr id="35" name="Picture 34" descr="A picture containing text, transport, wheel&#10;&#10;Description automatically generated">
            <a:extLst>
              <a:ext uri="{FF2B5EF4-FFF2-40B4-BE49-F238E27FC236}">
                <a16:creationId xmlns:a16="http://schemas.microsoft.com/office/drawing/2014/main" id="{8A81FEC1-0FED-585B-4C06-863FAF2290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88" y="5823322"/>
            <a:ext cx="954668" cy="954668"/>
          </a:xfrm>
          <a:prstGeom prst="rect">
            <a:avLst/>
          </a:prstGeom>
        </p:spPr>
      </p:pic>
      <p:sp>
        <p:nvSpPr>
          <p:cNvPr id="11" name="Rectangle 10">
            <a:extLst>
              <a:ext uri="{FF2B5EF4-FFF2-40B4-BE49-F238E27FC236}">
                <a16:creationId xmlns:a16="http://schemas.microsoft.com/office/drawing/2014/main" id="{DED5B444-07C1-0F49-03CC-D59A9172C759}"/>
              </a:ext>
            </a:extLst>
          </p:cNvPr>
          <p:cNvSpPr/>
          <p:nvPr/>
        </p:nvSpPr>
        <p:spPr>
          <a:xfrm>
            <a:off x="-137160" y="1547782"/>
            <a:ext cx="12329160" cy="5310218"/>
          </a:xfrm>
          <a:prstGeom prst="rect">
            <a:avLst/>
          </a:prstGeom>
          <a:solidFill>
            <a:srgbClr val="005696">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r>
              <a:rPr lang="en-US" sz="2400" b="1" i="1" dirty="0"/>
              <a:t>Division of Computer and Network Systems (CNS)</a:t>
            </a:r>
          </a:p>
          <a:p>
            <a:pPr algn="l"/>
            <a:r>
              <a:rPr lang="en-US" dirty="0"/>
              <a:t>CNS invents new computing and networking technologies, while ensuring their security and privacy, and finds new ways to make use of current technologies.</a:t>
            </a:r>
          </a:p>
          <a:p>
            <a:pPr algn="l"/>
            <a:endParaRPr lang="en-US" dirty="0"/>
          </a:p>
          <a:p>
            <a:pPr algn="l"/>
            <a:r>
              <a:rPr lang="en-US" sz="2400" b="1" dirty="0"/>
              <a:t>Division of Computing and Communication Foundations (CCF)</a:t>
            </a:r>
          </a:p>
          <a:p>
            <a:pPr algn="l"/>
            <a:r>
              <a:rPr lang="en-US" dirty="0"/>
              <a:t>CCF advances computing and communication theory, algorithms for computer and computational sciences and architecture and the design of computers and software.</a:t>
            </a:r>
          </a:p>
          <a:p>
            <a:pPr algn="l"/>
            <a:endParaRPr lang="en-US" dirty="0"/>
          </a:p>
          <a:p>
            <a:pPr algn="l"/>
            <a:r>
              <a:rPr lang="en-US" sz="2400" b="1" dirty="0"/>
              <a:t>Division of Information and Intelligent Systems (IIS) </a:t>
            </a:r>
          </a:p>
          <a:p>
            <a:pPr algn="l"/>
            <a:r>
              <a:rPr lang="en-US" dirty="0"/>
              <a:t>IIS studies the interrelated roles of people, computers and information to increase the ability to understand data, as well as mimic the hallmarks of intelligence in computational systems.</a:t>
            </a:r>
          </a:p>
          <a:p>
            <a:pPr algn="l"/>
            <a:endParaRPr lang="en-US" dirty="0"/>
          </a:p>
          <a:p>
            <a:pPr algn="l"/>
            <a:r>
              <a:rPr lang="en-US" sz="2400" b="1" dirty="0"/>
              <a:t>Office of Advanced Cyberinfrastructure (OAC)</a:t>
            </a:r>
          </a:p>
          <a:p>
            <a:pPr algn="l"/>
            <a:r>
              <a:rPr lang="en-US" dirty="0"/>
              <a:t>OAC supports and coordinates the development, acquisition and provision of state-of-the-art cyberinfrastructure resources, tools and services essential to the advancement and transformation of science and engineering.</a:t>
            </a:r>
          </a:p>
        </p:txBody>
      </p:sp>
    </p:spTree>
    <p:extLst>
      <p:ext uri="{BB962C8B-B14F-4D97-AF65-F5344CB8AC3E}">
        <p14:creationId xmlns:p14="http://schemas.microsoft.com/office/powerpoint/2010/main" val="3601148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4322209" y="2099973"/>
            <a:ext cx="7472590" cy="3768655"/>
          </a:xfrm>
        </p:spPr>
      </p:pic>
      <p:sp>
        <p:nvSpPr>
          <p:cNvPr id="8" name="Title 7">
            <a:extLst>
              <a:ext uri="{FF2B5EF4-FFF2-40B4-BE49-F238E27FC236}">
                <a16:creationId xmlns:a16="http://schemas.microsoft.com/office/drawing/2014/main" id="{21086E15-83A5-42AD-83F9-8F48A51BEA59}"/>
              </a:ext>
            </a:extLst>
          </p:cNvPr>
          <p:cNvSpPr>
            <a:spLocks noGrp="1"/>
          </p:cNvSpPr>
          <p:nvPr>
            <p:ph type="title"/>
          </p:nvPr>
        </p:nvSpPr>
        <p:spPr>
          <a:xfrm>
            <a:off x="2065020" y="853440"/>
            <a:ext cx="10515600" cy="311293"/>
          </a:xfrm>
        </p:spPr>
        <p:txBody>
          <a:bodyPr>
            <a:noAutofit/>
          </a:bodyPr>
          <a:lstStyle/>
          <a:p>
            <a:r>
              <a:rPr lang="en-US" sz="4000" dirty="0">
                <a:latin typeface="Calibri" panose="020F0502020204030204" pitchFamily="34" charset="0"/>
                <a:cs typeface="Calibri" panose="020F0502020204030204" pitchFamily="34" charset="0"/>
              </a:rPr>
              <a:t>Global Centers should…</a:t>
            </a:r>
            <a:endParaRPr lang="en-US" sz="4000" dirty="0"/>
          </a:p>
        </p:txBody>
      </p:sp>
      <p:sp>
        <p:nvSpPr>
          <p:cNvPr id="2" name="Content Placeholder 1">
            <a:extLst>
              <a:ext uri="{FF2B5EF4-FFF2-40B4-BE49-F238E27FC236}">
                <a16:creationId xmlns:a16="http://schemas.microsoft.com/office/drawing/2014/main" id="{DC85DD2F-D8DD-4F42-AAD2-21CC0D2DD942}"/>
              </a:ext>
            </a:extLst>
          </p:cNvPr>
          <p:cNvSpPr>
            <a:spLocks noGrp="1"/>
          </p:cNvSpPr>
          <p:nvPr>
            <p:ph sz="quarter" idx="21"/>
          </p:nvPr>
        </p:nvSpPr>
        <p:spPr>
          <a:xfrm>
            <a:off x="491613" y="2109805"/>
            <a:ext cx="3551568" cy="3768655"/>
          </a:xfrm>
          <a:solidFill>
            <a:srgbClr val="075697"/>
          </a:solidFill>
        </p:spPr>
        <p:txBody>
          <a:bodyPr>
            <a:normAutofit/>
          </a:bodyPr>
          <a:lstStyle/>
          <a:p>
            <a:pPr>
              <a:spcBef>
                <a:spcPts val="0"/>
              </a:spcBef>
              <a:spcAft>
                <a:spcPts val="600"/>
              </a:spcAft>
            </a:pPr>
            <a:r>
              <a:rPr lang="en-US" sz="2400">
                <a:solidFill>
                  <a:schemeClr val="bg1"/>
                </a:solidFill>
              </a:rPr>
              <a:t>Climate change is complex, and solutions require synergistic partnerships</a:t>
            </a:r>
          </a:p>
        </p:txBody>
      </p:sp>
      <p:sp>
        <p:nvSpPr>
          <p:cNvPr id="4" name="Content Placeholder 2">
            <a:extLst>
              <a:ext uri="{FF2B5EF4-FFF2-40B4-BE49-F238E27FC236}">
                <a16:creationId xmlns:a16="http://schemas.microsoft.com/office/drawing/2014/main" id="{D1576803-6FA3-A13E-6C6E-C4486299C2AF}"/>
              </a:ext>
              <a:ext uri="{C183D7F6-B498-43B3-948B-1728B52AA6E4}">
                <adec:decorative xmlns:adec="http://schemas.microsoft.com/office/drawing/2017/decorative" val="1"/>
              </a:ext>
            </a:extLst>
          </p:cNvPr>
          <p:cNvSpPr txBox="1">
            <a:spLocks/>
          </p:cNvSpPr>
          <p:nvPr/>
        </p:nvSpPr>
        <p:spPr>
          <a:xfrm>
            <a:off x="4608654" y="2256112"/>
            <a:ext cx="7091733" cy="361251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0"/>
              </a:spcBef>
              <a:spcAft>
                <a:spcPts val="800"/>
              </a:spcAft>
              <a:buSzPts val="1000"/>
              <a:buNone/>
              <a:tabLst>
                <a:tab pos="457200" algn="l"/>
              </a:tabLst>
            </a:pPr>
            <a:endPar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14" name="Content Placeholder 2">
            <a:extLst>
              <a:ext uri="{FF2B5EF4-FFF2-40B4-BE49-F238E27FC236}">
                <a16:creationId xmlns:a16="http://schemas.microsoft.com/office/drawing/2014/main" id="{2E4CD167-0EFD-B22D-04C3-48E90BCDCFCE}"/>
              </a:ext>
            </a:extLst>
          </p:cNvPr>
          <p:cNvSpPr txBox="1">
            <a:spLocks/>
          </p:cNvSpPr>
          <p:nvPr/>
        </p:nvSpPr>
        <p:spPr>
          <a:xfrm>
            <a:off x="4497529" y="2177454"/>
            <a:ext cx="7193495" cy="361251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a:solidFill>
                  <a:schemeClr val="tx1"/>
                </a:solidFill>
                <a:latin typeface="Calibri "/>
                <a:ea typeface="Verdana"/>
              </a:rPr>
              <a:t>Tackle challenges that require involving more than a single institution or a single discipline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a:solidFill>
                  <a:schemeClr val="tx1"/>
                </a:solidFill>
                <a:latin typeface="Calibri "/>
                <a:ea typeface="Verdana"/>
              </a:rPr>
              <a:t>Demonstrate how international collaboration will produce innovative research &amp; education outcomes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a:solidFill>
                  <a:schemeClr val="tx1"/>
                </a:solidFill>
                <a:latin typeface="Calibri "/>
                <a:ea typeface="Verdana"/>
              </a:rPr>
              <a:t>Identify who are the relevant stakeholders and how they will help drive the science research priorities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a:solidFill>
                  <a:schemeClr val="tx1"/>
                </a:solidFill>
                <a:latin typeface="Calibri "/>
                <a:ea typeface="Verdana"/>
              </a:rPr>
              <a:t>Have a vision and strategy for potential growth, scaling up, and building a relevant community</a:t>
            </a:r>
            <a:endParaRPr lang="en-US" sz="2400">
              <a:solidFill>
                <a:schemeClr val="tx1"/>
              </a:solidFill>
              <a:effectLst/>
              <a:latin typeface="Calibri "/>
              <a:ea typeface="Verdana"/>
              <a:cs typeface="Calibri" panose="020F050202020403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CA6AB038-615C-85A5-EAA6-2C4C06053A3B}"/>
              </a:ext>
            </a:extLst>
          </p:cNvPr>
          <p:cNvSpPr>
            <a:spLocks noGrp="1"/>
          </p:cNvSpPr>
          <p:nvPr>
            <p:ph type="sldNum" sz="quarter" idx="12"/>
          </p:nvPr>
        </p:nvSpPr>
        <p:spPr/>
        <p:txBody>
          <a:bodyPr/>
          <a:lstStyle/>
          <a:p>
            <a:fld id="{B67B8A01-5913-41E2-AA95-B5B699FED64F}" type="slidenum">
              <a:rPr lang="en-US" smtClean="0"/>
              <a:t>32</a:t>
            </a:fld>
            <a:endParaRPr lang="en-US"/>
          </a:p>
        </p:txBody>
      </p:sp>
      <p:pic>
        <p:nvPicPr>
          <p:cNvPr id="7" name="Picture 6">
            <a:extLst>
              <a:ext uri="{FF2B5EF4-FFF2-40B4-BE49-F238E27FC236}">
                <a16:creationId xmlns:a16="http://schemas.microsoft.com/office/drawing/2014/main" id="{3FEAF87A-0C19-6D13-29B5-2FC74A91C966}"/>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3" name="Picture 12">
            <a:extLst>
              <a:ext uri="{FF2B5EF4-FFF2-40B4-BE49-F238E27FC236}">
                <a16:creationId xmlns:a16="http://schemas.microsoft.com/office/drawing/2014/main" id="{932A2D97-DD97-44AD-E039-CEE6CC68F08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6" name="Picture 15">
            <a:extLst>
              <a:ext uri="{FF2B5EF4-FFF2-40B4-BE49-F238E27FC236}">
                <a16:creationId xmlns:a16="http://schemas.microsoft.com/office/drawing/2014/main" id="{EC8AE21B-004C-893B-E735-D0107FAA99DC}"/>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2262182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5" y="2112264"/>
            <a:ext cx="10474199" cy="3757652"/>
          </a:xfrm>
        </p:spPr>
      </p:pic>
      <p:sp>
        <p:nvSpPr>
          <p:cNvPr id="8" name="Title 7">
            <a:extLst>
              <a:ext uri="{FF2B5EF4-FFF2-40B4-BE49-F238E27FC236}">
                <a16:creationId xmlns:a16="http://schemas.microsoft.com/office/drawing/2014/main" id="{21086E15-83A5-42AD-83F9-8F48A51BEA59}"/>
              </a:ext>
            </a:extLst>
          </p:cNvPr>
          <p:cNvSpPr>
            <a:spLocks noGrp="1"/>
          </p:cNvSpPr>
          <p:nvPr>
            <p:ph type="title"/>
          </p:nvPr>
        </p:nvSpPr>
        <p:spPr>
          <a:xfrm>
            <a:off x="2065020" y="853440"/>
            <a:ext cx="10515600" cy="311293"/>
          </a:xfrm>
        </p:spPr>
        <p:txBody>
          <a:bodyPr>
            <a:noAutofit/>
          </a:bodyPr>
          <a:lstStyle/>
          <a:p>
            <a:r>
              <a:rPr lang="en-US" sz="4000" dirty="0">
                <a:latin typeface="Calibri" panose="020F0502020204030204" pitchFamily="34" charset="0"/>
                <a:cs typeface="Calibri" panose="020F0502020204030204" pitchFamily="34" charset="0"/>
              </a:rPr>
              <a:t>Key Elements of the Global Centers</a:t>
            </a:r>
            <a:endParaRPr lang="en-US" sz="4000" dirty="0"/>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662891" y="2623333"/>
            <a:ext cx="9089290" cy="2902188"/>
          </a:xfrm>
          <a:prstGeom prst="rect">
            <a:avLst/>
          </a:prstGeom>
          <a:ln>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2400"/>
              </a:spcAft>
            </a:pPr>
            <a:r>
              <a:rPr lang="en-US" sz="2400">
                <a:solidFill>
                  <a:schemeClr val="tx1"/>
                </a:solidFill>
                <a:latin typeface="Calibri"/>
                <a:ea typeface="+mn-ea"/>
                <a:cs typeface="Calibri"/>
              </a:rPr>
              <a:t>Inter-, multi-, or trans-disciplinarity; </a:t>
            </a:r>
            <a:r>
              <a:rPr lang="en-US" sz="2400">
                <a:solidFill>
                  <a:schemeClr val="tx1"/>
                </a:solidFill>
                <a:latin typeface="Calibri"/>
                <a:ea typeface="Verdana"/>
                <a:cs typeface="Calibri"/>
              </a:rPr>
              <a:t>importance of integrating the social, behavioral, and economic sciences</a:t>
            </a:r>
          </a:p>
          <a:p>
            <a:pPr marL="457200" indent="-457200">
              <a:spcBef>
                <a:spcPts val="0"/>
              </a:spcBef>
              <a:spcAft>
                <a:spcPts val="2400"/>
              </a:spcAft>
            </a:pPr>
            <a:r>
              <a:rPr lang="en-US" sz="2400">
                <a:solidFill>
                  <a:schemeClr val="tx1"/>
                </a:solidFill>
                <a:latin typeface="Calibri"/>
                <a:ea typeface="Verdana"/>
                <a:cs typeface="Calibri"/>
              </a:rPr>
              <a:t>S</a:t>
            </a:r>
            <a:r>
              <a:rPr lang="en-US" sz="2400">
                <a:solidFill>
                  <a:schemeClr val="tx1"/>
                </a:solidFill>
                <a:latin typeface="Calibri"/>
                <a:ea typeface="+mn-ea"/>
                <a:cs typeface="Calibri"/>
              </a:rPr>
              <a:t>takeholders beyond academia: private and public sector</a:t>
            </a:r>
            <a:endParaRPr lang="en-US" sz="2400">
              <a:solidFill>
                <a:schemeClr val="tx1"/>
              </a:solidFill>
              <a:latin typeface="Calibri" panose="020F0502020204030204" pitchFamily="34" charset="0"/>
              <a:ea typeface="+mn-ea"/>
              <a:cs typeface="Calibri" panose="020F0502020204030204" pitchFamily="34" charset="0"/>
            </a:endParaRPr>
          </a:p>
          <a:p>
            <a:pPr marL="457200" indent="-457200">
              <a:spcBef>
                <a:spcPts val="0"/>
              </a:spcBef>
              <a:spcAft>
                <a:spcPts val="2400"/>
              </a:spcAft>
            </a:pPr>
            <a:r>
              <a:rPr lang="en-US" sz="2400">
                <a:solidFill>
                  <a:schemeClr val="tx1"/>
                </a:solidFill>
                <a:latin typeface="Calibri"/>
                <a:ea typeface="+mn-ea"/>
                <a:cs typeface="Calibri"/>
              </a:rPr>
              <a:t>Clear plan to integrate DEIA into the research and training</a:t>
            </a:r>
          </a:p>
          <a:p>
            <a:pPr marL="457200" indent="-457200">
              <a:spcBef>
                <a:spcPts val="0"/>
              </a:spcBef>
              <a:spcAft>
                <a:spcPts val="2400"/>
              </a:spcAft>
            </a:pPr>
            <a:r>
              <a:rPr lang="en-US" sz="2400">
                <a:solidFill>
                  <a:schemeClr val="tx1"/>
                </a:solidFill>
                <a:latin typeface="Calibri"/>
                <a:ea typeface="+mn-ea"/>
                <a:cs typeface="Calibri"/>
              </a:rPr>
              <a:t>Workforce development: education, training, &amp; building a community to continue work beyond the funding period </a:t>
            </a:r>
            <a:endParaRPr lang="en-US" sz="2400">
              <a:solidFill>
                <a:schemeClr val="tx1"/>
              </a:solidFill>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DD2245AC-BC5F-2EEB-669C-68407C5E0C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9" name="Picture 8">
            <a:extLst>
              <a:ext uri="{FF2B5EF4-FFF2-40B4-BE49-F238E27FC236}">
                <a16:creationId xmlns:a16="http://schemas.microsoft.com/office/drawing/2014/main" id="{7A242214-6209-E419-C36D-797887F4D4A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pic>
        <p:nvPicPr>
          <p:cNvPr id="3" name="Picture 2">
            <a:extLst>
              <a:ext uri="{FF2B5EF4-FFF2-40B4-BE49-F238E27FC236}">
                <a16:creationId xmlns:a16="http://schemas.microsoft.com/office/drawing/2014/main" id="{3E411175-2A5E-B8DC-7950-363A07F76EA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1" name="Slide Number Placeholder 10">
            <a:extLst>
              <a:ext uri="{FF2B5EF4-FFF2-40B4-BE49-F238E27FC236}">
                <a16:creationId xmlns:a16="http://schemas.microsoft.com/office/drawing/2014/main" id="{1DD0BC1C-0440-37BC-58CE-1CA6F33F4312}"/>
              </a:ext>
            </a:extLst>
          </p:cNvPr>
          <p:cNvSpPr>
            <a:spLocks noGrp="1"/>
          </p:cNvSpPr>
          <p:nvPr>
            <p:ph type="sldNum" sz="quarter" idx="12"/>
          </p:nvPr>
        </p:nvSpPr>
        <p:spPr/>
        <p:txBody>
          <a:bodyPr/>
          <a:lstStyle/>
          <a:p>
            <a:fld id="{B67B8A01-5913-41E2-AA95-B5B699FED64F}" type="slidenum">
              <a:rPr lang="en-US" smtClean="0"/>
              <a:t>33</a:t>
            </a:fld>
            <a:endParaRPr lang="en-US"/>
          </a:p>
        </p:txBody>
      </p:sp>
      <p:pic>
        <p:nvPicPr>
          <p:cNvPr id="13" name="Picture 12">
            <a:extLst>
              <a:ext uri="{FF2B5EF4-FFF2-40B4-BE49-F238E27FC236}">
                <a16:creationId xmlns:a16="http://schemas.microsoft.com/office/drawing/2014/main" id="{FDB179A2-C7C0-1C04-7450-CE4B6BE90A9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78E6828C-5F88-F8C7-1D66-E43C34BE7089}"/>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165209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4" y="2099973"/>
            <a:ext cx="10577975" cy="3768655"/>
          </a:xfr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811689" y="721262"/>
            <a:ext cx="6374645" cy="472755"/>
          </a:xfrm>
        </p:spPr>
        <p:txBody>
          <a:bodyPr>
            <a:noAutofit/>
          </a:bodyPr>
          <a:lstStyle/>
          <a:p>
            <a:r>
              <a:rPr lang="en-US" sz="4000" dirty="0">
                <a:latin typeface="Calibri" panose="020F0502020204030204" pitchFamily="34" charset="0"/>
                <a:cs typeface="Calibri" panose="020F0502020204030204" pitchFamily="34" charset="0"/>
              </a:rPr>
              <a:t>Priorities for Global Centers</a:t>
            </a:r>
            <a:endParaRPr lang="en-US" sz="4000" dirty="0"/>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577996" y="2158423"/>
            <a:ext cx="10179932" cy="355188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
              </a:spcAft>
              <a:buNone/>
            </a:pPr>
            <a:endParaRPr lang="en-US" sz="2400">
              <a:solidFill>
                <a:schemeClr val="tx1"/>
              </a:solidFill>
              <a:effectLst/>
              <a:latin typeface="Calibri "/>
              <a:ea typeface="Times New Roman" panose="02020603050405020304" pitchFamily="18" charset="0"/>
            </a:endParaRPr>
          </a:p>
          <a:p>
            <a:pPr>
              <a:spcAft>
                <a:spcPts val="1800"/>
              </a:spcAft>
            </a:pPr>
            <a:r>
              <a:rPr lang="en-US" sz="2400">
                <a:solidFill>
                  <a:schemeClr val="tx1"/>
                </a:solidFill>
                <a:effectLst/>
                <a:latin typeface="Calibri "/>
                <a:ea typeface="Times New Roman" panose="02020603050405020304" pitchFamily="18" charset="0"/>
              </a:rPr>
              <a:t>Proposers are strongly encouraged to use the full range of STEM disciplinary and multi-disciplinary approaches,</a:t>
            </a:r>
            <a:r>
              <a:rPr lang="en-US" sz="2400">
                <a:solidFill>
                  <a:schemeClr val="tx1"/>
                </a:solidFill>
                <a:latin typeface="Calibri "/>
                <a:ea typeface="Times New Roman" panose="02020603050405020304" pitchFamily="18" charset="0"/>
              </a:rPr>
              <a:t> including the</a:t>
            </a:r>
            <a:r>
              <a:rPr lang="en-US" sz="2400">
                <a:solidFill>
                  <a:schemeClr val="tx1"/>
                </a:solidFill>
                <a:effectLst/>
                <a:latin typeface="Calibri "/>
                <a:ea typeface="Times New Roman" panose="02020603050405020304" pitchFamily="18" charset="0"/>
              </a:rPr>
              <a:t> social, behavioral, and economic sciences</a:t>
            </a:r>
            <a:r>
              <a:rPr lang="en-US" sz="2400">
                <a:solidFill>
                  <a:schemeClr val="tx1"/>
                </a:solidFill>
                <a:latin typeface="Calibri "/>
                <a:ea typeface="Times New Roman" panose="02020603050405020304" pitchFamily="18" charset="0"/>
              </a:rPr>
              <a:t> which are particularly relevant in the framework of the Global Centers call.  </a:t>
            </a:r>
            <a:endParaRPr lang="en-US" sz="2400" b="1" u="sng">
              <a:solidFill>
                <a:schemeClr val="tx1"/>
              </a:solidFill>
              <a:latin typeface="Calibri "/>
              <a:ea typeface="Times New Roman" panose="02020603050405020304" pitchFamily="18" charset="0"/>
              <a:cs typeface="Calibri" panose="020F0502020204030204" pitchFamily="34" charset="0"/>
            </a:endParaRPr>
          </a:p>
          <a:p>
            <a:pPr>
              <a:spcAft>
                <a:spcPts val="1800"/>
              </a:spcAft>
            </a:pPr>
            <a:r>
              <a:rPr lang="en-US" sz="2400">
                <a:solidFill>
                  <a:schemeClr val="tx1"/>
                </a:solidFill>
                <a:latin typeface="Calibri "/>
                <a:ea typeface="Times New Roman" panose="02020603050405020304" pitchFamily="18" charset="0"/>
              </a:rPr>
              <a:t>Broadening</a:t>
            </a:r>
            <a:r>
              <a:rPr lang="en-US" sz="2400">
                <a:solidFill>
                  <a:schemeClr val="tx1"/>
                </a:solidFill>
                <a:effectLst/>
                <a:latin typeface="Calibri "/>
                <a:ea typeface="Times New Roman" panose="02020603050405020304" pitchFamily="18" charset="0"/>
              </a:rPr>
              <a:t> participation in STEM is a priority for NSF and Funding </a:t>
            </a:r>
            <a:r>
              <a:rPr lang="en-US" sz="2400">
                <a:solidFill>
                  <a:schemeClr val="tx1"/>
                </a:solidFill>
                <a:latin typeface="Calibri "/>
                <a:ea typeface="Times New Roman" panose="02020603050405020304" pitchFamily="18" charset="0"/>
              </a:rPr>
              <a:t>P</a:t>
            </a:r>
            <a:r>
              <a:rPr lang="en-US" sz="2400">
                <a:solidFill>
                  <a:schemeClr val="tx1"/>
                </a:solidFill>
                <a:effectLst/>
                <a:latin typeface="Calibri "/>
                <a:ea typeface="Times New Roman" panose="02020603050405020304" pitchFamily="18" charset="0"/>
              </a:rPr>
              <a:t>artner Agencies. Proposers are strongly encouraged to engage with underrepresented communities in meaningful ways</a:t>
            </a:r>
            <a:r>
              <a:rPr lang="en-US" sz="2400">
                <a:solidFill>
                  <a:schemeClr val="tx1"/>
                </a:solidFill>
                <a:latin typeface="Calibri "/>
                <a:ea typeface="Times New Roman" panose="02020603050405020304" pitchFamily="18" charset="0"/>
              </a:rPr>
              <a:t>.</a:t>
            </a:r>
            <a:endParaRPr lang="en-US" sz="2400" u="sng">
              <a:solidFill>
                <a:schemeClr val="tx1"/>
              </a:solidFill>
              <a:latin typeface="Calibri "/>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6A26948E-ED37-A3DE-9064-AA2BCDB03E0C}"/>
              </a:ext>
            </a:extLst>
          </p:cNvPr>
          <p:cNvSpPr>
            <a:spLocks noGrp="1"/>
          </p:cNvSpPr>
          <p:nvPr>
            <p:ph type="sldNum" sz="quarter" idx="12"/>
          </p:nvPr>
        </p:nvSpPr>
        <p:spPr/>
        <p:txBody>
          <a:bodyPr/>
          <a:lstStyle/>
          <a:p>
            <a:fld id="{B67B8A01-5913-41E2-AA95-B5B699FED64F}" type="slidenum">
              <a:rPr lang="en-US" smtClean="0"/>
              <a:t>34</a:t>
            </a:fld>
            <a:endParaRPr lang="en-US"/>
          </a:p>
        </p:txBody>
      </p:sp>
      <p:pic>
        <p:nvPicPr>
          <p:cNvPr id="7" name="Picture 6">
            <a:extLst>
              <a:ext uri="{FF2B5EF4-FFF2-40B4-BE49-F238E27FC236}">
                <a16:creationId xmlns:a16="http://schemas.microsoft.com/office/drawing/2014/main" id="{C8E58EAC-330D-3211-6A89-D3A656E9AA8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3" name="Picture 12">
            <a:extLst>
              <a:ext uri="{FF2B5EF4-FFF2-40B4-BE49-F238E27FC236}">
                <a16:creationId xmlns:a16="http://schemas.microsoft.com/office/drawing/2014/main" id="{FD64F273-22E5-F32A-6E17-0CDB2F5C672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8" name="Picture 17">
            <a:extLst>
              <a:ext uri="{FF2B5EF4-FFF2-40B4-BE49-F238E27FC236}">
                <a16:creationId xmlns:a16="http://schemas.microsoft.com/office/drawing/2014/main" id="{739868AB-93BF-15F9-AF41-6C17AD1F0CBE}"/>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669812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328638" y="2109805"/>
            <a:ext cx="10466161" cy="3768655"/>
          </a:xfr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811689" y="721262"/>
            <a:ext cx="7049487" cy="472755"/>
          </a:xfrm>
        </p:spPr>
        <p:txBody>
          <a:bodyPr>
            <a:noAutofit/>
          </a:bodyPr>
          <a:lstStyle/>
          <a:p>
            <a:r>
              <a:rPr lang="en-US" sz="4000" dirty="0">
                <a:latin typeface="Calibri" panose="020F0502020204030204" pitchFamily="34" charset="0"/>
                <a:cs typeface="Calibri" panose="020F0502020204030204" pitchFamily="34" charset="0"/>
              </a:rPr>
              <a:t>Wide Scope of Research Topics</a:t>
            </a:r>
            <a:endParaRPr lang="en-US" sz="4000" dirty="0"/>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675919" y="2368374"/>
            <a:ext cx="10128705" cy="322532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1200"/>
              </a:spcAft>
              <a:buNone/>
            </a:pPr>
            <a:r>
              <a:rPr lang="en-US" sz="2400">
                <a:solidFill>
                  <a:schemeClr val="tx1"/>
                </a:solidFill>
                <a:effectLst/>
                <a:latin typeface="Calibri "/>
                <a:ea typeface="Times New Roman" panose="02020603050405020304" pitchFamily="18" charset="0"/>
                <a:cs typeface="Calibri"/>
              </a:rPr>
              <a:t>Research themes may include </a:t>
            </a:r>
            <a:r>
              <a:rPr lang="en-US" sz="2400">
                <a:solidFill>
                  <a:schemeClr val="tx1"/>
                </a:solidFill>
                <a:effectLst/>
                <a:latin typeface="Calibri "/>
                <a:ea typeface="Times New Roman" panose="02020603050405020304" pitchFamily="18" charset="0"/>
                <a:cs typeface="Times New Roman"/>
              </a:rPr>
              <a:t>a wide range of topics; see examples in solicitation Section II.D.1</a:t>
            </a:r>
            <a:r>
              <a:rPr lang="en-US" sz="2400">
                <a:solidFill>
                  <a:schemeClr val="tx1"/>
                </a:solidFill>
                <a:latin typeface="Calibri "/>
                <a:ea typeface="Times New Roman" panose="02020603050405020304" pitchFamily="18" charset="0"/>
                <a:cs typeface="Times New Roman"/>
              </a:rPr>
              <a:t>.</a:t>
            </a:r>
            <a:endParaRPr lang="en-US" sz="2400">
              <a:solidFill>
                <a:schemeClr val="tx1"/>
              </a:solidFill>
              <a:effectLst/>
              <a:latin typeface="Calibri "/>
              <a:ea typeface="Times New Roman" panose="02020603050405020304" pitchFamily="18" charset="0"/>
              <a:cs typeface="Times New Roman"/>
            </a:endParaRPr>
          </a:p>
          <a:p>
            <a:pPr>
              <a:lnSpc>
                <a:spcPct val="100000"/>
              </a:lnSpc>
              <a:spcBef>
                <a:spcPts val="0"/>
              </a:spcBef>
              <a:spcAft>
                <a:spcPts val="300"/>
              </a:spcAft>
            </a:pPr>
            <a:r>
              <a:rPr lang="en-US" sz="2400">
                <a:solidFill>
                  <a:schemeClr val="tx1"/>
                </a:solidFill>
                <a:latin typeface="Calibri "/>
                <a:ea typeface="Times New Roman" panose="02020603050405020304" pitchFamily="18" charset="0"/>
                <a:cs typeface="Times New Roman"/>
              </a:rPr>
              <a:t>Must address Global Challenges in CC and/or CE</a:t>
            </a:r>
          </a:p>
          <a:p>
            <a:pPr>
              <a:lnSpc>
                <a:spcPct val="100000"/>
              </a:lnSpc>
              <a:spcBef>
                <a:spcPts val="0"/>
              </a:spcBef>
              <a:spcAft>
                <a:spcPts val="300"/>
              </a:spcAft>
            </a:pPr>
            <a:r>
              <a:rPr lang="en-US" sz="2400">
                <a:solidFill>
                  <a:schemeClr val="tx1"/>
                </a:solidFill>
                <a:latin typeface="Calibri"/>
                <a:ea typeface="Verdana"/>
                <a:cs typeface="Calibri"/>
              </a:rPr>
              <a:t>Any field or fields of science, engineering, or education research supported by NSF </a:t>
            </a:r>
            <a:endParaRPr lang="en-US" sz="2400">
              <a:solidFill>
                <a:schemeClr val="tx1"/>
              </a:solidFill>
              <a:latin typeface="Calibri" panose="020F0502020204030204" pitchFamily="34" charset="0"/>
              <a:cs typeface="Calibri" panose="020F0502020204030204" pitchFamily="34" charset="0"/>
            </a:endParaRPr>
          </a:p>
          <a:p>
            <a:pPr>
              <a:lnSpc>
                <a:spcPct val="100000"/>
              </a:lnSpc>
              <a:spcBef>
                <a:spcPts val="0"/>
              </a:spcBef>
              <a:spcAft>
                <a:spcPts val="300"/>
              </a:spcAft>
            </a:pPr>
            <a:r>
              <a:rPr lang="en-US" sz="2400">
                <a:solidFill>
                  <a:schemeClr val="tx1"/>
                </a:solidFill>
                <a:latin typeface="Calibri"/>
                <a:ea typeface="Times New Roman" panose="02020603050405020304" pitchFamily="18" charset="0"/>
                <a:cs typeface="Calibri"/>
              </a:rPr>
              <a:t>For Track 1 proposals, must align with the involved funding partners’ priorities (see Section II.D.1.c)  </a:t>
            </a:r>
            <a:endParaRPr lang="en-US" sz="240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6A26948E-ED37-A3DE-9064-AA2BCDB03E0C}"/>
              </a:ext>
            </a:extLst>
          </p:cNvPr>
          <p:cNvSpPr>
            <a:spLocks noGrp="1"/>
          </p:cNvSpPr>
          <p:nvPr>
            <p:ph type="sldNum" sz="quarter" idx="12"/>
          </p:nvPr>
        </p:nvSpPr>
        <p:spPr/>
        <p:txBody>
          <a:bodyPr/>
          <a:lstStyle/>
          <a:p>
            <a:fld id="{B67B8A01-5913-41E2-AA95-B5B699FED64F}" type="slidenum">
              <a:rPr lang="en-US" smtClean="0"/>
              <a:t>35</a:t>
            </a:fld>
            <a:endParaRPr lang="en-US"/>
          </a:p>
        </p:txBody>
      </p:sp>
      <p:pic>
        <p:nvPicPr>
          <p:cNvPr id="7" name="Picture 6">
            <a:extLst>
              <a:ext uri="{FF2B5EF4-FFF2-40B4-BE49-F238E27FC236}">
                <a16:creationId xmlns:a16="http://schemas.microsoft.com/office/drawing/2014/main" id="{C8E58EAC-330D-3211-6A89-D3A656E9AA8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3" name="Picture 12">
            <a:extLst>
              <a:ext uri="{FF2B5EF4-FFF2-40B4-BE49-F238E27FC236}">
                <a16:creationId xmlns:a16="http://schemas.microsoft.com/office/drawing/2014/main" id="{04C54AEF-311C-B152-7AEF-ABE8368535F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F10EC7A4-B507-32FF-B414-5C07A9BC2C12}"/>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3456335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811689" y="721262"/>
            <a:ext cx="7049487" cy="472755"/>
          </a:xfrm>
        </p:spPr>
        <p:txBody>
          <a:bodyPr>
            <a:noAutofit/>
          </a:bodyPr>
          <a:lstStyle/>
          <a:p>
            <a:r>
              <a:rPr lang="en-US" sz="4000" dirty="0">
                <a:latin typeface="Calibri" panose="020F0502020204030204" pitchFamily="34" charset="0"/>
                <a:cs typeface="Calibri" panose="020F0502020204030204" pitchFamily="34" charset="0"/>
              </a:rPr>
              <a:t>Wide Scope of Research Topics</a:t>
            </a:r>
            <a:endParaRPr lang="en-US" sz="4000" dirty="0"/>
          </a:p>
        </p:txBody>
      </p:sp>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4322209" y="2109805"/>
            <a:ext cx="7472590" cy="3768655"/>
          </a:xfrm>
        </p:spPr>
      </p:pic>
      <p:sp>
        <p:nvSpPr>
          <p:cNvPr id="2" name="Content Placeholder 1">
            <a:extLst>
              <a:ext uri="{FF2B5EF4-FFF2-40B4-BE49-F238E27FC236}">
                <a16:creationId xmlns:a16="http://schemas.microsoft.com/office/drawing/2014/main" id="{DC85DD2F-D8DD-4F42-AAD2-21CC0D2DD942}"/>
              </a:ext>
            </a:extLst>
          </p:cNvPr>
          <p:cNvSpPr>
            <a:spLocks noGrp="1"/>
          </p:cNvSpPr>
          <p:nvPr>
            <p:ph sz="quarter" idx="21"/>
          </p:nvPr>
        </p:nvSpPr>
        <p:spPr>
          <a:xfrm>
            <a:off x="491613" y="2109805"/>
            <a:ext cx="3474906" cy="3768655"/>
          </a:xfrm>
          <a:solidFill>
            <a:srgbClr val="075697"/>
          </a:solidFill>
        </p:spPr>
        <p:txBody>
          <a:bodyPr>
            <a:normAutofit/>
          </a:bodyPr>
          <a:lstStyle/>
          <a:p>
            <a:pPr marL="0" marR="0" indent="0">
              <a:lnSpc>
                <a:spcPct val="100000"/>
              </a:lnSpc>
              <a:spcBef>
                <a:spcPts val="0"/>
              </a:spcBef>
              <a:spcAft>
                <a:spcPts val="300"/>
              </a:spcAft>
              <a:buNone/>
            </a:pPr>
            <a:r>
              <a:rPr lang="en-US" sz="2400">
                <a:solidFill>
                  <a:schemeClr val="bg1"/>
                </a:solidFill>
                <a:effectLst/>
                <a:latin typeface="Calibri"/>
                <a:ea typeface="Times New Roman" panose="02020603050405020304" pitchFamily="18" charset="0"/>
                <a:cs typeface="Calibri"/>
              </a:rPr>
              <a:t>P</a:t>
            </a:r>
            <a:r>
              <a:rPr lang="en-US" sz="2400">
                <a:solidFill>
                  <a:schemeClr val="bg1"/>
                </a:solidFill>
                <a:latin typeface="Calibri"/>
                <a:cs typeface="Calibri"/>
              </a:rPr>
              <a:t>artnering Funding Agencies all recognize the need to involve the social, behavioral, and economic sciences</a:t>
            </a:r>
            <a:endParaRPr lang="en-US" sz="2400">
              <a:solidFill>
                <a:schemeClr val="bg1"/>
              </a:solidFill>
              <a:effectLst/>
              <a:latin typeface="Calibri"/>
              <a:ea typeface="Times New Roman" panose="02020603050405020304" pitchFamily="18" charset="0"/>
              <a:cs typeface="Calibri"/>
            </a:endParaRPr>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4663997" y="2632877"/>
            <a:ext cx="6745539" cy="272251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pPr>
            <a:r>
              <a:rPr lang="en-US">
                <a:solidFill>
                  <a:schemeClr val="tx1"/>
                </a:solidFill>
                <a:latin typeface="Calibri"/>
                <a:ea typeface="Verdana"/>
                <a:cs typeface="Calibri"/>
              </a:rPr>
              <a:t>For example, in identifying pathways to decarbonization, topics may include net-zero pathway science using assessment models which consider clean energy sources and technologies together with social and economic drivers</a:t>
            </a:r>
            <a:endParaRPr lang="en-US"/>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6A26948E-ED37-A3DE-9064-AA2BCDB03E0C}"/>
              </a:ext>
            </a:extLst>
          </p:cNvPr>
          <p:cNvSpPr>
            <a:spLocks noGrp="1"/>
          </p:cNvSpPr>
          <p:nvPr>
            <p:ph type="sldNum" sz="quarter" idx="12"/>
          </p:nvPr>
        </p:nvSpPr>
        <p:spPr/>
        <p:txBody>
          <a:bodyPr/>
          <a:lstStyle/>
          <a:p>
            <a:fld id="{B67B8A01-5913-41E2-AA95-B5B699FED64F}" type="slidenum">
              <a:rPr lang="en-US" smtClean="0"/>
              <a:t>36</a:t>
            </a:fld>
            <a:endParaRPr lang="en-US"/>
          </a:p>
        </p:txBody>
      </p:sp>
      <p:pic>
        <p:nvPicPr>
          <p:cNvPr id="7" name="Picture 6">
            <a:extLst>
              <a:ext uri="{FF2B5EF4-FFF2-40B4-BE49-F238E27FC236}">
                <a16:creationId xmlns:a16="http://schemas.microsoft.com/office/drawing/2014/main" id="{C8E58EAC-330D-3211-6A89-D3A656E9AA8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8" name="Picture 7">
            <a:extLst>
              <a:ext uri="{FF2B5EF4-FFF2-40B4-BE49-F238E27FC236}">
                <a16:creationId xmlns:a16="http://schemas.microsoft.com/office/drawing/2014/main" id="{3BBB5093-2030-0B9B-3962-B7CC903BDD6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41980"/>
            <a:ext cx="1750585" cy="470748"/>
          </a:xfrm>
          <a:prstGeom prst="rect">
            <a:avLst/>
          </a:prstGeom>
        </p:spPr>
      </p:pic>
      <p:pic>
        <p:nvPicPr>
          <p:cNvPr id="13" name="Picture 12">
            <a:extLst>
              <a:ext uri="{FF2B5EF4-FFF2-40B4-BE49-F238E27FC236}">
                <a16:creationId xmlns:a16="http://schemas.microsoft.com/office/drawing/2014/main" id="{03CA8C56-83A4-E114-3989-84373265E5AF}"/>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1321949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79201" y="2099973"/>
            <a:ext cx="10411824" cy="3768655"/>
          </a:xfrm>
        </p:spPr>
      </p:pic>
      <p:sp>
        <p:nvSpPr>
          <p:cNvPr id="9" name="Title 7">
            <a:extLst>
              <a:ext uri="{FF2B5EF4-FFF2-40B4-BE49-F238E27FC236}">
                <a16:creationId xmlns:a16="http://schemas.microsoft.com/office/drawing/2014/main" id="{9E02C9DA-47B9-B308-8312-B41DE7CB861B}"/>
              </a:ext>
            </a:extLst>
          </p:cNvPr>
          <p:cNvSpPr>
            <a:spLocks noGrp="1"/>
          </p:cNvSpPr>
          <p:nvPr>
            <p:ph type="title"/>
          </p:nvPr>
        </p:nvSpPr>
        <p:spPr>
          <a:xfrm>
            <a:off x="2065020" y="853440"/>
            <a:ext cx="10515600" cy="311293"/>
          </a:xfrm>
        </p:spPr>
        <p:txBody>
          <a:bodyPr>
            <a:noAutofit/>
          </a:bodyPr>
          <a:lstStyle/>
          <a:p>
            <a:r>
              <a:rPr lang="en-US" sz="4000" dirty="0">
                <a:latin typeface="Calibri" panose="020F0502020204030204" pitchFamily="34" charset="0"/>
                <a:cs typeface="Calibri" panose="020F0502020204030204" pitchFamily="34" charset="0"/>
              </a:rPr>
              <a:t>Solicitation Specific Review Criteria</a:t>
            </a:r>
            <a:endParaRPr lang="en-US" sz="4000" dirty="0"/>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2917371" y="2354609"/>
            <a:ext cx="5858814" cy="325003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0000"/>
              </a:lnSpc>
              <a:spcBef>
                <a:spcPts val="0"/>
              </a:spcBef>
              <a:spcAft>
                <a:spcPts val="1000"/>
              </a:spcAft>
              <a:buSzPts val="1000"/>
              <a:buFont typeface="Symbol" panose="05050102010706020507" pitchFamily="18" charset="2"/>
              <a:buChar char=""/>
              <a:tabLst>
                <a:tab pos="457200" algn="l"/>
              </a:tabLst>
            </a:pPr>
            <a:r>
              <a:rPr lang="en-US">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Interdisciplinarity </a:t>
            </a:r>
          </a:p>
          <a:p>
            <a:pPr marL="342900" marR="0" lvl="0" indent="-342900">
              <a:lnSpc>
                <a:spcPct val="100000"/>
              </a:lnSpc>
              <a:spcBef>
                <a:spcPts val="0"/>
              </a:spcBef>
              <a:spcAft>
                <a:spcPts val="1000"/>
              </a:spcAft>
              <a:buSzPts val="1000"/>
              <a:buFont typeface="Symbol" panose="05050102010706020507" pitchFamily="18" charset="2"/>
              <a:buChar char=""/>
              <a:tabLst>
                <a:tab pos="457200" algn="l"/>
              </a:tabLst>
            </a:pPr>
            <a:r>
              <a:rPr lang="en-US">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Use-inspired nature </a:t>
            </a:r>
          </a:p>
          <a:p>
            <a:pPr marL="342900" marR="0" lvl="0" indent="-342900">
              <a:lnSpc>
                <a:spcPct val="100000"/>
              </a:lnSpc>
              <a:spcBef>
                <a:spcPts val="0"/>
              </a:spcBef>
              <a:spcAft>
                <a:spcPts val="1000"/>
              </a:spcAft>
              <a:buSzPts val="1000"/>
              <a:buFont typeface="Symbol" panose="05050102010706020507" pitchFamily="18" charset="2"/>
              <a:buChar char=""/>
              <a:tabLst>
                <a:tab pos="457200" algn="l"/>
              </a:tabLst>
            </a:pPr>
            <a:r>
              <a:rPr lang="en-US">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International partnership</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0000"/>
              </a:lnSpc>
              <a:spcBef>
                <a:spcPts val="0"/>
              </a:spcBef>
              <a:spcAft>
                <a:spcPts val="1000"/>
              </a:spcAft>
              <a:buSzPts val="1000"/>
              <a:buFont typeface="Symbol" panose="05050102010706020507" pitchFamily="18" charset="2"/>
              <a:buChar char=""/>
              <a:tabLst>
                <a:tab pos="457200" algn="l"/>
              </a:tabLst>
            </a:pPr>
            <a:r>
              <a:rPr lang="en-US">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Roles of stakeholders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0000"/>
              </a:lnSpc>
              <a:spcBef>
                <a:spcPts val="0"/>
              </a:spcBef>
              <a:spcAft>
                <a:spcPts val="1000"/>
              </a:spcAft>
              <a:buSzPts val="1000"/>
              <a:buFont typeface="Symbol" panose="05050102010706020507" pitchFamily="18" charset="2"/>
              <a:buChar char=""/>
              <a:tabLst>
                <a:tab pos="457200" algn="l"/>
              </a:tabLst>
            </a:pPr>
            <a:r>
              <a:rPr lang="en-US">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Fostering DEIA </a:t>
            </a:r>
          </a:p>
          <a:p>
            <a:pPr marL="342900" marR="0" lvl="0" indent="-342900">
              <a:lnSpc>
                <a:spcPct val="100000"/>
              </a:lnSpc>
              <a:spcBef>
                <a:spcPts val="0"/>
              </a:spcBef>
              <a:spcAft>
                <a:spcPts val="1000"/>
              </a:spcAft>
              <a:buSzPts val="1000"/>
              <a:buFont typeface="Symbol" panose="05050102010706020507" pitchFamily="18" charset="2"/>
              <a:buChar char=""/>
              <a:tabLst>
                <a:tab pos="457200" algn="l"/>
              </a:tabLst>
            </a:pPr>
            <a:r>
              <a:rPr lang="en-US">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Vision for growth</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7474ACE0-FA5B-DF6D-B347-15B7ADA8B37A}"/>
              </a:ext>
            </a:extLst>
          </p:cNvPr>
          <p:cNvSpPr>
            <a:spLocks noGrp="1"/>
          </p:cNvSpPr>
          <p:nvPr>
            <p:ph type="sldNum" sz="quarter" idx="12"/>
          </p:nvPr>
        </p:nvSpPr>
        <p:spPr/>
        <p:txBody>
          <a:bodyPr/>
          <a:lstStyle/>
          <a:p>
            <a:fld id="{B67B8A01-5913-41E2-AA95-B5B699FED64F}" type="slidenum">
              <a:rPr lang="en-US" smtClean="0"/>
              <a:t>37</a:t>
            </a:fld>
            <a:endParaRPr lang="en-US"/>
          </a:p>
        </p:txBody>
      </p:sp>
      <p:pic>
        <p:nvPicPr>
          <p:cNvPr id="7" name="Picture 6">
            <a:extLst>
              <a:ext uri="{FF2B5EF4-FFF2-40B4-BE49-F238E27FC236}">
                <a16:creationId xmlns:a16="http://schemas.microsoft.com/office/drawing/2014/main" id="{9256C0E5-72A4-6A81-02DD-B9AC554049C9}"/>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1" name="Picture 10">
            <a:extLst>
              <a:ext uri="{FF2B5EF4-FFF2-40B4-BE49-F238E27FC236}">
                <a16:creationId xmlns:a16="http://schemas.microsoft.com/office/drawing/2014/main" id="{EE8BEF00-E783-5228-4459-C47E58029A6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3997" y="6024844"/>
            <a:ext cx="2210467" cy="651748"/>
          </a:xfrm>
          <a:prstGeom prst="rect">
            <a:avLst/>
          </a:prstGeom>
        </p:spPr>
      </p:pic>
      <p:pic>
        <p:nvPicPr>
          <p:cNvPr id="13" name="Picture 12">
            <a:extLst>
              <a:ext uri="{FF2B5EF4-FFF2-40B4-BE49-F238E27FC236}">
                <a16:creationId xmlns:a16="http://schemas.microsoft.com/office/drawing/2014/main" id="{3B106C94-4405-5086-0F42-A1D47297D95F}"/>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spTree>
    <p:extLst>
      <p:ext uri="{BB962C8B-B14F-4D97-AF65-F5344CB8AC3E}">
        <p14:creationId xmlns:p14="http://schemas.microsoft.com/office/powerpoint/2010/main" val="92853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3" y="2099973"/>
            <a:ext cx="10333493" cy="3768655"/>
          </a:xfrm>
        </p:spPr>
      </p:pic>
      <p:sp>
        <p:nvSpPr>
          <p:cNvPr id="8" name="Title 7">
            <a:extLst>
              <a:ext uri="{FF2B5EF4-FFF2-40B4-BE49-F238E27FC236}">
                <a16:creationId xmlns:a16="http://schemas.microsoft.com/office/drawing/2014/main" id="{21086E15-83A5-42AD-83F9-8F48A51BEA59}"/>
              </a:ext>
            </a:extLst>
          </p:cNvPr>
          <p:cNvSpPr>
            <a:spLocks noGrp="1"/>
          </p:cNvSpPr>
          <p:nvPr>
            <p:ph type="title"/>
          </p:nvPr>
        </p:nvSpPr>
        <p:spPr>
          <a:xfrm>
            <a:off x="2065020" y="853440"/>
            <a:ext cx="10515600" cy="311293"/>
          </a:xfrm>
        </p:spPr>
        <p:txBody>
          <a:bodyPr>
            <a:noAutofit/>
          </a:bodyPr>
          <a:lstStyle/>
          <a:p>
            <a:r>
              <a:rPr lang="en-US" sz="4000" dirty="0">
                <a:latin typeface="Calibri"/>
                <a:cs typeface="Calibri"/>
              </a:rPr>
              <a:t>Vision for the Global Centers Call</a:t>
            </a:r>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534094" y="2224229"/>
            <a:ext cx="10156930" cy="324997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SzPts val="1000"/>
              <a:buNone/>
              <a:tabLst>
                <a:tab pos="457200" algn="l"/>
              </a:tabLst>
            </a:pPr>
            <a:r>
              <a:rPr lang="en-US" sz="2400" dirty="0">
                <a:solidFill>
                  <a:schemeClr val="accent6"/>
                </a:solidFill>
                <a:latin typeface="Calibri" panose="020F0502020204030204" pitchFamily="34" charset="0"/>
                <a:ea typeface="Times New Roman" panose="02020603050405020304" pitchFamily="18" charset="0"/>
                <a:cs typeface="Calibri" panose="020F0502020204030204" pitchFamily="34" charset="0"/>
              </a:rPr>
              <a:t>Climate change is a global threat that impacts the natural and human world</a:t>
            </a:r>
            <a:endParaRPr lang="en-US" sz="2400" dirty="0">
              <a:solidFill>
                <a:schemeClr val="accent6"/>
              </a:solidFill>
              <a:latin typeface="Calibri" panose="020F0502020204030204" pitchFamily="34" charset="0"/>
              <a:cs typeface="Calibri" panose="020F0502020204030204" pitchFamily="34" charset="0"/>
            </a:endParaRPr>
          </a:p>
          <a:p>
            <a:pPr>
              <a:spcBef>
                <a:spcPts val="0"/>
              </a:spcBef>
              <a:spcAft>
                <a:spcPts val="1800"/>
              </a:spcAft>
              <a:buSzPct val="100000"/>
              <a:tabLst>
                <a:tab pos="457200" algn="l"/>
              </a:tabLst>
            </a:pPr>
            <a:r>
              <a:rPr lang="en-US" sz="2400" dirty="0">
                <a:solidFill>
                  <a:schemeClr val="accent6"/>
                </a:solidFill>
                <a:latin typeface="Calibri" panose="020F0502020204030204" pitchFamily="34" charset="0"/>
                <a:ea typeface="Times New Roman" panose="02020603050405020304" pitchFamily="18" charset="0"/>
                <a:cs typeface="Calibri" panose="020F0502020204030204" pitchFamily="34" charset="0"/>
              </a:rPr>
              <a:t>Global Centers offer a bold vision for high impact, use-inspired basic research </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in Climate Change (CC) and Clean Energy (CE) science</a:t>
            </a:r>
            <a:endParaRPr lang="en-US" sz="2400" dirty="0">
              <a:solidFill>
                <a:schemeClr val="tx1"/>
              </a:solidFill>
              <a:latin typeface="Calibri" panose="020F0502020204030204" pitchFamily="34" charset="0"/>
              <a:cs typeface="Calibri" panose="020F0502020204030204" pitchFamily="34" charset="0"/>
            </a:endParaRPr>
          </a:p>
          <a:p>
            <a:pPr>
              <a:lnSpc>
                <a:spcPct val="100000"/>
              </a:lnSpc>
              <a:spcBef>
                <a:spcPts val="0"/>
              </a:spcBef>
              <a:spcAft>
                <a:spcPts val="1800"/>
              </a:spcAft>
              <a:buSzPct val="100000"/>
              <a:tabLst>
                <a:tab pos="457200" algn="l"/>
              </a:tabLst>
            </a:pP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They leverage international</a:t>
            </a:r>
            <a:r>
              <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partnerships on any area of NSF-funded science</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1800"/>
              </a:spcAft>
              <a:buSzPct val="100000"/>
              <a:tabLst>
                <a:tab pos="457200" algn="l"/>
              </a:tabLst>
            </a:pPr>
            <a:r>
              <a:rPr lang="en-US" sz="2400" dirty="0">
                <a:solidFill>
                  <a:schemeClr val="accent6"/>
                </a:solidFill>
                <a:latin typeface="Calibri" panose="020F0502020204030204" pitchFamily="34" charset="0"/>
                <a:ea typeface="Times New Roman" panose="02020603050405020304" pitchFamily="18" charset="0"/>
                <a:cs typeface="Calibri" panose="020F0502020204030204" pitchFamily="34" charset="0"/>
              </a:rPr>
              <a:t>They a</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ddress grand challenges with </a:t>
            </a:r>
            <a:r>
              <a:rPr lang="en-US" sz="2400" dirty="0">
                <a:solidFill>
                  <a:schemeClr val="accent6"/>
                </a:solidFill>
                <a:latin typeface="Calibri" panose="020F0502020204030204" pitchFamily="34" charset="0"/>
                <a:ea typeface="Calibri" panose="020F0502020204030204" pitchFamily="34" charset="0"/>
                <a:cs typeface="Calibri" panose="020F0502020204030204" pitchFamily="34" charset="0"/>
              </a:rPr>
              <a:t>benefits to society</a:t>
            </a:r>
            <a:endParaRPr lang="en-US" sz="2400" dirty="0">
              <a:solidFill>
                <a:schemeClr val="accent6"/>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1800"/>
              </a:spcAft>
              <a:buSzPct val="100000"/>
              <a:tabLst>
                <a:tab pos="457200" algn="l"/>
              </a:tabLst>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Centers may be physical or virtual </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Bef>
                <a:spcPts val="0"/>
              </a:spcBef>
              <a:spcAft>
                <a:spcPts val="600"/>
              </a:spcAft>
              <a:buSzPts val="1000"/>
              <a:buFont typeface="Symbol" panose="05050102010706020507" pitchFamily="18" charset="2"/>
              <a:buChar char=""/>
              <a:tabLst>
                <a:tab pos="457200" algn="l"/>
              </a:tabLst>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sp>
        <p:nvSpPr>
          <p:cNvPr id="3" name="Slide Number Placeholder 2">
            <a:extLst>
              <a:ext uri="{FF2B5EF4-FFF2-40B4-BE49-F238E27FC236}">
                <a16:creationId xmlns:a16="http://schemas.microsoft.com/office/drawing/2014/main" id="{CA6AB038-615C-85A5-EAA6-2C4C06053A3B}"/>
              </a:ext>
            </a:extLst>
          </p:cNvPr>
          <p:cNvSpPr>
            <a:spLocks noGrp="1"/>
          </p:cNvSpPr>
          <p:nvPr>
            <p:ph type="sldNum" sz="quarter" idx="12"/>
          </p:nvPr>
        </p:nvSpPr>
        <p:spPr/>
        <p:txBody>
          <a:bodyPr lIns="91440" tIns="45720" rIns="91440" bIns="45720" anchor="t"/>
          <a:lstStyle/>
          <a:p>
            <a:r>
              <a:rPr lang="en-US">
                <a:ea typeface="Open Sans"/>
                <a:cs typeface="Open Sans"/>
              </a:rPr>
              <a:t>4</a:t>
            </a:r>
          </a:p>
        </p:txBody>
      </p:sp>
      <p:pic>
        <p:nvPicPr>
          <p:cNvPr id="7" name="Picture 6">
            <a:extLst>
              <a:ext uri="{FF2B5EF4-FFF2-40B4-BE49-F238E27FC236}">
                <a16:creationId xmlns:a16="http://schemas.microsoft.com/office/drawing/2014/main" id="{3FEAF87A-0C19-6D13-29B5-2FC74A91C966}"/>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pic>
        <p:nvPicPr>
          <p:cNvPr id="13" name="Picture 12">
            <a:extLst>
              <a:ext uri="{FF2B5EF4-FFF2-40B4-BE49-F238E27FC236}">
                <a16:creationId xmlns:a16="http://schemas.microsoft.com/office/drawing/2014/main" id="{DCA67DA4-6C39-4A18-0A18-751848F825FD}"/>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5B42CF4B-362E-FF22-5021-7E9547AFE3EC}"/>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286826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4322209" y="2099973"/>
            <a:ext cx="7472590" cy="3768655"/>
          </a:xfrm>
        </p:spPr>
      </p:pic>
      <p:sp>
        <p:nvSpPr>
          <p:cNvPr id="8" name="Title 7">
            <a:extLst>
              <a:ext uri="{FF2B5EF4-FFF2-40B4-BE49-F238E27FC236}">
                <a16:creationId xmlns:a16="http://schemas.microsoft.com/office/drawing/2014/main" id="{21086E15-83A5-42AD-83F9-8F48A51BEA59}"/>
              </a:ext>
            </a:extLst>
          </p:cNvPr>
          <p:cNvSpPr>
            <a:spLocks noGrp="1"/>
          </p:cNvSpPr>
          <p:nvPr>
            <p:ph type="title"/>
          </p:nvPr>
        </p:nvSpPr>
        <p:spPr>
          <a:xfrm>
            <a:off x="2065020" y="853440"/>
            <a:ext cx="10515600" cy="311293"/>
          </a:xfrm>
        </p:spPr>
        <p:txBody>
          <a:bodyPr>
            <a:noAutofit/>
          </a:bodyPr>
          <a:lstStyle/>
          <a:p>
            <a:r>
              <a:rPr lang="en-US" sz="4000" dirty="0">
                <a:latin typeface="Calibri" panose="020F0502020204030204" pitchFamily="34" charset="0"/>
                <a:cs typeface="Calibri" panose="020F0502020204030204" pitchFamily="34" charset="0"/>
              </a:rPr>
              <a:t>Global Centers: Key Goals</a:t>
            </a:r>
            <a:endParaRPr lang="en-US" sz="4000" dirty="0"/>
          </a:p>
        </p:txBody>
      </p:sp>
      <p:sp>
        <p:nvSpPr>
          <p:cNvPr id="2" name="Content Placeholder 1">
            <a:extLst>
              <a:ext uri="{FF2B5EF4-FFF2-40B4-BE49-F238E27FC236}">
                <a16:creationId xmlns:a16="http://schemas.microsoft.com/office/drawing/2014/main" id="{DC85DD2F-D8DD-4F42-AAD2-21CC0D2DD942}"/>
              </a:ext>
            </a:extLst>
          </p:cNvPr>
          <p:cNvSpPr>
            <a:spLocks noGrp="1"/>
          </p:cNvSpPr>
          <p:nvPr>
            <p:ph sz="quarter" idx="21"/>
          </p:nvPr>
        </p:nvSpPr>
        <p:spPr>
          <a:xfrm>
            <a:off x="491613" y="2109805"/>
            <a:ext cx="3551568" cy="3768655"/>
          </a:xfrm>
          <a:solidFill>
            <a:srgbClr val="075697"/>
          </a:solidFill>
        </p:spPr>
        <p:txBody>
          <a:bodyPr>
            <a:normAutofit/>
          </a:bodyPr>
          <a:lstStyle/>
          <a:p>
            <a:pPr>
              <a:spcBef>
                <a:spcPts val="0"/>
              </a:spcBef>
              <a:spcAft>
                <a:spcPts val="600"/>
              </a:spcAft>
            </a:pPr>
            <a:r>
              <a:rPr lang="en-US" sz="2400">
                <a:solidFill>
                  <a:schemeClr val="bg1"/>
                </a:solidFill>
              </a:rPr>
              <a:t>Climate change is complex, and solutions require synergistic partnerships</a:t>
            </a:r>
          </a:p>
        </p:txBody>
      </p:sp>
      <p:sp>
        <p:nvSpPr>
          <p:cNvPr id="4" name="Content Placeholder 2">
            <a:extLst>
              <a:ext uri="{FF2B5EF4-FFF2-40B4-BE49-F238E27FC236}">
                <a16:creationId xmlns:a16="http://schemas.microsoft.com/office/drawing/2014/main" id="{D1576803-6FA3-A13E-6C6E-C4486299C2AF}"/>
              </a:ext>
              <a:ext uri="{C183D7F6-B498-43B3-948B-1728B52AA6E4}">
                <adec:decorative xmlns:adec="http://schemas.microsoft.com/office/drawing/2017/decorative" val="1"/>
              </a:ext>
            </a:extLst>
          </p:cNvPr>
          <p:cNvSpPr txBox="1">
            <a:spLocks/>
          </p:cNvSpPr>
          <p:nvPr/>
        </p:nvSpPr>
        <p:spPr>
          <a:xfrm>
            <a:off x="4608654" y="2256112"/>
            <a:ext cx="7091733" cy="361251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0"/>
              </a:spcBef>
              <a:spcAft>
                <a:spcPts val="800"/>
              </a:spcAft>
              <a:buSzPts val="1000"/>
              <a:buNone/>
              <a:tabLst>
                <a:tab pos="457200" algn="l"/>
              </a:tabLst>
            </a:pPr>
            <a:endPar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DA5A92A-C8E4-BF6E-C3C1-F13A301059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6" name="Picture 5">
            <a:extLst>
              <a:ext uri="{FF2B5EF4-FFF2-40B4-BE49-F238E27FC236}">
                <a16:creationId xmlns:a16="http://schemas.microsoft.com/office/drawing/2014/main" id="{489FFDFE-A189-B54C-1C05-053EF247BE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pic>
        <p:nvPicPr>
          <p:cNvPr id="7" name="Picture 6">
            <a:extLst>
              <a:ext uri="{FF2B5EF4-FFF2-40B4-BE49-F238E27FC236}">
                <a16:creationId xmlns:a16="http://schemas.microsoft.com/office/drawing/2014/main" id="{3FEAF87A-0C19-6D13-29B5-2FC74A91C966}"/>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4" name="Content Placeholder 2">
            <a:extLst>
              <a:ext uri="{FF2B5EF4-FFF2-40B4-BE49-F238E27FC236}">
                <a16:creationId xmlns:a16="http://schemas.microsoft.com/office/drawing/2014/main" id="{2E4CD167-0EFD-B22D-04C3-48E90BCDCFCE}"/>
              </a:ext>
            </a:extLst>
          </p:cNvPr>
          <p:cNvSpPr txBox="1">
            <a:spLocks/>
          </p:cNvSpPr>
          <p:nvPr/>
        </p:nvSpPr>
        <p:spPr>
          <a:xfrm>
            <a:off x="4497529" y="2177454"/>
            <a:ext cx="7193495" cy="361251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chemeClr val="tx1"/>
                </a:solidFill>
                <a:latin typeface="Calibri "/>
                <a:ea typeface="Verdana"/>
              </a:rPr>
              <a:t>Tackle challenges that require involving more than a single institution or a single discipline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chemeClr val="tx1"/>
                </a:solidFill>
                <a:latin typeface="Calibri "/>
                <a:ea typeface="Verdana"/>
              </a:rPr>
              <a:t>Demonstrate how international collaboration will produce innovative research and education outcomes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chemeClr val="tx1"/>
                </a:solidFill>
                <a:latin typeface="Calibri "/>
                <a:ea typeface="Verdana"/>
              </a:rPr>
              <a:t>Identify who are the relevant stakeholders and how they will help drive the science research priorities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solidFill>
                  <a:schemeClr val="tx1"/>
                </a:solidFill>
                <a:latin typeface="Calibri "/>
                <a:ea typeface="Verdana"/>
              </a:rPr>
              <a:t>Have a vision and strategy for potential growth, scaling up, and building a relevant community</a:t>
            </a:r>
            <a:endParaRPr lang="en-US" sz="2400" dirty="0">
              <a:solidFill>
                <a:schemeClr val="tx1"/>
              </a:solidFill>
              <a:effectLst/>
              <a:latin typeface="Calibri "/>
              <a:ea typeface="Verdana"/>
              <a:cs typeface="Calibri" panose="020F050202020403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CA6AB038-615C-85A5-EAA6-2C4C06053A3B}"/>
              </a:ext>
            </a:extLst>
          </p:cNvPr>
          <p:cNvSpPr>
            <a:spLocks noGrp="1"/>
          </p:cNvSpPr>
          <p:nvPr>
            <p:ph type="sldNum" sz="quarter" idx="12"/>
          </p:nvPr>
        </p:nvSpPr>
        <p:spPr/>
        <p:txBody>
          <a:bodyPr/>
          <a:lstStyle/>
          <a:p>
            <a:fld id="{B67B8A01-5913-41E2-AA95-B5B699FED64F}" type="slidenum">
              <a:rPr lang="en-US" smtClean="0"/>
              <a:t>5</a:t>
            </a:fld>
            <a:endParaRPr lang="en-US"/>
          </a:p>
        </p:txBody>
      </p:sp>
      <p:pic>
        <p:nvPicPr>
          <p:cNvPr id="13" name="Picture 12">
            <a:extLst>
              <a:ext uri="{FF2B5EF4-FFF2-40B4-BE49-F238E27FC236}">
                <a16:creationId xmlns:a16="http://schemas.microsoft.com/office/drawing/2014/main" id="{932A2D97-DD97-44AD-E039-CEE6CC68F08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6" name="Picture 15">
            <a:extLst>
              <a:ext uri="{FF2B5EF4-FFF2-40B4-BE49-F238E27FC236}">
                <a16:creationId xmlns:a16="http://schemas.microsoft.com/office/drawing/2014/main" id="{EC8AE21B-004C-893B-E735-D0107FAA99DC}"/>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337140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93600" y="2079153"/>
            <a:ext cx="6232982" cy="3757652"/>
          </a:xfrm>
        </p:spPr>
      </p:pic>
      <p:sp>
        <p:nvSpPr>
          <p:cNvPr id="8" name="Title 7">
            <a:extLst>
              <a:ext uri="{FF2B5EF4-FFF2-40B4-BE49-F238E27FC236}">
                <a16:creationId xmlns:a16="http://schemas.microsoft.com/office/drawing/2014/main" id="{21086E15-83A5-42AD-83F9-8F48A51BEA59}"/>
              </a:ext>
            </a:extLst>
          </p:cNvPr>
          <p:cNvSpPr>
            <a:spLocks noGrp="1"/>
          </p:cNvSpPr>
          <p:nvPr>
            <p:ph type="title"/>
          </p:nvPr>
        </p:nvSpPr>
        <p:spPr>
          <a:xfrm>
            <a:off x="2065020" y="853440"/>
            <a:ext cx="10515600" cy="311293"/>
          </a:xfrm>
        </p:spPr>
        <p:txBody>
          <a:bodyPr>
            <a:noAutofit/>
          </a:bodyPr>
          <a:lstStyle/>
          <a:p>
            <a:r>
              <a:rPr lang="en-US" sz="3400" dirty="0">
                <a:latin typeface="Calibri" panose="020F0502020204030204" pitchFamily="34" charset="0"/>
                <a:cs typeface="Calibri" panose="020F0502020204030204" pitchFamily="34" charset="0"/>
              </a:rPr>
              <a:t>How can CISE community participate?</a:t>
            </a:r>
            <a:endParaRPr lang="en-US" sz="3400" dirty="0"/>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50995" y="2235905"/>
            <a:ext cx="6125080" cy="3600900"/>
          </a:xfrm>
          <a:prstGeom prst="rect">
            <a:avLst/>
          </a:prstGeom>
          <a:ln>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400"/>
              </a:spcAft>
              <a:buNone/>
            </a:pPr>
            <a:r>
              <a:rPr lang="en-US" sz="2400" dirty="0">
                <a:solidFill>
                  <a:schemeClr val="tx1"/>
                </a:solidFill>
                <a:latin typeface="Calibri"/>
                <a:ea typeface="+mn-ea"/>
                <a:cs typeface="Calibri"/>
              </a:rPr>
              <a:t>Recent National Academies report on Next Generation Earth Systems Science at the National Science Foundation: </a:t>
            </a:r>
          </a:p>
          <a:p>
            <a:pPr>
              <a:spcBef>
                <a:spcPts val="0"/>
              </a:spcBef>
              <a:spcAft>
                <a:spcPts val="2400"/>
              </a:spcAft>
            </a:pPr>
            <a:r>
              <a:rPr lang="en-US" sz="2000" i="1" dirty="0">
                <a:solidFill>
                  <a:schemeClr val="tx1"/>
                </a:solidFill>
                <a:latin typeface="Calibri"/>
                <a:ea typeface="+mn-ea"/>
                <a:cs typeface="Calibri"/>
              </a:rPr>
              <a:t>Advocates for a systems approach to studying the Earth</a:t>
            </a:r>
          </a:p>
          <a:p>
            <a:pPr>
              <a:spcBef>
                <a:spcPts val="0"/>
              </a:spcBef>
              <a:spcAft>
                <a:spcPts val="2400"/>
              </a:spcAft>
            </a:pPr>
            <a:r>
              <a:rPr lang="en-US" sz="2000" i="1" dirty="0">
                <a:solidFill>
                  <a:schemeClr val="tx1"/>
                </a:solidFill>
                <a:latin typeface="Calibri"/>
                <a:ea typeface="+mn-ea"/>
                <a:cs typeface="Calibri"/>
              </a:rPr>
              <a:t>Computation provides the framework for putting together the complex pieces of Earth Systems Science, supporting data collection and analysis, generating forecasts, and interpreting model results</a:t>
            </a:r>
          </a:p>
          <a:p>
            <a:pPr marL="457200" lvl="1" indent="0">
              <a:spcBef>
                <a:spcPts val="0"/>
              </a:spcBef>
              <a:spcAft>
                <a:spcPts val="2400"/>
              </a:spcAft>
              <a:buNone/>
            </a:pPr>
            <a:endParaRPr lang="en-US" sz="2000" i="1" dirty="0">
              <a:solidFill>
                <a:schemeClr val="tx1"/>
              </a:solidFill>
              <a:latin typeface="Calibri"/>
              <a:ea typeface="+mn-ea"/>
              <a:cs typeface="Calibri"/>
            </a:endParaRPr>
          </a:p>
        </p:txBody>
      </p:sp>
      <p:pic>
        <p:nvPicPr>
          <p:cNvPr id="7" name="Picture 6">
            <a:extLst>
              <a:ext uri="{FF2B5EF4-FFF2-40B4-BE49-F238E27FC236}">
                <a16:creationId xmlns:a16="http://schemas.microsoft.com/office/drawing/2014/main" id="{DD2245AC-BC5F-2EEB-669C-68407C5E0C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9" name="Picture 8">
            <a:extLst>
              <a:ext uri="{FF2B5EF4-FFF2-40B4-BE49-F238E27FC236}">
                <a16:creationId xmlns:a16="http://schemas.microsoft.com/office/drawing/2014/main" id="{7A242214-6209-E419-C36D-797887F4D4A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pic>
        <p:nvPicPr>
          <p:cNvPr id="3" name="Picture 2">
            <a:extLst>
              <a:ext uri="{FF2B5EF4-FFF2-40B4-BE49-F238E27FC236}">
                <a16:creationId xmlns:a16="http://schemas.microsoft.com/office/drawing/2014/main" id="{3E411175-2A5E-B8DC-7950-363A07F76EA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1" name="Slide Number Placeholder 10">
            <a:extLst>
              <a:ext uri="{FF2B5EF4-FFF2-40B4-BE49-F238E27FC236}">
                <a16:creationId xmlns:a16="http://schemas.microsoft.com/office/drawing/2014/main" id="{1DD0BC1C-0440-37BC-58CE-1CA6F33F4312}"/>
              </a:ext>
            </a:extLst>
          </p:cNvPr>
          <p:cNvSpPr>
            <a:spLocks noGrp="1"/>
          </p:cNvSpPr>
          <p:nvPr>
            <p:ph type="sldNum" sz="quarter" idx="12"/>
          </p:nvPr>
        </p:nvSpPr>
        <p:spPr/>
        <p:txBody>
          <a:bodyPr/>
          <a:lstStyle/>
          <a:p>
            <a:fld id="{B67B8A01-5913-41E2-AA95-B5B699FED64F}" type="slidenum">
              <a:rPr lang="en-US" smtClean="0"/>
              <a:t>6</a:t>
            </a:fld>
            <a:endParaRPr lang="en-US"/>
          </a:p>
        </p:txBody>
      </p:sp>
      <p:pic>
        <p:nvPicPr>
          <p:cNvPr id="13" name="Picture 12">
            <a:extLst>
              <a:ext uri="{FF2B5EF4-FFF2-40B4-BE49-F238E27FC236}">
                <a16:creationId xmlns:a16="http://schemas.microsoft.com/office/drawing/2014/main" id="{FDB179A2-C7C0-1C04-7450-CE4B6BE90A9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78E6828C-5F88-F8C7-1D66-E43C34BE7089}"/>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graphicFrame>
        <p:nvGraphicFramePr>
          <p:cNvPr id="2" name="Diagram 1">
            <a:extLst>
              <a:ext uri="{FF2B5EF4-FFF2-40B4-BE49-F238E27FC236}">
                <a16:creationId xmlns:a16="http://schemas.microsoft.com/office/drawing/2014/main" id="{44C31B37-4AFF-08AE-2BD9-B34E3137030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6058609"/>
              </p:ext>
            </p:extLst>
          </p:nvPr>
        </p:nvGraphicFramePr>
        <p:xfrm>
          <a:off x="7156959" y="2014205"/>
          <a:ext cx="4696841" cy="42442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extBox 4">
            <a:extLst>
              <a:ext uri="{FF2B5EF4-FFF2-40B4-BE49-F238E27FC236}">
                <a16:creationId xmlns:a16="http://schemas.microsoft.com/office/drawing/2014/main" id="{1C612305-78BE-4399-BEAE-17E09C7420C9}"/>
              </a:ext>
              <a:ext uri="{C183D7F6-B498-43B3-948B-1728B52AA6E4}">
                <adec:decorative xmlns:adec="http://schemas.microsoft.com/office/drawing/2017/decorative" val="1"/>
              </a:ext>
            </a:extLst>
          </p:cNvPr>
          <p:cNvSpPr txBox="1"/>
          <p:nvPr/>
        </p:nvSpPr>
        <p:spPr>
          <a:xfrm>
            <a:off x="9273935" y="3934052"/>
            <a:ext cx="689872" cy="369332"/>
          </a:xfrm>
          <a:prstGeom prst="rect">
            <a:avLst/>
          </a:prstGeom>
          <a:solidFill>
            <a:srgbClr val="C00000"/>
          </a:solidFill>
        </p:spPr>
        <p:txBody>
          <a:bodyPr wrap="square" rtlCol="0">
            <a:spAutoFit/>
          </a:bodyPr>
          <a:lstStyle/>
          <a:p>
            <a:r>
              <a:rPr lang="en-US" b="1" dirty="0">
                <a:solidFill>
                  <a:schemeClr val="bg1"/>
                </a:solidFill>
              </a:rPr>
              <a:t>CISE</a:t>
            </a:r>
          </a:p>
        </p:txBody>
      </p:sp>
    </p:spTree>
    <p:extLst>
      <p:ext uri="{BB962C8B-B14F-4D97-AF65-F5344CB8AC3E}">
        <p14:creationId xmlns:p14="http://schemas.microsoft.com/office/powerpoint/2010/main" val="352922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5" y="2112264"/>
            <a:ext cx="10474199" cy="3757652"/>
          </a:xfrm>
        </p:spPr>
      </p:pic>
      <p:sp>
        <p:nvSpPr>
          <p:cNvPr id="8" name="Title 7">
            <a:extLst>
              <a:ext uri="{FF2B5EF4-FFF2-40B4-BE49-F238E27FC236}">
                <a16:creationId xmlns:a16="http://schemas.microsoft.com/office/drawing/2014/main" id="{21086E15-83A5-42AD-83F9-8F48A51BEA59}"/>
              </a:ext>
            </a:extLst>
          </p:cNvPr>
          <p:cNvSpPr>
            <a:spLocks noGrp="1"/>
          </p:cNvSpPr>
          <p:nvPr>
            <p:ph type="title"/>
          </p:nvPr>
        </p:nvSpPr>
        <p:spPr>
          <a:xfrm>
            <a:off x="2065020" y="853440"/>
            <a:ext cx="10515600" cy="311293"/>
          </a:xfrm>
        </p:spPr>
        <p:txBody>
          <a:bodyPr>
            <a:noAutofit/>
          </a:bodyPr>
          <a:lstStyle/>
          <a:p>
            <a:r>
              <a:rPr lang="en-US" sz="3400" dirty="0">
                <a:latin typeface="Calibri" panose="020F0502020204030204" pitchFamily="34" charset="0"/>
                <a:cs typeface="Calibri" panose="020F0502020204030204" pitchFamily="34" charset="0"/>
              </a:rPr>
              <a:t>Computation and Information Science Topics</a:t>
            </a:r>
            <a:endParaRPr lang="en-US" sz="3400" dirty="0"/>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662891" y="2623333"/>
            <a:ext cx="9089290" cy="2902188"/>
          </a:xfrm>
          <a:prstGeom prst="rect">
            <a:avLst/>
          </a:prstGeom>
          <a:ln>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2400"/>
              </a:spcAft>
            </a:pPr>
            <a:r>
              <a:rPr lang="en-US" sz="2400" dirty="0">
                <a:solidFill>
                  <a:schemeClr val="tx1"/>
                </a:solidFill>
                <a:latin typeface="Calibri"/>
                <a:ea typeface="+mn-ea"/>
                <a:cs typeface="Calibri"/>
              </a:rPr>
              <a:t>Advances in high-speed communication networks</a:t>
            </a:r>
            <a:r>
              <a:rPr lang="en-US" sz="2400" dirty="0">
                <a:solidFill>
                  <a:schemeClr val="tx1"/>
                </a:solidFill>
                <a:latin typeface="Calibri"/>
                <a:ea typeface="Verdana"/>
                <a:cs typeface="Calibri"/>
              </a:rPr>
              <a:t> and cloud infrastructure for efficient data collection, storage, and aggregation</a:t>
            </a:r>
            <a:endParaRPr lang="en-US" sz="2400" dirty="0">
              <a:solidFill>
                <a:schemeClr val="tx1"/>
              </a:solidFill>
              <a:latin typeface="Calibri" panose="020F0502020204030204" pitchFamily="34" charset="0"/>
              <a:ea typeface="+mn-ea"/>
              <a:cs typeface="Calibri" panose="020F0502020204030204" pitchFamily="34" charset="0"/>
            </a:endParaRPr>
          </a:p>
          <a:p>
            <a:pPr marL="457200" indent="-457200">
              <a:spcBef>
                <a:spcPts val="0"/>
              </a:spcBef>
              <a:spcAft>
                <a:spcPts val="2400"/>
              </a:spcAft>
            </a:pPr>
            <a:r>
              <a:rPr lang="en-US" sz="2400" dirty="0">
                <a:solidFill>
                  <a:schemeClr val="tx1"/>
                </a:solidFill>
                <a:latin typeface="Calibri"/>
                <a:ea typeface="+mn-ea"/>
                <a:cs typeface="Calibri"/>
              </a:rPr>
              <a:t>Novel data science solutions, including Artificial Intelligence (AI), to enable advanced analysis, prediction and deeper understanding of CC and CE</a:t>
            </a:r>
            <a:endParaRPr lang="en-US" sz="2400" strike="sngStrike" dirty="0">
              <a:solidFill>
                <a:srgbClr val="000000"/>
              </a:solidFill>
              <a:latin typeface="Calibri"/>
              <a:ea typeface="+mn-ea"/>
              <a:cs typeface="Calibri"/>
            </a:endParaRPr>
          </a:p>
          <a:p>
            <a:pPr marL="457200" indent="-457200">
              <a:spcBef>
                <a:spcPts val="0"/>
              </a:spcBef>
              <a:spcAft>
                <a:spcPts val="2400"/>
              </a:spcAft>
            </a:pPr>
            <a:r>
              <a:rPr lang="en-US" sz="2400" dirty="0">
                <a:solidFill>
                  <a:schemeClr val="tx1"/>
                </a:solidFill>
                <a:latin typeface="Calibri"/>
                <a:ea typeface="+mn-ea"/>
                <a:cs typeface="Calibri"/>
              </a:rPr>
              <a:t>State-of-the-art data-driven computational modeling, high precision simulation and virtualization</a:t>
            </a:r>
          </a:p>
        </p:txBody>
      </p:sp>
      <p:pic>
        <p:nvPicPr>
          <p:cNvPr id="7" name="Picture 6">
            <a:extLst>
              <a:ext uri="{FF2B5EF4-FFF2-40B4-BE49-F238E27FC236}">
                <a16:creationId xmlns:a16="http://schemas.microsoft.com/office/drawing/2014/main" id="{DD2245AC-BC5F-2EEB-669C-68407C5E0C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9" name="Picture 8">
            <a:extLst>
              <a:ext uri="{FF2B5EF4-FFF2-40B4-BE49-F238E27FC236}">
                <a16:creationId xmlns:a16="http://schemas.microsoft.com/office/drawing/2014/main" id="{7A242214-6209-E419-C36D-797887F4D4A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pic>
        <p:nvPicPr>
          <p:cNvPr id="3" name="Picture 2">
            <a:extLst>
              <a:ext uri="{FF2B5EF4-FFF2-40B4-BE49-F238E27FC236}">
                <a16:creationId xmlns:a16="http://schemas.microsoft.com/office/drawing/2014/main" id="{3E411175-2A5E-B8DC-7950-363A07F76EA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1" name="Slide Number Placeholder 10">
            <a:extLst>
              <a:ext uri="{FF2B5EF4-FFF2-40B4-BE49-F238E27FC236}">
                <a16:creationId xmlns:a16="http://schemas.microsoft.com/office/drawing/2014/main" id="{1DD0BC1C-0440-37BC-58CE-1CA6F33F4312}"/>
              </a:ext>
            </a:extLst>
          </p:cNvPr>
          <p:cNvSpPr>
            <a:spLocks noGrp="1"/>
          </p:cNvSpPr>
          <p:nvPr>
            <p:ph type="sldNum" sz="quarter" idx="12"/>
          </p:nvPr>
        </p:nvSpPr>
        <p:spPr/>
        <p:txBody>
          <a:bodyPr/>
          <a:lstStyle/>
          <a:p>
            <a:fld id="{B67B8A01-5913-41E2-AA95-B5B699FED64F}" type="slidenum">
              <a:rPr lang="en-US" smtClean="0"/>
              <a:t>7</a:t>
            </a:fld>
            <a:endParaRPr lang="en-US"/>
          </a:p>
        </p:txBody>
      </p:sp>
      <p:pic>
        <p:nvPicPr>
          <p:cNvPr id="13" name="Picture 12">
            <a:extLst>
              <a:ext uri="{FF2B5EF4-FFF2-40B4-BE49-F238E27FC236}">
                <a16:creationId xmlns:a16="http://schemas.microsoft.com/office/drawing/2014/main" id="{FDB179A2-C7C0-1C04-7450-CE4B6BE90A9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78E6828C-5F88-F8C7-1D66-E43C34BE7089}"/>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202122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5" y="1710725"/>
            <a:ext cx="10474199" cy="4917640"/>
          </a:xfrm>
        </p:spPr>
      </p:pic>
      <p:sp>
        <p:nvSpPr>
          <p:cNvPr id="8" name="Title 7">
            <a:extLst>
              <a:ext uri="{FF2B5EF4-FFF2-40B4-BE49-F238E27FC236}">
                <a16:creationId xmlns:a16="http://schemas.microsoft.com/office/drawing/2014/main" id="{21086E15-83A5-42AD-83F9-8F48A51BEA59}"/>
              </a:ext>
            </a:extLst>
          </p:cNvPr>
          <p:cNvSpPr>
            <a:spLocks noGrp="1"/>
          </p:cNvSpPr>
          <p:nvPr>
            <p:ph type="title"/>
          </p:nvPr>
        </p:nvSpPr>
        <p:spPr>
          <a:xfrm>
            <a:off x="2065020" y="853440"/>
            <a:ext cx="10515600" cy="311293"/>
          </a:xfrm>
        </p:spPr>
        <p:txBody>
          <a:bodyPr>
            <a:noAutofit/>
          </a:bodyPr>
          <a:lstStyle/>
          <a:p>
            <a:r>
              <a:rPr lang="en-US" sz="3400" dirty="0">
                <a:latin typeface="Calibri" panose="020F0502020204030204" pitchFamily="34" charset="0"/>
                <a:cs typeface="Calibri" panose="020F0502020204030204" pitchFamily="34" charset="0"/>
              </a:rPr>
              <a:t>Computation and Information Science Topics</a:t>
            </a:r>
            <a:endParaRPr lang="en-US" sz="3400" dirty="0"/>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662891" y="2623333"/>
            <a:ext cx="9089290" cy="2902188"/>
          </a:xfrm>
          <a:prstGeom prst="rect">
            <a:avLst/>
          </a:prstGeom>
          <a:ln>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2400"/>
              </a:spcAft>
            </a:pPr>
            <a:r>
              <a:rPr lang="en-US" sz="2400" dirty="0">
                <a:solidFill>
                  <a:schemeClr val="tx1"/>
                </a:solidFill>
                <a:latin typeface="Calibri"/>
                <a:ea typeface="Verdana"/>
                <a:cs typeface="Calibri"/>
              </a:rPr>
              <a:t>Topics related to ensuring resilience of critical infrastructure (e.g. energy, food, water) to climate driven events</a:t>
            </a:r>
          </a:p>
          <a:p>
            <a:pPr marL="457200" indent="-457200">
              <a:spcBef>
                <a:spcPts val="0"/>
              </a:spcBef>
              <a:spcAft>
                <a:spcPts val="2400"/>
              </a:spcAft>
            </a:pPr>
            <a:r>
              <a:rPr lang="en-US" sz="2400" dirty="0">
                <a:solidFill>
                  <a:srgbClr val="000000"/>
                </a:solidFill>
                <a:latin typeface="Calibri"/>
                <a:ea typeface="Verdana"/>
                <a:cs typeface="Calibri"/>
              </a:rPr>
              <a:t>S</a:t>
            </a:r>
            <a:r>
              <a:rPr lang="en-US" sz="2400" dirty="0">
                <a:solidFill>
                  <a:schemeClr val="tx1"/>
                </a:solidFill>
                <a:latin typeface="Calibri"/>
                <a:ea typeface="Verdana"/>
                <a:cs typeface="Calibri"/>
              </a:rPr>
              <a:t>mart sensor-based networks or self-adaptive robots for data collection in potentially hazardous areas</a:t>
            </a:r>
          </a:p>
          <a:p>
            <a:pPr marL="457200" indent="-457200">
              <a:spcBef>
                <a:spcPts val="0"/>
              </a:spcBef>
              <a:spcAft>
                <a:spcPts val="2400"/>
              </a:spcAft>
            </a:pPr>
            <a:r>
              <a:rPr lang="en-US" sz="2400" dirty="0">
                <a:solidFill>
                  <a:schemeClr val="accent6"/>
                </a:solidFill>
                <a:latin typeface="Calibri"/>
                <a:ea typeface="+mn-ea"/>
                <a:cs typeface="Calibri"/>
              </a:rPr>
              <a:t>Emerging technologies like digital twins to create global-scale interactive models for climate prediction and reduction of GHG</a:t>
            </a:r>
          </a:p>
          <a:p>
            <a:pPr marL="457200" indent="-457200">
              <a:spcBef>
                <a:spcPts val="0"/>
              </a:spcBef>
              <a:spcAft>
                <a:spcPts val="2400"/>
              </a:spcAft>
            </a:pPr>
            <a:endParaRPr lang="en-US" sz="2400" dirty="0">
              <a:solidFill>
                <a:schemeClr val="tx1"/>
              </a:solidFill>
              <a:latin typeface="Calibri"/>
              <a:ea typeface="Verdana"/>
              <a:cs typeface="Calibri"/>
            </a:endParaRPr>
          </a:p>
          <a:p>
            <a:pPr marL="457200" indent="-457200">
              <a:spcBef>
                <a:spcPts val="0"/>
              </a:spcBef>
              <a:spcAft>
                <a:spcPts val="2400"/>
              </a:spcAft>
            </a:pPr>
            <a:endParaRPr lang="en-US" sz="2400" dirty="0">
              <a:solidFill>
                <a:schemeClr val="tx1"/>
              </a:solidFill>
              <a:latin typeface="Calibri"/>
              <a:ea typeface="+mn-ea"/>
              <a:cs typeface="Calibri"/>
            </a:endParaRPr>
          </a:p>
        </p:txBody>
      </p:sp>
      <p:pic>
        <p:nvPicPr>
          <p:cNvPr id="7" name="Picture 6">
            <a:extLst>
              <a:ext uri="{FF2B5EF4-FFF2-40B4-BE49-F238E27FC236}">
                <a16:creationId xmlns:a16="http://schemas.microsoft.com/office/drawing/2014/main" id="{DD2245AC-BC5F-2EEB-669C-68407C5E0C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9" name="Picture 8">
            <a:extLst>
              <a:ext uri="{FF2B5EF4-FFF2-40B4-BE49-F238E27FC236}">
                <a16:creationId xmlns:a16="http://schemas.microsoft.com/office/drawing/2014/main" id="{7A242214-6209-E419-C36D-797887F4D4A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pic>
        <p:nvPicPr>
          <p:cNvPr id="3" name="Picture 2">
            <a:extLst>
              <a:ext uri="{FF2B5EF4-FFF2-40B4-BE49-F238E27FC236}">
                <a16:creationId xmlns:a16="http://schemas.microsoft.com/office/drawing/2014/main" id="{3E411175-2A5E-B8DC-7950-363A07F76EA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1" name="Slide Number Placeholder 10">
            <a:extLst>
              <a:ext uri="{FF2B5EF4-FFF2-40B4-BE49-F238E27FC236}">
                <a16:creationId xmlns:a16="http://schemas.microsoft.com/office/drawing/2014/main" id="{1DD0BC1C-0440-37BC-58CE-1CA6F33F4312}"/>
              </a:ext>
            </a:extLst>
          </p:cNvPr>
          <p:cNvSpPr>
            <a:spLocks noGrp="1"/>
          </p:cNvSpPr>
          <p:nvPr>
            <p:ph type="sldNum" sz="quarter" idx="12"/>
          </p:nvPr>
        </p:nvSpPr>
        <p:spPr/>
        <p:txBody>
          <a:bodyPr/>
          <a:lstStyle/>
          <a:p>
            <a:fld id="{B67B8A01-5913-41E2-AA95-B5B699FED64F}" type="slidenum">
              <a:rPr lang="en-US" smtClean="0"/>
              <a:t>8</a:t>
            </a:fld>
            <a:endParaRPr lang="en-US"/>
          </a:p>
        </p:txBody>
      </p:sp>
      <p:pic>
        <p:nvPicPr>
          <p:cNvPr id="13" name="Picture 12">
            <a:extLst>
              <a:ext uri="{FF2B5EF4-FFF2-40B4-BE49-F238E27FC236}">
                <a16:creationId xmlns:a16="http://schemas.microsoft.com/office/drawing/2014/main" id="{FDB179A2-C7C0-1C04-7450-CE4B6BE90A9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78E6828C-5F88-F8C7-1D66-E43C34BE7089}"/>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62828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C0310BB-3FA2-4412-9152-C522134434F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395" b="22395"/>
          <a:stretch/>
        </p:blipFill>
        <p:spPr>
          <a:xfrm>
            <a:off x="1216824" y="2003215"/>
            <a:ext cx="10474199" cy="3757652"/>
          </a:xfrm>
        </p:spPr>
      </p:pic>
      <p:sp>
        <p:nvSpPr>
          <p:cNvPr id="8" name="Title 7">
            <a:extLst>
              <a:ext uri="{FF2B5EF4-FFF2-40B4-BE49-F238E27FC236}">
                <a16:creationId xmlns:a16="http://schemas.microsoft.com/office/drawing/2014/main" id="{21086E15-83A5-42AD-83F9-8F48A51BEA59}"/>
              </a:ext>
            </a:extLst>
          </p:cNvPr>
          <p:cNvSpPr>
            <a:spLocks noGrp="1"/>
          </p:cNvSpPr>
          <p:nvPr>
            <p:ph type="title"/>
          </p:nvPr>
        </p:nvSpPr>
        <p:spPr>
          <a:xfrm>
            <a:off x="2065020" y="853440"/>
            <a:ext cx="10515600" cy="311293"/>
          </a:xfrm>
        </p:spPr>
        <p:txBody>
          <a:bodyPr>
            <a:noAutofit/>
          </a:bodyPr>
          <a:lstStyle/>
          <a:p>
            <a:r>
              <a:rPr lang="en-US" sz="3400" dirty="0">
                <a:latin typeface="Calibri" panose="020F0502020204030204" pitchFamily="34" charset="0"/>
                <a:cs typeface="Calibri" panose="020F0502020204030204" pitchFamily="34" charset="0"/>
              </a:rPr>
              <a:t>Relevant Solicitations</a:t>
            </a:r>
            <a:endParaRPr lang="en-US" sz="3400" dirty="0"/>
          </a:p>
        </p:txBody>
      </p:sp>
      <p:sp>
        <p:nvSpPr>
          <p:cNvPr id="4" name="Content Placeholder 2">
            <a:extLst>
              <a:ext uri="{FF2B5EF4-FFF2-40B4-BE49-F238E27FC236}">
                <a16:creationId xmlns:a16="http://schemas.microsoft.com/office/drawing/2014/main" id="{D1576803-6FA3-A13E-6C6E-C4486299C2AF}"/>
              </a:ext>
            </a:extLst>
          </p:cNvPr>
          <p:cNvSpPr txBox="1">
            <a:spLocks/>
          </p:cNvSpPr>
          <p:nvPr/>
        </p:nvSpPr>
        <p:spPr>
          <a:xfrm>
            <a:off x="1551355" y="2362728"/>
            <a:ext cx="9089290" cy="2902188"/>
          </a:xfrm>
          <a:prstGeom prst="rect">
            <a:avLst/>
          </a:prstGeom>
          <a:ln>
            <a:no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Tw Cen MT" panose="020B0602020104020603" pitchFamily="34" charset="77"/>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Tw Cen MT" panose="020B0602020104020603" pitchFamily="34" charset="77"/>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w Cen MT" panose="020B0602020104020603" pitchFamily="34" charset="77"/>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Tw Cen MT" panose="020B0602020104020603" pitchFamily="34" charset="77"/>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400"/>
              </a:spcAft>
              <a:buNone/>
            </a:pPr>
            <a:r>
              <a:rPr lang="en-US" sz="2400" dirty="0">
                <a:solidFill>
                  <a:schemeClr val="tx1"/>
                </a:solidFill>
                <a:latin typeface="Calibri"/>
                <a:ea typeface="+mn-ea"/>
                <a:cs typeface="Calibri"/>
              </a:rPr>
              <a:t>Relationship between sustainability and computing is bi-directional</a:t>
            </a:r>
          </a:p>
          <a:p>
            <a:pPr marL="457200" indent="-457200">
              <a:spcBef>
                <a:spcPts val="0"/>
              </a:spcBef>
              <a:spcAft>
                <a:spcPts val="2400"/>
              </a:spcAft>
            </a:pPr>
            <a:r>
              <a:rPr lang="en-US" sz="2400" dirty="0">
                <a:solidFill>
                  <a:schemeClr val="tx1"/>
                </a:solidFill>
                <a:latin typeface="Calibri"/>
                <a:ea typeface="+mn-ea"/>
                <a:cs typeface="Calibri"/>
              </a:rPr>
              <a:t>Computing for sustainability (e.g. Global Centers)</a:t>
            </a:r>
          </a:p>
          <a:p>
            <a:pPr marL="457200" indent="-457200">
              <a:spcBef>
                <a:spcPts val="0"/>
              </a:spcBef>
              <a:spcAft>
                <a:spcPts val="2400"/>
              </a:spcAft>
            </a:pPr>
            <a:r>
              <a:rPr lang="en-US" sz="2400" dirty="0">
                <a:solidFill>
                  <a:schemeClr val="tx1"/>
                </a:solidFill>
                <a:latin typeface="Calibri"/>
                <a:ea typeface="+mn-ea"/>
                <a:cs typeface="Calibri"/>
              </a:rPr>
              <a:t>Sustainability of Computing: Design for Environmental Sustainability in Computing (NSF 23-532)</a:t>
            </a:r>
          </a:p>
          <a:p>
            <a:pPr lvl="1">
              <a:spcBef>
                <a:spcPts val="0"/>
              </a:spcBef>
              <a:spcAft>
                <a:spcPts val="2400"/>
              </a:spcAft>
            </a:pPr>
            <a:r>
              <a:rPr lang="en-US" sz="2000" dirty="0">
                <a:solidFill>
                  <a:schemeClr val="tx1"/>
                </a:solidFill>
                <a:latin typeface="Calibri"/>
                <a:ea typeface="+mn-ea"/>
                <a:cs typeface="Calibri"/>
              </a:rPr>
              <a:t>Goal: address the substantial environmental impacts that computing has through its entire lifecycle from design and manufacturing, through deployment into operation, and finally into reuse, recycling, and disposal. </a:t>
            </a:r>
          </a:p>
        </p:txBody>
      </p:sp>
      <p:pic>
        <p:nvPicPr>
          <p:cNvPr id="7" name="Picture 6">
            <a:extLst>
              <a:ext uri="{FF2B5EF4-FFF2-40B4-BE49-F238E27FC236}">
                <a16:creationId xmlns:a16="http://schemas.microsoft.com/office/drawing/2014/main" id="{DD2245AC-BC5F-2EEB-669C-68407C5E0C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3982" y="365898"/>
            <a:ext cx="1324014" cy="1324014"/>
          </a:xfrm>
          <a:prstGeom prst="rect">
            <a:avLst/>
          </a:prstGeom>
        </p:spPr>
      </p:pic>
      <p:pic>
        <p:nvPicPr>
          <p:cNvPr id="9" name="Picture 8">
            <a:extLst>
              <a:ext uri="{FF2B5EF4-FFF2-40B4-BE49-F238E27FC236}">
                <a16:creationId xmlns:a16="http://schemas.microsoft.com/office/drawing/2014/main" id="{7A242214-6209-E419-C36D-797887F4D4A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67010" y="307448"/>
            <a:ext cx="1324014" cy="1324014"/>
          </a:xfrm>
          <a:prstGeom prst="rect">
            <a:avLst/>
          </a:prstGeom>
        </p:spPr>
      </p:pic>
      <p:pic>
        <p:nvPicPr>
          <p:cNvPr id="3" name="Picture 2">
            <a:extLst>
              <a:ext uri="{FF2B5EF4-FFF2-40B4-BE49-F238E27FC236}">
                <a16:creationId xmlns:a16="http://schemas.microsoft.com/office/drawing/2014/main" id="{3E411175-2A5E-B8DC-7950-363A07F76EA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602" r="5127" b="12283"/>
          <a:stretch/>
        </p:blipFill>
        <p:spPr>
          <a:xfrm>
            <a:off x="1216824" y="6112701"/>
            <a:ext cx="1054432" cy="500027"/>
          </a:xfrm>
          <a:prstGeom prst="rect">
            <a:avLst/>
          </a:prstGeom>
        </p:spPr>
      </p:pic>
      <p:sp>
        <p:nvSpPr>
          <p:cNvPr id="11" name="Slide Number Placeholder 10">
            <a:extLst>
              <a:ext uri="{FF2B5EF4-FFF2-40B4-BE49-F238E27FC236}">
                <a16:creationId xmlns:a16="http://schemas.microsoft.com/office/drawing/2014/main" id="{1DD0BC1C-0440-37BC-58CE-1CA6F33F4312}"/>
              </a:ext>
            </a:extLst>
          </p:cNvPr>
          <p:cNvSpPr>
            <a:spLocks noGrp="1"/>
          </p:cNvSpPr>
          <p:nvPr>
            <p:ph type="sldNum" sz="quarter" idx="12"/>
          </p:nvPr>
        </p:nvSpPr>
        <p:spPr/>
        <p:txBody>
          <a:bodyPr/>
          <a:lstStyle/>
          <a:p>
            <a:fld id="{B67B8A01-5913-41E2-AA95-B5B699FED64F}" type="slidenum">
              <a:rPr lang="en-US" smtClean="0"/>
              <a:t>9</a:t>
            </a:fld>
            <a:endParaRPr lang="en-US"/>
          </a:p>
        </p:txBody>
      </p:sp>
      <p:pic>
        <p:nvPicPr>
          <p:cNvPr id="13" name="Picture 12">
            <a:extLst>
              <a:ext uri="{FF2B5EF4-FFF2-40B4-BE49-F238E27FC236}">
                <a16:creationId xmlns:a16="http://schemas.microsoft.com/office/drawing/2014/main" id="{FDB179A2-C7C0-1C04-7450-CE4B6BE90A93}"/>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34" y="6103398"/>
            <a:ext cx="1914559" cy="499685"/>
          </a:xfrm>
          <a:prstGeom prst="rect">
            <a:avLst/>
          </a:prstGeom>
        </p:spPr>
      </p:pic>
      <p:pic>
        <p:nvPicPr>
          <p:cNvPr id="15" name="Picture 14">
            <a:extLst>
              <a:ext uri="{FF2B5EF4-FFF2-40B4-BE49-F238E27FC236}">
                <a16:creationId xmlns:a16="http://schemas.microsoft.com/office/drawing/2014/main" id="{78E6828C-5F88-F8C7-1D66-E43C34BE7089}"/>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9388" y="6044135"/>
            <a:ext cx="2085076" cy="584230"/>
          </a:xfrm>
          <a:prstGeom prst="rect">
            <a:avLst/>
          </a:prstGeom>
        </p:spPr>
      </p:pic>
    </p:spTree>
    <p:extLst>
      <p:ext uri="{BB962C8B-B14F-4D97-AF65-F5344CB8AC3E}">
        <p14:creationId xmlns:p14="http://schemas.microsoft.com/office/powerpoint/2010/main" val="2716559974"/>
      </p:ext>
    </p:extLst>
  </p:cSld>
  <p:clrMapOvr>
    <a:masterClrMapping/>
  </p:clrMapOvr>
</p:sld>
</file>

<file path=ppt/theme/theme1.xml><?xml version="1.0" encoding="utf-8"?>
<a:theme xmlns:a="http://schemas.openxmlformats.org/drawingml/2006/main" name="Office Theme">
  <a:themeElements>
    <a:clrScheme name="NSF Color Palette 1">
      <a:dk1>
        <a:srgbClr val="002454"/>
      </a:dk1>
      <a:lt1>
        <a:srgbClr val="FFFFFF"/>
      </a:lt1>
      <a:dk2>
        <a:srgbClr val="005699"/>
      </a:dk2>
      <a:lt2>
        <a:srgbClr val="E7E6E6"/>
      </a:lt2>
      <a:accent1>
        <a:srgbClr val="D3B34E"/>
      </a:accent1>
      <a:accent2>
        <a:srgbClr val="00C37E"/>
      </a:accent2>
      <a:accent3>
        <a:srgbClr val="4EC3E0"/>
      </a:accent3>
      <a:accent4>
        <a:srgbClr val="00758D"/>
      </a:accent4>
      <a:accent5>
        <a:srgbClr val="473B70"/>
      </a:accent5>
      <a:accent6>
        <a:srgbClr val="002454"/>
      </a:accent6>
      <a:hlink>
        <a:srgbClr val="075697"/>
      </a:hlink>
      <a:folHlink>
        <a:srgbClr val="9089A9"/>
      </a:folHlink>
    </a:clrScheme>
    <a:fontScheme name="NSF Branding">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78000"/>
          </a:schemeClr>
        </a:solidFill>
      </a:spPr>
      <a:bodyPr lIns="182880" rIns="365760" rtlCol="0" anchor="ctr"/>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8" ma:contentTypeDescription="Create a new document." ma:contentTypeScope="" ma:versionID="61e35a3766a54ced0cbcac5d093416e3">
  <xsd:schema xmlns:xsd="http://www.w3.org/2001/XMLSchema" xmlns:xs="http://www.w3.org/2001/XMLSchema" xmlns:p="http://schemas.microsoft.com/office/2006/metadata/properties" xmlns:ns2="0cf77daa-5445-4d26-ace6-97094430d631" targetNamespace="http://schemas.microsoft.com/office/2006/metadata/properties" ma:root="true" ma:fieldsID="2afc24a38483a6145d573f72598346fd"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6D1310-1049-413F-B23B-42F6EFC860AE}">
  <ds:schemaRefs>
    <ds:schemaRef ds:uri="http://schemas.microsoft.com/sharepoint/v3/contenttype/forms"/>
  </ds:schemaRefs>
</ds:datastoreItem>
</file>

<file path=customXml/itemProps2.xml><?xml version="1.0" encoding="utf-8"?>
<ds:datastoreItem xmlns:ds="http://schemas.openxmlformats.org/officeDocument/2006/customXml" ds:itemID="{4C1CD1D3-AEC3-4ABD-ADEE-402C003C31BB}">
  <ds:schemaRefs>
    <ds:schemaRef ds:uri="09e1c7d9-fab4-4f5f-bfef-e436c94ca37e"/>
    <ds:schemaRef ds:uri="fab3dfc4-4339-4738-a9c1-cb7fa2c841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8B29B92-840B-4763-B05C-0B332B98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3782</TotalTime>
  <Words>3816</Words>
  <Application>Microsoft Office PowerPoint</Application>
  <PresentationFormat>Widescreen</PresentationFormat>
  <Paragraphs>409</Paragraphs>
  <Slides>37</Slides>
  <Notes>32</Notes>
  <HiddenSlides>11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Calibri </vt:lpstr>
      <vt:lpstr>Microsoft Sans Serif</vt:lpstr>
      <vt:lpstr>Open Sans</vt:lpstr>
      <vt:lpstr>Open Sans Light</vt:lpstr>
      <vt:lpstr>Symbol</vt:lpstr>
      <vt:lpstr>Times New Roman</vt:lpstr>
      <vt:lpstr>Tw Cen MT</vt:lpstr>
      <vt:lpstr>Wingdings</vt:lpstr>
      <vt:lpstr>Office Theme</vt:lpstr>
      <vt:lpstr>CISE Seminar on GlobalCenters</vt:lpstr>
      <vt:lpstr>NSF Program Officers</vt:lpstr>
      <vt:lpstr>NSF-led initiative in Partnership with International Funders</vt:lpstr>
      <vt:lpstr>Vision for the Global Centers Call</vt:lpstr>
      <vt:lpstr>Global Centers: Key Goals</vt:lpstr>
      <vt:lpstr>How can CISE community participate?</vt:lpstr>
      <vt:lpstr>Computation and Information Science Topics</vt:lpstr>
      <vt:lpstr>Computation and Information Science Topics</vt:lpstr>
      <vt:lpstr>Relevant Solicitations</vt:lpstr>
      <vt:lpstr>Relevant Solicitations</vt:lpstr>
      <vt:lpstr>Track 1: Implementation</vt:lpstr>
      <vt:lpstr>Track 1: Implementation</vt:lpstr>
      <vt:lpstr>Track 2: Community-driven Design</vt:lpstr>
      <vt:lpstr>Track 2: Community-driven Design</vt:lpstr>
      <vt:lpstr>Proposal Development </vt:lpstr>
      <vt:lpstr>Who May Submit Proposals</vt:lpstr>
      <vt:lpstr>Diversity, Equity, Inclusion, and Access</vt:lpstr>
      <vt:lpstr>NSF Merit Review Criteria</vt:lpstr>
      <vt:lpstr>Solicitation-Specific Review Criteria</vt:lpstr>
      <vt:lpstr>Supplementary Documentation</vt:lpstr>
      <vt:lpstr>Foreign collaborators: Bio-sketches &amp; Budget</vt:lpstr>
      <vt:lpstr>NEW: Safe &amp; Inclusive Working Environments</vt:lpstr>
      <vt:lpstr>Funding Foreign Organizations or Individuals</vt:lpstr>
      <vt:lpstr>Program Timeline</vt:lpstr>
      <vt:lpstr>Upcoming Office Hours (all times Eastern) </vt:lpstr>
      <vt:lpstr>Thank you!   Add Questions to Q&amp;A </vt:lpstr>
      <vt:lpstr>Blank slide</vt:lpstr>
      <vt:lpstr>Blank Slide</vt:lpstr>
      <vt:lpstr>Blank Slide</vt:lpstr>
      <vt:lpstr>Collaborations</vt:lpstr>
      <vt:lpstr>CISE: Computer and Information Science and Engineering Directorate</vt:lpstr>
      <vt:lpstr>Global Centers should…</vt:lpstr>
      <vt:lpstr>Key Elements of the Global Centers</vt:lpstr>
      <vt:lpstr>Priorities for Global Centers</vt:lpstr>
      <vt:lpstr>Wide Scope of Research Topics</vt:lpstr>
      <vt:lpstr>Wide Scope of Research Topics</vt:lpstr>
      <vt:lpstr>Solicitation Specific Review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Kensill, Trinka (Contractor)</dc:creator>
  <cp:lastModifiedBy>Carlson, Paul L. (Contractor)</cp:lastModifiedBy>
  <cp:revision>49</cp:revision>
  <dcterms:created xsi:type="dcterms:W3CDTF">2017-05-04T14:12:29Z</dcterms:created>
  <dcterms:modified xsi:type="dcterms:W3CDTF">2023-04-17T18:04:37Z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0x010100A1176FF569A72144925470ED9676DC30</vt:lpwstr>
  </property>
  <property fmtid="{D5CDD505-2E9C-101B-9397-08002B2CF9AE}" pid="3" name="TitusGUID">
    <vt:lpwstr>5d92ee40-050b-44aa-af22-10fdaf80e747</vt:lpwstr>
  </property>
  <property fmtid="{D5CDD505-2E9C-101B-9397-08002B2CF9AE}" pid="4" name="ContainsCUI">
    <vt:lpwstr>No</vt:lpwstr>
  </property>
  <property fmtid="{D5CDD505-2E9C-101B-9397-08002B2CF9AE}" pid="5" name="MediaServiceImageTags">
    <vt:lpwstr/>
  </property>
</Properties>
</file>