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62" r:id="rId2"/>
  </p:sldMasterIdLst>
  <p:notesMasterIdLst>
    <p:notesMasterId r:id="rId16"/>
  </p:notesMasterIdLst>
  <p:sldIdLst>
    <p:sldId id="2142534111" r:id="rId3"/>
    <p:sldId id="2142534121" r:id="rId4"/>
    <p:sldId id="2142534110" r:id="rId5"/>
    <p:sldId id="257" r:id="rId6"/>
    <p:sldId id="2142534112" r:id="rId7"/>
    <p:sldId id="2142534113" r:id="rId8"/>
    <p:sldId id="2142534114" r:id="rId9"/>
    <p:sldId id="2142534115" r:id="rId10"/>
    <p:sldId id="2142534116" r:id="rId11"/>
    <p:sldId id="2142534117" r:id="rId12"/>
    <p:sldId id="2142534118" r:id="rId13"/>
    <p:sldId id="2142534120" r:id="rId14"/>
    <p:sldId id="214253411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9" autoAdjust="0"/>
    <p:restoredTop sz="86389" autoAdjust="0"/>
  </p:normalViewPr>
  <p:slideViewPr>
    <p:cSldViewPr snapToGrid="0">
      <p:cViewPr varScale="1">
        <p:scale>
          <a:sx n="114" d="100"/>
          <a:sy n="114" d="100"/>
        </p:scale>
        <p:origin x="92" y="68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11529-70F7-4749-BAEB-9BD7A20343C0}" type="datetimeFigureOut">
              <a:rPr lang="en-US" smtClean="0"/>
              <a:t>5/20/2022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C70DD-EB9E-4FCE-8422-F0F7C79E8D4B}" type="slidenum">
              <a:rPr lang="en-US" smtClean="0"/>
              <a:t>‹#›</a:t>
            </a:fld>
            <a:endParaRPr lang="en-US"/>
          </a:p>
        </p:txBody>
      </p:sp>
    </p:spTree>
    <p:extLst>
      <p:ext uri="{BB962C8B-B14F-4D97-AF65-F5344CB8AC3E}">
        <p14:creationId xmlns:p14="http://schemas.microsoft.com/office/powerpoint/2010/main" val="1905281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this webinar discussing the recently released dear colleague letter 22-060: Design for Sustainability in Computing.  My name is Alex Jones and I’m pleased to be with you to discuss this DCL.  This DCL is a product of a working group including my CISE colleagues Nina Amla, CISE Senior Science Advisor in the Office of the Assistant Director, Erik Brunvand and Linda Bushnell, and myself from the Division of Computer and Network Systems Division, </a:t>
            </a:r>
            <a:r>
              <a:rPr lang="en-US" dirty="0" err="1"/>
              <a:t>Anindya</a:t>
            </a:r>
            <a:r>
              <a:rPr lang="en-US" dirty="0"/>
              <a:t> Banerjee and </a:t>
            </a:r>
            <a:r>
              <a:rPr lang="en-US" dirty="0" err="1"/>
              <a:t>Goli</a:t>
            </a:r>
            <a:r>
              <a:rPr lang="en-US" dirty="0"/>
              <a:t> Yamini from the Division of Computing and Communication Foundations, Sylvia Spengler and Dan </a:t>
            </a:r>
            <a:r>
              <a:rPr lang="en-US" dirty="0" err="1"/>
              <a:t>Cosley</a:t>
            </a:r>
            <a:r>
              <a:rPr lang="en-US" dirty="0"/>
              <a:t> from the Division of Information and Intelligent Systems, and Jen Li from the Office of Advanced Cyberinfrastructure.</a:t>
            </a:r>
          </a:p>
        </p:txBody>
      </p:sp>
      <p:sp>
        <p:nvSpPr>
          <p:cNvPr id="4" name="Slide Number Placeholder 3"/>
          <p:cNvSpPr>
            <a:spLocks noGrp="1"/>
          </p:cNvSpPr>
          <p:nvPr>
            <p:ph type="sldNum" sz="quarter" idx="5"/>
          </p:nvPr>
        </p:nvSpPr>
        <p:spPr/>
        <p:txBody>
          <a:bodyPr/>
          <a:lstStyle/>
          <a:p>
            <a:fld id="{80CC70DD-EB9E-4FCE-8422-F0F7C79E8D4B}" type="slidenum">
              <a:rPr lang="en-US" smtClean="0"/>
              <a:t>1</a:t>
            </a:fld>
            <a:endParaRPr lang="en-US"/>
          </a:p>
        </p:txBody>
      </p:sp>
    </p:spTree>
    <p:extLst>
      <p:ext uri="{BB962C8B-B14F-4D97-AF65-F5344CB8AC3E}">
        <p14:creationId xmlns:p14="http://schemas.microsoft.com/office/powerpoint/2010/main" val="3097910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in the traditional energy-efficient data-center scope, this DCL also encourages novel cloud technologies that advance sustainability metrics from SLAs to disaggregated computing techniques.  Integration of renewable energy sources, novel cooling, etc., are still in scope, but techniques to advance operational energy efficiency alone are generally not in scope for this DCL.</a:t>
            </a:r>
          </a:p>
        </p:txBody>
      </p:sp>
      <p:sp>
        <p:nvSpPr>
          <p:cNvPr id="4" name="Slide Number Placeholder 3"/>
          <p:cNvSpPr>
            <a:spLocks noGrp="1"/>
          </p:cNvSpPr>
          <p:nvPr>
            <p:ph type="sldNum" sz="quarter" idx="5"/>
          </p:nvPr>
        </p:nvSpPr>
        <p:spPr/>
        <p:txBody>
          <a:bodyPr/>
          <a:lstStyle/>
          <a:p>
            <a:fld id="{80CC70DD-EB9E-4FCE-8422-F0F7C79E8D4B}" type="slidenum">
              <a:rPr lang="en-US" smtClean="0"/>
              <a:t>10</a:t>
            </a:fld>
            <a:endParaRPr lang="en-US"/>
          </a:p>
        </p:txBody>
      </p:sp>
    </p:spTree>
    <p:extLst>
      <p:ext uri="{BB962C8B-B14F-4D97-AF65-F5344CB8AC3E}">
        <p14:creationId xmlns:p14="http://schemas.microsoft.com/office/powerpoint/2010/main" val="2232746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Novel sustainable computing hardware such as improvements in CAD to achieve similar performance and operational energy from legacy technology nodes compared to today’s deep scaling are of interest.  More sustainable CMOS hybrid or replacement technologies (including CMOS+X), sustainable hardware IP are all potentially of interest.</a:t>
            </a:r>
          </a:p>
        </p:txBody>
      </p:sp>
      <p:sp>
        <p:nvSpPr>
          <p:cNvPr id="4" name="Slide Number Placeholder 3"/>
          <p:cNvSpPr>
            <a:spLocks noGrp="1"/>
          </p:cNvSpPr>
          <p:nvPr>
            <p:ph type="sldNum" sz="quarter" idx="5"/>
          </p:nvPr>
        </p:nvSpPr>
        <p:spPr/>
        <p:txBody>
          <a:bodyPr/>
          <a:lstStyle/>
          <a:p>
            <a:fld id="{80CC70DD-EB9E-4FCE-8422-F0F7C79E8D4B}" type="slidenum">
              <a:rPr lang="en-US" smtClean="0"/>
              <a:t>11</a:t>
            </a:fld>
            <a:endParaRPr lang="en-US"/>
          </a:p>
        </p:txBody>
      </p:sp>
    </p:spTree>
    <p:extLst>
      <p:ext uri="{BB962C8B-B14F-4D97-AF65-F5344CB8AC3E}">
        <p14:creationId xmlns:p14="http://schemas.microsoft.com/office/powerpoint/2010/main" val="568005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previous examples are far from exhaustive.  As I mentioned before, the goal is to make disruptive improvements to this, more broad, holistic view of sustainability for computing.  Techniques are sought that improve or reduce the environmental impacts of computing technologies beyond traditional operational energy efficiency.  </a:t>
            </a:r>
          </a:p>
          <a:p>
            <a:endParaRPr lang="en-US" dirty="0"/>
          </a:p>
          <a:p>
            <a:r>
              <a:rPr lang="en-US" dirty="0"/>
              <a:t>Low power computing, operational energy efficiency alone, while laudable goals and still within scope of the CISE Core programs are not responsive to this DCL.  Additionally, new advances in information and communications technology designed to advance sustainability in other domains, while again laudable and potentially of interest to CISE Core programs other programs in CISE and NSF-wide are not in scope of this DCL.</a:t>
            </a:r>
          </a:p>
          <a:p>
            <a:endParaRPr lang="en-US" dirty="0"/>
          </a:p>
          <a:p>
            <a:r>
              <a:rPr lang="en-US" dirty="0"/>
              <a:t>Also, again, please note that submissions to this DCL must comply with all other aspects of the CISE CCF/CNS/IIS Core Programs.  For small projects these may be submitted at any time, and Medium projects must adhere to the deadlines stated in NSF 22-616.  While OAC is represented in this working group, currently OAC Small projects are not solicited as part of this DCL.</a:t>
            </a:r>
          </a:p>
        </p:txBody>
      </p:sp>
      <p:sp>
        <p:nvSpPr>
          <p:cNvPr id="4" name="Slide Number Placeholder 3"/>
          <p:cNvSpPr>
            <a:spLocks noGrp="1"/>
          </p:cNvSpPr>
          <p:nvPr>
            <p:ph type="sldNum" sz="quarter" idx="5"/>
          </p:nvPr>
        </p:nvSpPr>
        <p:spPr/>
        <p:txBody>
          <a:bodyPr/>
          <a:lstStyle/>
          <a:p>
            <a:fld id="{80CC70DD-EB9E-4FCE-8422-F0F7C79E8D4B}" type="slidenum">
              <a:rPr lang="en-US" smtClean="0"/>
              <a:t>12</a:t>
            </a:fld>
            <a:endParaRPr lang="en-US"/>
          </a:p>
        </p:txBody>
      </p:sp>
    </p:spTree>
    <p:extLst>
      <p:ext uri="{BB962C8B-B14F-4D97-AF65-F5344CB8AC3E}">
        <p14:creationId xmlns:p14="http://schemas.microsoft.com/office/powerpoint/2010/main" val="1857013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point we will move to the question and answer portion of this </a:t>
            </a:r>
            <a:r>
              <a:rPr lang="en-US"/>
              <a:t>webinar.</a:t>
            </a:r>
            <a:endParaRPr lang="en-US" dirty="0"/>
          </a:p>
        </p:txBody>
      </p:sp>
      <p:sp>
        <p:nvSpPr>
          <p:cNvPr id="4" name="Slide Number Placeholder 3"/>
          <p:cNvSpPr>
            <a:spLocks noGrp="1"/>
          </p:cNvSpPr>
          <p:nvPr>
            <p:ph type="sldNum" sz="quarter" idx="5"/>
          </p:nvPr>
        </p:nvSpPr>
        <p:spPr/>
        <p:txBody>
          <a:bodyPr/>
          <a:lstStyle/>
          <a:p>
            <a:fld id="{80CC70DD-EB9E-4FCE-8422-F0F7C79E8D4B}" type="slidenum">
              <a:rPr lang="en-US" smtClean="0"/>
              <a:t>13</a:t>
            </a:fld>
            <a:endParaRPr lang="en-US"/>
          </a:p>
        </p:txBody>
      </p:sp>
    </p:spTree>
    <p:extLst>
      <p:ext uri="{BB962C8B-B14F-4D97-AF65-F5344CB8AC3E}">
        <p14:creationId xmlns:p14="http://schemas.microsoft.com/office/powerpoint/2010/main" val="259125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Energy efficiency has long been a topic of interest in modern computing.  Energy efficiency has had significant impact on the development of computing.  For example, it is arguable that energy became a first-order metric when the power-thermal barrier became an important concern to continue scaling to new Silicon-CMOS semiconductor technology nodes.  Additionally, energy is a first order concern of mobile computing starting with laptop computing but also expanding to smart phones and including IoT and cyber-physical systems among the many types of mobile computers.  Naturally, energy consumption of Information and communications technologies, in particular from electrical generation using fossil fuels like coal and natural gas that generate a significant amount of carbon dioxide, became recognized as a significant first order sustainability concern.  Thus, energy efficiency this </a:t>
            </a:r>
            <a:r>
              <a:rPr lang="en-US" i="1" dirty="0"/>
              <a:t>operational </a:t>
            </a:r>
            <a:r>
              <a:rPr lang="en-US" i="0" dirty="0"/>
              <a:t>energy consumption allowed this somewhat narrow definition of sustainability to become adopted due (in part) with its alignment with these other desirable factors of </a:t>
            </a:r>
            <a:r>
              <a:rPr lang="en-US" dirty="0"/>
              <a:t>reduced thermal concerns and battery longevity of computing.</a:t>
            </a:r>
          </a:p>
          <a:p>
            <a:endParaRPr lang="en-US" dirty="0"/>
          </a:p>
          <a:p>
            <a:r>
              <a:rPr lang="en-US" dirty="0"/>
              <a:t>However, the environmental impacts from computing far exceed this narrow definition.  For example, a recent life-cycle assessment, or an assessment of the carbon emissions of product throughout its lifetime, of a dell server class system concluded that the carbon emissions from manufacturing this system, also known as </a:t>
            </a:r>
            <a:r>
              <a:rPr lang="en-US" i="1" dirty="0"/>
              <a:t>embodied carbon,</a:t>
            </a:r>
            <a:r>
              <a:rPr lang="en-US" dirty="0"/>
              <a:t> were nearly equal to the carbon emissions from operating the system for a 4-year lifetime.  In fact this even split may be due to the relatively high utilization factor of a cloud server.  In fact tables and mobile phones can have more than 80% of their lifetime carbon footprint from embodied carbon, making embodied carbon more than 4 times higher than operational carbon emissions.  For some highly-energy-optimized compact computing systems embodied carbon can exceed 90% of the system’s carbon footprint.</a:t>
            </a:r>
          </a:p>
          <a:p>
            <a:endParaRPr lang="en-US" dirty="0"/>
          </a:p>
          <a:p>
            <a:r>
              <a:rPr lang="en-US" dirty="0"/>
              <a:t>The conclusion is that a more complete definition of sustainability in terms of environmental impacts is necessary to truly advance the field of sustainable computing.</a:t>
            </a:r>
          </a:p>
        </p:txBody>
      </p:sp>
      <p:sp>
        <p:nvSpPr>
          <p:cNvPr id="4" name="Slide Number Placeholder 3"/>
          <p:cNvSpPr>
            <a:spLocks noGrp="1"/>
          </p:cNvSpPr>
          <p:nvPr>
            <p:ph type="sldNum" sz="quarter" idx="5"/>
          </p:nvPr>
        </p:nvSpPr>
        <p:spPr/>
        <p:txBody>
          <a:bodyPr/>
          <a:lstStyle/>
          <a:p>
            <a:fld id="{80CC70DD-EB9E-4FCE-8422-F0F7C79E8D4B}" type="slidenum">
              <a:rPr lang="en-US" smtClean="0"/>
              <a:t>2</a:t>
            </a:fld>
            <a:endParaRPr lang="en-US"/>
          </a:p>
        </p:txBody>
      </p:sp>
    </p:spTree>
    <p:extLst>
      <p:ext uri="{BB962C8B-B14F-4D97-AF65-F5344CB8AC3E}">
        <p14:creationId xmlns:p14="http://schemas.microsoft.com/office/powerpoint/2010/main" val="1243685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discussed on the last slide, and likely in part due to tremendous advances in energy efficient computing, recalling Amdahl’s law of improving the highest contributor of system-level carbon, improving embodied carbon impacts may be as or more important than operational energy efficiency, at least until the come back into balance.  But this is just one example.  Many other factors remain of import including the limited resource of rare earth elements used in computing and particularly in mobile devices.  Additionally, planned obsolescence of computing systems could also be considered a corollary to Dennard Scaling and Moore’s Law which has led to considerable amounts of e-waste.  Furthermore, as applications expand their computational requirements, enabled by computational advances, compute and storage intensive applications whose non-</a:t>
            </a:r>
            <a:r>
              <a:rPr lang="en-US" dirty="0" err="1"/>
              <a:t>exhastive</a:t>
            </a:r>
            <a:r>
              <a:rPr lang="en-US" dirty="0"/>
              <a:t> list traverses blockchain, encryption, and AI also contribute to sustainability challenges in computing.</a:t>
            </a:r>
          </a:p>
          <a:p>
            <a:endParaRPr lang="en-US" dirty="0"/>
          </a:p>
          <a:p>
            <a:r>
              <a:rPr lang="en-US" dirty="0"/>
              <a:t>The purpose of this DCL is to encourage the submission of novel and high impact proposals to provide substantive and potentially disruptive research in the design for sustainability in computing to address these under-studied challenges in sustainable of information and communications technologies.  These proposals should focus broadly on sustainability including mitigating carbon and other greenhouse gas emissions, harmful emissions from volatile-organic compounds and carcinogens, wastewater generation, eutrophication such as algae blooms, among many others.  This DCL encourages sustainability across the full computing spectrum and across the full computing lifecycle.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05D076-DFB8-9844-A40D-41010659C1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647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Hopefully by attending this webinar today will help to solidify the intent behind the DCL.  As with all of our solicitations and dear colleague letters we encourage you to read the written information closely, as many questions may be answered by detailed scrutiny of those materials.  However, we recognize there may be many questions not directly addressed and we encourage you write questions in the Q&amp;A box for the webinar and we will attempt to answer these questions during the Q&amp;A part of the webinar.  If we are unable to get to your question or you have questions after the conclusion of the webinar you may send email to </a:t>
            </a:r>
            <a:r>
              <a:rPr lang="en-US" dirty="0" err="1">
                <a:solidFill>
                  <a:schemeClr val="tx1"/>
                </a:solidFill>
              </a:rPr>
              <a:t>DSC-DCL@nsf.gov</a:t>
            </a:r>
            <a:r>
              <a:rPr lang="en-US" dirty="0">
                <a:solidFill>
                  <a:schemeClr val="tx1"/>
                </a:solidFill>
              </a:rPr>
              <a:t> (where DSC stands for “Design for Sustainability”).  </a:t>
            </a:r>
          </a:p>
          <a:p>
            <a:endParaRPr lang="en-US" dirty="0">
              <a:solidFill>
                <a:schemeClr val="tx1"/>
              </a:solidFill>
            </a:endParaRPr>
          </a:p>
          <a:p>
            <a:r>
              <a:rPr lang="en-US" dirty="0">
                <a:solidFill>
                  <a:schemeClr val="tx1"/>
                </a:solidFill>
              </a:rPr>
              <a:t>It is important to note that this DCL is not a new program, but rather encourages submissions on the topic of design for sustainability to the CISE CCF/CNS/IIS core programs.  Currently the CCF/CNS/IIS Small program has no deadline, so you may submit a response to this DCL right away.  It is also allowed to submit a medium in response to this DCL, however, you must comply with the medium deadline specified in NSF 21-616.  Moreover, responses to this DCL must also follow all of the rules specified for the CCF/CNS/IIS core programs in NSF 21-616.</a:t>
            </a:r>
          </a:p>
          <a:p>
            <a:endParaRPr lang="en-US" dirty="0">
              <a:solidFill>
                <a:schemeClr val="tx1"/>
              </a:solidFill>
            </a:endParaRPr>
          </a:p>
          <a:p>
            <a:r>
              <a:rPr lang="en-US" dirty="0">
                <a:solidFill>
                  <a:schemeClr val="tx1"/>
                </a:solidFill>
              </a:rPr>
              <a:t>For interested PIs you may wish to reach out one of the program officers noted in the DSC-DCL with a one-page summary on your proposal idea to get feedback on whether the proposal would be responsive to the DSC-DCL.  In the next few slides we provide a non-exhaustive list of topics that are generally of interest to this DCL.</a:t>
            </a:r>
          </a:p>
          <a:p>
            <a:endParaRPr lang="en-US" dirty="0">
              <a:solidFill>
                <a:schemeClr val="tx1"/>
              </a:solidFill>
            </a:endParaRPr>
          </a:p>
          <a:p>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80CC70DD-EB9E-4FCE-8422-F0F7C79E8D4B}" type="slidenum">
              <a:rPr lang="en-US" smtClean="0"/>
              <a:t>4</a:t>
            </a:fld>
            <a:endParaRPr lang="en-US"/>
          </a:p>
        </p:txBody>
      </p:sp>
    </p:spTree>
    <p:extLst>
      <p:ext uri="{BB962C8B-B14F-4D97-AF65-F5344CB8AC3E}">
        <p14:creationId xmlns:p14="http://schemas.microsoft.com/office/powerpoint/2010/main" val="35867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that sustainable computing has been relatively narrowly defined as similar to energy-efficient computing, to better address a larger perspective on sustainability may require new models and metrics that better capture holistic sustainability in the broad field of computing.  These models and metrics may be necessary to evaluate tradeoffs among sustainability, performance, reliability, security, cost, among many other relevant concerns.</a:t>
            </a:r>
          </a:p>
        </p:txBody>
      </p:sp>
      <p:sp>
        <p:nvSpPr>
          <p:cNvPr id="4" name="Slide Number Placeholder 3"/>
          <p:cNvSpPr>
            <a:spLocks noGrp="1"/>
          </p:cNvSpPr>
          <p:nvPr>
            <p:ph type="sldNum" sz="quarter" idx="5"/>
          </p:nvPr>
        </p:nvSpPr>
        <p:spPr/>
        <p:txBody>
          <a:bodyPr/>
          <a:lstStyle/>
          <a:p>
            <a:fld id="{80CC70DD-EB9E-4FCE-8422-F0F7C79E8D4B}" type="slidenum">
              <a:rPr lang="en-US" smtClean="0"/>
              <a:t>5</a:t>
            </a:fld>
            <a:endParaRPr lang="en-US"/>
          </a:p>
        </p:txBody>
      </p:sp>
    </p:spTree>
    <p:extLst>
      <p:ext uri="{BB962C8B-B14F-4D97-AF65-F5344CB8AC3E}">
        <p14:creationId xmlns:p14="http://schemas.microsoft.com/office/powerpoint/2010/main" val="1225636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the CISE core programs that seek to advance computing, communication, algorithms, networking, intelligent systems, etc. broadly, this DCL envisions that sustainability in computing requires advances similarly broadly throughout computing research areas.  Thus, data movement, storage, operating precision are potentially important considerations.  Judicious use of computing, from lightweight to resource intensive techniques, may be relevant to stated sustainability goals.  However, the research should state the goals which quantifiable sustainability metrics while seeking to advance compute capabilities.</a:t>
            </a:r>
          </a:p>
        </p:txBody>
      </p:sp>
      <p:sp>
        <p:nvSpPr>
          <p:cNvPr id="4" name="Slide Number Placeholder 3"/>
          <p:cNvSpPr>
            <a:spLocks noGrp="1"/>
          </p:cNvSpPr>
          <p:nvPr>
            <p:ph type="sldNum" sz="quarter" idx="5"/>
          </p:nvPr>
        </p:nvSpPr>
        <p:spPr/>
        <p:txBody>
          <a:bodyPr/>
          <a:lstStyle/>
          <a:p>
            <a:fld id="{80CC70DD-EB9E-4FCE-8422-F0F7C79E8D4B}" type="slidenum">
              <a:rPr lang="en-US" smtClean="0"/>
              <a:t>6</a:t>
            </a:fld>
            <a:endParaRPr lang="en-US"/>
          </a:p>
        </p:txBody>
      </p:sp>
    </p:spTree>
    <p:extLst>
      <p:ext uri="{BB962C8B-B14F-4D97-AF65-F5344CB8AC3E}">
        <p14:creationId xmlns:p14="http://schemas.microsoft.com/office/powerpoint/2010/main" val="2954194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Design for Sustainability is meant to be a meaningful thrust.  Advances that consider reusability principles throughout the computing stack, techniques that avoid obsolescence and enable device longevity such as graceful degradation, particularly for sectors with particularly fast turnover like smart phones are encouraged.  Some techniques that have been effective in other areas that could apply to computing are modular design, common products/parts/standards, retrofitting obsolete devices for other important purposes, and effective recycling.</a:t>
            </a:r>
          </a:p>
        </p:txBody>
      </p:sp>
      <p:sp>
        <p:nvSpPr>
          <p:cNvPr id="4" name="Slide Number Placeholder 3"/>
          <p:cNvSpPr>
            <a:spLocks noGrp="1"/>
          </p:cNvSpPr>
          <p:nvPr>
            <p:ph type="sldNum" sz="quarter" idx="5"/>
          </p:nvPr>
        </p:nvSpPr>
        <p:spPr/>
        <p:txBody>
          <a:bodyPr/>
          <a:lstStyle/>
          <a:p>
            <a:fld id="{80CC70DD-EB9E-4FCE-8422-F0F7C79E8D4B}" type="slidenum">
              <a:rPr lang="en-US" smtClean="0"/>
              <a:t>7</a:t>
            </a:fld>
            <a:endParaRPr lang="en-US"/>
          </a:p>
        </p:txBody>
      </p:sp>
    </p:spTree>
    <p:extLst>
      <p:ext uri="{BB962C8B-B14F-4D97-AF65-F5344CB8AC3E}">
        <p14:creationId xmlns:p14="http://schemas.microsoft.com/office/powerpoint/2010/main" val="4176216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earlier example focused on a hardware example of embodied carbon, we envision sustainability aspects throughout the stack starting with software systems.  Thus, new software system abstractions, design methodologies, programming languages, middleware, compilers and software/hardware co-design techniques that target sustainability metrics while considering other first order metrics area encouraged.</a:t>
            </a:r>
          </a:p>
        </p:txBody>
      </p:sp>
      <p:sp>
        <p:nvSpPr>
          <p:cNvPr id="4" name="Slide Number Placeholder 3"/>
          <p:cNvSpPr>
            <a:spLocks noGrp="1"/>
          </p:cNvSpPr>
          <p:nvPr>
            <p:ph type="sldNum" sz="quarter" idx="5"/>
          </p:nvPr>
        </p:nvSpPr>
        <p:spPr/>
        <p:txBody>
          <a:bodyPr/>
          <a:lstStyle/>
          <a:p>
            <a:fld id="{80CC70DD-EB9E-4FCE-8422-F0F7C79E8D4B}" type="slidenum">
              <a:rPr lang="en-US" smtClean="0"/>
              <a:t>8</a:t>
            </a:fld>
            <a:endParaRPr lang="en-US"/>
          </a:p>
        </p:txBody>
      </p:sp>
    </p:spTree>
    <p:extLst>
      <p:ext uri="{BB962C8B-B14F-4D97-AF65-F5344CB8AC3E}">
        <p14:creationId xmlns:p14="http://schemas.microsoft.com/office/powerpoint/2010/main" val="817777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and novel computing architectures from traditional approaches such systems-on-chip including processors with acceleration to non-traditional non-von Neumann processing, approximate computing approaches are of interest.  Appropriate advances in memory storage, fault tolerance that address holistic sustainability are in scope.</a:t>
            </a:r>
          </a:p>
        </p:txBody>
      </p:sp>
      <p:sp>
        <p:nvSpPr>
          <p:cNvPr id="4" name="Slide Number Placeholder 3"/>
          <p:cNvSpPr>
            <a:spLocks noGrp="1"/>
          </p:cNvSpPr>
          <p:nvPr>
            <p:ph type="sldNum" sz="quarter" idx="5"/>
          </p:nvPr>
        </p:nvSpPr>
        <p:spPr/>
        <p:txBody>
          <a:bodyPr/>
          <a:lstStyle/>
          <a:p>
            <a:fld id="{80CC70DD-EB9E-4FCE-8422-F0F7C79E8D4B}" type="slidenum">
              <a:rPr lang="en-US" smtClean="0"/>
              <a:t>9</a:t>
            </a:fld>
            <a:endParaRPr lang="en-US"/>
          </a:p>
        </p:txBody>
      </p:sp>
    </p:spTree>
    <p:extLst>
      <p:ext uri="{BB962C8B-B14F-4D97-AF65-F5344CB8AC3E}">
        <p14:creationId xmlns:p14="http://schemas.microsoft.com/office/powerpoint/2010/main" val="272672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983168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1013689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3616939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C8DD-387D-4EAB-82BA-6B4CE3B5C2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1F889C-2A96-466D-BCFA-0F6C4F3A46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208BCD-3928-46DC-93C7-F274E8D11822}"/>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55DE0698-1137-4EA0-B2C4-A0DDAA7DC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00D43-6A0F-4D61-A3D3-8ACF09CAB751}"/>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2407489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C5E8C-42E0-4B44-A615-E99D8A7FB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0555F8-E4CF-4FC8-AD40-204607E4E7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0CB9C6-16E6-44AF-BBBE-7558FDD2B544}"/>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AC054158-1F56-4B2F-A090-666CEE1C7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9B4BC1-CE34-47A0-A05A-C52E4ECA5AAE}"/>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1547935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2391-B46C-4E31-8BF2-8ADFEEC4B5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96D6D1-DBB6-4E09-B1B8-56E56C774D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F96B35-1FC8-4351-B14C-5B70944703FB}"/>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7DCA649E-2070-4282-8A11-4E5250F0A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0FDD9-C90D-4947-8647-1514AAC2E91A}"/>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2664397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7B7FA-3424-4099-8834-87227640BB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C7267B-058C-4E97-A356-F95F9ECBD8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0B7E29-E662-4DB9-9ADB-AAF8A0B27D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FB28AF-D424-4E0F-8C74-1B9F9C746B76}"/>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6" name="Footer Placeholder 5">
            <a:extLst>
              <a:ext uri="{FF2B5EF4-FFF2-40B4-BE49-F238E27FC236}">
                <a16:creationId xmlns:a16="http://schemas.microsoft.com/office/drawing/2014/main" id="{108BC760-13E1-4CAB-A4FB-EDCD1E1418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3C9E81-0911-4EBC-A7D5-BFE43BA97BCA}"/>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1723805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47563-439E-4215-8F46-79D0E02833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8FBE7D-79F8-4DAF-88A4-DFC8F4DC28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B88D78-6138-4660-8AA2-7FB455944B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911C2A-264E-4249-91DD-F82ADF2DE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715F5B-1CCF-410C-A0C6-59827CF580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919AB-6AD4-4DD3-82A0-9DBC05756F20}"/>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8" name="Footer Placeholder 7">
            <a:extLst>
              <a:ext uri="{FF2B5EF4-FFF2-40B4-BE49-F238E27FC236}">
                <a16:creationId xmlns:a16="http://schemas.microsoft.com/office/drawing/2014/main" id="{46E46A05-9AF6-40B5-8DE2-037E24F3BC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6AEFF2-2933-487A-8D72-18A66CA57A42}"/>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2653078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72D36-9484-4898-916D-2049D35006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88C819-51C3-4FE8-89C2-9712656B2F6A}"/>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4" name="Footer Placeholder 3">
            <a:extLst>
              <a:ext uri="{FF2B5EF4-FFF2-40B4-BE49-F238E27FC236}">
                <a16:creationId xmlns:a16="http://schemas.microsoft.com/office/drawing/2014/main" id="{848013F7-4289-4281-84EB-AC8160D741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E4CF24-C87A-4E6D-B222-97293D796074}"/>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3517383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5B7110-572A-4624-B4D0-F1FA15891266}"/>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3" name="Footer Placeholder 2">
            <a:extLst>
              <a:ext uri="{FF2B5EF4-FFF2-40B4-BE49-F238E27FC236}">
                <a16:creationId xmlns:a16="http://schemas.microsoft.com/office/drawing/2014/main" id="{E4D04979-2AB8-4984-BB70-68E324F55B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41D942-355A-411F-9347-02B06BB564F8}"/>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3599092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ECA7-46E8-441B-ABDC-17C2F0469F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E7E791-4BEB-4474-919A-FD39B3F98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40BA83-0791-4636-A9D2-D4B7FB644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E476BD-F11E-42F2-B4E3-ED255F3351A3}"/>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6" name="Footer Placeholder 5">
            <a:extLst>
              <a:ext uri="{FF2B5EF4-FFF2-40B4-BE49-F238E27FC236}">
                <a16:creationId xmlns:a16="http://schemas.microsoft.com/office/drawing/2014/main" id="{709DE25E-3F98-4222-AD5C-AB13EC39B5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9B8D45-81AB-42AD-AABF-A2CAA828BD04}"/>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235547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3242480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F6558-BA12-4BC7-8B34-9BBC3048F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10D246-5882-4A6E-9356-A4E4CE4B4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02EF86-1749-4BC4-A8DF-286E40B59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B4C598-7F8F-42C5-BCF3-8A3356634ADF}"/>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6" name="Footer Placeholder 5">
            <a:extLst>
              <a:ext uri="{FF2B5EF4-FFF2-40B4-BE49-F238E27FC236}">
                <a16:creationId xmlns:a16="http://schemas.microsoft.com/office/drawing/2014/main" id="{D7D0F239-E87F-4A7D-B449-F1AED689CA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71A150-E510-4D73-8230-06866E9BA01E}"/>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1820662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DC68D-F6B1-47CD-B826-C343F86FA9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2AE1C7-1531-4092-9997-F3AE91D05F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1D953C-814F-4EFC-90F8-DDA4A68DC3E5}"/>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300545CC-9168-47DA-8A9F-8582D22E6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57DBD6-FDE8-438D-867B-FA84892BB8F5}"/>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760634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D1AA16-9786-40BA-BD83-45144A3F36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752204-CC55-417C-BA04-7B55690D18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B9D0C-F013-4BFD-9039-E2D22D21468A}"/>
              </a:ext>
            </a:extLst>
          </p:cNvPr>
          <p:cNvSpPr>
            <a:spLocks noGrp="1"/>
          </p:cNvSpPr>
          <p:nvPr>
            <p:ph type="dt" sz="half" idx="10"/>
          </p:nvPr>
        </p:nvSpPr>
        <p:spPr/>
        <p:txBody>
          <a:body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F165E5A3-7A82-49A9-A33B-CCB06E9DE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BDD1-70F7-4F71-BF51-B05F14733E22}"/>
              </a:ext>
            </a:extLst>
          </p:cNvPr>
          <p:cNvSpPr>
            <a:spLocks noGrp="1"/>
          </p:cNvSpPr>
          <p:nvPr>
            <p:ph type="sldNum" sz="quarter" idx="12"/>
          </p:nvPr>
        </p:nvSpPr>
        <p:spPr/>
        <p:txBody>
          <a:bodyPr/>
          <a:lstStyle/>
          <a:p>
            <a:fld id="{08B46918-BA23-4A0B-AD14-BEFDAF1908BA}" type="slidenum">
              <a:rPr lang="en-US" smtClean="0"/>
              <a:t>‹#›</a:t>
            </a:fld>
            <a:endParaRPr lang="en-US"/>
          </a:p>
        </p:txBody>
      </p:sp>
    </p:spTree>
    <p:extLst>
      <p:ext uri="{BB962C8B-B14F-4D97-AF65-F5344CB8AC3E}">
        <p14:creationId xmlns:p14="http://schemas.microsoft.com/office/powerpoint/2010/main" val="40604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3326716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368587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425288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747432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206996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3540992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DD1DBBC-1206-48C7-8423-D3E325256D2D}" type="datetimeFigureOut">
              <a:rPr lang="en-US" smtClean="0"/>
              <a:t>5/20/2022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F4BEAD3-91E3-4FFC-B7DC-935959D17485}" type="slidenum">
              <a:rPr lang="en-US" smtClean="0"/>
              <a:t>‹#›</a:t>
            </a:fld>
            <a:endParaRPr lang="en-US"/>
          </a:p>
        </p:txBody>
      </p:sp>
    </p:spTree>
    <p:extLst>
      <p:ext uri="{BB962C8B-B14F-4D97-AF65-F5344CB8AC3E}">
        <p14:creationId xmlns:p14="http://schemas.microsoft.com/office/powerpoint/2010/main" val="2580851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32B7228-A470-42A5-B5D7-36AC60001E6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438150" y="124984"/>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a16="http://schemas.microsoft.com/office/drawing/2014/main" id="{5D6C8F16-7AEB-45F7-B23F-6255B8056C6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379200" y="6052407"/>
            <a:ext cx="743256" cy="747141"/>
          </a:xfrm>
          <a:prstGeom prst="rect">
            <a:avLst/>
          </a:prstGeom>
        </p:spPr>
      </p:pic>
    </p:spTree>
    <p:extLst>
      <p:ext uri="{BB962C8B-B14F-4D97-AF65-F5344CB8AC3E}">
        <p14:creationId xmlns:p14="http://schemas.microsoft.com/office/powerpoint/2010/main" val="180608715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641F34-C179-40CD-8C09-64AE570195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BF347F-9723-49B6-92BA-EFB4DD4269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B56C3-5088-47FF-84A5-0B12F90A2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A73A2-0E0B-4B0B-BDC4-4DB00BAF9456}" type="datetimeFigureOut">
              <a:rPr lang="en-US" smtClean="0"/>
              <a:t>5/20/2022</a:t>
            </a:fld>
            <a:endParaRPr lang="en-US"/>
          </a:p>
        </p:txBody>
      </p:sp>
      <p:sp>
        <p:nvSpPr>
          <p:cNvPr id="5" name="Footer Placeholder 4">
            <a:extLst>
              <a:ext uri="{FF2B5EF4-FFF2-40B4-BE49-F238E27FC236}">
                <a16:creationId xmlns:a16="http://schemas.microsoft.com/office/drawing/2014/main" id="{0A66E1A6-E6F6-4DA7-8830-D1D191148D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C9F6D9-AF5A-4A05-8464-DF6785879B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46918-BA23-4A0B-AD14-BEFDAF1908BA}" type="slidenum">
              <a:rPr lang="en-US" smtClean="0"/>
              <a:t>‹#›</a:t>
            </a:fld>
            <a:endParaRPr lang="en-US"/>
          </a:p>
        </p:txBody>
      </p:sp>
    </p:spTree>
    <p:extLst>
      <p:ext uri="{BB962C8B-B14F-4D97-AF65-F5344CB8AC3E}">
        <p14:creationId xmlns:p14="http://schemas.microsoft.com/office/powerpoint/2010/main" val="375907783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ta.nsf.gov/funding/opportunities/computer-and-information-science-and-engineering-core-program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nsf.gov/pubs/2021/nsf21616/nsf21616.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corporate.delltechnologies.com/content/dam/digitalassets/active/en/unauth/data-sheets/products/servers/lca_poweredge_r740.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nsf.gov/pubs/2021/nsf21616/nsf21616.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DSC-DCL@nsf.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97D5B-E1AC-4BD4-83A8-249BD8FD1FC7}"/>
              </a:ext>
            </a:extLst>
          </p:cNvPr>
          <p:cNvSpPr>
            <a:spLocks noGrp="1"/>
          </p:cNvSpPr>
          <p:nvPr>
            <p:ph type="ctrTitle"/>
          </p:nvPr>
        </p:nvSpPr>
        <p:spPr>
          <a:xfrm>
            <a:off x="1524000" y="427419"/>
            <a:ext cx="9144000" cy="2387600"/>
          </a:xfrm>
        </p:spPr>
        <p:txBody>
          <a:bodyPr/>
          <a:lstStyle/>
          <a:p>
            <a:r>
              <a:rPr lang="en-US" dirty="0">
                <a:solidFill>
                  <a:schemeClr val="tx1"/>
                </a:solidFill>
              </a:rPr>
              <a:t>DCL NSF 22-060: Design for </a:t>
            </a:r>
            <a:br>
              <a:rPr lang="en-US" dirty="0">
                <a:solidFill>
                  <a:schemeClr val="tx1"/>
                </a:solidFill>
              </a:rPr>
            </a:br>
            <a:r>
              <a:rPr lang="en-US" dirty="0">
                <a:solidFill>
                  <a:schemeClr val="tx1"/>
                </a:solidFill>
              </a:rPr>
              <a:t>Sustainability in Computing</a:t>
            </a:r>
          </a:p>
        </p:txBody>
      </p:sp>
      <p:sp>
        <p:nvSpPr>
          <p:cNvPr id="3" name="Subtitle 2">
            <a:extLst>
              <a:ext uri="{FF2B5EF4-FFF2-40B4-BE49-F238E27FC236}">
                <a16:creationId xmlns:a16="http://schemas.microsoft.com/office/drawing/2014/main" id="{E628F5B5-F10D-48B0-A25E-2AB102CA3B45}"/>
              </a:ext>
            </a:extLst>
          </p:cNvPr>
          <p:cNvSpPr>
            <a:spLocks noGrp="1"/>
          </p:cNvSpPr>
          <p:nvPr>
            <p:ph type="subTitle" idx="1"/>
          </p:nvPr>
        </p:nvSpPr>
        <p:spPr>
          <a:xfrm>
            <a:off x="1524000" y="2961323"/>
            <a:ext cx="9144000" cy="3469258"/>
          </a:xfrm>
        </p:spPr>
        <p:txBody>
          <a:bodyPr>
            <a:normAutofit fontScale="92500" lnSpcReduction="20000"/>
          </a:bodyPr>
          <a:lstStyle/>
          <a:p>
            <a:r>
              <a:rPr lang="en-US" dirty="0">
                <a:solidFill>
                  <a:schemeClr val="tx1"/>
                </a:solidFill>
              </a:rPr>
              <a:t>Amla, Nina &lt;</a:t>
            </a:r>
            <a:r>
              <a:rPr lang="en-US" dirty="0" err="1">
                <a:solidFill>
                  <a:schemeClr val="tx1"/>
                </a:solidFill>
              </a:rPr>
              <a:t>namla@nsf.gov</a:t>
            </a:r>
            <a:r>
              <a:rPr lang="en-US" dirty="0">
                <a:solidFill>
                  <a:schemeClr val="tx1"/>
                </a:solidFill>
              </a:rPr>
              <a:t>&gt; -- CISE/OAD</a:t>
            </a:r>
          </a:p>
          <a:p>
            <a:r>
              <a:rPr lang="en-US" dirty="0">
                <a:solidFill>
                  <a:schemeClr val="tx1"/>
                </a:solidFill>
              </a:rPr>
              <a:t>Jones, Alex K. &lt;</a:t>
            </a:r>
            <a:r>
              <a:rPr lang="en-US" dirty="0" err="1">
                <a:solidFill>
                  <a:schemeClr val="tx1"/>
                </a:solidFill>
              </a:rPr>
              <a:t>alejones@nsf.gov</a:t>
            </a:r>
            <a:r>
              <a:rPr lang="en-US" dirty="0">
                <a:solidFill>
                  <a:schemeClr val="tx1"/>
                </a:solidFill>
              </a:rPr>
              <a:t>&gt; -- CISE/CNS </a:t>
            </a:r>
          </a:p>
          <a:p>
            <a:r>
              <a:rPr lang="en-US" dirty="0">
                <a:solidFill>
                  <a:schemeClr val="tx1"/>
                </a:solidFill>
              </a:rPr>
              <a:t>Brunvand, Erik &lt;</a:t>
            </a:r>
            <a:r>
              <a:rPr lang="en-US" dirty="0" err="1">
                <a:solidFill>
                  <a:schemeClr val="tx1"/>
                </a:solidFill>
              </a:rPr>
              <a:t>ebrunvan@nsf.gov</a:t>
            </a:r>
            <a:r>
              <a:rPr lang="en-US" dirty="0">
                <a:solidFill>
                  <a:schemeClr val="tx1"/>
                </a:solidFill>
              </a:rPr>
              <a:t>&gt; -- CISE/CNS </a:t>
            </a:r>
          </a:p>
          <a:p>
            <a:r>
              <a:rPr lang="en-US" dirty="0">
                <a:solidFill>
                  <a:schemeClr val="tx1"/>
                </a:solidFill>
              </a:rPr>
              <a:t>Bushnell, Linda &lt;</a:t>
            </a:r>
            <a:r>
              <a:rPr lang="en-US" dirty="0" err="1">
                <a:solidFill>
                  <a:schemeClr val="tx1"/>
                </a:solidFill>
              </a:rPr>
              <a:t>lbushnel@nsf.gov</a:t>
            </a:r>
            <a:r>
              <a:rPr lang="en-US" dirty="0">
                <a:solidFill>
                  <a:schemeClr val="tx1"/>
                </a:solidFill>
              </a:rPr>
              <a:t>&gt; -- CISE/CNS </a:t>
            </a:r>
          </a:p>
          <a:p>
            <a:r>
              <a:rPr lang="en-US" dirty="0">
                <a:solidFill>
                  <a:schemeClr val="tx1"/>
                </a:solidFill>
              </a:rPr>
              <a:t>Banerjee, </a:t>
            </a:r>
            <a:r>
              <a:rPr lang="en-US" dirty="0" err="1">
                <a:solidFill>
                  <a:schemeClr val="tx1"/>
                </a:solidFill>
              </a:rPr>
              <a:t>Anindya</a:t>
            </a:r>
            <a:r>
              <a:rPr lang="en-US" dirty="0">
                <a:solidFill>
                  <a:schemeClr val="tx1"/>
                </a:solidFill>
              </a:rPr>
              <a:t> &lt;</a:t>
            </a:r>
            <a:r>
              <a:rPr lang="en-US" dirty="0" err="1">
                <a:solidFill>
                  <a:schemeClr val="tx1"/>
                </a:solidFill>
              </a:rPr>
              <a:t>abanerje@nsf.gov</a:t>
            </a:r>
            <a:r>
              <a:rPr lang="en-US" dirty="0">
                <a:solidFill>
                  <a:schemeClr val="tx1"/>
                </a:solidFill>
              </a:rPr>
              <a:t>&gt; -- CISE/CCF</a:t>
            </a:r>
          </a:p>
          <a:p>
            <a:r>
              <a:rPr lang="en-US" dirty="0">
                <a:solidFill>
                  <a:schemeClr val="tx1"/>
                </a:solidFill>
              </a:rPr>
              <a:t>Yamini, </a:t>
            </a:r>
            <a:r>
              <a:rPr lang="en-US" dirty="0" err="1">
                <a:solidFill>
                  <a:schemeClr val="tx1"/>
                </a:solidFill>
              </a:rPr>
              <a:t>Goli</a:t>
            </a:r>
            <a:r>
              <a:rPr lang="en-US" dirty="0">
                <a:solidFill>
                  <a:schemeClr val="tx1"/>
                </a:solidFill>
              </a:rPr>
              <a:t> &lt;</a:t>
            </a:r>
            <a:r>
              <a:rPr lang="en-US" dirty="0" err="1">
                <a:solidFill>
                  <a:schemeClr val="tx1"/>
                </a:solidFill>
              </a:rPr>
              <a:t>gyamini@nsf.gov</a:t>
            </a:r>
            <a:r>
              <a:rPr lang="en-US" dirty="0">
                <a:solidFill>
                  <a:schemeClr val="tx1"/>
                </a:solidFill>
              </a:rPr>
              <a:t>&gt; -- CISE/CCF</a:t>
            </a:r>
          </a:p>
          <a:p>
            <a:r>
              <a:rPr lang="en-US" dirty="0">
                <a:solidFill>
                  <a:schemeClr val="tx1"/>
                </a:solidFill>
              </a:rPr>
              <a:t>Spengler, Sylvia J. &lt;</a:t>
            </a:r>
            <a:r>
              <a:rPr lang="en-US" dirty="0" err="1">
                <a:solidFill>
                  <a:schemeClr val="tx1"/>
                </a:solidFill>
              </a:rPr>
              <a:t>sspengle@nsf.gov</a:t>
            </a:r>
            <a:r>
              <a:rPr lang="en-US" dirty="0">
                <a:solidFill>
                  <a:schemeClr val="tx1"/>
                </a:solidFill>
              </a:rPr>
              <a:t>&gt; -- CISE/IIS</a:t>
            </a:r>
          </a:p>
          <a:p>
            <a:r>
              <a:rPr lang="en-US" dirty="0" err="1">
                <a:solidFill>
                  <a:schemeClr val="tx1"/>
                </a:solidFill>
              </a:rPr>
              <a:t>Cosley</a:t>
            </a:r>
            <a:r>
              <a:rPr lang="en-US" dirty="0">
                <a:solidFill>
                  <a:schemeClr val="tx1"/>
                </a:solidFill>
              </a:rPr>
              <a:t>, Dan R. &lt;</a:t>
            </a:r>
            <a:r>
              <a:rPr lang="en-US" dirty="0" err="1">
                <a:solidFill>
                  <a:schemeClr val="tx1"/>
                </a:solidFill>
              </a:rPr>
              <a:t>dcosley@nsf.gov</a:t>
            </a:r>
            <a:r>
              <a:rPr lang="en-US" dirty="0">
                <a:solidFill>
                  <a:schemeClr val="tx1"/>
                </a:solidFill>
              </a:rPr>
              <a:t>&gt; -- CISE/IIS </a:t>
            </a:r>
          </a:p>
          <a:p>
            <a:r>
              <a:rPr lang="en-US" dirty="0">
                <a:solidFill>
                  <a:schemeClr val="tx1"/>
                </a:solidFill>
              </a:rPr>
              <a:t>Li, Juan J. &lt;</a:t>
            </a:r>
            <a:r>
              <a:rPr lang="en-US" dirty="0" err="1">
                <a:solidFill>
                  <a:schemeClr val="tx1"/>
                </a:solidFill>
              </a:rPr>
              <a:t>jjli@nsf.gov</a:t>
            </a:r>
            <a:r>
              <a:rPr lang="en-US" dirty="0">
                <a:solidFill>
                  <a:schemeClr val="tx1"/>
                </a:solidFill>
              </a:rPr>
              <a:t>&gt; -- CISE/OAC</a:t>
            </a:r>
          </a:p>
          <a:p>
            <a:endParaRPr lang="en-US" dirty="0">
              <a:solidFill>
                <a:schemeClr val="tx1"/>
              </a:solidFill>
            </a:endParaRPr>
          </a:p>
        </p:txBody>
      </p:sp>
    </p:spTree>
    <p:extLst>
      <p:ext uri="{BB962C8B-B14F-4D97-AF65-F5344CB8AC3E}">
        <p14:creationId xmlns:p14="http://schemas.microsoft.com/office/powerpoint/2010/main" val="868645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8D310-903D-470F-8B3E-779BFC3B9ADF}"/>
              </a:ext>
            </a:extLst>
          </p:cNvPr>
          <p:cNvSpPr>
            <a:spLocks noGrp="1"/>
          </p:cNvSpPr>
          <p:nvPr>
            <p:ph type="title"/>
          </p:nvPr>
        </p:nvSpPr>
        <p:spPr/>
        <p:txBody>
          <a:bodyPr/>
          <a:lstStyle/>
          <a:p>
            <a:r>
              <a:rPr lang="en-US" dirty="0">
                <a:solidFill>
                  <a:schemeClr val="tx1"/>
                </a:solidFill>
              </a:rPr>
              <a:t>Advanced-computing Aspects of Sustainability In Computing </a:t>
            </a:r>
            <a:endParaRPr lang="en-US" dirty="0"/>
          </a:p>
        </p:txBody>
      </p:sp>
      <p:sp>
        <p:nvSpPr>
          <p:cNvPr id="3" name="Content Placeholder 2">
            <a:extLst>
              <a:ext uri="{FF2B5EF4-FFF2-40B4-BE49-F238E27FC236}">
                <a16:creationId xmlns:a16="http://schemas.microsoft.com/office/drawing/2014/main" id="{5CD83205-D9D4-44BD-918F-EB33AF9D5F3E}"/>
              </a:ext>
            </a:extLst>
          </p:cNvPr>
          <p:cNvSpPr>
            <a:spLocks noGrp="1"/>
          </p:cNvSpPr>
          <p:nvPr>
            <p:ph idx="1"/>
          </p:nvPr>
        </p:nvSpPr>
        <p:spPr/>
        <p:txBody>
          <a:bodyPr>
            <a:normAutofit fontScale="92500" lnSpcReduction="10000"/>
          </a:bodyPr>
          <a:lstStyle/>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Advances in sustainability aware cloud technologies</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service level agreements,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scheduling,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capacity planning and provisioning using advancements in disaggregated computing in the edge/cloud, and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effective integration with energy harvesting and renewable energy sources,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reduction of secondary pollutants and novel cooling concepts.</a:t>
            </a:r>
            <a:endParaRPr lang="en-US"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44416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25F2-E447-4C6A-9629-36A3B8B88733}"/>
              </a:ext>
            </a:extLst>
          </p:cNvPr>
          <p:cNvSpPr>
            <a:spLocks noGrp="1"/>
          </p:cNvSpPr>
          <p:nvPr>
            <p:ph type="title"/>
          </p:nvPr>
        </p:nvSpPr>
        <p:spPr/>
        <p:txBody>
          <a:bodyPr/>
          <a:lstStyle/>
          <a:p>
            <a:r>
              <a:rPr lang="en-US">
                <a:solidFill>
                  <a:schemeClr val="tx1"/>
                </a:solidFill>
              </a:rPr>
              <a:t>Hardware </a:t>
            </a:r>
            <a:r>
              <a:rPr lang="en-US" dirty="0">
                <a:solidFill>
                  <a:schemeClr val="tx1"/>
                </a:solidFill>
              </a:rPr>
              <a:t>Aspects of Sustainability In Computing </a:t>
            </a:r>
            <a:endParaRPr lang="en-US" dirty="0"/>
          </a:p>
        </p:txBody>
      </p:sp>
      <p:sp>
        <p:nvSpPr>
          <p:cNvPr id="3" name="Content Placeholder 2">
            <a:extLst>
              <a:ext uri="{FF2B5EF4-FFF2-40B4-BE49-F238E27FC236}">
                <a16:creationId xmlns:a16="http://schemas.microsoft.com/office/drawing/2014/main" id="{4B96FBD0-9343-43E2-A5F7-02E56BED0CF5}"/>
              </a:ext>
            </a:extLst>
          </p:cNvPr>
          <p:cNvSpPr>
            <a:spLocks noGrp="1"/>
          </p:cNvSpPr>
          <p:nvPr>
            <p:ph idx="1"/>
          </p:nvPr>
        </p:nvSpPr>
        <p:spPr/>
        <p:txBody>
          <a:bodyPr/>
          <a:lstStyle/>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Advances in hardware</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green VLSI-CAD,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sustainable CMOS replacements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responsible hybrid CMOS+X and beyond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use of cleaner legacy fabrication techniques targeting sustainable next generation processors for highest performance applications to mobile/edge/5G-and beyond.</a:t>
            </a:r>
            <a:endParaRPr lang="en-US"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442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7A30-CAB6-4FB1-8380-46CA6E6C2963}"/>
              </a:ext>
            </a:extLst>
          </p:cNvPr>
          <p:cNvSpPr>
            <a:spLocks noGrp="1"/>
          </p:cNvSpPr>
          <p:nvPr>
            <p:ph type="title"/>
          </p:nvPr>
        </p:nvSpPr>
        <p:spPr/>
        <p:txBody>
          <a:bodyPr/>
          <a:lstStyle/>
          <a:p>
            <a:r>
              <a:rPr lang="en-US" dirty="0">
                <a:solidFill>
                  <a:schemeClr val="tx1"/>
                </a:solidFill>
              </a:rPr>
              <a:t>Any research related to sustainable computing</a:t>
            </a:r>
          </a:p>
        </p:txBody>
      </p:sp>
      <p:sp>
        <p:nvSpPr>
          <p:cNvPr id="3" name="Content Placeholder 2">
            <a:extLst>
              <a:ext uri="{FF2B5EF4-FFF2-40B4-BE49-F238E27FC236}">
                <a16:creationId xmlns:a16="http://schemas.microsoft.com/office/drawing/2014/main" id="{68CE0F14-3766-49EB-91AC-C2AE3B27C45A}"/>
              </a:ext>
            </a:extLst>
          </p:cNvPr>
          <p:cNvSpPr>
            <a:spLocks noGrp="1"/>
          </p:cNvSpPr>
          <p:nvPr>
            <p:ph idx="1"/>
          </p:nvPr>
        </p:nvSpPr>
        <p:spPr/>
        <p:txBody>
          <a:bodyPr/>
          <a:lstStyle/>
          <a:p>
            <a:r>
              <a:rPr lang="en-US" dirty="0">
                <a:solidFill>
                  <a:schemeClr val="tx1"/>
                </a:solidFill>
              </a:rPr>
              <a:t>The list is likely incomplete</a:t>
            </a:r>
          </a:p>
          <a:p>
            <a:r>
              <a:rPr lang="en-US" dirty="0">
                <a:solidFill>
                  <a:schemeClr val="tx1"/>
                </a:solidFill>
              </a:rPr>
              <a:t>Anything outside of the list and relevant to sustainable computing is welcome</a:t>
            </a:r>
          </a:p>
          <a:p>
            <a:endParaRPr lang="en-US" dirty="0">
              <a:solidFill>
                <a:schemeClr val="tx1"/>
              </a:solidFill>
            </a:endParaRPr>
          </a:p>
          <a:p>
            <a:r>
              <a:rPr lang="en-US" sz="2800" dirty="0">
                <a:solidFill>
                  <a:schemeClr val="tx1"/>
                </a:solidFill>
              </a:rPr>
              <a:t>Any technique that reduces environmental impacts of computing technologies extend well </a:t>
            </a:r>
            <a:r>
              <a:rPr lang="en-US" sz="2800" u="sng" dirty="0">
                <a:solidFill>
                  <a:schemeClr val="tx1"/>
                </a:solidFill>
              </a:rPr>
              <a:t>beyond energy consumption</a:t>
            </a:r>
          </a:p>
          <a:p>
            <a:endParaRPr lang="en-US" dirty="0">
              <a:solidFill>
                <a:schemeClr val="tx1"/>
              </a:solidFill>
            </a:endParaRPr>
          </a:p>
          <a:p>
            <a:r>
              <a:rPr lang="en-US" dirty="0">
                <a:solidFill>
                  <a:schemeClr val="tx1"/>
                </a:solidFill>
              </a:rPr>
              <a:t>Traditional energy efficiency and power savings methods </a:t>
            </a:r>
            <a:r>
              <a:rPr lang="en-US" b="1" dirty="0">
                <a:solidFill>
                  <a:schemeClr val="tx1"/>
                </a:solidFill>
              </a:rPr>
              <a:t>alone</a:t>
            </a:r>
            <a:r>
              <a:rPr lang="en-US" dirty="0">
                <a:solidFill>
                  <a:schemeClr val="tx1"/>
                </a:solidFill>
              </a:rPr>
              <a:t> are not in scope</a:t>
            </a:r>
          </a:p>
        </p:txBody>
      </p:sp>
    </p:spTree>
    <p:extLst>
      <p:ext uri="{BB962C8B-B14F-4D97-AF65-F5344CB8AC3E}">
        <p14:creationId xmlns:p14="http://schemas.microsoft.com/office/powerpoint/2010/main" val="3090556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07537-59AF-4D67-B4E2-0892B36459BF}"/>
              </a:ext>
            </a:extLst>
          </p:cNvPr>
          <p:cNvSpPr>
            <a:spLocks noGrp="1"/>
          </p:cNvSpPr>
          <p:nvPr>
            <p:ph type="title"/>
          </p:nvPr>
        </p:nvSpPr>
        <p:spPr/>
        <p:txBody>
          <a:bodyPr/>
          <a:lstStyle/>
          <a:p>
            <a:r>
              <a:rPr lang="en-US" dirty="0">
                <a:solidFill>
                  <a:schemeClr val="tx1"/>
                </a:solidFill>
              </a:rPr>
              <a:t>Q&amp;A</a:t>
            </a:r>
          </a:p>
        </p:txBody>
      </p:sp>
      <p:sp>
        <p:nvSpPr>
          <p:cNvPr id="3" name="Content Placeholder 2">
            <a:extLst>
              <a:ext uri="{FF2B5EF4-FFF2-40B4-BE49-F238E27FC236}">
                <a16:creationId xmlns:a16="http://schemas.microsoft.com/office/drawing/2014/main" id="{6DE7C119-3CCE-4991-9983-755D20C0BBD8}"/>
              </a:ext>
            </a:extLst>
          </p:cNvPr>
          <p:cNvSpPr>
            <a:spLocks noGrp="1"/>
          </p:cNvSpPr>
          <p:nvPr>
            <p:ph idx="1"/>
          </p:nvPr>
        </p:nvSpPr>
        <p:spPr/>
        <p:txBody>
          <a:bodyPr/>
          <a:lstStyle/>
          <a:p>
            <a:r>
              <a:rPr lang="en-US" sz="1800" b="1" u="sng">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CISE Core programs</a:t>
            </a:r>
            <a:r>
              <a:rPr lang="en-US" sz="1800" b="1">
                <a:effectLst/>
                <a:latin typeface="Times New Roman" panose="02020603050405020304" pitchFamily="18" charset="0"/>
                <a:ea typeface="Times New Roman" panose="02020603050405020304" pitchFamily="18" charset="0"/>
              </a:rPr>
              <a:t> (</a:t>
            </a:r>
            <a:r>
              <a:rPr lang="en-US" sz="1800" b="1" u="none" strike="noStrike">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NSF 21-616</a:t>
            </a:r>
            <a:r>
              <a:rPr lang="en-US" sz="1800" b="1">
                <a:effectLst/>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307118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09936-97B9-0342-A1B1-099CDB11E161}"/>
              </a:ext>
            </a:extLst>
          </p:cNvPr>
          <p:cNvSpPr>
            <a:spLocks noGrp="1"/>
          </p:cNvSpPr>
          <p:nvPr>
            <p:ph type="title"/>
          </p:nvPr>
        </p:nvSpPr>
        <p:spPr/>
        <p:txBody>
          <a:bodyPr/>
          <a:lstStyle/>
          <a:p>
            <a:r>
              <a:rPr lang="en-US" dirty="0">
                <a:solidFill>
                  <a:schemeClr val="tx1"/>
                </a:solidFill>
              </a:rPr>
              <a:t>Motivation </a:t>
            </a:r>
          </a:p>
        </p:txBody>
      </p:sp>
      <p:sp>
        <p:nvSpPr>
          <p:cNvPr id="3" name="Content Placeholder 2">
            <a:extLst>
              <a:ext uri="{FF2B5EF4-FFF2-40B4-BE49-F238E27FC236}">
                <a16:creationId xmlns:a16="http://schemas.microsoft.com/office/drawing/2014/main" id="{7E60F3A8-8BCE-CE45-BF8C-64E1D1E3153A}"/>
              </a:ext>
            </a:extLst>
          </p:cNvPr>
          <p:cNvSpPr>
            <a:spLocks noGrp="1"/>
          </p:cNvSpPr>
          <p:nvPr>
            <p:ph idx="1"/>
          </p:nvPr>
        </p:nvSpPr>
        <p:spPr>
          <a:xfrm>
            <a:off x="546786" y="2024489"/>
            <a:ext cx="11098427" cy="4351338"/>
          </a:xfrm>
        </p:spPr>
        <p:txBody>
          <a:bodyPr>
            <a:normAutofit/>
          </a:bodyPr>
          <a:lstStyle/>
          <a:p>
            <a:endParaRPr lang="en-US" dirty="0">
              <a:solidFill>
                <a:schemeClr val="tx1"/>
              </a:solidFill>
            </a:endParaRPr>
          </a:p>
          <a:p>
            <a:r>
              <a:rPr lang="en-US" dirty="0">
                <a:solidFill>
                  <a:schemeClr val="tx1"/>
                </a:solidFill>
              </a:rPr>
              <a:t>Embodied</a:t>
            </a:r>
            <a:r>
              <a:rPr lang="en-US" i="1" dirty="0">
                <a:solidFill>
                  <a:schemeClr val="tx1"/>
                </a:solidFill>
              </a:rPr>
              <a:t> </a:t>
            </a:r>
            <a:r>
              <a:rPr lang="en-US" dirty="0">
                <a:solidFill>
                  <a:schemeClr val="tx1"/>
                </a:solidFill>
              </a:rPr>
              <a:t>carbon can account for half of the carbon footprint of datacenter class servers</a:t>
            </a:r>
          </a:p>
          <a:p>
            <a:pPr lvl="1"/>
            <a:r>
              <a:rPr lang="en-US" dirty="0">
                <a:solidFill>
                  <a:schemeClr val="tx1"/>
                </a:solidFill>
              </a:rPr>
              <a:t>R. Bennis, “Life Cycle Assessment of Dell PowerEdge R740,”June 2019, </a:t>
            </a:r>
            <a:r>
              <a:rPr lang="en-US" u="sng" dirty="0">
                <a:hlinkClick r:id="rId3" tooltip="https://corporate.delltechnologies.com/content/dam/digitalassets/active/en/unauth/data-sheets/products/servers/lca_poweredge_r740.pdf"/>
              </a:rPr>
              <a:t>https://corporate.delltechnologies.com/content/dam/digitalassets/active/en/unauth/data-sheets/products/servers/lca_poweredge_r740.pdf</a:t>
            </a:r>
            <a:endParaRPr lang="en-US" i="1" u="sng" dirty="0">
              <a:solidFill>
                <a:schemeClr val="tx1"/>
              </a:solidFill>
            </a:endParaRPr>
          </a:p>
          <a:p>
            <a:r>
              <a:rPr lang="en-US" dirty="0">
                <a:solidFill>
                  <a:schemeClr val="tx1"/>
                </a:solidFill>
              </a:rPr>
              <a:t>Embodied carbon can reach 4X the carbon operational footprint of tablets and mobile phones, and 10X of for energy efficient desktops</a:t>
            </a:r>
          </a:p>
          <a:p>
            <a:pPr lvl="1"/>
            <a:r>
              <a:rPr lang="en-US" dirty="0">
                <a:solidFill>
                  <a:schemeClr val="tx1"/>
                </a:solidFill>
              </a:rPr>
              <a:t>E. Brunvand, D. Kline, and A. K. Jones, “Dark Silicon Considered Harmful: A Case for Truly Green Computing,” IEEE IGSC, 2018.</a:t>
            </a:r>
          </a:p>
        </p:txBody>
      </p:sp>
      <p:sp>
        <p:nvSpPr>
          <p:cNvPr id="4" name="TextBox 3">
            <a:extLst>
              <a:ext uri="{FF2B5EF4-FFF2-40B4-BE49-F238E27FC236}">
                <a16:creationId xmlns:a16="http://schemas.microsoft.com/office/drawing/2014/main" id="{50EC8104-B626-6543-823A-97B36AE2E4DB}"/>
              </a:ext>
            </a:extLst>
          </p:cNvPr>
          <p:cNvSpPr txBox="1"/>
          <p:nvPr/>
        </p:nvSpPr>
        <p:spPr>
          <a:xfrm>
            <a:off x="1345629" y="1107909"/>
            <a:ext cx="9500742" cy="10772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dirty="0"/>
              <a:t>Embodied carbon is the carbon dioxide (CO₂) emissions </a:t>
            </a:r>
            <a:br>
              <a:rPr lang="en-US" sz="3200" dirty="0"/>
            </a:br>
            <a:r>
              <a:rPr lang="en-US" sz="3200" dirty="0"/>
              <a:t>associated with materials and manufacturing processes.</a:t>
            </a:r>
          </a:p>
        </p:txBody>
      </p:sp>
    </p:spTree>
    <p:extLst>
      <p:ext uri="{BB962C8B-B14F-4D97-AF65-F5344CB8AC3E}">
        <p14:creationId xmlns:p14="http://schemas.microsoft.com/office/powerpoint/2010/main" val="1153230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B383A1E-6D08-FC4F-B77C-3BE6674ACBF5}"/>
              </a:ext>
            </a:extLst>
          </p:cNvPr>
          <p:cNvSpPr txBox="1">
            <a:spLocks noGrp="1"/>
          </p:cNvSpPr>
          <p:nvPr>
            <p:ph type="title" idx="4294967295"/>
          </p:nvPr>
        </p:nvSpPr>
        <p:spPr>
          <a:xfrm>
            <a:off x="661185" y="212537"/>
            <a:ext cx="10869629" cy="8092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2500"/>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mj-lt"/>
                <a:ea typeface="+mj-ea"/>
                <a:cs typeface="+mj-cs"/>
              </a:rPr>
              <a:t>NEW</a:t>
            </a:r>
            <a:r>
              <a:rPr kumimoji="0" lang="en-US" sz="4400" b="0" i="0" u="none" strike="noStrike" kern="1200" cap="none" spc="0" normalizeH="0" baseline="0" noProof="0" dirty="0">
                <a:ln>
                  <a:noFill/>
                </a:ln>
                <a:solidFill>
                  <a:schemeClr val="bg1"/>
                </a:solidFill>
                <a:effectLst/>
                <a:uLnTx/>
                <a:uFillTx/>
                <a:latin typeface="+mj-lt"/>
                <a:ea typeface="+mj-ea"/>
                <a:cs typeface="+mj-cs"/>
              </a:rPr>
              <a:t> </a:t>
            </a:r>
            <a:r>
              <a:rPr kumimoji="0" lang="en-US" sz="4400" b="0" i="0" u="none" strike="noStrike" kern="1200" cap="none" spc="0" normalizeH="0" baseline="0" noProof="0" dirty="0">
                <a:ln>
                  <a:noFill/>
                </a:ln>
                <a:solidFill>
                  <a:schemeClr val="tx1"/>
                </a:solidFill>
                <a:effectLst/>
                <a:uLnTx/>
                <a:uFillTx/>
                <a:latin typeface="+mj-lt"/>
                <a:ea typeface="+mj-ea"/>
                <a:cs typeface="+mj-cs"/>
              </a:rPr>
              <a:t>DCL on Design for Sustainability in Computing </a:t>
            </a:r>
          </a:p>
        </p:txBody>
      </p:sp>
      <p:sp>
        <p:nvSpPr>
          <p:cNvPr id="8" name="TextBox 7">
            <a:extLst>
              <a:ext uri="{FF2B5EF4-FFF2-40B4-BE49-F238E27FC236}">
                <a16:creationId xmlns:a16="http://schemas.microsoft.com/office/drawing/2014/main" id="{EEAF6EE4-8485-0F44-8D9C-7C12E23C2285}"/>
              </a:ext>
            </a:extLst>
          </p:cNvPr>
          <p:cNvSpPr txBox="1"/>
          <p:nvPr/>
        </p:nvSpPr>
        <p:spPr>
          <a:xfrm>
            <a:off x="435154" y="942393"/>
            <a:ext cx="7493876" cy="5170646"/>
          </a:xfrm>
          <a:prstGeom prst="rect">
            <a:avLst/>
          </a:prstGeom>
          <a:solidFill>
            <a:schemeClr val="accent3">
              <a:lumMod val="20000"/>
              <a:lumOff val="80000"/>
            </a:schemeClr>
          </a:solidFill>
        </p:spPr>
        <p:txBody>
          <a:bodyPr wrap="square" rtlCol="0">
            <a:spAutoFit/>
          </a:bodyPr>
          <a:lstStyle/>
          <a:p>
            <a:pPr marL="342900" indent="-342900">
              <a:buFont typeface="Arial" panose="020B0604020202020204" pitchFamily="34" charset="0"/>
              <a:buChar char="•"/>
            </a:pPr>
            <a:r>
              <a:rPr lang="en-US" sz="2400" dirty="0"/>
              <a:t>Environmental impacts of computing technologies extend well </a:t>
            </a:r>
            <a:r>
              <a:rPr lang="en-US" sz="2400" u="sng" dirty="0"/>
              <a:t>beyond operational energy consumption</a:t>
            </a:r>
          </a:p>
          <a:p>
            <a:pPr marL="800100" lvl="1" indent="-342900">
              <a:buFont typeface="Arial" panose="020B0604020202020204" pitchFamily="34" charset="0"/>
              <a:buChar char="•"/>
            </a:pPr>
            <a:r>
              <a:rPr lang="en-US" sz="2100" dirty="0"/>
              <a:t>E.g. embodied impacts, greenhouse gas emissions, depletion of rare earth materials, e-waste</a:t>
            </a:r>
            <a:endParaRPr lang="en-US" sz="2100" b="1" dirty="0"/>
          </a:p>
          <a:p>
            <a:pPr marL="800100" lvl="1" indent="-342900">
              <a:buFont typeface="Arial" panose="020B0604020202020204" pitchFamily="34" charset="0"/>
              <a:buChar char="•"/>
            </a:pPr>
            <a:r>
              <a:rPr lang="en-US" sz="2100" dirty="0"/>
              <a:t>Problem is exacerbated by proliferation, planned obsolescence, compute intensive applications (AI, blockchain), big data, NextG</a:t>
            </a:r>
          </a:p>
          <a:p>
            <a:pPr marL="342900" indent="-342900">
              <a:buFont typeface="Arial" panose="020B0604020202020204" pitchFamily="34" charset="0"/>
              <a:buChar char="•"/>
            </a:pPr>
            <a:r>
              <a:rPr lang="en-US" sz="2400" dirty="0"/>
              <a:t>Need fundamentally new &amp; disruptive research in design for sustainability in computing in every layer, and cross-layers, of the computing stack</a:t>
            </a:r>
          </a:p>
          <a:p>
            <a:pPr marL="742950" lvl="1" indent="-285750">
              <a:buFont typeface="Arial" panose="020B0604020202020204" pitchFamily="34" charset="0"/>
              <a:buChar char="•"/>
            </a:pPr>
            <a:r>
              <a:rPr lang="en-US" sz="2100" dirty="0"/>
              <a:t>Multiple dimensions (emissions, pollution, renewable versus limited resource usage, embodied costs, supply chain impacts)</a:t>
            </a:r>
          </a:p>
          <a:p>
            <a:pPr marL="742950" lvl="1" indent="-285750">
              <a:buFont typeface="Arial" panose="020B0604020202020204" pitchFamily="34" charset="0"/>
              <a:buChar char="•"/>
            </a:pPr>
            <a:r>
              <a:rPr lang="en-US" sz="2100" dirty="0"/>
              <a:t>Full computing spectrum (from HPC to mobile)</a:t>
            </a:r>
          </a:p>
          <a:p>
            <a:pPr marL="742950" lvl="1" indent="-285750">
              <a:buFont typeface="Arial" panose="020B0604020202020204" pitchFamily="34" charset="0"/>
              <a:buChar char="•"/>
            </a:pPr>
            <a:r>
              <a:rPr lang="en-US" sz="2100" dirty="0"/>
              <a:t>Full lifecycle (design, manufacturing, operation, &amp; disposal)</a:t>
            </a:r>
          </a:p>
        </p:txBody>
      </p:sp>
      <p:sp>
        <p:nvSpPr>
          <p:cNvPr id="12" name="TextBox 11">
            <a:extLst>
              <a:ext uri="{FF2B5EF4-FFF2-40B4-BE49-F238E27FC236}">
                <a16:creationId xmlns:a16="http://schemas.microsoft.com/office/drawing/2014/main" id="{92F0D006-3A36-BF4F-8958-5026710F13AE}"/>
              </a:ext>
            </a:extLst>
          </p:cNvPr>
          <p:cNvSpPr txBox="1"/>
          <p:nvPr/>
        </p:nvSpPr>
        <p:spPr>
          <a:xfrm>
            <a:off x="8128125" y="-1345875"/>
            <a:ext cx="4351655" cy="614300"/>
          </a:xfrm>
          <a:prstGeom prst="rect">
            <a:avLst/>
          </a:prstGeom>
          <a:noFill/>
        </p:spPr>
        <p:txBody>
          <a:bodyPr wrap="none" rtlCol="0">
            <a:spAutoFit/>
          </a:bodyPr>
          <a:lstStyle/>
          <a:p>
            <a:r>
              <a:rPr lang="en-US" b="1"/>
              <a:t>New Solicitation! Deadline May 5, 2022</a:t>
            </a:r>
            <a:r>
              <a:rPr lang="en-US"/>
              <a:t>​</a:t>
            </a:r>
            <a:br>
              <a:rPr lang="en-US"/>
            </a:br>
            <a:endParaRPr lang="en-US" dirty="0"/>
          </a:p>
        </p:txBody>
      </p:sp>
      <p:pic>
        <p:nvPicPr>
          <p:cNvPr id="2" name="Picture 1">
            <a:extLst>
              <a:ext uri="{FF2B5EF4-FFF2-40B4-BE49-F238E27FC236}">
                <a16:creationId xmlns:a16="http://schemas.microsoft.com/office/drawing/2014/main" id="{7770F6B9-1605-5E49-8805-7C6F6674D7C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706272" y="926386"/>
            <a:ext cx="2824542" cy="2462421"/>
          </a:xfrm>
          <a:prstGeom prst="rect">
            <a:avLst/>
          </a:prstGeom>
        </p:spPr>
      </p:pic>
      <p:sp>
        <p:nvSpPr>
          <p:cNvPr id="3" name="TextBox 2">
            <a:extLst>
              <a:ext uri="{FF2B5EF4-FFF2-40B4-BE49-F238E27FC236}">
                <a16:creationId xmlns:a16="http://schemas.microsoft.com/office/drawing/2014/main" id="{5F2389F9-8B53-1B4B-BA04-563C5E525E7F}"/>
              </a:ext>
            </a:extLst>
          </p:cNvPr>
          <p:cNvSpPr txBox="1"/>
          <p:nvPr/>
        </p:nvSpPr>
        <p:spPr>
          <a:xfrm>
            <a:off x="8706272" y="3432680"/>
            <a:ext cx="2824542" cy="2308324"/>
          </a:xfrm>
          <a:prstGeom prst="rect">
            <a:avLst/>
          </a:prstGeom>
          <a:solidFill>
            <a:schemeClr val="accent6">
              <a:lumMod val="20000"/>
              <a:lumOff val="80000"/>
            </a:schemeClr>
          </a:solidFill>
        </p:spPr>
        <p:txBody>
          <a:bodyPr wrap="square" rtlCol="0">
            <a:spAutoFit/>
          </a:bodyPr>
          <a:lstStyle/>
          <a:p>
            <a:r>
              <a:rPr lang="en-US" sz="2400" dirty="0"/>
              <a:t>This DCL encourages the submission of novel and high impact proposals  to CISE Core programs (NSF 21-616)</a:t>
            </a:r>
          </a:p>
        </p:txBody>
      </p:sp>
      <p:sp>
        <p:nvSpPr>
          <p:cNvPr id="4" name="TextBox 3">
            <a:extLst>
              <a:ext uri="{FF2B5EF4-FFF2-40B4-BE49-F238E27FC236}">
                <a16:creationId xmlns:a16="http://schemas.microsoft.com/office/drawing/2014/main" id="{4E8D021E-A1B6-4182-9953-5F3CF73286DE}"/>
              </a:ext>
            </a:extLst>
          </p:cNvPr>
          <p:cNvSpPr txBox="1"/>
          <p:nvPr/>
        </p:nvSpPr>
        <p:spPr>
          <a:xfrm>
            <a:off x="8000949" y="5795678"/>
            <a:ext cx="4071756" cy="569387"/>
          </a:xfrm>
          <a:prstGeom prst="rect">
            <a:avLst/>
          </a:prstGeom>
          <a:noFill/>
        </p:spPr>
        <p:txBody>
          <a:bodyPr wrap="none" rtlCol="0">
            <a:spAutoFit/>
          </a:bodyPr>
          <a:lstStyle/>
          <a:p>
            <a:r>
              <a:rPr lang="en-US" sz="1300" dirty="0">
                <a:hlinkClick r:id="rId4"/>
              </a:rPr>
              <a:t>https://www.nsf.gov/pubs/2021/nsf21616/nsf21616.htm</a:t>
            </a:r>
            <a:endParaRPr lang="en-US" sz="1300" dirty="0"/>
          </a:p>
          <a:p>
            <a:endParaRPr lang="en-US" dirty="0"/>
          </a:p>
        </p:txBody>
      </p:sp>
    </p:spTree>
    <p:extLst>
      <p:ext uri="{BB962C8B-B14F-4D97-AF65-F5344CB8AC3E}">
        <p14:creationId xmlns:p14="http://schemas.microsoft.com/office/powerpoint/2010/main" val="2143235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59192-47B8-4D35-9E1A-12D1F41CFE2D}"/>
              </a:ext>
            </a:extLst>
          </p:cNvPr>
          <p:cNvSpPr>
            <a:spLocks noGrp="1"/>
          </p:cNvSpPr>
          <p:nvPr>
            <p:ph type="title"/>
          </p:nvPr>
        </p:nvSpPr>
        <p:spPr>
          <a:xfrm>
            <a:off x="395619" y="-130198"/>
            <a:ext cx="11140706" cy="1325563"/>
          </a:xfrm>
        </p:spPr>
        <p:txBody>
          <a:bodyPr/>
          <a:lstStyle/>
          <a:p>
            <a:r>
              <a:rPr lang="en-US" dirty="0">
                <a:solidFill>
                  <a:schemeClr val="tx1"/>
                </a:solidFill>
              </a:rPr>
              <a:t>Best Practices</a:t>
            </a:r>
          </a:p>
        </p:txBody>
      </p:sp>
      <p:sp>
        <p:nvSpPr>
          <p:cNvPr id="3" name="Content Placeholder 2">
            <a:extLst>
              <a:ext uri="{FF2B5EF4-FFF2-40B4-BE49-F238E27FC236}">
                <a16:creationId xmlns:a16="http://schemas.microsoft.com/office/drawing/2014/main" id="{7AB64488-6CF1-4A05-BFEB-EC16FD4A56AC}"/>
              </a:ext>
            </a:extLst>
          </p:cNvPr>
          <p:cNvSpPr>
            <a:spLocks noGrp="1"/>
          </p:cNvSpPr>
          <p:nvPr>
            <p:ph idx="1"/>
          </p:nvPr>
        </p:nvSpPr>
        <p:spPr>
          <a:xfrm>
            <a:off x="655675" y="1487423"/>
            <a:ext cx="10672875" cy="5139407"/>
          </a:xfrm>
        </p:spPr>
        <p:txBody>
          <a:bodyPr>
            <a:normAutofit/>
          </a:bodyPr>
          <a:lstStyle/>
          <a:p>
            <a:r>
              <a:rPr lang="en-US" sz="2400" dirty="0">
                <a:solidFill>
                  <a:schemeClr val="tx1"/>
                </a:solidFill>
              </a:rPr>
              <a:t>Attend webinars/</a:t>
            </a:r>
            <a:r>
              <a:rPr lang="en-US" sz="2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townhalls/office-hours</a:t>
            </a:r>
            <a:r>
              <a:rPr lang="en-US" sz="2400" dirty="0">
                <a:solidFill>
                  <a:schemeClr val="tx1"/>
                </a:solidFill>
              </a:rPr>
              <a:t> of the solicitation if available.</a:t>
            </a:r>
          </a:p>
          <a:p>
            <a:r>
              <a:rPr lang="en-US" sz="2400" dirty="0">
                <a:solidFill>
                  <a:schemeClr val="tx1"/>
                </a:solidFill>
              </a:rPr>
              <a:t>Send questions to </a:t>
            </a:r>
            <a:r>
              <a:rPr lang="en-US" sz="2200" dirty="0">
                <a:solidFill>
                  <a:schemeClr val="tx1"/>
                </a:solidFill>
                <a:effectLst/>
                <a:latin typeface="Calibri" panose="020F0502020204030204" pitchFamily="34" charset="0"/>
                <a:ea typeface="Calibri" panose="020F0502020204030204" pitchFamily="34" charset="0"/>
                <a:hlinkClick r:id="rId3"/>
              </a:rPr>
              <a:t>DSC-DCL</a:t>
            </a:r>
            <a:r>
              <a:rPr lang="en-US" sz="2400" dirty="0">
                <a:solidFill>
                  <a:schemeClr val="tx1"/>
                </a:solidFill>
                <a:hlinkClick r:id="rId3"/>
              </a:rPr>
              <a:t>@nsf.gov</a:t>
            </a:r>
            <a:r>
              <a:rPr lang="en-US" sz="2400" dirty="0">
                <a:solidFill>
                  <a:schemeClr val="tx1"/>
                </a:solidFill>
              </a:rPr>
              <a:t>. (</a:t>
            </a:r>
            <a:r>
              <a:rPr lang="en-US" sz="2400" b="1" dirty="0">
                <a:solidFill>
                  <a:schemeClr val="tx1"/>
                </a:solidFill>
              </a:rPr>
              <a:t>Note: </a:t>
            </a:r>
            <a:r>
              <a:rPr lang="en-US" sz="2400" dirty="0">
                <a:solidFill>
                  <a:schemeClr val="tx1"/>
                </a:solidFill>
              </a:rPr>
              <a:t>NSF 21-616 Small-CCF/CNS/IIS has no submission deadline)</a:t>
            </a:r>
          </a:p>
          <a:p>
            <a:r>
              <a:rPr lang="en-US" sz="2400" dirty="0">
                <a:solidFill>
                  <a:schemeClr val="tx1"/>
                </a:solidFill>
              </a:rPr>
              <a:t>Read the solicitation closely.  Ensure submission complies with submission rules.  </a:t>
            </a:r>
          </a:p>
          <a:p>
            <a:pPr lvl="1"/>
            <a:r>
              <a:rPr lang="en-US" sz="2000" dirty="0">
                <a:solidFill>
                  <a:schemeClr val="tx1"/>
                </a:solidFill>
              </a:rPr>
              <a:t>There are also many useful examples of topic areas of interest.</a:t>
            </a:r>
          </a:p>
          <a:p>
            <a:r>
              <a:rPr lang="en-US" sz="2400" dirty="0">
                <a:solidFill>
                  <a:schemeClr val="tx1"/>
                </a:solidFill>
              </a:rPr>
              <a:t>Contact NSF program director with a one-page summary before submission.</a:t>
            </a:r>
          </a:p>
          <a:p>
            <a:endParaRPr lang="en-US" sz="2400" dirty="0">
              <a:solidFill>
                <a:schemeClr val="tx1"/>
              </a:solidFill>
            </a:endParaRPr>
          </a:p>
          <a:p>
            <a:r>
              <a:rPr lang="en-US" sz="2400" dirty="0">
                <a:solidFill>
                  <a:schemeClr val="tx1"/>
                </a:solidFill>
              </a:rPr>
              <a:t>During the webinar</a:t>
            </a:r>
          </a:p>
          <a:p>
            <a:pPr lvl="1"/>
            <a:r>
              <a:rPr lang="en-US" sz="2000" dirty="0">
                <a:solidFill>
                  <a:schemeClr val="tx1"/>
                </a:solidFill>
              </a:rPr>
              <a:t>Type in questions at Q&amp;A</a:t>
            </a:r>
          </a:p>
        </p:txBody>
      </p:sp>
    </p:spTree>
    <p:extLst>
      <p:ext uri="{BB962C8B-B14F-4D97-AF65-F5344CB8AC3E}">
        <p14:creationId xmlns:p14="http://schemas.microsoft.com/office/powerpoint/2010/main" val="2931953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9D15C-4387-4410-B0EA-7F30E9BCAD60}"/>
              </a:ext>
            </a:extLst>
          </p:cNvPr>
          <p:cNvSpPr>
            <a:spLocks noGrp="1"/>
          </p:cNvSpPr>
          <p:nvPr>
            <p:ph type="title"/>
          </p:nvPr>
        </p:nvSpPr>
        <p:spPr/>
        <p:txBody>
          <a:bodyPr/>
          <a:lstStyle/>
          <a:p>
            <a:r>
              <a:rPr lang="en-US" dirty="0">
                <a:solidFill>
                  <a:schemeClr val="tx1"/>
                </a:solidFill>
              </a:rPr>
              <a:t>Measurement Aspects of Sustainability In Computing </a:t>
            </a:r>
            <a:endParaRPr lang="en-US" dirty="0"/>
          </a:p>
        </p:txBody>
      </p:sp>
      <p:sp>
        <p:nvSpPr>
          <p:cNvPr id="3" name="Content Placeholder 2">
            <a:extLst>
              <a:ext uri="{FF2B5EF4-FFF2-40B4-BE49-F238E27FC236}">
                <a16:creationId xmlns:a16="http://schemas.microsoft.com/office/drawing/2014/main" id="{609FA059-1815-4451-9C89-2CE2E30A431B}"/>
              </a:ext>
            </a:extLst>
          </p:cNvPr>
          <p:cNvSpPr>
            <a:spLocks noGrp="1"/>
          </p:cNvSpPr>
          <p:nvPr>
            <p:ph idx="1"/>
          </p:nvPr>
        </p:nvSpPr>
        <p:spPr/>
        <p:txBody>
          <a:bodyPr/>
          <a:lstStyle/>
          <a:p>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New models and metrics for sustainability that are broader than energy efficiency</a:t>
            </a:r>
          </a:p>
          <a:p>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Methods to discover and obtain pareto optimal points for tensions between addressing sustainability and other considerations like performance, correctness, security, privacy, usability, and human and economic cost.</a:t>
            </a:r>
            <a:endParaRPr lang="en-US"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9749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ADBE5-6A7B-499A-924C-16437737A714}"/>
              </a:ext>
            </a:extLst>
          </p:cNvPr>
          <p:cNvSpPr>
            <a:spLocks noGrp="1"/>
          </p:cNvSpPr>
          <p:nvPr>
            <p:ph type="title"/>
          </p:nvPr>
        </p:nvSpPr>
        <p:spPr/>
        <p:txBody>
          <a:bodyPr/>
          <a:lstStyle/>
          <a:p>
            <a:r>
              <a:rPr lang="en-US" dirty="0">
                <a:solidFill>
                  <a:schemeClr val="tx1"/>
                </a:solidFill>
              </a:rPr>
              <a:t>Technology Aspects of Sustainability In Computing </a:t>
            </a:r>
            <a:endParaRPr lang="en-US" dirty="0"/>
          </a:p>
        </p:txBody>
      </p:sp>
      <p:sp>
        <p:nvSpPr>
          <p:cNvPr id="3" name="Content Placeholder 2">
            <a:extLst>
              <a:ext uri="{FF2B5EF4-FFF2-40B4-BE49-F238E27FC236}">
                <a16:creationId xmlns:a16="http://schemas.microsoft.com/office/drawing/2014/main" id="{0B1F80DA-B1E8-4C5A-AA46-8E101129FAC5}"/>
              </a:ext>
            </a:extLst>
          </p:cNvPr>
          <p:cNvSpPr>
            <a:spLocks noGrp="1"/>
          </p:cNvSpPr>
          <p:nvPr>
            <p:ph idx="1"/>
          </p:nvPr>
        </p:nvSpPr>
        <p:spPr/>
        <p:txBody>
          <a:bodyPr>
            <a:normAutofit fontScale="92500" lnSpcReduction="20000"/>
          </a:bodyPr>
          <a:lstStyle/>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Techniques for responsible advancements of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data organization,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storage,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precision,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analysis,</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movement, and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judicious use of resource intensive techniques (e.g., machine learning, blockchain, and encryption) </a:t>
            </a:r>
          </a:p>
          <a:p>
            <a:r>
              <a:rPr lang="en-US" sz="4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t>
            </a:r>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eet sustainability metrics while advancing compute capabilities.</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92525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0340C-27C0-4425-ACEE-CC191E5C6F25}"/>
              </a:ext>
            </a:extLst>
          </p:cNvPr>
          <p:cNvSpPr>
            <a:spLocks noGrp="1"/>
          </p:cNvSpPr>
          <p:nvPr>
            <p:ph type="title"/>
          </p:nvPr>
        </p:nvSpPr>
        <p:spPr/>
        <p:txBody>
          <a:bodyPr/>
          <a:lstStyle/>
          <a:p>
            <a:r>
              <a:rPr lang="en-US" dirty="0">
                <a:solidFill>
                  <a:schemeClr val="tx1"/>
                </a:solidFill>
              </a:rPr>
              <a:t>Design Aspects of Sustainability In Computing </a:t>
            </a:r>
            <a:endParaRPr lang="en-US" dirty="0"/>
          </a:p>
        </p:txBody>
      </p:sp>
      <p:sp>
        <p:nvSpPr>
          <p:cNvPr id="3" name="Content Placeholder 2">
            <a:extLst>
              <a:ext uri="{FF2B5EF4-FFF2-40B4-BE49-F238E27FC236}">
                <a16:creationId xmlns:a16="http://schemas.microsoft.com/office/drawing/2014/main" id="{AAD2278C-58E3-4E2D-8751-BC75A32B87E6}"/>
              </a:ext>
            </a:extLst>
          </p:cNvPr>
          <p:cNvSpPr>
            <a:spLocks noGrp="1"/>
          </p:cNvSpPr>
          <p:nvPr>
            <p:ph idx="1"/>
          </p:nvPr>
        </p:nvSpPr>
        <p:spPr/>
        <p:txBody>
          <a:bodyPr/>
          <a:lstStyle/>
          <a:p>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Design for reusability principles across some or all levels of the entire computing stack to avoid obsolescence and enable longevity for devices (e.g., smartphones, IoT)</a:t>
            </a:r>
          </a:p>
          <a:p>
            <a:pPr lvl="1"/>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modular design for updating, </a:t>
            </a:r>
          </a:p>
          <a:p>
            <a:pPr lvl="1"/>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common product-line sharing, </a:t>
            </a:r>
          </a:p>
          <a:p>
            <a:pPr lvl="1"/>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repurposing, or retrofitting sub-components, and </a:t>
            </a:r>
          </a:p>
          <a:p>
            <a:pPr lvl="1"/>
            <a:r>
              <a:rPr lang="en-US"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effective recycling of eventually decommissioned devices.</a:t>
            </a: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7301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5F9F5-BA64-4C59-92A5-942DFCE3CB16}"/>
              </a:ext>
            </a:extLst>
          </p:cNvPr>
          <p:cNvSpPr>
            <a:spLocks noGrp="1"/>
          </p:cNvSpPr>
          <p:nvPr>
            <p:ph type="title"/>
          </p:nvPr>
        </p:nvSpPr>
        <p:spPr/>
        <p:txBody>
          <a:bodyPr/>
          <a:lstStyle/>
          <a:p>
            <a:r>
              <a:rPr lang="en-US" dirty="0">
                <a:solidFill>
                  <a:schemeClr val="tx1"/>
                </a:solidFill>
              </a:rPr>
              <a:t>Software/system Aspects of Sustainability In Computing </a:t>
            </a:r>
            <a:endParaRPr lang="en-US" dirty="0"/>
          </a:p>
        </p:txBody>
      </p:sp>
      <p:sp>
        <p:nvSpPr>
          <p:cNvPr id="3" name="Content Placeholder 2">
            <a:extLst>
              <a:ext uri="{FF2B5EF4-FFF2-40B4-BE49-F238E27FC236}">
                <a16:creationId xmlns:a16="http://schemas.microsoft.com/office/drawing/2014/main" id="{790B7E7F-5596-46B1-9084-119C9915FDE9}"/>
              </a:ext>
            </a:extLst>
          </p:cNvPr>
          <p:cNvSpPr>
            <a:spLocks noGrp="1"/>
          </p:cNvSpPr>
          <p:nvPr>
            <p:ph idx="1"/>
          </p:nvPr>
        </p:nvSpPr>
        <p:spPr/>
        <p:txBody>
          <a:bodyPr>
            <a:normAutofit lnSpcReduction="10000"/>
          </a:bodyPr>
          <a:lstStyle/>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Sustainability aware software/system abstractions</a:t>
            </a:r>
            <a:endParaRPr lang="en-US" sz="4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design methodologies, </a:t>
            </a:r>
          </a:p>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interfaces, and programming languages, </a:t>
            </a:r>
          </a:p>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hardware/software cross-layer optimization, and </a:t>
            </a:r>
          </a:p>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optimizing compilers for sustainability metrics that increase usability without loss of efficiency.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70821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8624A-47CF-4DCD-9056-2D86B39EA67B}"/>
              </a:ext>
            </a:extLst>
          </p:cNvPr>
          <p:cNvSpPr>
            <a:spLocks noGrp="1"/>
          </p:cNvSpPr>
          <p:nvPr>
            <p:ph type="title"/>
          </p:nvPr>
        </p:nvSpPr>
        <p:spPr/>
        <p:txBody>
          <a:bodyPr/>
          <a:lstStyle/>
          <a:p>
            <a:r>
              <a:rPr lang="en-US" dirty="0">
                <a:solidFill>
                  <a:schemeClr val="tx1"/>
                </a:solidFill>
              </a:rPr>
              <a:t>Architecture Aspects of Sustainability In Computing </a:t>
            </a:r>
            <a:endParaRPr lang="en-US" dirty="0"/>
          </a:p>
        </p:txBody>
      </p:sp>
      <p:sp>
        <p:nvSpPr>
          <p:cNvPr id="3" name="Content Placeholder 2">
            <a:extLst>
              <a:ext uri="{FF2B5EF4-FFF2-40B4-BE49-F238E27FC236}">
                <a16:creationId xmlns:a16="http://schemas.microsoft.com/office/drawing/2014/main" id="{20C4E639-FD84-4E46-804B-62424D9C981E}"/>
              </a:ext>
            </a:extLst>
          </p:cNvPr>
          <p:cNvSpPr>
            <a:spLocks noGrp="1"/>
          </p:cNvSpPr>
          <p:nvPr>
            <p:ph idx="1"/>
          </p:nvPr>
        </p:nvSpPr>
        <p:spPr/>
        <p:txBody>
          <a:bodyPr>
            <a:normAutofit fontScale="92500" lnSpcReduction="10000"/>
          </a:bodyPr>
          <a:lstStyle/>
          <a:p>
            <a:r>
              <a:rPr lang="en-US" sz="4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Advances in computer architectures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reconfigurable architectures,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accelerators,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networks</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non-von Neumann processing approaches,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approximate computing,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intermittent computing, and </a:t>
            </a:r>
          </a:p>
          <a:p>
            <a:pPr lvl="1"/>
            <a:r>
              <a:rPr lang="en-US" sz="3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fault tolerance for improved sustainability that reduces resource usage and increases effective system lifetimes.</a:t>
            </a:r>
            <a:endParaRPr lang="en-US"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082912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8987</TotalTime>
  <Words>2640</Words>
  <Application>Microsoft Office PowerPoint</Application>
  <PresentationFormat>Widescreen</PresentationFormat>
  <Paragraphs>133</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Times New Roman</vt:lpstr>
      <vt:lpstr>1_Office Theme</vt:lpstr>
      <vt:lpstr>Custom Design</vt:lpstr>
      <vt:lpstr>DCL NSF 22-060: Design for  Sustainability in Computing</vt:lpstr>
      <vt:lpstr>Motivation </vt:lpstr>
      <vt:lpstr>NEW DCL on Design for Sustainability in Computing </vt:lpstr>
      <vt:lpstr>Best Practices</vt:lpstr>
      <vt:lpstr>Measurement Aspects of Sustainability In Computing </vt:lpstr>
      <vt:lpstr>Technology Aspects of Sustainability In Computing </vt:lpstr>
      <vt:lpstr>Design Aspects of Sustainability In Computing </vt:lpstr>
      <vt:lpstr>Software/system Aspects of Sustainability In Computing </vt:lpstr>
      <vt:lpstr>Architecture Aspects of Sustainability In Computing </vt:lpstr>
      <vt:lpstr>Advanced-computing Aspects of Sustainability In Computing </vt:lpstr>
      <vt:lpstr>Hardware Aspects of Sustainability In Computing </vt:lpstr>
      <vt:lpstr>Any research related to sustainable computing</vt:lpstr>
      <vt:lpstr>Q&amp;A</vt:lpstr>
    </vt:vector>
  </TitlesOfParts>
  <Company>National Science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22-060 DCL: Design for Sustainability  in Computing</dc:title>
  <dc:creator>Li, Juan J.</dc:creator>
  <cp:lastModifiedBy>Carlson, Paul L. (Contractor)</cp:lastModifiedBy>
  <cp:revision>8</cp:revision>
  <dcterms:created xsi:type="dcterms:W3CDTF">2022-03-24T12:12:47Z</dcterms:created>
  <dcterms:modified xsi:type="dcterms:W3CDTF">2022-05-20T17:18:09Z</dcterms:modified>
</cp:coreProperties>
</file>