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375" r:id="rId5"/>
    <p:sldId id="312" r:id="rId6"/>
    <p:sldId id="372" r:id="rId7"/>
    <p:sldId id="373" r:id="rId8"/>
    <p:sldId id="354" r:id="rId9"/>
    <p:sldId id="369" r:id="rId10"/>
    <p:sldId id="353" r:id="rId11"/>
    <p:sldId id="355" r:id="rId12"/>
    <p:sldId id="313" r:id="rId13"/>
    <p:sldId id="356" r:id="rId14"/>
    <p:sldId id="365" r:id="rId15"/>
    <p:sldId id="366" r:id="rId16"/>
    <p:sldId id="367" r:id="rId17"/>
    <p:sldId id="351" r:id="rId18"/>
    <p:sldId id="378" r:id="rId19"/>
    <p:sldId id="379" r:id="rId20"/>
    <p:sldId id="377"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wn, Samantha K" initials="BS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F0000"/>
    <a:srgbClr val="799F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3" autoAdjust="0"/>
    <p:restoredTop sz="86414" autoAdjust="0"/>
  </p:normalViewPr>
  <p:slideViewPr>
    <p:cSldViewPr snapToGrid="0">
      <p:cViewPr varScale="1">
        <p:scale>
          <a:sx n="172" d="100"/>
          <a:sy n="172" d="100"/>
        </p:scale>
        <p:origin x="826" y="115"/>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B2B157-2997-BB41-8B9F-B86DC5D768A0}" type="doc">
      <dgm:prSet loTypeId="urn:microsoft.com/office/officeart/2008/layout/HorizontalMultiLevelHierarchy" loCatId="" qsTypeId="urn:microsoft.com/office/officeart/2005/8/quickstyle/3d5" qsCatId="3D" csTypeId="urn:microsoft.com/office/officeart/2005/8/colors/accent1_2" csCatId="accent1" phldr="1"/>
      <dgm:spPr/>
      <dgm:t>
        <a:bodyPr/>
        <a:lstStyle/>
        <a:p>
          <a:endParaRPr lang="en-US"/>
        </a:p>
      </dgm:t>
    </dgm:pt>
    <dgm:pt modelId="{E0D12BD9-BA00-924A-8C19-496E1D75D3D2}">
      <dgm:prSet phldrT="[Text]"/>
      <dgm:spPr/>
      <dgm:t>
        <a:bodyPr/>
        <a:lstStyle/>
        <a:p>
          <a:r>
            <a:rPr lang="en-US" dirty="0"/>
            <a:t>Institutional Change</a:t>
          </a:r>
        </a:p>
        <a:p>
          <a:r>
            <a:rPr lang="en-US" dirty="0"/>
            <a:t>Workforce Development</a:t>
          </a:r>
        </a:p>
      </dgm:t>
    </dgm:pt>
    <dgm:pt modelId="{1C130F74-8226-674B-8DDA-33C7EB421403}" type="parTrans" cxnId="{F7638E44-5358-E444-A61E-31070DBA7ADC}">
      <dgm:prSet/>
      <dgm:spPr/>
      <dgm:t>
        <a:bodyPr/>
        <a:lstStyle/>
        <a:p>
          <a:endParaRPr lang="en-US"/>
        </a:p>
      </dgm:t>
    </dgm:pt>
    <dgm:pt modelId="{798CA745-3810-5C47-BD89-CCF76595A3EE}" type="sibTrans" cxnId="{F7638E44-5358-E444-A61E-31070DBA7ADC}">
      <dgm:prSet/>
      <dgm:spPr/>
      <dgm:t>
        <a:bodyPr/>
        <a:lstStyle/>
        <a:p>
          <a:endParaRPr lang="en-US"/>
        </a:p>
      </dgm:t>
    </dgm:pt>
    <dgm:pt modelId="{31F9FF97-1967-4340-9D1F-E08E61877BEA}">
      <dgm:prSet phldrT="[Text]" custT="1"/>
      <dgm:spPr/>
      <dgm:t>
        <a:bodyPr/>
        <a:lstStyle/>
        <a:p>
          <a:r>
            <a:rPr lang="en-US" sz="2700" dirty="0">
              <a:solidFill>
                <a:srgbClr val="FFFF00"/>
              </a:solidFill>
            </a:rPr>
            <a:t>Research</a:t>
          </a:r>
        </a:p>
        <a:p>
          <a:r>
            <a:rPr lang="en-US" sz="2400" i="1" dirty="0">
              <a:solidFill>
                <a:srgbClr val="FFFF00"/>
              </a:solidFill>
            </a:rPr>
            <a:t>Interdisciplinary/Convergent</a:t>
          </a:r>
        </a:p>
      </dgm:t>
    </dgm:pt>
    <dgm:pt modelId="{B47EFDAE-1215-9146-A10C-4953AB765721}" type="parTrans" cxnId="{C9AC51E8-51E6-1E4C-9A18-9C8440069EDF}">
      <dgm:prSet/>
      <dgm:spPr/>
      <dgm:t>
        <a:bodyPr/>
        <a:lstStyle/>
        <a:p>
          <a:endParaRPr lang="en-US"/>
        </a:p>
      </dgm:t>
    </dgm:pt>
    <dgm:pt modelId="{26893F97-7809-E949-B5F3-4A38BDF505E7}" type="sibTrans" cxnId="{C9AC51E8-51E6-1E4C-9A18-9C8440069EDF}">
      <dgm:prSet/>
      <dgm:spPr/>
      <dgm:t>
        <a:bodyPr/>
        <a:lstStyle/>
        <a:p>
          <a:endParaRPr lang="en-US"/>
        </a:p>
      </dgm:t>
    </dgm:pt>
    <dgm:pt modelId="{DDA62287-D786-ED43-875B-236B840DD9CC}">
      <dgm:prSet phldrT="[Text]"/>
      <dgm:spPr/>
      <dgm:t>
        <a:bodyPr/>
        <a:lstStyle/>
        <a:p>
          <a:r>
            <a:rPr lang="en-US" dirty="0"/>
            <a:t>Training</a:t>
          </a:r>
        </a:p>
      </dgm:t>
    </dgm:pt>
    <dgm:pt modelId="{827796B9-7402-784B-8C7D-AD778E48CA80}" type="parTrans" cxnId="{ADD80F8A-7001-5146-ACBB-DAD5B4A09061}">
      <dgm:prSet/>
      <dgm:spPr/>
      <dgm:t>
        <a:bodyPr/>
        <a:lstStyle/>
        <a:p>
          <a:endParaRPr lang="en-US"/>
        </a:p>
      </dgm:t>
    </dgm:pt>
    <dgm:pt modelId="{83E4F4FA-14D8-CC43-9C9E-14BE40C20D92}" type="sibTrans" cxnId="{ADD80F8A-7001-5146-ACBB-DAD5B4A09061}">
      <dgm:prSet/>
      <dgm:spPr/>
      <dgm:t>
        <a:bodyPr/>
        <a:lstStyle/>
        <a:p>
          <a:endParaRPr lang="en-US"/>
        </a:p>
      </dgm:t>
    </dgm:pt>
    <dgm:pt modelId="{3F742C4A-9348-D140-9911-6554396C645E}" type="pres">
      <dgm:prSet presAssocID="{0EB2B157-2997-BB41-8B9F-B86DC5D768A0}" presName="Name0" presStyleCnt="0">
        <dgm:presLayoutVars>
          <dgm:chPref val="1"/>
          <dgm:dir val="rev"/>
          <dgm:animOne val="branch"/>
          <dgm:animLvl val="lvl"/>
          <dgm:resizeHandles val="exact"/>
        </dgm:presLayoutVars>
      </dgm:prSet>
      <dgm:spPr/>
    </dgm:pt>
    <dgm:pt modelId="{B739ED4C-C2D4-DF42-86FF-62CF1E3AF772}" type="pres">
      <dgm:prSet presAssocID="{E0D12BD9-BA00-924A-8C19-496E1D75D3D2}" presName="root1" presStyleCnt="0"/>
      <dgm:spPr/>
    </dgm:pt>
    <dgm:pt modelId="{C3C76789-05DC-4141-9161-0810A81377D1}" type="pres">
      <dgm:prSet presAssocID="{E0D12BD9-BA00-924A-8C19-496E1D75D3D2}" presName="LevelOneTextNode" presStyleLbl="node0" presStyleIdx="0" presStyleCnt="1">
        <dgm:presLayoutVars>
          <dgm:chPref val="3"/>
        </dgm:presLayoutVars>
      </dgm:prSet>
      <dgm:spPr/>
    </dgm:pt>
    <dgm:pt modelId="{1A49353B-B526-3842-A446-5BBA293DDCC1}" type="pres">
      <dgm:prSet presAssocID="{E0D12BD9-BA00-924A-8C19-496E1D75D3D2}" presName="level2hierChild" presStyleCnt="0"/>
      <dgm:spPr/>
    </dgm:pt>
    <dgm:pt modelId="{22CF83B5-8F4E-0B4F-AFB6-1BA421DFFB12}" type="pres">
      <dgm:prSet presAssocID="{B47EFDAE-1215-9146-A10C-4953AB765721}" presName="conn2-1" presStyleLbl="parChTrans1D2" presStyleIdx="0" presStyleCnt="2"/>
      <dgm:spPr/>
    </dgm:pt>
    <dgm:pt modelId="{72108308-D0E3-C045-89AF-1C99E4A73326}" type="pres">
      <dgm:prSet presAssocID="{B47EFDAE-1215-9146-A10C-4953AB765721}" presName="connTx" presStyleLbl="parChTrans1D2" presStyleIdx="0" presStyleCnt="2"/>
      <dgm:spPr/>
    </dgm:pt>
    <dgm:pt modelId="{9080F3FB-8276-EF47-AF0E-A88C4C3A65A4}" type="pres">
      <dgm:prSet presAssocID="{31F9FF97-1967-4340-9D1F-E08E61877BEA}" presName="root2" presStyleCnt="0"/>
      <dgm:spPr/>
    </dgm:pt>
    <dgm:pt modelId="{5AD46DFC-6C5B-384F-845E-30C164F5E3D0}" type="pres">
      <dgm:prSet presAssocID="{31F9FF97-1967-4340-9D1F-E08E61877BEA}" presName="LevelTwoTextNode" presStyleLbl="node2" presStyleIdx="0" presStyleCnt="2">
        <dgm:presLayoutVars>
          <dgm:chPref val="3"/>
        </dgm:presLayoutVars>
      </dgm:prSet>
      <dgm:spPr/>
    </dgm:pt>
    <dgm:pt modelId="{C51D6CEC-9C14-9A45-88CC-D7F2A72F02AD}" type="pres">
      <dgm:prSet presAssocID="{31F9FF97-1967-4340-9D1F-E08E61877BEA}" presName="level3hierChild" presStyleCnt="0"/>
      <dgm:spPr/>
    </dgm:pt>
    <dgm:pt modelId="{81296327-A591-6145-8791-30B2E2E0186F}" type="pres">
      <dgm:prSet presAssocID="{827796B9-7402-784B-8C7D-AD778E48CA80}" presName="conn2-1" presStyleLbl="parChTrans1D2" presStyleIdx="1" presStyleCnt="2"/>
      <dgm:spPr/>
    </dgm:pt>
    <dgm:pt modelId="{0F29D25E-5C05-934B-AA7C-11566E50E6ED}" type="pres">
      <dgm:prSet presAssocID="{827796B9-7402-784B-8C7D-AD778E48CA80}" presName="connTx" presStyleLbl="parChTrans1D2" presStyleIdx="1" presStyleCnt="2"/>
      <dgm:spPr/>
    </dgm:pt>
    <dgm:pt modelId="{87D1992B-040D-9D42-BB2A-09CEC30230F4}" type="pres">
      <dgm:prSet presAssocID="{DDA62287-D786-ED43-875B-236B840DD9CC}" presName="root2" presStyleCnt="0"/>
      <dgm:spPr/>
    </dgm:pt>
    <dgm:pt modelId="{8333DBF2-3634-554D-9BA2-D9A83A4962DF}" type="pres">
      <dgm:prSet presAssocID="{DDA62287-D786-ED43-875B-236B840DD9CC}" presName="LevelTwoTextNode" presStyleLbl="node2" presStyleIdx="1" presStyleCnt="2">
        <dgm:presLayoutVars>
          <dgm:chPref val="3"/>
        </dgm:presLayoutVars>
      </dgm:prSet>
      <dgm:spPr/>
    </dgm:pt>
    <dgm:pt modelId="{FBF1E11F-0F71-3142-A76A-AAAFF5B2A436}" type="pres">
      <dgm:prSet presAssocID="{DDA62287-D786-ED43-875B-236B840DD9CC}" presName="level3hierChild" presStyleCnt="0"/>
      <dgm:spPr/>
    </dgm:pt>
  </dgm:ptLst>
  <dgm:cxnLst>
    <dgm:cxn modelId="{0B8BDE17-C94A-1441-B418-4311F1D7DDCB}" type="presOf" srcId="{B47EFDAE-1215-9146-A10C-4953AB765721}" destId="{22CF83B5-8F4E-0B4F-AFB6-1BA421DFFB12}" srcOrd="0" destOrd="0" presId="urn:microsoft.com/office/officeart/2008/layout/HorizontalMultiLevelHierarchy"/>
    <dgm:cxn modelId="{E654F128-22FF-A343-9091-05D9F4A3F465}" type="presOf" srcId="{0EB2B157-2997-BB41-8B9F-B86DC5D768A0}" destId="{3F742C4A-9348-D140-9911-6554396C645E}" srcOrd="0" destOrd="0" presId="urn:microsoft.com/office/officeart/2008/layout/HorizontalMultiLevelHierarchy"/>
    <dgm:cxn modelId="{F7638E44-5358-E444-A61E-31070DBA7ADC}" srcId="{0EB2B157-2997-BB41-8B9F-B86DC5D768A0}" destId="{E0D12BD9-BA00-924A-8C19-496E1D75D3D2}" srcOrd="0" destOrd="0" parTransId="{1C130F74-8226-674B-8DDA-33C7EB421403}" sibTransId="{798CA745-3810-5C47-BD89-CCF76595A3EE}"/>
    <dgm:cxn modelId="{37CD514E-BAF6-1049-AA93-0AAFEF05F912}" type="presOf" srcId="{827796B9-7402-784B-8C7D-AD778E48CA80}" destId="{0F29D25E-5C05-934B-AA7C-11566E50E6ED}" srcOrd="1" destOrd="0" presId="urn:microsoft.com/office/officeart/2008/layout/HorizontalMultiLevelHierarchy"/>
    <dgm:cxn modelId="{A8F6A16E-982B-8B44-BB00-DF7E52702A0B}" type="presOf" srcId="{DDA62287-D786-ED43-875B-236B840DD9CC}" destId="{8333DBF2-3634-554D-9BA2-D9A83A4962DF}" srcOrd="0" destOrd="0" presId="urn:microsoft.com/office/officeart/2008/layout/HorizontalMultiLevelHierarchy"/>
    <dgm:cxn modelId="{C6113C74-3A88-B343-8841-B2C9B8D27A4E}" type="presOf" srcId="{B47EFDAE-1215-9146-A10C-4953AB765721}" destId="{72108308-D0E3-C045-89AF-1C99E4A73326}" srcOrd="1" destOrd="0" presId="urn:microsoft.com/office/officeart/2008/layout/HorizontalMultiLevelHierarchy"/>
    <dgm:cxn modelId="{ADD80F8A-7001-5146-ACBB-DAD5B4A09061}" srcId="{E0D12BD9-BA00-924A-8C19-496E1D75D3D2}" destId="{DDA62287-D786-ED43-875B-236B840DD9CC}" srcOrd="1" destOrd="0" parTransId="{827796B9-7402-784B-8C7D-AD778E48CA80}" sibTransId="{83E4F4FA-14D8-CC43-9C9E-14BE40C20D92}"/>
    <dgm:cxn modelId="{9C12BE91-92CE-7645-AEBC-DF951EC9DF3B}" type="presOf" srcId="{827796B9-7402-784B-8C7D-AD778E48CA80}" destId="{81296327-A591-6145-8791-30B2E2E0186F}" srcOrd="0" destOrd="0" presId="urn:microsoft.com/office/officeart/2008/layout/HorizontalMultiLevelHierarchy"/>
    <dgm:cxn modelId="{6E206694-8C20-C146-84D2-FF4CDAF7449E}" type="presOf" srcId="{E0D12BD9-BA00-924A-8C19-496E1D75D3D2}" destId="{C3C76789-05DC-4141-9161-0810A81377D1}" srcOrd="0" destOrd="0" presId="urn:microsoft.com/office/officeart/2008/layout/HorizontalMultiLevelHierarchy"/>
    <dgm:cxn modelId="{3B89AEC8-837B-694B-8325-B0C7A244CD3A}" type="presOf" srcId="{31F9FF97-1967-4340-9D1F-E08E61877BEA}" destId="{5AD46DFC-6C5B-384F-845E-30C164F5E3D0}" srcOrd="0" destOrd="0" presId="urn:microsoft.com/office/officeart/2008/layout/HorizontalMultiLevelHierarchy"/>
    <dgm:cxn modelId="{C9AC51E8-51E6-1E4C-9A18-9C8440069EDF}" srcId="{E0D12BD9-BA00-924A-8C19-496E1D75D3D2}" destId="{31F9FF97-1967-4340-9D1F-E08E61877BEA}" srcOrd="0" destOrd="0" parTransId="{B47EFDAE-1215-9146-A10C-4953AB765721}" sibTransId="{26893F97-7809-E949-B5F3-4A38BDF505E7}"/>
    <dgm:cxn modelId="{7E1D4949-4537-F14D-AA7A-68D8F6B7098C}" type="presParOf" srcId="{3F742C4A-9348-D140-9911-6554396C645E}" destId="{B739ED4C-C2D4-DF42-86FF-62CF1E3AF772}" srcOrd="0" destOrd="0" presId="urn:microsoft.com/office/officeart/2008/layout/HorizontalMultiLevelHierarchy"/>
    <dgm:cxn modelId="{EA005F0C-7EB0-F749-9874-3C5587D2D9EE}" type="presParOf" srcId="{B739ED4C-C2D4-DF42-86FF-62CF1E3AF772}" destId="{C3C76789-05DC-4141-9161-0810A81377D1}" srcOrd="0" destOrd="0" presId="urn:microsoft.com/office/officeart/2008/layout/HorizontalMultiLevelHierarchy"/>
    <dgm:cxn modelId="{516A6772-9186-CE42-B98A-B0294799D497}" type="presParOf" srcId="{B739ED4C-C2D4-DF42-86FF-62CF1E3AF772}" destId="{1A49353B-B526-3842-A446-5BBA293DDCC1}" srcOrd="1" destOrd="0" presId="urn:microsoft.com/office/officeart/2008/layout/HorizontalMultiLevelHierarchy"/>
    <dgm:cxn modelId="{BA813153-57D9-4F49-AB00-9F4288FC20C4}" type="presParOf" srcId="{1A49353B-B526-3842-A446-5BBA293DDCC1}" destId="{22CF83B5-8F4E-0B4F-AFB6-1BA421DFFB12}" srcOrd="0" destOrd="0" presId="urn:microsoft.com/office/officeart/2008/layout/HorizontalMultiLevelHierarchy"/>
    <dgm:cxn modelId="{0C69425C-E6EB-2E40-A779-7C774708393F}" type="presParOf" srcId="{22CF83B5-8F4E-0B4F-AFB6-1BA421DFFB12}" destId="{72108308-D0E3-C045-89AF-1C99E4A73326}" srcOrd="0" destOrd="0" presId="urn:microsoft.com/office/officeart/2008/layout/HorizontalMultiLevelHierarchy"/>
    <dgm:cxn modelId="{F31B0861-774A-164D-BD40-D3E71483A673}" type="presParOf" srcId="{1A49353B-B526-3842-A446-5BBA293DDCC1}" destId="{9080F3FB-8276-EF47-AF0E-A88C4C3A65A4}" srcOrd="1" destOrd="0" presId="urn:microsoft.com/office/officeart/2008/layout/HorizontalMultiLevelHierarchy"/>
    <dgm:cxn modelId="{F49C6A1A-30C5-EA45-8EA3-4E0F0D18DC7C}" type="presParOf" srcId="{9080F3FB-8276-EF47-AF0E-A88C4C3A65A4}" destId="{5AD46DFC-6C5B-384F-845E-30C164F5E3D0}" srcOrd="0" destOrd="0" presId="urn:microsoft.com/office/officeart/2008/layout/HorizontalMultiLevelHierarchy"/>
    <dgm:cxn modelId="{02E2AE1D-52B1-F047-B13E-F804233FEF51}" type="presParOf" srcId="{9080F3FB-8276-EF47-AF0E-A88C4C3A65A4}" destId="{C51D6CEC-9C14-9A45-88CC-D7F2A72F02AD}" srcOrd="1" destOrd="0" presId="urn:microsoft.com/office/officeart/2008/layout/HorizontalMultiLevelHierarchy"/>
    <dgm:cxn modelId="{EF5A9D6F-8A2B-A640-A202-A374A2A5E100}" type="presParOf" srcId="{1A49353B-B526-3842-A446-5BBA293DDCC1}" destId="{81296327-A591-6145-8791-30B2E2E0186F}" srcOrd="2" destOrd="0" presId="urn:microsoft.com/office/officeart/2008/layout/HorizontalMultiLevelHierarchy"/>
    <dgm:cxn modelId="{A4A68470-5A83-4C48-9D57-19DD41043943}" type="presParOf" srcId="{81296327-A591-6145-8791-30B2E2E0186F}" destId="{0F29D25E-5C05-934B-AA7C-11566E50E6ED}" srcOrd="0" destOrd="0" presId="urn:microsoft.com/office/officeart/2008/layout/HorizontalMultiLevelHierarchy"/>
    <dgm:cxn modelId="{DCCC4D2D-83AF-D241-B14E-E56B62DE0112}" type="presParOf" srcId="{1A49353B-B526-3842-A446-5BBA293DDCC1}" destId="{87D1992B-040D-9D42-BB2A-09CEC30230F4}" srcOrd="3" destOrd="0" presId="urn:microsoft.com/office/officeart/2008/layout/HorizontalMultiLevelHierarchy"/>
    <dgm:cxn modelId="{96C792CF-28B9-7F48-95A8-E15BECA58560}" type="presParOf" srcId="{87D1992B-040D-9D42-BB2A-09CEC30230F4}" destId="{8333DBF2-3634-554D-9BA2-D9A83A4962DF}" srcOrd="0" destOrd="0" presId="urn:microsoft.com/office/officeart/2008/layout/HorizontalMultiLevelHierarchy"/>
    <dgm:cxn modelId="{A2CA679E-73F0-AA4A-B34D-834E3C4820B4}" type="presParOf" srcId="{87D1992B-040D-9D42-BB2A-09CEC30230F4}" destId="{FBF1E11F-0F71-3142-A76A-AAAFF5B2A43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E59C8-091C-FB46-8DD5-042A85B9B655}"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US"/>
        </a:p>
      </dgm:t>
    </dgm:pt>
    <dgm:pt modelId="{F507B1E0-BBB8-A843-932B-1EDCEF276780}">
      <dgm:prSet phldrT="[Text]" custT="1"/>
      <dgm:spPr/>
      <dgm:t>
        <a:bodyPr/>
        <a:lstStyle/>
        <a:p>
          <a:r>
            <a:rPr lang="en-US" sz="1800" b="1" dirty="0">
              <a:solidFill>
                <a:schemeClr val="bg1"/>
              </a:solidFill>
            </a:rPr>
            <a:t>Intra-disciplinary</a:t>
          </a:r>
        </a:p>
      </dgm:t>
    </dgm:pt>
    <dgm:pt modelId="{8B137872-BD7D-AD48-8B1D-C922841C4F38}" type="parTrans" cxnId="{B4E85BA5-5B32-8A4C-9097-CEE2A92FDE51}">
      <dgm:prSet/>
      <dgm:spPr/>
      <dgm:t>
        <a:bodyPr/>
        <a:lstStyle/>
        <a:p>
          <a:endParaRPr lang="en-US"/>
        </a:p>
      </dgm:t>
    </dgm:pt>
    <dgm:pt modelId="{18FE57D2-E64D-714C-8046-63D7961B6F47}" type="sibTrans" cxnId="{B4E85BA5-5B32-8A4C-9097-CEE2A92FDE51}">
      <dgm:prSet/>
      <dgm:spPr/>
      <dgm:t>
        <a:bodyPr/>
        <a:lstStyle/>
        <a:p>
          <a:endParaRPr lang="en-US"/>
        </a:p>
      </dgm:t>
    </dgm:pt>
    <dgm:pt modelId="{14A626AE-6E82-B440-B137-58EADE723177}">
      <dgm:prSet phldrT="[Text]" custT="1"/>
      <dgm:spPr/>
      <dgm:t>
        <a:bodyPr/>
        <a:lstStyle/>
        <a:p>
          <a:r>
            <a:rPr lang="en-US" sz="1800" b="1" dirty="0">
              <a:solidFill>
                <a:schemeClr val="bg1"/>
              </a:solidFill>
            </a:rPr>
            <a:t>Multi-disciplinary</a:t>
          </a:r>
        </a:p>
      </dgm:t>
    </dgm:pt>
    <dgm:pt modelId="{474D0A46-633A-1849-B202-2ADC56C87AC7}" type="parTrans" cxnId="{A0BF9A87-B9D4-2B46-8898-28AE24C603CD}">
      <dgm:prSet/>
      <dgm:spPr/>
      <dgm:t>
        <a:bodyPr/>
        <a:lstStyle/>
        <a:p>
          <a:endParaRPr lang="en-US"/>
        </a:p>
      </dgm:t>
    </dgm:pt>
    <dgm:pt modelId="{4CF091AD-0C4C-D142-980A-7A1AB6A2830A}" type="sibTrans" cxnId="{A0BF9A87-B9D4-2B46-8898-28AE24C603CD}">
      <dgm:prSet/>
      <dgm:spPr/>
      <dgm:t>
        <a:bodyPr/>
        <a:lstStyle/>
        <a:p>
          <a:endParaRPr lang="en-US"/>
        </a:p>
      </dgm:t>
    </dgm:pt>
    <dgm:pt modelId="{3FAE8261-10A1-8D4E-A596-AAC42DEFC485}">
      <dgm:prSet phldrT="[Text]" custT="1"/>
      <dgm:spPr/>
      <dgm:t>
        <a:bodyPr/>
        <a:lstStyle/>
        <a:p>
          <a:r>
            <a:rPr lang="en-US" sz="1800" b="1" dirty="0">
              <a:solidFill>
                <a:schemeClr val="bg1"/>
              </a:solidFill>
            </a:rPr>
            <a:t>Cross-disciplinary</a:t>
          </a:r>
        </a:p>
      </dgm:t>
    </dgm:pt>
    <dgm:pt modelId="{E8FAFA53-225D-7140-8C52-350BF110B002}" type="parTrans" cxnId="{F639FFEE-5159-2E45-9E3D-EC462FE7E6B7}">
      <dgm:prSet/>
      <dgm:spPr/>
      <dgm:t>
        <a:bodyPr/>
        <a:lstStyle/>
        <a:p>
          <a:endParaRPr lang="en-US"/>
        </a:p>
      </dgm:t>
    </dgm:pt>
    <dgm:pt modelId="{23B0AA34-2CD6-CD49-9C4A-314FFEBF7C44}" type="sibTrans" cxnId="{F639FFEE-5159-2E45-9E3D-EC462FE7E6B7}">
      <dgm:prSet/>
      <dgm:spPr/>
      <dgm:t>
        <a:bodyPr/>
        <a:lstStyle/>
        <a:p>
          <a:endParaRPr lang="en-US"/>
        </a:p>
      </dgm:t>
    </dgm:pt>
    <dgm:pt modelId="{FA2BE7E8-945B-4047-9105-17020AC9FAAF}">
      <dgm:prSet custT="1"/>
      <dgm:spPr/>
      <dgm:t>
        <a:bodyPr/>
        <a:lstStyle/>
        <a:p>
          <a:r>
            <a:rPr lang="en-US" sz="1800" b="1" dirty="0">
              <a:solidFill>
                <a:schemeClr val="bg1"/>
              </a:solidFill>
            </a:rPr>
            <a:t>Inter-disciplinary</a:t>
          </a:r>
        </a:p>
      </dgm:t>
    </dgm:pt>
    <dgm:pt modelId="{55AE3B04-EE68-F94E-BF8B-3D7B709B7774}" type="parTrans" cxnId="{B22014D2-6393-DA48-AAB9-98C5D7770D30}">
      <dgm:prSet/>
      <dgm:spPr/>
      <dgm:t>
        <a:bodyPr/>
        <a:lstStyle/>
        <a:p>
          <a:endParaRPr lang="en-US"/>
        </a:p>
      </dgm:t>
    </dgm:pt>
    <dgm:pt modelId="{8B188395-74DE-A840-83D0-BA05FA8A6339}" type="sibTrans" cxnId="{B22014D2-6393-DA48-AAB9-98C5D7770D30}">
      <dgm:prSet/>
      <dgm:spPr/>
      <dgm:t>
        <a:bodyPr/>
        <a:lstStyle/>
        <a:p>
          <a:endParaRPr lang="en-US"/>
        </a:p>
      </dgm:t>
    </dgm:pt>
    <dgm:pt modelId="{FD2185A6-D246-9B4B-8E34-F29CD7F23725}">
      <dgm:prSet custT="1"/>
      <dgm:spPr/>
      <dgm:t>
        <a:bodyPr/>
        <a:lstStyle/>
        <a:p>
          <a:r>
            <a:rPr lang="en-US" sz="1800" b="1" baseline="0" dirty="0">
              <a:solidFill>
                <a:schemeClr val="bg1"/>
              </a:solidFill>
            </a:rPr>
            <a:t>Trans-disciplinary</a:t>
          </a:r>
        </a:p>
      </dgm:t>
    </dgm:pt>
    <dgm:pt modelId="{B468E76D-6E5B-B341-B9FE-8FC05CABDED7}" type="parTrans" cxnId="{43618CFC-7080-C448-A195-50AEA9CBAA85}">
      <dgm:prSet/>
      <dgm:spPr/>
      <dgm:t>
        <a:bodyPr/>
        <a:lstStyle/>
        <a:p>
          <a:endParaRPr lang="en-US"/>
        </a:p>
      </dgm:t>
    </dgm:pt>
    <dgm:pt modelId="{079E06D6-C3CB-6847-A882-74D137C89EB6}" type="sibTrans" cxnId="{43618CFC-7080-C448-A195-50AEA9CBAA85}">
      <dgm:prSet/>
      <dgm:spPr/>
      <dgm:t>
        <a:bodyPr/>
        <a:lstStyle/>
        <a:p>
          <a:endParaRPr lang="en-US"/>
        </a:p>
      </dgm:t>
    </dgm:pt>
    <dgm:pt modelId="{5593B86D-7F0F-FF4F-8913-52C2009A10B0}">
      <dgm:prSet custT="1"/>
      <dgm:spPr/>
      <dgm:t>
        <a:bodyPr/>
        <a:lstStyle/>
        <a:p>
          <a:r>
            <a:rPr lang="en-US" sz="1800" b="1" dirty="0">
              <a:solidFill>
                <a:schemeClr val="bg1"/>
              </a:solidFill>
            </a:rPr>
            <a:t>Convergence</a:t>
          </a:r>
        </a:p>
      </dgm:t>
    </dgm:pt>
    <dgm:pt modelId="{524F5D80-F6C5-0542-B386-32A5B18916E6}" type="parTrans" cxnId="{2A8BEAD2-B87D-DB4E-B4E9-6A78099612CD}">
      <dgm:prSet/>
      <dgm:spPr/>
      <dgm:t>
        <a:bodyPr/>
        <a:lstStyle/>
        <a:p>
          <a:endParaRPr lang="en-US"/>
        </a:p>
      </dgm:t>
    </dgm:pt>
    <dgm:pt modelId="{BABE6B60-C192-4A4C-A609-38A47239A6F1}" type="sibTrans" cxnId="{2A8BEAD2-B87D-DB4E-B4E9-6A78099612CD}">
      <dgm:prSet/>
      <dgm:spPr/>
      <dgm:t>
        <a:bodyPr/>
        <a:lstStyle/>
        <a:p>
          <a:endParaRPr lang="en-US"/>
        </a:p>
      </dgm:t>
    </dgm:pt>
    <dgm:pt modelId="{3CCACE33-81F4-7445-8D88-F3BA071DECFF}" type="pres">
      <dgm:prSet presAssocID="{CD9E59C8-091C-FB46-8DD5-042A85B9B655}" presName="Name0" presStyleCnt="0">
        <dgm:presLayoutVars>
          <dgm:dir/>
          <dgm:animLvl val="lvl"/>
          <dgm:resizeHandles val="exact"/>
        </dgm:presLayoutVars>
      </dgm:prSet>
      <dgm:spPr/>
    </dgm:pt>
    <dgm:pt modelId="{5B4C3652-338A-F14D-A6EA-9A02A4746DA5}" type="pres">
      <dgm:prSet presAssocID="{CD9E59C8-091C-FB46-8DD5-042A85B9B655}" presName="dummy" presStyleCnt="0"/>
      <dgm:spPr/>
    </dgm:pt>
    <dgm:pt modelId="{9697FA43-EB6F-3D41-A347-811013137803}" type="pres">
      <dgm:prSet presAssocID="{CD9E59C8-091C-FB46-8DD5-042A85B9B655}" presName="linH" presStyleCnt="0"/>
      <dgm:spPr/>
    </dgm:pt>
    <dgm:pt modelId="{ACEBFD73-B29E-BA4B-A058-0B702BDBBF42}" type="pres">
      <dgm:prSet presAssocID="{CD9E59C8-091C-FB46-8DD5-042A85B9B655}" presName="padding1" presStyleCnt="0"/>
      <dgm:spPr/>
    </dgm:pt>
    <dgm:pt modelId="{888054CC-2F41-454C-AB00-C8FA074C65E4}" type="pres">
      <dgm:prSet presAssocID="{F507B1E0-BBB8-A843-932B-1EDCEF276780}" presName="linV" presStyleCnt="0"/>
      <dgm:spPr/>
    </dgm:pt>
    <dgm:pt modelId="{40679DDA-C513-ED47-A57A-E6D38C269987}" type="pres">
      <dgm:prSet presAssocID="{F507B1E0-BBB8-A843-932B-1EDCEF276780}" presName="spVertical1" presStyleCnt="0"/>
      <dgm:spPr/>
    </dgm:pt>
    <dgm:pt modelId="{9A37CFB8-2D8A-4945-A40B-74B8B7C2C95E}" type="pres">
      <dgm:prSet presAssocID="{F507B1E0-BBB8-A843-932B-1EDCEF276780}" presName="parTx" presStyleLbl="revTx" presStyleIdx="0" presStyleCnt="6" custScaleX="184648">
        <dgm:presLayoutVars>
          <dgm:chMax val="0"/>
          <dgm:chPref val="0"/>
          <dgm:bulletEnabled val="1"/>
        </dgm:presLayoutVars>
      </dgm:prSet>
      <dgm:spPr/>
    </dgm:pt>
    <dgm:pt modelId="{94536126-5D2A-4A4E-BDAB-71432D40A1A6}" type="pres">
      <dgm:prSet presAssocID="{F507B1E0-BBB8-A843-932B-1EDCEF276780}" presName="spVertical2" presStyleCnt="0"/>
      <dgm:spPr/>
    </dgm:pt>
    <dgm:pt modelId="{51FD0E85-ED34-A44F-A4CF-674296EB880F}" type="pres">
      <dgm:prSet presAssocID="{F507B1E0-BBB8-A843-932B-1EDCEF276780}" presName="spVertical3" presStyleCnt="0"/>
      <dgm:spPr/>
    </dgm:pt>
    <dgm:pt modelId="{EC5FD08B-325E-4B40-93A5-88ED1D4DE9FF}" type="pres">
      <dgm:prSet presAssocID="{18FE57D2-E64D-714C-8046-63D7961B6F47}" presName="space" presStyleCnt="0"/>
      <dgm:spPr/>
    </dgm:pt>
    <dgm:pt modelId="{87FAC4D1-90AB-514E-9470-3470EC797007}" type="pres">
      <dgm:prSet presAssocID="{14A626AE-6E82-B440-B137-58EADE723177}" presName="linV" presStyleCnt="0"/>
      <dgm:spPr/>
    </dgm:pt>
    <dgm:pt modelId="{4E2514EE-A4D8-4744-8608-528857E4345C}" type="pres">
      <dgm:prSet presAssocID="{14A626AE-6E82-B440-B137-58EADE723177}" presName="spVertical1" presStyleCnt="0"/>
      <dgm:spPr/>
    </dgm:pt>
    <dgm:pt modelId="{91487E9C-1930-EC43-BC23-6EE497951B2B}" type="pres">
      <dgm:prSet presAssocID="{14A626AE-6E82-B440-B137-58EADE723177}" presName="parTx" presStyleLbl="revTx" presStyleIdx="1" presStyleCnt="6" custScaleX="186981" custScaleY="89707" custLinFactNeighborY="12342">
        <dgm:presLayoutVars>
          <dgm:chMax val="0"/>
          <dgm:chPref val="0"/>
          <dgm:bulletEnabled val="1"/>
        </dgm:presLayoutVars>
      </dgm:prSet>
      <dgm:spPr/>
    </dgm:pt>
    <dgm:pt modelId="{98BC2580-EC96-C548-A4C9-BAF421E184EC}" type="pres">
      <dgm:prSet presAssocID="{14A626AE-6E82-B440-B137-58EADE723177}" presName="spVertical2" presStyleCnt="0"/>
      <dgm:spPr/>
    </dgm:pt>
    <dgm:pt modelId="{773A259E-839B-C644-B804-C38E5430766E}" type="pres">
      <dgm:prSet presAssocID="{14A626AE-6E82-B440-B137-58EADE723177}" presName="spVertical3" presStyleCnt="0"/>
      <dgm:spPr/>
    </dgm:pt>
    <dgm:pt modelId="{48BC32F7-150B-8645-B48A-4824BD40AA2D}" type="pres">
      <dgm:prSet presAssocID="{4CF091AD-0C4C-D142-980A-7A1AB6A2830A}" presName="space" presStyleCnt="0"/>
      <dgm:spPr/>
    </dgm:pt>
    <dgm:pt modelId="{27DDBF1A-5FB7-7747-9234-DB6E444A201C}" type="pres">
      <dgm:prSet presAssocID="{3FAE8261-10A1-8D4E-A596-AAC42DEFC485}" presName="linV" presStyleCnt="0"/>
      <dgm:spPr/>
    </dgm:pt>
    <dgm:pt modelId="{F7C59795-1628-6442-AE0E-F32CB80D1943}" type="pres">
      <dgm:prSet presAssocID="{3FAE8261-10A1-8D4E-A596-AAC42DEFC485}" presName="spVertical1" presStyleCnt="0"/>
      <dgm:spPr/>
    </dgm:pt>
    <dgm:pt modelId="{CC6B5834-4687-F946-BA63-60585C600EDA}" type="pres">
      <dgm:prSet presAssocID="{3FAE8261-10A1-8D4E-A596-AAC42DEFC485}" presName="parTx" presStyleLbl="revTx" presStyleIdx="2" presStyleCnt="6" custScaleX="193798" custScaleY="109017" custLinFactNeighborY="-6171">
        <dgm:presLayoutVars>
          <dgm:chMax val="0"/>
          <dgm:chPref val="0"/>
          <dgm:bulletEnabled val="1"/>
        </dgm:presLayoutVars>
      </dgm:prSet>
      <dgm:spPr/>
    </dgm:pt>
    <dgm:pt modelId="{5698C2FB-2C15-B94F-B506-5BD0821C9185}" type="pres">
      <dgm:prSet presAssocID="{3FAE8261-10A1-8D4E-A596-AAC42DEFC485}" presName="spVertical2" presStyleCnt="0"/>
      <dgm:spPr/>
    </dgm:pt>
    <dgm:pt modelId="{68648253-F3BD-2147-8ECB-3DDD0F295985}" type="pres">
      <dgm:prSet presAssocID="{3FAE8261-10A1-8D4E-A596-AAC42DEFC485}" presName="spVertical3" presStyleCnt="0"/>
      <dgm:spPr/>
    </dgm:pt>
    <dgm:pt modelId="{AC305236-3F60-144E-9484-19AF99FCBCE6}" type="pres">
      <dgm:prSet presAssocID="{23B0AA34-2CD6-CD49-9C4A-314FFEBF7C44}" presName="space" presStyleCnt="0"/>
      <dgm:spPr/>
    </dgm:pt>
    <dgm:pt modelId="{E68E16A5-F05E-1148-8B89-1F36B90AA3E1}" type="pres">
      <dgm:prSet presAssocID="{FA2BE7E8-945B-4047-9105-17020AC9FAAF}" presName="linV" presStyleCnt="0"/>
      <dgm:spPr/>
    </dgm:pt>
    <dgm:pt modelId="{FF555F90-001A-C14C-8D43-5F06B83DA5D4}" type="pres">
      <dgm:prSet presAssocID="{FA2BE7E8-945B-4047-9105-17020AC9FAAF}" presName="spVertical1" presStyleCnt="0"/>
      <dgm:spPr/>
    </dgm:pt>
    <dgm:pt modelId="{CFA95673-36F8-7A4C-932D-745A1ECAEEF8}" type="pres">
      <dgm:prSet presAssocID="{FA2BE7E8-945B-4047-9105-17020AC9FAAF}" presName="parTx" presStyleLbl="revTx" presStyleIdx="3" presStyleCnt="6" custScaleX="197706">
        <dgm:presLayoutVars>
          <dgm:chMax val="0"/>
          <dgm:chPref val="0"/>
          <dgm:bulletEnabled val="1"/>
        </dgm:presLayoutVars>
      </dgm:prSet>
      <dgm:spPr/>
    </dgm:pt>
    <dgm:pt modelId="{DB2A6A48-616B-634C-AD11-47D6B7FBDA23}" type="pres">
      <dgm:prSet presAssocID="{FA2BE7E8-945B-4047-9105-17020AC9FAAF}" presName="spVertical2" presStyleCnt="0"/>
      <dgm:spPr/>
    </dgm:pt>
    <dgm:pt modelId="{E4BDC786-9204-BB4D-AB39-8C4242FE5D5A}" type="pres">
      <dgm:prSet presAssocID="{FA2BE7E8-945B-4047-9105-17020AC9FAAF}" presName="spVertical3" presStyleCnt="0"/>
      <dgm:spPr/>
    </dgm:pt>
    <dgm:pt modelId="{E31869F7-2997-B349-9ADD-C51E96A77329}" type="pres">
      <dgm:prSet presAssocID="{8B188395-74DE-A840-83D0-BA05FA8A6339}" presName="space" presStyleCnt="0"/>
      <dgm:spPr/>
    </dgm:pt>
    <dgm:pt modelId="{55F1BCE7-6C80-8946-8890-D3C5850C2239}" type="pres">
      <dgm:prSet presAssocID="{FD2185A6-D246-9B4B-8E34-F29CD7F23725}" presName="linV" presStyleCnt="0"/>
      <dgm:spPr/>
    </dgm:pt>
    <dgm:pt modelId="{25632E4C-2576-0147-BACB-F334CDB1DC06}" type="pres">
      <dgm:prSet presAssocID="{FD2185A6-D246-9B4B-8E34-F29CD7F23725}" presName="spVertical1" presStyleCnt="0"/>
      <dgm:spPr/>
    </dgm:pt>
    <dgm:pt modelId="{E34C056B-453D-064A-ADC3-5AE3D7DB84DA}" type="pres">
      <dgm:prSet presAssocID="{FD2185A6-D246-9B4B-8E34-F29CD7F23725}" presName="parTx" presStyleLbl="revTx" presStyleIdx="4" presStyleCnt="6" custScaleX="190257" custScaleY="90289" custLinFactNeighborY="10218">
        <dgm:presLayoutVars>
          <dgm:chMax val="0"/>
          <dgm:chPref val="0"/>
          <dgm:bulletEnabled val="1"/>
        </dgm:presLayoutVars>
      </dgm:prSet>
      <dgm:spPr/>
    </dgm:pt>
    <dgm:pt modelId="{88B3320B-142C-4C43-8BEB-37A8904FDC57}" type="pres">
      <dgm:prSet presAssocID="{FD2185A6-D246-9B4B-8E34-F29CD7F23725}" presName="spVertical2" presStyleCnt="0"/>
      <dgm:spPr/>
    </dgm:pt>
    <dgm:pt modelId="{270775B7-FCA4-D54A-A6AF-9DA02AF761E3}" type="pres">
      <dgm:prSet presAssocID="{FD2185A6-D246-9B4B-8E34-F29CD7F23725}" presName="spVertical3" presStyleCnt="0"/>
      <dgm:spPr/>
    </dgm:pt>
    <dgm:pt modelId="{4165C2BE-D2FC-0F40-B120-D9FC8E298F25}" type="pres">
      <dgm:prSet presAssocID="{079E06D6-C3CB-6847-A882-74D137C89EB6}" presName="space" presStyleCnt="0"/>
      <dgm:spPr/>
    </dgm:pt>
    <dgm:pt modelId="{F025DE6D-0D92-1747-9D00-DA1FA4335339}" type="pres">
      <dgm:prSet presAssocID="{5593B86D-7F0F-FF4F-8913-52C2009A10B0}" presName="linV" presStyleCnt="0"/>
      <dgm:spPr/>
    </dgm:pt>
    <dgm:pt modelId="{339FCBB2-10BE-6446-ACDE-44043A2E5B77}" type="pres">
      <dgm:prSet presAssocID="{5593B86D-7F0F-FF4F-8913-52C2009A10B0}" presName="spVertical1" presStyleCnt="0"/>
      <dgm:spPr/>
    </dgm:pt>
    <dgm:pt modelId="{B7C79740-F92A-C147-B7CF-27EB5068BEA5}" type="pres">
      <dgm:prSet presAssocID="{5593B86D-7F0F-FF4F-8913-52C2009A10B0}" presName="parTx" presStyleLbl="revTx" presStyleIdx="5" presStyleCnt="6" custScaleX="217602" custLinFactNeighborY="2057">
        <dgm:presLayoutVars>
          <dgm:chMax val="0"/>
          <dgm:chPref val="0"/>
          <dgm:bulletEnabled val="1"/>
        </dgm:presLayoutVars>
      </dgm:prSet>
      <dgm:spPr/>
    </dgm:pt>
    <dgm:pt modelId="{FB76F952-6546-C345-9003-3E3C1D4A0685}" type="pres">
      <dgm:prSet presAssocID="{5593B86D-7F0F-FF4F-8913-52C2009A10B0}" presName="spVertical2" presStyleCnt="0"/>
      <dgm:spPr/>
    </dgm:pt>
    <dgm:pt modelId="{3000C096-9C1F-3846-AB6B-6F27799C13FD}" type="pres">
      <dgm:prSet presAssocID="{5593B86D-7F0F-FF4F-8913-52C2009A10B0}" presName="spVertical3" presStyleCnt="0"/>
      <dgm:spPr/>
    </dgm:pt>
    <dgm:pt modelId="{9F82F134-AD1E-2144-842E-1D18227F51D9}" type="pres">
      <dgm:prSet presAssocID="{CD9E59C8-091C-FB46-8DD5-042A85B9B655}" presName="padding2" presStyleCnt="0"/>
      <dgm:spPr/>
    </dgm:pt>
    <dgm:pt modelId="{0CA07905-132C-A649-9504-635D8B5A6D35}" type="pres">
      <dgm:prSet presAssocID="{CD9E59C8-091C-FB46-8DD5-042A85B9B655}" presName="negArrow" presStyleCnt="0"/>
      <dgm:spPr/>
    </dgm:pt>
    <dgm:pt modelId="{16CCFA66-62F9-584A-AF87-2AD4243D68F3}" type="pres">
      <dgm:prSet presAssocID="{CD9E59C8-091C-FB46-8DD5-042A85B9B655}" presName="backgroundArrow" presStyleLbl="node1" presStyleIdx="0" presStyleCnt="1" custLinFactNeighborX="-776" custLinFactNeighborY="751"/>
      <dgm:spPr>
        <a:solidFill>
          <a:srgbClr val="0070C0"/>
        </a:solidFill>
      </dgm:spPr>
    </dgm:pt>
  </dgm:ptLst>
  <dgm:cxnLst>
    <dgm:cxn modelId="{79C3C800-1D53-6A4C-8C4F-B31BCDF002E7}" type="presOf" srcId="{FA2BE7E8-945B-4047-9105-17020AC9FAAF}" destId="{CFA95673-36F8-7A4C-932D-745A1ECAEEF8}" srcOrd="0" destOrd="0" presId="urn:microsoft.com/office/officeart/2005/8/layout/hProcess3"/>
    <dgm:cxn modelId="{847E9A08-2D96-1A48-9E6C-253457C23BF8}" type="presOf" srcId="{F507B1E0-BBB8-A843-932B-1EDCEF276780}" destId="{9A37CFB8-2D8A-4945-A40B-74B8B7C2C95E}" srcOrd="0" destOrd="0" presId="urn:microsoft.com/office/officeart/2005/8/layout/hProcess3"/>
    <dgm:cxn modelId="{A5D2DC5B-5506-894B-809D-3529D6EA193B}" type="presOf" srcId="{CD9E59C8-091C-FB46-8DD5-042A85B9B655}" destId="{3CCACE33-81F4-7445-8D88-F3BA071DECFF}" srcOrd="0" destOrd="0" presId="urn:microsoft.com/office/officeart/2005/8/layout/hProcess3"/>
    <dgm:cxn modelId="{C8140246-FB02-774C-AAE3-AEBE30A06F8D}" type="presOf" srcId="{3FAE8261-10A1-8D4E-A596-AAC42DEFC485}" destId="{CC6B5834-4687-F946-BA63-60585C600EDA}" srcOrd="0" destOrd="0" presId="urn:microsoft.com/office/officeart/2005/8/layout/hProcess3"/>
    <dgm:cxn modelId="{A0BF9A87-B9D4-2B46-8898-28AE24C603CD}" srcId="{CD9E59C8-091C-FB46-8DD5-042A85B9B655}" destId="{14A626AE-6E82-B440-B137-58EADE723177}" srcOrd="1" destOrd="0" parTransId="{474D0A46-633A-1849-B202-2ADC56C87AC7}" sibTransId="{4CF091AD-0C4C-D142-980A-7A1AB6A2830A}"/>
    <dgm:cxn modelId="{B4E85BA5-5B32-8A4C-9097-CEE2A92FDE51}" srcId="{CD9E59C8-091C-FB46-8DD5-042A85B9B655}" destId="{F507B1E0-BBB8-A843-932B-1EDCEF276780}" srcOrd="0" destOrd="0" parTransId="{8B137872-BD7D-AD48-8B1D-C922841C4F38}" sibTransId="{18FE57D2-E64D-714C-8046-63D7961B6F47}"/>
    <dgm:cxn modelId="{BF4C30B5-BADF-FF43-A55E-825FB44707B0}" type="presOf" srcId="{5593B86D-7F0F-FF4F-8913-52C2009A10B0}" destId="{B7C79740-F92A-C147-B7CF-27EB5068BEA5}" srcOrd="0" destOrd="0" presId="urn:microsoft.com/office/officeart/2005/8/layout/hProcess3"/>
    <dgm:cxn modelId="{B22014D2-6393-DA48-AAB9-98C5D7770D30}" srcId="{CD9E59C8-091C-FB46-8DD5-042A85B9B655}" destId="{FA2BE7E8-945B-4047-9105-17020AC9FAAF}" srcOrd="3" destOrd="0" parTransId="{55AE3B04-EE68-F94E-BF8B-3D7B709B7774}" sibTransId="{8B188395-74DE-A840-83D0-BA05FA8A6339}"/>
    <dgm:cxn modelId="{2A8BEAD2-B87D-DB4E-B4E9-6A78099612CD}" srcId="{CD9E59C8-091C-FB46-8DD5-042A85B9B655}" destId="{5593B86D-7F0F-FF4F-8913-52C2009A10B0}" srcOrd="5" destOrd="0" parTransId="{524F5D80-F6C5-0542-B386-32A5B18916E6}" sibTransId="{BABE6B60-C192-4A4C-A609-38A47239A6F1}"/>
    <dgm:cxn modelId="{66B86EE7-5558-0F48-A053-74A46641DC9C}" type="presOf" srcId="{FD2185A6-D246-9B4B-8E34-F29CD7F23725}" destId="{E34C056B-453D-064A-ADC3-5AE3D7DB84DA}" srcOrd="0" destOrd="0" presId="urn:microsoft.com/office/officeart/2005/8/layout/hProcess3"/>
    <dgm:cxn modelId="{F639FFEE-5159-2E45-9E3D-EC462FE7E6B7}" srcId="{CD9E59C8-091C-FB46-8DD5-042A85B9B655}" destId="{3FAE8261-10A1-8D4E-A596-AAC42DEFC485}" srcOrd="2" destOrd="0" parTransId="{E8FAFA53-225D-7140-8C52-350BF110B002}" sibTransId="{23B0AA34-2CD6-CD49-9C4A-314FFEBF7C44}"/>
    <dgm:cxn modelId="{80607DF6-B8D1-324B-9234-32B54CCBB6FE}" type="presOf" srcId="{14A626AE-6E82-B440-B137-58EADE723177}" destId="{91487E9C-1930-EC43-BC23-6EE497951B2B}" srcOrd="0" destOrd="0" presId="urn:microsoft.com/office/officeart/2005/8/layout/hProcess3"/>
    <dgm:cxn modelId="{43618CFC-7080-C448-A195-50AEA9CBAA85}" srcId="{CD9E59C8-091C-FB46-8DD5-042A85B9B655}" destId="{FD2185A6-D246-9B4B-8E34-F29CD7F23725}" srcOrd="4" destOrd="0" parTransId="{B468E76D-6E5B-B341-B9FE-8FC05CABDED7}" sibTransId="{079E06D6-C3CB-6847-A882-74D137C89EB6}"/>
    <dgm:cxn modelId="{C94E4D0F-AB76-2A40-A212-AB7E763FE2D3}" type="presParOf" srcId="{3CCACE33-81F4-7445-8D88-F3BA071DECFF}" destId="{5B4C3652-338A-F14D-A6EA-9A02A4746DA5}" srcOrd="0" destOrd="0" presId="urn:microsoft.com/office/officeart/2005/8/layout/hProcess3"/>
    <dgm:cxn modelId="{D2E65AEA-8E6E-F848-A856-6AEDA2F5187A}" type="presParOf" srcId="{3CCACE33-81F4-7445-8D88-F3BA071DECFF}" destId="{9697FA43-EB6F-3D41-A347-811013137803}" srcOrd="1" destOrd="0" presId="urn:microsoft.com/office/officeart/2005/8/layout/hProcess3"/>
    <dgm:cxn modelId="{011B0E74-E56B-AE46-BF21-67B18EBA3508}" type="presParOf" srcId="{9697FA43-EB6F-3D41-A347-811013137803}" destId="{ACEBFD73-B29E-BA4B-A058-0B702BDBBF42}" srcOrd="0" destOrd="0" presId="urn:microsoft.com/office/officeart/2005/8/layout/hProcess3"/>
    <dgm:cxn modelId="{4467EC15-B9C1-614C-93A6-426774B4A418}" type="presParOf" srcId="{9697FA43-EB6F-3D41-A347-811013137803}" destId="{888054CC-2F41-454C-AB00-C8FA074C65E4}" srcOrd="1" destOrd="0" presId="urn:microsoft.com/office/officeart/2005/8/layout/hProcess3"/>
    <dgm:cxn modelId="{0089C828-C861-3840-83F1-46E42A209B0B}" type="presParOf" srcId="{888054CC-2F41-454C-AB00-C8FA074C65E4}" destId="{40679DDA-C513-ED47-A57A-E6D38C269987}" srcOrd="0" destOrd="0" presId="urn:microsoft.com/office/officeart/2005/8/layout/hProcess3"/>
    <dgm:cxn modelId="{14E73E64-CAD5-ED41-B910-592E0B95D70E}" type="presParOf" srcId="{888054CC-2F41-454C-AB00-C8FA074C65E4}" destId="{9A37CFB8-2D8A-4945-A40B-74B8B7C2C95E}" srcOrd="1" destOrd="0" presId="urn:microsoft.com/office/officeart/2005/8/layout/hProcess3"/>
    <dgm:cxn modelId="{0DA60C68-08A6-5C4C-B20D-AB03D5FDF590}" type="presParOf" srcId="{888054CC-2F41-454C-AB00-C8FA074C65E4}" destId="{94536126-5D2A-4A4E-BDAB-71432D40A1A6}" srcOrd="2" destOrd="0" presId="urn:microsoft.com/office/officeart/2005/8/layout/hProcess3"/>
    <dgm:cxn modelId="{CE821564-E322-E94C-9432-7033C065FF4E}" type="presParOf" srcId="{888054CC-2F41-454C-AB00-C8FA074C65E4}" destId="{51FD0E85-ED34-A44F-A4CF-674296EB880F}" srcOrd="3" destOrd="0" presId="urn:microsoft.com/office/officeart/2005/8/layout/hProcess3"/>
    <dgm:cxn modelId="{8637441A-4FC3-2E4B-A744-F0C63D85C631}" type="presParOf" srcId="{9697FA43-EB6F-3D41-A347-811013137803}" destId="{EC5FD08B-325E-4B40-93A5-88ED1D4DE9FF}" srcOrd="2" destOrd="0" presId="urn:microsoft.com/office/officeart/2005/8/layout/hProcess3"/>
    <dgm:cxn modelId="{6D90AF65-7F3D-4B48-B293-D0CEC68F68B0}" type="presParOf" srcId="{9697FA43-EB6F-3D41-A347-811013137803}" destId="{87FAC4D1-90AB-514E-9470-3470EC797007}" srcOrd="3" destOrd="0" presId="urn:microsoft.com/office/officeart/2005/8/layout/hProcess3"/>
    <dgm:cxn modelId="{D4842CB1-7AD0-5C4A-ACCB-D0C0FE700B10}" type="presParOf" srcId="{87FAC4D1-90AB-514E-9470-3470EC797007}" destId="{4E2514EE-A4D8-4744-8608-528857E4345C}" srcOrd="0" destOrd="0" presId="urn:microsoft.com/office/officeart/2005/8/layout/hProcess3"/>
    <dgm:cxn modelId="{AA10580B-FDE3-424B-B06D-5CB057277BF4}" type="presParOf" srcId="{87FAC4D1-90AB-514E-9470-3470EC797007}" destId="{91487E9C-1930-EC43-BC23-6EE497951B2B}" srcOrd="1" destOrd="0" presId="urn:microsoft.com/office/officeart/2005/8/layout/hProcess3"/>
    <dgm:cxn modelId="{B364BA5B-8331-E149-9183-E38CA6E5A364}" type="presParOf" srcId="{87FAC4D1-90AB-514E-9470-3470EC797007}" destId="{98BC2580-EC96-C548-A4C9-BAF421E184EC}" srcOrd="2" destOrd="0" presId="urn:microsoft.com/office/officeart/2005/8/layout/hProcess3"/>
    <dgm:cxn modelId="{F3AA91BF-D256-064F-832F-C59CEB7B2011}" type="presParOf" srcId="{87FAC4D1-90AB-514E-9470-3470EC797007}" destId="{773A259E-839B-C644-B804-C38E5430766E}" srcOrd="3" destOrd="0" presId="urn:microsoft.com/office/officeart/2005/8/layout/hProcess3"/>
    <dgm:cxn modelId="{F530FB60-EC89-EA4E-97FC-2A4B133CED0B}" type="presParOf" srcId="{9697FA43-EB6F-3D41-A347-811013137803}" destId="{48BC32F7-150B-8645-B48A-4824BD40AA2D}" srcOrd="4" destOrd="0" presId="urn:microsoft.com/office/officeart/2005/8/layout/hProcess3"/>
    <dgm:cxn modelId="{128A932A-06EF-1A48-AADC-DD8C440D8AF1}" type="presParOf" srcId="{9697FA43-EB6F-3D41-A347-811013137803}" destId="{27DDBF1A-5FB7-7747-9234-DB6E444A201C}" srcOrd="5" destOrd="0" presId="urn:microsoft.com/office/officeart/2005/8/layout/hProcess3"/>
    <dgm:cxn modelId="{6D563529-88DD-9C45-BE38-EA242C203204}" type="presParOf" srcId="{27DDBF1A-5FB7-7747-9234-DB6E444A201C}" destId="{F7C59795-1628-6442-AE0E-F32CB80D1943}" srcOrd="0" destOrd="0" presId="urn:microsoft.com/office/officeart/2005/8/layout/hProcess3"/>
    <dgm:cxn modelId="{ACF8E6F5-ECED-C244-A7A8-712B9A608D29}" type="presParOf" srcId="{27DDBF1A-5FB7-7747-9234-DB6E444A201C}" destId="{CC6B5834-4687-F946-BA63-60585C600EDA}" srcOrd="1" destOrd="0" presId="urn:microsoft.com/office/officeart/2005/8/layout/hProcess3"/>
    <dgm:cxn modelId="{E56304AB-6892-4746-89C5-CF9D08CF8972}" type="presParOf" srcId="{27DDBF1A-5FB7-7747-9234-DB6E444A201C}" destId="{5698C2FB-2C15-B94F-B506-5BD0821C9185}" srcOrd="2" destOrd="0" presId="urn:microsoft.com/office/officeart/2005/8/layout/hProcess3"/>
    <dgm:cxn modelId="{E03373CE-EF66-904B-B77F-C71B95A906FA}" type="presParOf" srcId="{27DDBF1A-5FB7-7747-9234-DB6E444A201C}" destId="{68648253-F3BD-2147-8ECB-3DDD0F295985}" srcOrd="3" destOrd="0" presId="urn:microsoft.com/office/officeart/2005/8/layout/hProcess3"/>
    <dgm:cxn modelId="{590E4499-BC2B-7949-9A95-D65D80237C92}" type="presParOf" srcId="{9697FA43-EB6F-3D41-A347-811013137803}" destId="{AC305236-3F60-144E-9484-19AF99FCBCE6}" srcOrd="6" destOrd="0" presId="urn:microsoft.com/office/officeart/2005/8/layout/hProcess3"/>
    <dgm:cxn modelId="{75D89BAB-A386-B449-8E3A-70C4384D94A6}" type="presParOf" srcId="{9697FA43-EB6F-3D41-A347-811013137803}" destId="{E68E16A5-F05E-1148-8B89-1F36B90AA3E1}" srcOrd="7" destOrd="0" presId="urn:microsoft.com/office/officeart/2005/8/layout/hProcess3"/>
    <dgm:cxn modelId="{6BFE3EF3-8B41-1A45-83C3-DB4018462425}" type="presParOf" srcId="{E68E16A5-F05E-1148-8B89-1F36B90AA3E1}" destId="{FF555F90-001A-C14C-8D43-5F06B83DA5D4}" srcOrd="0" destOrd="0" presId="urn:microsoft.com/office/officeart/2005/8/layout/hProcess3"/>
    <dgm:cxn modelId="{5A51F740-213F-2B46-B63E-77DB3EC6A6B8}" type="presParOf" srcId="{E68E16A5-F05E-1148-8B89-1F36B90AA3E1}" destId="{CFA95673-36F8-7A4C-932D-745A1ECAEEF8}" srcOrd="1" destOrd="0" presId="urn:microsoft.com/office/officeart/2005/8/layout/hProcess3"/>
    <dgm:cxn modelId="{5F8E26D4-8C49-C344-9BE1-92FF04D29A18}" type="presParOf" srcId="{E68E16A5-F05E-1148-8B89-1F36B90AA3E1}" destId="{DB2A6A48-616B-634C-AD11-47D6B7FBDA23}" srcOrd="2" destOrd="0" presId="urn:microsoft.com/office/officeart/2005/8/layout/hProcess3"/>
    <dgm:cxn modelId="{3B5AAED1-D866-FD48-BB74-016531F0B41A}" type="presParOf" srcId="{E68E16A5-F05E-1148-8B89-1F36B90AA3E1}" destId="{E4BDC786-9204-BB4D-AB39-8C4242FE5D5A}" srcOrd="3" destOrd="0" presId="urn:microsoft.com/office/officeart/2005/8/layout/hProcess3"/>
    <dgm:cxn modelId="{8337055F-1B4A-6F4A-9395-1153029A1121}" type="presParOf" srcId="{9697FA43-EB6F-3D41-A347-811013137803}" destId="{E31869F7-2997-B349-9ADD-C51E96A77329}" srcOrd="8" destOrd="0" presId="urn:microsoft.com/office/officeart/2005/8/layout/hProcess3"/>
    <dgm:cxn modelId="{AF0A739E-99C2-FE42-AAA2-93D4776FD599}" type="presParOf" srcId="{9697FA43-EB6F-3D41-A347-811013137803}" destId="{55F1BCE7-6C80-8946-8890-D3C5850C2239}" srcOrd="9" destOrd="0" presId="urn:microsoft.com/office/officeart/2005/8/layout/hProcess3"/>
    <dgm:cxn modelId="{C304E3E8-E5E4-904F-B0BF-BD580C263B20}" type="presParOf" srcId="{55F1BCE7-6C80-8946-8890-D3C5850C2239}" destId="{25632E4C-2576-0147-BACB-F334CDB1DC06}" srcOrd="0" destOrd="0" presId="urn:microsoft.com/office/officeart/2005/8/layout/hProcess3"/>
    <dgm:cxn modelId="{625026A4-1F03-ED47-8CDC-6A456A700F5D}" type="presParOf" srcId="{55F1BCE7-6C80-8946-8890-D3C5850C2239}" destId="{E34C056B-453D-064A-ADC3-5AE3D7DB84DA}" srcOrd="1" destOrd="0" presId="urn:microsoft.com/office/officeart/2005/8/layout/hProcess3"/>
    <dgm:cxn modelId="{2BCC2C8C-5688-3442-B119-78C5DE4AF548}" type="presParOf" srcId="{55F1BCE7-6C80-8946-8890-D3C5850C2239}" destId="{88B3320B-142C-4C43-8BEB-37A8904FDC57}" srcOrd="2" destOrd="0" presId="urn:microsoft.com/office/officeart/2005/8/layout/hProcess3"/>
    <dgm:cxn modelId="{21266D30-5F00-BF44-B033-4F274A76D51A}" type="presParOf" srcId="{55F1BCE7-6C80-8946-8890-D3C5850C2239}" destId="{270775B7-FCA4-D54A-A6AF-9DA02AF761E3}" srcOrd="3" destOrd="0" presId="urn:microsoft.com/office/officeart/2005/8/layout/hProcess3"/>
    <dgm:cxn modelId="{DF275546-4154-E44D-91A7-AB496CF468A6}" type="presParOf" srcId="{9697FA43-EB6F-3D41-A347-811013137803}" destId="{4165C2BE-D2FC-0F40-B120-D9FC8E298F25}" srcOrd="10" destOrd="0" presId="urn:microsoft.com/office/officeart/2005/8/layout/hProcess3"/>
    <dgm:cxn modelId="{910042AE-35B7-4845-8F86-BD8487C44818}" type="presParOf" srcId="{9697FA43-EB6F-3D41-A347-811013137803}" destId="{F025DE6D-0D92-1747-9D00-DA1FA4335339}" srcOrd="11" destOrd="0" presId="urn:microsoft.com/office/officeart/2005/8/layout/hProcess3"/>
    <dgm:cxn modelId="{8071847A-A777-6E43-84EF-73949123458E}" type="presParOf" srcId="{F025DE6D-0D92-1747-9D00-DA1FA4335339}" destId="{339FCBB2-10BE-6446-ACDE-44043A2E5B77}" srcOrd="0" destOrd="0" presId="urn:microsoft.com/office/officeart/2005/8/layout/hProcess3"/>
    <dgm:cxn modelId="{02C36166-75F7-3249-A034-02374AC993C1}" type="presParOf" srcId="{F025DE6D-0D92-1747-9D00-DA1FA4335339}" destId="{B7C79740-F92A-C147-B7CF-27EB5068BEA5}" srcOrd="1" destOrd="0" presId="urn:microsoft.com/office/officeart/2005/8/layout/hProcess3"/>
    <dgm:cxn modelId="{67C5A2A1-C0B2-3049-8D93-4FAD83A630F0}" type="presParOf" srcId="{F025DE6D-0D92-1747-9D00-DA1FA4335339}" destId="{FB76F952-6546-C345-9003-3E3C1D4A0685}" srcOrd="2" destOrd="0" presId="urn:microsoft.com/office/officeart/2005/8/layout/hProcess3"/>
    <dgm:cxn modelId="{9798FE73-B421-A642-AC9D-50D85D5B18C3}" type="presParOf" srcId="{F025DE6D-0D92-1747-9D00-DA1FA4335339}" destId="{3000C096-9C1F-3846-AB6B-6F27799C13FD}" srcOrd="3" destOrd="0" presId="urn:microsoft.com/office/officeart/2005/8/layout/hProcess3"/>
    <dgm:cxn modelId="{A22093C2-422A-7D4F-83DE-D74B222A419B}" type="presParOf" srcId="{9697FA43-EB6F-3D41-A347-811013137803}" destId="{9F82F134-AD1E-2144-842E-1D18227F51D9}" srcOrd="12" destOrd="0" presId="urn:microsoft.com/office/officeart/2005/8/layout/hProcess3"/>
    <dgm:cxn modelId="{003E2E48-E076-8F44-9F3D-A52C94ADA0B8}" type="presParOf" srcId="{9697FA43-EB6F-3D41-A347-811013137803}" destId="{0CA07905-132C-A649-9504-635D8B5A6D35}" srcOrd="13" destOrd="0" presId="urn:microsoft.com/office/officeart/2005/8/layout/hProcess3"/>
    <dgm:cxn modelId="{07FB9C30-3944-DE4D-BF68-22988B964E62}" type="presParOf" srcId="{9697FA43-EB6F-3D41-A347-811013137803}" destId="{16CCFA66-62F9-584A-AF87-2AD4243D68F3}" srcOrd="1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B2B157-2997-BB41-8B9F-B86DC5D768A0}" type="doc">
      <dgm:prSet loTypeId="urn:microsoft.com/office/officeart/2008/layout/HorizontalMultiLevelHierarchy" loCatId="" qsTypeId="urn:microsoft.com/office/officeart/2005/8/quickstyle/3d5" qsCatId="3D" csTypeId="urn:microsoft.com/office/officeart/2005/8/colors/accent1_2" csCatId="accent1" phldr="1"/>
      <dgm:spPr/>
      <dgm:t>
        <a:bodyPr/>
        <a:lstStyle/>
        <a:p>
          <a:endParaRPr lang="en-US"/>
        </a:p>
      </dgm:t>
    </dgm:pt>
    <dgm:pt modelId="{E0D12BD9-BA00-924A-8C19-496E1D75D3D2}">
      <dgm:prSet phldrT="[Text]"/>
      <dgm:spPr/>
      <dgm:t>
        <a:bodyPr/>
        <a:lstStyle/>
        <a:p>
          <a:r>
            <a:rPr lang="en-US" dirty="0"/>
            <a:t>Institutional Change</a:t>
          </a:r>
        </a:p>
        <a:p>
          <a:r>
            <a:rPr lang="en-US" dirty="0"/>
            <a:t>Workforce Development</a:t>
          </a:r>
        </a:p>
      </dgm:t>
    </dgm:pt>
    <dgm:pt modelId="{1C130F74-8226-674B-8DDA-33C7EB421403}" type="parTrans" cxnId="{F7638E44-5358-E444-A61E-31070DBA7ADC}">
      <dgm:prSet/>
      <dgm:spPr/>
      <dgm:t>
        <a:bodyPr/>
        <a:lstStyle/>
        <a:p>
          <a:endParaRPr lang="en-US"/>
        </a:p>
      </dgm:t>
    </dgm:pt>
    <dgm:pt modelId="{798CA745-3810-5C47-BD89-CCF76595A3EE}" type="sibTrans" cxnId="{F7638E44-5358-E444-A61E-31070DBA7ADC}">
      <dgm:prSet/>
      <dgm:spPr/>
      <dgm:t>
        <a:bodyPr/>
        <a:lstStyle/>
        <a:p>
          <a:endParaRPr lang="en-US"/>
        </a:p>
      </dgm:t>
    </dgm:pt>
    <dgm:pt modelId="{31F9FF97-1967-4340-9D1F-E08E61877BEA}">
      <dgm:prSet phldrT="[Text]" custT="1"/>
      <dgm:spPr/>
      <dgm:t>
        <a:bodyPr/>
        <a:lstStyle/>
        <a:p>
          <a:r>
            <a:rPr lang="en-US" sz="2700" dirty="0"/>
            <a:t>Research</a:t>
          </a:r>
        </a:p>
        <a:p>
          <a:r>
            <a:rPr lang="en-US" sz="2400" i="1" dirty="0"/>
            <a:t>Interdisciplinary/Convergent</a:t>
          </a:r>
        </a:p>
      </dgm:t>
    </dgm:pt>
    <dgm:pt modelId="{B47EFDAE-1215-9146-A10C-4953AB765721}" type="parTrans" cxnId="{C9AC51E8-51E6-1E4C-9A18-9C8440069EDF}">
      <dgm:prSet/>
      <dgm:spPr/>
      <dgm:t>
        <a:bodyPr/>
        <a:lstStyle/>
        <a:p>
          <a:endParaRPr lang="en-US"/>
        </a:p>
      </dgm:t>
    </dgm:pt>
    <dgm:pt modelId="{26893F97-7809-E949-B5F3-4A38BDF505E7}" type="sibTrans" cxnId="{C9AC51E8-51E6-1E4C-9A18-9C8440069EDF}">
      <dgm:prSet/>
      <dgm:spPr/>
      <dgm:t>
        <a:bodyPr/>
        <a:lstStyle/>
        <a:p>
          <a:endParaRPr lang="en-US"/>
        </a:p>
      </dgm:t>
    </dgm:pt>
    <dgm:pt modelId="{DDA62287-D786-ED43-875B-236B840DD9CC}">
      <dgm:prSet phldrT="[Text]"/>
      <dgm:spPr/>
      <dgm:t>
        <a:bodyPr/>
        <a:lstStyle/>
        <a:p>
          <a:r>
            <a:rPr lang="en-US" dirty="0">
              <a:solidFill>
                <a:srgbClr val="FFFF00"/>
              </a:solidFill>
            </a:rPr>
            <a:t>Training</a:t>
          </a:r>
        </a:p>
      </dgm:t>
    </dgm:pt>
    <dgm:pt modelId="{827796B9-7402-784B-8C7D-AD778E48CA80}" type="parTrans" cxnId="{ADD80F8A-7001-5146-ACBB-DAD5B4A09061}">
      <dgm:prSet/>
      <dgm:spPr/>
      <dgm:t>
        <a:bodyPr/>
        <a:lstStyle/>
        <a:p>
          <a:endParaRPr lang="en-US"/>
        </a:p>
      </dgm:t>
    </dgm:pt>
    <dgm:pt modelId="{83E4F4FA-14D8-CC43-9C9E-14BE40C20D92}" type="sibTrans" cxnId="{ADD80F8A-7001-5146-ACBB-DAD5B4A09061}">
      <dgm:prSet/>
      <dgm:spPr/>
      <dgm:t>
        <a:bodyPr/>
        <a:lstStyle/>
        <a:p>
          <a:endParaRPr lang="en-US"/>
        </a:p>
      </dgm:t>
    </dgm:pt>
    <dgm:pt modelId="{3F742C4A-9348-D140-9911-6554396C645E}" type="pres">
      <dgm:prSet presAssocID="{0EB2B157-2997-BB41-8B9F-B86DC5D768A0}" presName="Name0" presStyleCnt="0">
        <dgm:presLayoutVars>
          <dgm:chPref val="1"/>
          <dgm:dir val="rev"/>
          <dgm:animOne val="branch"/>
          <dgm:animLvl val="lvl"/>
          <dgm:resizeHandles val="exact"/>
        </dgm:presLayoutVars>
      </dgm:prSet>
      <dgm:spPr/>
    </dgm:pt>
    <dgm:pt modelId="{B739ED4C-C2D4-DF42-86FF-62CF1E3AF772}" type="pres">
      <dgm:prSet presAssocID="{E0D12BD9-BA00-924A-8C19-496E1D75D3D2}" presName="root1" presStyleCnt="0"/>
      <dgm:spPr/>
    </dgm:pt>
    <dgm:pt modelId="{C3C76789-05DC-4141-9161-0810A81377D1}" type="pres">
      <dgm:prSet presAssocID="{E0D12BD9-BA00-924A-8C19-496E1D75D3D2}" presName="LevelOneTextNode" presStyleLbl="node0" presStyleIdx="0" presStyleCnt="1">
        <dgm:presLayoutVars>
          <dgm:chPref val="3"/>
        </dgm:presLayoutVars>
      </dgm:prSet>
      <dgm:spPr/>
    </dgm:pt>
    <dgm:pt modelId="{1A49353B-B526-3842-A446-5BBA293DDCC1}" type="pres">
      <dgm:prSet presAssocID="{E0D12BD9-BA00-924A-8C19-496E1D75D3D2}" presName="level2hierChild" presStyleCnt="0"/>
      <dgm:spPr/>
    </dgm:pt>
    <dgm:pt modelId="{22CF83B5-8F4E-0B4F-AFB6-1BA421DFFB12}" type="pres">
      <dgm:prSet presAssocID="{B47EFDAE-1215-9146-A10C-4953AB765721}" presName="conn2-1" presStyleLbl="parChTrans1D2" presStyleIdx="0" presStyleCnt="2"/>
      <dgm:spPr/>
    </dgm:pt>
    <dgm:pt modelId="{72108308-D0E3-C045-89AF-1C99E4A73326}" type="pres">
      <dgm:prSet presAssocID="{B47EFDAE-1215-9146-A10C-4953AB765721}" presName="connTx" presStyleLbl="parChTrans1D2" presStyleIdx="0" presStyleCnt="2"/>
      <dgm:spPr/>
    </dgm:pt>
    <dgm:pt modelId="{9080F3FB-8276-EF47-AF0E-A88C4C3A65A4}" type="pres">
      <dgm:prSet presAssocID="{31F9FF97-1967-4340-9D1F-E08E61877BEA}" presName="root2" presStyleCnt="0"/>
      <dgm:spPr/>
    </dgm:pt>
    <dgm:pt modelId="{5AD46DFC-6C5B-384F-845E-30C164F5E3D0}" type="pres">
      <dgm:prSet presAssocID="{31F9FF97-1967-4340-9D1F-E08E61877BEA}" presName="LevelTwoTextNode" presStyleLbl="node2" presStyleIdx="0" presStyleCnt="2">
        <dgm:presLayoutVars>
          <dgm:chPref val="3"/>
        </dgm:presLayoutVars>
      </dgm:prSet>
      <dgm:spPr/>
    </dgm:pt>
    <dgm:pt modelId="{C51D6CEC-9C14-9A45-88CC-D7F2A72F02AD}" type="pres">
      <dgm:prSet presAssocID="{31F9FF97-1967-4340-9D1F-E08E61877BEA}" presName="level3hierChild" presStyleCnt="0"/>
      <dgm:spPr/>
    </dgm:pt>
    <dgm:pt modelId="{81296327-A591-6145-8791-30B2E2E0186F}" type="pres">
      <dgm:prSet presAssocID="{827796B9-7402-784B-8C7D-AD778E48CA80}" presName="conn2-1" presStyleLbl="parChTrans1D2" presStyleIdx="1" presStyleCnt="2"/>
      <dgm:spPr/>
    </dgm:pt>
    <dgm:pt modelId="{0F29D25E-5C05-934B-AA7C-11566E50E6ED}" type="pres">
      <dgm:prSet presAssocID="{827796B9-7402-784B-8C7D-AD778E48CA80}" presName="connTx" presStyleLbl="parChTrans1D2" presStyleIdx="1" presStyleCnt="2"/>
      <dgm:spPr/>
    </dgm:pt>
    <dgm:pt modelId="{87D1992B-040D-9D42-BB2A-09CEC30230F4}" type="pres">
      <dgm:prSet presAssocID="{DDA62287-D786-ED43-875B-236B840DD9CC}" presName="root2" presStyleCnt="0"/>
      <dgm:spPr/>
    </dgm:pt>
    <dgm:pt modelId="{8333DBF2-3634-554D-9BA2-D9A83A4962DF}" type="pres">
      <dgm:prSet presAssocID="{DDA62287-D786-ED43-875B-236B840DD9CC}" presName="LevelTwoTextNode" presStyleLbl="node2" presStyleIdx="1" presStyleCnt="2">
        <dgm:presLayoutVars>
          <dgm:chPref val="3"/>
        </dgm:presLayoutVars>
      </dgm:prSet>
      <dgm:spPr/>
    </dgm:pt>
    <dgm:pt modelId="{FBF1E11F-0F71-3142-A76A-AAAFF5B2A436}" type="pres">
      <dgm:prSet presAssocID="{DDA62287-D786-ED43-875B-236B840DD9CC}" presName="level3hierChild" presStyleCnt="0"/>
      <dgm:spPr/>
    </dgm:pt>
  </dgm:ptLst>
  <dgm:cxnLst>
    <dgm:cxn modelId="{0B8BDE17-C94A-1441-B418-4311F1D7DDCB}" type="presOf" srcId="{B47EFDAE-1215-9146-A10C-4953AB765721}" destId="{22CF83B5-8F4E-0B4F-AFB6-1BA421DFFB12}" srcOrd="0" destOrd="0" presId="urn:microsoft.com/office/officeart/2008/layout/HorizontalMultiLevelHierarchy"/>
    <dgm:cxn modelId="{E654F128-22FF-A343-9091-05D9F4A3F465}" type="presOf" srcId="{0EB2B157-2997-BB41-8B9F-B86DC5D768A0}" destId="{3F742C4A-9348-D140-9911-6554396C645E}" srcOrd="0" destOrd="0" presId="urn:microsoft.com/office/officeart/2008/layout/HorizontalMultiLevelHierarchy"/>
    <dgm:cxn modelId="{F7638E44-5358-E444-A61E-31070DBA7ADC}" srcId="{0EB2B157-2997-BB41-8B9F-B86DC5D768A0}" destId="{E0D12BD9-BA00-924A-8C19-496E1D75D3D2}" srcOrd="0" destOrd="0" parTransId="{1C130F74-8226-674B-8DDA-33C7EB421403}" sibTransId="{798CA745-3810-5C47-BD89-CCF76595A3EE}"/>
    <dgm:cxn modelId="{37CD514E-BAF6-1049-AA93-0AAFEF05F912}" type="presOf" srcId="{827796B9-7402-784B-8C7D-AD778E48CA80}" destId="{0F29D25E-5C05-934B-AA7C-11566E50E6ED}" srcOrd="1" destOrd="0" presId="urn:microsoft.com/office/officeart/2008/layout/HorizontalMultiLevelHierarchy"/>
    <dgm:cxn modelId="{A8F6A16E-982B-8B44-BB00-DF7E52702A0B}" type="presOf" srcId="{DDA62287-D786-ED43-875B-236B840DD9CC}" destId="{8333DBF2-3634-554D-9BA2-D9A83A4962DF}" srcOrd="0" destOrd="0" presId="urn:microsoft.com/office/officeart/2008/layout/HorizontalMultiLevelHierarchy"/>
    <dgm:cxn modelId="{C6113C74-3A88-B343-8841-B2C9B8D27A4E}" type="presOf" srcId="{B47EFDAE-1215-9146-A10C-4953AB765721}" destId="{72108308-D0E3-C045-89AF-1C99E4A73326}" srcOrd="1" destOrd="0" presId="urn:microsoft.com/office/officeart/2008/layout/HorizontalMultiLevelHierarchy"/>
    <dgm:cxn modelId="{ADD80F8A-7001-5146-ACBB-DAD5B4A09061}" srcId="{E0D12BD9-BA00-924A-8C19-496E1D75D3D2}" destId="{DDA62287-D786-ED43-875B-236B840DD9CC}" srcOrd="1" destOrd="0" parTransId="{827796B9-7402-784B-8C7D-AD778E48CA80}" sibTransId="{83E4F4FA-14D8-CC43-9C9E-14BE40C20D92}"/>
    <dgm:cxn modelId="{9C12BE91-92CE-7645-AEBC-DF951EC9DF3B}" type="presOf" srcId="{827796B9-7402-784B-8C7D-AD778E48CA80}" destId="{81296327-A591-6145-8791-30B2E2E0186F}" srcOrd="0" destOrd="0" presId="urn:microsoft.com/office/officeart/2008/layout/HorizontalMultiLevelHierarchy"/>
    <dgm:cxn modelId="{6E206694-8C20-C146-84D2-FF4CDAF7449E}" type="presOf" srcId="{E0D12BD9-BA00-924A-8C19-496E1D75D3D2}" destId="{C3C76789-05DC-4141-9161-0810A81377D1}" srcOrd="0" destOrd="0" presId="urn:microsoft.com/office/officeart/2008/layout/HorizontalMultiLevelHierarchy"/>
    <dgm:cxn modelId="{3B89AEC8-837B-694B-8325-B0C7A244CD3A}" type="presOf" srcId="{31F9FF97-1967-4340-9D1F-E08E61877BEA}" destId="{5AD46DFC-6C5B-384F-845E-30C164F5E3D0}" srcOrd="0" destOrd="0" presId="urn:microsoft.com/office/officeart/2008/layout/HorizontalMultiLevelHierarchy"/>
    <dgm:cxn modelId="{C9AC51E8-51E6-1E4C-9A18-9C8440069EDF}" srcId="{E0D12BD9-BA00-924A-8C19-496E1D75D3D2}" destId="{31F9FF97-1967-4340-9D1F-E08E61877BEA}" srcOrd="0" destOrd="0" parTransId="{B47EFDAE-1215-9146-A10C-4953AB765721}" sibTransId="{26893F97-7809-E949-B5F3-4A38BDF505E7}"/>
    <dgm:cxn modelId="{7E1D4949-4537-F14D-AA7A-68D8F6B7098C}" type="presParOf" srcId="{3F742C4A-9348-D140-9911-6554396C645E}" destId="{B739ED4C-C2D4-DF42-86FF-62CF1E3AF772}" srcOrd="0" destOrd="0" presId="urn:microsoft.com/office/officeart/2008/layout/HorizontalMultiLevelHierarchy"/>
    <dgm:cxn modelId="{EA005F0C-7EB0-F749-9874-3C5587D2D9EE}" type="presParOf" srcId="{B739ED4C-C2D4-DF42-86FF-62CF1E3AF772}" destId="{C3C76789-05DC-4141-9161-0810A81377D1}" srcOrd="0" destOrd="0" presId="urn:microsoft.com/office/officeart/2008/layout/HorizontalMultiLevelHierarchy"/>
    <dgm:cxn modelId="{516A6772-9186-CE42-B98A-B0294799D497}" type="presParOf" srcId="{B739ED4C-C2D4-DF42-86FF-62CF1E3AF772}" destId="{1A49353B-B526-3842-A446-5BBA293DDCC1}" srcOrd="1" destOrd="0" presId="urn:microsoft.com/office/officeart/2008/layout/HorizontalMultiLevelHierarchy"/>
    <dgm:cxn modelId="{BA813153-57D9-4F49-AB00-9F4288FC20C4}" type="presParOf" srcId="{1A49353B-B526-3842-A446-5BBA293DDCC1}" destId="{22CF83B5-8F4E-0B4F-AFB6-1BA421DFFB12}" srcOrd="0" destOrd="0" presId="urn:microsoft.com/office/officeart/2008/layout/HorizontalMultiLevelHierarchy"/>
    <dgm:cxn modelId="{0C69425C-E6EB-2E40-A779-7C774708393F}" type="presParOf" srcId="{22CF83B5-8F4E-0B4F-AFB6-1BA421DFFB12}" destId="{72108308-D0E3-C045-89AF-1C99E4A73326}" srcOrd="0" destOrd="0" presId="urn:microsoft.com/office/officeart/2008/layout/HorizontalMultiLevelHierarchy"/>
    <dgm:cxn modelId="{F31B0861-774A-164D-BD40-D3E71483A673}" type="presParOf" srcId="{1A49353B-B526-3842-A446-5BBA293DDCC1}" destId="{9080F3FB-8276-EF47-AF0E-A88C4C3A65A4}" srcOrd="1" destOrd="0" presId="urn:microsoft.com/office/officeart/2008/layout/HorizontalMultiLevelHierarchy"/>
    <dgm:cxn modelId="{F49C6A1A-30C5-EA45-8EA3-4E0F0D18DC7C}" type="presParOf" srcId="{9080F3FB-8276-EF47-AF0E-A88C4C3A65A4}" destId="{5AD46DFC-6C5B-384F-845E-30C164F5E3D0}" srcOrd="0" destOrd="0" presId="urn:microsoft.com/office/officeart/2008/layout/HorizontalMultiLevelHierarchy"/>
    <dgm:cxn modelId="{02E2AE1D-52B1-F047-B13E-F804233FEF51}" type="presParOf" srcId="{9080F3FB-8276-EF47-AF0E-A88C4C3A65A4}" destId="{C51D6CEC-9C14-9A45-88CC-D7F2A72F02AD}" srcOrd="1" destOrd="0" presId="urn:microsoft.com/office/officeart/2008/layout/HorizontalMultiLevelHierarchy"/>
    <dgm:cxn modelId="{EF5A9D6F-8A2B-A640-A202-A374A2A5E100}" type="presParOf" srcId="{1A49353B-B526-3842-A446-5BBA293DDCC1}" destId="{81296327-A591-6145-8791-30B2E2E0186F}" srcOrd="2" destOrd="0" presId="urn:microsoft.com/office/officeart/2008/layout/HorizontalMultiLevelHierarchy"/>
    <dgm:cxn modelId="{A4A68470-5A83-4C48-9D57-19DD41043943}" type="presParOf" srcId="{81296327-A591-6145-8791-30B2E2E0186F}" destId="{0F29D25E-5C05-934B-AA7C-11566E50E6ED}" srcOrd="0" destOrd="0" presId="urn:microsoft.com/office/officeart/2008/layout/HorizontalMultiLevelHierarchy"/>
    <dgm:cxn modelId="{DCCC4D2D-83AF-D241-B14E-E56B62DE0112}" type="presParOf" srcId="{1A49353B-B526-3842-A446-5BBA293DDCC1}" destId="{87D1992B-040D-9D42-BB2A-09CEC30230F4}" srcOrd="3" destOrd="0" presId="urn:microsoft.com/office/officeart/2008/layout/HorizontalMultiLevelHierarchy"/>
    <dgm:cxn modelId="{96C792CF-28B9-7F48-95A8-E15BECA58560}" type="presParOf" srcId="{87D1992B-040D-9D42-BB2A-09CEC30230F4}" destId="{8333DBF2-3634-554D-9BA2-D9A83A4962DF}" srcOrd="0" destOrd="0" presId="urn:microsoft.com/office/officeart/2008/layout/HorizontalMultiLevelHierarchy"/>
    <dgm:cxn modelId="{A2CA679E-73F0-AA4A-B34D-834E3C4820B4}" type="presParOf" srcId="{87D1992B-040D-9D42-BB2A-09CEC30230F4}" destId="{FBF1E11F-0F71-3142-A76A-AAAFF5B2A43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B2B157-2997-BB41-8B9F-B86DC5D768A0}" type="doc">
      <dgm:prSet loTypeId="urn:microsoft.com/office/officeart/2008/layout/HorizontalMultiLevelHierarchy" loCatId="" qsTypeId="urn:microsoft.com/office/officeart/2005/8/quickstyle/3d5" qsCatId="3D" csTypeId="urn:microsoft.com/office/officeart/2005/8/colors/accent1_2" csCatId="accent1" phldr="1"/>
      <dgm:spPr/>
      <dgm:t>
        <a:bodyPr/>
        <a:lstStyle/>
        <a:p>
          <a:endParaRPr lang="en-US"/>
        </a:p>
      </dgm:t>
    </dgm:pt>
    <dgm:pt modelId="{E0D12BD9-BA00-924A-8C19-496E1D75D3D2}">
      <dgm:prSet phldrT="[Text]"/>
      <dgm:spPr/>
      <dgm:t>
        <a:bodyPr/>
        <a:lstStyle/>
        <a:p>
          <a:r>
            <a:rPr lang="en-US" dirty="0"/>
            <a:t>Institutional Change</a:t>
          </a:r>
        </a:p>
        <a:p>
          <a:r>
            <a:rPr lang="en-US" dirty="0"/>
            <a:t>Workforce Development</a:t>
          </a:r>
        </a:p>
      </dgm:t>
    </dgm:pt>
    <dgm:pt modelId="{1C130F74-8226-674B-8DDA-33C7EB421403}" type="parTrans" cxnId="{F7638E44-5358-E444-A61E-31070DBA7ADC}">
      <dgm:prSet/>
      <dgm:spPr/>
      <dgm:t>
        <a:bodyPr/>
        <a:lstStyle/>
        <a:p>
          <a:endParaRPr lang="en-US"/>
        </a:p>
      </dgm:t>
    </dgm:pt>
    <dgm:pt modelId="{798CA745-3810-5C47-BD89-CCF76595A3EE}" type="sibTrans" cxnId="{F7638E44-5358-E444-A61E-31070DBA7ADC}">
      <dgm:prSet/>
      <dgm:spPr/>
      <dgm:t>
        <a:bodyPr/>
        <a:lstStyle/>
        <a:p>
          <a:endParaRPr lang="en-US"/>
        </a:p>
      </dgm:t>
    </dgm:pt>
    <dgm:pt modelId="{31F9FF97-1967-4340-9D1F-E08E61877BEA}">
      <dgm:prSet phldrT="[Text]" custT="1"/>
      <dgm:spPr/>
      <dgm:t>
        <a:bodyPr/>
        <a:lstStyle/>
        <a:p>
          <a:r>
            <a:rPr lang="en-US" sz="2700" dirty="0"/>
            <a:t>Research</a:t>
          </a:r>
        </a:p>
        <a:p>
          <a:r>
            <a:rPr lang="en-US" sz="2400" i="1" dirty="0"/>
            <a:t>Interdisciplinary/Convergent</a:t>
          </a:r>
        </a:p>
      </dgm:t>
    </dgm:pt>
    <dgm:pt modelId="{B47EFDAE-1215-9146-A10C-4953AB765721}" type="parTrans" cxnId="{C9AC51E8-51E6-1E4C-9A18-9C8440069EDF}">
      <dgm:prSet/>
      <dgm:spPr/>
      <dgm:t>
        <a:bodyPr/>
        <a:lstStyle/>
        <a:p>
          <a:endParaRPr lang="en-US"/>
        </a:p>
      </dgm:t>
    </dgm:pt>
    <dgm:pt modelId="{26893F97-7809-E949-B5F3-4A38BDF505E7}" type="sibTrans" cxnId="{C9AC51E8-51E6-1E4C-9A18-9C8440069EDF}">
      <dgm:prSet/>
      <dgm:spPr/>
      <dgm:t>
        <a:bodyPr/>
        <a:lstStyle/>
        <a:p>
          <a:endParaRPr lang="en-US"/>
        </a:p>
      </dgm:t>
    </dgm:pt>
    <dgm:pt modelId="{DDA62287-D786-ED43-875B-236B840DD9CC}">
      <dgm:prSet phldrT="[Text]"/>
      <dgm:spPr/>
      <dgm:t>
        <a:bodyPr/>
        <a:lstStyle/>
        <a:p>
          <a:r>
            <a:rPr lang="en-US" dirty="0"/>
            <a:t>Training</a:t>
          </a:r>
        </a:p>
      </dgm:t>
    </dgm:pt>
    <dgm:pt modelId="{827796B9-7402-784B-8C7D-AD778E48CA80}" type="parTrans" cxnId="{ADD80F8A-7001-5146-ACBB-DAD5B4A09061}">
      <dgm:prSet/>
      <dgm:spPr/>
      <dgm:t>
        <a:bodyPr/>
        <a:lstStyle/>
        <a:p>
          <a:endParaRPr lang="en-US"/>
        </a:p>
      </dgm:t>
    </dgm:pt>
    <dgm:pt modelId="{83E4F4FA-14D8-CC43-9C9E-14BE40C20D92}" type="sibTrans" cxnId="{ADD80F8A-7001-5146-ACBB-DAD5B4A09061}">
      <dgm:prSet/>
      <dgm:spPr/>
      <dgm:t>
        <a:bodyPr/>
        <a:lstStyle/>
        <a:p>
          <a:endParaRPr lang="en-US"/>
        </a:p>
      </dgm:t>
    </dgm:pt>
    <dgm:pt modelId="{3F742C4A-9348-D140-9911-6554396C645E}" type="pres">
      <dgm:prSet presAssocID="{0EB2B157-2997-BB41-8B9F-B86DC5D768A0}" presName="Name0" presStyleCnt="0">
        <dgm:presLayoutVars>
          <dgm:chPref val="1"/>
          <dgm:dir val="rev"/>
          <dgm:animOne val="branch"/>
          <dgm:animLvl val="lvl"/>
          <dgm:resizeHandles val="exact"/>
        </dgm:presLayoutVars>
      </dgm:prSet>
      <dgm:spPr/>
    </dgm:pt>
    <dgm:pt modelId="{B739ED4C-C2D4-DF42-86FF-62CF1E3AF772}" type="pres">
      <dgm:prSet presAssocID="{E0D12BD9-BA00-924A-8C19-496E1D75D3D2}" presName="root1" presStyleCnt="0"/>
      <dgm:spPr/>
    </dgm:pt>
    <dgm:pt modelId="{C3C76789-05DC-4141-9161-0810A81377D1}" type="pres">
      <dgm:prSet presAssocID="{E0D12BD9-BA00-924A-8C19-496E1D75D3D2}" presName="LevelOneTextNode" presStyleLbl="node0" presStyleIdx="0" presStyleCnt="1">
        <dgm:presLayoutVars>
          <dgm:chPref val="3"/>
        </dgm:presLayoutVars>
      </dgm:prSet>
      <dgm:spPr/>
    </dgm:pt>
    <dgm:pt modelId="{1A49353B-B526-3842-A446-5BBA293DDCC1}" type="pres">
      <dgm:prSet presAssocID="{E0D12BD9-BA00-924A-8C19-496E1D75D3D2}" presName="level2hierChild" presStyleCnt="0"/>
      <dgm:spPr/>
    </dgm:pt>
    <dgm:pt modelId="{22CF83B5-8F4E-0B4F-AFB6-1BA421DFFB12}" type="pres">
      <dgm:prSet presAssocID="{B47EFDAE-1215-9146-A10C-4953AB765721}" presName="conn2-1" presStyleLbl="parChTrans1D2" presStyleIdx="0" presStyleCnt="2"/>
      <dgm:spPr/>
    </dgm:pt>
    <dgm:pt modelId="{72108308-D0E3-C045-89AF-1C99E4A73326}" type="pres">
      <dgm:prSet presAssocID="{B47EFDAE-1215-9146-A10C-4953AB765721}" presName="connTx" presStyleLbl="parChTrans1D2" presStyleIdx="0" presStyleCnt="2"/>
      <dgm:spPr/>
    </dgm:pt>
    <dgm:pt modelId="{9080F3FB-8276-EF47-AF0E-A88C4C3A65A4}" type="pres">
      <dgm:prSet presAssocID="{31F9FF97-1967-4340-9D1F-E08E61877BEA}" presName="root2" presStyleCnt="0"/>
      <dgm:spPr/>
    </dgm:pt>
    <dgm:pt modelId="{5AD46DFC-6C5B-384F-845E-30C164F5E3D0}" type="pres">
      <dgm:prSet presAssocID="{31F9FF97-1967-4340-9D1F-E08E61877BEA}" presName="LevelTwoTextNode" presStyleLbl="node2" presStyleIdx="0" presStyleCnt="2">
        <dgm:presLayoutVars>
          <dgm:chPref val="3"/>
        </dgm:presLayoutVars>
      </dgm:prSet>
      <dgm:spPr/>
    </dgm:pt>
    <dgm:pt modelId="{C51D6CEC-9C14-9A45-88CC-D7F2A72F02AD}" type="pres">
      <dgm:prSet presAssocID="{31F9FF97-1967-4340-9D1F-E08E61877BEA}" presName="level3hierChild" presStyleCnt="0"/>
      <dgm:spPr/>
    </dgm:pt>
    <dgm:pt modelId="{81296327-A591-6145-8791-30B2E2E0186F}" type="pres">
      <dgm:prSet presAssocID="{827796B9-7402-784B-8C7D-AD778E48CA80}" presName="conn2-1" presStyleLbl="parChTrans1D2" presStyleIdx="1" presStyleCnt="2"/>
      <dgm:spPr/>
    </dgm:pt>
    <dgm:pt modelId="{0F29D25E-5C05-934B-AA7C-11566E50E6ED}" type="pres">
      <dgm:prSet presAssocID="{827796B9-7402-784B-8C7D-AD778E48CA80}" presName="connTx" presStyleLbl="parChTrans1D2" presStyleIdx="1" presStyleCnt="2"/>
      <dgm:spPr/>
    </dgm:pt>
    <dgm:pt modelId="{87D1992B-040D-9D42-BB2A-09CEC30230F4}" type="pres">
      <dgm:prSet presAssocID="{DDA62287-D786-ED43-875B-236B840DD9CC}" presName="root2" presStyleCnt="0"/>
      <dgm:spPr/>
    </dgm:pt>
    <dgm:pt modelId="{8333DBF2-3634-554D-9BA2-D9A83A4962DF}" type="pres">
      <dgm:prSet presAssocID="{DDA62287-D786-ED43-875B-236B840DD9CC}" presName="LevelTwoTextNode" presStyleLbl="node2" presStyleIdx="1" presStyleCnt="2">
        <dgm:presLayoutVars>
          <dgm:chPref val="3"/>
        </dgm:presLayoutVars>
      </dgm:prSet>
      <dgm:spPr/>
    </dgm:pt>
    <dgm:pt modelId="{FBF1E11F-0F71-3142-A76A-AAAFF5B2A436}" type="pres">
      <dgm:prSet presAssocID="{DDA62287-D786-ED43-875B-236B840DD9CC}" presName="level3hierChild" presStyleCnt="0"/>
      <dgm:spPr/>
    </dgm:pt>
  </dgm:ptLst>
  <dgm:cxnLst>
    <dgm:cxn modelId="{0B8BDE17-C94A-1441-B418-4311F1D7DDCB}" type="presOf" srcId="{B47EFDAE-1215-9146-A10C-4953AB765721}" destId="{22CF83B5-8F4E-0B4F-AFB6-1BA421DFFB12}" srcOrd="0" destOrd="0" presId="urn:microsoft.com/office/officeart/2008/layout/HorizontalMultiLevelHierarchy"/>
    <dgm:cxn modelId="{E654F128-22FF-A343-9091-05D9F4A3F465}" type="presOf" srcId="{0EB2B157-2997-BB41-8B9F-B86DC5D768A0}" destId="{3F742C4A-9348-D140-9911-6554396C645E}" srcOrd="0" destOrd="0" presId="urn:microsoft.com/office/officeart/2008/layout/HorizontalMultiLevelHierarchy"/>
    <dgm:cxn modelId="{F7638E44-5358-E444-A61E-31070DBA7ADC}" srcId="{0EB2B157-2997-BB41-8B9F-B86DC5D768A0}" destId="{E0D12BD9-BA00-924A-8C19-496E1D75D3D2}" srcOrd="0" destOrd="0" parTransId="{1C130F74-8226-674B-8DDA-33C7EB421403}" sibTransId="{798CA745-3810-5C47-BD89-CCF76595A3EE}"/>
    <dgm:cxn modelId="{37CD514E-BAF6-1049-AA93-0AAFEF05F912}" type="presOf" srcId="{827796B9-7402-784B-8C7D-AD778E48CA80}" destId="{0F29D25E-5C05-934B-AA7C-11566E50E6ED}" srcOrd="1" destOrd="0" presId="urn:microsoft.com/office/officeart/2008/layout/HorizontalMultiLevelHierarchy"/>
    <dgm:cxn modelId="{A8F6A16E-982B-8B44-BB00-DF7E52702A0B}" type="presOf" srcId="{DDA62287-D786-ED43-875B-236B840DD9CC}" destId="{8333DBF2-3634-554D-9BA2-D9A83A4962DF}" srcOrd="0" destOrd="0" presId="urn:microsoft.com/office/officeart/2008/layout/HorizontalMultiLevelHierarchy"/>
    <dgm:cxn modelId="{C6113C74-3A88-B343-8841-B2C9B8D27A4E}" type="presOf" srcId="{B47EFDAE-1215-9146-A10C-4953AB765721}" destId="{72108308-D0E3-C045-89AF-1C99E4A73326}" srcOrd="1" destOrd="0" presId="urn:microsoft.com/office/officeart/2008/layout/HorizontalMultiLevelHierarchy"/>
    <dgm:cxn modelId="{ADD80F8A-7001-5146-ACBB-DAD5B4A09061}" srcId="{E0D12BD9-BA00-924A-8C19-496E1D75D3D2}" destId="{DDA62287-D786-ED43-875B-236B840DD9CC}" srcOrd="1" destOrd="0" parTransId="{827796B9-7402-784B-8C7D-AD778E48CA80}" sibTransId="{83E4F4FA-14D8-CC43-9C9E-14BE40C20D92}"/>
    <dgm:cxn modelId="{9C12BE91-92CE-7645-AEBC-DF951EC9DF3B}" type="presOf" srcId="{827796B9-7402-784B-8C7D-AD778E48CA80}" destId="{81296327-A591-6145-8791-30B2E2E0186F}" srcOrd="0" destOrd="0" presId="urn:microsoft.com/office/officeart/2008/layout/HorizontalMultiLevelHierarchy"/>
    <dgm:cxn modelId="{6E206694-8C20-C146-84D2-FF4CDAF7449E}" type="presOf" srcId="{E0D12BD9-BA00-924A-8C19-496E1D75D3D2}" destId="{C3C76789-05DC-4141-9161-0810A81377D1}" srcOrd="0" destOrd="0" presId="urn:microsoft.com/office/officeart/2008/layout/HorizontalMultiLevelHierarchy"/>
    <dgm:cxn modelId="{3B89AEC8-837B-694B-8325-B0C7A244CD3A}" type="presOf" srcId="{31F9FF97-1967-4340-9D1F-E08E61877BEA}" destId="{5AD46DFC-6C5B-384F-845E-30C164F5E3D0}" srcOrd="0" destOrd="0" presId="urn:microsoft.com/office/officeart/2008/layout/HorizontalMultiLevelHierarchy"/>
    <dgm:cxn modelId="{C9AC51E8-51E6-1E4C-9A18-9C8440069EDF}" srcId="{E0D12BD9-BA00-924A-8C19-496E1D75D3D2}" destId="{31F9FF97-1967-4340-9D1F-E08E61877BEA}" srcOrd="0" destOrd="0" parTransId="{B47EFDAE-1215-9146-A10C-4953AB765721}" sibTransId="{26893F97-7809-E949-B5F3-4A38BDF505E7}"/>
    <dgm:cxn modelId="{7E1D4949-4537-F14D-AA7A-68D8F6B7098C}" type="presParOf" srcId="{3F742C4A-9348-D140-9911-6554396C645E}" destId="{B739ED4C-C2D4-DF42-86FF-62CF1E3AF772}" srcOrd="0" destOrd="0" presId="urn:microsoft.com/office/officeart/2008/layout/HorizontalMultiLevelHierarchy"/>
    <dgm:cxn modelId="{EA005F0C-7EB0-F749-9874-3C5587D2D9EE}" type="presParOf" srcId="{B739ED4C-C2D4-DF42-86FF-62CF1E3AF772}" destId="{C3C76789-05DC-4141-9161-0810A81377D1}" srcOrd="0" destOrd="0" presId="urn:microsoft.com/office/officeart/2008/layout/HorizontalMultiLevelHierarchy"/>
    <dgm:cxn modelId="{516A6772-9186-CE42-B98A-B0294799D497}" type="presParOf" srcId="{B739ED4C-C2D4-DF42-86FF-62CF1E3AF772}" destId="{1A49353B-B526-3842-A446-5BBA293DDCC1}" srcOrd="1" destOrd="0" presId="urn:microsoft.com/office/officeart/2008/layout/HorizontalMultiLevelHierarchy"/>
    <dgm:cxn modelId="{BA813153-57D9-4F49-AB00-9F4288FC20C4}" type="presParOf" srcId="{1A49353B-B526-3842-A446-5BBA293DDCC1}" destId="{22CF83B5-8F4E-0B4F-AFB6-1BA421DFFB12}" srcOrd="0" destOrd="0" presId="urn:microsoft.com/office/officeart/2008/layout/HorizontalMultiLevelHierarchy"/>
    <dgm:cxn modelId="{0C69425C-E6EB-2E40-A779-7C774708393F}" type="presParOf" srcId="{22CF83B5-8F4E-0B4F-AFB6-1BA421DFFB12}" destId="{72108308-D0E3-C045-89AF-1C99E4A73326}" srcOrd="0" destOrd="0" presId="urn:microsoft.com/office/officeart/2008/layout/HorizontalMultiLevelHierarchy"/>
    <dgm:cxn modelId="{F31B0861-774A-164D-BD40-D3E71483A673}" type="presParOf" srcId="{1A49353B-B526-3842-A446-5BBA293DDCC1}" destId="{9080F3FB-8276-EF47-AF0E-A88C4C3A65A4}" srcOrd="1" destOrd="0" presId="urn:microsoft.com/office/officeart/2008/layout/HorizontalMultiLevelHierarchy"/>
    <dgm:cxn modelId="{F49C6A1A-30C5-EA45-8EA3-4E0F0D18DC7C}" type="presParOf" srcId="{9080F3FB-8276-EF47-AF0E-A88C4C3A65A4}" destId="{5AD46DFC-6C5B-384F-845E-30C164F5E3D0}" srcOrd="0" destOrd="0" presId="urn:microsoft.com/office/officeart/2008/layout/HorizontalMultiLevelHierarchy"/>
    <dgm:cxn modelId="{02E2AE1D-52B1-F047-B13E-F804233FEF51}" type="presParOf" srcId="{9080F3FB-8276-EF47-AF0E-A88C4C3A65A4}" destId="{C51D6CEC-9C14-9A45-88CC-D7F2A72F02AD}" srcOrd="1" destOrd="0" presId="urn:microsoft.com/office/officeart/2008/layout/HorizontalMultiLevelHierarchy"/>
    <dgm:cxn modelId="{EF5A9D6F-8A2B-A640-A202-A374A2A5E100}" type="presParOf" srcId="{1A49353B-B526-3842-A446-5BBA293DDCC1}" destId="{81296327-A591-6145-8791-30B2E2E0186F}" srcOrd="2" destOrd="0" presId="urn:microsoft.com/office/officeart/2008/layout/HorizontalMultiLevelHierarchy"/>
    <dgm:cxn modelId="{A4A68470-5A83-4C48-9D57-19DD41043943}" type="presParOf" srcId="{81296327-A591-6145-8791-30B2E2E0186F}" destId="{0F29D25E-5C05-934B-AA7C-11566E50E6ED}" srcOrd="0" destOrd="0" presId="urn:microsoft.com/office/officeart/2008/layout/HorizontalMultiLevelHierarchy"/>
    <dgm:cxn modelId="{DCCC4D2D-83AF-D241-B14E-E56B62DE0112}" type="presParOf" srcId="{1A49353B-B526-3842-A446-5BBA293DDCC1}" destId="{87D1992B-040D-9D42-BB2A-09CEC30230F4}" srcOrd="3" destOrd="0" presId="urn:microsoft.com/office/officeart/2008/layout/HorizontalMultiLevelHierarchy"/>
    <dgm:cxn modelId="{96C792CF-28B9-7F48-95A8-E15BECA58560}" type="presParOf" srcId="{87D1992B-040D-9D42-BB2A-09CEC30230F4}" destId="{8333DBF2-3634-554D-9BA2-D9A83A4962DF}" srcOrd="0" destOrd="0" presId="urn:microsoft.com/office/officeart/2008/layout/HorizontalMultiLevelHierarchy"/>
    <dgm:cxn modelId="{A2CA679E-73F0-AA4A-B34D-834E3C4820B4}" type="presParOf" srcId="{87D1992B-040D-9D42-BB2A-09CEC30230F4}" destId="{FBF1E11F-0F71-3142-A76A-AAAFF5B2A43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96327-A591-6145-8791-30B2E2E0186F}">
      <dsp:nvSpPr>
        <dsp:cNvPr id="0" name=""/>
        <dsp:cNvSpPr/>
      </dsp:nvSpPr>
      <dsp:spPr>
        <a:xfrm>
          <a:off x="5592486" y="3307895"/>
          <a:ext cx="824592" cy="785625"/>
        </a:xfrm>
        <a:custGeom>
          <a:avLst/>
          <a:gdLst/>
          <a:ahLst/>
          <a:cxnLst/>
          <a:rect l="0" t="0" r="0" b="0"/>
          <a:pathLst>
            <a:path>
              <a:moveTo>
                <a:pt x="824592" y="0"/>
              </a:moveTo>
              <a:lnTo>
                <a:pt x="412296" y="0"/>
              </a:lnTo>
              <a:lnTo>
                <a:pt x="412296" y="785625"/>
              </a:lnTo>
              <a:lnTo>
                <a:pt x="0" y="78562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6308" y="3672234"/>
        <a:ext cx="56946" cy="56946"/>
      </dsp:txXfrm>
    </dsp:sp>
    <dsp:sp modelId="{22CF83B5-8F4E-0B4F-AFB6-1BA421DFFB12}">
      <dsp:nvSpPr>
        <dsp:cNvPr id="0" name=""/>
        <dsp:cNvSpPr/>
      </dsp:nvSpPr>
      <dsp:spPr>
        <a:xfrm>
          <a:off x="5592486" y="2522269"/>
          <a:ext cx="824592" cy="785625"/>
        </a:xfrm>
        <a:custGeom>
          <a:avLst/>
          <a:gdLst/>
          <a:ahLst/>
          <a:cxnLst/>
          <a:rect l="0" t="0" r="0" b="0"/>
          <a:pathLst>
            <a:path>
              <a:moveTo>
                <a:pt x="824592" y="785625"/>
              </a:moveTo>
              <a:lnTo>
                <a:pt x="412296" y="785625"/>
              </a:lnTo>
              <a:lnTo>
                <a:pt x="412296" y="0"/>
              </a:lnTo>
              <a:lnTo>
                <a:pt x="0" y="0"/>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6308" y="2886609"/>
        <a:ext cx="56946" cy="56946"/>
      </dsp:txXfrm>
    </dsp:sp>
    <dsp:sp modelId="{C3C76789-05DC-4141-9161-0810A81377D1}">
      <dsp:nvSpPr>
        <dsp:cNvPr id="0" name=""/>
        <dsp:cNvSpPr/>
      </dsp:nvSpPr>
      <dsp:spPr>
        <a:xfrm rot="5400000">
          <a:off x="3737683" y="2679394"/>
          <a:ext cx="6615790" cy="1257000"/>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Institutional Change</a:t>
          </a:r>
        </a:p>
        <a:p>
          <a:pPr marL="0" lvl="0" indent="0" algn="ctr" defTabSz="1600200">
            <a:lnSpc>
              <a:spcPct val="90000"/>
            </a:lnSpc>
            <a:spcBef>
              <a:spcPct val="0"/>
            </a:spcBef>
            <a:spcAft>
              <a:spcPct val="35000"/>
            </a:spcAft>
            <a:buNone/>
          </a:pPr>
          <a:r>
            <a:rPr lang="en-US" sz="3600" kern="1200" dirty="0"/>
            <a:t>Workforce Development</a:t>
          </a:r>
        </a:p>
      </dsp:txBody>
      <dsp:txXfrm>
        <a:off x="3737683" y="2679394"/>
        <a:ext cx="6615790" cy="1257000"/>
      </dsp:txXfrm>
    </dsp:sp>
    <dsp:sp modelId="{5AD46DFC-6C5B-384F-845E-30C164F5E3D0}">
      <dsp:nvSpPr>
        <dsp:cNvPr id="0" name=""/>
        <dsp:cNvSpPr/>
      </dsp:nvSpPr>
      <dsp:spPr>
        <a:xfrm>
          <a:off x="1469525" y="1893769"/>
          <a:ext cx="4122960" cy="1257000"/>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FFFF00"/>
              </a:solidFill>
            </a:rPr>
            <a:t>Research</a:t>
          </a:r>
        </a:p>
        <a:p>
          <a:pPr marL="0" lvl="0" indent="0" algn="ctr" defTabSz="1200150">
            <a:lnSpc>
              <a:spcPct val="90000"/>
            </a:lnSpc>
            <a:spcBef>
              <a:spcPct val="0"/>
            </a:spcBef>
            <a:spcAft>
              <a:spcPct val="35000"/>
            </a:spcAft>
            <a:buNone/>
          </a:pPr>
          <a:r>
            <a:rPr lang="en-US" sz="2400" i="1" kern="1200" dirty="0">
              <a:solidFill>
                <a:srgbClr val="FFFF00"/>
              </a:solidFill>
            </a:rPr>
            <a:t>Interdisciplinary/Convergent</a:t>
          </a:r>
        </a:p>
      </dsp:txBody>
      <dsp:txXfrm>
        <a:off x="1469525" y="1893769"/>
        <a:ext cx="4122960" cy="1257000"/>
      </dsp:txXfrm>
    </dsp:sp>
    <dsp:sp modelId="{8333DBF2-3634-554D-9BA2-D9A83A4962DF}">
      <dsp:nvSpPr>
        <dsp:cNvPr id="0" name=""/>
        <dsp:cNvSpPr/>
      </dsp:nvSpPr>
      <dsp:spPr>
        <a:xfrm>
          <a:off x="1469525" y="3465020"/>
          <a:ext cx="4122960" cy="1257000"/>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Training</a:t>
          </a:r>
        </a:p>
      </dsp:txBody>
      <dsp:txXfrm>
        <a:off x="1469525" y="3465020"/>
        <a:ext cx="4122960" cy="1257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CFA66-62F9-584A-AF87-2AD4243D68F3}">
      <dsp:nvSpPr>
        <dsp:cNvPr id="0" name=""/>
        <dsp:cNvSpPr/>
      </dsp:nvSpPr>
      <dsp:spPr>
        <a:xfrm>
          <a:off x="0" y="601685"/>
          <a:ext cx="9663265" cy="4680000"/>
        </a:xfrm>
        <a:prstGeom prst="rightArrow">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C79740-F92A-C147-B7CF-27EB5068BEA5}">
      <dsp:nvSpPr>
        <dsp:cNvPr id="0" name=""/>
        <dsp:cNvSpPr/>
      </dsp:nvSpPr>
      <dsp:spPr>
        <a:xfrm>
          <a:off x="7341653" y="1760605"/>
          <a:ext cx="1355285" cy="23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Convergence</a:t>
          </a:r>
        </a:p>
      </dsp:txBody>
      <dsp:txXfrm>
        <a:off x="7341653" y="1760605"/>
        <a:ext cx="1355285" cy="2340000"/>
      </dsp:txXfrm>
    </dsp:sp>
    <dsp:sp modelId="{E34C056B-453D-064A-ADC3-5AE3D7DB84DA}">
      <dsp:nvSpPr>
        <dsp:cNvPr id="0" name=""/>
        <dsp:cNvSpPr/>
      </dsp:nvSpPr>
      <dsp:spPr>
        <a:xfrm>
          <a:off x="6032114" y="1856089"/>
          <a:ext cx="1184973" cy="211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n-US" sz="1800" b="1" kern="1200" baseline="0" dirty="0">
              <a:solidFill>
                <a:schemeClr val="bg1"/>
              </a:solidFill>
            </a:rPr>
            <a:t>Trans-disciplinary</a:t>
          </a:r>
        </a:p>
      </dsp:txBody>
      <dsp:txXfrm>
        <a:off x="6032114" y="1856089"/>
        <a:ext cx="1184973" cy="2112762"/>
      </dsp:txXfrm>
    </dsp:sp>
    <dsp:sp modelId="{CFA95673-36F8-7A4C-932D-745A1ECAEEF8}">
      <dsp:nvSpPr>
        <dsp:cNvPr id="0" name=""/>
        <dsp:cNvSpPr/>
      </dsp:nvSpPr>
      <dsp:spPr>
        <a:xfrm>
          <a:off x="4676181" y="1736538"/>
          <a:ext cx="1231367" cy="23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Inter-disciplinary</a:t>
          </a:r>
        </a:p>
      </dsp:txBody>
      <dsp:txXfrm>
        <a:off x="4676181" y="1736538"/>
        <a:ext cx="1231367" cy="2340000"/>
      </dsp:txXfrm>
    </dsp:sp>
    <dsp:sp modelId="{CC6B5834-4687-F946-BA63-60585C600EDA}">
      <dsp:nvSpPr>
        <dsp:cNvPr id="0" name=""/>
        <dsp:cNvSpPr/>
      </dsp:nvSpPr>
      <dsp:spPr>
        <a:xfrm>
          <a:off x="3344588" y="1664337"/>
          <a:ext cx="1207027" cy="2550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Cross-disciplinary</a:t>
          </a:r>
        </a:p>
      </dsp:txBody>
      <dsp:txXfrm>
        <a:off x="3344588" y="1664337"/>
        <a:ext cx="1207027" cy="2550997"/>
      </dsp:txXfrm>
    </dsp:sp>
    <dsp:sp modelId="{91487E9C-1930-EC43-BC23-6EE497951B2B}">
      <dsp:nvSpPr>
        <dsp:cNvPr id="0" name=""/>
        <dsp:cNvSpPr/>
      </dsp:nvSpPr>
      <dsp:spPr>
        <a:xfrm>
          <a:off x="2055453" y="1880940"/>
          <a:ext cx="1164569" cy="2099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Multi-disciplinary</a:t>
          </a:r>
        </a:p>
      </dsp:txBody>
      <dsp:txXfrm>
        <a:off x="2055453" y="1880940"/>
        <a:ext cx="1164569" cy="2099143"/>
      </dsp:txXfrm>
    </dsp:sp>
    <dsp:sp modelId="{9A37CFB8-2D8A-4945-A40B-74B8B7C2C95E}">
      <dsp:nvSpPr>
        <dsp:cNvPr id="0" name=""/>
        <dsp:cNvSpPr/>
      </dsp:nvSpPr>
      <dsp:spPr>
        <a:xfrm>
          <a:off x="780849" y="1736538"/>
          <a:ext cx="1150038" cy="23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Intra-disciplinary</a:t>
          </a:r>
        </a:p>
      </dsp:txBody>
      <dsp:txXfrm>
        <a:off x="780849" y="1736538"/>
        <a:ext cx="1150038" cy="234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96327-A591-6145-8791-30B2E2E0186F}">
      <dsp:nvSpPr>
        <dsp:cNvPr id="0" name=""/>
        <dsp:cNvSpPr/>
      </dsp:nvSpPr>
      <dsp:spPr>
        <a:xfrm>
          <a:off x="5592486" y="3307895"/>
          <a:ext cx="824592" cy="785625"/>
        </a:xfrm>
        <a:custGeom>
          <a:avLst/>
          <a:gdLst/>
          <a:ahLst/>
          <a:cxnLst/>
          <a:rect l="0" t="0" r="0" b="0"/>
          <a:pathLst>
            <a:path>
              <a:moveTo>
                <a:pt x="824592" y="0"/>
              </a:moveTo>
              <a:lnTo>
                <a:pt x="412296" y="0"/>
              </a:lnTo>
              <a:lnTo>
                <a:pt x="412296" y="785625"/>
              </a:lnTo>
              <a:lnTo>
                <a:pt x="0" y="78562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6308" y="3672234"/>
        <a:ext cx="56946" cy="56946"/>
      </dsp:txXfrm>
    </dsp:sp>
    <dsp:sp modelId="{22CF83B5-8F4E-0B4F-AFB6-1BA421DFFB12}">
      <dsp:nvSpPr>
        <dsp:cNvPr id="0" name=""/>
        <dsp:cNvSpPr/>
      </dsp:nvSpPr>
      <dsp:spPr>
        <a:xfrm>
          <a:off x="5592486" y="2522269"/>
          <a:ext cx="824592" cy="785625"/>
        </a:xfrm>
        <a:custGeom>
          <a:avLst/>
          <a:gdLst/>
          <a:ahLst/>
          <a:cxnLst/>
          <a:rect l="0" t="0" r="0" b="0"/>
          <a:pathLst>
            <a:path>
              <a:moveTo>
                <a:pt x="824592" y="785625"/>
              </a:moveTo>
              <a:lnTo>
                <a:pt x="412296" y="785625"/>
              </a:lnTo>
              <a:lnTo>
                <a:pt x="412296" y="0"/>
              </a:lnTo>
              <a:lnTo>
                <a:pt x="0" y="0"/>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6308" y="2886609"/>
        <a:ext cx="56946" cy="56946"/>
      </dsp:txXfrm>
    </dsp:sp>
    <dsp:sp modelId="{C3C76789-05DC-4141-9161-0810A81377D1}">
      <dsp:nvSpPr>
        <dsp:cNvPr id="0" name=""/>
        <dsp:cNvSpPr/>
      </dsp:nvSpPr>
      <dsp:spPr>
        <a:xfrm rot="5400000">
          <a:off x="3737683" y="2679394"/>
          <a:ext cx="6615790" cy="1257000"/>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Institutional Change</a:t>
          </a:r>
        </a:p>
        <a:p>
          <a:pPr marL="0" lvl="0" indent="0" algn="ctr" defTabSz="1600200">
            <a:lnSpc>
              <a:spcPct val="90000"/>
            </a:lnSpc>
            <a:spcBef>
              <a:spcPct val="0"/>
            </a:spcBef>
            <a:spcAft>
              <a:spcPct val="35000"/>
            </a:spcAft>
            <a:buNone/>
          </a:pPr>
          <a:r>
            <a:rPr lang="en-US" sz="3600" kern="1200" dirty="0"/>
            <a:t>Workforce Development</a:t>
          </a:r>
        </a:p>
      </dsp:txBody>
      <dsp:txXfrm>
        <a:off x="3737683" y="2679394"/>
        <a:ext cx="6615790" cy="1257000"/>
      </dsp:txXfrm>
    </dsp:sp>
    <dsp:sp modelId="{5AD46DFC-6C5B-384F-845E-30C164F5E3D0}">
      <dsp:nvSpPr>
        <dsp:cNvPr id="0" name=""/>
        <dsp:cNvSpPr/>
      </dsp:nvSpPr>
      <dsp:spPr>
        <a:xfrm>
          <a:off x="1469525" y="1893769"/>
          <a:ext cx="4122960" cy="1257000"/>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Research</a:t>
          </a:r>
        </a:p>
        <a:p>
          <a:pPr marL="0" lvl="0" indent="0" algn="ctr" defTabSz="1200150">
            <a:lnSpc>
              <a:spcPct val="90000"/>
            </a:lnSpc>
            <a:spcBef>
              <a:spcPct val="0"/>
            </a:spcBef>
            <a:spcAft>
              <a:spcPct val="35000"/>
            </a:spcAft>
            <a:buNone/>
          </a:pPr>
          <a:r>
            <a:rPr lang="en-US" sz="2400" i="1" kern="1200" dirty="0"/>
            <a:t>Interdisciplinary/Convergent</a:t>
          </a:r>
        </a:p>
      </dsp:txBody>
      <dsp:txXfrm>
        <a:off x="1469525" y="1893769"/>
        <a:ext cx="4122960" cy="1257000"/>
      </dsp:txXfrm>
    </dsp:sp>
    <dsp:sp modelId="{8333DBF2-3634-554D-9BA2-D9A83A4962DF}">
      <dsp:nvSpPr>
        <dsp:cNvPr id="0" name=""/>
        <dsp:cNvSpPr/>
      </dsp:nvSpPr>
      <dsp:spPr>
        <a:xfrm>
          <a:off x="1469525" y="3465020"/>
          <a:ext cx="4122960" cy="1257000"/>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FFFF00"/>
              </a:solidFill>
            </a:rPr>
            <a:t>Training</a:t>
          </a:r>
        </a:p>
      </dsp:txBody>
      <dsp:txXfrm>
        <a:off x="1469525" y="3465020"/>
        <a:ext cx="4122960" cy="1257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96327-A591-6145-8791-30B2E2E0186F}">
      <dsp:nvSpPr>
        <dsp:cNvPr id="0" name=""/>
        <dsp:cNvSpPr/>
      </dsp:nvSpPr>
      <dsp:spPr>
        <a:xfrm>
          <a:off x="5592486" y="3307895"/>
          <a:ext cx="824592" cy="785625"/>
        </a:xfrm>
        <a:custGeom>
          <a:avLst/>
          <a:gdLst/>
          <a:ahLst/>
          <a:cxnLst/>
          <a:rect l="0" t="0" r="0" b="0"/>
          <a:pathLst>
            <a:path>
              <a:moveTo>
                <a:pt x="824592" y="0"/>
              </a:moveTo>
              <a:lnTo>
                <a:pt x="412296" y="0"/>
              </a:lnTo>
              <a:lnTo>
                <a:pt x="412296" y="785625"/>
              </a:lnTo>
              <a:lnTo>
                <a:pt x="0" y="785625"/>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6308" y="3672234"/>
        <a:ext cx="56946" cy="56946"/>
      </dsp:txXfrm>
    </dsp:sp>
    <dsp:sp modelId="{22CF83B5-8F4E-0B4F-AFB6-1BA421DFFB12}">
      <dsp:nvSpPr>
        <dsp:cNvPr id="0" name=""/>
        <dsp:cNvSpPr/>
      </dsp:nvSpPr>
      <dsp:spPr>
        <a:xfrm>
          <a:off x="5592486" y="2522269"/>
          <a:ext cx="824592" cy="785625"/>
        </a:xfrm>
        <a:custGeom>
          <a:avLst/>
          <a:gdLst/>
          <a:ahLst/>
          <a:cxnLst/>
          <a:rect l="0" t="0" r="0" b="0"/>
          <a:pathLst>
            <a:path>
              <a:moveTo>
                <a:pt x="824592" y="785625"/>
              </a:moveTo>
              <a:lnTo>
                <a:pt x="412296" y="785625"/>
              </a:lnTo>
              <a:lnTo>
                <a:pt x="412296" y="0"/>
              </a:lnTo>
              <a:lnTo>
                <a:pt x="0" y="0"/>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6308" y="2886609"/>
        <a:ext cx="56946" cy="56946"/>
      </dsp:txXfrm>
    </dsp:sp>
    <dsp:sp modelId="{C3C76789-05DC-4141-9161-0810A81377D1}">
      <dsp:nvSpPr>
        <dsp:cNvPr id="0" name=""/>
        <dsp:cNvSpPr/>
      </dsp:nvSpPr>
      <dsp:spPr>
        <a:xfrm rot="5400000">
          <a:off x="3737683" y="2679394"/>
          <a:ext cx="6615790" cy="1257000"/>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Institutional Change</a:t>
          </a:r>
        </a:p>
        <a:p>
          <a:pPr marL="0" lvl="0" indent="0" algn="ctr" defTabSz="1600200">
            <a:lnSpc>
              <a:spcPct val="90000"/>
            </a:lnSpc>
            <a:spcBef>
              <a:spcPct val="0"/>
            </a:spcBef>
            <a:spcAft>
              <a:spcPct val="35000"/>
            </a:spcAft>
            <a:buNone/>
          </a:pPr>
          <a:r>
            <a:rPr lang="en-US" sz="3600" kern="1200" dirty="0"/>
            <a:t>Workforce Development</a:t>
          </a:r>
        </a:p>
      </dsp:txBody>
      <dsp:txXfrm>
        <a:off x="3737683" y="2679394"/>
        <a:ext cx="6615790" cy="1257000"/>
      </dsp:txXfrm>
    </dsp:sp>
    <dsp:sp modelId="{5AD46DFC-6C5B-384F-845E-30C164F5E3D0}">
      <dsp:nvSpPr>
        <dsp:cNvPr id="0" name=""/>
        <dsp:cNvSpPr/>
      </dsp:nvSpPr>
      <dsp:spPr>
        <a:xfrm>
          <a:off x="1469525" y="1893769"/>
          <a:ext cx="4122960" cy="1257000"/>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Research</a:t>
          </a:r>
        </a:p>
        <a:p>
          <a:pPr marL="0" lvl="0" indent="0" algn="ctr" defTabSz="1200150">
            <a:lnSpc>
              <a:spcPct val="90000"/>
            </a:lnSpc>
            <a:spcBef>
              <a:spcPct val="0"/>
            </a:spcBef>
            <a:spcAft>
              <a:spcPct val="35000"/>
            </a:spcAft>
            <a:buNone/>
          </a:pPr>
          <a:r>
            <a:rPr lang="en-US" sz="2400" i="1" kern="1200" dirty="0"/>
            <a:t>Interdisciplinary/Convergent</a:t>
          </a:r>
        </a:p>
      </dsp:txBody>
      <dsp:txXfrm>
        <a:off x="1469525" y="1893769"/>
        <a:ext cx="4122960" cy="1257000"/>
      </dsp:txXfrm>
    </dsp:sp>
    <dsp:sp modelId="{8333DBF2-3634-554D-9BA2-D9A83A4962DF}">
      <dsp:nvSpPr>
        <dsp:cNvPr id="0" name=""/>
        <dsp:cNvSpPr/>
      </dsp:nvSpPr>
      <dsp:spPr>
        <a:xfrm>
          <a:off x="1469525" y="3465020"/>
          <a:ext cx="4122960" cy="1257000"/>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Training</a:t>
          </a:r>
        </a:p>
      </dsp:txBody>
      <dsp:txXfrm>
        <a:off x="1469525" y="3465020"/>
        <a:ext cx="4122960" cy="125700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2E47A02-6D88-4005-8B0D-456D8420EB32}" type="datetimeFigureOut">
              <a:rPr lang="en-US" smtClean="0"/>
              <a:t>8/9/2021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B477E56-6DF0-4C1E-B8CE-7733C817A774}" type="slidenum">
              <a:rPr lang="en-US" smtClean="0"/>
              <a:t>‹#›</a:t>
            </a:fld>
            <a:endParaRPr lang="en-US"/>
          </a:p>
        </p:txBody>
      </p:sp>
    </p:spTree>
    <p:extLst>
      <p:ext uri="{BB962C8B-B14F-4D97-AF65-F5344CB8AC3E}">
        <p14:creationId xmlns:p14="http://schemas.microsoft.com/office/powerpoint/2010/main" val="1590929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3E13591-468C-46C7-9650-31A4FA180DEA}" type="datetimeFigureOut">
              <a:rPr lang="en-US"/>
              <a:t>8/9/2021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3C34C2B-4065-4588-B685-74FE8A829E47}" type="slidenum">
              <a:rPr lang="en-US"/>
              <a:t>‹#›</a:t>
            </a:fld>
            <a:endParaRPr lang="en-US"/>
          </a:p>
        </p:txBody>
      </p:sp>
    </p:spTree>
    <p:extLst>
      <p:ext uri="{BB962C8B-B14F-4D97-AF65-F5344CB8AC3E}">
        <p14:creationId xmlns:p14="http://schemas.microsoft.com/office/powerpoint/2010/main" val="2373156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i="0" dirty="0"/>
              <a:t>Thank you for this chance to share some information with you all about the NSF Research Traineeship or NRT program. </a:t>
            </a:r>
          </a:p>
          <a:p>
            <a:endParaRPr lang="en-US" sz="1100" i="0" dirty="0"/>
          </a:p>
          <a:p>
            <a:r>
              <a:rPr lang="en-US" sz="1100" i="0" dirty="0"/>
              <a:t>We will be talking about a relatively new solicitation released last fall the earliest next deadline for which is September 6. If you have not yet started in on a proposal, you will probably want to consider applying for the September deadline of the following year. </a:t>
            </a:r>
          </a:p>
        </p:txBody>
      </p:sp>
      <p:sp>
        <p:nvSpPr>
          <p:cNvPr id="4" name="Slide Number Placeholder 3"/>
          <p:cNvSpPr>
            <a:spLocks noGrp="1"/>
          </p:cNvSpPr>
          <p:nvPr>
            <p:ph type="sldNum" sz="quarter" idx="10"/>
          </p:nvPr>
        </p:nvSpPr>
        <p:spPr/>
        <p:txBody>
          <a:bodyPr/>
          <a:lstStyle/>
          <a:p>
            <a:fld id="{83C34C2B-4065-4588-B685-74FE8A829E47}" type="slidenum">
              <a:rPr lang="en-US" smtClean="0"/>
              <a:t>1</a:t>
            </a:fld>
            <a:endParaRPr lang="en-US"/>
          </a:p>
        </p:txBody>
      </p:sp>
    </p:spTree>
    <p:extLst>
      <p:ext uri="{BB962C8B-B14F-4D97-AF65-F5344CB8AC3E}">
        <p14:creationId xmlns:p14="http://schemas.microsoft.com/office/powerpoint/2010/main" val="370721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solidFill>
                <a:schemeClr val="bg1">
                  <a:lumMod val="65000"/>
                </a:schemeClr>
              </a:solidFill>
            </a:endParaRPr>
          </a:p>
        </p:txBody>
      </p:sp>
      <p:sp>
        <p:nvSpPr>
          <p:cNvPr id="4" name="Slide Number Placeholder 3"/>
          <p:cNvSpPr>
            <a:spLocks noGrp="1"/>
          </p:cNvSpPr>
          <p:nvPr>
            <p:ph type="sldNum" sz="quarter" idx="10"/>
          </p:nvPr>
        </p:nvSpPr>
        <p:spPr/>
        <p:txBody>
          <a:bodyPr/>
          <a:lstStyle/>
          <a:p>
            <a:fld id="{83C34C2B-4065-4588-B685-74FE8A829E47}" type="slidenum">
              <a:rPr lang="en-US" smtClean="0"/>
              <a:t>10</a:t>
            </a:fld>
            <a:endParaRPr lang="en-US"/>
          </a:p>
        </p:txBody>
      </p:sp>
    </p:spTree>
    <p:extLst>
      <p:ext uri="{BB962C8B-B14F-4D97-AF65-F5344CB8AC3E}">
        <p14:creationId xmlns:p14="http://schemas.microsoft.com/office/powerpoint/2010/main" val="1216705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Workforce Development: Is this addressing a workforce need? Will students have opportunities to pursue a range of careers with their degrees?</a:t>
            </a:r>
          </a:p>
          <a:p>
            <a:endParaRPr lang="en-US" baseline="0" dirty="0"/>
          </a:p>
          <a:p>
            <a:r>
              <a:rPr lang="en-US" baseline="0" dirty="0"/>
              <a:t>Institutional Change: proposals should reflect that you have thought about sustainability of successful elements beyond funding period. </a:t>
            </a:r>
          </a:p>
          <a:p>
            <a:endParaRPr lang="en-US" baseline="0" dirty="0"/>
          </a:p>
          <a:p>
            <a:r>
              <a:rPr lang="en-US" baseline="0" dirty="0"/>
              <a:t>Also important to think carefully about evaluation. </a:t>
            </a:r>
          </a:p>
          <a:p>
            <a:endParaRPr lang="en-US" baseline="0" dirty="0"/>
          </a:p>
          <a:p>
            <a:r>
              <a:rPr lang="en-US" baseline="0" dirty="0"/>
              <a:t>In some respects, the cement that holds all these building blocks together is a strong evaluation plan. </a:t>
            </a:r>
          </a:p>
          <a:p>
            <a:endParaRPr lang="en-US" baseline="0" dirty="0"/>
          </a:p>
          <a:p>
            <a:r>
              <a:rPr lang="en-US" baseline="0" dirty="0"/>
              <a:t>Evaluation deserves serious consideration. We are looking for strong, thoughtful, and comprehensive plans to evaluate all of the research activities and of the educational activities, as well as of how well their integration results in the transformations sought.</a:t>
            </a:r>
          </a:p>
          <a:p>
            <a:endParaRPr lang="en-US" baseline="0" dirty="0"/>
          </a:p>
        </p:txBody>
      </p:sp>
      <p:sp>
        <p:nvSpPr>
          <p:cNvPr id="4" name="Slide Number Placeholder 3"/>
          <p:cNvSpPr>
            <a:spLocks noGrp="1"/>
          </p:cNvSpPr>
          <p:nvPr>
            <p:ph type="sldNum" sz="quarter" idx="10"/>
          </p:nvPr>
        </p:nvSpPr>
        <p:spPr/>
        <p:txBody>
          <a:bodyPr/>
          <a:lstStyle/>
          <a:p>
            <a:fld id="{83C34C2B-4065-4588-B685-74FE8A829E47}" type="slidenum">
              <a:rPr lang="en-US" smtClean="0"/>
              <a:t>11</a:t>
            </a:fld>
            <a:endParaRPr lang="en-US"/>
          </a:p>
        </p:txBody>
      </p:sp>
    </p:spTree>
    <p:extLst>
      <p:ext uri="{BB962C8B-B14F-4D97-AF65-F5344CB8AC3E}">
        <p14:creationId xmlns:p14="http://schemas.microsoft.com/office/powerpoint/2010/main" val="3318760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Requirements will be very clear in the solicitation but some tips about broader principles behind what we will be looking for are: </a:t>
            </a:r>
          </a:p>
          <a:p>
            <a:endParaRPr lang="en-US" dirty="0"/>
          </a:p>
        </p:txBody>
      </p:sp>
      <p:sp>
        <p:nvSpPr>
          <p:cNvPr id="4" name="Slide Number Placeholder 3"/>
          <p:cNvSpPr>
            <a:spLocks noGrp="1"/>
          </p:cNvSpPr>
          <p:nvPr>
            <p:ph type="sldNum" sz="quarter" idx="5"/>
          </p:nvPr>
        </p:nvSpPr>
        <p:spPr/>
        <p:txBody>
          <a:bodyPr/>
          <a:lstStyle/>
          <a:p>
            <a:fld id="{83C34C2B-4065-4588-B685-74FE8A829E47}" type="slidenum">
              <a:rPr lang="en-US" smtClean="0"/>
              <a:t>12</a:t>
            </a:fld>
            <a:endParaRPr lang="en-US"/>
          </a:p>
        </p:txBody>
      </p:sp>
    </p:spTree>
    <p:extLst>
      <p:ext uri="{BB962C8B-B14F-4D97-AF65-F5344CB8AC3E}">
        <p14:creationId xmlns:p14="http://schemas.microsoft.com/office/powerpoint/2010/main" val="3361459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34C2B-4065-4588-B685-74FE8A829E47}" type="slidenum">
              <a:rPr lang="en-US" smtClean="0"/>
              <a:t>13</a:t>
            </a:fld>
            <a:endParaRPr lang="en-US"/>
          </a:p>
        </p:txBody>
      </p:sp>
    </p:spTree>
    <p:extLst>
      <p:ext uri="{BB962C8B-B14F-4D97-AF65-F5344CB8AC3E}">
        <p14:creationId xmlns:p14="http://schemas.microsoft.com/office/powerpoint/2010/main" val="440631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i="1" u="none" dirty="0"/>
              <a:t>And finally, here are some ”tips” to help ensure that your proposal meets the requirements and expectations of NSF and the NRT program.</a:t>
            </a:r>
          </a:p>
        </p:txBody>
      </p:sp>
      <p:sp>
        <p:nvSpPr>
          <p:cNvPr id="4" name="Slide Number Placeholder 3"/>
          <p:cNvSpPr>
            <a:spLocks noGrp="1"/>
          </p:cNvSpPr>
          <p:nvPr>
            <p:ph type="sldNum" sz="quarter" idx="10"/>
          </p:nvPr>
        </p:nvSpPr>
        <p:spPr/>
        <p:txBody>
          <a:bodyPr/>
          <a:lstStyle/>
          <a:p>
            <a:fld id="{83C34C2B-4065-4588-B685-74FE8A829E47}" type="slidenum">
              <a:rPr lang="en-US" smtClean="0"/>
              <a:t>14</a:t>
            </a:fld>
            <a:endParaRPr lang="en-US"/>
          </a:p>
        </p:txBody>
      </p:sp>
    </p:spTree>
    <p:extLst>
      <p:ext uri="{BB962C8B-B14F-4D97-AF65-F5344CB8AC3E}">
        <p14:creationId xmlns:p14="http://schemas.microsoft.com/office/powerpoint/2010/main" val="3384164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i="1" u="none" dirty="0"/>
              <a:t>And finally, here are some ”tips” to help ensure that your proposal meets the requirements and expectations of NSF and the NRT program.</a:t>
            </a:r>
          </a:p>
        </p:txBody>
      </p:sp>
      <p:sp>
        <p:nvSpPr>
          <p:cNvPr id="4" name="Slide Number Placeholder 3"/>
          <p:cNvSpPr>
            <a:spLocks noGrp="1"/>
          </p:cNvSpPr>
          <p:nvPr>
            <p:ph type="sldNum" sz="quarter" idx="10"/>
          </p:nvPr>
        </p:nvSpPr>
        <p:spPr/>
        <p:txBody>
          <a:bodyPr/>
          <a:lstStyle/>
          <a:p>
            <a:fld id="{83C34C2B-4065-4588-B685-74FE8A829E47}" type="slidenum">
              <a:rPr lang="en-US" smtClean="0"/>
              <a:t>15</a:t>
            </a:fld>
            <a:endParaRPr lang="en-US"/>
          </a:p>
        </p:txBody>
      </p:sp>
    </p:spTree>
    <p:extLst>
      <p:ext uri="{BB962C8B-B14F-4D97-AF65-F5344CB8AC3E}">
        <p14:creationId xmlns:p14="http://schemas.microsoft.com/office/powerpoint/2010/main" val="4137502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i="1" u="none" dirty="0"/>
              <a:t>And finally, here are some ”tips” to help ensure that your proposal meets the requirements and expectations of NSF and the NRT program.</a:t>
            </a:r>
          </a:p>
        </p:txBody>
      </p:sp>
      <p:sp>
        <p:nvSpPr>
          <p:cNvPr id="4" name="Slide Number Placeholder 3"/>
          <p:cNvSpPr>
            <a:spLocks noGrp="1"/>
          </p:cNvSpPr>
          <p:nvPr>
            <p:ph type="sldNum" sz="quarter" idx="10"/>
          </p:nvPr>
        </p:nvSpPr>
        <p:spPr/>
        <p:txBody>
          <a:bodyPr/>
          <a:lstStyle/>
          <a:p>
            <a:fld id="{83C34C2B-4065-4588-B685-74FE8A829E47}" type="slidenum">
              <a:rPr lang="en-US" smtClean="0"/>
              <a:t>16</a:t>
            </a:fld>
            <a:endParaRPr lang="en-US"/>
          </a:p>
        </p:txBody>
      </p:sp>
    </p:spTree>
    <p:extLst>
      <p:ext uri="{BB962C8B-B14F-4D97-AF65-F5344CB8AC3E}">
        <p14:creationId xmlns:p14="http://schemas.microsoft.com/office/powerpoint/2010/main" val="1763588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none" dirty="0"/>
              <a:t>Goal = encourage </a:t>
            </a:r>
          </a:p>
          <a:p>
            <a:endParaRPr lang="en-US" i="1" u="none" dirty="0"/>
          </a:p>
          <a:p>
            <a:r>
              <a:rPr lang="en-US" i="1" u="none" dirty="0"/>
              <a:t>Key elements elements:</a:t>
            </a:r>
          </a:p>
          <a:p>
            <a:r>
              <a:rPr lang="en-US" i="1" u="none" dirty="0"/>
              <a:t>* inclusive in two senses of the word – broad and diverse</a:t>
            </a:r>
          </a:p>
          <a:p>
            <a:endParaRPr lang="en-US" i="1" u="none" dirty="0"/>
          </a:p>
        </p:txBody>
      </p:sp>
      <p:sp>
        <p:nvSpPr>
          <p:cNvPr id="4" name="Slide Number Placeholder 3"/>
          <p:cNvSpPr>
            <a:spLocks noGrp="1"/>
          </p:cNvSpPr>
          <p:nvPr>
            <p:ph type="sldNum" sz="quarter" idx="10"/>
          </p:nvPr>
        </p:nvSpPr>
        <p:spPr/>
        <p:txBody>
          <a:bodyPr/>
          <a:lstStyle/>
          <a:p>
            <a:fld id="{83C34C2B-4065-4588-B685-74FE8A829E47}" type="slidenum">
              <a:rPr lang="en-US" smtClean="0"/>
              <a:t>2</a:t>
            </a:fld>
            <a:endParaRPr lang="en-US"/>
          </a:p>
        </p:txBody>
      </p:sp>
    </p:spTree>
    <p:extLst>
      <p:ext uri="{BB962C8B-B14F-4D97-AF65-F5344CB8AC3E}">
        <p14:creationId xmlns:p14="http://schemas.microsoft.com/office/powerpoint/2010/main" val="1822921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with some key information about the program and then my colleague and I will go into some detail about what we are looking for in successful proposals. </a:t>
            </a:r>
          </a:p>
          <a:p>
            <a:endParaRPr lang="en-US" dirty="0"/>
          </a:p>
          <a:p>
            <a:r>
              <a:rPr lang="en-US" dirty="0"/>
              <a:t>Labor Day – PAPPG, </a:t>
            </a:r>
            <a:r>
              <a:rPr lang="en-US" b="1" dirty="0"/>
              <a:t>automatically due the following day. </a:t>
            </a:r>
          </a:p>
        </p:txBody>
      </p:sp>
      <p:sp>
        <p:nvSpPr>
          <p:cNvPr id="4" name="Slide Number Placeholder 3"/>
          <p:cNvSpPr>
            <a:spLocks noGrp="1"/>
          </p:cNvSpPr>
          <p:nvPr>
            <p:ph type="sldNum" sz="quarter" idx="5"/>
          </p:nvPr>
        </p:nvSpPr>
        <p:spPr/>
        <p:txBody>
          <a:bodyPr/>
          <a:lstStyle/>
          <a:p>
            <a:fld id="{83C34C2B-4065-4588-B685-74FE8A829E47}" type="slidenum">
              <a:rPr lang="en-US" smtClean="0"/>
              <a:t>3</a:t>
            </a:fld>
            <a:endParaRPr lang="en-US"/>
          </a:p>
        </p:txBody>
      </p:sp>
    </p:spTree>
    <p:extLst>
      <p:ext uri="{BB962C8B-B14F-4D97-AF65-F5344CB8AC3E}">
        <p14:creationId xmlns:p14="http://schemas.microsoft.com/office/powerpoint/2010/main" val="4134418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applied in the past, some changes to keep in mind for this most recent solicitation: </a:t>
            </a:r>
          </a:p>
          <a:p>
            <a:endParaRPr lang="en-US" dirty="0"/>
          </a:p>
          <a:p>
            <a:endParaRPr lang="en-US" dirty="0"/>
          </a:p>
        </p:txBody>
      </p:sp>
      <p:sp>
        <p:nvSpPr>
          <p:cNvPr id="4" name="Slide Number Placeholder 3"/>
          <p:cNvSpPr>
            <a:spLocks noGrp="1"/>
          </p:cNvSpPr>
          <p:nvPr>
            <p:ph type="sldNum" sz="quarter" idx="5"/>
          </p:nvPr>
        </p:nvSpPr>
        <p:spPr/>
        <p:txBody>
          <a:bodyPr/>
          <a:lstStyle/>
          <a:p>
            <a:fld id="{83C34C2B-4065-4588-B685-74FE8A829E47}" type="slidenum">
              <a:rPr lang="en-US" smtClean="0"/>
              <a:t>4</a:t>
            </a:fld>
            <a:endParaRPr lang="en-US"/>
          </a:p>
        </p:txBody>
      </p:sp>
    </p:spTree>
    <p:extLst>
      <p:ext uri="{BB962C8B-B14F-4D97-AF65-F5344CB8AC3E}">
        <p14:creationId xmlns:p14="http://schemas.microsoft.com/office/powerpoint/2010/main" val="3170796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These are the core building blocks or cornerstones of every NRT.</a:t>
            </a:r>
          </a:p>
          <a:p>
            <a:endParaRPr lang="en-US" i="1" u="none" dirty="0"/>
          </a:p>
        </p:txBody>
      </p:sp>
      <p:sp>
        <p:nvSpPr>
          <p:cNvPr id="4" name="Slide Number Placeholder 3"/>
          <p:cNvSpPr>
            <a:spLocks noGrp="1"/>
          </p:cNvSpPr>
          <p:nvPr>
            <p:ph type="sldNum" sz="quarter" idx="10"/>
          </p:nvPr>
        </p:nvSpPr>
        <p:spPr/>
        <p:txBody>
          <a:bodyPr/>
          <a:lstStyle/>
          <a:p>
            <a:fld id="{83C34C2B-4065-4588-B685-74FE8A829E47}" type="slidenum">
              <a:rPr lang="en-US" smtClean="0"/>
              <a:t>5</a:t>
            </a:fld>
            <a:endParaRPr lang="en-US"/>
          </a:p>
        </p:txBody>
      </p:sp>
    </p:spTree>
    <p:extLst>
      <p:ext uri="{BB962C8B-B14F-4D97-AF65-F5344CB8AC3E}">
        <p14:creationId xmlns:p14="http://schemas.microsoft.com/office/powerpoint/2010/main" val="675167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dirty="0"/>
              <a:t>The first building block is highly convergent or interdisciplinary research. </a:t>
            </a:r>
            <a:r>
              <a:rPr lang="en-US" sz="1200" kern="1200" dirty="0">
                <a:solidFill>
                  <a:schemeClr val="tx1"/>
                </a:solidFill>
                <a:effectLst/>
                <a:latin typeface="+mn-lt"/>
                <a:ea typeface="+mn-ea"/>
                <a:cs typeface="+mn-cs"/>
              </a:rPr>
              <a:t>A key emphasis of the NRT program is a requirement that projects be on an "interdisciplinary or convergent" research theme.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Depicted here is a spectrum of potential relationships among disciplines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Intradisciplinary:  Working within a single discipline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Multidisciplinary:  Working with others from different disciplines, each using their disciplinary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Cross-disciplinary:  Working in one discipline, but considering the perspective or tools in another discipline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NRT Proposals rather in this highlighted area: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Interdisciplinary:  Integrating knowledge and methods from different disciplines, resulting in a synthesis of approaches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Transdisciplinary:  Creating a new approach beyond disciplinary perspectives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Convergence (NSF definition):  Research driven by a specific and compelling problem where there is deep integration across disciplines, potentially leading to new frameworks, paradigms or disciplines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3C34C2B-4065-4588-B685-74FE8A829E47}" type="slidenum">
              <a:rPr lang="en-US" smtClean="0"/>
              <a:t>6</a:t>
            </a:fld>
            <a:endParaRPr lang="en-US"/>
          </a:p>
        </p:txBody>
      </p:sp>
    </p:spTree>
    <p:extLst>
      <p:ext uri="{BB962C8B-B14F-4D97-AF65-F5344CB8AC3E}">
        <p14:creationId xmlns:p14="http://schemas.microsoft.com/office/powerpoint/2010/main" val="2749004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topics of national importance. </a:t>
            </a:r>
          </a:p>
          <a:p>
            <a:r>
              <a:rPr lang="en-US" dirty="0"/>
              <a:t>Open – some identified include: NSF 10 Big ideas</a:t>
            </a:r>
          </a:p>
          <a:p>
            <a:endParaRPr lang="en-US" dirty="0"/>
          </a:p>
          <a:p>
            <a:r>
              <a:rPr lang="en-US" dirty="0"/>
              <a:t>Recent solicitations have invited proposals on any topic, but with an emphasis on the six research themes among the Big Ideas. </a:t>
            </a:r>
          </a:p>
          <a:p>
            <a:endParaRPr lang="en-US" dirty="0"/>
          </a:p>
          <a:p>
            <a:r>
              <a:rPr lang="en-US" dirty="0"/>
              <a:t>Those identified here lend themselves to convergent approaches; cutting edge fields where work often of high societal import is left to be done.</a:t>
            </a:r>
          </a:p>
          <a:p>
            <a:r>
              <a:rPr lang="en-US" dirty="0"/>
              <a:t>Common question is must NRT proposals address one of named themes and is there a preference?</a:t>
            </a:r>
          </a:p>
        </p:txBody>
      </p:sp>
      <p:sp>
        <p:nvSpPr>
          <p:cNvPr id="4" name="Slide Number Placeholder 3"/>
          <p:cNvSpPr>
            <a:spLocks noGrp="1"/>
          </p:cNvSpPr>
          <p:nvPr>
            <p:ph type="sldNum" sz="quarter" idx="5"/>
          </p:nvPr>
        </p:nvSpPr>
        <p:spPr/>
        <p:txBody>
          <a:bodyPr/>
          <a:lstStyle/>
          <a:p>
            <a:fld id="{83C34C2B-4065-4588-B685-74FE8A829E47}" type="slidenum">
              <a:rPr lang="en-US" smtClean="0"/>
              <a:t>7</a:t>
            </a:fld>
            <a:endParaRPr lang="en-US"/>
          </a:p>
        </p:txBody>
      </p:sp>
    </p:spTree>
    <p:extLst>
      <p:ext uri="{BB962C8B-B14F-4D97-AF65-F5344CB8AC3E}">
        <p14:creationId xmlns:p14="http://schemas.microsoft.com/office/powerpoint/2010/main" val="4293591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Another core element is the quality of the training plan, </a:t>
            </a:r>
          </a:p>
          <a:p>
            <a:endParaRPr lang="en-US" baseline="0" dirty="0"/>
          </a:p>
          <a:p>
            <a:r>
              <a:rPr lang="en-US" baseline="0" dirty="0"/>
              <a:t>must emphasize that the bar is very high for innovation here, as much as for research.</a:t>
            </a:r>
          </a:p>
          <a:p>
            <a:endParaRPr lang="en-US" i="1" u="none" dirty="0"/>
          </a:p>
        </p:txBody>
      </p:sp>
      <p:sp>
        <p:nvSpPr>
          <p:cNvPr id="4" name="Slide Number Placeholder 3"/>
          <p:cNvSpPr>
            <a:spLocks noGrp="1"/>
          </p:cNvSpPr>
          <p:nvPr>
            <p:ph type="sldNum" sz="quarter" idx="10"/>
          </p:nvPr>
        </p:nvSpPr>
        <p:spPr/>
        <p:txBody>
          <a:bodyPr/>
          <a:lstStyle/>
          <a:p>
            <a:fld id="{83C34C2B-4065-4588-B685-74FE8A829E47}" type="slidenum">
              <a:rPr lang="en-US" smtClean="0"/>
              <a:t>8</a:t>
            </a:fld>
            <a:endParaRPr lang="en-US"/>
          </a:p>
        </p:txBody>
      </p:sp>
    </p:spTree>
    <p:extLst>
      <p:ext uri="{BB962C8B-B14F-4D97-AF65-F5344CB8AC3E}">
        <p14:creationId xmlns:p14="http://schemas.microsoft.com/office/powerpoint/2010/main" val="1867253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i="1" u="none" dirty="0"/>
          </a:p>
        </p:txBody>
      </p:sp>
      <p:sp>
        <p:nvSpPr>
          <p:cNvPr id="4" name="Slide Number Placeholder 3"/>
          <p:cNvSpPr>
            <a:spLocks noGrp="1"/>
          </p:cNvSpPr>
          <p:nvPr>
            <p:ph type="sldNum" sz="quarter" idx="10"/>
          </p:nvPr>
        </p:nvSpPr>
        <p:spPr/>
        <p:txBody>
          <a:bodyPr/>
          <a:lstStyle/>
          <a:p>
            <a:fld id="{83C34C2B-4065-4588-B685-74FE8A829E47}" type="slidenum">
              <a:rPr lang="en-US" smtClean="0"/>
              <a:t>9</a:t>
            </a:fld>
            <a:endParaRPr lang="en-US"/>
          </a:p>
        </p:txBody>
      </p:sp>
    </p:spTree>
    <p:extLst>
      <p:ext uri="{BB962C8B-B14F-4D97-AF65-F5344CB8AC3E}">
        <p14:creationId xmlns:p14="http://schemas.microsoft.com/office/powerpoint/2010/main" val="3389132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3F4144-4081-43A4-AD04-80BF85942B5B}"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C390F-4DC4-451B-BCA3-DCA997B8EC2C}" type="slidenum">
              <a:rPr lang="en-US" smtClean="0"/>
              <a:t>‹#›</a:t>
            </a:fld>
            <a:endParaRPr lang="en-US"/>
          </a:p>
        </p:txBody>
      </p:sp>
    </p:spTree>
    <p:extLst>
      <p:ext uri="{BB962C8B-B14F-4D97-AF65-F5344CB8AC3E}">
        <p14:creationId xmlns:p14="http://schemas.microsoft.com/office/powerpoint/2010/main" val="3294053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F4144-4081-43A4-AD04-80BF85942B5B}"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C390F-4DC4-451B-BCA3-DCA997B8EC2C}" type="slidenum">
              <a:rPr lang="en-US" smtClean="0"/>
              <a:t>‹#›</a:t>
            </a:fld>
            <a:endParaRPr lang="en-US"/>
          </a:p>
        </p:txBody>
      </p:sp>
    </p:spTree>
    <p:extLst>
      <p:ext uri="{BB962C8B-B14F-4D97-AF65-F5344CB8AC3E}">
        <p14:creationId xmlns:p14="http://schemas.microsoft.com/office/powerpoint/2010/main" val="348212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F4144-4081-43A4-AD04-80BF85942B5B}"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C390F-4DC4-451B-BCA3-DCA997B8EC2C}" type="slidenum">
              <a:rPr lang="en-US" smtClean="0"/>
              <a:t>‹#›</a:t>
            </a:fld>
            <a:endParaRPr lang="en-US"/>
          </a:p>
        </p:txBody>
      </p:sp>
    </p:spTree>
    <p:extLst>
      <p:ext uri="{BB962C8B-B14F-4D97-AF65-F5344CB8AC3E}">
        <p14:creationId xmlns:p14="http://schemas.microsoft.com/office/powerpoint/2010/main" val="2321446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D6E2B2-DDB2-44DE-8256-2C543698021F}"/>
              </a:ext>
            </a:extLst>
          </p:cNvPr>
          <p:cNvSpPr/>
          <p:nvPr userDrawn="1"/>
        </p:nvSpPr>
        <p:spPr>
          <a:xfrm>
            <a:off x="0" y="6076604"/>
            <a:ext cx="2798064" cy="781396"/>
          </a:xfrm>
          <a:prstGeom prst="rect">
            <a:avLst/>
          </a:prstGeom>
          <a:gradFill flip="none" rotWithShape="1">
            <a:gsLst>
              <a:gs pos="0">
                <a:srgbClr val="799F3D">
                  <a:shade val="30000"/>
                  <a:satMod val="115000"/>
                </a:srgbClr>
              </a:gs>
              <a:gs pos="50000">
                <a:srgbClr val="799F3D">
                  <a:shade val="67500"/>
                  <a:satMod val="115000"/>
                </a:srgbClr>
              </a:gs>
              <a:gs pos="100000">
                <a:srgbClr val="799F3D">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6" name="Slide Number Placeholder 5"/>
          <p:cNvSpPr>
            <a:spLocks noGrp="1"/>
          </p:cNvSpPr>
          <p:nvPr>
            <p:ph type="sldNum" sz="quarter" idx="12"/>
          </p:nvPr>
        </p:nvSpPr>
        <p:spPr/>
        <p:txBody>
          <a:bodyPr/>
          <a:lstStyle/>
          <a:p>
            <a:fld id="{916C390F-4DC4-451B-BCA3-DCA997B8EC2C}" type="slidenum">
              <a:rPr lang="en-US" smtClean="0"/>
              <a:t>‹#›</a:t>
            </a:fld>
            <a:endParaRPr lang="en-US"/>
          </a:p>
        </p:txBody>
      </p:sp>
      <p:pic>
        <p:nvPicPr>
          <p:cNvPr id="7" name="Picture 6">
            <a:extLst>
              <a:ext uri="{FF2B5EF4-FFF2-40B4-BE49-F238E27FC236}">
                <a16:creationId xmlns:a16="http://schemas.microsoft.com/office/drawing/2014/main" id="{BD51D68D-F898-4F5E-A56C-5D64CB4BD57B}"/>
              </a:ext>
            </a:extLst>
          </p:cNvPr>
          <p:cNvPicPr>
            <a:picLocks noChangeAspect="1"/>
          </p:cNvPicPr>
          <p:nvPr userDrawn="1"/>
        </p:nvPicPr>
        <p:blipFill rotWithShape="1">
          <a:blip r:embed="rId2"/>
          <a:srcRect b="1221"/>
          <a:stretch/>
        </p:blipFill>
        <p:spPr>
          <a:xfrm>
            <a:off x="0" y="-24938"/>
            <a:ext cx="2798064" cy="6101542"/>
          </a:xfrm>
          <a:prstGeom prst="rect">
            <a:avLst/>
          </a:prstGeom>
        </p:spPr>
      </p:pic>
      <p:pic>
        <p:nvPicPr>
          <p:cNvPr id="8" name="Picture 7">
            <a:extLst>
              <a:ext uri="{FF2B5EF4-FFF2-40B4-BE49-F238E27FC236}">
                <a16:creationId xmlns:a16="http://schemas.microsoft.com/office/drawing/2014/main" id="{1886747C-CAC8-4436-A3FB-DF2DEB4E5998}"/>
              </a:ext>
            </a:extLst>
          </p:cNvPr>
          <p:cNvPicPr>
            <a:picLocks noChangeAspect="1"/>
          </p:cNvPicPr>
          <p:nvPr userDrawn="1"/>
        </p:nvPicPr>
        <p:blipFill rotWithShape="1">
          <a:blip r:embed="rId3"/>
          <a:srcRect l="2456"/>
          <a:stretch/>
        </p:blipFill>
        <p:spPr>
          <a:xfrm>
            <a:off x="51353" y="687458"/>
            <a:ext cx="2695357" cy="1601674"/>
          </a:xfrm>
          <a:prstGeom prst="rect">
            <a:avLst/>
          </a:prstGeom>
        </p:spPr>
      </p:pic>
      <p:pic>
        <p:nvPicPr>
          <p:cNvPr id="10" name="Picture 9">
            <a:extLst>
              <a:ext uri="{FF2B5EF4-FFF2-40B4-BE49-F238E27FC236}">
                <a16:creationId xmlns:a16="http://schemas.microsoft.com/office/drawing/2014/main" id="{86CB5BF5-FEA6-4D61-A122-8D28F5463714}"/>
              </a:ext>
            </a:extLst>
          </p:cNvPr>
          <p:cNvPicPr>
            <a:picLocks noChangeAspect="1"/>
          </p:cNvPicPr>
          <p:nvPr userDrawn="1"/>
        </p:nvPicPr>
        <p:blipFill>
          <a:blip r:embed="rId4"/>
          <a:stretch>
            <a:fillRect/>
          </a:stretch>
        </p:blipFill>
        <p:spPr>
          <a:xfrm>
            <a:off x="4644044" y="2387501"/>
            <a:ext cx="3200400" cy="318221"/>
          </a:xfrm>
          <a:prstGeom prst="rect">
            <a:avLst/>
          </a:prstGeom>
        </p:spPr>
      </p:pic>
      <p:pic>
        <p:nvPicPr>
          <p:cNvPr id="1026" name="Picture 2" descr="Image result for nsf logo">
            <a:extLst>
              <a:ext uri="{FF2B5EF4-FFF2-40B4-BE49-F238E27FC236}">
                <a16:creationId xmlns:a16="http://schemas.microsoft.com/office/drawing/2014/main" id="{F70F7C2A-A8D6-4EDC-AB18-14EE21DA97E3}"/>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 y="1994853"/>
            <a:ext cx="1188719" cy="110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84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3F4144-4081-43A4-AD04-80BF85942B5B}"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C390F-4DC4-451B-BCA3-DCA997B8EC2C}" type="slidenum">
              <a:rPr lang="en-US" smtClean="0"/>
              <a:t>‹#›</a:t>
            </a:fld>
            <a:endParaRPr lang="en-US"/>
          </a:p>
        </p:txBody>
      </p:sp>
    </p:spTree>
    <p:extLst>
      <p:ext uri="{BB962C8B-B14F-4D97-AF65-F5344CB8AC3E}">
        <p14:creationId xmlns:p14="http://schemas.microsoft.com/office/powerpoint/2010/main" val="1712684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3F4144-4081-43A4-AD04-80BF85942B5B}"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C390F-4DC4-451B-BCA3-DCA997B8EC2C}" type="slidenum">
              <a:rPr lang="en-US" smtClean="0"/>
              <a:t>‹#›</a:t>
            </a:fld>
            <a:endParaRPr lang="en-US"/>
          </a:p>
        </p:txBody>
      </p:sp>
    </p:spTree>
    <p:extLst>
      <p:ext uri="{BB962C8B-B14F-4D97-AF65-F5344CB8AC3E}">
        <p14:creationId xmlns:p14="http://schemas.microsoft.com/office/powerpoint/2010/main" val="3991206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3F4144-4081-43A4-AD04-80BF85942B5B}" type="datetimeFigureOut">
              <a:rPr lang="en-US" smtClean="0"/>
              <a:t>8/9/2021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6C390F-4DC4-451B-BCA3-DCA997B8EC2C}" type="slidenum">
              <a:rPr lang="en-US" smtClean="0"/>
              <a:t>‹#›</a:t>
            </a:fld>
            <a:endParaRPr lang="en-US"/>
          </a:p>
        </p:txBody>
      </p:sp>
    </p:spTree>
    <p:extLst>
      <p:ext uri="{BB962C8B-B14F-4D97-AF65-F5344CB8AC3E}">
        <p14:creationId xmlns:p14="http://schemas.microsoft.com/office/powerpoint/2010/main" val="362917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3F4144-4081-43A4-AD04-80BF85942B5B}" type="datetimeFigureOut">
              <a:rPr lang="en-US" smtClean="0"/>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6C390F-4DC4-451B-BCA3-DCA997B8EC2C}" type="slidenum">
              <a:rPr lang="en-US" smtClean="0"/>
              <a:t>‹#›</a:t>
            </a:fld>
            <a:endParaRPr lang="en-US"/>
          </a:p>
        </p:txBody>
      </p:sp>
    </p:spTree>
    <p:extLst>
      <p:ext uri="{BB962C8B-B14F-4D97-AF65-F5344CB8AC3E}">
        <p14:creationId xmlns:p14="http://schemas.microsoft.com/office/powerpoint/2010/main" val="159406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F4144-4081-43A4-AD04-80BF85942B5B}" type="datetimeFigureOut">
              <a:rPr lang="en-US" smtClean="0"/>
              <a:t>8/9/2021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6C390F-4DC4-451B-BCA3-DCA997B8EC2C}" type="slidenum">
              <a:rPr lang="en-US" smtClean="0"/>
              <a:t>‹#›</a:t>
            </a:fld>
            <a:endParaRPr lang="en-US"/>
          </a:p>
        </p:txBody>
      </p:sp>
    </p:spTree>
    <p:extLst>
      <p:ext uri="{BB962C8B-B14F-4D97-AF65-F5344CB8AC3E}">
        <p14:creationId xmlns:p14="http://schemas.microsoft.com/office/powerpoint/2010/main" val="145739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3F4144-4081-43A4-AD04-80BF85942B5B}"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C390F-4DC4-451B-BCA3-DCA997B8EC2C}" type="slidenum">
              <a:rPr lang="en-US" smtClean="0"/>
              <a:t>‹#›</a:t>
            </a:fld>
            <a:endParaRPr lang="en-US"/>
          </a:p>
        </p:txBody>
      </p:sp>
    </p:spTree>
    <p:extLst>
      <p:ext uri="{BB962C8B-B14F-4D97-AF65-F5344CB8AC3E}">
        <p14:creationId xmlns:p14="http://schemas.microsoft.com/office/powerpoint/2010/main" val="2579412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3F4144-4081-43A4-AD04-80BF85942B5B}"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C390F-4DC4-451B-BCA3-DCA997B8EC2C}" type="slidenum">
              <a:rPr lang="en-US" smtClean="0"/>
              <a:t>‹#›</a:t>
            </a:fld>
            <a:endParaRPr lang="en-US"/>
          </a:p>
        </p:txBody>
      </p:sp>
    </p:spTree>
    <p:extLst>
      <p:ext uri="{BB962C8B-B14F-4D97-AF65-F5344CB8AC3E}">
        <p14:creationId xmlns:p14="http://schemas.microsoft.com/office/powerpoint/2010/main" val="311854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F4144-4081-43A4-AD04-80BF85942B5B}" type="datetimeFigureOut">
              <a:rPr lang="en-US" smtClean="0"/>
              <a:t>8/9/2021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C390F-4DC4-451B-BCA3-DCA997B8EC2C}" type="slidenum">
              <a:rPr lang="en-US" smtClean="0"/>
              <a:t>‹#›</a:t>
            </a:fld>
            <a:endParaRPr lang="en-US"/>
          </a:p>
        </p:txBody>
      </p:sp>
    </p:spTree>
    <p:extLst>
      <p:ext uri="{BB962C8B-B14F-4D97-AF65-F5344CB8AC3E}">
        <p14:creationId xmlns:p14="http://schemas.microsoft.com/office/powerpoint/2010/main" val="1761484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sf.gov/pubs/2021/nsf21536/nsf21536.htm?org=NS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vlohan@nsf.gov" TargetMode="External"/><Relationship Id="rId4" Type="http://schemas.openxmlformats.org/officeDocument/2006/relationships/hyperlink" Target="mailto:ddenecke@nsf.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vlohan@nsf.gov" TargetMode="External"/><Relationship Id="rId2" Type="http://schemas.openxmlformats.org/officeDocument/2006/relationships/hyperlink" Target="mailto:ddenecke@nsf.gov" TargetMode="External"/><Relationship Id="rId1" Type="http://schemas.openxmlformats.org/officeDocument/2006/relationships/slideLayout" Target="../slideLayouts/slideLayout2.xml"/><Relationship Id="rId4" Type="http://schemas.openxmlformats.org/officeDocument/2006/relationships/hyperlink" Target="mailto:wbausp@nsf.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sf.gov/pubs/2021/nsf21536/nsf21536.htm?org=NS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nsf.gov/funding/pgm_summ.jsp?pims_id=50501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sf.gov/pubs/2021/nsf21536/nsf21536.htm?org=NS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a:xfrm>
            <a:off x="3326477" y="1796375"/>
            <a:ext cx="8313682" cy="27475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chemeClr val="tx1"/>
                </a:solidFill>
                <a:effectLst/>
                <a:uLnTx/>
                <a:uFillTx/>
                <a:latin typeface="+mj-lt"/>
                <a:ea typeface="+mj-ea"/>
                <a:cs typeface="+mj-cs"/>
              </a:rPr>
              <a:t>NSF Research Traineeship</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mn-lt"/>
                <a:ea typeface="+mj-ea"/>
                <a:cs typeface="+mj-cs"/>
              </a:rPr>
              <a:t>(NRT)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FF0000"/>
                </a:solidFill>
                <a:effectLst/>
                <a:uLnTx/>
                <a:uFillTx/>
                <a:latin typeface="+mn-lt"/>
                <a:ea typeface="+mj-ea"/>
                <a:cs typeface="+mj-cs"/>
                <a:hlinkClick r:id="rId3"/>
              </a:rPr>
              <a:t>NSF 21-536</a:t>
            </a:r>
            <a:endParaRPr kumimoji="0" lang="en-US" sz="6000" b="0" i="0" u="none" strike="noStrike" kern="1200" cap="none" spc="0" normalizeH="0" baseline="0" noProof="0" dirty="0">
              <a:ln>
                <a:noFill/>
              </a:ln>
              <a:solidFill>
                <a:srgbClr val="FF0000"/>
              </a:solidFill>
              <a:effectLst/>
              <a:uLnTx/>
              <a:uFillTx/>
              <a:latin typeface="+mn-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tx1"/>
              </a:solidFill>
              <a:effectLst/>
              <a:uLnTx/>
              <a:uFillTx/>
              <a:latin typeface="+mn-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dirty="0">
                <a:ln>
                  <a:noFill/>
                </a:ln>
                <a:solidFill>
                  <a:schemeClr val="tx1"/>
                </a:solidFill>
                <a:effectLst/>
                <a:uLnTx/>
                <a:uFillTx/>
                <a:latin typeface="+mj-lt"/>
                <a:ea typeface="+mj-ea"/>
                <a:cs typeface="+mj-cs"/>
              </a:rPr>
              <a:t>SBE Webinar</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dirty="0">
                <a:ln>
                  <a:noFill/>
                </a:ln>
                <a:solidFill>
                  <a:schemeClr val="tx1"/>
                </a:solidFill>
                <a:effectLst/>
                <a:uLnTx/>
                <a:uFillTx/>
                <a:latin typeface="+mj-lt"/>
                <a:ea typeface="+mj-ea"/>
                <a:cs typeface="+mj-cs"/>
              </a:rPr>
              <a:t>Monday August 9, 2021</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tx1"/>
              </a:solidFill>
              <a:effectLst/>
              <a:uLnTx/>
              <a:uFillTx/>
              <a:latin typeface="+mn-lt"/>
              <a:ea typeface="+mj-ea"/>
              <a:cs typeface="+mj-cs"/>
            </a:endParaRPr>
          </a:p>
        </p:txBody>
      </p:sp>
      <p:sp>
        <p:nvSpPr>
          <p:cNvPr id="4" name="TextBox 3">
            <a:extLst>
              <a:ext uri="{FF2B5EF4-FFF2-40B4-BE49-F238E27FC236}">
                <a16:creationId xmlns:a16="http://schemas.microsoft.com/office/drawing/2014/main" id="{649358F6-C729-4F43-8D50-339D76695137}"/>
              </a:ext>
            </a:extLst>
          </p:cNvPr>
          <p:cNvSpPr txBox="1"/>
          <p:nvPr/>
        </p:nvSpPr>
        <p:spPr>
          <a:xfrm>
            <a:off x="149805" y="3811119"/>
            <a:ext cx="2381678" cy="2431435"/>
          </a:xfrm>
          <a:prstGeom prst="rect">
            <a:avLst/>
          </a:prstGeom>
          <a:noFill/>
        </p:spPr>
        <p:txBody>
          <a:bodyPr wrap="none" rtlCol="0">
            <a:spAutoFit/>
          </a:bodyPr>
          <a:lstStyle/>
          <a:p>
            <a:r>
              <a:rPr lang="en-US" dirty="0">
                <a:solidFill>
                  <a:schemeClr val="bg1"/>
                </a:solidFill>
              </a:rPr>
              <a:t>NRT Program Directors:</a:t>
            </a:r>
          </a:p>
          <a:p>
            <a:endParaRPr lang="en-US" dirty="0">
              <a:solidFill>
                <a:schemeClr val="bg1"/>
              </a:solidFill>
            </a:endParaRPr>
          </a:p>
          <a:p>
            <a:r>
              <a:rPr lang="en-US" dirty="0">
                <a:solidFill>
                  <a:schemeClr val="bg1"/>
                </a:solidFill>
              </a:rPr>
              <a:t>Daniel </a:t>
            </a:r>
            <a:r>
              <a:rPr lang="en-US" dirty="0" err="1">
                <a:solidFill>
                  <a:schemeClr val="bg1"/>
                </a:solidFill>
              </a:rPr>
              <a:t>Denecke</a:t>
            </a:r>
            <a:endParaRPr lang="en-US" dirty="0">
              <a:solidFill>
                <a:schemeClr val="bg1"/>
              </a:solidFill>
            </a:endParaRPr>
          </a:p>
          <a:p>
            <a:r>
              <a:rPr lang="en-US" dirty="0">
                <a:solidFill>
                  <a:schemeClr val="bg1">
                    <a:lumMod val="75000"/>
                  </a:schemeClr>
                </a:solidFill>
                <a:hlinkClick r:id="rId4">
                  <a:extLst>
                    <a:ext uri="{A12FA001-AC4F-418D-AE19-62706E023703}">
                      <ahyp:hlinkClr xmlns:ahyp="http://schemas.microsoft.com/office/drawing/2018/hyperlinkcolor" val="tx"/>
                    </a:ext>
                  </a:extLst>
                </a:hlinkClick>
              </a:rPr>
              <a:t>ddenecke@nsf.gov</a:t>
            </a:r>
            <a:r>
              <a:rPr lang="en-US" dirty="0">
                <a:solidFill>
                  <a:schemeClr val="bg1">
                    <a:lumMod val="75000"/>
                  </a:schemeClr>
                </a:solidFill>
              </a:rPr>
              <a:t> </a:t>
            </a:r>
          </a:p>
          <a:p>
            <a:endParaRPr lang="en-US" sz="400" dirty="0">
              <a:solidFill>
                <a:schemeClr val="bg1">
                  <a:lumMod val="75000"/>
                </a:schemeClr>
              </a:solidFill>
            </a:endParaRPr>
          </a:p>
          <a:p>
            <a:r>
              <a:rPr lang="en-US" dirty="0">
                <a:solidFill>
                  <a:schemeClr val="bg1"/>
                </a:solidFill>
              </a:rPr>
              <a:t>Vinod </a:t>
            </a:r>
            <a:r>
              <a:rPr lang="en-US" dirty="0" err="1">
                <a:solidFill>
                  <a:schemeClr val="bg1"/>
                </a:solidFill>
              </a:rPr>
              <a:t>Lohani</a:t>
            </a:r>
            <a:endParaRPr lang="en-US" dirty="0">
              <a:solidFill>
                <a:schemeClr val="bg1"/>
              </a:solidFill>
            </a:endParaRPr>
          </a:p>
          <a:p>
            <a:r>
              <a:rPr lang="en-US" dirty="0">
                <a:solidFill>
                  <a:schemeClr val="bg1">
                    <a:lumMod val="75000"/>
                  </a:schemeClr>
                </a:solidFill>
                <a:hlinkClick r:id="rId5">
                  <a:extLst>
                    <a:ext uri="{A12FA001-AC4F-418D-AE19-62706E023703}">
                      <ahyp:hlinkClr xmlns:ahyp="http://schemas.microsoft.com/office/drawing/2018/hyperlinkcolor" val="tx"/>
                    </a:ext>
                  </a:extLst>
                </a:hlinkClick>
              </a:rPr>
              <a:t>vlohani@nsf.gov</a:t>
            </a:r>
            <a:r>
              <a:rPr lang="en-US" dirty="0">
                <a:solidFill>
                  <a:schemeClr val="bg1">
                    <a:lumMod val="75000"/>
                  </a:schemeClr>
                </a:solidFill>
              </a:rPr>
              <a:t> </a:t>
            </a:r>
          </a:p>
          <a:p>
            <a:endParaRPr lang="en-US" sz="400" dirty="0">
              <a:solidFill>
                <a:schemeClr val="bg1"/>
              </a:solidFill>
            </a:endParaRPr>
          </a:p>
          <a:p>
            <a:endParaRPr lang="en-US" dirty="0">
              <a:solidFill>
                <a:schemeClr val="bg1"/>
              </a:solidFill>
            </a:endParaRPr>
          </a:p>
          <a:p>
            <a:endParaRPr lang="en-US" dirty="0">
              <a:solidFill>
                <a:schemeClr val="bg1"/>
              </a:solidFill>
            </a:endParaRPr>
          </a:p>
        </p:txBody>
      </p:sp>
      <p:sp>
        <p:nvSpPr>
          <p:cNvPr id="3" name="TextBox 2">
            <a:extLst>
              <a:ext uri="{FF2B5EF4-FFF2-40B4-BE49-F238E27FC236}">
                <a16:creationId xmlns:a16="http://schemas.microsoft.com/office/drawing/2014/main" id="{9162B70E-5527-0245-941B-64FA5B3ABBCC}"/>
              </a:ext>
            </a:extLst>
          </p:cNvPr>
          <p:cNvSpPr txBox="1"/>
          <p:nvPr/>
        </p:nvSpPr>
        <p:spPr>
          <a:xfrm>
            <a:off x="4969264" y="5873222"/>
            <a:ext cx="5519075" cy="369332"/>
          </a:xfrm>
          <a:prstGeom prst="rect">
            <a:avLst/>
          </a:prstGeom>
          <a:noFill/>
        </p:spPr>
        <p:txBody>
          <a:bodyPr wrap="none" rtlCol="0">
            <a:spAutoFit/>
          </a:bodyPr>
          <a:lstStyle/>
          <a:p>
            <a:r>
              <a:rPr lang="en-US" dirty="0"/>
              <a:t>Next Full Proposal deadline: </a:t>
            </a:r>
            <a:r>
              <a:rPr lang="en-US" dirty="0">
                <a:solidFill>
                  <a:srgbClr val="FF0000"/>
                </a:solidFill>
              </a:rPr>
              <a:t>September 6,  2021 (FY2022)</a:t>
            </a:r>
          </a:p>
        </p:txBody>
      </p:sp>
    </p:spTree>
    <p:extLst>
      <p:ext uri="{BB962C8B-B14F-4D97-AF65-F5344CB8AC3E}">
        <p14:creationId xmlns:p14="http://schemas.microsoft.com/office/powerpoint/2010/main" val="1529795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a:xfrm>
            <a:off x="2723374" y="-890365"/>
            <a:ext cx="9423748" cy="7320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j-ea"/>
                <a:cs typeface="+mj-cs"/>
              </a:rPr>
              <a:t>Training (continued)</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tx1"/>
              </a:solidFill>
              <a:effectLst/>
              <a:uLnTx/>
              <a:uFillTx/>
              <a:latin typeface="+mn-lt"/>
              <a:ea typeface="+mj-ea"/>
              <a:cs typeface="+mj-cs"/>
            </a:endParaRPr>
          </a:p>
        </p:txBody>
      </p:sp>
      <p:sp>
        <p:nvSpPr>
          <p:cNvPr id="3" name="TextBox 2">
            <a:extLst>
              <a:ext uri="{FF2B5EF4-FFF2-40B4-BE49-F238E27FC236}">
                <a16:creationId xmlns:a16="http://schemas.microsoft.com/office/drawing/2014/main" id="{2E3393EF-0C8B-CB4F-8789-A63E53BFC50B}"/>
              </a:ext>
            </a:extLst>
          </p:cNvPr>
          <p:cNvSpPr txBox="1"/>
          <p:nvPr/>
        </p:nvSpPr>
        <p:spPr>
          <a:xfrm>
            <a:off x="3836902" y="1395675"/>
            <a:ext cx="7665663"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a:t>Integrate training and research</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Do not extend time to degree</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Carefully consider the content-area and career-aligned skillsets</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Who is a trainee?</a:t>
            </a:r>
          </a:p>
        </p:txBody>
      </p:sp>
      <p:sp>
        <p:nvSpPr>
          <p:cNvPr id="2" name="TextBox 1">
            <a:extLst>
              <a:ext uri="{FF2B5EF4-FFF2-40B4-BE49-F238E27FC236}">
                <a16:creationId xmlns:a16="http://schemas.microsoft.com/office/drawing/2014/main" id="{164467FF-B46F-41D7-A87C-56EA6173997D}"/>
              </a:ext>
            </a:extLst>
          </p:cNvPr>
          <p:cNvSpPr txBox="1"/>
          <p:nvPr/>
        </p:nvSpPr>
        <p:spPr>
          <a:xfrm>
            <a:off x="6096000" y="325370"/>
            <a:ext cx="2050946" cy="769441"/>
          </a:xfrm>
          <a:prstGeom prst="rect">
            <a:avLst/>
          </a:prstGeom>
          <a:noFill/>
        </p:spPr>
        <p:txBody>
          <a:bodyPr wrap="none" rtlCol="0">
            <a:spAutoFit/>
          </a:bodyPr>
          <a:lstStyle/>
          <a:p>
            <a:r>
              <a:rPr lang="en-US" sz="4400" b="1" dirty="0"/>
              <a:t>Training</a:t>
            </a:r>
          </a:p>
        </p:txBody>
      </p:sp>
    </p:spTree>
    <p:extLst>
      <p:ext uri="{BB962C8B-B14F-4D97-AF65-F5344CB8AC3E}">
        <p14:creationId xmlns:p14="http://schemas.microsoft.com/office/powerpoint/2010/main" val="2052620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DIagram of NRT Architecure - Research Interdisciplinary/Convergent, Training, Instutional Change Workforce Development">
            <a:extLst>
              <a:ext uri="{FF2B5EF4-FFF2-40B4-BE49-F238E27FC236}">
                <a16:creationId xmlns:a16="http://schemas.microsoft.com/office/drawing/2014/main" id="{A5870675-841A-3942-A138-C3837E3D3A7F}"/>
              </a:ext>
            </a:extLst>
          </p:cNvPr>
          <p:cNvGraphicFramePr/>
          <p:nvPr>
            <p:extLst>
              <p:ext uri="{D42A27DB-BD31-4B8C-83A1-F6EECF244321}">
                <p14:modId xmlns:p14="http://schemas.microsoft.com/office/powerpoint/2010/main" val="782450136"/>
              </p:ext>
            </p:extLst>
          </p:nvPr>
        </p:nvGraphicFramePr>
        <p:xfrm>
          <a:off x="3006586" y="-165303"/>
          <a:ext cx="9143604" cy="6615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A37C98B-8528-2D40-AB9C-048685EBFD1D}"/>
              </a:ext>
            </a:extLst>
          </p:cNvPr>
          <p:cNvSpPr txBox="1"/>
          <p:nvPr/>
        </p:nvSpPr>
        <p:spPr>
          <a:xfrm>
            <a:off x="3653358" y="248871"/>
            <a:ext cx="5267618" cy="1077218"/>
          </a:xfrm>
          <a:prstGeom prst="rect">
            <a:avLst/>
          </a:prstGeom>
          <a:noFill/>
        </p:spPr>
        <p:txBody>
          <a:bodyPr wrap="square" rtlCol="0">
            <a:spAutoFit/>
          </a:bodyPr>
          <a:lstStyle/>
          <a:p>
            <a:pPr algn="ctr"/>
            <a:r>
              <a:rPr lang="en-US" sz="3200" b="1" dirty="0">
                <a:solidFill>
                  <a:srgbClr val="FF0000"/>
                </a:solidFill>
              </a:rPr>
              <a:t>How do you know if your NRT model is working?</a:t>
            </a:r>
          </a:p>
        </p:txBody>
      </p:sp>
      <p:sp>
        <p:nvSpPr>
          <p:cNvPr id="4" name="Title 3">
            <a:extLst>
              <a:ext uri="{FF2B5EF4-FFF2-40B4-BE49-F238E27FC236}">
                <a16:creationId xmlns:a16="http://schemas.microsoft.com/office/drawing/2014/main" id="{B17811D1-7021-4EAA-8497-20001B739D0B}"/>
              </a:ext>
            </a:extLst>
          </p:cNvPr>
          <p:cNvSpPr>
            <a:spLocks noGrp="1"/>
          </p:cNvSpPr>
          <p:nvPr>
            <p:ph type="title" idx="4294967295"/>
          </p:nvPr>
        </p:nvSpPr>
        <p:spPr>
          <a:xfrm>
            <a:off x="838200" y="-796594"/>
            <a:ext cx="10515600" cy="796594"/>
          </a:xfrm>
        </p:spPr>
        <p:txBody>
          <a:bodyPr vert="horz" lIns="91440" tIns="45720" rIns="91440" bIns="45720" rtlCol="0" anchor="b">
            <a:normAutofit/>
          </a:bodyPr>
          <a:lstStyle/>
          <a:p>
            <a:pPr lvl="0">
              <a:defRPr/>
            </a:pPr>
            <a:r>
              <a:rPr lang="en-US" b="1" dirty="0"/>
              <a:t>Architecture of an NRT - 3</a:t>
            </a:r>
            <a:endParaRPr lang="en-US" dirty="0"/>
          </a:p>
        </p:txBody>
      </p:sp>
      <p:sp>
        <p:nvSpPr>
          <p:cNvPr id="7" name="Title 1">
            <a:extLst>
              <a:ext uri="{FF2B5EF4-FFF2-40B4-BE49-F238E27FC236}">
                <a16:creationId xmlns:a16="http://schemas.microsoft.com/office/drawing/2014/main" id="{2F28C955-7C69-4CB2-8049-CE7BF6CF95BB}"/>
              </a:ext>
            </a:extLst>
          </p:cNvPr>
          <p:cNvSpPr txBox="1">
            <a:spLocks/>
          </p:cNvSpPr>
          <p:nvPr/>
        </p:nvSpPr>
        <p:spPr>
          <a:xfrm>
            <a:off x="3068053" y="5106979"/>
            <a:ext cx="4510335" cy="7320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b="1">
                <a:latin typeface="+mn-lt"/>
              </a:rPr>
              <a:t>Architecture </a:t>
            </a:r>
          </a:p>
          <a:p>
            <a:pPr algn="ctr">
              <a:defRPr/>
            </a:pPr>
            <a:r>
              <a:rPr lang="en-US" b="1">
                <a:latin typeface="+mn-lt"/>
              </a:rPr>
              <a:t>of an NRT</a:t>
            </a:r>
          </a:p>
          <a:p>
            <a:pPr algn="ctr">
              <a:defRPr/>
            </a:pPr>
            <a:endParaRPr lang="en-US" b="1" dirty="0">
              <a:latin typeface="+mn-lt"/>
            </a:endParaRPr>
          </a:p>
        </p:txBody>
      </p:sp>
    </p:spTree>
    <p:extLst>
      <p:ext uri="{BB962C8B-B14F-4D97-AF65-F5344CB8AC3E}">
        <p14:creationId xmlns:p14="http://schemas.microsoft.com/office/powerpoint/2010/main" val="333780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738AE-11EF-554F-80E0-3D37F9D7C6FF}"/>
              </a:ext>
            </a:extLst>
          </p:cNvPr>
          <p:cNvSpPr txBox="1">
            <a:spLocks noGrp="1"/>
          </p:cNvSpPr>
          <p:nvPr>
            <p:ph type="title" idx="4294967295"/>
          </p:nvPr>
        </p:nvSpPr>
        <p:spPr>
          <a:xfrm>
            <a:off x="3785033" y="496784"/>
            <a:ext cx="738439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j-ea"/>
                <a:cs typeface="+mj-cs"/>
              </a:rPr>
              <a:t>Evaluation &amp; Assessment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j-ea"/>
                <a:cs typeface="+mj-cs"/>
              </a:rPr>
              <a:t>are critical project components</a:t>
            </a:r>
          </a:p>
        </p:txBody>
      </p:sp>
      <p:sp>
        <p:nvSpPr>
          <p:cNvPr id="3" name="TextBox 2">
            <a:extLst>
              <a:ext uri="{FF2B5EF4-FFF2-40B4-BE49-F238E27FC236}">
                <a16:creationId xmlns:a16="http://schemas.microsoft.com/office/drawing/2014/main" id="{F2AE49A0-BA34-B645-BEE3-8FC549207E08}"/>
              </a:ext>
            </a:extLst>
          </p:cNvPr>
          <p:cNvSpPr txBox="1"/>
          <p:nvPr/>
        </p:nvSpPr>
        <p:spPr>
          <a:xfrm>
            <a:off x="3267426" y="1971942"/>
            <a:ext cx="8677834" cy="5016758"/>
          </a:xfrm>
          <a:prstGeom prst="rect">
            <a:avLst/>
          </a:prstGeom>
          <a:noFill/>
        </p:spPr>
        <p:txBody>
          <a:bodyPr wrap="square" rtlCol="0">
            <a:spAutoFit/>
          </a:bodyPr>
          <a:lstStyle/>
          <a:p>
            <a:pPr marL="571500" indent="-571500">
              <a:buFont typeface="Arial" panose="020B0604020202020204" pitchFamily="34" charset="0"/>
              <a:buChar char="•"/>
            </a:pPr>
            <a:r>
              <a:rPr lang="en-US" sz="4000" dirty="0"/>
              <a:t>Unbiased evaluator</a:t>
            </a:r>
          </a:p>
          <a:p>
            <a:pPr marL="571500" indent="-571500">
              <a:buFont typeface="Arial" panose="020B0604020202020204" pitchFamily="34" charset="0"/>
              <a:buChar char="•"/>
            </a:pPr>
            <a:r>
              <a:rPr lang="en-US" sz="4000" dirty="0"/>
              <a:t>Potential to develop sustainable in-house capacity</a:t>
            </a:r>
          </a:p>
          <a:p>
            <a:pPr marL="571500" indent="-571500">
              <a:buFont typeface="Arial" panose="020B0604020202020204" pitchFamily="34" charset="0"/>
              <a:buChar char="•"/>
            </a:pPr>
            <a:r>
              <a:rPr lang="en-US" sz="4000" dirty="0"/>
              <a:t>Include evaluator in the proposal preparation</a:t>
            </a:r>
          </a:p>
          <a:p>
            <a:pPr marL="571500" indent="-571500">
              <a:buFont typeface="Arial" panose="020B0604020202020204" pitchFamily="34" charset="0"/>
              <a:buChar char="•"/>
            </a:pPr>
            <a:r>
              <a:rPr lang="en-US" sz="4000" dirty="0"/>
              <a:t>Ensure program is benefiting from feedback (formative and summative assessment)</a:t>
            </a:r>
          </a:p>
        </p:txBody>
      </p:sp>
    </p:spTree>
    <p:extLst>
      <p:ext uri="{BB962C8B-B14F-4D97-AF65-F5344CB8AC3E}">
        <p14:creationId xmlns:p14="http://schemas.microsoft.com/office/powerpoint/2010/main" val="3960572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738AE-11EF-554F-80E0-3D37F9D7C6FF}"/>
              </a:ext>
            </a:extLst>
          </p:cNvPr>
          <p:cNvSpPr txBox="1">
            <a:spLocks noGrp="1"/>
          </p:cNvSpPr>
          <p:nvPr>
            <p:ph type="title" idx="4294967295"/>
          </p:nvPr>
        </p:nvSpPr>
        <p:spPr>
          <a:xfrm>
            <a:off x="3641601" y="424212"/>
            <a:ext cx="788701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j-ea"/>
                <a:cs typeface="+mj-cs"/>
              </a:rPr>
              <a:t>NSF &amp; NRT Merit Review Criteria</a:t>
            </a:r>
          </a:p>
        </p:txBody>
      </p:sp>
      <p:sp>
        <p:nvSpPr>
          <p:cNvPr id="3" name="TextBox 2">
            <a:extLst>
              <a:ext uri="{FF2B5EF4-FFF2-40B4-BE49-F238E27FC236}">
                <a16:creationId xmlns:a16="http://schemas.microsoft.com/office/drawing/2014/main" id="{F2AE49A0-BA34-B645-BEE3-8FC549207E08}"/>
              </a:ext>
            </a:extLst>
          </p:cNvPr>
          <p:cNvSpPr txBox="1"/>
          <p:nvPr/>
        </p:nvSpPr>
        <p:spPr>
          <a:xfrm>
            <a:off x="3402323" y="1414617"/>
            <a:ext cx="8862250" cy="5016758"/>
          </a:xfrm>
          <a:prstGeom prst="rect">
            <a:avLst/>
          </a:prstGeom>
          <a:noFill/>
        </p:spPr>
        <p:txBody>
          <a:bodyPr wrap="square" rtlCol="0">
            <a:spAutoFit/>
          </a:bodyPr>
          <a:lstStyle/>
          <a:p>
            <a:r>
              <a:rPr lang="en-US" sz="3200" dirty="0"/>
              <a:t>NSF criteria</a:t>
            </a:r>
          </a:p>
          <a:p>
            <a:pPr marL="1028700" lvl="1" indent="-571500">
              <a:buFont typeface="Arial" panose="020B0604020202020204" pitchFamily="34" charset="0"/>
              <a:buChar char="•"/>
            </a:pPr>
            <a:r>
              <a:rPr lang="en-US" sz="3200" dirty="0"/>
              <a:t>Intellectual merit: research &amp; training/eval</a:t>
            </a:r>
          </a:p>
          <a:p>
            <a:pPr marL="1028700" lvl="1" indent="-571500">
              <a:buFont typeface="Arial" panose="020B0604020202020204" pitchFamily="34" charset="0"/>
              <a:buChar char="•"/>
            </a:pPr>
            <a:r>
              <a:rPr lang="en-US" sz="3200" dirty="0"/>
              <a:t>Broader impacts: beyond diversity</a:t>
            </a:r>
          </a:p>
          <a:p>
            <a:endParaRPr lang="en-US" sz="3200" dirty="0"/>
          </a:p>
          <a:p>
            <a:r>
              <a:rPr lang="en-US" sz="3200" dirty="0"/>
              <a:t>NRT-specific criteria</a:t>
            </a:r>
          </a:p>
          <a:p>
            <a:pPr marL="1028700" lvl="1" indent="-571500">
              <a:buFont typeface="Arial" panose="020B0604020202020204" pitchFamily="34" charset="0"/>
              <a:buChar char="•"/>
            </a:pPr>
            <a:r>
              <a:rPr lang="en-US" sz="3200" dirty="0"/>
              <a:t>Integration of research &amp; education</a:t>
            </a:r>
          </a:p>
          <a:p>
            <a:pPr marL="1028700" lvl="1" indent="-571500">
              <a:buFont typeface="Arial" panose="020B0604020202020204" pitchFamily="34" charset="0"/>
              <a:buChar char="•"/>
            </a:pPr>
            <a:r>
              <a:rPr lang="en-US" sz="3200" dirty="0"/>
              <a:t>Interdisciplinarity/convergence</a:t>
            </a:r>
          </a:p>
          <a:p>
            <a:pPr marL="1028700" lvl="1" indent="-571500">
              <a:buFont typeface="Arial" panose="020B0604020202020204" pitchFamily="34" charset="0"/>
              <a:buChar char="•"/>
            </a:pPr>
            <a:r>
              <a:rPr lang="en-US" sz="3200" dirty="0"/>
              <a:t>Professional development/training </a:t>
            </a:r>
          </a:p>
          <a:p>
            <a:pPr marL="1028700" lvl="1" indent="-571500">
              <a:buFont typeface="Arial" panose="020B0604020202020204" pitchFamily="34" charset="0"/>
              <a:buChar char="•"/>
            </a:pPr>
            <a:r>
              <a:rPr lang="en-US" sz="3200" dirty="0"/>
              <a:t>Integrating diversity</a:t>
            </a:r>
          </a:p>
          <a:p>
            <a:pPr marL="1028700" lvl="1" indent="-571500">
              <a:buFont typeface="Arial" panose="020B0604020202020204" pitchFamily="34" charset="0"/>
              <a:buChar char="•"/>
            </a:pPr>
            <a:r>
              <a:rPr lang="en-US" sz="3200" dirty="0"/>
              <a:t>Evaluation</a:t>
            </a:r>
          </a:p>
        </p:txBody>
      </p:sp>
    </p:spTree>
    <p:extLst>
      <p:ext uri="{BB962C8B-B14F-4D97-AF65-F5344CB8AC3E}">
        <p14:creationId xmlns:p14="http://schemas.microsoft.com/office/powerpoint/2010/main" val="2774488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a:xfrm>
            <a:off x="2761747" y="313519"/>
            <a:ext cx="9448799" cy="7320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j-ea"/>
                <a:cs typeface="+mj-cs"/>
              </a:rPr>
              <a:t>NRT Proposal Preparation Tips</a:t>
            </a:r>
          </a:p>
        </p:txBody>
      </p:sp>
      <p:sp>
        <p:nvSpPr>
          <p:cNvPr id="4" name="Content Placeholder 5">
            <a:extLst>
              <a:ext uri="{FF2B5EF4-FFF2-40B4-BE49-F238E27FC236}">
                <a16:creationId xmlns:a16="http://schemas.microsoft.com/office/drawing/2014/main" id="{905EA508-0189-4888-B651-0E6C30517433}"/>
              </a:ext>
            </a:extLst>
          </p:cNvPr>
          <p:cNvSpPr txBox="1">
            <a:spLocks/>
          </p:cNvSpPr>
          <p:nvPr/>
        </p:nvSpPr>
        <p:spPr>
          <a:xfrm>
            <a:off x="3069542" y="1261747"/>
            <a:ext cx="8853519" cy="28635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Follow the solicitation guidelines</a:t>
            </a:r>
          </a:p>
          <a:p>
            <a:pPr marL="0" indent="0">
              <a:buNone/>
            </a:pPr>
            <a:r>
              <a:rPr lang="en-US" sz="3200" dirty="0"/>
              <a:t>Heed all “musts” and check all checkboxes</a:t>
            </a:r>
          </a:p>
          <a:p>
            <a:pPr marL="0" indent="0">
              <a:buNone/>
            </a:pPr>
            <a:endParaRPr lang="en-US" sz="3200" dirty="0"/>
          </a:p>
          <a:p>
            <a:pPr lvl="1"/>
            <a:r>
              <a:rPr lang="en-US" sz="2800" dirty="0"/>
              <a:t>Allow sufficient time for submission by deadline</a:t>
            </a:r>
          </a:p>
          <a:p>
            <a:pPr lvl="1"/>
            <a:r>
              <a:rPr lang="en-US" sz="2800" dirty="0"/>
              <a:t>Heed institutional and PI and/or co-PI limitations regarding #’s of submissions</a:t>
            </a:r>
          </a:p>
          <a:p>
            <a:pPr lvl="1"/>
            <a:r>
              <a:rPr lang="en-US" sz="2800" dirty="0"/>
              <a:t>Pay attention to limits and guidelines on:</a:t>
            </a:r>
          </a:p>
          <a:p>
            <a:pPr lvl="2"/>
            <a:r>
              <a:rPr lang="en-US" sz="2400" dirty="0"/>
              <a:t>institutional letter of support and/or </a:t>
            </a:r>
          </a:p>
          <a:p>
            <a:pPr lvl="2"/>
            <a:r>
              <a:rPr lang="en-US" sz="2400" dirty="0"/>
              <a:t>Required letters of collaboration from other NRT-eligible organizations that appear in the budget and/or</a:t>
            </a:r>
          </a:p>
          <a:p>
            <a:pPr lvl="2"/>
            <a:r>
              <a:rPr lang="en-US" sz="2400" dirty="0"/>
              <a:t>Other, optional letters of support</a:t>
            </a:r>
          </a:p>
          <a:p>
            <a:pPr lvl="1"/>
            <a:r>
              <a:rPr lang="en-US" sz="2800" dirty="0"/>
              <a:t>New NSF-wide PAPPG and </a:t>
            </a:r>
            <a:r>
              <a:rPr lang="en-US" sz="2800" dirty="0" err="1"/>
              <a:t>Biosketch</a:t>
            </a:r>
            <a:r>
              <a:rPr lang="en-US" sz="2800" dirty="0"/>
              <a:t> guidelines</a:t>
            </a:r>
          </a:p>
          <a:p>
            <a:pPr lvl="1"/>
            <a:endParaRPr lang="en-US" sz="2200" dirty="0"/>
          </a:p>
          <a:p>
            <a:pPr marL="0" lvl="1" indent="0">
              <a:buNone/>
            </a:pPr>
            <a:endParaRPr lang="en-US" sz="2600" dirty="0"/>
          </a:p>
          <a:p>
            <a:pPr marL="0" lvl="1" indent="0">
              <a:buFont typeface="Arial" panose="020B0604020202020204" pitchFamily="34" charset="0"/>
              <a:buNone/>
            </a:pPr>
            <a:endParaRPr lang="en-US" sz="2600" dirty="0"/>
          </a:p>
          <a:p>
            <a:endParaRPr lang="en-US" sz="2600" dirty="0"/>
          </a:p>
          <a:p>
            <a:endParaRPr lang="en-US" dirty="0"/>
          </a:p>
        </p:txBody>
      </p:sp>
    </p:spTree>
    <p:extLst>
      <p:ext uri="{BB962C8B-B14F-4D97-AF65-F5344CB8AC3E}">
        <p14:creationId xmlns:p14="http://schemas.microsoft.com/office/powerpoint/2010/main" val="727365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49A6C-BEE4-4C64-AE10-B2188DDCE9C7}"/>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b="1" dirty="0"/>
              <a:t>NRT Proposal Preparation Tips (continued)</a:t>
            </a:r>
            <a:endParaRPr lang="en-US" dirty="0"/>
          </a:p>
        </p:txBody>
      </p:sp>
      <p:sp>
        <p:nvSpPr>
          <p:cNvPr id="3" name="TextBox 2">
            <a:extLst>
              <a:ext uri="{FF2B5EF4-FFF2-40B4-BE49-F238E27FC236}">
                <a16:creationId xmlns:a16="http://schemas.microsoft.com/office/drawing/2014/main" id="{5CB12E64-C794-4F53-9943-38C4324BCE21}"/>
              </a:ext>
            </a:extLst>
          </p:cNvPr>
          <p:cNvSpPr txBox="1"/>
          <p:nvPr/>
        </p:nvSpPr>
        <p:spPr>
          <a:xfrm>
            <a:off x="3421988" y="246153"/>
            <a:ext cx="7277313" cy="769441"/>
          </a:xfrm>
          <a:prstGeom prst="rect">
            <a:avLst/>
          </a:prstGeom>
          <a:noFill/>
        </p:spPr>
        <p:txBody>
          <a:bodyPr wrap="none" rtlCol="0">
            <a:spAutoFit/>
          </a:bodyPr>
          <a:lstStyle/>
          <a:p>
            <a:r>
              <a:rPr lang="en-US" sz="4400" b="1" dirty="0"/>
              <a:t>NRT Proposal Preparation Tips</a:t>
            </a:r>
          </a:p>
        </p:txBody>
      </p:sp>
      <p:sp>
        <p:nvSpPr>
          <p:cNvPr id="4" name="Content Placeholder 5">
            <a:extLst>
              <a:ext uri="{FF2B5EF4-FFF2-40B4-BE49-F238E27FC236}">
                <a16:creationId xmlns:a16="http://schemas.microsoft.com/office/drawing/2014/main" id="{905EA508-0189-4888-B651-0E6C30517433}"/>
              </a:ext>
            </a:extLst>
          </p:cNvPr>
          <p:cNvSpPr txBox="1">
            <a:spLocks/>
          </p:cNvSpPr>
          <p:nvPr/>
        </p:nvSpPr>
        <p:spPr>
          <a:xfrm>
            <a:off x="3069542" y="1261747"/>
            <a:ext cx="8853519" cy="28635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Follow the solicitation guidelines</a:t>
            </a:r>
          </a:p>
          <a:p>
            <a:pPr marL="0" indent="0">
              <a:buNone/>
            </a:pPr>
            <a:r>
              <a:rPr lang="en-US" sz="3200" dirty="0"/>
              <a:t>Heed all “musts” and check all checkboxes</a:t>
            </a:r>
          </a:p>
          <a:p>
            <a:pPr marL="0" indent="0">
              <a:buNone/>
            </a:pPr>
            <a:endParaRPr lang="en-US" sz="3200" dirty="0"/>
          </a:p>
          <a:p>
            <a:pPr lvl="1"/>
            <a:r>
              <a:rPr lang="en-US" sz="2800" dirty="0"/>
              <a:t>Allow sufficient time for submission by deadline</a:t>
            </a:r>
          </a:p>
          <a:p>
            <a:pPr lvl="1"/>
            <a:r>
              <a:rPr lang="en-US" sz="2800" dirty="0"/>
              <a:t>Heed institutional and PI and/or co-PI limitations regarding #’s of submissions</a:t>
            </a:r>
          </a:p>
          <a:p>
            <a:pPr lvl="1"/>
            <a:r>
              <a:rPr lang="en-US" sz="2800" dirty="0"/>
              <a:t>Pay attention to limits and guidelines on:</a:t>
            </a:r>
          </a:p>
          <a:p>
            <a:pPr lvl="2"/>
            <a:r>
              <a:rPr lang="en-US" sz="2400" dirty="0"/>
              <a:t>institutional letter of support and/or </a:t>
            </a:r>
          </a:p>
          <a:p>
            <a:pPr lvl="2"/>
            <a:r>
              <a:rPr lang="en-US" sz="2400" dirty="0"/>
              <a:t>Required letters of collaboration from other NRT-eligible organizations that appear in the budget and/or</a:t>
            </a:r>
          </a:p>
          <a:p>
            <a:pPr lvl="2"/>
            <a:r>
              <a:rPr lang="en-US" sz="2400" dirty="0"/>
              <a:t>Other, optional letters of support</a:t>
            </a:r>
          </a:p>
          <a:p>
            <a:pPr lvl="1"/>
            <a:r>
              <a:rPr lang="en-US" sz="2800" dirty="0"/>
              <a:t>New NSF-wide PAPPG and </a:t>
            </a:r>
            <a:r>
              <a:rPr lang="en-US" sz="2800" dirty="0" err="1"/>
              <a:t>Biosketch</a:t>
            </a:r>
            <a:r>
              <a:rPr lang="en-US" sz="2800" dirty="0"/>
              <a:t> guidelines</a:t>
            </a:r>
          </a:p>
          <a:p>
            <a:pPr lvl="1"/>
            <a:endParaRPr lang="en-US" sz="2200" dirty="0"/>
          </a:p>
          <a:p>
            <a:pPr marL="0" lvl="1" indent="0">
              <a:buNone/>
            </a:pPr>
            <a:endParaRPr lang="en-US" sz="2600" dirty="0"/>
          </a:p>
          <a:p>
            <a:pPr marL="0" lvl="1" indent="0">
              <a:buFont typeface="Arial" panose="020B0604020202020204" pitchFamily="34" charset="0"/>
              <a:buNone/>
            </a:pPr>
            <a:endParaRPr lang="en-US" sz="2600" dirty="0"/>
          </a:p>
          <a:p>
            <a:endParaRPr lang="en-US" sz="2600" dirty="0"/>
          </a:p>
          <a:p>
            <a:endParaRPr lang="en-US" dirty="0"/>
          </a:p>
        </p:txBody>
      </p:sp>
    </p:spTree>
    <p:extLst>
      <p:ext uri="{BB962C8B-B14F-4D97-AF65-F5344CB8AC3E}">
        <p14:creationId xmlns:p14="http://schemas.microsoft.com/office/powerpoint/2010/main" val="2667079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6E6BC40-B6CF-F840-8BEF-53969DD54A87}"/>
              </a:ext>
            </a:extLst>
          </p:cNvPr>
          <p:cNvSpPr txBox="1">
            <a:spLocks noGrp="1"/>
          </p:cNvSpPr>
          <p:nvPr>
            <p:ph type="title" idx="4294967295"/>
          </p:nvPr>
        </p:nvSpPr>
        <p:spPr>
          <a:xfrm>
            <a:off x="3918857" y="89713"/>
            <a:ext cx="8476746" cy="7320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SBE-based NRT Recent Awards</a:t>
            </a:r>
          </a:p>
        </p:txBody>
      </p:sp>
      <p:sp>
        <p:nvSpPr>
          <p:cNvPr id="7" name="Content Placeholder 2">
            <a:extLst>
              <a:ext uri="{FF2B5EF4-FFF2-40B4-BE49-F238E27FC236}">
                <a16:creationId xmlns:a16="http://schemas.microsoft.com/office/drawing/2014/main" id="{7B52519B-3692-A045-AD62-3B93D4DDC183}"/>
              </a:ext>
            </a:extLst>
          </p:cNvPr>
          <p:cNvSpPr txBox="1">
            <a:spLocks/>
          </p:cNvSpPr>
          <p:nvPr/>
        </p:nvSpPr>
        <p:spPr>
          <a:xfrm>
            <a:off x="2761747" y="821745"/>
            <a:ext cx="9287214" cy="54576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t>1922697 Vanderbilt University. </a:t>
            </a:r>
            <a:r>
              <a:rPr lang="en-US" sz="1500" i="1" dirty="0"/>
              <a:t>Neurodiversity Inspired Science and Engineering (NISE) </a:t>
            </a:r>
          </a:p>
          <a:p>
            <a:pPr lvl="1"/>
            <a:r>
              <a:rPr lang="en-US" sz="1500" dirty="0"/>
              <a:t>A training program in an interdisciplinary field of Neurodiversity Inspired Science and Engineering (NISE), which links human-technology frontiers (HTF) research and education across STEM disciplines through a cohesive focus on autism. The project anticipates providing a unique and comprehensive training opportunity for one hundred fifty (150) MS and PhD students, including forty-five (45) funded trainees, from computer science, mechanical engineering, data science, psychology, organizational science, and neuroscience.</a:t>
            </a:r>
          </a:p>
          <a:p>
            <a:r>
              <a:rPr lang="en-US" sz="1500" dirty="0"/>
              <a:t>2021628 Rutgers University. </a:t>
            </a:r>
            <a:r>
              <a:rPr lang="en-US" sz="1500" i="1" dirty="0"/>
              <a:t>Socially Cognizant Robotics for a Technology Enhanced Society (SOCRATES)</a:t>
            </a:r>
          </a:p>
          <a:p>
            <a:pPr lvl="1"/>
            <a:r>
              <a:rPr lang="en-US" sz="1500" dirty="0"/>
              <a:t>This training program aims to instill an awareness of human involvement into every phase of the design of new technology, so that these technologies can provide positive human value wherever they are introduced. The training program anticipates training over 35 graduate students (MS and PhD), including 17 NRT-funded trainees, by integrating technology domains (robotics, machine learning and computer vision) with social and behavioral sciences (psychology, cognitive science, and urban policy planning).</a:t>
            </a:r>
          </a:p>
          <a:p>
            <a:r>
              <a:rPr lang="en-US" sz="1500" dirty="0"/>
              <a:t>2021713 University of Maine. </a:t>
            </a:r>
            <a:r>
              <a:rPr lang="en-US" sz="1500" i="1" dirty="0"/>
              <a:t>Systems Approaches to Understanding and Navigating the New Arctic (SAUNNA)</a:t>
            </a:r>
          </a:p>
          <a:p>
            <a:pPr lvl="1"/>
            <a:r>
              <a:rPr lang="en-US" sz="1500" dirty="0"/>
              <a:t>A training program in the interdisciplinary field of Arctic systems science. The project anticipates training 57 MS and Ph.D. students, including 20 funded trainees from Ecology, Earth Sciences, Anthropology, Economics, and Marine Sciences.</a:t>
            </a:r>
          </a:p>
          <a:p>
            <a:r>
              <a:rPr lang="en-US" sz="1500" dirty="0"/>
              <a:t>2021744 University of New Mexico. </a:t>
            </a:r>
            <a:r>
              <a:rPr lang="en-US" sz="1500" i="1" dirty="0"/>
              <a:t>Science Museums Advance Research and Training through Convergence of Objects, Data, and Inference</a:t>
            </a:r>
          </a:p>
          <a:p>
            <a:pPr lvl="1"/>
            <a:r>
              <a:rPr lang="en-US" sz="1500" dirty="0"/>
              <a:t>A graduate education model using anthropological, biological, and geological museum collections to enable multidisciplinary research about how natural, physical, and human systems change through time and space. This award enables education, training, and mentoring activities to recruit and train a diverse set of professionals with unique intersectional expertise, and directly supports 40 trainees at the MS and PhD levels and extends program elements and benefits to 35 additional graduate (75 total) and 40 undergraduate students. </a:t>
            </a:r>
          </a:p>
        </p:txBody>
      </p:sp>
    </p:spTree>
    <p:extLst>
      <p:ext uri="{BB962C8B-B14F-4D97-AF65-F5344CB8AC3E}">
        <p14:creationId xmlns:p14="http://schemas.microsoft.com/office/powerpoint/2010/main" val="593266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FE19-3870-8643-AFCE-4E0A2E9E0290}"/>
              </a:ext>
            </a:extLst>
          </p:cNvPr>
          <p:cNvSpPr>
            <a:spLocks noGrp="1"/>
          </p:cNvSpPr>
          <p:nvPr>
            <p:ph type="title" idx="4294967295"/>
          </p:nvPr>
        </p:nvSpPr>
        <p:spPr>
          <a:xfrm>
            <a:off x="4109357" y="610614"/>
            <a:ext cx="6096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tx1"/>
                </a:solidFill>
                <a:effectLst/>
                <a:uLnTx/>
                <a:uFillTx/>
                <a:latin typeface="+mn-lt"/>
                <a:ea typeface="+mn-ea"/>
                <a:cs typeface="+mn-cs"/>
              </a:rPr>
              <a:t>Questions? </a:t>
            </a:r>
          </a:p>
        </p:txBody>
      </p:sp>
      <p:sp>
        <p:nvSpPr>
          <p:cNvPr id="3" name="TextBox 2">
            <a:extLst>
              <a:ext uri="{FF2B5EF4-FFF2-40B4-BE49-F238E27FC236}">
                <a16:creationId xmlns:a16="http://schemas.microsoft.com/office/drawing/2014/main" id="{1E62156C-94C8-45E6-AC11-7A334810A42D}"/>
              </a:ext>
            </a:extLst>
          </p:cNvPr>
          <p:cNvSpPr txBox="1"/>
          <p:nvPr/>
        </p:nvSpPr>
        <p:spPr>
          <a:xfrm>
            <a:off x="4241021" y="1475382"/>
            <a:ext cx="6456898" cy="4247317"/>
          </a:xfrm>
          <a:prstGeom prst="rect">
            <a:avLst/>
          </a:prstGeom>
          <a:noFill/>
        </p:spPr>
        <p:txBody>
          <a:bodyPr wrap="square" rtlCol="0">
            <a:spAutoFit/>
          </a:bodyPr>
          <a:lstStyle/>
          <a:p>
            <a:r>
              <a:rPr lang="en-US" sz="2800" b="1" dirty="0"/>
              <a:t>Contact NRT Program Directors:</a:t>
            </a:r>
          </a:p>
          <a:p>
            <a:endParaRPr lang="en-US" sz="2000" b="1" dirty="0"/>
          </a:p>
          <a:p>
            <a:r>
              <a:rPr lang="en-US" sz="2000" b="1" dirty="0"/>
              <a:t>Daniel Denecke</a:t>
            </a:r>
          </a:p>
          <a:p>
            <a:r>
              <a:rPr lang="en-US" sz="2000" b="1" dirty="0">
                <a:hlinkClick r:id="rId2">
                  <a:extLst>
                    <a:ext uri="{A12FA001-AC4F-418D-AE19-62706E023703}">
                      <ahyp:hlinkClr xmlns:ahyp="http://schemas.microsoft.com/office/drawing/2018/hyperlinkcolor" val="tx"/>
                    </a:ext>
                  </a:extLst>
                </a:hlinkClick>
              </a:rPr>
              <a:t>ddenecke@nsf.gov</a:t>
            </a:r>
            <a:r>
              <a:rPr lang="en-US" sz="2000" b="1" dirty="0"/>
              <a:t> </a:t>
            </a:r>
          </a:p>
          <a:p>
            <a:endParaRPr lang="en-US" sz="2000" b="1" dirty="0"/>
          </a:p>
          <a:p>
            <a:endParaRPr lang="en-US" sz="2000" b="1" dirty="0"/>
          </a:p>
          <a:p>
            <a:r>
              <a:rPr lang="en-US" sz="2000" b="1" dirty="0"/>
              <a:t>Vinod </a:t>
            </a:r>
            <a:r>
              <a:rPr lang="en-US" sz="2000" b="1" dirty="0" err="1"/>
              <a:t>Lohani</a:t>
            </a:r>
            <a:endParaRPr lang="en-US" sz="2000" b="1" dirty="0"/>
          </a:p>
          <a:p>
            <a:r>
              <a:rPr lang="en-US" sz="2000" b="1" dirty="0">
                <a:hlinkClick r:id="rId3">
                  <a:extLst>
                    <a:ext uri="{A12FA001-AC4F-418D-AE19-62706E023703}">
                      <ahyp:hlinkClr xmlns:ahyp="http://schemas.microsoft.com/office/drawing/2018/hyperlinkcolor" val="tx"/>
                    </a:ext>
                  </a:extLst>
                </a:hlinkClick>
              </a:rPr>
              <a:t>vlohani@nsf.gov</a:t>
            </a:r>
            <a:r>
              <a:rPr lang="en-US" sz="2000" b="1" dirty="0"/>
              <a:t> </a:t>
            </a:r>
          </a:p>
          <a:p>
            <a:endParaRPr lang="en-US" sz="2000" b="1" dirty="0"/>
          </a:p>
          <a:p>
            <a:r>
              <a:rPr lang="en-US" sz="2400" b="1" dirty="0"/>
              <a:t>Contact NCC Member: </a:t>
            </a:r>
          </a:p>
          <a:p>
            <a:endParaRPr lang="en-US" sz="2000" b="1" dirty="0"/>
          </a:p>
          <a:p>
            <a:r>
              <a:rPr lang="en-US" sz="2000" b="1" dirty="0"/>
              <a:t>Wenda Bauchspies</a:t>
            </a:r>
          </a:p>
          <a:p>
            <a:r>
              <a:rPr lang="en-US" sz="2000" b="1" dirty="0">
                <a:hlinkClick r:id="rId4">
                  <a:extLst>
                    <a:ext uri="{A12FA001-AC4F-418D-AE19-62706E023703}">
                      <ahyp:hlinkClr xmlns:ahyp="http://schemas.microsoft.com/office/drawing/2018/hyperlinkcolor" val="tx"/>
                    </a:ext>
                  </a:extLst>
                </a:hlinkClick>
              </a:rPr>
              <a:t>wbauchsp@nsf.gov</a:t>
            </a:r>
            <a:endParaRPr lang="en-US" sz="2000" dirty="0"/>
          </a:p>
        </p:txBody>
      </p:sp>
    </p:spTree>
    <p:extLst>
      <p:ext uri="{BB962C8B-B14F-4D97-AF65-F5344CB8AC3E}">
        <p14:creationId xmlns:p14="http://schemas.microsoft.com/office/powerpoint/2010/main" val="225897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a:xfrm>
            <a:off x="2761747" y="313519"/>
            <a:ext cx="9448799" cy="7320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j-ea"/>
                <a:cs typeface="+mj-cs"/>
              </a:rPr>
              <a:t>NSF Research Traineeship</a:t>
            </a:r>
          </a:p>
        </p:txBody>
      </p:sp>
      <p:sp>
        <p:nvSpPr>
          <p:cNvPr id="3" name="Title 1">
            <a:extLst>
              <a:ext uri="{FF2B5EF4-FFF2-40B4-BE49-F238E27FC236}">
                <a16:creationId xmlns:a16="http://schemas.microsoft.com/office/drawing/2014/main" id="{7E0B2B2A-1C30-4086-ADE8-BE9DF4A54A1C}"/>
              </a:ext>
            </a:extLst>
          </p:cNvPr>
          <p:cNvSpPr txBox="1">
            <a:spLocks/>
          </p:cNvSpPr>
          <p:nvPr/>
        </p:nvSpPr>
        <p:spPr>
          <a:xfrm>
            <a:off x="3210708" y="1334232"/>
            <a:ext cx="8550876" cy="5490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5000"/>
              </a:lnSpc>
              <a:tabLst>
                <a:tab pos="815340" algn="l"/>
              </a:tabLst>
            </a:pPr>
            <a:r>
              <a:rPr lang="en-US" sz="2800" i="1" dirty="0"/>
              <a:t>Encouraging the development of innovative models for interdisciplinary/convergent STEM graduate training</a:t>
            </a:r>
          </a:p>
        </p:txBody>
      </p:sp>
      <p:sp>
        <p:nvSpPr>
          <p:cNvPr id="4" name="Content Placeholder 5">
            <a:extLst>
              <a:ext uri="{FF2B5EF4-FFF2-40B4-BE49-F238E27FC236}">
                <a16:creationId xmlns:a16="http://schemas.microsoft.com/office/drawing/2014/main" id="{905EA508-0189-4888-B651-0E6C30517433}"/>
              </a:ext>
            </a:extLst>
          </p:cNvPr>
          <p:cNvSpPr txBox="1">
            <a:spLocks/>
          </p:cNvSpPr>
          <p:nvPr/>
        </p:nvSpPr>
        <p:spPr>
          <a:xfrm>
            <a:off x="4104508" y="3104827"/>
            <a:ext cx="7172126" cy="28635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Key Traineeship Elements</a:t>
            </a:r>
          </a:p>
          <a:p>
            <a:r>
              <a:rPr lang="en-US" sz="2600" dirty="0"/>
              <a:t>Interdisciplinary/Convergent Research &amp; Training</a:t>
            </a:r>
          </a:p>
          <a:p>
            <a:r>
              <a:rPr lang="en-US" sz="2600" dirty="0"/>
              <a:t>Inclusive Workforce Development</a:t>
            </a:r>
          </a:p>
          <a:p>
            <a:r>
              <a:rPr lang="en-US" sz="2600" dirty="0"/>
              <a:t>Institutional Transformation</a:t>
            </a:r>
          </a:p>
          <a:p>
            <a:pPr marL="342900" lvl="1" indent="-342900">
              <a:buFont typeface="Arial"/>
              <a:buChar char="•"/>
            </a:pPr>
            <a:endParaRPr lang="en-US" sz="2600" dirty="0"/>
          </a:p>
          <a:p>
            <a:pPr marL="0" lvl="1" indent="0">
              <a:buFont typeface="Arial" panose="020B0604020202020204" pitchFamily="34" charset="0"/>
              <a:buNone/>
            </a:pPr>
            <a:endParaRPr lang="en-US" sz="2600" dirty="0"/>
          </a:p>
          <a:p>
            <a:endParaRPr lang="en-US" sz="2600" dirty="0"/>
          </a:p>
          <a:p>
            <a:endParaRPr lang="en-US" dirty="0"/>
          </a:p>
        </p:txBody>
      </p:sp>
      <p:pic>
        <p:nvPicPr>
          <p:cNvPr id="5" name="Picture 4" descr="Collage of people in various scientific learning settiings">
            <a:extLst>
              <a:ext uri="{FF2B5EF4-FFF2-40B4-BE49-F238E27FC236}">
                <a16:creationId xmlns:a16="http://schemas.microsoft.com/office/drawing/2014/main" id="{AE9A9D37-2C13-4E26-B83C-9B6B1790B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5756" y="5669268"/>
            <a:ext cx="9396244" cy="1188732"/>
          </a:xfrm>
          <a:prstGeom prst="rect">
            <a:avLst/>
          </a:prstGeom>
        </p:spPr>
      </p:pic>
    </p:spTree>
    <p:extLst>
      <p:ext uri="{BB962C8B-B14F-4D97-AF65-F5344CB8AC3E}">
        <p14:creationId xmlns:p14="http://schemas.microsoft.com/office/powerpoint/2010/main" val="2888134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1955558-4B00-9B40-A633-83D409905443}"/>
              </a:ext>
            </a:extLst>
          </p:cNvPr>
          <p:cNvSpPr txBox="1">
            <a:spLocks noGrp="1"/>
          </p:cNvSpPr>
          <p:nvPr>
            <p:ph type="title" idx="4294967295"/>
          </p:nvPr>
        </p:nvSpPr>
        <p:spPr>
          <a:xfrm>
            <a:off x="2896280" y="313519"/>
            <a:ext cx="9448799" cy="7320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j-lt"/>
                <a:ea typeface="+mj-ea"/>
                <a:cs typeface="+mj-cs"/>
              </a:rPr>
              <a:t>NRT Awards and Eligibility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j-lt"/>
                <a:ea typeface="+mj-ea"/>
                <a:cs typeface="+mj-cs"/>
              </a:rPr>
              <a:t>(</a:t>
            </a:r>
            <a:r>
              <a:rPr kumimoji="0" lang="en-US" sz="3600" b="1" i="0" u="none" strike="noStrike" kern="1200" cap="none" spc="0" normalizeH="0" baseline="0" noProof="0" dirty="0">
                <a:ln>
                  <a:noFill/>
                </a:ln>
                <a:solidFill>
                  <a:schemeClr val="tx1"/>
                </a:solidFill>
                <a:effectLst/>
                <a:uLnTx/>
                <a:uFillTx/>
                <a:latin typeface="+mj-lt"/>
                <a:ea typeface="+mj-ea"/>
                <a:cs typeface="+mj-cs"/>
                <a:hlinkClick r:id="rId3"/>
              </a:rPr>
              <a:t>NSF 21-536</a:t>
            </a:r>
            <a:r>
              <a:rPr kumimoji="0" lang="en-US" sz="3600" b="1" i="0" u="none" strike="noStrike" kern="1200" cap="none" spc="0" normalizeH="0" baseline="0" noProof="0" dirty="0">
                <a:ln>
                  <a:noFill/>
                </a:ln>
                <a:solidFill>
                  <a:schemeClr val="tx1"/>
                </a:solidFill>
                <a:effectLst/>
                <a:uLnTx/>
                <a:uFillTx/>
                <a:latin typeface="+mj-lt"/>
                <a:ea typeface="+mj-ea"/>
                <a:cs typeface="+mj-cs"/>
              </a:rPr>
              <a:t>)</a:t>
            </a:r>
          </a:p>
        </p:txBody>
      </p:sp>
      <p:sp>
        <p:nvSpPr>
          <p:cNvPr id="2" name="TextBox 1">
            <a:extLst>
              <a:ext uri="{FF2B5EF4-FFF2-40B4-BE49-F238E27FC236}">
                <a16:creationId xmlns:a16="http://schemas.microsoft.com/office/drawing/2014/main" id="{B9BE3EE9-9965-7842-A605-20CFF83955D4}"/>
              </a:ext>
            </a:extLst>
          </p:cNvPr>
          <p:cNvSpPr txBox="1"/>
          <p:nvPr/>
        </p:nvSpPr>
        <p:spPr>
          <a:xfrm>
            <a:off x="3760559" y="1348800"/>
            <a:ext cx="8039556" cy="5509200"/>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2000" dirty="0"/>
              <a:t>Track 1: Up to </a:t>
            </a:r>
            <a:r>
              <a:rPr lang="en-US" sz="2000" b="1" u="sng" dirty="0"/>
              <a:t>$3 million </a:t>
            </a:r>
            <a:r>
              <a:rPr lang="en-US" sz="2000" dirty="0"/>
              <a:t>for projects up to 5 years </a:t>
            </a:r>
            <a:r>
              <a:rPr lang="en-US" sz="2000" i="1" dirty="0"/>
              <a:t>(R1 </a:t>
            </a:r>
            <a:r>
              <a:rPr lang="en-US" sz="2000" i="1" u="sng" dirty="0"/>
              <a:t>and</a:t>
            </a:r>
            <a:r>
              <a:rPr lang="en-US" sz="2000" i="1" dirty="0"/>
              <a:t> non-R1 institutions are eligible)</a:t>
            </a:r>
          </a:p>
          <a:p>
            <a:pPr marL="285750" indent="-285750">
              <a:buFont typeface="Arial" panose="020B0604020202020204" pitchFamily="34" charset="0"/>
              <a:buChar char="•"/>
            </a:pPr>
            <a:r>
              <a:rPr lang="en-US" sz="2000" dirty="0"/>
              <a:t>Track 2: Up to </a:t>
            </a:r>
            <a:r>
              <a:rPr lang="en-US" sz="2000" b="1" u="sng" dirty="0"/>
              <a:t>$2 million </a:t>
            </a:r>
            <a:r>
              <a:rPr lang="en-US" sz="2000" dirty="0"/>
              <a:t>for projects up to 5 years </a:t>
            </a:r>
            <a:r>
              <a:rPr lang="en-US" sz="2000" i="1" dirty="0"/>
              <a:t>(R1 institutions are </a:t>
            </a:r>
            <a:r>
              <a:rPr lang="en-US" sz="2000" i="1" u="sng" dirty="0"/>
              <a:t>not</a:t>
            </a:r>
            <a:r>
              <a:rPr lang="en-US" sz="2000" i="1" dirty="0"/>
              <a:t> eligible for Track 2 awards) </a:t>
            </a:r>
          </a:p>
          <a:p>
            <a:pPr marL="285750" indent="-285750">
              <a:buFont typeface="Arial" panose="020B0604020202020204" pitchFamily="34" charset="0"/>
              <a:buChar char="•"/>
            </a:pPr>
            <a:r>
              <a:rPr lang="en-US" sz="2000" dirty="0"/>
              <a:t>Minority Serving Institutions are encouraged to apply for all tracks for which they are otherwise eligible</a:t>
            </a:r>
          </a:p>
          <a:p>
            <a:pPr marL="285750" indent="-285750">
              <a:buFont typeface="Arial" panose="020B0604020202020204" pitchFamily="34" charset="0"/>
              <a:buChar char="•"/>
            </a:pPr>
            <a:r>
              <a:rPr lang="en-US" sz="2000" dirty="0"/>
              <a:t>Anticipate 18-20 awards</a:t>
            </a:r>
            <a:endParaRPr lang="en-US" sz="2000" i="1"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All awards:</a:t>
            </a:r>
          </a:p>
          <a:p>
            <a:pPr marL="742950" lvl="1" indent="-285750">
              <a:buFont typeface="Arial" panose="020B0604020202020204" pitchFamily="34" charset="0"/>
              <a:buChar char="•"/>
            </a:pPr>
            <a:r>
              <a:rPr lang="en-US" sz="2000" dirty="0"/>
              <a:t>Include minimum $34k for 12 months per trainee</a:t>
            </a:r>
          </a:p>
          <a:p>
            <a:pPr marL="285750" indent="-285750">
              <a:buFont typeface="Arial" panose="020B0604020202020204" pitchFamily="34" charset="0"/>
              <a:buChar char="•"/>
            </a:pPr>
            <a:endParaRPr lang="en-US" sz="2000" dirty="0"/>
          </a:p>
          <a:p>
            <a:r>
              <a:rPr lang="en-US" sz="2000" b="1" dirty="0"/>
              <a:t>Full Proposal Deadline(s)</a:t>
            </a:r>
            <a:r>
              <a:rPr lang="en-US" sz="2000" dirty="0"/>
              <a:t> (due by 5 p.m. submitter's local time):</a:t>
            </a:r>
          </a:p>
          <a:p>
            <a:r>
              <a:rPr lang="en-US" sz="2000" dirty="0"/>
              <a:t>     September 6, 2021 (FY2022)</a:t>
            </a:r>
          </a:p>
          <a:p>
            <a:r>
              <a:rPr lang="en-US" sz="2000" dirty="0"/>
              <a:t>     September 6, Annually Thereafter</a:t>
            </a:r>
          </a:p>
          <a:p>
            <a:endParaRPr lang="en-US" dirty="0"/>
          </a:p>
          <a:p>
            <a:r>
              <a:rPr lang="en-US" dirty="0"/>
              <a:t>See the NRT landing page for webinar, FAQ, and schedule of Q&amp;A sessions:</a:t>
            </a:r>
          </a:p>
          <a:p>
            <a:r>
              <a:rPr lang="en-US" dirty="0">
                <a:hlinkClick r:id="rId4"/>
              </a:rPr>
              <a:t>https://nsf.gov/funding/pgm_summ.jsp?pims_id=505015</a:t>
            </a:r>
            <a:r>
              <a:rPr lang="en-US" dirty="0"/>
              <a:t>   </a:t>
            </a:r>
          </a:p>
        </p:txBody>
      </p:sp>
    </p:spTree>
    <p:extLst>
      <p:ext uri="{BB962C8B-B14F-4D97-AF65-F5344CB8AC3E}">
        <p14:creationId xmlns:p14="http://schemas.microsoft.com/office/powerpoint/2010/main" val="3840416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5102BB-3F32-9348-AE37-5C0C43C77C38}"/>
              </a:ext>
            </a:extLst>
          </p:cNvPr>
          <p:cNvSpPr txBox="1">
            <a:spLocks noGrp="1"/>
          </p:cNvSpPr>
          <p:nvPr>
            <p:ph type="title" idx="4294967295"/>
          </p:nvPr>
        </p:nvSpPr>
        <p:spPr>
          <a:xfrm>
            <a:off x="2761747" y="313519"/>
            <a:ext cx="9448799" cy="7320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j-ea"/>
                <a:cs typeface="+mj-cs"/>
              </a:rPr>
              <a:t>What’ New in 21-536</a:t>
            </a:r>
          </a:p>
        </p:txBody>
      </p:sp>
      <p:sp>
        <p:nvSpPr>
          <p:cNvPr id="4" name="Content Placeholder 5">
            <a:extLst>
              <a:ext uri="{FF2B5EF4-FFF2-40B4-BE49-F238E27FC236}">
                <a16:creationId xmlns:a16="http://schemas.microsoft.com/office/drawing/2014/main" id="{AB621920-2748-CF48-862A-8E3CF1F7EB68}"/>
              </a:ext>
            </a:extLst>
          </p:cNvPr>
          <p:cNvSpPr txBox="1">
            <a:spLocks/>
          </p:cNvSpPr>
          <p:nvPr/>
        </p:nvSpPr>
        <p:spPr>
          <a:xfrm>
            <a:off x="3449657" y="1696948"/>
            <a:ext cx="8072978" cy="28635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Letter of Intent (LOI) is no longer required</a:t>
            </a:r>
          </a:p>
          <a:p>
            <a:r>
              <a:rPr lang="en-US" dirty="0"/>
              <a:t>Two tracks </a:t>
            </a:r>
          </a:p>
          <a:p>
            <a:r>
              <a:rPr lang="en-US" dirty="0"/>
              <a:t>Added AI and QISE to priority areas</a:t>
            </a:r>
          </a:p>
          <a:p>
            <a:r>
              <a:rPr lang="en-US" dirty="0"/>
              <a:t>An external evaluator is no longer required</a:t>
            </a:r>
          </a:p>
          <a:p>
            <a:r>
              <a:rPr lang="en-US" dirty="0"/>
              <a:t>12-month minimum of trainee support no longer must be continuous</a:t>
            </a:r>
          </a:p>
          <a:p>
            <a:r>
              <a:rPr lang="en-US" dirty="0"/>
              <a:t>FY2022 proposals must be submitted via Fastlane or </a:t>
            </a:r>
            <a:r>
              <a:rPr lang="en-US" dirty="0" err="1"/>
              <a:t>Grants.gov</a:t>
            </a:r>
            <a:r>
              <a:rPr lang="en-US" dirty="0"/>
              <a:t> (not </a:t>
            </a:r>
            <a:r>
              <a:rPr lang="en-US" dirty="0" err="1"/>
              <a:t>Research.gov</a:t>
            </a:r>
            <a:r>
              <a:rPr lang="en-US" dirty="0"/>
              <a:t>) </a:t>
            </a:r>
          </a:p>
          <a:p>
            <a:r>
              <a:rPr lang="en-US" dirty="0"/>
              <a:t>See solicitation </a:t>
            </a:r>
            <a:r>
              <a:rPr lang="en-US" dirty="0">
                <a:hlinkClick r:id="rId3"/>
              </a:rPr>
              <a:t>NSF 21-536 </a:t>
            </a:r>
            <a:r>
              <a:rPr lang="en-US" dirty="0"/>
              <a:t>for other changes</a:t>
            </a:r>
          </a:p>
          <a:p>
            <a:endParaRPr lang="en-US" dirty="0"/>
          </a:p>
          <a:p>
            <a:endParaRPr lang="en-US" dirty="0"/>
          </a:p>
          <a:p>
            <a:pPr marL="342900" lvl="1" indent="-342900">
              <a:buFont typeface="Arial"/>
              <a:buChar char="•"/>
            </a:pPr>
            <a:endParaRPr lang="en-US" sz="2800" dirty="0"/>
          </a:p>
          <a:p>
            <a:pPr marL="457200" lvl="1" indent="-457200"/>
            <a:endParaRPr lang="en-US" sz="2800" dirty="0"/>
          </a:p>
          <a:p>
            <a:endParaRPr lang="en-US" dirty="0"/>
          </a:p>
          <a:p>
            <a:endParaRPr lang="en-US" dirty="0"/>
          </a:p>
        </p:txBody>
      </p:sp>
    </p:spTree>
    <p:extLst>
      <p:ext uri="{BB962C8B-B14F-4D97-AF65-F5344CB8AC3E}">
        <p14:creationId xmlns:p14="http://schemas.microsoft.com/office/powerpoint/2010/main" val="4281416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DIagram of NRT Architecure - Research Interdisciplinary/Convergent, Training, Instutional Change Workforce Development. Highlighted text: Research Interdisciplinary/Convergent">
            <a:extLst>
              <a:ext uri="{FF2B5EF4-FFF2-40B4-BE49-F238E27FC236}">
                <a16:creationId xmlns:a16="http://schemas.microsoft.com/office/drawing/2014/main" id="{A5870675-841A-3942-A138-C3837E3D3A7F}"/>
              </a:ext>
            </a:extLst>
          </p:cNvPr>
          <p:cNvGraphicFramePr/>
          <p:nvPr>
            <p:extLst>
              <p:ext uri="{D42A27DB-BD31-4B8C-83A1-F6EECF244321}">
                <p14:modId xmlns:p14="http://schemas.microsoft.com/office/powerpoint/2010/main" val="2143992534"/>
              </p:ext>
            </p:extLst>
          </p:nvPr>
        </p:nvGraphicFramePr>
        <p:xfrm>
          <a:off x="3006586" y="-165303"/>
          <a:ext cx="9143604" cy="6615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noGrp="1"/>
          </p:cNvSpPr>
          <p:nvPr>
            <p:ph type="title" idx="4294967295"/>
          </p:nvPr>
        </p:nvSpPr>
        <p:spPr>
          <a:xfrm>
            <a:off x="3068053" y="5106979"/>
            <a:ext cx="4510335" cy="7320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j-ea"/>
                <a:cs typeface="+mj-cs"/>
              </a:rPr>
              <a:t>Architecture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j-ea"/>
                <a:cs typeface="+mj-cs"/>
              </a:rPr>
              <a:t>of an NRT</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tx1"/>
              </a:solidFill>
              <a:effectLst/>
              <a:uLnTx/>
              <a:uFillTx/>
              <a:latin typeface="+mn-lt"/>
              <a:ea typeface="+mj-ea"/>
              <a:cs typeface="+mj-cs"/>
            </a:endParaRPr>
          </a:p>
        </p:txBody>
      </p:sp>
    </p:spTree>
    <p:extLst>
      <p:ext uri="{BB962C8B-B14F-4D97-AF65-F5344CB8AC3E}">
        <p14:creationId xmlns:p14="http://schemas.microsoft.com/office/powerpoint/2010/main" val="434102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5D88-255B-444D-8F5C-583AB281389D}"/>
              </a:ext>
            </a:extLst>
          </p:cNvPr>
          <p:cNvSpPr txBox="1">
            <a:spLocks noGrp="1"/>
          </p:cNvSpPr>
          <p:nvPr>
            <p:ph type="title" idx="4294967295"/>
          </p:nvPr>
        </p:nvSpPr>
        <p:spPr>
          <a:xfrm>
            <a:off x="2906909" y="264740"/>
            <a:ext cx="9105209" cy="7320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j-ea"/>
                <a:cs typeface="+mj-cs"/>
              </a:rPr>
              <a:t>Interdisciplinary/Convergent Research</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tx1"/>
              </a:solidFill>
              <a:effectLst/>
              <a:uLnTx/>
              <a:uFillTx/>
              <a:latin typeface="+mn-lt"/>
              <a:ea typeface="+mj-ea"/>
              <a:cs typeface="+mj-cs"/>
            </a:endParaRPr>
          </a:p>
        </p:txBody>
      </p:sp>
      <p:graphicFrame>
        <p:nvGraphicFramePr>
          <p:cNvPr id="3" name="Diagram 2" descr="Arrow depicting specrum of potential relationships among disciplines. Ranges from Intra-disciplinary, Multi-disciplinary, Cross-disciplinary, Inter-disciplinary, Trans-disciplinary, to Convergence">
            <a:extLst>
              <a:ext uri="{FF2B5EF4-FFF2-40B4-BE49-F238E27FC236}">
                <a16:creationId xmlns:a16="http://schemas.microsoft.com/office/drawing/2014/main" id="{D9E71E04-687A-0549-948B-3FCD73C60162}"/>
              </a:ext>
            </a:extLst>
          </p:cNvPr>
          <p:cNvGraphicFramePr/>
          <p:nvPr>
            <p:extLst>
              <p:ext uri="{D42A27DB-BD31-4B8C-83A1-F6EECF244321}">
                <p14:modId xmlns:p14="http://schemas.microsoft.com/office/powerpoint/2010/main" val="3499457547"/>
              </p:ext>
            </p:extLst>
          </p:nvPr>
        </p:nvGraphicFramePr>
        <p:xfrm>
          <a:off x="2348853" y="702900"/>
          <a:ext cx="9663265" cy="602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7121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92AA55A-6C27-4CE8-9C5F-731D38B39A94}"/>
              </a:ext>
            </a:extLst>
          </p:cNvPr>
          <p:cNvSpPr txBox="1">
            <a:spLocks noGrp="1"/>
          </p:cNvSpPr>
          <p:nvPr>
            <p:ph type="title" idx="4294967295"/>
          </p:nvPr>
        </p:nvSpPr>
        <p:spPr>
          <a:xfrm>
            <a:off x="838200" y="-132556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j-ea"/>
                <a:cs typeface="+mj-cs"/>
              </a:rPr>
              <a:t>Interdisciplinary/Convergent Research (continued)</a:t>
            </a:r>
          </a:p>
        </p:txBody>
      </p:sp>
      <p:sp>
        <p:nvSpPr>
          <p:cNvPr id="8" name="TextBox">
            <a:extLst>
              <a:ext uri="{FF2B5EF4-FFF2-40B4-BE49-F238E27FC236}">
                <a16:creationId xmlns:a16="http://schemas.microsoft.com/office/drawing/2014/main" id="{20B42FFB-95E3-4941-99A6-56585E1E2261}"/>
              </a:ext>
            </a:extLst>
          </p:cNvPr>
          <p:cNvSpPr txBox="1">
            <a:spLocks/>
          </p:cNvSpPr>
          <p:nvPr/>
        </p:nvSpPr>
        <p:spPr>
          <a:xfrm>
            <a:off x="2906909" y="264740"/>
            <a:ext cx="9105209" cy="7320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latin typeface="+mn-lt"/>
              </a:rPr>
              <a:t>Interdisciplinary/Convergent Research</a:t>
            </a:r>
          </a:p>
          <a:p>
            <a:pPr algn="ctr">
              <a:defRPr/>
            </a:pPr>
            <a:endParaRPr lang="en-US" sz="3600" b="1" dirty="0">
              <a:latin typeface="+mn-lt"/>
            </a:endParaRPr>
          </a:p>
        </p:txBody>
      </p:sp>
      <p:sp>
        <p:nvSpPr>
          <p:cNvPr id="6" name="TextBox 5">
            <a:extLst>
              <a:ext uri="{FF2B5EF4-FFF2-40B4-BE49-F238E27FC236}">
                <a16:creationId xmlns:a16="http://schemas.microsoft.com/office/drawing/2014/main" id="{B7D1C850-C2C8-F04E-87CB-4BF1E24ECEC7}"/>
              </a:ext>
            </a:extLst>
          </p:cNvPr>
          <p:cNvSpPr txBox="1"/>
          <p:nvPr/>
        </p:nvSpPr>
        <p:spPr>
          <a:xfrm>
            <a:off x="2906909" y="1348800"/>
            <a:ext cx="4045434" cy="1292662"/>
          </a:xfrm>
          <a:prstGeom prst="rect">
            <a:avLst/>
          </a:prstGeom>
          <a:noFill/>
        </p:spPr>
        <p:txBody>
          <a:bodyPr wrap="square" rtlCol="0">
            <a:spAutoFit/>
          </a:bodyPr>
          <a:lstStyle/>
          <a:p>
            <a:pPr marL="571500" indent="-571500">
              <a:buFont typeface="Arial" panose="020B0604020202020204" pitchFamily="34" charset="0"/>
              <a:buChar char="•"/>
            </a:pPr>
            <a:r>
              <a:rPr lang="en-US" sz="2600" dirty="0"/>
              <a:t>Thematic area = open, but 2021 priority areas encouraged</a:t>
            </a:r>
            <a:endParaRPr lang="en-US" sz="2600" u="sng" dirty="0"/>
          </a:p>
        </p:txBody>
      </p:sp>
      <p:graphicFrame>
        <p:nvGraphicFramePr>
          <p:cNvPr id="10" name="Table 9">
            <a:extLst>
              <a:ext uri="{FF2B5EF4-FFF2-40B4-BE49-F238E27FC236}">
                <a16:creationId xmlns:a16="http://schemas.microsoft.com/office/drawing/2014/main" id="{218678F3-8006-5E4B-9186-0669BA75D080}"/>
              </a:ext>
            </a:extLst>
          </p:cNvPr>
          <p:cNvGraphicFramePr>
            <a:graphicFrameLocks noGrp="1"/>
          </p:cNvGraphicFramePr>
          <p:nvPr>
            <p:extLst>
              <p:ext uri="{D42A27DB-BD31-4B8C-83A1-F6EECF244321}">
                <p14:modId xmlns:p14="http://schemas.microsoft.com/office/powerpoint/2010/main" val="629812204"/>
              </p:ext>
            </p:extLst>
          </p:nvPr>
        </p:nvGraphicFramePr>
        <p:xfrm>
          <a:off x="7640352" y="1488144"/>
          <a:ext cx="3867341" cy="5286038"/>
        </p:xfrm>
        <a:graphic>
          <a:graphicData uri="http://schemas.openxmlformats.org/drawingml/2006/table">
            <a:tbl>
              <a:tblPr firstRow="1" bandRow="1">
                <a:tableStyleId>{5C22544A-7EE6-4342-B048-85BDC9FD1C3A}</a:tableStyleId>
              </a:tblPr>
              <a:tblGrid>
                <a:gridCol w="3867341">
                  <a:extLst>
                    <a:ext uri="{9D8B030D-6E8A-4147-A177-3AD203B41FA5}">
                      <a16:colId xmlns:a16="http://schemas.microsoft.com/office/drawing/2014/main" val="20000"/>
                    </a:ext>
                  </a:extLst>
                </a:gridCol>
              </a:tblGrid>
              <a:tr h="653078">
                <a:tc>
                  <a:txBody>
                    <a:bodyPr/>
                    <a:lstStyle/>
                    <a:p>
                      <a:pPr algn="ctr"/>
                      <a:r>
                        <a:rPr lang="en-US" sz="3200" dirty="0"/>
                        <a:t>FY2022 Priority</a:t>
                      </a:r>
                      <a:r>
                        <a:rPr lang="en-US" sz="3200" baseline="0" dirty="0"/>
                        <a:t> Areas</a:t>
                      </a:r>
                      <a:endParaRPr lang="en-US" sz="3200" dirty="0"/>
                    </a:p>
                  </a:txBody>
                  <a:tcPr anchor="ctr"/>
                </a:tc>
                <a:extLst>
                  <a:ext uri="{0D108BD9-81ED-4DB2-BD59-A6C34878D82A}">
                    <a16:rowId xmlns:a16="http://schemas.microsoft.com/office/drawing/2014/main" val="10000"/>
                  </a:ext>
                </a:extLst>
              </a:tr>
              <a:tr h="367768">
                <a:tc>
                  <a:txBody>
                    <a:bodyPr/>
                    <a:lstStyle/>
                    <a:p>
                      <a:r>
                        <a:rPr lang="en-US" sz="3200" b="1" dirty="0">
                          <a:solidFill>
                            <a:schemeClr val="tx2">
                              <a:lumMod val="75000"/>
                            </a:schemeClr>
                          </a:solidFill>
                        </a:rPr>
                        <a:t>AI – </a:t>
                      </a:r>
                      <a:r>
                        <a:rPr lang="en-US" sz="3200" b="1" dirty="0">
                          <a:solidFill>
                            <a:srgbClr val="FF0000"/>
                          </a:solidFill>
                        </a:rPr>
                        <a:t>new</a:t>
                      </a:r>
                    </a:p>
                  </a:txBody>
                  <a:tcPr anchor="ctr">
                    <a:solidFill>
                      <a:schemeClr val="accent1">
                        <a:lumMod val="20000"/>
                        <a:lumOff val="80000"/>
                      </a:schemeClr>
                    </a:solidFill>
                  </a:tcPr>
                </a:tc>
                <a:extLst>
                  <a:ext uri="{0D108BD9-81ED-4DB2-BD59-A6C34878D82A}">
                    <a16:rowId xmlns:a16="http://schemas.microsoft.com/office/drawing/2014/main" val="1969697387"/>
                  </a:ext>
                </a:extLst>
              </a:tr>
              <a:tr h="367768">
                <a:tc>
                  <a:txBody>
                    <a:bodyPr/>
                    <a:lstStyle/>
                    <a:p>
                      <a:r>
                        <a:rPr lang="en-US" sz="3200" b="1" dirty="0">
                          <a:solidFill>
                            <a:schemeClr val="tx2">
                              <a:lumMod val="75000"/>
                            </a:schemeClr>
                          </a:solidFill>
                        </a:rPr>
                        <a:t>QISE – </a:t>
                      </a:r>
                      <a:r>
                        <a:rPr lang="en-US" sz="3200" b="1" dirty="0">
                          <a:solidFill>
                            <a:srgbClr val="FF0000"/>
                          </a:solidFill>
                        </a:rPr>
                        <a:t>new</a:t>
                      </a:r>
                    </a:p>
                  </a:txBody>
                  <a:tcPr anchor="ctr">
                    <a:solidFill>
                      <a:schemeClr val="accent1">
                        <a:lumMod val="20000"/>
                        <a:lumOff val="80000"/>
                      </a:schemeClr>
                    </a:solidFill>
                  </a:tcPr>
                </a:tc>
                <a:extLst>
                  <a:ext uri="{0D108BD9-81ED-4DB2-BD59-A6C34878D82A}">
                    <a16:rowId xmlns:a16="http://schemas.microsoft.com/office/drawing/2014/main" val="661305200"/>
                  </a:ext>
                </a:extLst>
              </a:tr>
              <a:tr h="367768">
                <a:tc>
                  <a:txBody>
                    <a:bodyPr/>
                    <a:lstStyle/>
                    <a:p>
                      <a:r>
                        <a:rPr lang="en-US" sz="3200" b="1" dirty="0">
                          <a:solidFill>
                            <a:schemeClr val="tx2">
                              <a:lumMod val="75000"/>
                            </a:schemeClr>
                          </a:solidFill>
                        </a:rPr>
                        <a:t>HDR</a:t>
                      </a:r>
                    </a:p>
                  </a:txBody>
                  <a:tcPr anchor="ctr">
                    <a:solidFill>
                      <a:schemeClr val="accent1">
                        <a:lumMod val="20000"/>
                        <a:lumOff val="80000"/>
                      </a:schemeClr>
                    </a:solidFill>
                  </a:tcPr>
                </a:tc>
                <a:extLst>
                  <a:ext uri="{0D108BD9-81ED-4DB2-BD59-A6C34878D82A}">
                    <a16:rowId xmlns:a16="http://schemas.microsoft.com/office/drawing/2014/main" val="10001"/>
                  </a:ext>
                </a:extLst>
              </a:tr>
              <a:tr h="367768">
                <a:tc>
                  <a:txBody>
                    <a:bodyPr/>
                    <a:lstStyle/>
                    <a:p>
                      <a:r>
                        <a:rPr lang="en-US" sz="3200" b="1" dirty="0">
                          <a:solidFill>
                            <a:schemeClr val="tx2">
                              <a:lumMod val="75000"/>
                            </a:schemeClr>
                          </a:solidFill>
                        </a:rPr>
                        <a:t>FW-HTF</a:t>
                      </a:r>
                    </a:p>
                  </a:txBody>
                  <a:tcPr anchor="ctr">
                    <a:solidFill>
                      <a:schemeClr val="accent1">
                        <a:lumMod val="20000"/>
                        <a:lumOff val="80000"/>
                      </a:schemeClr>
                    </a:solidFill>
                  </a:tcPr>
                </a:tc>
                <a:extLst>
                  <a:ext uri="{0D108BD9-81ED-4DB2-BD59-A6C34878D82A}">
                    <a16:rowId xmlns:a16="http://schemas.microsoft.com/office/drawing/2014/main" val="10005"/>
                  </a:ext>
                </a:extLst>
              </a:tr>
              <a:tr h="367768">
                <a:tc>
                  <a:txBody>
                    <a:bodyPr/>
                    <a:lstStyle/>
                    <a:p>
                      <a:r>
                        <a:rPr lang="en-US" sz="3200" b="1" dirty="0" err="1">
                          <a:solidFill>
                            <a:schemeClr val="tx2">
                              <a:lumMod val="75000"/>
                            </a:schemeClr>
                          </a:solidFill>
                        </a:rPr>
                        <a:t>WoU</a:t>
                      </a:r>
                      <a:endParaRPr lang="en-US" sz="3200" b="1" dirty="0">
                        <a:solidFill>
                          <a:schemeClr val="tx2">
                            <a:lumMod val="75000"/>
                          </a:schemeClr>
                        </a:solidFill>
                      </a:endParaRPr>
                    </a:p>
                  </a:txBody>
                  <a:tcPr anchor="ctr">
                    <a:solidFill>
                      <a:schemeClr val="accent1">
                        <a:lumMod val="20000"/>
                        <a:lumOff val="80000"/>
                      </a:schemeClr>
                    </a:solidFill>
                  </a:tcPr>
                </a:tc>
                <a:extLst>
                  <a:ext uri="{0D108BD9-81ED-4DB2-BD59-A6C34878D82A}">
                    <a16:rowId xmlns:a16="http://schemas.microsoft.com/office/drawing/2014/main" val="4243398637"/>
                  </a:ext>
                </a:extLst>
              </a:tr>
              <a:tr h="367768">
                <a:tc>
                  <a:txBody>
                    <a:bodyPr/>
                    <a:lstStyle/>
                    <a:p>
                      <a:r>
                        <a:rPr lang="en-US" sz="3200" b="1" dirty="0">
                          <a:solidFill>
                            <a:schemeClr val="tx2">
                              <a:lumMod val="75000"/>
                            </a:schemeClr>
                          </a:solidFill>
                        </a:rPr>
                        <a:t>NNA</a:t>
                      </a:r>
                    </a:p>
                  </a:txBody>
                  <a:tcPr anchor="ctr">
                    <a:solidFill>
                      <a:schemeClr val="accent1">
                        <a:lumMod val="20000"/>
                        <a:lumOff val="80000"/>
                      </a:schemeClr>
                    </a:solidFill>
                  </a:tcPr>
                </a:tc>
                <a:extLst>
                  <a:ext uri="{0D108BD9-81ED-4DB2-BD59-A6C34878D82A}">
                    <a16:rowId xmlns:a16="http://schemas.microsoft.com/office/drawing/2014/main" val="4127665902"/>
                  </a:ext>
                </a:extLst>
              </a:tr>
              <a:tr h="367768">
                <a:tc>
                  <a:txBody>
                    <a:bodyPr/>
                    <a:lstStyle/>
                    <a:p>
                      <a:r>
                        <a:rPr lang="en-US" sz="3200" b="1" dirty="0">
                          <a:solidFill>
                            <a:schemeClr val="tx2">
                              <a:lumMod val="75000"/>
                            </a:schemeClr>
                          </a:solidFill>
                        </a:rPr>
                        <a:t>QL</a:t>
                      </a:r>
                    </a:p>
                  </a:txBody>
                  <a:tcPr anchor="ctr">
                    <a:solidFill>
                      <a:schemeClr val="accent1">
                        <a:lumMod val="20000"/>
                        <a:lumOff val="80000"/>
                      </a:schemeClr>
                    </a:solidFill>
                  </a:tcPr>
                </a:tc>
                <a:extLst>
                  <a:ext uri="{0D108BD9-81ED-4DB2-BD59-A6C34878D82A}">
                    <a16:rowId xmlns:a16="http://schemas.microsoft.com/office/drawing/2014/main" val="4190765661"/>
                  </a:ext>
                </a:extLst>
              </a:tr>
              <a:tr h="367768">
                <a:tc>
                  <a:txBody>
                    <a:bodyPr/>
                    <a:lstStyle/>
                    <a:p>
                      <a:r>
                        <a:rPr lang="en-US" sz="3200" b="1" dirty="0" err="1">
                          <a:solidFill>
                            <a:schemeClr val="tx2">
                              <a:lumMod val="75000"/>
                            </a:schemeClr>
                          </a:solidFill>
                        </a:rPr>
                        <a:t>URoL</a:t>
                      </a:r>
                      <a:endParaRPr lang="en-US" sz="3200" b="1" dirty="0">
                        <a:solidFill>
                          <a:schemeClr val="tx2">
                            <a:lumMod val="75000"/>
                          </a:schemeClr>
                        </a:solidFill>
                      </a:endParaRPr>
                    </a:p>
                  </a:txBody>
                  <a:tcPr anchor="ctr">
                    <a:solidFill>
                      <a:schemeClr val="accent1">
                        <a:lumMod val="20000"/>
                        <a:lumOff val="80000"/>
                      </a:schemeClr>
                    </a:solidFill>
                  </a:tcPr>
                </a:tc>
                <a:extLst>
                  <a:ext uri="{0D108BD9-81ED-4DB2-BD59-A6C34878D82A}">
                    <a16:rowId xmlns:a16="http://schemas.microsoft.com/office/drawing/2014/main" val="855198333"/>
                  </a:ext>
                </a:extLst>
              </a:tr>
            </a:tbl>
          </a:graphicData>
        </a:graphic>
      </p:graphicFrame>
    </p:spTree>
    <p:extLst>
      <p:ext uri="{BB962C8B-B14F-4D97-AF65-F5344CB8AC3E}">
        <p14:creationId xmlns:p14="http://schemas.microsoft.com/office/powerpoint/2010/main" val="2057614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DIagram of NRT Architecure - Research Interdisciplinary/Convergent, Training, Instutional Change Workforce Development. Highlighted Text: Training">
            <a:extLst>
              <a:ext uri="{FF2B5EF4-FFF2-40B4-BE49-F238E27FC236}">
                <a16:creationId xmlns:a16="http://schemas.microsoft.com/office/drawing/2014/main" id="{A5870675-841A-3942-A138-C3837E3D3A7F}"/>
              </a:ext>
            </a:extLst>
          </p:cNvPr>
          <p:cNvGraphicFramePr/>
          <p:nvPr>
            <p:extLst>
              <p:ext uri="{D42A27DB-BD31-4B8C-83A1-F6EECF244321}">
                <p14:modId xmlns:p14="http://schemas.microsoft.com/office/powerpoint/2010/main" val="3971534587"/>
              </p:ext>
            </p:extLst>
          </p:nvPr>
        </p:nvGraphicFramePr>
        <p:xfrm>
          <a:off x="3006586" y="-165303"/>
          <a:ext cx="9143604" cy="6615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7FE98BE9-B3A8-4826-B8EE-03E6EBBE3D2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pPr lvl="0">
              <a:defRPr/>
            </a:pPr>
            <a:r>
              <a:rPr lang="en-US" b="1" dirty="0"/>
              <a:t>Architecture </a:t>
            </a:r>
            <a:br>
              <a:rPr lang="en-US" b="1" dirty="0"/>
            </a:br>
            <a:r>
              <a:rPr lang="en-US" b="1" dirty="0"/>
              <a:t>of an NRT - 2</a:t>
            </a:r>
            <a:endParaRPr lang="en-US" dirty="0"/>
          </a:p>
        </p:txBody>
      </p:sp>
      <p:sp>
        <p:nvSpPr>
          <p:cNvPr id="8" name="TextBox 7">
            <a:extLst>
              <a:ext uri="{FF2B5EF4-FFF2-40B4-BE49-F238E27FC236}">
                <a16:creationId xmlns:a16="http://schemas.microsoft.com/office/drawing/2014/main" id="{64C8AD8A-F1D0-4430-938E-7C8DC236653B}"/>
              </a:ext>
            </a:extLst>
          </p:cNvPr>
          <p:cNvSpPr txBox="1"/>
          <p:nvPr/>
        </p:nvSpPr>
        <p:spPr>
          <a:xfrm>
            <a:off x="3421987" y="4796393"/>
            <a:ext cx="3024226" cy="1446550"/>
          </a:xfrm>
          <a:prstGeom prst="rect">
            <a:avLst/>
          </a:prstGeom>
          <a:noFill/>
        </p:spPr>
        <p:txBody>
          <a:bodyPr wrap="none" rtlCol="0">
            <a:spAutoFit/>
          </a:bodyPr>
          <a:lstStyle/>
          <a:p>
            <a:r>
              <a:rPr lang="en-US" sz="4400" dirty="0"/>
              <a:t>Architecture</a:t>
            </a:r>
          </a:p>
          <a:p>
            <a:r>
              <a:rPr lang="en-US" sz="4400" dirty="0"/>
              <a:t>of an NRT</a:t>
            </a:r>
          </a:p>
        </p:txBody>
      </p:sp>
    </p:spTree>
    <p:extLst>
      <p:ext uri="{BB962C8B-B14F-4D97-AF65-F5344CB8AC3E}">
        <p14:creationId xmlns:p14="http://schemas.microsoft.com/office/powerpoint/2010/main" val="2501092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a:xfrm>
            <a:off x="2768252" y="282087"/>
            <a:ext cx="9423748" cy="7320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j-ea"/>
                <a:cs typeface="+mj-cs"/>
              </a:rPr>
              <a:t>Training</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tx1"/>
              </a:solidFill>
              <a:effectLst/>
              <a:uLnTx/>
              <a:uFillTx/>
              <a:latin typeface="+mn-lt"/>
              <a:ea typeface="+mj-ea"/>
              <a:cs typeface="+mj-cs"/>
            </a:endParaRPr>
          </a:p>
        </p:txBody>
      </p:sp>
      <p:sp>
        <p:nvSpPr>
          <p:cNvPr id="8" name="TextBox 7">
            <a:extLst>
              <a:ext uri="{FF2B5EF4-FFF2-40B4-BE49-F238E27FC236}">
                <a16:creationId xmlns:a16="http://schemas.microsoft.com/office/drawing/2014/main" id="{17CA0D38-94B0-E444-AD2A-839DEC259CA5}"/>
              </a:ext>
            </a:extLst>
          </p:cNvPr>
          <p:cNvSpPr txBox="1"/>
          <p:nvPr/>
        </p:nvSpPr>
        <p:spPr>
          <a:xfrm>
            <a:off x="4283243" y="1587027"/>
            <a:ext cx="3031958" cy="369332"/>
          </a:xfrm>
          <a:prstGeom prst="rect">
            <a:avLst/>
          </a:prstGeom>
          <a:noFill/>
        </p:spPr>
        <p:txBody>
          <a:bodyPr wrap="square" rtlCol="0">
            <a:spAutoFit/>
          </a:bodyPr>
          <a:lstStyle/>
          <a:p>
            <a:r>
              <a:rPr lang="en-US" b="1" dirty="0"/>
              <a:t>PI-shaped training model </a:t>
            </a:r>
          </a:p>
        </p:txBody>
      </p:sp>
      <p:pic>
        <p:nvPicPr>
          <p:cNvPr id="2" name="Picture 1" descr="Representative diagram of PI-shaped training model. Across: Breadth of knowledge, Down: Depth of Knowledge. ">
            <a:extLst>
              <a:ext uri="{FF2B5EF4-FFF2-40B4-BE49-F238E27FC236}">
                <a16:creationId xmlns:a16="http://schemas.microsoft.com/office/drawing/2014/main" id="{33C912F6-EFA8-4C22-B05C-F9CDC60C5593}"/>
              </a:ext>
            </a:extLst>
          </p:cNvPr>
          <p:cNvPicPr>
            <a:picLocks noChangeAspect="1"/>
          </p:cNvPicPr>
          <p:nvPr/>
        </p:nvPicPr>
        <p:blipFill>
          <a:blip r:embed="rId3"/>
          <a:stretch>
            <a:fillRect/>
          </a:stretch>
        </p:blipFill>
        <p:spPr>
          <a:xfrm>
            <a:off x="2956868" y="2084773"/>
            <a:ext cx="5144395" cy="3355625"/>
          </a:xfrm>
          <a:prstGeom prst="rect">
            <a:avLst/>
          </a:prstGeom>
        </p:spPr>
      </p:pic>
      <p:sp>
        <p:nvSpPr>
          <p:cNvPr id="9" name="TextBox 8">
            <a:extLst>
              <a:ext uri="{FF2B5EF4-FFF2-40B4-BE49-F238E27FC236}">
                <a16:creationId xmlns:a16="http://schemas.microsoft.com/office/drawing/2014/main" id="{EEE94B7E-472A-774A-B995-3D3A0C6D289F}"/>
              </a:ext>
            </a:extLst>
          </p:cNvPr>
          <p:cNvSpPr txBox="1"/>
          <p:nvPr/>
        </p:nvSpPr>
        <p:spPr>
          <a:xfrm>
            <a:off x="8694821" y="1586249"/>
            <a:ext cx="3031958" cy="369332"/>
          </a:xfrm>
          <a:prstGeom prst="rect">
            <a:avLst/>
          </a:prstGeom>
          <a:noFill/>
        </p:spPr>
        <p:txBody>
          <a:bodyPr wrap="square" rtlCol="0">
            <a:spAutoFit/>
          </a:bodyPr>
          <a:lstStyle/>
          <a:p>
            <a:r>
              <a:rPr lang="en-US" b="1" dirty="0"/>
              <a:t>Comb-shaped training model </a:t>
            </a:r>
          </a:p>
        </p:txBody>
      </p:sp>
      <p:pic>
        <p:nvPicPr>
          <p:cNvPr id="7" name="Picture 6" descr="DIagram of comb-shaped training model - Breadth and Depth of Expertise">
            <a:extLst>
              <a:ext uri="{FF2B5EF4-FFF2-40B4-BE49-F238E27FC236}">
                <a16:creationId xmlns:a16="http://schemas.microsoft.com/office/drawing/2014/main" id="{8AF7FC9B-3ED8-D341-B9BA-9E2C0EDA5EFD}"/>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8261117" y="2084772"/>
            <a:ext cx="3530399" cy="3355626"/>
          </a:xfrm>
          <a:prstGeom prst="rect">
            <a:avLst/>
          </a:prstGeom>
          <a:solidFill>
            <a:schemeClr val="accent1">
              <a:alpha val="22000"/>
            </a:schemeClr>
          </a:solidFill>
          <a:ln>
            <a:solidFill>
              <a:schemeClr val="accent1"/>
            </a:solidFill>
          </a:ln>
        </p:spPr>
      </p:pic>
      <p:sp>
        <p:nvSpPr>
          <p:cNvPr id="10" name="TextBox 9">
            <a:extLst>
              <a:ext uri="{FF2B5EF4-FFF2-40B4-BE49-F238E27FC236}">
                <a16:creationId xmlns:a16="http://schemas.microsoft.com/office/drawing/2014/main" id="{37B5480D-EC50-3E4C-A25D-E2D370DCF888}"/>
              </a:ext>
              <a:ext uri="{C183D7F6-B498-43B3-948B-1728B52AA6E4}">
                <adec:decorative xmlns:adec="http://schemas.microsoft.com/office/drawing/2017/decorative" val="1"/>
              </a:ext>
            </a:extLst>
          </p:cNvPr>
          <p:cNvSpPr txBox="1"/>
          <p:nvPr/>
        </p:nvSpPr>
        <p:spPr>
          <a:xfrm rot="18585968">
            <a:off x="5117831" y="2907868"/>
            <a:ext cx="2290715" cy="830997"/>
          </a:xfrm>
          <a:prstGeom prst="rect">
            <a:avLst/>
          </a:prstGeom>
          <a:noFill/>
        </p:spPr>
        <p:txBody>
          <a:bodyPr wrap="square" rtlCol="0">
            <a:spAutoFit/>
          </a:bodyPr>
          <a:lstStyle/>
          <a:p>
            <a:r>
              <a:rPr lang="en-US" sz="1600" b="1" dirty="0">
                <a:solidFill>
                  <a:schemeClr val="bg2"/>
                </a:solidFill>
              </a:rPr>
              <a:t>Example: </a:t>
            </a:r>
          </a:p>
          <a:p>
            <a:r>
              <a:rPr lang="en-US" sz="1600" b="1" dirty="0">
                <a:solidFill>
                  <a:schemeClr val="bg2"/>
                </a:solidFill>
              </a:rPr>
              <a:t>Computational </a:t>
            </a:r>
          </a:p>
          <a:p>
            <a:r>
              <a:rPr lang="en-US" sz="1600" b="1" dirty="0">
                <a:solidFill>
                  <a:schemeClr val="bg2"/>
                </a:solidFill>
              </a:rPr>
              <a:t>Science</a:t>
            </a:r>
          </a:p>
        </p:txBody>
      </p:sp>
      <p:pic>
        <p:nvPicPr>
          <p:cNvPr id="4" name="Picture 3">
            <a:extLst>
              <a:ext uri="{FF2B5EF4-FFF2-40B4-BE49-F238E27FC236}">
                <a16:creationId xmlns:a16="http://schemas.microsoft.com/office/drawing/2014/main" id="{24A8F022-E29B-5641-B027-9D87B56A8DD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518450" y="2944168"/>
            <a:ext cx="298618" cy="2253642"/>
          </a:xfrm>
          <a:prstGeom prst="rect">
            <a:avLst/>
          </a:prstGeom>
        </p:spPr>
      </p:pic>
    </p:spTree>
    <p:extLst>
      <p:ext uri="{BB962C8B-B14F-4D97-AF65-F5344CB8AC3E}">
        <p14:creationId xmlns:p14="http://schemas.microsoft.com/office/powerpoint/2010/main" val="5108434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14E34CA8EDC8498903914483DC2798" ma:contentTypeVersion="0" ma:contentTypeDescription="Create a new document." ma:contentTypeScope="" ma:versionID="ef0cf5bf4faba06748a1433a8f8dad5f">
  <xsd:schema xmlns:xsd="http://www.w3.org/2001/XMLSchema" xmlns:xs="http://www.w3.org/2001/XMLSchema" xmlns:p="http://schemas.microsoft.com/office/2006/metadata/properties" targetNamespace="http://schemas.microsoft.com/office/2006/metadata/properties" ma:root="true" ma:fieldsID="06e0e3112098b4d1518554ee266199a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956106-B825-48C8-8218-884BD21F68C4}">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04862DD1-0B50-4C30-90E0-ED8E5FB9AD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1F45318-B974-45BC-96F1-8CDAF46E73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6921</TotalTime>
  <Words>1738</Words>
  <Application>Microsoft Office PowerPoint</Application>
  <PresentationFormat>Widescreen</PresentationFormat>
  <Paragraphs>245</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NSF Research Traineeship (NRT) NSF 21-536  SBE Webinar Monday August 9, 2021 </vt:lpstr>
      <vt:lpstr>NSF Research Traineeship</vt:lpstr>
      <vt:lpstr>NRT Awards and Eligibility  (NSF 21-536)</vt:lpstr>
      <vt:lpstr>What’ New in 21-536</vt:lpstr>
      <vt:lpstr>Architecture  of an NRT </vt:lpstr>
      <vt:lpstr>Interdisciplinary/Convergent Research </vt:lpstr>
      <vt:lpstr>Interdisciplinary/Convergent Research (continued)</vt:lpstr>
      <vt:lpstr>Architecture  of an NRT - 2</vt:lpstr>
      <vt:lpstr>Training </vt:lpstr>
      <vt:lpstr>Training (continued) </vt:lpstr>
      <vt:lpstr>Architecture of an NRT - 3</vt:lpstr>
      <vt:lpstr>Evaluation &amp; Assessment  are critical project components</vt:lpstr>
      <vt:lpstr>NSF &amp; NRT Merit Review Criteria</vt:lpstr>
      <vt:lpstr>NRT Proposal Preparation Tips</vt:lpstr>
      <vt:lpstr>NRT Proposal Preparation Tips (continued)</vt:lpstr>
      <vt:lpstr>SBE-based NRT Recent Awards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EHR All Hands Meeting</dc:title>
  <dc:creator>Joyner, Tarri M.</dc:creator>
  <cp:lastModifiedBy>Johnson, Philip</cp:lastModifiedBy>
  <cp:revision>470</cp:revision>
  <cp:lastPrinted>2019-10-08T19:26:55Z</cp:lastPrinted>
  <dcterms:created xsi:type="dcterms:W3CDTF">2017-10-17T20:03:13Z</dcterms:created>
  <dcterms:modified xsi:type="dcterms:W3CDTF">2021-08-09T21:01:32Z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0x0101007C14E34CA8EDC8498903914483DC2798</vt:lpwstr>
  </property>
</Properties>
</file>