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794" r:id="rId5"/>
    <p:sldId id="795" r:id="rId6"/>
    <p:sldId id="1406" r:id="rId7"/>
    <p:sldId id="260" r:id="rId8"/>
    <p:sldId id="782" r:id="rId9"/>
    <p:sldId id="749" r:id="rId10"/>
    <p:sldId id="1409" r:id="rId11"/>
    <p:sldId id="1412" r:id="rId12"/>
    <p:sldId id="1415" r:id="rId13"/>
    <p:sldId id="1416" r:id="rId14"/>
    <p:sldId id="1410" r:id="rId15"/>
    <p:sldId id="1417" r:id="rId16"/>
    <p:sldId id="1418" r:id="rId17"/>
    <p:sldId id="1419" r:id="rId18"/>
    <p:sldId id="1411" r:id="rId19"/>
    <p:sldId id="1421" r:id="rId20"/>
    <p:sldId id="1422" r:id="rId21"/>
    <p:sldId id="786" r:id="rId22"/>
    <p:sldId id="1407" r:id="rId23"/>
    <p:sldId id="1408" r:id="rId24"/>
    <p:sldId id="751" r:id="rId25"/>
    <p:sldId id="444" r:id="rId26"/>
    <p:sldId id="275" r:id="rId27"/>
    <p:sldId id="445" r:id="rId28"/>
    <p:sldId id="27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e, Karen C" initials="CKC" lastIdx="4" clrIdx="0">
    <p:extLst>
      <p:ext uri="{19B8F6BF-5375-455C-9EA6-DF929625EA0E}">
        <p15:presenceInfo xmlns:p15="http://schemas.microsoft.com/office/powerpoint/2012/main" userId="S-1-5-21-2121103884-806620016-247139262-53489" providerId="AD"/>
      </p:ext>
    </p:extLst>
  </p:cmAuthor>
  <p:cmAuthor id="2" name="Hingorani, Manju M" initials="HMM" lastIdx="1" clrIdx="1">
    <p:extLst>
      <p:ext uri="{19B8F6BF-5375-455C-9EA6-DF929625EA0E}">
        <p15:presenceInfo xmlns:p15="http://schemas.microsoft.com/office/powerpoint/2012/main" userId="S::7987909589@nsf.gov::9fe92fad-0061-4c94-a33d-b14b4d4871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a:srgbClr val="B91AD6"/>
    <a:srgbClr val="54A719"/>
    <a:srgbClr val="0036B1"/>
    <a:srgbClr val="2ED2DA"/>
    <a:srgbClr val="B9E313"/>
    <a:srgbClr val="0070C0"/>
    <a:srgbClr val="9E1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F1B43A-735A-AD4F-9E06-1AC956466D46}" v="13" dt="2021-07-14T17:04:57.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13" autoAdjust="0"/>
    <p:restoredTop sz="68258" autoAdjust="0"/>
  </p:normalViewPr>
  <p:slideViewPr>
    <p:cSldViewPr snapToGrid="0">
      <p:cViewPr varScale="1">
        <p:scale>
          <a:sx n="80" d="100"/>
          <a:sy n="80" d="100"/>
        </p:scale>
        <p:origin x="224" y="30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E3A16D5-8E4D-474A-8DBE-30EEEA920250}" type="datetimeFigureOut">
              <a:rPr lang="en-US" smtClean="0"/>
              <a:t>7/8/21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1C432EF-C3E7-054C-A230-841F8F6334C5}" type="slidenum">
              <a:rPr lang="en-US" smtClean="0"/>
              <a:t>‹#›</a:t>
            </a:fld>
            <a:endParaRPr lang="en-US"/>
          </a:p>
        </p:txBody>
      </p:sp>
    </p:spTree>
    <p:extLst>
      <p:ext uri="{BB962C8B-B14F-4D97-AF65-F5344CB8AC3E}">
        <p14:creationId xmlns:p14="http://schemas.microsoft.com/office/powerpoint/2010/main" val="346532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begin, ask NSF people to introduce themselves and thank Mariam for running the show.  </a:t>
            </a:r>
          </a:p>
        </p:txBody>
      </p:sp>
      <p:sp>
        <p:nvSpPr>
          <p:cNvPr id="4" name="Slide Number Placeholder 3"/>
          <p:cNvSpPr>
            <a:spLocks noGrp="1"/>
          </p:cNvSpPr>
          <p:nvPr>
            <p:ph type="sldNum" sz="quarter" idx="5"/>
          </p:nvPr>
        </p:nvSpPr>
        <p:spPr/>
        <p:txBody>
          <a:bodyPr/>
          <a:lstStyle/>
          <a:p>
            <a:fld id="{E1C432EF-C3E7-054C-A230-841F8F6334C5}" type="slidenum">
              <a:rPr lang="en-US" smtClean="0"/>
              <a:t>1</a:t>
            </a:fld>
            <a:endParaRPr lang="en-US"/>
          </a:p>
        </p:txBody>
      </p:sp>
    </p:spTree>
    <p:extLst>
      <p:ext uri="{BB962C8B-B14F-4D97-AF65-F5344CB8AC3E}">
        <p14:creationId xmlns:p14="http://schemas.microsoft.com/office/powerpoint/2010/main" val="199753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t>
            </a:r>
            <a:r>
              <a:rPr lang="en-US" sz="1200" b="0" i="1" u="none" strike="noStrike" kern="1200" dirty="0">
                <a:solidFill>
                  <a:schemeClr val="tx1"/>
                </a:solidFill>
                <a:effectLst/>
                <a:latin typeface="+mn-lt"/>
                <a:ea typeface="+mn-ea"/>
                <a:cs typeface="+mn-cs"/>
              </a:rPr>
              <a:t>AGEP program goal is to increase the number of historically underrepresented minority faculty in STEM</a:t>
            </a:r>
            <a:r>
              <a:rPr lang="en-US" sz="1200" b="0" i="0" u="none" strike="noStrike" kern="1200" dirty="0">
                <a:solidFill>
                  <a:schemeClr val="tx1"/>
                </a:solidFill>
                <a:effectLst/>
                <a:latin typeface="+mn-lt"/>
                <a:ea typeface="+mn-ea"/>
                <a:cs typeface="+mn-cs"/>
              </a:rPr>
              <a:t>. The program seeks to funds grants that advance and enhance the systemic factors that support equity and inclusion and, consequently, mitigate the systemic inequities in the academic profession and workplace.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HBCU-UP provides awards to strengthen STEM undergraduate education and research at HBCUs.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goals of the HSI program are to enhance the quality of undergraduate STEM education and to increase the recruitment, retention, and graduation rates of students pursuing associate's or baccalaureate degrees in STEM.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LSAMP program provides funding to alliances that implement comprehensive, evidence-based, innovative, and sustained strategies that ultimately result in the graduation of well-prepared, highly-qualified students from underrepresented minority groups who pursue graduate studies or careers in STEM.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main goal of the S-STEM program is to enable low-income, talented domestic students to pursue successful careers in promising STEM fields. The program provides awards to Institutions of Higher Education to fund scholarships and to adapt, implement, and study effective evidence-based curricular and co-curricular activities that support low-income students.</a:t>
            </a:r>
            <a:br>
              <a:rPr lang="en-US" dirty="0"/>
            </a:br>
            <a:endParaRPr lang="en-US" dirty="0"/>
          </a:p>
          <a:p>
            <a:r>
              <a:rPr lang="en-US" sz="1200" b="0" i="0" u="none" strike="noStrike" kern="1200" dirty="0">
                <a:solidFill>
                  <a:schemeClr val="tx1"/>
                </a:solidFill>
                <a:effectLst/>
                <a:latin typeface="+mn-lt"/>
                <a:ea typeface="+mn-ea"/>
                <a:cs typeface="+mn-cs"/>
              </a:rPr>
              <a:t>TCUP supports transformative capacity-building, community engagement, or research projects at federally-recognized TCUP institutions in the social &amp; behavioral sciences and STEM.</a:t>
            </a:r>
          </a:p>
          <a:p>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10</a:t>
            </a:fld>
            <a:endParaRPr lang="en-US"/>
          </a:p>
        </p:txBody>
      </p:sp>
    </p:spTree>
    <p:extLst>
      <p:ext uri="{BB962C8B-B14F-4D97-AF65-F5344CB8AC3E}">
        <p14:creationId xmlns:p14="http://schemas.microsoft.com/office/powerpoint/2010/main" val="342219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www.nsf.gov</a:t>
            </a:r>
            <a:r>
              <a:rPr lang="en-US" dirty="0"/>
              <a:t>/od/</a:t>
            </a:r>
            <a:r>
              <a:rPr lang="en-US" dirty="0" err="1"/>
              <a:t>broadeningparticipation</a:t>
            </a:r>
            <a:r>
              <a:rPr lang="en-US" dirty="0"/>
              <a:t>/</a:t>
            </a:r>
            <a:r>
              <a:rPr lang="en-US" dirty="0" err="1"/>
              <a:t>bp_portfolio_dynamic.jsp</a:t>
            </a:r>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11</a:t>
            </a:fld>
            <a:endParaRPr lang="en-US"/>
          </a:p>
        </p:txBody>
      </p:sp>
    </p:spTree>
    <p:extLst>
      <p:ext uri="{BB962C8B-B14F-4D97-AF65-F5344CB8AC3E}">
        <p14:creationId xmlns:p14="http://schemas.microsoft.com/office/powerpoint/2010/main" val="224100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www.nsf.gov</a:t>
            </a:r>
            <a:r>
              <a:rPr lang="en-US" dirty="0"/>
              <a:t>/od/</a:t>
            </a:r>
            <a:r>
              <a:rPr lang="en-US" dirty="0" err="1"/>
              <a:t>broadeningparticipation</a:t>
            </a:r>
            <a:r>
              <a:rPr lang="en-US" dirty="0"/>
              <a:t>/</a:t>
            </a:r>
            <a:r>
              <a:rPr lang="en-US" dirty="0" err="1"/>
              <a:t>bp_portfolio_dynamic.jsp</a:t>
            </a:r>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12</a:t>
            </a:fld>
            <a:endParaRPr lang="en-US"/>
          </a:p>
        </p:txBody>
      </p:sp>
    </p:spTree>
    <p:extLst>
      <p:ext uri="{BB962C8B-B14F-4D97-AF65-F5344CB8AC3E}">
        <p14:creationId xmlns:p14="http://schemas.microsoft.com/office/powerpoint/2010/main" val="2047584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13</a:t>
            </a:fld>
            <a:endParaRPr lang="en-US"/>
          </a:p>
        </p:txBody>
      </p:sp>
    </p:spTree>
    <p:extLst>
      <p:ext uri="{BB962C8B-B14F-4D97-AF65-F5344CB8AC3E}">
        <p14:creationId xmlns:p14="http://schemas.microsoft.com/office/powerpoint/2010/main" val="205150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www.nsf.gov</a:t>
            </a:r>
            <a:r>
              <a:rPr lang="en-US" dirty="0"/>
              <a:t>/od/</a:t>
            </a:r>
            <a:r>
              <a:rPr lang="en-US" dirty="0" err="1"/>
              <a:t>broadeningparticipation</a:t>
            </a:r>
            <a:r>
              <a:rPr lang="en-US" dirty="0"/>
              <a:t>/</a:t>
            </a:r>
            <a:r>
              <a:rPr lang="en-US" dirty="0" err="1"/>
              <a:t>bp_portfolio_dynamic.jsp</a:t>
            </a:r>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14</a:t>
            </a:fld>
            <a:endParaRPr lang="en-US"/>
          </a:p>
        </p:txBody>
      </p:sp>
    </p:spTree>
    <p:extLst>
      <p:ext uri="{BB962C8B-B14F-4D97-AF65-F5344CB8AC3E}">
        <p14:creationId xmlns:p14="http://schemas.microsoft.com/office/powerpoint/2010/main" val="1160106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www.nsf.gov</a:t>
            </a:r>
            <a:r>
              <a:rPr lang="en-US" dirty="0"/>
              <a:t>/od/</a:t>
            </a:r>
            <a:r>
              <a:rPr lang="en-US" dirty="0" err="1"/>
              <a:t>broadeningparticipation</a:t>
            </a:r>
            <a:r>
              <a:rPr lang="en-US" dirty="0"/>
              <a:t>/</a:t>
            </a:r>
            <a:r>
              <a:rPr lang="en-US" dirty="0" err="1"/>
              <a:t>bp_portfolio_dynamic.jsp</a:t>
            </a:r>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15</a:t>
            </a:fld>
            <a:endParaRPr lang="en-US"/>
          </a:p>
        </p:txBody>
      </p:sp>
    </p:spTree>
    <p:extLst>
      <p:ext uri="{BB962C8B-B14F-4D97-AF65-F5344CB8AC3E}">
        <p14:creationId xmlns:p14="http://schemas.microsoft.com/office/powerpoint/2010/main" val="134312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Goal of the RAHSS is to Foster interest in the pursuit of studies in the Biological Sciences; and to broaden participation of high school students, particularly those who are from underrepresented groups, persons with disabilities, and women in sub-disciplines where they are underrepresented.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goal of the Research Experiences for Teachers (RET) activity is to enhance the professional development of K-12 science educators through research experiences at the emerging frontiers of science in order to bring new knowledge into the classroom.  NSF especially encourages working with teachers who serve under-resourced populations.</a:t>
            </a:r>
          </a:p>
        </p:txBody>
      </p:sp>
      <p:sp>
        <p:nvSpPr>
          <p:cNvPr id="4" name="Slide Number Placeholder 3"/>
          <p:cNvSpPr>
            <a:spLocks noGrp="1"/>
          </p:cNvSpPr>
          <p:nvPr>
            <p:ph type="sldNum" sz="quarter" idx="5"/>
          </p:nvPr>
        </p:nvSpPr>
        <p:spPr/>
        <p:txBody>
          <a:bodyPr/>
          <a:lstStyle/>
          <a:p>
            <a:fld id="{E1C432EF-C3E7-054C-A230-841F8F6334C5}" type="slidenum">
              <a:rPr lang="en-US" smtClean="0"/>
              <a:t>16</a:t>
            </a:fld>
            <a:endParaRPr lang="en-US"/>
          </a:p>
        </p:txBody>
      </p:sp>
    </p:spTree>
    <p:extLst>
      <p:ext uri="{BB962C8B-B14F-4D97-AF65-F5344CB8AC3E}">
        <p14:creationId xmlns:p14="http://schemas.microsoft.com/office/powerpoint/2010/main" val="3204972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NSF invites </a:t>
            </a:r>
            <a:r>
              <a:rPr lang="en-US" sz="1200" b="0" i="0" u="none" strike="noStrike" kern="1200" dirty="0">
                <a:solidFill>
                  <a:schemeClr val="tx1"/>
                </a:solidFill>
                <a:effectLst/>
                <a:latin typeface="+mn-lt"/>
                <a:ea typeface="+mn-ea"/>
                <a:cs typeface="+mn-cs"/>
              </a:rPr>
              <a:t>proposals identifying contextual factors and mitigation strategies to enhance participation and success of various populations in STEM entrepreneurship and innovation.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NSF invites proposals focused explicitly on advancing knowledge about STEM teaching, learning, and workforce development for individuals with disabilities. </a:t>
            </a:r>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17</a:t>
            </a:fld>
            <a:endParaRPr lang="en-US"/>
          </a:p>
        </p:txBody>
      </p:sp>
    </p:spTree>
    <p:extLst>
      <p:ext uri="{BB962C8B-B14F-4D97-AF65-F5344CB8AC3E}">
        <p14:creationId xmlns:p14="http://schemas.microsoft.com/office/powerpoint/2010/main" val="2905549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18</a:t>
            </a:fld>
            <a:endParaRPr lang="en-US"/>
          </a:p>
        </p:txBody>
      </p:sp>
    </p:spTree>
    <p:extLst>
      <p:ext uri="{BB962C8B-B14F-4D97-AF65-F5344CB8AC3E}">
        <p14:creationId xmlns:p14="http://schemas.microsoft.com/office/powerpoint/2010/main" val="963610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we’re waiting for Qs to come in, the following slide has information about the next VOH…</a:t>
            </a:r>
          </a:p>
        </p:txBody>
      </p:sp>
      <p:sp>
        <p:nvSpPr>
          <p:cNvPr id="4" name="Slide Number Placeholder 3"/>
          <p:cNvSpPr>
            <a:spLocks noGrp="1"/>
          </p:cNvSpPr>
          <p:nvPr>
            <p:ph type="sldNum" sz="quarter" idx="5"/>
          </p:nvPr>
        </p:nvSpPr>
        <p:spPr/>
        <p:txBody>
          <a:bodyPr/>
          <a:lstStyle/>
          <a:p>
            <a:fld id="{E1C432EF-C3E7-054C-A230-841F8F6334C5}" type="slidenum">
              <a:rPr lang="en-US" smtClean="0"/>
              <a:t>19</a:t>
            </a:fld>
            <a:endParaRPr lang="en-US"/>
          </a:p>
        </p:txBody>
      </p:sp>
    </p:spTree>
    <p:extLst>
      <p:ext uri="{BB962C8B-B14F-4D97-AF65-F5344CB8AC3E}">
        <p14:creationId xmlns:p14="http://schemas.microsoft.com/office/powerpoint/2010/main" val="120220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2</a:t>
            </a:fld>
            <a:endParaRPr lang="en-US"/>
          </a:p>
        </p:txBody>
      </p:sp>
    </p:spTree>
    <p:extLst>
      <p:ext uri="{BB962C8B-B14F-4D97-AF65-F5344CB8AC3E}">
        <p14:creationId xmlns:p14="http://schemas.microsoft.com/office/powerpoint/2010/main" val="4215233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time, explicitly invite the community to give us their thoughts about how they view NSF’s current broadening participation activities.</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NSF BIO Overview</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3/13/2019</a:t>
            </a:r>
          </a:p>
        </p:txBody>
      </p:sp>
    </p:spTree>
    <p:extLst>
      <p:ext uri="{BB962C8B-B14F-4D97-AF65-F5344CB8AC3E}">
        <p14:creationId xmlns:p14="http://schemas.microsoft.com/office/powerpoint/2010/main" val="3386125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21</a:t>
            </a:fld>
            <a:endParaRPr lang="en-US"/>
          </a:p>
        </p:txBody>
      </p:sp>
    </p:spTree>
    <p:extLst>
      <p:ext uri="{BB962C8B-B14F-4D97-AF65-F5344CB8AC3E}">
        <p14:creationId xmlns:p14="http://schemas.microsoft.com/office/powerpoint/2010/main" val="135941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0475" y="866775"/>
            <a:ext cx="4159250" cy="2339975"/>
          </a:xfrm>
        </p:spPr>
      </p:sp>
      <p:sp>
        <p:nvSpPr>
          <p:cNvPr id="3" name="Notes Placeholder 2"/>
          <p:cNvSpPr>
            <a:spLocks noGrp="1"/>
          </p:cNvSpPr>
          <p:nvPr>
            <p:ph type="body" idx="1"/>
          </p:nvPr>
        </p:nvSpPr>
        <p:spPr/>
        <p:txBody>
          <a:bodyPr>
            <a:normAutofit fontScale="85000" lnSpcReduction="10000"/>
          </a:bodyPr>
          <a:lstStyle/>
          <a:p>
            <a:r>
              <a:rPr lang="en-US" b="1" dirty="0"/>
              <a:t>Script</a:t>
            </a:r>
          </a:p>
          <a:p>
            <a:r>
              <a:rPr lang="en-US" sz="1200" b="0" i="0" u="none" strike="noStrike" kern="1200" dirty="0">
                <a:solidFill>
                  <a:schemeClr val="tx1"/>
                </a:solidFill>
                <a:effectLst/>
                <a:latin typeface="+mn-lt"/>
                <a:ea typeface="+mn-ea"/>
                <a:cs typeface="+mn-cs"/>
              </a:rPr>
              <a:t>The mission of the Molecular and Cellular Biosciences Division is to support…READ FIRST TWO POINTS IN BLUE BOX…</a:t>
            </a:r>
          </a:p>
          <a:p>
            <a:r>
              <a:rPr lang="en-US" sz="1200" b="0" i="0" u="none" strike="noStrike" kern="1200" dirty="0">
                <a:solidFill>
                  <a:schemeClr val="tx1"/>
                </a:solidFill>
                <a:effectLst/>
                <a:latin typeface="+mn-lt"/>
                <a:ea typeface="+mn-ea"/>
                <a:cs typeface="+mn-cs"/>
              </a:rPr>
              <a:t>And, as with all NSF programs, the support for research goes hand in hand with support for training the next generation of scientists and creating a diverse and inclusive scientific community.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MCB comprises 4 clusters covering broad research areas or themes: Molecular Biophysics…READ LIST IN RED.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During the pandemic, our proposal review process is being conducted online without any hitch, thanks in no small part to you, the peer reviewing community.</a:t>
            </a:r>
          </a:p>
          <a:p>
            <a:r>
              <a:rPr lang="en-US" sz="1200" b="0" i="0" u="none" strike="noStrike" kern="1200" dirty="0">
                <a:solidFill>
                  <a:schemeClr val="tx1"/>
                </a:solidFill>
                <a:effectLst/>
                <a:latin typeface="+mn-lt"/>
                <a:ea typeface="+mn-ea"/>
                <a:cs typeface="+mn-cs"/>
              </a:rPr>
              <a:t>In FY20, MCB had a research budget of $152 M. The Division received 613 proposals that were reviewed across 17 panels. The yield was 250 awards, equivalent to a success rate of ~35%.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There have been some significant changes that benefit the scientific community since the BIO Directorate instituted a no-deadline proposal submission policy in 2019:</a:t>
            </a:r>
          </a:p>
          <a:p>
            <a:r>
              <a:rPr lang="en-US" sz="1200" b="0" i="0" u="none" strike="noStrike" kern="1200" dirty="0">
                <a:solidFill>
                  <a:schemeClr val="tx1"/>
                </a:solidFill>
                <a:effectLst/>
                <a:latin typeface="+mn-lt"/>
                <a:ea typeface="+mn-ea"/>
                <a:cs typeface="+mn-cs"/>
              </a:rPr>
              <a:t>First, you can submit your proposal for review whenever you think it is in good shape.</a:t>
            </a:r>
          </a:p>
          <a:p>
            <a:r>
              <a:rPr lang="en-US" sz="1200" b="0" i="0" u="none" strike="noStrike" kern="1200" dirty="0">
                <a:solidFill>
                  <a:schemeClr val="tx1"/>
                </a:solidFill>
                <a:effectLst/>
                <a:latin typeface="+mn-lt"/>
                <a:ea typeface="+mn-ea"/>
                <a:cs typeface="+mn-cs"/>
              </a:rPr>
              <a:t>The award size has increased by 10%, and it takes 20% less time to arrive at a decision (avg b/w 5-6 </a:t>
            </a:r>
            <a:r>
              <a:rPr lang="en-US" sz="1200" b="0" i="0" u="none" strike="noStrike" kern="1200" dirty="0" err="1">
                <a:solidFill>
                  <a:schemeClr val="tx1"/>
                </a:solidFill>
                <a:effectLst/>
                <a:latin typeface="+mn-lt"/>
                <a:ea typeface="+mn-ea"/>
                <a:cs typeface="+mn-cs"/>
              </a:rPr>
              <a:t>mo</a:t>
            </a:r>
            <a:r>
              <a:rPr lang="en-US" sz="1200" b="0" i="0" u="none" strike="noStrike" kern="1200" dirty="0">
                <a:solidFill>
                  <a:schemeClr val="tx1"/>
                </a:solidFill>
                <a:effectLst/>
                <a:latin typeface="+mn-lt"/>
                <a:ea typeface="+mn-ea"/>
                <a:cs typeface="+mn-cs"/>
              </a:rPr>
              <a:t>). For the most part this is because the number of proposals submitted for review has decreased.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as noted earlier, the FY22 NSF budget is likely to increase.</a:t>
            </a:r>
            <a:r>
              <a:rPr lang="en-US" sz="1200" b="0" i="0" u="none" strike="noStrike" kern="1200" dirty="0">
                <a:solidFill>
                  <a:schemeClr val="tx1"/>
                </a:solidFill>
                <a:effectLst/>
                <a:latin typeface="+mn-lt"/>
                <a:ea typeface="+mn-ea"/>
                <a:cs typeface="+mn-cs"/>
              </a:rPr>
              <a:t> So, this is a very good time to send your best research ideas to MCB.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 you consider an application, keep in mind that the average award size is more than $200K/year and the award duration can range anywhere from 2 years for an exploratory high-risk/high reward type project to 5 years for a CAREER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a:r>
            <a:r>
              <a:rPr lang="en-US" b="0" dirty="0"/>
              <a:t>---------------------</a:t>
            </a:r>
          </a:p>
        </p:txBody>
      </p:sp>
      <p:sp>
        <p:nvSpPr>
          <p:cNvPr id="6" name="Header Placeholder 5"/>
          <p:cNvSpPr>
            <a:spLocks noGrp="1"/>
          </p:cNvSpPr>
          <p:nvPr>
            <p:ph type="hdr" sz="quarter" idx="12"/>
          </p:nvPr>
        </p:nvSpPr>
        <p:spPr/>
        <p:txBody>
          <a:bodyPr/>
          <a:lstStyle/>
          <a:p>
            <a:r>
              <a:rPr lang="en-US"/>
              <a:t>Molecular and Cellular Biosciences Overview</a:t>
            </a:r>
          </a:p>
        </p:txBody>
      </p:sp>
    </p:spTree>
    <p:extLst>
      <p:ext uri="{BB962C8B-B14F-4D97-AF65-F5344CB8AC3E}">
        <p14:creationId xmlns:p14="http://schemas.microsoft.com/office/powerpoint/2010/main" val="193460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4</a:t>
            </a:fld>
            <a:endParaRPr lang="en-US"/>
          </a:p>
        </p:txBody>
      </p:sp>
    </p:spTree>
    <p:extLst>
      <p:ext uri="{BB962C8B-B14F-4D97-AF65-F5344CB8AC3E}">
        <p14:creationId xmlns:p14="http://schemas.microsoft.com/office/powerpoint/2010/main" val="140464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is the outline for today’s webinar.  These slides will be available to you after the webinar through the MCB Blog. </a:t>
            </a:r>
          </a:p>
        </p:txBody>
      </p:sp>
      <p:sp>
        <p:nvSpPr>
          <p:cNvPr id="4" name="Slide Number Placeholder 3"/>
          <p:cNvSpPr>
            <a:spLocks noGrp="1"/>
          </p:cNvSpPr>
          <p:nvPr>
            <p:ph type="sldNum" sz="quarter" idx="5"/>
          </p:nvPr>
        </p:nvSpPr>
        <p:spPr/>
        <p:txBody>
          <a:bodyPr/>
          <a:lstStyle/>
          <a:p>
            <a:fld id="{E1C432EF-C3E7-054C-A230-841F8F6334C5}" type="slidenum">
              <a:rPr lang="en-US" smtClean="0"/>
              <a:t>5</a:t>
            </a:fld>
            <a:endParaRPr lang="en-US"/>
          </a:p>
        </p:txBody>
      </p:sp>
    </p:spTree>
    <p:extLst>
      <p:ext uri="{BB962C8B-B14F-4D97-AF65-F5344CB8AC3E}">
        <p14:creationId xmlns:p14="http://schemas.microsoft.com/office/powerpoint/2010/main" val="100259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6</a:t>
            </a:fld>
            <a:endParaRPr lang="en-US"/>
          </a:p>
        </p:txBody>
      </p:sp>
    </p:spTree>
    <p:extLst>
      <p:ext uri="{BB962C8B-B14F-4D97-AF65-F5344CB8AC3E}">
        <p14:creationId xmlns:p14="http://schemas.microsoft.com/office/powerpoint/2010/main" val="76758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7</a:t>
            </a:fld>
            <a:endParaRPr lang="en-US"/>
          </a:p>
        </p:txBody>
      </p:sp>
    </p:spTree>
    <p:extLst>
      <p:ext uri="{BB962C8B-B14F-4D97-AF65-F5344CB8AC3E}">
        <p14:creationId xmlns:p14="http://schemas.microsoft.com/office/powerpoint/2010/main" val="182677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 </a:t>
            </a:r>
            <a:r>
              <a:rPr lang="en-US" sz="1200" b="0" i="0" u="none" strike="noStrike" kern="1200" dirty="0">
                <a:solidFill>
                  <a:schemeClr val="tx1"/>
                </a:solidFill>
                <a:effectLst/>
                <a:latin typeface="+mn-lt"/>
                <a:ea typeface="+mn-ea"/>
                <a:cs typeface="+mn-cs"/>
              </a:rPr>
              <a:t>The NSF ADVANCE program goal is to broaden the implementation of evidence-based systemic change strategies that promote equity for STEM faculty in academic workplaces and the academic profession. </a:t>
            </a:r>
          </a:p>
          <a:p>
            <a:endParaRPr lang="en-US" dirty="0"/>
          </a:p>
          <a:p>
            <a:r>
              <a:rPr lang="en-US" dirty="0" err="1"/>
              <a:t>EPSCoR</a:t>
            </a:r>
            <a:r>
              <a:rPr lang="en-US" dirty="0"/>
              <a:t> Track 1 </a:t>
            </a:r>
            <a:r>
              <a:rPr lang="en-US" sz="1200" b="0" i="0" u="none" strike="noStrike" kern="1200" dirty="0">
                <a:solidFill>
                  <a:schemeClr val="tx1"/>
                </a:solidFill>
                <a:effectLst/>
                <a:latin typeface="+mn-lt"/>
                <a:ea typeface="+mn-ea"/>
                <a:cs typeface="+mn-cs"/>
              </a:rPr>
              <a:t>Through this program, NSF facilitates the establishment of partnerships among academic institutions and organizations in governmental, non-profit, and commercial or industrial sectors that are designed to effect sustainable improvements in a jurisdiction's research infrastructure, Research and Development (R&amp;D) capacity, and hence, its R&amp;D competitiveness.</a:t>
            </a:r>
          </a:p>
          <a:p>
            <a:endParaRPr lang="en-US" dirty="0"/>
          </a:p>
          <a:p>
            <a:r>
              <a:rPr lang="en-US" dirty="0"/>
              <a:t>EPS-WO </a:t>
            </a:r>
            <a:r>
              <a:rPr lang="en-US" sz="1200" b="0" i="0" u="none" strike="noStrike" kern="1200" dirty="0" err="1">
                <a:solidFill>
                  <a:schemeClr val="tx1"/>
                </a:solidFill>
                <a:effectLst/>
                <a:latin typeface="+mn-lt"/>
                <a:ea typeface="+mn-ea"/>
                <a:cs typeface="+mn-cs"/>
              </a:rPr>
              <a:t>EPSCoR</a:t>
            </a:r>
            <a:r>
              <a:rPr lang="en-US" sz="1200" b="0" i="0" u="none" strike="noStrike" kern="1200" dirty="0">
                <a:solidFill>
                  <a:schemeClr val="tx1"/>
                </a:solidFill>
                <a:effectLst/>
                <a:latin typeface="+mn-lt"/>
                <a:ea typeface="+mn-ea"/>
                <a:cs typeface="+mn-cs"/>
              </a:rPr>
              <a:t> welcomes proposals for workshops that focus on innovative ways to address multi-jurisdictional efforts on themes of regional to national importance with relevance to </a:t>
            </a:r>
            <a:r>
              <a:rPr lang="en-US" sz="1200" b="0" i="0" u="none" strike="noStrike" kern="1200" dirty="0" err="1">
                <a:solidFill>
                  <a:schemeClr val="tx1"/>
                </a:solidFill>
                <a:effectLst/>
                <a:latin typeface="+mn-lt"/>
                <a:ea typeface="+mn-ea"/>
                <a:cs typeface="+mn-cs"/>
              </a:rPr>
              <a:t>EPSCoR's</a:t>
            </a:r>
            <a:r>
              <a:rPr lang="en-US" sz="1200" b="0" i="0" u="none" strike="noStrike" kern="1200" dirty="0">
                <a:solidFill>
                  <a:schemeClr val="tx1"/>
                </a:solidFill>
                <a:effectLst/>
                <a:latin typeface="+mn-lt"/>
                <a:ea typeface="+mn-ea"/>
                <a:cs typeface="+mn-cs"/>
              </a:rPr>
              <a:t> goals and NSF's mission.</a:t>
            </a:r>
            <a:endParaRPr lang="en-US" dirty="0"/>
          </a:p>
          <a:p>
            <a:endParaRPr lang="en-US" dirty="0"/>
          </a:p>
          <a:p>
            <a:r>
              <a:rPr lang="en-US" dirty="0"/>
              <a:t>HBCU </a:t>
            </a:r>
            <a:r>
              <a:rPr lang="en-US" dirty="0" err="1"/>
              <a:t>EiR</a:t>
            </a:r>
            <a:r>
              <a:rPr lang="en-US" dirty="0"/>
              <a:t> </a:t>
            </a:r>
            <a:r>
              <a:rPr lang="en-US" sz="1200" b="0" i="0" u="none" strike="noStrike" kern="1200" dirty="0">
                <a:solidFill>
                  <a:schemeClr val="tx1"/>
                </a:solidFill>
                <a:effectLst/>
                <a:latin typeface="+mn-lt"/>
                <a:ea typeface="+mn-ea"/>
                <a:cs typeface="+mn-cs"/>
              </a:rPr>
              <a:t>supports capacity building by funding research projects. The goal is to establish stronger connections between researchers at HBCUs and NSF's research programs.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Now Bianca's turn</a:t>
            </a:r>
            <a:endParaRPr lang="en-US" dirty="0"/>
          </a:p>
        </p:txBody>
      </p:sp>
      <p:sp>
        <p:nvSpPr>
          <p:cNvPr id="4" name="Slide Number Placeholder 3"/>
          <p:cNvSpPr>
            <a:spLocks noGrp="1"/>
          </p:cNvSpPr>
          <p:nvPr>
            <p:ph type="sldNum" sz="quarter" idx="5"/>
          </p:nvPr>
        </p:nvSpPr>
        <p:spPr/>
        <p:txBody>
          <a:bodyPr/>
          <a:lstStyle/>
          <a:p>
            <a:fld id="{E1C432EF-C3E7-054C-A230-841F8F6334C5}" type="slidenum">
              <a:rPr lang="en-US" smtClean="0"/>
              <a:t>8</a:t>
            </a:fld>
            <a:endParaRPr lang="en-US"/>
          </a:p>
        </p:txBody>
      </p:sp>
    </p:spTree>
    <p:extLst>
      <p:ext uri="{BB962C8B-B14F-4D97-AF65-F5344CB8AC3E}">
        <p14:creationId xmlns:p14="http://schemas.microsoft.com/office/powerpoint/2010/main" val="17198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Directorate for Biological Sciences (BIO) awards Postdoctoral Research Fellowships in Biology (PRFB) for research and training in </a:t>
            </a:r>
            <a:r>
              <a:rPr lang="en-US" sz="1200" b="0" i="1" u="none" strike="noStrike" kern="1200" dirty="0">
                <a:solidFill>
                  <a:schemeClr val="tx1"/>
                </a:solidFill>
                <a:effectLst/>
                <a:latin typeface="+mn-lt"/>
                <a:ea typeface="+mn-ea"/>
                <a:cs typeface="+mn-cs"/>
              </a:rPr>
              <a:t>selected </a:t>
            </a:r>
            <a:r>
              <a:rPr lang="en-US" sz="1200" b="0" i="0" u="none" strike="noStrike" kern="1200" dirty="0">
                <a:solidFill>
                  <a:schemeClr val="tx1"/>
                </a:solidFill>
                <a:effectLst/>
                <a:latin typeface="+mn-lt"/>
                <a:ea typeface="+mn-ea"/>
                <a:cs typeface="+mn-cs"/>
              </a:rPr>
              <a:t>areas and with special goals for human resource development. For applications under this solicitation, one of the three areas is </a:t>
            </a:r>
            <a:r>
              <a:rPr lang="en-US" sz="1200" b="0" i="1" u="none" strike="noStrike" kern="1200" dirty="0">
                <a:solidFill>
                  <a:schemeClr val="tx1"/>
                </a:solidFill>
                <a:effectLst/>
                <a:latin typeface="+mn-lt"/>
                <a:ea typeface="+mn-ea"/>
                <a:cs typeface="+mn-cs"/>
              </a:rPr>
              <a:t>(1) Broadening Participation of Groups Underrepresented in Biology.</a:t>
            </a:r>
            <a:endParaRPr lang="en-US" b="0" dirty="0"/>
          </a:p>
        </p:txBody>
      </p:sp>
      <p:sp>
        <p:nvSpPr>
          <p:cNvPr id="4" name="Slide Number Placeholder 3"/>
          <p:cNvSpPr>
            <a:spLocks noGrp="1"/>
          </p:cNvSpPr>
          <p:nvPr>
            <p:ph type="sldNum" sz="quarter" idx="5"/>
          </p:nvPr>
        </p:nvSpPr>
        <p:spPr/>
        <p:txBody>
          <a:bodyPr/>
          <a:lstStyle/>
          <a:p>
            <a:fld id="{E1C432EF-C3E7-054C-A230-841F8F6334C5}" type="slidenum">
              <a:rPr lang="en-US" smtClean="0"/>
              <a:t>9</a:t>
            </a:fld>
            <a:endParaRPr lang="en-US"/>
          </a:p>
        </p:txBody>
      </p:sp>
    </p:spTree>
    <p:extLst>
      <p:ext uri="{BB962C8B-B14F-4D97-AF65-F5344CB8AC3E}">
        <p14:creationId xmlns:p14="http://schemas.microsoft.com/office/powerpoint/2010/main" val="190512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9FFC-CB55-4F0E-BD0B-B8425C3CD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2B097F-5037-410B-9F86-FB61426DB5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D79C28-F442-4574-A0B0-A9B0446BF0E9}"/>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5" name="Footer Placeholder 4">
            <a:extLst>
              <a:ext uri="{FF2B5EF4-FFF2-40B4-BE49-F238E27FC236}">
                <a16:creationId xmlns:a16="http://schemas.microsoft.com/office/drawing/2014/main" id="{BEA00034-A066-4CD1-A1C4-C1EAD9BCE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65187-B6EF-42A2-865C-97B1CECD88E8}"/>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77771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FDD3-146C-454F-AAC1-888EB5CA15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D3796E-C185-449B-A634-248D88713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9BD33-28D1-407A-9AD6-E37D9F25FD2B}"/>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5" name="Footer Placeholder 4">
            <a:extLst>
              <a:ext uri="{FF2B5EF4-FFF2-40B4-BE49-F238E27FC236}">
                <a16:creationId xmlns:a16="http://schemas.microsoft.com/office/drawing/2014/main" id="{D77FAA04-E4AA-4E27-B566-B484641ED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1FB8A-2C06-4977-BCC0-E889F4D10806}"/>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4047494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5C31D-D56A-48A6-8352-3B9FEE5620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B0BBC1-7463-41C1-93B2-06350E0A36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5538A-6AAA-4A8C-966A-9CFA1EA348BB}"/>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5" name="Footer Placeholder 4">
            <a:extLst>
              <a:ext uri="{FF2B5EF4-FFF2-40B4-BE49-F238E27FC236}">
                <a16:creationId xmlns:a16="http://schemas.microsoft.com/office/drawing/2014/main" id="{D50B68FA-D109-486F-BE90-0552C3817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AA4BD-917F-4EF0-87D4-52742DD221FE}"/>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194904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8E68-DAE6-40C9-95D2-FA1E706D5DD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5583828-FB0C-4088-B588-85ADD8A5FA3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6594E1-DE3B-4572-AE6F-DAC21B0C1F48}"/>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5" name="Footer Placeholder 4">
            <a:extLst>
              <a:ext uri="{FF2B5EF4-FFF2-40B4-BE49-F238E27FC236}">
                <a16:creationId xmlns:a16="http://schemas.microsoft.com/office/drawing/2014/main" id="{CB49EAFE-51C5-49DC-9121-564E958E6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B2851-DA50-495B-9AA5-AE6CA949CD79}"/>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150833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B4E-85CC-4176-90F5-7D3D60951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A55BE7-DDF3-488F-9202-A40E1D73A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2F1198-9506-46E9-B7DC-850951FA7495}"/>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5" name="Footer Placeholder 4">
            <a:extLst>
              <a:ext uri="{FF2B5EF4-FFF2-40B4-BE49-F238E27FC236}">
                <a16:creationId xmlns:a16="http://schemas.microsoft.com/office/drawing/2014/main" id="{5DE5F655-78DD-457D-8BDC-D9CCD83CF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274DC-1201-4D50-9A00-AC19F3829F67}"/>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13793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93D64-EF2F-40C9-B4C3-55BA9C105D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6D0429-F87E-485A-A1D8-56C83394ED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15EC25-75CF-41DF-B1D0-BB165BE01B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63AC62-9E37-4319-8B4F-22C73A5EAAC5}"/>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6" name="Footer Placeholder 5">
            <a:extLst>
              <a:ext uri="{FF2B5EF4-FFF2-40B4-BE49-F238E27FC236}">
                <a16:creationId xmlns:a16="http://schemas.microsoft.com/office/drawing/2014/main" id="{089A90BE-1066-4D09-9300-6C76B72694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D00C5B-B14A-4C39-B56C-25F3AEF78C70}"/>
              </a:ext>
            </a:extLst>
          </p:cNvPr>
          <p:cNvSpPr>
            <a:spLocks noGrp="1"/>
          </p:cNvSpPr>
          <p:nvPr>
            <p:ph type="sldNum" sz="quarter" idx="12"/>
          </p:nvPr>
        </p:nvSpPr>
        <p:spPr/>
        <p:txBody>
          <a:bodyPr/>
          <a:lstStyle/>
          <a:p>
            <a:fld id="{720860BF-5F0C-4AE6-B2E6-BDEE272C7AD4}" type="slidenum">
              <a:rPr lang="en-US" smtClean="0"/>
              <a:t>‹#›</a:t>
            </a:fld>
            <a:endParaRPr lang="en-US"/>
          </a:p>
        </p:txBody>
      </p:sp>
      <p:pic>
        <p:nvPicPr>
          <p:cNvPr id="8" name="Picture 2" descr="https://www.nsf.gov/images/logos/NSF_4-Color_bitmap_Logo.png">
            <a:extLst>
              <a:ext uri="{FF2B5EF4-FFF2-40B4-BE49-F238E27FC236}">
                <a16:creationId xmlns:a16="http://schemas.microsoft.com/office/drawing/2014/main" id="{65C5A6D2-22D4-4D3C-AFB7-2FCE93D0733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428519" y="6417234"/>
            <a:ext cx="336761" cy="3385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3E4E4E8-8646-456C-9555-E758AE3121D4}"/>
              </a:ext>
            </a:extLst>
          </p:cNvPr>
          <p:cNvSpPr txBox="1"/>
          <p:nvPr userDrawn="1"/>
        </p:nvSpPr>
        <p:spPr>
          <a:xfrm>
            <a:off x="8277605" y="6401846"/>
            <a:ext cx="3196167" cy="369332"/>
          </a:xfrm>
          <a:prstGeom prst="rect">
            <a:avLst/>
          </a:prstGeom>
          <a:noFill/>
        </p:spPr>
        <p:txBody>
          <a:bodyPr wrap="square" rtlCol="0">
            <a:spAutoFit/>
          </a:bodyPr>
          <a:lstStyle/>
          <a:p>
            <a:pPr algn="ctr"/>
            <a:r>
              <a:rPr lang="en-US" sz="1600" dirty="0">
                <a:solidFill>
                  <a:schemeClr val="accent1">
                    <a:lumMod val="75000"/>
                  </a:schemeClr>
                </a:solidFill>
                <a:latin typeface="Calibri" panose="020F0502020204030204" pitchFamily="34" charset="0"/>
                <a:cs typeface="Calibri" panose="020F0502020204030204" pitchFamily="34" charset="0"/>
              </a:rPr>
              <a:t>National </a:t>
            </a:r>
            <a:r>
              <a:rPr lang="en-US" dirty="0">
                <a:solidFill>
                  <a:schemeClr val="accent1">
                    <a:lumMod val="75000"/>
                  </a:schemeClr>
                </a:solidFill>
                <a:latin typeface="Calibri" panose="020F0502020204030204" pitchFamily="34" charset="0"/>
                <a:cs typeface="Calibri" panose="020F0502020204030204" pitchFamily="34" charset="0"/>
              </a:rPr>
              <a:t>Science</a:t>
            </a:r>
            <a:r>
              <a:rPr lang="en-US" sz="1600" dirty="0">
                <a:solidFill>
                  <a:schemeClr val="accent1">
                    <a:lumMod val="75000"/>
                  </a:schemeClr>
                </a:solidFill>
                <a:latin typeface="Calibri" panose="020F0502020204030204" pitchFamily="34" charset="0"/>
                <a:cs typeface="Calibri" panose="020F0502020204030204" pitchFamily="34" charset="0"/>
              </a:rPr>
              <a:t> Foundation</a:t>
            </a:r>
          </a:p>
        </p:txBody>
      </p:sp>
    </p:spTree>
    <p:extLst>
      <p:ext uri="{BB962C8B-B14F-4D97-AF65-F5344CB8AC3E}">
        <p14:creationId xmlns:p14="http://schemas.microsoft.com/office/powerpoint/2010/main" val="73395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FE28-3515-4326-B0A1-DFA78160E7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5B99DE-2F52-438C-B4B9-7478E7BA27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D25384-A5AE-43D2-8195-50555B36BB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A39B7F-C4F9-488D-AC6F-4F77A7BCE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1B3DA8-E1E2-4CE5-95BE-CD09DD4EBF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6B17BE-AD1A-4215-9F65-64A6C290C7CD}"/>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8" name="Footer Placeholder 7">
            <a:extLst>
              <a:ext uri="{FF2B5EF4-FFF2-40B4-BE49-F238E27FC236}">
                <a16:creationId xmlns:a16="http://schemas.microsoft.com/office/drawing/2014/main" id="{37AF5554-BB3A-4715-8747-B7645006A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D9E967-75A8-41B0-91BC-872B08F80796}"/>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197718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BA1C-DF94-44FB-9DAE-9FC1CCFCA8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652CC5-2759-4982-9E26-EDF5D3971D37}"/>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4" name="Footer Placeholder 3">
            <a:extLst>
              <a:ext uri="{FF2B5EF4-FFF2-40B4-BE49-F238E27FC236}">
                <a16:creationId xmlns:a16="http://schemas.microsoft.com/office/drawing/2014/main" id="{D91E7746-7558-48A9-8374-DE08CD2758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1C8F9C-1774-4EDF-9ECD-33EF07FE0E0B}"/>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215768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7C917-5C97-475E-9675-80BEFF8BEF1E}"/>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3" name="Footer Placeholder 2">
            <a:extLst>
              <a:ext uri="{FF2B5EF4-FFF2-40B4-BE49-F238E27FC236}">
                <a16:creationId xmlns:a16="http://schemas.microsoft.com/office/drawing/2014/main" id="{021A38E1-CE93-4B3B-8540-9DA78E18D2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8BFFC6-3880-4E4A-8E72-FFB8ED800E99}"/>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4076189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FD58-B9A6-449E-964F-EE8F5B820E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C5B215-4EF1-4546-B790-901C64CF65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6D5D70-A021-4338-94F1-CC6F7A561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C135F6-15CD-4CBB-8208-BE5E7F7BCB5E}"/>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6" name="Footer Placeholder 5">
            <a:extLst>
              <a:ext uri="{FF2B5EF4-FFF2-40B4-BE49-F238E27FC236}">
                <a16:creationId xmlns:a16="http://schemas.microsoft.com/office/drawing/2014/main" id="{E22BA745-B9F1-46C1-A625-C7A018AA8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212EE-B143-444C-A758-848610D0BE79}"/>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398351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AC540-1019-4EF2-83E2-5E0A1288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812175-ECE5-40AB-8915-39A3E599E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07A398-B760-4CF3-8036-8A18D71E8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81ED01-BD65-4684-92F5-F15C5219FCBB}"/>
              </a:ext>
            </a:extLst>
          </p:cNvPr>
          <p:cNvSpPr>
            <a:spLocks noGrp="1"/>
          </p:cNvSpPr>
          <p:nvPr>
            <p:ph type="dt" sz="half" idx="10"/>
          </p:nvPr>
        </p:nvSpPr>
        <p:spPr/>
        <p:txBody>
          <a:bodyPr/>
          <a:lstStyle/>
          <a:p>
            <a:fld id="{01EFE756-FC45-461B-8BB1-A74A29085C03}" type="datetimeFigureOut">
              <a:rPr lang="en-US" smtClean="0"/>
              <a:t>7/8/21</a:t>
            </a:fld>
            <a:endParaRPr lang="en-US"/>
          </a:p>
        </p:txBody>
      </p:sp>
      <p:sp>
        <p:nvSpPr>
          <p:cNvPr id="6" name="Footer Placeholder 5">
            <a:extLst>
              <a:ext uri="{FF2B5EF4-FFF2-40B4-BE49-F238E27FC236}">
                <a16:creationId xmlns:a16="http://schemas.microsoft.com/office/drawing/2014/main" id="{B0C683C8-2336-409A-9B41-5DDC310AD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7E2847-9CF1-49BE-A9F6-4A61E36A3E2D}"/>
              </a:ext>
            </a:extLst>
          </p:cNvPr>
          <p:cNvSpPr>
            <a:spLocks noGrp="1"/>
          </p:cNvSpPr>
          <p:nvPr>
            <p:ph type="sldNum" sz="quarter" idx="12"/>
          </p:nvPr>
        </p:nvSpPr>
        <p:spPr/>
        <p:txBody>
          <a:bodyPr/>
          <a:lstStyle/>
          <a:p>
            <a:fld id="{720860BF-5F0C-4AE6-B2E6-BDEE272C7AD4}" type="slidenum">
              <a:rPr lang="en-US" smtClean="0"/>
              <a:t>‹#›</a:t>
            </a:fld>
            <a:endParaRPr lang="en-US"/>
          </a:p>
        </p:txBody>
      </p:sp>
    </p:spTree>
    <p:extLst>
      <p:ext uri="{BB962C8B-B14F-4D97-AF65-F5344CB8AC3E}">
        <p14:creationId xmlns:p14="http://schemas.microsoft.com/office/powerpoint/2010/main" val="223509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A2CA3-0CE7-4DAC-957C-3F677D3386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F3B6B2-7B48-4B31-B114-FCF212D6F8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40BE2-3827-462C-BB09-D55497F339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FE756-FC45-461B-8BB1-A74A29085C03}" type="datetimeFigureOut">
              <a:rPr lang="en-US" smtClean="0"/>
              <a:t>7/8/21</a:t>
            </a:fld>
            <a:endParaRPr lang="en-US"/>
          </a:p>
        </p:txBody>
      </p:sp>
      <p:sp>
        <p:nvSpPr>
          <p:cNvPr id="5" name="Footer Placeholder 4">
            <a:extLst>
              <a:ext uri="{FF2B5EF4-FFF2-40B4-BE49-F238E27FC236}">
                <a16:creationId xmlns:a16="http://schemas.microsoft.com/office/drawing/2014/main" id="{4BB32638-AECC-4CA6-88C3-CD9EC075E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F4BF46-55E8-4317-9305-12A5AB800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860BF-5F0C-4AE6-B2E6-BDEE272C7AD4}" type="slidenum">
              <a:rPr lang="en-US" smtClean="0"/>
              <a:t>‹#›</a:t>
            </a:fld>
            <a:endParaRPr lang="en-US"/>
          </a:p>
        </p:txBody>
      </p:sp>
    </p:spTree>
    <p:extLst>
      <p:ext uri="{BB962C8B-B14F-4D97-AF65-F5344CB8AC3E}">
        <p14:creationId xmlns:p14="http://schemas.microsoft.com/office/powerpoint/2010/main" val="327416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mcbblog.nsfbio.com/office-hour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mailto:sahluwal@nsf.gov" TargetMode="External"/><Relationship Id="rId4" Type="http://schemas.openxmlformats.org/officeDocument/2006/relationships/hyperlink" Target="mailto:lhollowa@nsf.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8" Type="http://schemas.openxmlformats.org/officeDocument/2006/relationships/hyperlink" Target="https://www.nsf.gov/funding/programs.jsp?org=MCB" TargetMode="External"/><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7D7B1-72B3-4931-950E-723920A6C27B}"/>
              </a:ext>
            </a:extLst>
          </p:cNvPr>
          <p:cNvSpPr>
            <a:spLocks noGrp="1"/>
          </p:cNvSpPr>
          <p:nvPr>
            <p:ph idx="1"/>
          </p:nvPr>
        </p:nvSpPr>
        <p:spPr>
          <a:xfrm>
            <a:off x="447261" y="2292626"/>
            <a:ext cx="11300791" cy="4068182"/>
          </a:xfrm>
        </p:spPr>
        <p:txBody>
          <a:bodyPr>
            <a:normAutofit/>
          </a:bodyPr>
          <a:lstStyle/>
          <a:p>
            <a:pPr marL="0" indent="0" algn="ctr">
              <a:buNone/>
            </a:pPr>
            <a:r>
              <a:rPr lang="en-US" sz="2400" dirty="0">
                <a:latin typeface="Calibri" panose="020F0502020204030204" pitchFamily="34" charset="0"/>
                <a:cs typeface="Calibri" panose="020F0502020204030204" pitchFamily="34" charset="0"/>
              </a:rPr>
              <a:t>Welcome to the MCB Virtual Office Hours, </a:t>
            </a:r>
            <a:r>
              <a:rPr lang="en-US" sz="2400" b="1" dirty="0">
                <a:solidFill>
                  <a:srgbClr val="FF0000"/>
                </a:solidFill>
                <a:latin typeface="Calibri" panose="020F0502020204030204" pitchFamily="34" charset="0"/>
                <a:cs typeface="Calibri" panose="020F0502020204030204" pitchFamily="34" charset="0"/>
              </a:rPr>
              <a:t>we will begin at 2pm EDT!</a:t>
            </a:r>
          </a:p>
          <a:p>
            <a:pPr marL="0" indent="0" algn="ctr">
              <a:buNone/>
            </a:pPr>
            <a:endParaRPr lang="en-US" sz="3600" b="1" dirty="0">
              <a:solidFill>
                <a:srgbClr val="0070C0"/>
              </a:solidFill>
              <a:cs typeface="Arial" panose="020B0604020202020204" pitchFamily="34" charset="0"/>
            </a:endParaRPr>
          </a:p>
          <a:p>
            <a:pPr marL="0" indent="0" algn="ctr">
              <a:buNone/>
            </a:pPr>
            <a:r>
              <a:rPr lang="en-US" sz="3600" b="1" dirty="0">
                <a:solidFill>
                  <a:srgbClr val="0070C0"/>
                </a:solidFill>
                <a:cs typeface="Arial" panose="020B0604020202020204" pitchFamily="34" charset="0"/>
              </a:rPr>
              <a:t>Today’s topic:</a:t>
            </a:r>
          </a:p>
          <a:p>
            <a:pPr marL="0" indent="0" algn="ctr">
              <a:buNone/>
            </a:pPr>
            <a:r>
              <a:rPr lang="en-US" sz="3600" b="1" dirty="0">
                <a:solidFill>
                  <a:srgbClr val="0070C0"/>
                </a:solidFill>
                <a:cs typeface="Arial" panose="020B0604020202020204" pitchFamily="34" charset="0"/>
              </a:rPr>
              <a:t>Funding opportunities at NSF for broadening participation</a:t>
            </a:r>
          </a:p>
          <a:p>
            <a:pPr marL="0" indent="0" algn="ctr">
              <a:buNone/>
            </a:pPr>
            <a:endParaRPr lang="en-US" dirty="0">
              <a:latin typeface="Calibri" panose="020F0502020204030204" pitchFamily="34" charset="0"/>
              <a:cs typeface="Calibri" panose="020F0502020204030204" pitchFamily="34" charset="0"/>
            </a:endParaRPr>
          </a:p>
          <a:p>
            <a:pPr marL="0" indent="0" algn="ctr">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9D4BD97-2220-49D6-B9D3-27090B38D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2585" y="5040473"/>
            <a:ext cx="1586829" cy="1586829"/>
          </a:xfrm>
          <a:prstGeom prst="rect">
            <a:avLst/>
          </a:prstGeom>
        </p:spPr>
      </p:pic>
      <p:sp>
        <p:nvSpPr>
          <p:cNvPr id="10" name="Title 1">
            <a:extLst>
              <a:ext uri="{FF2B5EF4-FFF2-40B4-BE49-F238E27FC236}">
                <a16:creationId xmlns:a16="http://schemas.microsoft.com/office/drawing/2014/main" id="{ED6FA8F7-D86F-4558-BE84-5CCB7A23E57F}"/>
              </a:ext>
            </a:extLst>
          </p:cNvPr>
          <p:cNvSpPr txBox="1">
            <a:spLocks/>
          </p:cNvSpPr>
          <p:nvPr/>
        </p:nvSpPr>
        <p:spPr>
          <a:xfrm>
            <a:off x="219919" y="265043"/>
            <a:ext cx="11632557" cy="20275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Division of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Molecular and Cellular Biosciences (MCB)</a:t>
            </a:r>
            <a:br>
              <a:rPr lang="en-US" b="1" dirty="0">
                <a:latin typeface="Calibri" panose="020F0502020204030204" pitchFamily="34" charset="0"/>
                <a:cs typeface="Calibri" panose="020F0502020204030204" pitchFamily="34" charset="0"/>
              </a:rPr>
            </a:br>
            <a:r>
              <a:rPr lang="en-US" b="1" dirty="0">
                <a:solidFill>
                  <a:srgbClr val="0070C0"/>
                </a:solidFill>
                <a:latin typeface="Calibri" panose="020F0502020204030204" pitchFamily="34" charset="0"/>
                <a:cs typeface="Calibri" panose="020F0502020204030204" pitchFamily="34" charset="0"/>
              </a:rPr>
              <a:t>Virtual Office Hours</a:t>
            </a:r>
            <a:endParaRPr lang="en-US"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385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lumMod val="75000"/>
                  </a:schemeClr>
                </a:solidFill>
                <a:latin typeface="+mn-lt"/>
                <a:cs typeface="Arial" panose="020B0604020202020204" pitchFamily="34" charset="0"/>
              </a:rPr>
              <a:t>Education &amp; Human Resources Focused Programs for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690369" y="1620077"/>
            <a:ext cx="6249694" cy="506895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Alliances for Graduate Education and the Professoriate</a:t>
            </a:r>
          </a:p>
          <a:p>
            <a:pPr>
              <a:spcBef>
                <a:spcPts val="0"/>
              </a:spcBef>
              <a:spcAft>
                <a:spcPts val="600"/>
              </a:spcAft>
              <a:defRPr/>
            </a:pPr>
            <a:r>
              <a:rPr lang="en-US" sz="2400" b="1" dirty="0">
                <a:cs typeface="Arial" panose="020B0604020202020204" pitchFamily="34" charset="0"/>
              </a:rPr>
              <a:t>HBCU Undergraduate Program</a:t>
            </a:r>
          </a:p>
          <a:p>
            <a:pPr>
              <a:spcBef>
                <a:spcPts val="0"/>
              </a:spcBef>
              <a:spcAft>
                <a:spcPts val="600"/>
              </a:spcAft>
              <a:defRPr/>
            </a:pPr>
            <a:r>
              <a:rPr lang="en-US" sz="2400" b="1" dirty="0">
                <a:cs typeface="Arial" panose="020B0604020202020204" pitchFamily="34" charset="0"/>
              </a:rPr>
              <a:t>Improving Undergraduate STEM Education: Hispanic-Serving Institutions</a:t>
            </a:r>
          </a:p>
          <a:p>
            <a:pPr>
              <a:spcBef>
                <a:spcPts val="0"/>
              </a:spcBef>
              <a:spcAft>
                <a:spcPts val="600"/>
              </a:spcAft>
              <a:defRPr/>
            </a:pPr>
            <a:r>
              <a:rPr lang="en-US" sz="2400" b="1" dirty="0">
                <a:cs typeface="Arial" panose="020B0604020202020204" pitchFamily="34" charset="0"/>
              </a:rPr>
              <a:t>Louis Stokes Alliances for Minority Participation</a:t>
            </a:r>
          </a:p>
          <a:p>
            <a:pPr>
              <a:spcBef>
                <a:spcPts val="0"/>
              </a:spcBef>
              <a:spcAft>
                <a:spcPts val="600"/>
              </a:spcAft>
              <a:defRPr/>
            </a:pPr>
            <a:r>
              <a:rPr lang="en-US" sz="2400" b="1" dirty="0">
                <a:cs typeface="Arial" panose="020B0604020202020204" pitchFamily="34" charset="0"/>
              </a:rPr>
              <a:t>NSF Scholarships in Science, Technology, Engineering, and Mathematics</a:t>
            </a:r>
          </a:p>
          <a:p>
            <a:pPr>
              <a:spcBef>
                <a:spcPts val="0"/>
              </a:spcBef>
              <a:spcAft>
                <a:spcPts val="600"/>
              </a:spcAft>
              <a:defRPr/>
            </a:pPr>
            <a:r>
              <a:rPr lang="en-US" sz="2400" b="1" dirty="0">
                <a:cs typeface="Arial" panose="020B0604020202020204" pitchFamily="34" charset="0"/>
              </a:rPr>
              <a:t>Tribal Colleges and Universities Program</a:t>
            </a:r>
          </a:p>
        </p:txBody>
      </p:sp>
      <p:pic>
        <p:nvPicPr>
          <p:cNvPr id="5122" name="Picture 2" descr="Viruses inject DNA into host cell synchronously or randomly">
            <a:extLst>
              <a:ext uri="{FF2B5EF4-FFF2-40B4-BE49-F238E27FC236}">
                <a16:creationId xmlns:a16="http://schemas.microsoft.com/office/drawing/2014/main" id="{32179BC3-FD7C-7A42-BBCC-F8E3E6EC703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79794" y="1692743"/>
            <a:ext cx="4445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C4F289F-730C-A340-8338-A067A4ABB32F}"/>
              </a:ext>
            </a:extLst>
          </p:cNvPr>
          <p:cNvSpPr/>
          <p:nvPr/>
        </p:nvSpPr>
        <p:spPr>
          <a:xfrm>
            <a:off x="7179794" y="4444317"/>
            <a:ext cx="3970959" cy="369332"/>
          </a:xfrm>
          <a:prstGeom prst="rect">
            <a:avLst/>
          </a:prstGeom>
        </p:spPr>
        <p:txBody>
          <a:bodyPr wrap="none">
            <a:spAutoFit/>
          </a:bodyPr>
          <a:lstStyle/>
          <a:p>
            <a:r>
              <a:rPr lang="en-US" i="1" dirty="0"/>
              <a:t>Credit: Alex </a:t>
            </a:r>
            <a:r>
              <a:rPr lang="en-US" i="1" dirty="0" err="1"/>
              <a:t>Evilevitch</a:t>
            </a:r>
            <a:r>
              <a:rPr lang="en-US" i="1" dirty="0"/>
              <a:t> and Ting Liu</a:t>
            </a:r>
            <a:endParaRPr lang="en-US" dirty="0"/>
          </a:p>
        </p:txBody>
      </p:sp>
    </p:spTree>
    <p:extLst>
      <p:ext uri="{BB962C8B-B14F-4D97-AF65-F5344CB8AC3E}">
        <p14:creationId xmlns:p14="http://schemas.microsoft.com/office/powerpoint/2010/main" val="389836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latin typeface="+mn-lt"/>
                <a:cs typeface="Arial" panose="020B0604020202020204" pitchFamily="34" charset="0"/>
              </a:rPr>
              <a:t>Emphasis Program for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34093"/>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5908431" y="2428875"/>
            <a:ext cx="5547694" cy="426015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2400" b="1" dirty="0">
                <a:cs typeface="Arial" panose="020B0604020202020204" pitchFamily="34" charset="0"/>
              </a:rPr>
              <a:t>Emphasis programs have an additional review criteria about broadening participation. </a:t>
            </a:r>
          </a:p>
        </p:txBody>
      </p:sp>
      <p:pic>
        <p:nvPicPr>
          <p:cNvPr id="6146" name="Picture 2" descr="CRISPR/Cas9 genetic sequence with a 'hairpin' lock">
            <a:extLst>
              <a:ext uri="{FF2B5EF4-FFF2-40B4-BE49-F238E27FC236}">
                <a16:creationId xmlns:a16="http://schemas.microsoft.com/office/drawing/2014/main" id="{740E3715-F335-1346-894A-F3822F684E4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4348" y="1620077"/>
            <a:ext cx="4125598" cy="2593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690368" y="105708"/>
            <a:ext cx="10765757"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lumMod val="75000"/>
                  </a:schemeClr>
                </a:solidFill>
                <a:latin typeface="+mn-lt"/>
                <a:cs typeface="Arial" panose="020B0604020202020204" pitchFamily="34" charset="0"/>
              </a:rPr>
              <a:t>NSF-wide Emphasis Programs for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690368" y="1620077"/>
            <a:ext cx="10765757" cy="506895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Graduate Research Fellowship Program</a:t>
            </a:r>
          </a:p>
          <a:p>
            <a:pPr>
              <a:spcBef>
                <a:spcPts val="0"/>
              </a:spcBef>
              <a:spcAft>
                <a:spcPts val="600"/>
              </a:spcAft>
              <a:defRPr/>
            </a:pPr>
            <a:r>
              <a:rPr lang="en-US" sz="2400" b="1" dirty="0">
                <a:cs typeface="Arial" panose="020B0604020202020204" pitchFamily="34" charset="0"/>
              </a:rPr>
              <a:t>Innovations in Graduate Education Program</a:t>
            </a:r>
          </a:p>
          <a:p>
            <a:pPr>
              <a:spcBef>
                <a:spcPts val="0"/>
              </a:spcBef>
              <a:spcAft>
                <a:spcPts val="600"/>
              </a:spcAft>
              <a:defRPr/>
            </a:pPr>
            <a:r>
              <a:rPr lang="en-US" sz="2400" b="1" dirty="0">
                <a:cs typeface="Arial" panose="020B0604020202020204" pitchFamily="34" charset="0"/>
              </a:rPr>
              <a:t>International Research Experiences for Students</a:t>
            </a:r>
          </a:p>
          <a:p>
            <a:pPr>
              <a:spcBef>
                <a:spcPts val="0"/>
              </a:spcBef>
              <a:spcAft>
                <a:spcPts val="600"/>
              </a:spcAft>
              <a:defRPr/>
            </a:pPr>
            <a:r>
              <a:rPr lang="en-US" sz="2400" b="1" dirty="0">
                <a:cs typeface="Arial" panose="020B0604020202020204" pitchFamily="34" charset="0"/>
              </a:rPr>
              <a:t>Major Research Instrumentation Program</a:t>
            </a:r>
          </a:p>
          <a:p>
            <a:pPr>
              <a:spcBef>
                <a:spcPts val="0"/>
              </a:spcBef>
              <a:spcAft>
                <a:spcPts val="600"/>
              </a:spcAft>
              <a:defRPr/>
            </a:pPr>
            <a:r>
              <a:rPr lang="en-US" sz="2400" b="1" dirty="0">
                <a:cs typeface="Arial" panose="020B0604020202020204" pitchFamily="34" charset="0"/>
              </a:rPr>
              <a:t>National Nanotechnology Coordinated Infrastructure</a:t>
            </a:r>
          </a:p>
          <a:p>
            <a:pPr>
              <a:spcBef>
                <a:spcPts val="0"/>
              </a:spcBef>
              <a:spcAft>
                <a:spcPts val="600"/>
              </a:spcAft>
              <a:defRPr/>
            </a:pPr>
            <a:r>
              <a:rPr lang="en-US" sz="2400" b="1" dirty="0">
                <a:cs typeface="Arial" panose="020B0604020202020204" pitchFamily="34" charset="0"/>
              </a:rPr>
              <a:t>Partnerships for Innovation</a:t>
            </a:r>
          </a:p>
          <a:p>
            <a:pPr>
              <a:spcBef>
                <a:spcPts val="0"/>
              </a:spcBef>
              <a:spcAft>
                <a:spcPts val="600"/>
              </a:spcAft>
              <a:defRPr/>
            </a:pPr>
            <a:r>
              <a:rPr lang="en-US" sz="2400" b="1" dirty="0">
                <a:cs typeface="Arial" panose="020B0604020202020204" pitchFamily="34" charset="0"/>
              </a:rPr>
              <a:t>Research Experiences for Undergraduates</a:t>
            </a:r>
          </a:p>
          <a:p>
            <a:pPr>
              <a:spcBef>
                <a:spcPts val="0"/>
              </a:spcBef>
              <a:spcAft>
                <a:spcPts val="600"/>
              </a:spcAft>
              <a:defRPr/>
            </a:pPr>
            <a:r>
              <a:rPr lang="en-US" sz="2400" b="1" dirty="0">
                <a:cs typeface="Arial" panose="020B0604020202020204" pitchFamily="34" charset="0"/>
              </a:rPr>
              <a:t>Science and Technology Centers: Integrative Partnerships</a:t>
            </a:r>
          </a:p>
          <a:p>
            <a:pPr>
              <a:spcBef>
                <a:spcPts val="0"/>
              </a:spcBef>
              <a:spcAft>
                <a:spcPts val="600"/>
              </a:spcAft>
              <a:defRPr/>
            </a:pPr>
            <a:r>
              <a:rPr lang="en-US" sz="2400" b="1" dirty="0">
                <a:cs typeface="Arial" panose="020B0604020202020204" pitchFamily="34" charset="0"/>
              </a:rPr>
              <a:t>Sustainable Regional Systems Research Networks</a:t>
            </a:r>
          </a:p>
        </p:txBody>
      </p:sp>
      <p:pic>
        <p:nvPicPr>
          <p:cNvPr id="7172" name="Picture 4" descr="&lt;em&gt;Chlamydomonas reinhardtii&lt;/em&gt;, a type of green algae">
            <a:extLst>
              <a:ext uri="{FF2B5EF4-FFF2-40B4-BE49-F238E27FC236}">
                <a16:creationId xmlns:a16="http://schemas.microsoft.com/office/drawing/2014/main" id="{524B1B4C-ED11-954C-AE8B-4498A3BA59E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37585" y="1691600"/>
            <a:ext cx="2764045" cy="1737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0D059D-D2F6-7143-B9C8-071EE94C870E}"/>
              </a:ext>
            </a:extLst>
          </p:cNvPr>
          <p:cNvSpPr/>
          <p:nvPr/>
        </p:nvSpPr>
        <p:spPr>
          <a:xfrm>
            <a:off x="9117622" y="3410994"/>
            <a:ext cx="2457375" cy="461665"/>
          </a:xfrm>
          <a:prstGeom prst="rect">
            <a:avLst/>
          </a:prstGeom>
        </p:spPr>
        <p:txBody>
          <a:bodyPr wrap="square">
            <a:spAutoFit/>
          </a:bodyPr>
          <a:lstStyle/>
          <a:p>
            <a:pPr algn="r"/>
            <a:r>
              <a:rPr lang="en-US" sz="1200" i="1" dirty="0"/>
              <a:t>Credit: Louisa Howard, Dartmouth College</a:t>
            </a:r>
            <a:endParaRPr lang="en-US" sz="1200" dirty="0"/>
          </a:p>
        </p:txBody>
      </p:sp>
    </p:spTree>
    <p:extLst>
      <p:ext uri="{BB962C8B-B14F-4D97-AF65-F5344CB8AC3E}">
        <p14:creationId xmlns:p14="http://schemas.microsoft.com/office/powerpoint/2010/main" val="175935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checkerboard(across)">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checkerboard(across)">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lumMod val="75000"/>
                  </a:schemeClr>
                </a:solidFill>
                <a:latin typeface="+mn-lt"/>
                <a:cs typeface="Arial" panose="020B0604020202020204" pitchFamily="34" charset="0"/>
              </a:rPr>
              <a:t>BIO Emphasis Programs for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5135368" y="1620077"/>
            <a:ext cx="6320757" cy="506895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Center for Advancement and Synthesis of Open Environmental Data and Sciences</a:t>
            </a:r>
          </a:p>
          <a:p>
            <a:pPr>
              <a:spcBef>
                <a:spcPts val="0"/>
              </a:spcBef>
              <a:spcAft>
                <a:spcPts val="600"/>
              </a:spcAft>
              <a:defRPr/>
            </a:pPr>
            <a:r>
              <a:rPr lang="en-US" sz="2400" b="1" dirty="0">
                <a:cs typeface="Arial" panose="020B0604020202020204" pitchFamily="34" charset="0"/>
              </a:rPr>
              <a:t>Emerging Frontiers in Research and Innovation 2021</a:t>
            </a:r>
          </a:p>
          <a:p>
            <a:pPr>
              <a:spcBef>
                <a:spcPts val="0"/>
              </a:spcBef>
              <a:spcAft>
                <a:spcPts val="600"/>
              </a:spcAft>
              <a:defRPr/>
            </a:pPr>
            <a:r>
              <a:rPr lang="en-US" sz="2400" b="1" dirty="0">
                <a:cs typeface="Arial" panose="020B0604020202020204" pitchFamily="34" charset="0"/>
              </a:rPr>
              <a:t>Mid-Career Advancement</a:t>
            </a:r>
          </a:p>
          <a:p>
            <a:pPr>
              <a:spcBef>
                <a:spcPts val="0"/>
              </a:spcBef>
              <a:spcAft>
                <a:spcPts val="600"/>
              </a:spcAft>
              <a:defRPr/>
            </a:pPr>
            <a:r>
              <a:rPr lang="en-US" sz="2400" b="1" dirty="0">
                <a:cs typeface="Arial" panose="020B0604020202020204" pitchFamily="34" charset="0"/>
              </a:rPr>
              <a:t>Research Experiences for Teachers Sites in Biological Sciences</a:t>
            </a:r>
          </a:p>
        </p:txBody>
      </p:sp>
      <p:pic>
        <p:nvPicPr>
          <p:cNvPr id="8194" name="Picture 2" descr="A butterfly on flowers at the University of South Florida campus">
            <a:extLst>
              <a:ext uri="{FF2B5EF4-FFF2-40B4-BE49-F238E27FC236}">
                <a16:creationId xmlns:a16="http://schemas.microsoft.com/office/drawing/2014/main" id="{967E2CE0-5B67-5542-9B65-27B28B30DC4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0368" y="1620077"/>
            <a:ext cx="4445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65332E-31EE-924C-AB6A-4AF19FC33999}"/>
              </a:ext>
            </a:extLst>
          </p:cNvPr>
          <p:cNvSpPr/>
          <p:nvPr/>
        </p:nvSpPr>
        <p:spPr>
          <a:xfrm>
            <a:off x="839224" y="4410116"/>
            <a:ext cx="4147289" cy="307777"/>
          </a:xfrm>
          <a:prstGeom prst="rect">
            <a:avLst/>
          </a:prstGeom>
        </p:spPr>
        <p:txBody>
          <a:bodyPr wrap="none">
            <a:spAutoFit/>
          </a:bodyPr>
          <a:lstStyle/>
          <a:p>
            <a:r>
              <a:rPr lang="en-US" sz="1400" i="1" dirty="0"/>
              <a:t>Credit: Katy Hennig, University of South Florida</a:t>
            </a:r>
            <a:endParaRPr lang="en-US" sz="1400" dirty="0"/>
          </a:p>
        </p:txBody>
      </p:sp>
    </p:spTree>
    <p:extLst>
      <p:ext uri="{BB962C8B-B14F-4D97-AF65-F5344CB8AC3E}">
        <p14:creationId xmlns:p14="http://schemas.microsoft.com/office/powerpoint/2010/main" val="176600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lumMod val="75000"/>
                  </a:schemeClr>
                </a:solidFill>
                <a:latin typeface="+mn-lt"/>
                <a:cs typeface="Arial" panose="020B0604020202020204" pitchFamily="34" charset="0"/>
              </a:rPr>
              <a:t>Education &amp; Human Resources Emphasis Programs for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690369" y="1620077"/>
            <a:ext cx="6472432" cy="506895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Advancing Informal STEM Learning</a:t>
            </a:r>
          </a:p>
          <a:p>
            <a:pPr>
              <a:spcBef>
                <a:spcPts val="0"/>
              </a:spcBef>
              <a:spcAft>
                <a:spcPts val="600"/>
              </a:spcAft>
              <a:defRPr/>
            </a:pPr>
            <a:r>
              <a:rPr lang="en-US" sz="2400" b="1" dirty="0">
                <a:cs typeface="Arial" panose="020B0604020202020204" pitchFamily="34" charset="0"/>
              </a:rPr>
              <a:t>Computer Science for All</a:t>
            </a:r>
          </a:p>
          <a:p>
            <a:pPr>
              <a:spcBef>
                <a:spcPts val="0"/>
              </a:spcBef>
              <a:spcAft>
                <a:spcPts val="600"/>
              </a:spcAft>
              <a:defRPr/>
            </a:pPr>
            <a:r>
              <a:rPr lang="en-US" sz="2400" b="1" dirty="0">
                <a:cs typeface="Arial" panose="020B0604020202020204" pitchFamily="34" charset="0"/>
              </a:rPr>
              <a:t>Re-entry to Active Research Program</a:t>
            </a:r>
          </a:p>
          <a:p>
            <a:pPr>
              <a:spcBef>
                <a:spcPts val="0"/>
              </a:spcBef>
              <a:spcAft>
                <a:spcPts val="600"/>
              </a:spcAft>
              <a:defRPr/>
            </a:pPr>
            <a:r>
              <a:rPr lang="en-US" sz="2400" b="1" dirty="0">
                <a:cs typeface="Arial" panose="020B0604020202020204" pitchFamily="34" charset="0"/>
              </a:rPr>
              <a:t>Robert Noyce Teacher Scholarship Program</a:t>
            </a:r>
          </a:p>
          <a:p>
            <a:pPr>
              <a:spcBef>
                <a:spcPts val="0"/>
              </a:spcBef>
              <a:spcAft>
                <a:spcPts val="600"/>
              </a:spcAft>
              <a:defRPr/>
            </a:pPr>
            <a:r>
              <a:rPr lang="en-US" sz="2400" b="1" dirty="0">
                <a:cs typeface="Arial" panose="020B0604020202020204" pitchFamily="34" charset="0"/>
              </a:rPr>
              <a:t>Secure and Trustworthy Cyberspace Frontiers</a:t>
            </a:r>
          </a:p>
        </p:txBody>
      </p:sp>
      <p:pic>
        <p:nvPicPr>
          <p:cNvPr id="9218" name="Picture 2" descr="Honeybees in their hive">
            <a:extLst>
              <a:ext uri="{FF2B5EF4-FFF2-40B4-BE49-F238E27FC236}">
                <a16:creationId xmlns:a16="http://schemas.microsoft.com/office/drawing/2014/main" id="{515CBD25-DA7B-A942-BD7D-201BA371FF2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56631" y="1692743"/>
            <a:ext cx="4445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DC314EC-4E94-FC45-928D-EBFAC2C740E2}"/>
              </a:ext>
            </a:extLst>
          </p:cNvPr>
          <p:cNvSpPr/>
          <p:nvPr/>
        </p:nvSpPr>
        <p:spPr>
          <a:xfrm>
            <a:off x="7056631" y="4556317"/>
            <a:ext cx="4444999" cy="276999"/>
          </a:xfrm>
          <a:prstGeom prst="rect">
            <a:avLst/>
          </a:prstGeom>
        </p:spPr>
        <p:txBody>
          <a:bodyPr wrap="square">
            <a:spAutoFit/>
          </a:bodyPr>
          <a:lstStyle/>
          <a:p>
            <a:r>
              <a:rPr lang="en-US" sz="1200" i="1" dirty="0"/>
              <a:t>Credit: L. Brian Stauffer, University of Illinois News Bureau</a:t>
            </a:r>
            <a:endParaRPr lang="en-US" sz="1200" dirty="0"/>
          </a:p>
        </p:txBody>
      </p:sp>
    </p:spTree>
    <p:extLst>
      <p:ext uri="{BB962C8B-B14F-4D97-AF65-F5344CB8AC3E}">
        <p14:creationId xmlns:p14="http://schemas.microsoft.com/office/powerpoint/2010/main" val="192692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latin typeface="+mn-lt"/>
                <a:cs typeface="Arial" panose="020B0604020202020204" pitchFamily="34" charset="0"/>
              </a:rPr>
              <a:t>Dear Colleague Letters addressing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6263640" y="1620077"/>
            <a:ext cx="5192485" cy="506895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Dear Colleague Letters advise the scientific community about funding opportunities.</a:t>
            </a:r>
          </a:p>
        </p:txBody>
      </p:sp>
      <p:pic>
        <p:nvPicPr>
          <p:cNvPr id="11266" name="Picture 2" descr="Proteins AcPh and Cdc42, whose stability has been greatly increased by researchers">
            <a:extLst>
              <a:ext uri="{FF2B5EF4-FFF2-40B4-BE49-F238E27FC236}">
                <a16:creationId xmlns:a16="http://schemas.microsoft.com/office/drawing/2014/main" id="{0125D9C7-3B7B-1E45-9D88-1BE81C333BC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19973" y="1600585"/>
            <a:ext cx="5276026" cy="42055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6D25B2-8C33-254D-B017-548FCD70A008}"/>
              </a:ext>
            </a:extLst>
          </p:cNvPr>
          <p:cNvSpPr/>
          <p:nvPr/>
        </p:nvSpPr>
        <p:spPr>
          <a:xfrm>
            <a:off x="1055077" y="5463455"/>
            <a:ext cx="4873284" cy="646331"/>
          </a:xfrm>
          <a:prstGeom prst="rect">
            <a:avLst/>
          </a:prstGeom>
        </p:spPr>
        <p:txBody>
          <a:bodyPr wrap="square">
            <a:spAutoFit/>
          </a:bodyPr>
          <a:lstStyle/>
          <a:p>
            <a:r>
              <a:rPr lang="en-US" i="1" dirty="0"/>
              <a:t>Credit: George </a:t>
            </a:r>
            <a:r>
              <a:rPr lang="en-US" i="1" dirty="0" err="1"/>
              <a:t>Makhatadze</a:t>
            </a:r>
            <a:r>
              <a:rPr lang="en-US" i="1" dirty="0"/>
              <a:t>, Rensselaer Polytechnic Institute</a:t>
            </a:r>
            <a:endParaRPr lang="en-US" dirty="0"/>
          </a:p>
        </p:txBody>
      </p:sp>
    </p:spTree>
    <p:extLst>
      <p:ext uri="{BB962C8B-B14F-4D97-AF65-F5344CB8AC3E}">
        <p14:creationId xmlns:p14="http://schemas.microsoft.com/office/powerpoint/2010/main" val="337763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lumMod val="75000"/>
                  </a:schemeClr>
                </a:solidFill>
                <a:latin typeface="+mn-lt"/>
                <a:cs typeface="Arial" panose="020B0604020202020204" pitchFamily="34" charset="0"/>
              </a:rPr>
              <a:t>BIO Dear Colleague Letters About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1154348" y="1685908"/>
            <a:ext cx="5166041" cy="353783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Research Assistantships for High School Students (RAHSS) - BIO supplements</a:t>
            </a:r>
          </a:p>
          <a:p>
            <a:pPr>
              <a:spcBef>
                <a:spcPts val="0"/>
              </a:spcBef>
              <a:spcAft>
                <a:spcPts val="600"/>
              </a:spcAft>
              <a:defRPr/>
            </a:pPr>
            <a:r>
              <a:rPr lang="en-US" sz="2400" b="1" dirty="0">
                <a:cs typeface="Arial" panose="020B0604020202020204" pitchFamily="34" charset="0"/>
              </a:rPr>
              <a:t>Research Experience for Teachers (RET): Funding Opportunity in the Biological Sciences</a:t>
            </a:r>
          </a:p>
        </p:txBody>
      </p:sp>
      <p:pic>
        <p:nvPicPr>
          <p:cNvPr id="12290" name="Picture 2" descr="A bumblebee (&lt;em&gt; Bombus nevadensis &lt;/em&gt;) foraging in a field of larkspur">
            <a:extLst>
              <a:ext uri="{FF2B5EF4-FFF2-40B4-BE49-F238E27FC236}">
                <a16:creationId xmlns:a16="http://schemas.microsoft.com/office/drawing/2014/main" id="{B78DF1DB-C12E-2D49-A7D7-3FD50FC86E2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10472" y="1692743"/>
            <a:ext cx="4627179" cy="29085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A40321E-9A72-8241-A8E7-AEE5C1EE415A}"/>
              </a:ext>
            </a:extLst>
          </p:cNvPr>
          <p:cNvSpPr/>
          <p:nvPr/>
        </p:nvSpPr>
        <p:spPr>
          <a:xfrm>
            <a:off x="6410472" y="4719005"/>
            <a:ext cx="4131259" cy="369332"/>
          </a:xfrm>
          <a:prstGeom prst="rect">
            <a:avLst/>
          </a:prstGeom>
        </p:spPr>
        <p:txBody>
          <a:bodyPr wrap="none">
            <a:spAutoFit/>
          </a:bodyPr>
          <a:lstStyle/>
          <a:p>
            <a:r>
              <a:rPr lang="en-US" i="1" dirty="0"/>
              <a:t>Credit: Karen Levy, Emory University</a:t>
            </a:r>
            <a:endParaRPr lang="en-US" dirty="0"/>
          </a:p>
        </p:txBody>
      </p:sp>
    </p:spTree>
    <p:extLst>
      <p:ext uri="{BB962C8B-B14F-4D97-AF65-F5344CB8AC3E}">
        <p14:creationId xmlns:p14="http://schemas.microsoft.com/office/powerpoint/2010/main" val="340708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21345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lumMod val="75000"/>
                  </a:schemeClr>
                </a:solidFill>
                <a:latin typeface="+mn-lt"/>
                <a:cs typeface="Arial" panose="020B0604020202020204" pitchFamily="34" charset="0"/>
              </a:rPr>
              <a:t>Education &amp; Human Resources Dear Colleague Letters About </a:t>
            </a:r>
          </a:p>
          <a:p>
            <a:pPr algn="ctr"/>
            <a:r>
              <a:rPr lang="en-US" b="1" dirty="0">
                <a:solidFill>
                  <a:schemeClr val="accent2">
                    <a:lumMod val="75000"/>
                  </a:schemeClr>
                </a:solidFill>
                <a:latin typeface="+mn-lt"/>
                <a:cs typeface="Arial" panose="020B0604020202020204" pitchFamily="34" charset="0"/>
              </a:rPr>
              <a:t>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5380892" y="2107669"/>
            <a:ext cx="6097985" cy="2710516"/>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Dear Colleague Letter: Broadening Participation in STEM Entrepreneurship and Innovation (BPINNOVATE)</a:t>
            </a:r>
          </a:p>
          <a:p>
            <a:pPr>
              <a:spcBef>
                <a:spcPts val="0"/>
              </a:spcBef>
              <a:spcAft>
                <a:spcPts val="600"/>
              </a:spcAft>
              <a:defRPr/>
            </a:pPr>
            <a:r>
              <a:rPr lang="en-US" sz="2400" b="1" dirty="0">
                <a:cs typeface="Arial" panose="020B0604020202020204" pitchFamily="34" charset="0"/>
              </a:rPr>
              <a:t>Research to Improve STEM Teaching and Learning, and Workforce Development for Persons with Disabilities</a:t>
            </a:r>
          </a:p>
        </p:txBody>
      </p:sp>
      <p:pic>
        <p:nvPicPr>
          <p:cNvPr id="13314" name="Picture 2" descr="Colonies of the bioluminescent marine bacterium &lt;em&gt;Vibrio fischeri&lt;/em&gt;">
            <a:extLst>
              <a:ext uri="{FF2B5EF4-FFF2-40B4-BE49-F238E27FC236}">
                <a16:creationId xmlns:a16="http://schemas.microsoft.com/office/drawing/2014/main" id="{93E1A1FB-9BBA-2241-BB6B-15A194E356A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120" y="2107669"/>
            <a:ext cx="4445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6B8F49A-6A40-1B40-9C0B-DC85C747D079}"/>
              </a:ext>
            </a:extLst>
          </p:cNvPr>
          <p:cNvSpPr/>
          <p:nvPr/>
        </p:nvSpPr>
        <p:spPr>
          <a:xfrm>
            <a:off x="713120" y="4912911"/>
            <a:ext cx="4445000" cy="523220"/>
          </a:xfrm>
          <a:prstGeom prst="rect">
            <a:avLst/>
          </a:prstGeom>
        </p:spPr>
        <p:txBody>
          <a:bodyPr wrap="square">
            <a:spAutoFit/>
          </a:bodyPr>
          <a:lstStyle/>
          <a:p>
            <a:r>
              <a:rPr lang="en-US" sz="1400" i="1" dirty="0"/>
              <a:t>Credit: Courtesy J. W. Hastings, Harvard University, through E. G. Ruby, University of Hawaii</a:t>
            </a:r>
            <a:endParaRPr lang="en-US" sz="1400" dirty="0"/>
          </a:p>
        </p:txBody>
      </p:sp>
    </p:spTree>
    <p:extLst>
      <p:ext uri="{BB962C8B-B14F-4D97-AF65-F5344CB8AC3E}">
        <p14:creationId xmlns:p14="http://schemas.microsoft.com/office/powerpoint/2010/main" val="369690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1154348" y="105709"/>
            <a:ext cx="9883303" cy="18186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latin typeface="+mn-lt"/>
                <a:cs typeface="Arial" panose="020B0604020202020204" pitchFamily="34" charset="0"/>
              </a:rPr>
              <a:t>For further information concerning NSF's Broadening Participation programs, please contact:</a:t>
            </a:r>
          </a:p>
          <a:p>
            <a:pPr algn="ctr"/>
            <a:endParaRPr lang="en-US" b="1" dirty="0">
              <a:solidFill>
                <a:srgbClr val="0070C0"/>
              </a:solidFill>
              <a:latin typeface="+mn-lt"/>
              <a:cs typeface="Arial" panose="020B0604020202020204" pitchFamily="34" charset="0"/>
            </a:endParaRPr>
          </a:p>
          <a:p>
            <a:pPr algn="ctr"/>
            <a:endParaRPr lang="en-US" b="1" dirty="0">
              <a:solidFill>
                <a:srgbClr val="0070C0"/>
              </a:solidFill>
              <a:latin typeface="+mn-lt"/>
              <a:cs typeface="Arial" panose="020B0604020202020204" pitchFamily="34" charset="0"/>
            </a:endParaRP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7" name="Rectangle 2">
            <a:extLst>
              <a:ext uri="{FF2B5EF4-FFF2-40B4-BE49-F238E27FC236}">
                <a16:creationId xmlns:a16="http://schemas.microsoft.com/office/drawing/2014/main" id="{91B58175-BDC0-9442-97E7-604327D5A565}"/>
              </a:ext>
            </a:extLst>
          </p:cNvPr>
          <p:cNvSpPr txBox="1">
            <a:spLocks noChangeArrowheads="1"/>
          </p:cNvSpPr>
          <p:nvPr/>
        </p:nvSpPr>
        <p:spPr>
          <a:xfrm>
            <a:off x="1737636" y="2438721"/>
            <a:ext cx="5306742" cy="199339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2400" b="1" dirty="0">
                <a:cs typeface="Arial" panose="020B0604020202020204" pitchFamily="34" charset="0"/>
              </a:rPr>
              <a:t>Dr. Suzanne </a:t>
            </a:r>
            <a:r>
              <a:rPr lang="en-US" sz="2400" b="1" dirty="0" err="1">
                <a:cs typeface="Arial" panose="020B0604020202020204" pitchFamily="34" charset="0"/>
              </a:rPr>
              <a:t>Iacono</a:t>
            </a:r>
            <a:endParaRPr lang="en-US" sz="2400" b="1" dirty="0">
              <a:cs typeface="Arial" panose="020B0604020202020204" pitchFamily="34" charset="0"/>
            </a:endParaRPr>
          </a:p>
          <a:p>
            <a:pPr marL="0" indent="0">
              <a:spcBef>
                <a:spcPts val="0"/>
              </a:spcBef>
              <a:spcAft>
                <a:spcPts val="600"/>
              </a:spcAft>
              <a:buNone/>
              <a:defRPr/>
            </a:pPr>
            <a:r>
              <a:rPr lang="en-US" sz="2400" b="1" dirty="0">
                <a:cs typeface="Arial" panose="020B0604020202020204" pitchFamily="34" charset="0"/>
              </a:rPr>
              <a:t>National Science Foundation</a:t>
            </a:r>
          </a:p>
          <a:p>
            <a:pPr marL="0" indent="0">
              <a:spcBef>
                <a:spcPts val="0"/>
              </a:spcBef>
              <a:spcAft>
                <a:spcPts val="600"/>
              </a:spcAft>
              <a:buNone/>
              <a:defRPr/>
            </a:pPr>
            <a:r>
              <a:rPr lang="en-US" sz="2400" b="1" dirty="0">
                <a:cs typeface="Arial" panose="020B0604020202020204" pitchFamily="34" charset="0"/>
              </a:rPr>
              <a:t>Phone: 703-292-8040</a:t>
            </a:r>
          </a:p>
          <a:p>
            <a:pPr marL="0" indent="0">
              <a:spcBef>
                <a:spcPts val="0"/>
              </a:spcBef>
              <a:spcAft>
                <a:spcPts val="600"/>
              </a:spcAft>
              <a:buNone/>
              <a:defRPr/>
            </a:pPr>
            <a:r>
              <a:rPr lang="en-US" sz="2400" b="1" dirty="0">
                <a:cs typeface="Arial" panose="020B0604020202020204" pitchFamily="34" charset="0"/>
              </a:rPr>
              <a:t>E-mail: </a:t>
            </a:r>
            <a:r>
              <a:rPr lang="en-US" sz="2400" b="1" dirty="0" err="1">
                <a:cs typeface="Arial" panose="020B0604020202020204" pitchFamily="34" charset="0"/>
              </a:rPr>
              <a:t>broadpart@nsf.gov</a:t>
            </a:r>
            <a:endParaRPr lang="en-US" sz="2400" b="1" dirty="0">
              <a:cs typeface="Arial" panose="020B0604020202020204" pitchFamily="34" charset="0"/>
            </a:endParaRPr>
          </a:p>
          <a:p>
            <a:pPr marL="0" indent="0">
              <a:spcBef>
                <a:spcPts val="0"/>
              </a:spcBef>
              <a:spcAft>
                <a:spcPts val="600"/>
              </a:spcAft>
              <a:buNone/>
              <a:defRPr/>
            </a:pPr>
            <a:endParaRPr lang="en-US" sz="2400" b="1" dirty="0">
              <a:cs typeface="Arial" panose="020B0604020202020204" pitchFamily="34" charset="0"/>
            </a:endParaRPr>
          </a:p>
          <a:p>
            <a:pPr marL="0" indent="0">
              <a:spcBef>
                <a:spcPts val="0"/>
              </a:spcBef>
              <a:spcAft>
                <a:spcPts val="600"/>
              </a:spcAft>
              <a:buNone/>
              <a:defRPr/>
            </a:pPr>
            <a:endParaRPr lang="en-US" b="1" dirty="0">
              <a:cs typeface="Arial" panose="020B0604020202020204" pitchFamily="34" charset="0"/>
            </a:endParaRPr>
          </a:p>
        </p:txBody>
      </p:sp>
      <p:pic>
        <p:nvPicPr>
          <p:cNvPr id="10242" name="Picture 2" descr="Peano curves are one-dimensional curves that densely fill higher-dimensional space">
            <a:extLst>
              <a:ext uri="{FF2B5EF4-FFF2-40B4-BE49-F238E27FC236}">
                <a16:creationId xmlns:a16="http://schemas.microsoft.com/office/drawing/2014/main" id="{778FA2F7-A875-F142-8372-014F808461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92651" y="2038418"/>
            <a:ext cx="4445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0772B8-3F62-3D4A-85BF-13ED106AA181}"/>
              </a:ext>
            </a:extLst>
          </p:cNvPr>
          <p:cNvSpPr/>
          <p:nvPr/>
        </p:nvSpPr>
        <p:spPr>
          <a:xfrm>
            <a:off x="7044378" y="4974658"/>
            <a:ext cx="3890809" cy="276999"/>
          </a:xfrm>
          <a:prstGeom prst="rect">
            <a:avLst/>
          </a:prstGeom>
        </p:spPr>
        <p:txBody>
          <a:bodyPr wrap="none">
            <a:spAutoFit/>
          </a:bodyPr>
          <a:lstStyle/>
          <a:p>
            <a:r>
              <a:rPr lang="en-US" sz="1200" i="1" dirty="0"/>
              <a:t>Credit: Leonid A. </a:t>
            </a:r>
            <a:r>
              <a:rPr lang="en-US" sz="1200" i="1" dirty="0" err="1"/>
              <a:t>Mirny</a:t>
            </a:r>
            <a:r>
              <a:rPr lang="en-US" sz="1200" i="1" dirty="0"/>
              <a:t> and </a:t>
            </a:r>
            <a:r>
              <a:rPr lang="en-US" sz="1200" i="1" dirty="0" err="1"/>
              <a:t>Erez</a:t>
            </a:r>
            <a:r>
              <a:rPr lang="en-US" sz="1200" i="1" dirty="0"/>
              <a:t> Lieberman-Aiden</a:t>
            </a:r>
            <a:endParaRPr lang="en-US" sz="1200" dirty="0"/>
          </a:p>
        </p:txBody>
      </p:sp>
    </p:spTree>
    <p:extLst>
      <p:ext uri="{BB962C8B-B14F-4D97-AF65-F5344CB8AC3E}">
        <p14:creationId xmlns:p14="http://schemas.microsoft.com/office/powerpoint/2010/main" val="19311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4" name="Content Placeholder 2">
            <a:extLst>
              <a:ext uri="{FF2B5EF4-FFF2-40B4-BE49-F238E27FC236}">
                <a16:creationId xmlns:a16="http://schemas.microsoft.com/office/drawing/2014/main" id="{9CF54194-A1C3-4331-9387-BF68D14C895D}"/>
              </a:ext>
            </a:extLst>
          </p:cNvPr>
          <p:cNvSpPr txBox="1">
            <a:spLocks/>
          </p:cNvSpPr>
          <p:nvPr/>
        </p:nvSpPr>
        <p:spPr>
          <a:xfrm>
            <a:off x="712624" y="2701636"/>
            <a:ext cx="3358449" cy="16417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spcAft>
                <a:spcPts val="1200"/>
              </a:spcAft>
              <a:buNone/>
            </a:pPr>
            <a:r>
              <a:rPr lang="en-US" sz="3300" dirty="0">
                <a:solidFill>
                  <a:srgbClr val="0070C0"/>
                </a:solidFill>
                <a:latin typeface="Calibri" panose="020F0502020204030204" pitchFamily="34" charset="0"/>
                <a:cs typeface="Calibri" panose="020F0502020204030204" pitchFamily="34" charset="0"/>
              </a:rPr>
              <a:t>Submit your questions via the </a:t>
            </a:r>
            <a:r>
              <a:rPr lang="en-US" sz="3300" u="sng" dirty="0">
                <a:solidFill>
                  <a:srgbClr val="0070C0"/>
                </a:solidFill>
                <a:latin typeface="Calibri" panose="020F0502020204030204" pitchFamily="34" charset="0"/>
                <a:cs typeface="Calibri" panose="020F0502020204030204" pitchFamily="34" charset="0"/>
              </a:rPr>
              <a:t>Q&amp;A</a:t>
            </a:r>
            <a:r>
              <a:rPr lang="en-US" sz="3300" dirty="0">
                <a:solidFill>
                  <a:srgbClr val="0070C0"/>
                </a:solidFill>
                <a:latin typeface="Calibri" panose="020F0502020204030204" pitchFamily="34" charset="0"/>
                <a:cs typeface="Calibri" panose="020F0502020204030204" pitchFamily="34" charset="0"/>
              </a:rPr>
              <a:t> function. </a:t>
            </a:r>
            <a:endParaRPr lang="en-US" sz="1600" dirty="0">
              <a:solidFill>
                <a:srgbClr val="0070C0"/>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053EF8C-23B7-4479-A8C0-5F1C71B7BD10}"/>
              </a:ext>
            </a:extLst>
          </p:cNvPr>
          <p:cNvSpPr txBox="1">
            <a:spLocks/>
          </p:cNvSpPr>
          <p:nvPr/>
        </p:nvSpPr>
        <p:spPr>
          <a:xfrm>
            <a:off x="-64586" y="178756"/>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MCB Virtual Office Hour</a:t>
            </a:r>
            <a:br>
              <a:rPr lang="en-US" b="1" dirty="0">
                <a:latin typeface="Calibri" panose="020F0502020204030204" pitchFamily="34" charset="0"/>
                <a:cs typeface="Calibri" panose="020F0502020204030204" pitchFamily="34" charset="0"/>
              </a:rPr>
            </a:br>
            <a:r>
              <a:rPr lang="en-US" b="1" dirty="0">
                <a:solidFill>
                  <a:srgbClr val="0070C0"/>
                </a:solidFill>
                <a:latin typeface="Calibri" panose="020F0502020204030204" pitchFamily="34" charset="0"/>
                <a:cs typeface="Calibri" panose="020F0502020204030204" pitchFamily="34" charset="0"/>
              </a:rPr>
              <a:t>Question and Answers Session:</a:t>
            </a:r>
          </a:p>
        </p:txBody>
      </p:sp>
      <p:sp>
        <p:nvSpPr>
          <p:cNvPr id="3" name="Rectangle 2">
            <a:extLst>
              <a:ext uri="{FF2B5EF4-FFF2-40B4-BE49-F238E27FC236}">
                <a16:creationId xmlns:a16="http://schemas.microsoft.com/office/drawing/2014/main" id="{C68CE593-3FE8-466A-A0EE-CC6441CEEEAA}"/>
              </a:ext>
            </a:extLst>
          </p:cNvPr>
          <p:cNvSpPr>
            <a:spLocks noChangeArrowheads="1"/>
          </p:cNvSpPr>
          <p:nvPr/>
        </p:nvSpPr>
        <p:spPr bwMode="auto">
          <a:xfrm>
            <a:off x="609600" y="36302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cs typeface="Calibri" panose="020F0502020204030204" pitchFamily="34" charset="0"/>
            </a:endParaRPr>
          </a:p>
        </p:txBody>
      </p:sp>
      <p:sp>
        <p:nvSpPr>
          <p:cNvPr id="6" name="Rectangle 4">
            <a:extLst>
              <a:ext uri="{FF2B5EF4-FFF2-40B4-BE49-F238E27FC236}">
                <a16:creationId xmlns:a16="http://schemas.microsoft.com/office/drawing/2014/main" id="{185239F5-79B4-4E7C-A88A-067623E171B3}"/>
              </a:ext>
            </a:extLst>
          </p:cNvPr>
          <p:cNvSpPr>
            <a:spLocks noChangeArrowheads="1"/>
          </p:cNvSpPr>
          <p:nvPr/>
        </p:nvSpPr>
        <p:spPr bwMode="auto">
          <a:xfrm>
            <a:off x="5771535" y="284527"/>
            <a:ext cx="9193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456D244-E0DF-4F4F-A165-0ED54C68FCAD}"/>
              </a:ext>
            </a:extLst>
          </p:cNvPr>
          <p:cNvSpPr/>
          <p:nvPr/>
        </p:nvSpPr>
        <p:spPr>
          <a:xfrm>
            <a:off x="609600" y="5527435"/>
            <a:ext cx="7974497" cy="1077218"/>
          </a:xfrm>
          <a:prstGeom prst="rect">
            <a:avLst/>
          </a:prstGeom>
        </p:spPr>
        <p:txBody>
          <a:bodyPr wrap="square">
            <a:spAutoFit/>
          </a:bodyPr>
          <a:lstStyle/>
          <a:p>
            <a:pPr>
              <a:spcBef>
                <a:spcPts val="1200"/>
              </a:spcBef>
              <a:spcAft>
                <a:spcPts val="1200"/>
              </a:spcAft>
            </a:pPr>
            <a:r>
              <a:rPr lang="en-US" sz="3200" dirty="0">
                <a:solidFill>
                  <a:srgbClr val="0070C0"/>
                </a:solidFill>
                <a:latin typeface="Calibri" panose="020F0502020204030204" pitchFamily="34" charset="0"/>
                <a:cs typeface="Calibri" panose="020F0502020204030204" pitchFamily="34" charset="0"/>
              </a:rPr>
              <a:t>*For specific questions about your project,</a:t>
            </a:r>
            <a:br>
              <a:rPr lang="en-US" sz="3200" dirty="0">
                <a:solidFill>
                  <a:srgbClr val="0070C0"/>
                </a:solidFill>
                <a:latin typeface="Calibri" panose="020F0502020204030204" pitchFamily="34" charset="0"/>
                <a:cs typeface="Calibri" panose="020F0502020204030204" pitchFamily="34" charset="0"/>
              </a:rPr>
            </a:br>
            <a:r>
              <a:rPr lang="en-US" sz="3200" dirty="0">
                <a:solidFill>
                  <a:srgbClr val="0070C0"/>
                </a:solidFill>
                <a:latin typeface="Calibri" panose="020F0502020204030204" pitchFamily="34" charset="0"/>
                <a:cs typeface="Calibri" panose="020F0502020204030204" pitchFamily="34" charset="0"/>
              </a:rPr>
              <a:t>  please contact a Program Director.</a:t>
            </a:r>
          </a:p>
        </p:txBody>
      </p:sp>
      <p:sp>
        <p:nvSpPr>
          <p:cNvPr id="12" name="Content Placeholder 2">
            <a:extLst>
              <a:ext uri="{FF2B5EF4-FFF2-40B4-BE49-F238E27FC236}">
                <a16:creationId xmlns:a16="http://schemas.microsoft.com/office/drawing/2014/main" id="{23690602-B8C1-4645-997D-24B407CFE796}"/>
              </a:ext>
            </a:extLst>
          </p:cNvPr>
          <p:cNvSpPr txBox="1">
            <a:spLocks/>
          </p:cNvSpPr>
          <p:nvPr/>
        </p:nvSpPr>
        <p:spPr>
          <a:xfrm>
            <a:off x="4293719" y="1884052"/>
            <a:ext cx="3358449" cy="12480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spcAft>
                <a:spcPts val="1200"/>
              </a:spcAft>
              <a:buNone/>
            </a:pPr>
            <a:r>
              <a:rPr lang="en-US" sz="2000" dirty="0">
                <a:solidFill>
                  <a:srgbClr val="0070C0"/>
                </a:solidFill>
                <a:latin typeface="Calibri" panose="020F0502020204030204" pitchFamily="34" charset="0"/>
                <a:cs typeface="Calibri" panose="020F0502020204030204" pitchFamily="34" charset="0"/>
              </a:rPr>
              <a:t>Click on the Q&amp;A icon on the bottom of your Zoom screen, shown here:</a:t>
            </a:r>
          </a:p>
          <a:p>
            <a:pPr marL="0" indent="0">
              <a:spcBef>
                <a:spcPts val="1200"/>
              </a:spcBef>
              <a:spcAft>
                <a:spcPts val="1200"/>
              </a:spcAft>
              <a:buNone/>
            </a:pPr>
            <a:endParaRPr lang="en-US" sz="1400" dirty="0">
              <a:solidFill>
                <a:srgbClr val="0070C0"/>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400" dirty="0">
              <a:solidFill>
                <a:srgbClr val="0070C0"/>
              </a:solidFill>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C053C5FA-608B-4353-86AD-EA183A989C49}"/>
              </a:ext>
            </a:extLst>
          </p:cNvPr>
          <p:cNvSpPr txBox="1">
            <a:spLocks/>
          </p:cNvSpPr>
          <p:nvPr/>
        </p:nvSpPr>
        <p:spPr>
          <a:xfrm>
            <a:off x="7874814" y="2781480"/>
            <a:ext cx="3358449" cy="18954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spcAft>
                <a:spcPts val="1200"/>
              </a:spcAft>
              <a:buNone/>
            </a:pPr>
            <a:r>
              <a:rPr lang="en-US" sz="2000" dirty="0">
                <a:solidFill>
                  <a:srgbClr val="0070C0"/>
                </a:solidFill>
                <a:latin typeface="Calibri" panose="020F0502020204030204" pitchFamily="34" charset="0"/>
                <a:cs typeface="Calibri" panose="020F0502020204030204" pitchFamily="34" charset="0"/>
              </a:rPr>
              <a:t>A Q&amp;A box should appear on your screen. Please enter your question or comment in the box. You may select to submit your question anonymously.</a:t>
            </a:r>
          </a:p>
          <a:p>
            <a:pPr marL="0" indent="0">
              <a:spcBef>
                <a:spcPts val="1200"/>
              </a:spcBef>
              <a:spcAft>
                <a:spcPts val="1200"/>
              </a:spcAft>
              <a:buNone/>
            </a:pPr>
            <a:endParaRPr lang="en-US" sz="1400" dirty="0">
              <a:solidFill>
                <a:srgbClr val="0070C0"/>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400" dirty="0">
              <a:solidFill>
                <a:srgbClr val="0070C0"/>
              </a:solidFill>
              <a:latin typeface="Calibri" panose="020F0502020204030204" pitchFamily="34" charset="0"/>
              <a:cs typeface="Calibri" panose="020F0502020204030204" pitchFamily="34" charset="0"/>
            </a:endParaRPr>
          </a:p>
        </p:txBody>
      </p:sp>
      <p:sp>
        <p:nvSpPr>
          <p:cNvPr id="7" name="Arrow: Down 6">
            <a:extLst>
              <a:ext uri="{FF2B5EF4-FFF2-40B4-BE49-F238E27FC236}">
                <a16:creationId xmlns:a16="http://schemas.microsoft.com/office/drawing/2014/main" id="{A2D18AA7-FA4C-4870-8A70-B5CAF220C89F}"/>
              </a:ext>
            </a:extLst>
          </p:cNvPr>
          <p:cNvSpPr/>
          <p:nvPr/>
        </p:nvSpPr>
        <p:spPr>
          <a:xfrm>
            <a:off x="5732287" y="2883640"/>
            <a:ext cx="369651" cy="700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EAA06E-74D7-41FA-A11F-CEB41D72DFAE}"/>
              </a:ext>
            </a:extLst>
          </p:cNvPr>
          <p:cNvPicPr>
            <a:picLocks noChangeAspect="1"/>
          </p:cNvPicPr>
          <p:nvPr/>
        </p:nvPicPr>
        <p:blipFill>
          <a:blip r:embed="rId4"/>
          <a:stretch>
            <a:fillRect/>
          </a:stretch>
        </p:blipFill>
        <p:spPr>
          <a:xfrm>
            <a:off x="5486924" y="3785422"/>
            <a:ext cx="901411" cy="874503"/>
          </a:xfrm>
          <a:prstGeom prst="rect">
            <a:avLst/>
          </a:prstGeom>
        </p:spPr>
      </p:pic>
    </p:spTree>
    <p:extLst>
      <p:ext uri="{BB962C8B-B14F-4D97-AF65-F5344CB8AC3E}">
        <p14:creationId xmlns:p14="http://schemas.microsoft.com/office/powerpoint/2010/main" val="218233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4" name="Content Placeholder 2">
            <a:extLst>
              <a:ext uri="{FF2B5EF4-FFF2-40B4-BE49-F238E27FC236}">
                <a16:creationId xmlns:a16="http://schemas.microsoft.com/office/drawing/2014/main" id="{9CF54194-A1C3-4331-9387-BF68D14C895D}"/>
              </a:ext>
            </a:extLst>
          </p:cNvPr>
          <p:cNvSpPr txBox="1">
            <a:spLocks/>
          </p:cNvSpPr>
          <p:nvPr/>
        </p:nvSpPr>
        <p:spPr>
          <a:xfrm>
            <a:off x="305844" y="3104510"/>
            <a:ext cx="3358449" cy="16417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spcAft>
                <a:spcPts val="1200"/>
              </a:spcAft>
              <a:buNone/>
            </a:pPr>
            <a:r>
              <a:rPr lang="en-US" sz="3300" dirty="0">
                <a:solidFill>
                  <a:srgbClr val="0070C0"/>
                </a:solidFill>
                <a:latin typeface="Calibri" panose="020F0502020204030204" pitchFamily="34" charset="0"/>
                <a:cs typeface="Calibri" panose="020F0502020204030204" pitchFamily="34" charset="0"/>
              </a:rPr>
              <a:t>Submit your questions via the </a:t>
            </a:r>
            <a:r>
              <a:rPr lang="en-US" sz="3300" u="sng" dirty="0">
                <a:solidFill>
                  <a:srgbClr val="0070C0"/>
                </a:solidFill>
                <a:latin typeface="Calibri" panose="020F0502020204030204" pitchFamily="34" charset="0"/>
                <a:cs typeface="Calibri" panose="020F0502020204030204" pitchFamily="34" charset="0"/>
              </a:rPr>
              <a:t>Q&amp;A</a:t>
            </a:r>
            <a:r>
              <a:rPr lang="en-US" sz="3300" dirty="0">
                <a:solidFill>
                  <a:srgbClr val="0070C0"/>
                </a:solidFill>
                <a:latin typeface="Calibri" panose="020F0502020204030204" pitchFamily="34" charset="0"/>
                <a:cs typeface="Calibri" panose="020F0502020204030204" pitchFamily="34" charset="0"/>
              </a:rPr>
              <a:t> function. </a:t>
            </a:r>
            <a:endParaRPr lang="en-US" sz="1600" dirty="0">
              <a:solidFill>
                <a:srgbClr val="0070C0"/>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053EF8C-23B7-4479-A8C0-5F1C71B7BD10}"/>
              </a:ext>
            </a:extLst>
          </p:cNvPr>
          <p:cNvSpPr txBox="1">
            <a:spLocks/>
          </p:cNvSpPr>
          <p:nvPr/>
        </p:nvSpPr>
        <p:spPr>
          <a:xfrm>
            <a:off x="-64586" y="178756"/>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panose="020F0502020204030204" pitchFamily="34" charset="0"/>
                <a:cs typeface="Calibri" panose="020F0502020204030204" pitchFamily="34" charset="0"/>
              </a:rPr>
              <a:t>MCB Virtual Office Hour</a:t>
            </a:r>
            <a:br>
              <a:rPr lang="en-US" b="1" dirty="0">
                <a:latin typeface="Calibri" panose="020F0502020204030204" pitchFamily="34" charset="0"/>
                <a:cs typeface="Calibri" panose="020F0502020204030204" pitchFamily="34" charset="0"/>
              </a:rPr>
            </a:br>
            <a:r>
              <a:rPr lang="en-US" b="1" dirty="0">
                <a:solidFill>
                  <a:srgbClr val="0070C0"/>
                </a:solidFill>
                <a:latin typeface="Calibri" panose="020F0502020204030204" pitchFamily="34" charset="0"/>
                <a:cs typeface="Calibri" panose="020F0502020204030204" pitchFamily="34" charset="0"/>
              </a:rPr>
              <a:t>Question and Answers Session:</a:t>
            </a:r>
          </a:p>
        </p:txBody>
      </p:sp>
      <p:sp>
        <p:nvSpPr>
          <p:cNvPr id="3" name="Rectangle 2">
            <a:extLst>
              <a:ext uri="{FF2B5EF4-FFF2-40B4-BE49-F238E27FC236}">
                <a16:creationId xmlns:a16="http://schemas.microsoft.com/office/drawing/2014/main" id="{C68CE593-3FE8-466A-A0EE-CC6441CEEEAA}"/>
              </a:ext>
            </a:extLst>
          </p:cNvPr>
          <p:cNvSpPr>
            <a:spLocks noChangeArrowheads="1"/>
          </p:cNvSpPr>
          <p:nvPr/>
        </p:nvSpPr>
        <p:spPr bwMode="auto">
          <a:xfrm>
            <a:off x="609600" y="36302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cs typeface="Calibri" panose="020F0502020204030204" pitchFamily="34" charset="0"/>
            </a:endParaRPr>
          </a:p>
        </p:txBody>
      </p:sp>
      <p:sp>
        <p:nvSpPr>
          <p:cNvPr id="6" name="Rectangle 4">
            <a:extLst>
              <a:ext uri="{FF2B5EF4-FFF2-40B4-BE49-F238E27FC236}">
                <a16:creationId xmlns:a16="http://schemas.microsoft.com/office/drawing/2014/main" id="{185239F5-79B4-4E7C-A88A-067623E171B3}"/>
              </a:ext>
            </a:extLst>
          </p:cNvPr>
          <p:cNvSpPr>
            <a:spLocks noChangeArrowheads="1"/>
          </p:cNvSpPr>
          <p:nvPr/>
        </p:nvSpPr>
        <p:spPr bwMode="auto">
          <a:xfrm>
            <a:off x="5771535" y="284527"/>
            <a:ext cx="9193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456D244-E0DF-4F4F-A165-0ED54C68FCAD}"/>
              </a:ext>
            </a:extLst>
          </p:cNvPr>
          <p:cNvSpPr/>
          <p:nvPr/>
        </p:nvSpPr>
        <p:spPr>
          <a:xfrm>
            <a:off x="609600" y="5527435"/>
            <a:ext cx="7974497" cy="1077218"/>
          </a:xfrm>
          <a:prstGeom prst="rect">
            <a:avLst/>
          </a:prstGeom>
        </p:spPr>
        <p:txBody>
          <a:bodyPr wrap="square">
            <a:spAutoFit/>
          </a:bodyPr>
          <a:lstStyle/>
          <a:p>
            <a:pPr>
              <a:spcBef>
                <a:spcPts val="1200"/>
              </a:spcBef>
              <a:spcAft>
                <a:spcPts val="1200"/>
              </a:spcAft>
            </a:pPr>
            <a:r>
              <a:rPr lang="en-US" sz="3200" dirty="0">
                <a:solidFill>
                  <a:srgbClr val="0070C0"/>
                </a:solidFill>
                <a:latin typeface="Calibri" panose="020F0502020204030204" pitchFamily="34" charset="0"/>
                <a:cs typeface="Calibri" panose="020F0502020204030204" pitchFamily="34" charset="0"/>
              </a:rPr>
              <a:t>*For specific questions about your research,</a:t>
            </a:r>
            <a:br>
              <a:rPr lang="en-US" sz="3200" dirty="0">
                <a:solidFill>
                  <a:srgbClr val="0070C0"/>
                </a:solidFill>
                <a:latin typeface="Calibri" panose="020F0502020204030204" pitchFamily="34" charset="0"/>
                <a:cs typeface="Calibri" panose="020F0502020204030204" pitchFamily="34" charset="0"/>
              </a:rPr>
            </a:br>
            <a:r>
              <a:rPr lang="en-US" sz="3200" dirty="0">
                <a:solidFill>
                  <a:srgbClr val="0070C0"/>
                </a:solidFill>
                <a:latin typeface="Calibri" panose="020F0502020204030204" pitchFamily="34" charset="0"/>
                <a:cs typeface="Calibri" panose="020F0502020204030204" pitchFamily="34" charset="0"/>
              </a:rPr>
              <a:t>  please contact a Program Director.</a:t>
            </a:r>
          </a:p>
        </p:txBody>
      </p:sp>
      <p:sp>
        <p:nvSpPr>
          <p:cNvPr id="12" name="Content Placeholder 2">
            <a:extLst>
              <a:ext uri="{FF2B5EF4-FFF2-40B4-BE49-F238E27FC236}">
                <a16:creationId xmlns:a16="http://schemas.microsoft.com/office/drawing/2014/main" id="{23690602-B8C1-4645-997D-24B407CFE796}"/>
              </a:ext>
            </a:extLst>
          </p:cNvPr>
          <p:cNvSpPr txBox="1">
            <a:spLocks/>
          </p:cNvSpPr>
          <p:nvPr/>
        </p:nvSpPr>
        <p:spPr>
          <a:xfrm>
            <a:off x="4229551" y="1884052"/>
            <a:ext cx="3358449" cy="12480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spcAft>
                <a:spcPts val="1200"/>
              </a:spcAft>
              <a:buNone/>
            </a:pPr>
            <a:r>
              <a:rPr lang="en-US" sz="2400" dirty="0">
                <a:solidFill>
                  <a:srgbClr val="0070C0"/>
                </a:solidFill>
                <a:latin typeface="Calibri" panose="020F0502020204030204" pitchFamily="34" charset="0"/>
                <a:cs typeface="Calibri" panose="020F0502020204030204" pitchFamily="34" charset="0"/>
              </a:rPr>
              <a:t>Click on the Q&amp;A icon on the bottom of your Zoom screen, shown here:</a:t>
            </a:r>
          </a:p>
          <a:p>
            <a:pPr marL="0" indent="0">
              <a:spcBef>
                <a:spcPts val="1200"/>
              </a:spcBef>
              <a:spcAft>
                <a:spcPts val="1200"/>
              </a:spcAft>
              <a:buNone/>
            </a:pPr>
            <a:endParaRPr lang="en-US" sz="2400" dirty="0">
              <a:solidFill>
                <a:srgbClr val="0070C0"/>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400" dirty="0">
              <a:solidFill>
                <a:srgbClr val="0070C0"/>
              </a:solidFill>
              <a:latin typeface="Calibri" panose="020F0502020204030204" pitchFamily="34" charset="0"/>
              <a:cs typeface="Calibri" panose="020F0502020204030204" pitchFamily="34" charset="0"/>
            </a:endParaRPr>
          </a:p>
        </p:txBody>
      </p:sp>
      <p:sp>
        <p:nvSpPr>
          <p:cNvPr id="13" name="Content Placeholder 2">
            <a:extLst>
              <a:ext uri="{FF2B5EF4-FFF2-40B4-BE49-F238E27FC236}">
                <a16:creationId xmlns:a16="http://schemas.microsoft.com/office/drawing/2014/main" id="{C053C5FA-608B-4353-86AD-EA183A989C49}"/>
              </a:ext>
            </a:extLst>
          </p:cNvPr>
          <p:cNvSpPr txBox="1">
            <a:spLocks/>
          </p:cNvSpPr>
          <p:nvPr/>
        </p:nvSpPr>
        <p:spPr>
          <a:xfrm>
            <a:off x="8153258" y="2781480"/>
            <a:ext cx="3733942" cy="2287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spcAft>
                <a:spcPts val="1200"/>
              </a:spcAft>
              <a:buNone/>
            </a:pPr>
            <a:r>
              <a:rPr lang="en-US" sz="2400" dirty="0">
                <a:solidFill>
                  <a:srgbClr val="0070C0"/>
                </a:solidFill>
                <a:latin typeface="Calibri" panose="020F0502020204030204" pitchFamily="34" charset="0"/>
                <a:cs typeface="Calibri" panose="020F0502020204030204" pitchFamily="34" charset="0"/>
              </a:rPr>
              <a:t>A Q&amp;A box should appear on your screen. Please enter your question or comment in the box. You may select to submit your question anonymously.</a:t>
            </a:r>
          </a:p>
          <a:p>
            <a:pPr marL="0" indent="0">
              <a:spcBef>
                <a:spcPts val="1200"/>
              </a:spcBef>
              <a:spcAft>
                <a:spcPts val="1200"/>
              </a:spcAft>
              <a:buNone/>
            </a:pPr>
            <a:endParaRPr lang="en-US" sz="2400" dirty="0">
              <a:solidFill>
                <a:srgbClr val="0070C0"/>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400" dirty="0">
              <a:solidFill>
                <a:srgbClr val="0070C0"/>
              </a:solidFill>
              <a:latin typeface="Calibri" panose="020F0502020204030204" pitchFamily="34" charset="0"/>
              <a:cs typeface="Calibri" panose="020F0502020204030204" pitchFamily="34" charset="0"/>
            </a:endParaRPr>
          </a:p>
        </p:txBody>
      </p:sp>
      <p:sp>
        <p:nvSpPr>
          <p:cNvPr id="7" name="Arrow: Down 6">
            <a:extLst>
              <a:ext uri="{FF2B5EF4-FFF2-40B4-BE49-F238E27FC236}">
                <a16:creationId xmlns:a16="http://schemas.microsoft.com/office/drawing/2014/main" id="{A2D18AA7-FA4C-4870-8A70-B5CAF220C89F}"/>
              </a:ext>
            </a:extLst>
          </p:cNvPr>
          <p:cNvSpPr/>
          <p:nvPr/>
        </p:nvSpPr>
        <p:spPr>
          <a:xfrm>
            <a:off x="5732287" y="2883640"/>
            <a:ext cx="369651" cy="700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EAA06E-74D7-41FA-A11F-CEB41D72DFAE}"/>
              </a:ext>
            </a:extLst>
          </p:cNvPr>
          <p:cNvPicPr>
            <a:picLocks noChangeAspect="1"/>
          </p:cNvPicPr>
          <p:nvPr/>
        </p:nvPicPr>
        <p:blipFill>
          <a:blip r:embed="rId4"/>
          <a:stretch>
            <a:fillRect/>
          </a:stretch>
        </p:blipFill>
        <p:spPr>
          <a:xfrm>
            <a:off x="5486924" y="3785422"/>
            <a:ext cx="901411" cy="874503"/>
          </a:xfrm>
          <a:prstGeom prst="rect">
            <a:avLst/>
          </a:prstGeom>
        </p:spPr>
      </p:pic>
    </p:spTree>
    <p:extLst>
      <p:ext uri="{BB962C8B-B14F-4D97-AF65-F5344CB8AC3E}">
        <p14:creationId xmlns:p14="http://schemas.microsoft.com/office/powerpoint/2010/main" val="369999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F54194-A1C3-4331-9387-BF68D14C895D}"/>
              </a:ext>
            </a:extLst>
          </p:cNvPr>
          <p:cNvSpPr txBox="1">
            <a:spLocks/>
          </p:cNvSpPr>
          <p:nvPr/>
        </p:nvSpPr>
        <p:spPr>
          <a:xfrm>
            <a:off x="1071938" y="1558402"/>
            <a:ext cx="10048125" cy="45315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Up Next</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1201738" marR="0" lvl="0" indent="-1201738"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316038" marR="0" lvl="0" indent="-1316038"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Wed, </a:t>
            </a:r>
            <a:r>
              <a:rPr lang="en-US" sz="3600" b="1" dirty="0">
                <a:solidFill>
                  <a:srgbClr val="0070C0"/>
                </a:solidFill>
                <a:latin typeface="Calibri" panose="020F0502020204030204" pitchFamily="34" charset="0"/>
                <a:cs typeface="Calibri" panose="020F0502020204030204" pitchFamily="34" charset="0"/>
              </a:rPr>
              <a:t>August 11</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2021 (2-3 pm EDT)</a:t>
            </a:r>
          </a:p>
          <a:p>
            <a:pPr marL="1201738" lvl="0" indent="-1201738">
              <a:lnSpc>
                <a:spcPct val="100000"/>
              </a:lnSpc>
              <a:spcBef>
                <a:spcPts val="1200"/>
              </a:spcBef>
              <a:spcAft>
                <a:spcPts val="600"/>
              </a:spcAft>
              <a:buNone/>
              <a:defRPr/>
            </a:pPr>
            <a:r>
              <a:rPr kumimoji="0" lang="en-US" sz="3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Topic: </a:t>
            </a:r>
            <a:r>
              <a:rPr lang="en-US" b="1" dirty="0"/>
              <a:t>Beyond Core Funding Opportunities – 	       EAGER, RAPID, RAISE, RCN, Conference/Workshop</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itle 1">
            <a:extLst>
              <a:ext uri="{FF2B5EF4-FFF2-40B4-BE49-F238E27FC236}">
                <a16:creationId xmlns:a16="http://schemas.microsoft.com/office/drawing/2014/main" id="{6053EF8C-23B7-4479-A8C0-5F1C71B7BD10}"/>
              </a:ext>
            </a:extLst>
          </p:cNvPr>
          <p:cNvSpPr txBox="1">
            <a:spLocks/>
          </p:cNvSpPr>
          <p:nvPr/>
        </p:nvSpPr>
        <p:spPr>
          <a:xfrm>
            <a:off x="0" y="426809"/>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MCB Virtual Office Hour</a:t>
            </a:r>
            <a:b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endParaRPr>
          </a:p>
        </p:txBody>
      </p:sp>
      <p:sp>
        <p:nvSpPr>
          <p:cNvPr id="2" name="Rectangle 1">
            <a:extLst>
              <a:ext uri="{FF2B5EF4-FFF2-40B4-BE49-F238E27FC236}">
                <a16:creationId xmlns:a16="http://schemas.microsoft.com/office/drawing/2014/main" id="{A9B74F74-950C-7C44-BEC7-78B844F3BBCA}"/>
              </a:ext>
            </a:extLst>
          </p:cNvPr>
          <p:cNvSpPr/>
          <p:nvPr/>
        </p:nvSpPr>
        <p:spPr>
          <a:xfrm>
            <a:off x="3752859" y="6368494"/>
            <a:ext cx="468628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hlinkClick r:id="rId3"/>
              </a:rPr>
              <a:t>https://</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hlinkClick r:id="rId3"/>
              </a:rPr>
              <a:t>mcbblog.nsfbio.com</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hlinkClick r:id="rId3"/>
              </a:rPr>
              <a:t>/office-hours/</a:t>
            </a:r>
            <a:endPar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A269BD1-5785-D341-B319-736AB9CCB5C6}"/>
              </a:ext>
            </a:extLst>
          </p:cNvPr>
          <p:cNvSpPr/>
          <p:nvPr/>
        </p:nvSpPr>
        <p:spPr>
          <a:xfrm>
            <a:off x="1071937" y="5029460"/>
            <a:ext cx="6096000" cy="923330"/>
          </a:xfrm>
          <a:prstGeom prst="rect">
            <a:avLst/>
          </a:prstGeom>
        </p:spPr>
        <p:txBody>
          <a:bodyPr>
            <a:spAutoFit/>
          </a:bodyPr>
          <a:lstStyle/>
          <a:p>
            <a:pPr marL="1316038" indent="-1316038">
              <a:lnSpc>
                <a:spcPct val="100000"/>
              </a:lnSpc>
              <a:spcBef>
                <a:spcPts val="0"/>
              </a:spcBef>
              <a:buNone/>
            </a:pPr>
            <a:r>
              <a:rPr lang="en-US" dirty="0">
                <a:solidFill>
                  <a:srgbClr val="0070C0"/>
                </a:solidFill>
                <a:latin typeface="Arial" panose="020B0604020202020204" pitchFamily="34" charset="0"/>
                <a:cs typeface="Arial" panose="020B0604020202020204" pitchFamily="34" charset="0"/>
              </a:rPr>
              <a:t>Feel free to email topic suggestions to: </a:t>
            </a:r>
          </a:p>
          <a:p>
            <a:pPr marL="1316038" indent="-1316038">
              <a:lnSpc>
                <a:spcPct val="100000"/>
              </a:lnSpc>
              <a:spcBef>
                <a:spcPts val="0"/>
              </a:spcBef>
              <a:buNone/>
            </a:pPr>
            <a:r>
              <a:rPr lang="en-US" dirty="0">
                <a:solidFill>
                  <a:srgbClr val="0070C0"/>
                </a:solidFill>
                <a:latin typeface="Arial" panose="020B0604020202020204" pitchFamily="34" charset="0"/>
                <a:cs typeface="Arial" panose="020B0604020202020204" pitchFamily="34" charset="0"/>
              </a:rPr>
              <a:t>Lourdes Holloway: </a:t>
            </a:r>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lhollowa@nsf.gov</a:t>
            </a:r>
            <a:r>
              <a:rPr lang="en-US" dirty="0">
                <a:solidFill>
                  <a:srgbClr val="0070C0"/>
                </a:solidFill>
                <a:latin typeface="Arial" panose="020B0604020202020204" pitchFamily="34" charset="0"/>
                <a:cs typeface="Arial" panose="020B0604020202020204" pitchFamily="34" charset="0"/>
              </a:rPr>
              <a:t> or</a:t>
            </a:r>
          </a:p>
          <a:p>
            <a:pPr marL="1316038" indent="-1316038">
              <a:lnSpc>
                <a:spcPct val="100000"/>
              </a:lnSpc>
              <a:spcBef>
                <a:spcPts val="0"/>
              </a:spcBef>
              <a:buNone/>
            </a:pPr>
            <a:r>
              <a:rPr lang="en-US" dirty="0">
                <a:solidFill>
                  <a:srgbClr val="0070C0"/>
                </a:solidFill>
                <a:latin typeface="Arial" panose="020B0604020202020204" pitchFamily="34" charset="0"/>
                <a:cs typeface="Arial" panose="020B0604020202020204" pitchFamily="34" charset="0"/>
              </a:rPr>
              <a:t>Sonam Ahluwalia: </a:t>
            </a:r>
            <a:r>
              <a:rPr lang="en-US"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sahluwal@nsf.gov</a:t>
            </a:r>
            <a:endParaRPr lang="en-US" dirty="0">
              <a:solidFill>
                <a:srgbClr val="0070C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AF8A561-A55B-F64A-8F8B-8B81644C6E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Tree>
    <p:extLst>
      <p:ext uri="{BB962C8B-B14F-4D97-AF65-F5344CB8AC3E}">
        <p14:creationId xmlns:p14="http://schemas.microsoft.com/office/powerpoint/2010/main" val="112203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E1303D-E5C9-A543-AFB0-211B707E588F}"/>
              </a:ext>
            </a:extLst>
          </p:cNvPr>
          <p:cNvSpPr txBox="1"/>
          <p:nvPr/>
        </p:nvSpPr>
        <p:spPr>
          <a:xfrm>
            <a:off x="1662545" y="1180407"/>
            <a:ext cx="3651962" cy="369332"/>
          </a:xfrm>
          <a:prstGeom prst="rect">
            <a:avLst/>
          </a:prstGeom>
          <a:noFill/>
        </p:spPr>
        <p:txBody>
          <a:bodyPr wrap="none" rtlCol="0">
            <a:spAutoFit/>
          </a:bodyPr>
          <a:lstStyle/>
          <a:p>
            <a:r>
              <a:rPr lang="en-US" dirty="0"/>
              <a:t>Extra slides: Cluster descriptions</a:t>
            </a:r>
          </a:p>
        </p:txBody>
      </p:sp>
    </p:spTree>
    <p:extLst>
      <p:ext uri="{BB962C8B-B14F-4D97-AF65-F5344CB8AC3E}">
        <p14:creationId xmlns:p14="http://schemas.microsoft.com/office/powerpoint/2010/main" val="2615479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48D6D-F768-443D-A405-DD4CEBB44DEE}"/>
              </a:ext>
            </a:extLst>
          </p:cNvPr>
          <p:cNvSpPr>
            <a:spLocks noGrp="1"/>
          </p:cNvSpPr>
          <p:nvPr>
            <p:ph idx="1"/>
          </p:nvPr>
        </p:nvSpPr>
        <p:spPr>
          <a:xfrm>
            <a:off x="447040" y="1181971"/>
            <a:ext cx="11318240" cy="5147708"/>
          </a:xfrm>
          <a:solidFill>
            <a:schemeClr val="bg1"/>
          </a:solidFill>
        </p:spPr>
        <p:txBody>
          <a:bodyPr>
            <a:normAutofit/>
          </a:bodyPr>
          <a:lstStyle/>
          <a:p>
            <a:pPr marL="0" indent="0">
              <a:lnSpc>
                <a:spcPct val="100000"/>
              </a:lnSpc>
              <a:spcBef>
                <a:spcPts val="0"/>
              </a:spcBef>
              <a:buNone/>
            </a:pPr>
            <a:r>
              <a:rPr lang="en-US" sz="1800" b="1" dirty="0">
                <a:latin typeface="Calibri" panose="020F0502020204030204" pitchFamily="34" charset="0"/>
                <a:cs typeface="Calibri" panose="020F0502020204030204" pitchFamily="34" charset="0"/>
              </a:rPr>
              <a:t>The cluster seeks theory-driven investigations of diverse cellular and subcellular systems. </a:t>
            </a:r>
            <a:r>
              <a:rPr lang="en-US" sz="1800" dirty="0">
                <a:latin typeface="Calibri" panose="020F0502020204030204" pitchFamily="34" charset="0"/>
                <a:cs typeface="Calibri" panose="020F0502020204030204" pitchFamily="34" charset="0"/>
              </a:rPr>
              <a:t>Research proposals are encouraged that use multidisciplinary physical, chemical, mathematical and computational approaches to provide novel techniques and integrative insight into fundamental cellular functions. Innovative proposals using plants, microbes, and nontraditional model species are encouraged. Proposals that rely heavily on descriptive approaches are given lower priority.</a:t>
            </a:r>
          </a:p>
          <a:p>
            <a:pPr marL="0" indent="0">
              <a:lnSpc>
                <a:spcPct val="100000"/>
              </a:lnSpc>
              <a:spcBef>
                <a:spcPts val="0"/>
              </a:spcBef>
              <a:buNone/>
            </a:pPr>
            <a:endParaRPr lang="en-US" sz="18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1800" dirty="0">
                <a:latin typeface="Calibri" panose="020F0502020204030204" pitchFamily="34" charset="0"/>
                <a:cs typeface="Calibri" panose="020F0502020204030204" pitchFamily="34" charset="0"/>
              </a:rPr>
              <a:t>The cluster encourages proposals in the following areas:</a:t>
            </a:r>
          </a:p>
          <a:p>
            <a:pPr>
              <a:lnSpc>
                <a:spcPct val="100000"/>
              </a:lnSpc>
              <a:spcBef>
                <a:spcPts val="0"/>
              </a:spcBef>
            </a:pPr>
            <a:r>
              <a:rPr lang="en-US" sz="1800" dirty="0">
                <a:latin typeface="Calibri" panose="020F0502020204030204" pitchFamily="34" charset="0"/>
                <a:cs typeface="Calibri" panose="020F0502020204030204" pitchFamily="34" charset="0"/>
              </a:rPr>
              <a:t>Predictive understanding of the behavior of living cells through integration of modeling and experimentation.</a:t>
            </a:r>
          </a:p>
          <a:p>
            <a:pPr>
              <a:lnSpc>
                <a:spcPct val="100000"/>
              </a:lnSpc>
              <a:spcBef>
                <a:spcPts val="0"/>
              </a:spcBef>
            </a:pPr>
            <a:r>
              <a:rPr lang="en-US" sz="1800" dirty="0">
                <a:latin typeface="Calibri" panose="020F0502020204030204" pitchFamily="34" charset="0"/>
                <a:cs typeface="Calibri" panose="020F0502020204030204" pitchFamily="34" charset="0"/>
              </a:rPr>
              <a:t>Evolutionary approaches to understanding the rules governing cellular functions.</a:t>
            </a:r>
          </a:p>
          <a:p>
            <a:pPr>
              <a:lnSpc>
                <a:spcPct val="100000"/>
              </a:lnSpc>
              <a:spcBef>
                <a:spcPts val="0"/>
              </a:spcBef>
            </a:pPr>
            <a:r>
              <a:rPr lang="en-US" sz="1800" dirty="0">
                <a:latin typeface="Calibri" panose="020F0502020204030204" pitchFamily="34" charset="0"/>
                <a:cs typeface="Calibri" panose="020F0502020204030204" pitchFamily="34" charset="0"/>
              </a:rPr>
              <a:t>Integration of function with emerging cellular properties across broad spatiotemporal scales, including ideas that consider cellular organization from the standpoint of soft condensed matter.</a:t>
            </a:r>
          </a:p>
          <a:p>
            <a:pPr marL="0" indent="0">
              <a:buNone/>
            </a:pPr>
            <a:endParaRPr lang="en-US" sz="1467" dirty="0">
              <a:latin typeface="Calibri" panose="020F0502020204030204" pitchFamily="34" charset="0"/>
              <a:cs typeface="Calibri" panose="020F0502020204030204" pitchFamily="34" charset="0"/>
            </a:endParaRPr>
          </a:p>
          <a:p>
            <a:endParaRPr lang="en-US" sz="1467"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E95FF15-4579-4B21-B64A-867AED4F12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89206" y="177648"/>
            <a:ext cx="3051732" cy="1008837"/>
          </a:xfrm>
          <a:prstGeom prst="rect">
            <a:avLst/>
          </a:prstGeom>
        </p:spPr>
      </p:pic>
      <p:pic>
        <p:nvPicPr>
          <p:cNvPr id="14" name="Picture 13">
            <a:extLst>
              <a:ext uri="{FF2B5EF4-FFF2-40B4-BE49-F238E27FC236}">
                <a16:creationId xmlns:a16="http://schemas.microsoft.com/office/drawing/2014/main" id="{2216542F-94BB-4171-8EAF-58316A4410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721" y="177648"/>
            <a:ext cx="8293820" cy="1008837"/>
          </a:xfrm>
          <a:prstGeom prst="rect">
            <a:avLst/>
          </a:prstGeom>
        </p:spPr>
      </p:pic>
      <p:sp>
        <p:nvSpPr>
          <p:cNvPr id="20" name="TextBox 19">
            <a:extLst>
              <a:ext uri="{FF2B5EF4-FFF2-40B4-BE49-F238E27FC236}">
                <a16:creationId xmlns:a16="http://schemas.microsoft.com/office/drawing/2014/main" id="{24DB82D5-336B-4882-9EF5-E583AC307C10}"/>
              </a:ext>
            </a:extLst>
          </p:cNvPr>
          <p:cNvSpPr txBox="1"/>
          <p:nvPr/>
        </p:nvSpPr>
        <p:spPr>
          <a:xfrm>
            <a:off x="474248" y="299286"/>
            <a:ext cx="8258464" cy="666786"/>
          </a:xfrm>
          <a:prstGeom prst="rect">
            <a:avLst/>
          </a:prstGeom>
          <a:noFill/>
        </p:spPr>
        <p:txBody>
          <a:bodyPr wrap="square" rtlCol="0">
            <a:spAutoFit/>
          </a:bodyPr>
          <a:lstStyle/>
          <a:p>
            <a:pPr algn="ctr"/>
            <a:r>
              <a:rPr lang="en-US" sz="3733"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Cellular Dynamics and Function</a:t>
            </a:r>
          </a:p>
        </p:txBody>
      </p:sp>
      <p:graphicFrame>
        <p:nvGraphicFramePr>
          <p:cNvPr id="13" name="Table 12">
            <a:extLst>
              <a:ext uri="{FF2B5EF4-FFF2-40B4-BE49-F238E27FC236}">
                <a16:creationId xmlns:a16="http://schemas.microsoft.com/office/drawing/2014/main" id="{09FD4F43-B60D-41CE-B12C-21AC353C03D7}"/>
              </a:ext>
            </a:extLst>
          </p:cNvPr>
          <p:cNvGraphicFramePr>
            <a:graphicFrameLocks noGrp="1"/>
          </p:cNvGraphicFramePr>
          <p:nvPr>
            <p:extLst>
              <p:ext uri="{D42A27DB-BD31-4B8C-83A1-F6EECF244321}">
                <p14:modId xmlns:p14="http://schemas.microsoft.com/office/powerpoint/2010/main" val="355891426"/>
              </p:ext>
            </p:extLst>
          </p:nvPr>
        </p:nvGraphicFramePr>
        <p:xfrm>
          <a:off x="2887320" y="4588445"/>
          <a:ext cx="6417360" cy="1828800"/>
        </p:xfrm>
        <a:graphic>
          <a:graphicData uri="http://schemas.openxmlformats.org/drawingml/2006/table">
            <a:tbl>
              <a:tblPr/>
              <a:tblGrid>
                <a:gridCol w="2359978">
                  <a:extLst>
                    <a:ext uri="{9D8B030D-6E8A-4147-A177-3AD203B41FA5}">
                      <a16:colId xmlns:a16="http://schemas.microsoft.com/office/drawing/2014/main" val="2030422145"/>
                    </a:ext>
                  </a:extLst>
                </a:gridCol>
                <a:gridCol w="2168087">
                  <a:extLst>
                    <a:ext uri="{9D8B030D-6E8A-4147-A177-3AD203B41FA5}">
                      <a16:colId xmlns:a16="http://schemas.microsoft.com/office/drawing/2014/main" val="999850235"/>
                    </a:ext>
                  </a:extLst>
                </a:gridCol>
                <a:gridCol w="1889295">
                  <a:extLst>
                    <a:ext uri="{9D8B030D-6E8A-4147-A177-3AD203B41FA5}">
                      <a16:colId xmlns:a16="http://schemas.microsoft.com/office/drawing/2014/main" val="2179261222"/>
                    </a:ext>
                  </a:extLst>
                </a:gridCol>
              </a:tblGrid>
              <a:tr h="345440">
                <a:tc>
                  <a:txBody>
                    <a:bodyPr/>
                    <a:lstStyle/>
                    <a:p>
                      <a:r>
                        <a:rPr lang="en-US" sz="1600" dirty="0">
                          <a:latin typeface="Calibri" panose="020F0502020204030204" pitchFamily="34" charset="0"/>
                          <a:cs typeface="Calibri" panose="020F0502020204030204" pitchFamily="34" charset="0"/>
                        </a:rPr>
                        <a:t>Name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Calibri" panose="020F0502020204030204" pitchFamily="34" charset="0"/>
                          <a:cs typeface="Calibri" panose="020F0502020204030204" pitchFamily="34" charset="0"/>
                        </a:rPr>
                        <a:t>Email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Calibri" panose="020F0502020204030204" pitchFamily="34" charset="0"/>
                          <a:cs typeface="Calibri" panose="020F0502020204030204" pitchFamily="34" charset="0"/>
                        </a:rPr>
                        <a:t>Phone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569210"/>
                  </a:ext>
                </a:extLst>
              </a:tr>
              <a:tr h="345440">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Charles  Cunningham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chacunni@nsf.gov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accent6">
                              <a:lumMod val="50000"/>
                            </a:schemeClr>
                          </a:solidFill>
                          <a:latin typeface="Calibri" panose="020F0502020204030204" pitchFamily="34" charset="0"/>
                          <a:cs typeface="Calibri" panose="020F0502020204030204" pitchFamily="34" charset="0"/>
                        </a:rPr>
                        <a:t>(703) 292-2283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751160"/>
                  </a:ext>
                </a:extLst>
              </a:tr>
              <a:tr h="345440">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Steven  Clouse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sclouse@nsf.gov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accent6">
                              <a:lumMod val="50000"/>
                            </a:schemeClr>
                          </a:solidFill>
                          <a:latin typeface="Calibri" panose="020F0502020204030204" pitchFamily="34" charset="0"/>
                          <a:cs typeface="Calibri" panose="020F0502020204030204" pitchFamily="34" charset="0"/>
                        </a:rPr>
                        <a:t>(703) 292-8440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0425636"/>
                  </a:ext>
                </a:extLst>
              </a:tr>
              <a:tr h="345440">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Rita  Miller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rimiller@nsf.gov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(703) 292-2918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039704"/>
                  </a:ext>
                </a:extLst>
              </a:tr>
              <a:tr h="345440">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Richard  J. Cyr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rcyr@nsf.gov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(703) 292-8400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812298"/>
                  </a:ext>
                </a:extLst>
              </a:tr>
            </a:tbl>
          </a:graphicData>
        </a:graphic>
      </p:graphicFrame>
      <p:pic>
        <p:nvPicPr>
          <p:cNvPr id="8" name="Picture 7">
            <a:extLst>
              <a:ext uri="{FF2B5EF4-FFF2-40B4-BE49-F238E27FC236}">
                <a16:creationId xmlns:a16="http://schemas.microsoft.com/office/drawing/2014/main" id="{864679EA-2FB7-3748-B77E-8D4739762A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Tree>
    <p:extLst>
      <p:ext uri="{BB962C8B-B14F-4D97-AF65-F5344CB8AC3E}">
        <p14:creationId xmlns:p14="http://schemas.microsoft.com/office/powerpoint/2010/main" val="360369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48D6D-F768-443D-A405-DD4CEBB44DEE}"/>
              </a:ext>
            </a:extLst>
          </p:cNvPr>
          <p:cNvSpPr>
            <a:spLocks noGrp="1"/>
          </p:cNvSpPr>
          <p:nvPr>
            <p:ph idx="1"/>
          </p:nvPr>
        </p:nvSpPr>
        <p:spPr>
          <a:xfrm>
            <a:off x="447040" y="1181971"/>
            <a:ext cx="11318240" cy="2788780"/>
          </a:xfrm>
          <a:solidFill>
            <a:schemeClr val="bg1"/>
          </a:solidFill>
        </p:spPr>
        <p:txBody>
          <a:bodyPr>
            <a:normAutofit/>
          </a:bodyPr>
          <a:lstStyle/>
          <a:p>
            <a:pPr marL="0" indent="0">
              <a:lnSpc>
                <a:spcPct val="100000"/>
              </a:lnSpc>
              <a:spcBef>
                <a:spcPts val="0"/>
              </a:spcBef>
              <a:buNone/>
            </a:pPr>
            <a:r>
              <a:rPr lang="en-US" sz="1600" b="1" dirty="0">
                <a:latin typeface="Calibri" panose="020F0502020204030204" pitchFamily="34" charset="0"/>
                <a:cs typeface="Calibri" panose="020F0502020204030204" pitchFamily="34" charset="0"/>
              </a:rPr>
              <a:t>The cluster supports inventive studies investigating fundamental mechanisms of evolution, organization, dynamics, and utilization of genetic information</a:t>
            </a:r>
            <a:r>
              <a:rPr lang="en-US" sz="1600" dirty="0">
                <a:latin typeface="Calibri" panose="020F0502020204030204" pitchFamily="34" charset="0"/>
                <a:cs typeface="Calibri" panose="020F0502020204030204" pitchFamily="34" charset="0"/>
              </a:rPr>
              <a:t>. Projects that employ theoretical, computational, and experimental approaches to integrate structural, biochemical, genetic, and "-</a:t>
            </a:r>
            <a:r>
              <a:rPr lang="en-US" sz="1600" dirty="0" err="1">
                <a:latin typeface="Calibri" panose="020F0502020204030204" pitchFamily="34" charset="0"/>
                <a:cs typeface="Calibri" panose="020F0502020204030204" pitchFamily="34" charset="0"/>
              </a:rPr>
              <a:t>omic</a:t>
            </a:r>
            <a:r>
              <a:rPr lang="en-US" sz="1600" dirty="0">
                <a:latin typeface="Calibri" panose="020F0502020204030204" pitchFamily="34" charset="0"/>
                <a:cs typeface="Calibri" panose="020F0502020204030204" pitchFamily="34" charset="0"/>
              </a:rPr>
              <a:t>" data are encouraged, particularly to discover rules explaining the maintenance and expression of genomes. Interdisciplinary research is encouraged, as is development and use of innovative </a:t>
            </a:r>
            <a:r>
              <a:rPr lang="en-US" sz="1600" i="1" dirty="0">
                <a:latin typeface="Calibri" panose="020F0502020204030204" pitchFamily="34" charset="0"/>
                <a:cs typeface="Calibri" panose="020F0502020204030204" pitchFamily="34" charset="0"/>
              </a:rPr>
              <a:t>in vivo </a:t>
            </a:r>
            <a:r>
              <a:rPr lang="en-US" sz="1600" dirty="0">
                <a:latin typeface="Calibri" panose="020F0502020204030204" pitchFamily="34" charset="0"/>
                <a:cs typeface="Calibri" panose="020F0502020204030204" pitchFamily="34" charset="0"/>
              </a:rPr>
              <a:t>and </a:t>
            </a:r>
            <a:r>
              <a:rPr lang="en-US" sz="1600" i="1" dirty="0">
                <a:latin typeface="Calibri" panose="020F0502020204030204" pitchFamily="34" charset="0"/>
                <a:cs typeface="Calibri" panose="020F0502020204030204" pitchFamily="34" charset="0"/>
              </a:rPr>
              <a:t>in vitro </a:t>
            </a:r>
            <a:r>
              <a:rPr lang="en-US" sz="1600" dirty="0">
                <a:latin typeface="Calibri" panose="020F0502020204030204" pitchFamily="34" charset="0"/>
                <a:cs typeface="Calibri" panose="020F0502020204030204" pitchFamily="34" charset="0"/>
              </a:rPr>
              <a:t>technical and computational approaches to address compelling questions.</a:t>
            </a:r>
          </a:p>
          <a:p>
            <a:pPr>
              <a:lnSpc>
                <a:spcPct val="100000"/>
              </a:lnSpc>
              <a:spcBef>
                <a:spcPts val="0"/>
              </a:spcBef>
            </a:pPr>
            <a:endParaRPr lang="en-US" sz="16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1600" dirty="0">
                <a:latin typeface="Calibri" panose="020F0502020204030204" pitchFamily="34" charset="0"/>
                <a:cs typeface="Calibri" panose="020F0502020204030204" pitchFamily="34" charset="0"/>
              </a:rPr>
              <a:t>Funding priority is given to proposals that employ quantitative frameworks, and promise significant advances and high impact in the following areas:</a:t>
            </a:r>
          </a:p>
          <a:p>
            <a:pPr>
              <a:lnSpc>
                <a:spcPct val="100000"/>
              </a:lnSpc>
              <a:spcBef>
                <a:spcPts val="0"/>
              </a:spcBef>
            </a:pPr>
            <a:r>
              <a:rPr lang="en-US" sz="1600" dirty="0">
                <a:latin typeface="Calibri" panose="020F0502020204030204" pitchFamily="34" charset="0"/>
                <a:cs typeface="Calibri" panose="020F0502020204030204" pitchFamily="34" charset="0"/>
              </a:rPr>
              <a:t>Chromatin- and RNA-mediated regulatory mechanisms.</a:t>
            </a:r>
          </a:p>
          <a:p>
            <a:pPr>
              <a:lnSpc>
                <a:spcPct val="100000"/>
              </a:lnSpc>
              <a:spcBef>
                <a:spcPts val="0"/>
              </a:spcBef>
            </a:pPr>
            <a:r>
              <a:rPr lang="en-US" sz="1600" dirty="0">
                <a:latin typeface="Calibri" panose="020F0502020204030204" pitchFamily="34" charset="0"/>
                <a:cs typeface="Calibri" panose="020F0502020204030204" pitchFamily="34" charset="0"/>
              </a:rPr>
              <a:t>Dynamics &amp; spatiotemporal coordination of genome replication, DNA repair, chromatin modification, transcription, and translation</a:t>
            </a:r>
          </a:p>
          <a:p>
            <a:pPr>
              <a:lnSpc>
                <a:spcPct val="100000"/>
              </a:lnSpc>
              <a:spcBef>
                <a:spcPts val="0"/>
              </a:spcBef>
            </a:pPr>
            <a:r>
              <a:rPr lang="en-US" sz="1600" dirty="0">
                <a:latin typeface="Calibri" panose="020F0502020204030204" pitchFamily="34" charset="0"/>
                <a:cs typeface="Calibri" panose="020F0502020204030204" pitchFamily="34" charset="0"/>
              </a:rPr>
              <a:t>Origin and evolution of genetic polymers, including DNA, RNA and proteins.</a:t>
            </a:r>
          </a:p>
          <a:p>
            <a:endParaRPr lang="en-US" sz="1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BEAACA0-2B97-4C0A-8C72-1EB4B58F7C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20535" y="182164"/>
            <a:ext cx="3024424" cy="999809"/>
          </a:xfrm>
          <a:prstGeom prst="rect">
            <a:avLst/>
          </a:prstGeom>
        </p:spPr>
      </p:pic>
      <p:pic>
        <p:nvPicPr>
          <p:cNvPr id="12" name="Picture 11">
            <a:extLst>
              <a:ext uri="{FF2B5EF4-FFF2-40B4-BE49-F238E27FC236}">
                <a16:creationId xmlns:a16="http://schemas.microsoft.com/office/drawing/2014/main" id="{8A4EED6D-9C92-4A04-AF24-EB0D5A2FE2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7040" y="182162"/>
            <a:ext cx="8273493" cy="999809"/>
          </a:xfrm>
          <a:prstGeom prst="rect">
            <a:avLst/>
          </a:prstGeom>
        </p:spPr>
      </p:pic>
      <p:sp>
        <p:nvSpPr>
          <p:cNvPr id="20" name="TextBox 19">
            <a:extLst>
              <a:ext uri="{FF2B5EF4-FFF2-40B4-BE49-F238E27FC236}">
                <a16:creationId xmlns:a16="http://schemas.microsoft.com/office/drawing/2014/main" id="{24DB82D5-336B-4882-9EF5-E583AC307C10}"/>
              </a:ext>
            </a:extLst>
          </p:cNvPr>
          <p:cNvSpPr txBox="1"/>
          <p:nvPr/>
        </p:nvSpPr>
        <p:spPr>
          <a:xfrm>
            <a:off x="426718" y="253335"/>
            <a:ext cx="7716597" cy="769441"/>
          </a:xfrm>
          <a:prstGeom prst="rect">
            <a:avLst/>
          </a:prstGeom>
          <a:noFill/>
        </p:spPr>
        <p:txBody>
          <a:bodyPr wrap="square" rtlCol="0">
            <a:spAutoFit/>
          </a:bodyPr>
          <a:lstStyle/>
          <a:p>
            <a:pPr algn="ctr"/>
            <a:r>
              <a:rPr lang="en-US" sz="44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Genetic Mechanisms</a:t>
            </a:r>
          </a:p>
        </p:txBody>
      </p:sp>
      <p:graphicFrame>
        <p:nvGraphicFramePr>
          <p:cNvPr id="9" name="Table 8">
            <a:extLst>
              <a:ext uri="{FF2B5EF4-FFF2-40B4-BE49-F238E27FC236}">
                <a16:creationId xmlns:a16="http://schemas.microsoft.com/office/drawing/2014/main" id="{5AC380B5-E703-4C0F-9EDC-CC7E8000906A}"/>
              </a:ext>
            </a:extLst>
          </p:cNvPr>
          <p:cNvGraphicFramePr>
            <a:graphicFrameLocks noGrp="1"/>
          </p:cNvGraphicFramePr>
          <p:nvPr>
            <p:extLst>
              <p:ext uri="{D42A27DB-BD31-4B8C-83A1-F6EECF244321}">
                <p14:modId xmlns:p14="http://schemas.microsoft.com/office/powerpoint/2010/main" val="3967107222"/>
              </p:ext>
            </p:extLst>
          </p:nvPr>
        </p:nvGraphicFramePr>
        <p:xfrm>
          <a:off x="2935665" y="4278620"/>
          <a:ext cx="6340990" cy="1830745"/>
        </p:xfrm>
        <a:graphic>
          <a:graphicData uri="http://schemas.openxmlformats.org/drawingml/2006/table">
            <a:tbl>
              <a:tblPr/>
              <a:tblGrid>
                <a:gridCol w="2324427">
                  <a:extLst>
                    <a:ext uri="{9D8B030D-6E8A-4147-A177-3AD203B41FA5}">
                      <a16:colId xmlns:a16="http://schemas.microsoft.com/office/drawing/2014/main" val="3631832591"/>
                    </a:ext>
                  </a:extLst>
                </a:gridCol>
                <a:gridCol w="2242675">
                  <a:extLst>
                    <a:ext uri="{9D8B030D-6E8A-4147-A177-3AD203B41FA5}">
                      <a16:colId xmlns:a16="http://schemas.microsoft.com/office/drawing/2014/main" val="454368898"/>
                    </a:ext>
                  </a:extLst>
                </a:gridCol>
                <a:gridCol w="1773888">
                  <a:extLst>
                    <a:ext uri="{9D8B030D-6E8A-4147-A177-3AD203B41FA5}">
                      <a16:colId xmlns:a16="http://schemas.microsoft.com/office/drawing/2014/main" val="192810932"/>
                    </a:ext>
                  </a:extLst>
                </a:gridCol>
              </a:tblGrid>
              <a:tr h="366149">
                <a:tc>
                  <a:txBody>
                    <a:bodyPr/>
                    <a:lstStyle/>
                    <a:p>
                      <a:r>
                        <a:rPr lang="en-US" sz="1400" dirty="0">
                          <a:latin typeface="Calibri" panose="020F0502020204030204" pitchFamily="34" charset="0"/>
                          <a:cs typeface="Calibri" panose="020F0502020204030204" pitchFamily="34" charset="0"/>
                        </a:rPr>
                        <a:t>Name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Calibri" panose="020F0502020204030204" pitchFamily="34" charset="0"/>
                          <a:cs typeface="Calibri" panose="020F0502020204030204" pitchFamily="34" charset="0"/>
                        </a:rPr>
                        <a:t>Email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Calibri" panose="020F0502020204030204" pitchFamily="34" charset="0"/>
                          <a:cs typeface="Calibri" panose="020F0502020204030204" pitchFamily="34" charset="0"/>
                        </a:rPr>
                        <a:t>Phone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7204"/>
                  </a:ext>
                </a:extLst>
              </a:tr>
              <a:tr h="366149">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Manju  Hingorani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mhingora@nsf.gov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(703) 292-7323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605112"/>
                  </a:ext>
                </a:extLst>
              </a:tr>
              <a:tr h="366149">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Karen  C. Cone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kccone@nsf.gov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accent6">
                              <a:lumMod val="50000"/>
                            </a:schemeClr>
                          </a:solidFill>
                          <a:latin typeface="Calibri" panose="020F0502020204030204" pitchFamily="34" charset="0"/>
                          <a:cs typeface="Calibri" panose="020F0502020204030204" pitchFamily="34" charset="0"/>
                        </a:rPr>
                        <a:t>(703) 292-4967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9088426"/>
                  </a:ext>
                </a:extLst>
              </a:tr>
              <a:tr h="366149">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C. Phoebe  Lostroh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clostroh@nsf.gov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(703) 292-7145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918034"/>
                  </a:ext>
                </a:extLst>
              </a:tr>
              <a:tr h="366149">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Steve DiFazio</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sdifazio@nsf.gov</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Calibri" panose="020F0502020204030204" pitchFamily="34" charset="0"/>
                          <a:cs typeface="Calibri" panose="020F0502020204030204" pitchFamily="34" charset="0"/>
                        </a:rPr>
                        <a:t>(703) 292-4517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630906"/>
                  </a:ext>
                </a:extLst>
              </a:tr>
            </a:tbl>
          </a:graphicData>
        </a:graphic>
      </p:graphicFrame>
      <p:pic>
        <p:nvPicPr>
          <p:cNvPr id="10" name="Picture 9">
            <a:extLst>
              <a:ext uri="{FF2B5EF4-FFF2-40B4-BE49-F238E27FC236}">
                <a16:creationId xmlns:a16="http://schemas.microsoft.com/office/drawing/2014/main" id="{F17966B1-0E4E-964C-96A3-118D73038D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Tree>
    <p:extLst>
      <p:ext uri="{BB962C8B-B14F-4D97-AF65-F5344CB8AC3E}">
        <p14:creationId xmlns:p14="http://schemas.microsoft.com/office/powerpoint/2010/main" val="2069862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648D6D-F768-443D-A405-DD4CEBB44DEE}"/>
              </a:ext>
            </a:extLst>
          </p:cNvPr>
          <p:cNvSpPr>
            <a:spLocks noGrp="1"/>
          </p:cNvSpPr>
          <p:nvPr>
            <p:ph idx="1"/>
          </p:nvPr>
        </p:nvSpPr>
        <p:spPr>
          <a:xfrm>
            <a:off x="447040" y="1154344"/>
            <a:ext cx="11318240" cy="5147708"/>
          </a:xfrm>
          <a:solidFill>
            <a:schemeClr val="bg1"/>
          </a:solidFill>
        </p:spPr>
        <p:txBody>
          <a:bodyPr>
            <a:normAutofit/>
          </a:bodyPr>
          <a:lstStyle/>
          <a:p>
            <a:pPr marL="0" indent="0">
              <a:lnSpc>
                <a:spcPct val="100000"/>
              </a:lnSpc>
              <a:buNone/>
            </a:pPr>
            <a:r>
              <a:rPr lang="en-US" sz="1600" b="1" dirty="0">
                <a:latin typeface="Calibri" panose="020F0502020204030204" pitchFamily="34" charset="0"/>
                <a:cs typeface="Calibri" panose="020F0502020204030204" pitchFamily="34" charset="0"/>
              </a:rPr>
              <a:t>The cluster supports fundamental research into the interplay between structure, dynamics and function of biomolecules. </a:t>
            </a:r>
            <a:r>
              <a:rPr lang="en-US" sz="1600" dirty="0">
                <a:latin typeface="Calibri" panose="020F0502020204030204" pitchFamily="34" charset="0"/>
                <a:cs typeface="Calibri" panose="020F0502020204030204" pitchFamily="34" charset="0"/>
              </a:rPr>
              <a:t>Research projects with the goal of establishing the fundamental principles of biomolecular interactions, regulation of biological function at the molecular level, or using these principles to design new functions are of interest to the cluster. Theory-driven, predictive and verifiable investigations that utilize robust experimental and computational approaches in a synergistic fashion receive the highest priority. The cluster encourages studies under physiological conditions or those that mimic the native physiological environment, as well as research at the interface of biological sciences with the physical, chemical, mathematical and engineering sciences. Proposals involving mechanistic biochemistry or the study of systems from which broad biophysical principles cannot be derived are given lower priority.</a:t>
            </a:r>
          </a:p>
          <a:p>
            <a:pPr marL="0" indent="0">
              <a:lnSpc>
                <a:spcPct val="120000"/>
              </a:lnSpc>
              <a:spcBef>
                <a:spcPts val="0"/>
              </a:spcBef>
              <a:buNone/>
            </a:pPr>
            <a:endParaRPr lang="en-US" sz="16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1600" dirty="0">
                <a:latin typeface="Calibri" panose="020F0502020204030204" pitchFamily="34" charset="0"/>
                <a:cs typeface="Calibri" panose="020F0502020204030204" pitchFamily="34" charset="0"/>
              </a:rPr>
              <a:t>Proposals in the following areas are particularly encouraged:</a:t>
            </a:r>
          </a:p>
          <a:p>
            <a:pPr>
              <a:lnSpc>
                <a:spcPct val="100000"/>
              </a:lnSpc>
              <a:spcBef>
                <a:spcPts val="0"/>
              </a:spcBef>
            </a:pPr>
            <a:r>
              <a:rPr lang="en-US" sz="1600" dirty="0">
                <a:latin typeface="Calibri" panose="020F0502020204030204" pitchFamily="34" charset="0"/>
                <a:cs typeface="Calibri" panose="020F0502020204030204" pitchFamily="34" charset="0"/>
              </a:rPr>
              <a:t>Large scale computations that incorporate constraints obtained from a variety of experimental techniques.</a:t>
            </a:r>
          </a:p>
          <a:p>
            <a:pPr>
              <a:lnSpc>
                <a:spcPct val="100000"/>
              </a:lnSpc>
              <a:spcBef>
                <a:spcPts val="0"/>
              </a:spcBef>
            </a:pPr>
            <a:r>
              <a:rPr lang="en-US" sz="1600" dirty="0">
                <a:latin typeface="Calibri" panose="020F0502020204030204" pitchFamily="34" charset="0"/>
                <a:cs typeface="Calibri" panose="020F0502020204030204" pitchFamily="34" charset="0"/>
              </a:rPr>
              <a:t>Methodological developments that inform biomolecular dynamics on multiple time- and length-scales in order to decipher their role in molecular recognition and function.</a:t>
            </a:r>
          </a:p>
          <a:p>
            <a:pPr>
              <a:lnSpc>
                <a:spcPct val="100000"/>
              </a:lnSpc>
              <a:spcBef>
                <a:spcPts val="0"/>
              </a:spcBef>
            </a:pPr>
            <a:r>
              <a:rPr lang="en-US" sz="1600" dirty="0">
                <a:latin typeface="Calibri" panose="020F0502020204030204" pitchFamily="34" charset="0"/>
                <a:cs typeface="Calibri" panose="020F0502020204030204" pitchFamily="34" charset="0"/>
              </a:rPr>
              <a:t>Determination of the structure and interactions of very large bio-relevant assemblies in atomic or molecular detail.</a:t>
            </a:r>
          </a:p>
          <a:p>
            <a:endParaRPr lang="en-US" sz="1467"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ABCA0B2B-3282-4789-99AC-7F1632CCDDF3}"/>
              </a:ext>
            </a:extLst>
          </p:cNvPr>
          <p:cNvGraphicFramePr>
            <a:graphicFrameLocks noGrp="1"/>
          </p:cNvGraphicFramePr>
          <p:nvPr>
            <p:extLst>
              <p:ext uri="{D42A27DB-BD31-4B8C-83A1-F6EECF244321}">
                <p14:modId xmlns:p14="http://schemas.microsoft.com/office/powerpoint/2010/main" val="3975683022"/>
              </p:ext>
            </p:extLst>
          </p:nvPr>
        </p:nvGraphicFramePr>
        <p:xfrm>
          <a:off x="2667422" y="4778020"/>
          <a:ext cx="6857155" cy="1828800"/>
        </p:xfrm>
        <a:graphic>
          <a:graphicData uri="http://schemas.openxmlformats.org/drawingml/2006/table">
            <a:tbl>
              <a:tblPr/>
              <a:tblGrid>
                <a:gridCol w="2855983">
                  <a:extLst>
                    <a:ext uri="{9D8B030D-6E8A-4147-A177-3AD203B41FA5}">
                      <a16:colId xmlns:a16="http://schemas.microsoft.com/office/drawing/2014/main" val="2192729610"/>
                    </a:ext>
                  </a:extLst>
                </a:gridCol>
                <a:gridCol w="2392981">
                  <a:extLst>
                    <a:ext uri="{9D8B030D-6E8A-4147-A177-3AD203B41FA5}">
                      <a16:colId xmlns:a16="http://schemas.microsoft.com/office/drawing/2014/main" val="4075060121"/>
                    </a:ext>
                  </a:extLst>
                </a:gridCol>
                <a:gridCol w="1608191">
                  <a:extLst>
                    <a:ext uri="{9D8B030D-6E8A-4147-A177-3AD203B41FA5}">
                      <a16:colId xmlns:a16="http://schemas.microsoft.com/office/drawing/2014/main" val="2322545660"/>
                    </a:ext>
                  </a:extLst>
                </a:gridCol>
              </a:tblGrid>
              <a:tr h="335280">
                <a:tc>
                  <a:txBody>
                    <a:bodyPr/>
                    <a:lstStyle/>
                    <a:p>
                      <a:r>
                        <a:rPr lang="en-US" sz="1600" dirty="0">
                          <a:latin typeface="Calibri" panose="020F0502020204030204" pitchFamily="34" charset="0"/>
                          <a:cs typeface="Calibri" panose="020F0502020204030204" pitchFamily="34" charset="0"/>
                        </a:rPr>
                        <a:t>Name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Calibri" panose="020F0502020204030204" pitchFamily="34" charset="0"/>
                          <a:cs typeface="Calibri" panose="020F0502020204030204" pitchFamily="34" charset="0"/>
                        </a:rPr>
                        <a:t>Email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latin typeface="Calibri" panose="020F0502020204030204" pitchFamily="34" charset="0"/>
                          <a:cs typeface="Calibri" panose="020F0502020204030204" pitchFamily="34" charset="0"/>
                        </a:rPr>
                        <a:t>Phone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2165615"/>
                  </a:ext>
                </a:extLst>
              </a:tr>
              <a:tr h="335280">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Wilson  Francisco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wfrancis@nsf.gov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(703) 292-7856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972128"/>
                  </a:ext>
                </a:extLst>
              </a:tr>
              <a:tr h="335280">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Engin  Serpersu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eserpers@nsf.gov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(703) 292-7124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134364"/>
                  </a:ext>
                </a:extLst>
              </a:tr>
              <a:tr h="335280">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Jaroslaw (</a:t>
                      </a:r>
                      <a:r>
                        <a:rPr lang="en-US" sz="1600" dirty="0" err="1">
                          <a:solidFill>
                            <a:schemeClr val="accent6">
                              <a:lumMod val="50000"/>
                            </a:schemeClr>
                          </a:solidFill>
                          <a:latin typeface="Calibri" panose="020F0502020204030204" pitchFamily="34" charset="0"/>
                          <a:cs typeface="Calibri" panose="020F0502020204030204" pitchFamily="34" charset="0"/>
                        </a:rPr>
                        <a:t>Jarek</a:t>
                      </a:r>
                      <a:r>
                        <a:rPr lang="en-US" sz="1600" dirty="0">
                          <a:solidFill>
                            <a:schemeClr val="accent6">
                              <a:lumMod val="50000"/>
                            </a:schemeClr>
                          </a:solidFill>
                          <a:latin typeface="Calibri" panose="020F0502020204030204" pitchFamily="34" charset="0"/>
                          <a:cs typeface="Calibri" panose="020F0502020204030204" pitchFamily="34" charset="0"/>
                        </a:rPr>
                        <a:t>) Majewski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jmajewsk@nsf.gov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(703) 292-7278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3167158"/>
                  </a:ext>
                </a:extLst>
              </a:tr>
              <a:tr h="335280">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Marcia  Newcomer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mnewcome@nsf.gov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Calibri" panose="020F0502020204030204" pitchFamily="34" charset="0"/>
                          <a:cs typeface="Calibri" panose="020F0502020204030204" pitchFamily="34" charset="0"/>
                        </a:rPr>
                        <a:t>(703) 292-4778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279981"/>
                  </a:ext>
                </a:extLst>
              </a:tr>
            </a:tbl>
          </a:graphicData>
        </a:graphic>
      </p:graphicFrame>
      <p:pic>
        <p:nvPicPr>
          <p:cNvPr id="10" name="Picture 9">
            <a:extLst>
              <a:ext uri="{FF2B5EF4-FFF2-40B4-BE49-F238E27FC236}">
                <a16:creationId xmlns:a16="http://schemas.microsoft.com/office/drawing/2014/main" id="{626F2417-ECDE-4512-98C7-364910A026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041" y="182163"/>
            <a:ext cx="3024423" cy="999808"/>
          </a:xfrm>
          <a:prstGeom prst="rect">
            <a:avLst/>
          </a:prstGeom>
        </p:spPr>
      </p:pic>
      <p:pic>
        <p:nvPicPr>
          <p:cNvPr id="11" name="Picture 10">
            <a:extLst>
              <a:ext uri="{FF2B5EF4-FFF2-40B4-BE49-F238E27FC236}">
                <a16:creationId xmlns:a16="http://schemas.microsoft.com/office/drawing/2014/main" id="{8CD6FA58-EE78-443B-A437-8C79384B41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71462" y="182163"/>
            <a:ext cx="8273497" cy="999808"/>
          </a:xfrm>
          <a:prstGeom prst="rect">
            <a:avLst/>
          </a:prstGeom>
        </p:spPr>
      </p:pic>
      <p:sp>
        <p:nvSpPr>
          <p:cNvPr id="20" name="TextBox 19">
            <a:extLst>
              <a:ext uri="{FF2B5EF4-FFF2-40B4-BE49-F238E27FC236}">
                <a16:creationId xmlns:a16="http://schemas.microsoft.com/office/drawing/2014/main" id="{24DB82D5-336B-4882-9EF5-E583AC307C10}"/>
              </a:ext>
            </a:extLst>
          </p:cNvPr>
          <p:cNvSpPr txBox="1"/>
          <p:nvPr/>
        </p:nvSpPr>
        <p:spPr>
          <a:xfrm>
            <a:off x="4148373" y="251180"/>
            <a:ext cx="8258464" cy="830997"/>
          </a:xfrm>
          <a:prstGeom prst="rect">
            <a:avLst/>
          </a:prstGeom>
          <a:noFill/>
        </p:spPr>
        <p:txBody>
          <a:bodyPr wrap="square" rtlCol="0">
            <a:spAutoFit/>
          </a:bodyPr>
          <a:lstStyle/>
          <a:p>
            <a:pPr algn="ctr"/>
            <a:r>
              <a:rPr lang="en-US" sz="48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Molecular</a:t>
            </a:r>
            <a:r>
              <a:rPr lang="en-US" sz="4267"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 </a:t>
            </a:r>
            <a:r>
              <a:rPr lang="en-US" sz="4800"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Biophysics</a:t>
            </a:r>
            <a:endParaRPr lang="en-US" sz="4267"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7D69C1D-EAC6-5349-8741-5690AD8728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Tree>
    <p:extLst>
      <p:ext uri="{BB962C8B-B14F-4D97-AF65-F5344CB8AC3E}">
        <p14:creationId xmlns:p14="http://schemas.microsoft.com/office/powerpoint/2010/main" val="240485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A35DB3-8030-471B-A57D-A4C17CA2664E}"/>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44396" y="182164"/>
            <a:ext cx="3024424" cy="999809"/>
          </a:xfrm>
          <a:prstGeom prst="rect">
            <a:avLst/>
          </a:prstGeom>
        </p:spPr>
      </p:pic>
      <p:pic>
        <p:nvPicPr>
          <p:cNvPr id="12" name="Picture 11">
            <a:extLst>
              <a:ext uri="{FF2B5EF4-FFF2-40B4-BE49-F238E27FC236}">
                <a16:creationId xmlns:a16="http://schemas.microsoft.com/office/drawing/2014/main" id="{080F40DD-339F-45C2-AE56-3155F3E8D0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68821" y="182164"/>
            <a:ext cx="8296460" cy="999809"/>
          </a:xfrm>
          <a:prstGeom prst="rect">
            <a:avLst/>
          </a:prstGeom>
        </p:spPr>
      </p:pic>
      <p:sp>
        <p:nvSpPr>
          <p:cNvPr id="3" name="Content Placeholder 2">
            <a:extLst>
              <a:ext uri="{FF2B5EF4-FFF2-40B4-BE49-F238E27FC236}">
                <a16:creationId xmlns:a16="http://schemas.microsoft.com/office/drawing/2014/main" id="{5F648D6D-F768-443D-A405-DD4CEBB44DEE}"/>
              </a:ext>
            </a:extLst>
          </p:cNvPr>
          <p:cNvSpPr>
            <a:spLocks noGrp="1"/>
          </p:cNvSpPr>
          <p:nvPr>
            <p:ph idx="1"/>
          </p:nvPr>
        </p:nvSpPr>
        <p:spPr>
          <a:xfrm>
            <a:off x="447040" y="1111272"/>
            <a:ext cx="11318240" cy="3598785"/>
          </a:xfrm>
          <a:solidFill>
            <a:schemeClr val="bg1"/>
          </a:solidFill>
        </p:spPr>
        <p:txBody>
          <a:bodyPr>
            <a:noAutofit/>
          </a:bodyPr>
          <a:lstStyle/>
          <a:p>
            <a:pPr marL="0" indent="0">
              <a:lnSpc>
                <a:spcPct val="100000"/>
              </a:lnSpc>
              <a:spcBef>
                <a:spcPts val="0"/>
              </a:spcBef>
              <a:buNone/>
            </a:pPr>
            <a:r>
              <a:rPr lang="en-US" sz="1700" b="1" dirty="0">
                <a:latin typeface="Calibri" panose="020F0502020204030204" pitchFamily="34" charset="0"/>
                <a:cs typeface="Calibri" panose="020F0502020204030204" pitchFamily="34" charset="0"/>
              </a:rPr>
              <a:t>The cluster supports proposals that use the tools of systems and synthetic biology for a comprehensive understanding of complex interactions within biological systems across different scales. </a:t>
            </a:r>
            <a:r>
              <a:rPr lang="en-US" sz="1700" dirty="0">
                <a:latin typeface="Calibri" panose="020F0502020204030204" pitchFamily="34" charset="0"/>
                <a:cs typeface="Calibri" panose="020F0502020204030204" pitchFamily="34" charset="0"/>
              </a:rPr>
              <a:t>Proposals using experimental and computational approaches in a synergistic fashion are a high priority. The cluster seeks proposals using tractable established or emerging model systems that focus on:  regulatory and metabolic network dynamics; fundamental rules governing complex behavior; and microbial communities and their interactions.</a:t>
            </a:r>
          </a:p>
          <a:p>
            <a:pPr marL="0" indent="0">
              <a:lnSpc>
                <a:spcPct val="100000"/>
              </a:lnSpc>
              <a:spcBef>
                <a:spcPts val="0"/>
              </a:spcBef>
              <a:buNone/>
            </a:pPr>
            <a:endParaRPr lang="en-US" sz="8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1700" dirty="0">
                <a:latin typeface="Calibri" panose="020F0502020204030204" pitchFamily="34" charset="0"/>
                <a:cs typeface="Calibri" panose="020F0502020204030204" pitchFamily="34" charset="0"/>
              </a:rPr>
              <a:t>The cluster encourages proposals in the following areas:</a:t>
            </a:r>
          </a:p>
          <a:p>
            <a:pPr>
              <a:lnSpc>
                <a:spcPct val="100000"/>
              </a:lnSpc>
              <a:spcBef>
                <a:spcPts val="0"/>
              </a:spcBef>
            </a:pPr>
            <a:r>
              <a:rPr lang="en-US" sz="1700" dirty="0">
                <a:latin typeface="Calibri" panose="020F0502020204030204" pitchFamily="34" charset="0"/>
                <a:cs typeface="Calibri" panose="020F0502020204030204" pitchFamily="34" charset="0"/>
              </a:rPr>
              <a:t>Mechanistic modeling of regulatory, signaling, and metabolic networks and the interactions among networks.</a:t>
            </a:r>
          </a:p>
          <a:p>
            <a:pPr>
              <a:lnSpc>
                <a:spcPct val="100000"/>
              </a:lnSpc>
              <a:spcBef>
                <a:spcPts val="0"/>
              </a:spcBef>
            </a:pPr>
            <a:r>
              <a:rPr lang="en-US" sz="1700" dirty="0">
                <a:latin typeface="Calibri" panose="020F0502020204030204" pitchFamily="34" charset="0"/>
                <a:cs typeface="Calibri" panose="020F0502020204030204" pitchFamily="34" charset="0"/>
              </a:rPr>
              <a:t>The origins of life, the minimal cell and emerging behaviors of complex interactions.</a:t>
            </a:r>
          </a:p>
          <a:p>
            <a:pPr>
              <a:lnSpc>
                <a:spcPct val="100000"/>
              </a:lnSpc>
              <a:spcBef>
                <a:spcPts val="0"/>
              </a:spcBef>
            </a:pPr>
            <a:r>
              <a:rPr lang="en-US" sz="1700" dirty="0">
                <a:latin typeface="Calibri" panose="020F0502020204030204" pitchFamily="34" charset="0"/>
                <a:cs typeface="Calibri" panose="020F0502020204030204" pitchFamily="34" charset="0"/>
              </a:rPr>
              <a:t>Novel experimental and computational tool development, including those that facilitate exploration and discovery of fundamental molecular scale mechanisms.</a:t>
            </a:r>
          </a:p>
          <a:p>
            <a:pPr>
              <a:lnSpc>
                <a:spcPct val="100000"/>
              </a:lnSpc>
              <a:spcBef>
                <a:spcPts val="0"/>
              </a:spcBef>
            </a:pPr>
            <a:r>
              <a:rPr lang="en-US" sz="1700" dirty="0">
                <a:latin typeface="Calibri" panose="020F0502020204030204" pitchFamily="34" charset="0"/>
                <a:cs typeface="Calibri" panose="020F0502020204030204" pitchFamily="34" charset="0"/>
              </a:rPr>
              <a:t>Molecular to system-wide scale rules of assembly and function in natural or synthetic microbial communities and symbiotic partnerships.</a:t>
            </a:r>
            <a:endParaRPr lang="en-US" sz="1700" dirty="0">
              <a:latin typeface="Century Gothic" panose="020B0502020202020204" pitchFamily="34" charset="0"/>
            </a:endParaRPr>
          </a:p>
        </p:txBody>
      </p:sp>
      <p:sp>
        <p:nvSpPr>
          <p:cNvPr id="20" name="TextBox 19">
            <a:extLst>
              <a:ext uri="{FF2B5EF4-FFF2-40B4-BE49-F238E27FC236}">
                <a16:creationId xmlns:a16="http://schemas.microsoft.com/office/drawing/2014/main" id="{24DB82D5-336B-4882-9EF5-E583AC307C10}"/>
              </a:ext>
            </a:extLst>
          </p:cNvPr>
          <p:cNvSpPr txBox="1"/>
          <p:nvPr/>
        </p:nvSpPr>
        <p:spPr>
          <a:xfrm>
            <a:off x="3468820" y="259406"/>
            <a:ext cx="8258464" cy="748988"/>
          </a:xfrm>
          <a:prstGeom prst="rect">
            <a:avLst/>
          </a:prstGeom>
          <a:noFill/>
        </p:spPr>
        <p:txBody>
          <a:bodyPr wrap="square" rtlCol="0">
            <a:spAutoFit/>
          </a:bodyPr>
          <a:lstStyle/>
          <a:p>
            <a:pPr algn="ctr"/>
            <a:r>
              <a:rPr lang="en-US" sz="4267" b="1" dirty="0">
                <a:ln w="0"/>
                <a:solidFill>
                  <a:schemeClr val="bg1"/>
                </a:solidFill>
                <a:effectLst>
                  <a:outerShdw blurRad="38100" dist="19050" dir="2700000" algn="tl" rotWithShape="0">
                    <a:schemeClr val="dk1">
                      <a:alpha val="40000"/>
                    </a:schemeClr>
                  </a:outerShdw>
                </a:effectLst>
                <a:latin typeface="Century Gothic" panose="020B0502020202020204" pitchFamily="34" charset="0"/>
                <a:cs typeface="Arial" panose="020B0604020202020204" pitchFamily="34" charset="0"/>
              </a:rPr>
              <a:t>Systems and Synthetic Biology</a:t>
            </a:r>
          </a:p>
        </p:txBody>
      </p:sp>
      <p:graphicFrame>
        <p:nvGraphicFramePr>
          <p:cNvPr id="9" name="Table 8">
            <a:extLst>
              <a:ext uri="{FF2B5EF4-FFF2-40B4-BE49-F238E27FC236}">
                <a16:creationId xmlns:a16="http://schemas.microsoft.com/office/drawing/2014/main" id="{EC52593D-18C0-47D5-955F-3FA1C0F5ED7B}"/>
              </a:ext>
            </a:extLst>
          </p:cNvPr>
          <p:cNvGraphicFramePr>
            <a:graphicFrameLocks noGrp="1"/>
          </p:cNvGraphicFramePr>
          <p:nvPr>
            <p:extLst>
              <p:ext uri="{D42A27DB-BD31-4B8C-83A1-F6EECF244321}">
                <p14:modId xmlns:p14="http://schemas.microsoft.com/office/powerpoint/2010/main" val="1633881319"/>
              </p:ext>
            </p:extLst>
          </p:nvPr>
        </p:nvGraphicFramePr>
        <p:xfrm>
          <a:off x="2824252" y="4457911"/>
          <a:ext cx="6543495" cy="1676400"/>
        </p:xfrm>
        <a:graphic>
          <a:graphicData uri="http://schemas.openxmlformats.org/drawingml/2006/table">
            <a:tbl>
              <a:tblPr/>
              <a:tblGrid>
                <a:gridCol w="2440700">
                  <a:extLst>
                    <a:ext uri="{9D8B030D-6E8A-4147-A177-3AD203B41FA5}">
                      <a16:colId xmlns:a16="http://schemas.microsoft.com/office/drawing/2014/main" val="2371601662"/>
                    </a:ext>
                  </a:extLst>
                </a:gridCol>
                <a:gridCol w="2223195">
                  <a:extLst>
                    <a:ext uri="{9D8B030D-6E8A-4147-A177-3AD203B41FA5}">
                      <a16:colId xmlns:a16="http://schemas.microsoft.com/office/drawing/2014/main" val="1885010434"/>
                    </a:ext>
                  </a:extLst>
                </a:gridCol>
                <a:gridCol w="1879600">
                  <a:extLst>
                    <a:ext uri="{9D8B030D-6E8A-4147-A177-3AD203B41FA5}">
                      <a16:colId xmlns:a16="http://schemas.microsoft.com/office/drawing/2014/main" val="3581212614"/>
                    </a:ext>
                  </a:extLst>
                </a:gridCol>
              </a:tblGrid>
              <a:tr h="323025">
                <a:tc>
                  <a:txBody>
                    <a:bodyPr/>
                    <a:lstStyle/>
                    <a:p>
                      <a:r>
                        <a:rPr lang="en-US" sz="1400">
                          <a:latin typeface="+mn-lt"/>
                          <a:cs typeface="Calibri" panose="020F0502020204030204" pitchFamily="34" charset="0"/>
                        </a:rPr>
                        <a:t>Name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mn-lt"/>
                          <a:cs typeface="Calibri" panose="020F0502020204030204" pitchFamily="34" charset="0"/>
                        </a:rPr>
                        <a:t>Email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latin typeface="+mn-lt"/>
                          <a:cs typeface="Calibri" panose="020F0502020204030204" pitchFamily="34" charset="0"/>
                        </a:rPr>
                        <a:t>Phone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388513"/>
                  </a:ext>
                </a:extLst>
              </a:tr>
              <a:tr h="335280">
                <a:tc>
                  <a:txBody>
                    <a:bodyPr/>
                    <a:lstStyle/>
                    <a:p>
                      <a:r>
                        <a:rPr lang="en-US" sz="1400" dirty="0">
                          <a:solidFill>
                            <a:schemeClr val="accent6">
                              <a:lumMod val="50000"/>
                            </a:schemeClr>
                          </a:solidFill>
                          <a:latin typeface="+mn-lt"/>
                          <a:cs typeface="Calibri" panose="020F0502020204030204" pitchFamily="34" charset="0"/>
                        </a:rPr>
                        <a:t>David  A. Rockcliffe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mn-lt"/>
                          <a:cs typeface="Calibri" panose="020F0502020204030204" pitchFamily="34" charset="0"/>
                        </a:rPr>
                        <a:t>drockcli@nsf.gov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accent6">
                              <a:lumMod val="50000"/>
                            </a:schemeClr>
                          </a:solidFill>
                          <a:latin typeface="+mn-lt"/>
                          <a:cs typeface="Calibri" panose="020F0502020204030204" pitchFamily="34" charset="0"/>
                        </a:rPr>
                        <a:t>(703) 292-7123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416325"/>
                  </a:ext>
                </a:extLst>
              </a:tr>
              <a:tr h="335280">
                <a:tc>
                  <a:txBody>
                    <a:bodyPr/>
                    <a:lstStyle/>
                    <a:p>
                      <a:r>
                        <a:rPr lang="en-US" sz="1400" dirty="0">
                          <a:solidFill>
                            <a:schemeClr val="accent6">
                              <a:lumMod val="50000"/>
                            </a:schemeClr>
                          </a:solidFill>
                          <a:latin typeface="+mn-lt"/>
                          <a:cs typeface="Calibri" panose="020F0502020204030204" pitchFamily="34" charset="0"/>
                        </a:rPr>
                        <a:t>Elebeoba  (Chi-Chi) May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mn-lt"/>
                          <a:cs typeface="Calibri" panose="020F0502020204030204" pitchFamily="34" charset="0"/>
                        </a:rPr>
                        <a:t>emay@nsf.gov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solidFill>
                            <a:schemeClr val="accent6">
                              <a:lumMod val="50000"/>
                            </a:schemeClr>
                          </a:solidFill>
                          <a:latin typeface="+mn-lt"/>
                          <a:cs typeface="Calibri" panose="020F0502020204030204" pitchFamily="34" charset="0"/>
                        </a:rPr>
                        <a:t>(703) 292-2100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271978"/>
                  </a:ext>
                </a:extLst>
              </a:tr>
              <a:tr h="335280">
                <a:tc>
                  <a:txBody>
                    <a:bodyPr/>
                    <a:lstStyle/>
                    <a:p>
                      <a:r>
                        <a:rPr lang="en-US" sz="1400" dirty="0">
                          <a:solidFill>
                            <a:schemeClr val="accent6">
                              <a:lumMod val="50000"/>
                            </a:schemeClr>
                          </a:solidFill>
                          <a:latin typeface="+mn-lt"/>
                          <a:cs typeface="Calibri" panose="020F0502020204030204" pitchFamily="34" charset="0"/>
                        </a:rPr>
                        <a:t>Anthony Garza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mn-lt"/>
                          <a:cs typeface="Calibri" panose="020F0502020204030204" pitchFamily="34" charset="0"/>
                        </a:rPr>
                        <a:t>agarza@nsf.gov</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mn-lt"/>
                          <a:cs typeface="Calibri" panose="020F0502020204030204" pitchFamily="34" charset="0"/>
                        </a:rPr>
                        <a:t>(315) 254-1114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5124232"/>
                  </a:ext>
                </a:extLst>
              </a:tr>
              <a:tr h="335280">
                <a:tc>
                  <a:txBody>
                    <a:bodyPr/>
                    <a:lstStyle/>
                    <a:p>
                      <a:r>
                        <a:rPr lang="en-US" sz="1400" dirty="0">
                          <a:solidFill>
                            <a:schemeClr val="accent6">
                              <a:lumMod val="50000"/>
                            </a:schemeClr>
                          </a:solidFill>
                          <a:latin typeface="+mn-lt"/>
                          <a:cs typeface="Calibri" panose="020F0502020204030204" pitchFamily="34" charset="0"/>
                        </a:rPr>
                        <a:t>Arcady </a:t>
                      </a:r>
                      <a:r>
                        <a:rPr lang="en-US" sz="1400" dirty="0" err="1">
                          <a:solidFill>
                            <a:schemeClr val="accent6">
                              <a:lumMod val="50000"/>
                            </a:schemeClr>
                          </a:solidFill>
                          <a:latin typeface="+mn-lt"/>
                          <a:cs typeface="Calibri" panose="020F0502020204030204" pitchFamily="34" charset="0"/>
                        </a:rPr>
                        <a:t>Mushegian</a:t>
                      </a:r>
                      <a:endParaRPr lang="en-US" sz="1400" dirty="0">
                        <a:solidFill>
                          <a:schemeClr val="accent6">
                            <a:lumMod val="50000"/>
                          </a:schemeClr>
                        </a:solidFill>
                        <a:latin typeface="+mn-lt"/>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a:solidFill>
                            <a:schemeClr val="accent6">
                              <a:lumMod val="50000"/>
                            </a:schemeClr>
                          </a:solidFill>
                          <a:latin typeface="+mn-lt"/>
                          <a:cs typeface="Calibri" panose="020F0502020204030204" pitchFamily="34" charset="0"/>
                        </a:rPr>
                        <a:t>amushegi@nsf.gov</a:t>
                      </a:r>
                      <a:endParaRPr lang="en-US" sz="1400" dirty="0">
                        <a:solidFill>
                          <a:schemeClr val="accent6">
                            <a:lumMod val="50000"/>
                          </a:schemeClr>
                        </a:solidFill>
                        <a:latin typeface="+mn-lt"/>
                        <a:cs typeface="Calibri" panose="020F050202020403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6">
                              <a:lumMod val="50000"/>
                            </a:schemeClr>
                          </a:solidFill>
                          <a:latin typeface="+mn-lt"/>
                          <a:cs typeface="Calibri" panose="020F0502020204030204" pitchFamily="34" charset="0"/>
                        </a:rPr>
                        <a:t>(703) 292-8528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4623205"/>
                  </a:ext>
                </a:extLst>
              </a:tr>
            </a:tbl>
          </a:graphicData>
        </a:graphic>
      </p:graphicFrame>
      <p:pic>
        <p:nvPicPr>
          <p:cNvPr id="10" name="Picture 9">
            <a:extLst>
              <a:ext uri="{FF2B5EF4-FFF2-40B4-BE49-F238E27FC236}">
                <a16:creationId xmlns:a16="http://schemas.microsoft.com/office/drawing/2014/main" id="{FF395E2F-3C44-AB4A-BE08-3370A6E1A9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Tree>
    <p:extLst>
      <p:ext uri="{BB962C8B-B14F-4D97-AF65-F5344CB8AC3E}">
        <p14:creationId xmlns:p14="http://schemas.microsoft.com/office/powerpoint/2010/main" val="4273311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514" y="139684"/>
            <a:ext cx="10992972" cy="599704"/>
          </a:xfrm>
        </p:spPr>
        <p:txBody>
          <a:bodyPr>
            <a:noAutofit/>
          </a:bodyPr>
          <a:lstStyle/>
          <a:p>
            <a:pPr algn="ctr"/>
            <a:r>
              <a:rPr lang="en-US" sz="4000" b="1" dirty="0">
                <a:solidFill>
                  <a:schemeClr val="accent1">
                    <a:lumMod val="75000"/>
                  </a:schemeClr>
                </a:solidFill>
                <a:latin typeface="Calibri" panose="020F0502020204030204" pitchFamily="34" charset="0"/>
                <a:cs typeface="Calibri" panose="020F0502020204030204" pitchFamily="34" charset="0"/>
              </a:rPr>
              <a:t>Molecular and Cellular Biosciences (MCB)</a:t>
            </a:r>
          </a:p>
        </p:txBody>
      </p:sp>
      <p:sp>
        <p:nvSpPr>
          <p:cNvPr id="3" name="Rectangle 2"/>
          <p:cNvSpPr/>
          <p:nvPr/>
        </p:nvSpPr>
        <p:spPr>
          <a:xfrm>
            <a:off x="551699" y="794341"/>
            <a:ext cx="11088603" cy="2031325"/>
          </a:xfrm>
          <a:prstGeom prst="rect">
            <a:avLst/>
          </a:prstGeom>
          <a:solidFill>
            <a:schemeClr val="accent5">
              <a:lumMod val="75000"/>
            </a:schemeClr>
          </a:solidFill>
          <a:ln>
            <a:noFill/>
          </a:ln>
        </p:spPr>
        <p:txBody>
          <a:bodyPr wrap="square">
            <a:spAutoFit/>
          </a:bodyPr>
          <a:lstStyle/>
          <a:p>
            <a:pPr marL="342900" indent="-342900">
              <a:buFont typeface="Arial" panose="020B0604020202020204" pitchFamily="34" charset="0"/>
              <a:buChar char="•"/>
              <a:defRPr/>
            </a:pPr>
            <a:r>
              <a:rPr lang="en-US" sz="2200" b="1" dirty="0">
                <a:solidFill>
                  <a:schemeClr val="bg1"/>
                </a:solidFill>
                <a:latin typeface="Calibri" panose="020F0502020204030204" pitchFamily="34" charset="0"/>
                <a:cs typeface="Calibri" panose="020F0502020204030204" pitchFamily="34" charset="0"/>
              </a:rPr>
              <a:t>Supports quantitative, predictive and theory-driven research to understand complex living systems at the molecular, subcellular, and cellular levels</a:t>
            </a:r>
          </a:p>
          <a:p>
            <a:pPr>
              <a:defRPr/>
            </a:pPr>
            <a:endParaRPr lang="en-US" sz="8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200" b="1" dirty="0">
                <a:solidFill>
                  <a:schemeClr val="bg1"/>
                </a:solidFill>
                <a:latin typeface="Calibri" panose="020F0502020204030204" pitchFamily="34" charset="0"/>
                <a:cs typeface="Calibri" panose="020F0502020204030204" pitchFamily="34" charset="0"/>
              </a:rPr>
              <a:t>Encourages use of approaches at intersections of biology and other disciplines</a:t>
            </a:r>
          </a:p>
          <a:p>
            <a:pPr>
              <a:defRPr/>
            </a:pPr>
            <a:endParaRPr lang="en-US" sz="800" b="1"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en-US" sz="2200" b="1" dirty="0">
                <a:solidFill>
                  <a:schemeClr val="bg1"/>
                </a:solidFill>
                <a:latin typeface="Calibri" panose="020F0502020204030204" pitchFamily="34" charset="0"/>
                <a:cs typeface="Calibri" panose="020F0502020204030204" pitchFamily="34" charset="0"/>
              </a:rPr>
              <a:t>Promotes activities that build capacity and ensure diversity, equity and inclusion in the scientific enterprise.</a:t>
            </a:r>
          </a:p>
        </p:txBody>
      </p:sp>
      <p:grpSp>
        <p:nvGrpSpPr>
          <p:cNvPr id="48" name="Group 47">
            <a:extLst>
              <a:ext uri="{FF2B5EF4-FFF2-40B4-BE49-F238E27FC236}">
                <a16:creationId xmlns:a16="http://schemas.microsoft.com/office/drawing/2014/main" id="{4F596F64-2757-9844-8167-419046AE2378}"/>
              </a:ext>
            </a:extLst>
          </p:cNvPr>
          <p:cNvGrpSpPr/>
          <p:nvPr/>
        </p:nvGrpSpPr>
        <p:grpSpPr>
          <a:xfrm>
            <a:off x="3996006" y="3150292"/>
            <a:ext cx="2269158" cy="2538916"/>
            <a:chOff x="1697896" y="3209722"/>
            <a:chExt cx="2269158" cy="2538916"/>
          </a:xfrm>
        </p:grpSpPr>
        <p:sp>
          <p:nvSpPr>
            <p:cNvPr id="39" name="Rounded Rectangle 8">
              <a:extLst>
                <a:ext uri="{FF2B5EF4-FFF2-40B4-BE49-F238E27FC236}">
                  <a16:creationId xmlns:a16="http://schemas.microsoft.com/office/drawing/2014/main" id="{9B43EFDC-C5DF-4084-BBB0-FCB55A6973A0}"/>
                </a:ext>
              </a:extLst>
            </p:cNvPr>
            <p:cNvSpPr/>
            <p:nvPr/>
          </p:nvSpPr>
          <p:spPr>
            <a:xfrm>
              <a:off x="1697896" y="3209722"/>
              <a:ext cx="2159414" cy="730642"/>
            </a:xfrm>
            <a:prstGeom prst="roundRect">
              <a:avLst/>
            </a:prstGeom>
            <a:solidFill>
              <a:schemeClr val="accent4">
                <a:lumMod val="75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761332"/>
              <a:endParaRPr lang="en-US" sz="1667" dirty="0">
                <a:solidFill>
                  <a:srgbClr val="FFFFFF"/>
                </a:solidFill>
                <a:latin typeface="Calibri"/>
              </a:endParaRPr>
            </a:p>
          </p:txBody>
        </p:sp>
        <p:sp>
          <p:nvSpPr>
            <p:cNvPr id="40" name="TextBox 39">
              <a:extLst>
                <a:ext uri="{FF2B5EF4-FFF2-40B4-BE49-F238E27FC236}">
                  <a16:creationId xmlns:a16="http://schemas.microsoft.com/office/drawing/2014/main" id="{4D317E30-0B32-40BE-8D33-90D140531A32}"/>
                </a:ext>
              </a:extLst>
            </p:cNvPr>
            <p:cNvSpPr txBox="1"/>
            <p:nvPr/>
          </p:nvSpPr>
          <p:spPr>
            <a:xfrm>
              <a:off x="1714822" y="3374791"/>
              <a:ext cx="1212191" cy="461665"/>
            </a:xfrm>
            <a:prstGeom prst="rect">
              <a:avLst/>
            </a:prstGeom>
            <a:noFill/>
          </p:spPr>
          <p:txBody>
            <a:bodyPr wrap="none" rtlCol="0">
              <a:spAutoFit/>
            </a:bodyPr>
            <a:lstStyle/>
            <a:p>
              <a:pPr defTabSz="761332"/>
              <a:r>
                <a:rPr lang="en-US" sz="2400" dirty="0">
                  <a:solidFill>
                    <a:srgbClr val="FFFFFF"/>
                  </a:solidFill>
                  <a:latin typeface="Arial"/>
                  <a:cs typeface="Arial"/>
                </a:rPr>
                <a:t>$152 M</a:t>
              </a:r>
            </a:p>
          </p:txBody>
        </p:sp>
        <p:sp>
          <p:nvSpPr>
            <p:cNvPr id="41" name="TextBox 40">
              <a:extLst>
                <a:ext uri="{FF2B5EF4-FFF2-40B4-BE49-F238E27FC236}">
                  <a16:creationId xmlns:a16="http://schemas.microsoft.com/office/drawing/2014/main" id="{6D083C59-38AD-43FB-9D44-666D02874F7C}"/>
                </a:ext>
              </a:extLst>
            </p:cNvPr>
            <p:cNvSpPr txBox="1"/>
            <p:nvPr/>
          </p:nvSpPr>
          <p:spPr>
            <a:xfrm>
              <a:off x="2755139" y="3218562"/>
              <a:ext cx="1211915" cy="738664"/>
            </a:xfrm>
            <a:prstGeom prst="rect">
              <a:avLst/>
            </a:prstGeom>
            <a:noFill/>
          </p:spPr>
          <p:txBody>
            <a:bodyPr wrap="square" rtlCol="0" anchor="ctr" anchorCtr="0">
              <a:spAutoFit/>
            </a:bodyPr>
            <a:lstStyle/>
            <a:p>
              <a:pPr algn="ctr" defTabSz="761332"/>
              <a:r>
                <a:rPr lang="en-US" sz="1400" b="1" dirty="0">
                  <a:solidFill>
                    <a:srgbClr val="FFFFFF"/>
                  </a:solidFill>
                  <a:latin typeface="Arial"/>
                  <a:cs typeface="Arial"/>
                </a:rPr>
                <a:t>FY 2020 Research</a:t>
              </a:r>
            </a:p>
            <a:p>
              <a:pPr algn="ctr" defTabSz="761332"/>
              <a:r>
                <a:rPr lang="en-US" sz="1400" b="1" dirty="0">
                  <a:solidFill>
                    <a:srgbClr val="FFFFFF"/>
                  </a:solidFill>
                  <a:latin typeface="Arial"/>
                  <a:cs typeface="Arial"/>
                </a:rPr>
                <a:t>Budget</a:t>
              </a:r>
            </a:p>
          </p:txBody>
        </p:sp>
        <p:sp>
          <p:nvSpPr>
            <p:cNvPr id="36" name="Rounded Rectangle 12">
              <a:extLst>
                <a:ext uri="{FF2B5EF4-FFF2-40B4-BE49-F238E27FC236}">
                  <a16:creationId xmlns:a16="http://schemas.microsoft.com/office/drawing/2014/main" id="{3B731367-000F-4BCF-9624-0370F62C9153}"/>
                </a:ext>
              </a:extLst>
            </p:cNvPr>
            <p:cNvSpPr/>
            <p:nvPr/>
          </p:nvSpPr>
          <p:spPr>
            <a:xfrm>
              <a:off x="1810190" y="4109863"/>
              <a:ext cx="1913221" cy="730642"/>
            </a:xfrm>
            <a:prstGeom prst="round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761332"/>
              <a:endParaRPr lang="en-US" sz="1667" dirty="0">
                <a:solidFill>
                  <a:srgbClr val="FFFFFF"/>
                </a:solidFill>
                <a:latin typeface="Calibri"/>
              </a:endParaRPr>
            </a:p>
          </p:txBody>
        </p:sp>
        <p:pic>
          <p:nvPicPr>
            <p:cNvPr id="37" name="Picture 36">
              <a:extLst>
                <a:ext uri="{FF2B5EF4-FFF2-40B4-BE49-F238E27FC236}">
                  <a16:creationId xmlns:a16="http://schemas.microsoft.com/office/drawing/2014/main" id="{C8BE0B56-AF8C-4B44-B8F4-07328EAD1E8E}"/>
                </a:ext>
              </a:extLst>
            </p:cNvPr>
            <p:cNvPicPr>
              <a:picLocks noChangeAspect="1"/>
            </p:cNvPicPr>
            <p:nvPr/>
          </p:nvPicPr>
          <p:blipFill>
            <a:blip r:embed="rId3" cstate="print"/>
            <a:stretch>
              <a:fillRect/>
            </a:stretch>
          </p:blipFill>
          <p:spPr>
            <a:xfrm>
              <a:off x="1859200" y="4265871"/>
              <a:ext cx="630604" cy="435195"/>
            </a:xfrm>
            <a:prstGeom prst="rect">
              <a:avLst/>
            </a:prstGeom>
            <a:solidFill>
              <a:schemeClr val="accent6">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pic>
        <p:sp>
          <p:nvSpPr>
            <p:cNvPr id="38" name="TextBox 37">
              <a:extLst>
                <a:ext uri="{FF2B5EF4-FFF2-40B4-BE49-F238E27FC236}">
                  <a16:creationId xmlns:a16="http://schemas.microsoft.com/office/drawing/2014/main" id="{97127C23-46B4-40BC-BC63-26295446D238}"/>
                </a:ext>
              </a:extLst>
            </p:cNvPr>
            <p:cNvSpPr txBox="1"/>
            <p:nvPr/>
          </p:nvSpPr>
          <p:spPr>
            <a:xfrm>
              <a:off x="2626679" y="4151618"/>
              <a:ext cx="1141678" cy="67710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spAutoFit/>
            </a:bodyPr>
            <a:lstStyle/>
            <a:p>
              <a:pPr algn="ctr" defTabSz="761332"/>
              <a:r>
                <a:rPr lang="en-US" sz="2400" dirty="0">
                  <a:solidFill>
                    <a:srgbClr val="FFFFFF"/>
                  </a:solidFill>
                  <a:latin typeface="Arial"/>
                  <a:cs typeface="Arial"/>
                </a:rPr>
                <a:t>613</a:t>
              </a:r>
            </a:p>
            <a:p>
              <a:pPr algn="ctr" defTabSz="761332"/>
              <a:r>
                <a:rPr lang="en-US" sz="1400" b="1" dirty="0">
                  <a:solidFill>
                    <a:srgbClr val="FFFFFF"/>
                  </a:solidFill>
                  <a:latin typeface="Arial"/>
                  <a:cs typeface="Arial"/>
                </a:rPr>
                <a:t>Proposals</a:t>
              </a:r>
            </a:p>
          </p:txBody>
        </p:sp>
        <p:sp>
          <p:nvSpPr>
            <p:cNvPr id="26" name="Rounded Rectangle 44">
              <a:extLst>
                <a:ext uri="{FF2B5EF4-FFF2-40B4-BE49-F238E27FC236}">
                  <a16:creationId xmlns:a16="http://schemas.microsoft.com/office/drawing/2014/main" id="{5AA45C28-DA4B-4AA1-950D-747ABF5AED32}"/>
                </a:ext>
              </a:extLst>
            </p:cNvPr>
            <p:cNvSpPr/>
            <p:nvPr/>
          </p:nvSpPr>
          <p:spPr>
            <a:xfrm>
              <a:off x="1826232" y="5017996"/>
              <a:ext cx="1913220" cy="730642"/>
            </a:xfrm>
            <a:prstGeom prst="round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761332"/>
              <a:endParaRPr lang="en-US" sz="1667" dirty="0">
                <a:solidFill>
                  <a:srgbClr val="FFFFFF"/>
                </a:solidFill>
                <a:latin typeface="Calibri"/>
              </a:endParaRPr>
            </a:p>
          </p:txBody>
        </p:sp>
        <p:sp>
          <p:nvSpPr>
            <p:cNvPr id="27" name="TextBox 26">
              <a:extLst>
                <a:ext uri="{FF2B5EF4-FFF2-40B4-BE49-F238E27FC236}">
                  <a16:creationId xmlns:a16="http://schemas.microsoft.com/office/drawing/2014/main" id="{802CFF1D-DF5D-4C4F-8654-06266F529395}"/>
                </a:ext>
              </a:extLst>
            </p:cNvPr>
            <p:cNvSpPr txBox="1"/>
            <p:nvPr/>
          </p:nvSpPr>
          <p:spPr>
            <a:xfrm>
              <a:off x="2635449" y="5029019"/>
              <a:ext cx="1021077" cy="67710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0">
              <a:spAutoFit/>
            </a:bodyPr>
            <a:lstStyle/>
            <a:p>
              <a:pPr algn="ctr" defTabSz="761332"/>
              <a:r>
                <a:rPr lang="en-US" sz="2400" dirty="0">
                  <a:solidFill>
                    <a:srgbClr val="FFFFFF"/>
                  </a:solidFill>
                  <a:latin typeface="Arial"/>
                  <a:cs typeface="Arial"/>
                </a:rPr>
                <a:t>17</a:t>
              </a:r>
            </a:p>
            <a:p>
              <a:pPr algn="ctr" defTabSz="761332"/>
              <a:r>
                <a:rPr lang="en-US" sz="1400" b="1" dirty="0">
                  <a:solidFill>
                    <a:srgbClr val="FFFFFF"/>
                  </a:solidFill>
                  <a:latin typeface="Arial"/>
                  <a:cs typeface="Arial"/>
                </a:rPr>
                <a:t>Panels</a:t>
              </a:r>
            </a:p>
          </p:txBody>
        </p:sp>
        <p:pic>
          <p:nvPicPr>
            <p:cNvPr id="4" name="Picture 3">
              <a:extLst>
                <a:ext uri="{FF2B5EF4-FFF2-40B4-BE49-F238E27FC236}">
                  <a16:creationId xmlns:a16="http://schemas.microsoft.com/office/drawing/2014/main" id="{7C5C0126-0CAC-8442-8897-200CBBD178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2684" y="5124833"/>
              <a:ext cx="489997" cy="485502"/>
            </a:xfrm>
            <a:prstGeom prst="rect">
              <a:avLst/>
            </a:prstGeom>
          </p:spPr>
        </p:pic>
      </p:grpSp>
      <p:grpSp>
        <p:nvGrpSpPr>
          <p:cNvPr id="55" name="Group 54">
            <a:extLst>
              <a:ext uri="{FF2B5EF4-FFF2-40B4-BE49-F238E27FC236}">
                <a16:creationId xmlns:a16="http://schemas.microsoft.com/office/drawing/2014/main" id="{45413E32-BB34-3049-9928-D03DCE420914}"/>
              </a:ext>
            </a:extLst>
          </p:cNvPr>
          <p:cNvGrpSpPr/>
          <p:nvPr/>
        </p:nvGrpSpPr>
        <p:grpSpPr>
          <a:xfrm>
            <a:off x="6173985" y="3072964"/>
            <a:ext cx="3345514" cy="2686883"/>
            <a:chOff x="4475156" y="3137819"/>
            <a:chExt cx="3345514" cy="2686883"/>
          </a:xfrm>
        </p:grpSpPr>
        <p:sp>
          <p:nvSpPr>
            <p:cNvPr id="18" name="Right Brace 17">
              <a:extLst>
                <a:ext uri="{FF2B5EF4-FFF2-40B4-BE49-F238E27FC236}">
                  <a16:creationId xmlns:a16="http://schemas.microsoft.com/office/drawing/2014/main" id="{13D80A2C-C669-4B15-BB45-0D337FBD90CF}"/>
                </a:ext>
              </a:extLst>
            </p:cNvPr>
            <p:cNvSpPr/>
            <p:nvPr/>
          </p:nvSpPr>
          <p:spPr>
            <a:xfrm>
              <a:off x="4475156" y="3152618"/>
              <a:ext cx="336416" cy="2672084"/>
            </a:xfrm>
            <a:prstGeom prst="rightBrace">
              <a:avLst/>
            </a:prstGeom>
            <a:ln w="38100"/>
          </p:spPr>
          <p:style>
            <a:lnRef idx="1">
              <a:schemeClr val="accent3"/>
            </a:lnRef>
            <a:fillRef idx="0">
              <a:schemeClr val="accent3"/>
            </a:fillRef>
            <a:effectRef idx="0">
              <a:schemeClr val="accent3"/>
            </a:effectRef>
            <a:fontRef idx="minor">
              <a:schemeClr val="tx1"/>
            </a:fontRef>
          </p:style>
          <p:txBody>
            <a:bodyPr lIns="53310" tIns="26653" rIns="53310" bIns="26653" anchor="ctr"/>
            <a:lstStyle/>
            <a:p>
              <a:pPr algn="ctr" defTabSz="761446">
                <a:defRPr/>
              </a:pPr>
              <a:endParaRPr lang="en-US" sz="1667" dirty="0">
                <a:solidFill>
                  <a:srgbClr val="FFFFFF"/>
                </a:solidFill>
                <a:latin typeface="Calibri"/>
              </a:endParaRPr>
            </a:p>
          </p:txBody>
        </p:sp>
        <p:sp>
          <p:nvSpPr>
            <p:cNvPr id="33" name="Rounded Rectangle 16">
              <a:extLst>
                <a:ext uri="{FF2B5EF4-FFF2-40B4-BE49-F238E27FC236}">
                  <a16:creationId xmlns:a16="http://schemas.microsoft.com/office/drawing/2014/main" id="{1270CD18-D62D-4434-8005-D5D10D413F18}"/>
                </a:ext>
              </a:extLst>
            </p:cNvPr>
            <p:cNvSpPr/>
            <p:nvPr/>
          </p:nvSpPr>
          <p:spPr>
            <a:xfrm>
              <a:off x="5360787" y="4126377"/>
              <a:ext cx="1913220" cy="734996"/>
            </a:xfrm>
            <a:prstGeom prst="roundRect">
              <a:avLst/>
            </a:prstGeom>
            <a:solidFill>
              <a:srgbClr val="166B83"/>
            </a:solid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761332"/>
              <a:endParaRPr lang="en-US" sz="1667" dirty="0">
                <a:solidFill>
                  <a:srgbClr val="FFFFFF"/>
                </a:solidFill>
                <a:latin typeface="Calibri"/>
              </a:endParaRPr>
            </a:p>
          </p:txBody>
        </p:sp>
        <p:sp>
          <p:nvSpPr>
            <p:cNvPr id="34" name="TextBox 33">
              <a:extLst>
                <a:ext uri="{FF2B5EF4-FFF2-40B4-BE49-F238E27FC236}">
                  <a16:creationId xmlns:a16="http://schemas.microsoft.com/office/drawing/2014/main" id="{99355A76-8622-4891-8237-A8C2314067C5}"/>
                </a:ext>
              </a:extLst>
            </p:cNvPr>
            <p:cNvSpPr txBox="1"/>
            <p:nvPr/>
          </p:nvSpPr>
          <p:spPr>
            <a:xfrm>
              <a:off x="6256352" y="4160903"/>
              <a:ext cx="829008" cy="677108"/>
            </a:xfrm>
            <a:prstGeom prst="rect">
              <a:avLst/>
            </a:prstGeom>
            <a:noFill/>
          </p:spPr>
          <p:txBody>
            <a:bodyPr wrap="none" rtlCol="0" anchor="ctr" anchorCtr="0">
              <a:spAutoFit/>
            </a:bodyPr>
            <a:lstStyle/>
            <a:p>
              <a:pPr algn="ctr" defTabSz="761332"/>
              <a:r>
                <a:rPr lang="en-US" sz="2400" dirty="0">
                  <a:solidFill>
                    <a:srgbClr val="FFFFFF"/>
                  </a:solidFill>
                  <a:latin typeface="Arial"/>
                  <a:cs typeface="Arial"/>
                </a:rPr>
                <a:t>250</a:t>
              </a:r>
            </a:p>
            <a:p>
              <a:pPr algn="ctr" defTabSz="761332"/>
              <a:r>
                <a:rPr lang="en-US" sz="1400" b="1" dirty="0">
                  <a:solidFill>
                    <a:srgbClr val="FFFFFF"/>
                  </a:solidFill>
                  <a:latin typeface="Arial"/>
                  <a:cs typeface="Arial"/>
                </a:rPr>
                <a:t>Awards</a:t>
              </a:r>
            </a:p>
          </p:txBody>
        </p:sp>
        <p:sp>
          <p:nvSpPr>
            <p:cNvPr id="31" name="Rounded Rectangle 20">
              <a:extLst>
                <a:ext uri="{FF2B5EF4-FFF2-40B4-BE49-F238E27FC236}">
                  <a16:creationId xmlns:a16="http://schemas.microsoft.com/office/drawing/2014/main" id="{6E4A5864-3ABB-416F-B0BD-06CDCFA28CF7}"/>
                </a:ext>
              </a:extLst>
            </p:cNvPr>
            <p:cNvSpPr/>
            <p:nvPr/>
          </p:nvSpPr>
          <p:spPr>
            <a:xfrm>
              <a:off x="4797603" y="5001438"/>
              <a:ext cx="3023067" cy="734996"/>
            </a:xfrm>
            <a:prstGeom prst="roundRect">
              <a:avLst/>
            </a:prstGeom>
            <a:solidFill>
              <a:srgbClr val="FD883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761332"/>
              <a:endParaRPr lang="en-US" sz="1667" dirty="0">
                <a:solidFill>
                  <a:srgbClr val="FFFFFF"/>
                </a:solidFill>
                <a:latin typeface="Calibri"/>
              </a:endParaRPr>
            </a:p>
          </p:txBody>
        </p:sp>
        <p:sp>
          <p:nvSpPr>
            <p:cNvPr id="32" name="TextBox 31">
              <a:extLst>
                <a:ext uri="{FF2B5EF4-FFF2-40B4-BE49-F238E27FC236}">
                  <a16:creationId xmlns:a16="http://schemas.microsoft.com/office/drawing/2014/main" id="{80E2A5DD-1B77-4726-81DB-E38EEE3826E3}"/>
                </a:ext>
              </a:extLst>
            </p:cNvPr>
            <p:cNvSpPr txBox="1"/>
            <p:nvPr/>
          </p:nvSpPr>
          <p:spPr>
            <a:xfrm>
              <a:off x="4783647" y="5004064"/>
              <a:ext cx="3037023" cy="70788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0">
              <a:spAutoFit/>
            </a:bodyPr>
            <a:lstStyle/>
            <a:p>
              <a:pPr algn="ctr" defTabSz="761332"/>
              <a:r>
                <a:rPr lang="en-US" b="1" dirty="0">
                  <a:solidFill>
                    <a:srgbClr val="FFFFFF"/>
                  </a:solidFill>
                  <a:latin typeface="Arial"/>
                  <a:cs typeface="Arial"/>
                </a:rPr>
                <a:t>Award size: up 10%</a:t>
              </a:r>
            </a:p>
            <a:p>
              <a:pPr algn="ctr" defTabSz="761332"/>
              <a:endParaRPr lang="en-US" sz="400" b="1" dirty="0">
                <a:solidFill>
                  <a:srgbClr val="FFFFFF"/>
                </a:solidFill>
                <a:latin typeface="Arial"/>
                <a:cs typeface="Arial"/>
              </a:endParaRPr>
            </a:p>
            <a:p>
              <a:pPr algn="ctr" defTabSz="761332"/>
              <a:r>
                <a:rPr lang="en-US" b="1" dirty="0">
                  <a:solidFill>
                    <a:srgbClr val="FFFFFF"/>
                  </a:solidFill>
                  <a:latin typeface="Arial"/>
                  <a:cs typeface="Arial"/>
                </a:rPr>
                <a:t>Decision time: down 20%</a:t>
              </a:r>
            </a:p>
          </p:txBody>
        </p:sp>
        <p:sp>
          <p:nvSpPr>
            <p:cNvPr id="28" name="Oval 27">
              <a:extLst>
                <a:ext uri="{FF2B5EF4-FFF2-40B4-BE49-F238E27FC236}">
                  <a16:creationId xmlns:a16="http://schemas.microsoft.com/office/drawing/2014/main" id="{A80C4A6C-FBE8-479C-BDDE-8A9C20DF416B}"/>
                </a:ext>
              </a:extLst>
            </p:cNvPr>
            <p:cNvSpPr/>
            <p:nvPr/>
          </p:nvSpPr>
          <p:spPr>
            <a:xfrm>
              <a:off x="5504813" y="3137819"/>
              <a:ext cx="1631440" cy="882838"/>
            </a:xfrm>
            <a:prstGeom prst="ellipse">
              <a:avLst/>
            </a:prstGeom>
            <a:solidFill>
              <a:srgbClr val="C0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defTabSz="761332"/>
              <a:endParaRPr lang="en-US" sz="1500" dirty="0">
                <a:solidFill>
                  <a:srgbClr val="FFFFFF"/>
                </a:solidFill>
                <a:latin typeface="Calibri"/>
              </a:endParaRPr>
            </a:p>
          </p:txBody>
        </p:sp>
        <p:sp>
          <p:nvSpPr>
            <p:cNvPr id="29" name="TextBox 28">
              <a:extLst>
                <a:ext uri="{FF2B5EF4-FFF2-40B4-BE49-F238E27FC236}">
                  <a16:creationId xmlns:a16="http://schemas.microsoft.com/office/drawing/2014/main" id="{1ACE1D2D-591A-4C96-AA23-4EC75879FD39}"/>
                </a:ext>
              </a:extLst>
            </p:cNvPr>
            <p:cNvSpPr txBox="1"/>
            <p:nvPr/>
          </p:nvSpPr>
          <p:spPr>
            <a:xfrm>
              <a:off x="5476321" y="3376955"/>
              <a:ext cx="1021078" cy="461665"/>
            </a:xfrm>
            <a:prstGeom prst="rect">
              <a:avLst/>
            </a:prstGeom>
            <a:noFill/>
          </p:spPr>
          <p:txBody>
            <a:bodyPr wrap="square" rtlCol="0">
              <a:spAutoFit/>
            </a:bodyPr>
            <a:lstStyle/>
            <a:p>
              <a:pPr defTabSz="761332"/>
              <a:r>
                <a:rPr lang="en-US" sz="2400" dirty="0">
                  <a:solidFill>
                    <a:srgbClr val="FFFFFF"/>
                  </a:solidFill>
                  <a:latin typeface="Arial"/>
                  <a:cs typeface="Arial"/>
                </a:rPr>
                <a:t>~35%</a:t>
              </a:r>
            </a:p>
          </p:txBody>
        </p:sp>
        <p:sp>
          <p:nvSpPr>
            <p:cNvPr id="30" name="TextBox 29">
              <a:extLst>
                <a:ext uri="{FF2B5EF4-FFF2-40B4-BE49-F238E27FC236}">
                  <a16:creationId xmlns:a16="http://schemas.microsoft.com/office/drawing/2014/main" id="{0B08BFDE-779A-4669-9AFE-33FD12AE6818}"/>
                </a:ext>
              </a:extLst>
            </p:cNvPr>
            <p:cNvSpPr txBox="1"/>
            <p:nvPr/>
          </p:nvSpPr>
          <p:spPr>
            <a:xfrm>
              <a:off x="6212952" y="3308685"/>
              <a:ext cx="1035595" cy="523220"/>
            </a:xfrm>
            <a:prstGeom prst="rect">
              <a:avLst/>
            </a:prstGeom>
            <a:noFill/>
          </p:spPr>
          <p:txBody>
            <a:bodyPr wrap="square" rtlCol="0">
              <a:spAutoFit/>
            </a:bodyPr>
            <a:lstStyle/>
            <a:p>
              <a:pPr algn="ctr" defTabSz="761332"/>
              <a:r>
                <a:rPr lang="en-US" sz="1400" b="1" dirty="0">
                  <a:solidFill>
                    <a:srgbClr val="FFFFFF"/>
                  </a:solidFill>
                  <a:latin typeface="Arial"/>
                  <a:cs typeface="Arial"/>
                </a:rPr>
                <a:t>Success rate</a:t>
              </a:r>
            </a:p>
          </p:txBody>
        </p:sp>
        <p:pic>
          <p:nvPicPr>
            <p:cNvPr id="16" name="Graphic 15" descr="Shooting star outline">
              <a:extLst>
                <a:ext uri="{FF2B5EF4-FFF2-40B4-BE49-F238E27FC236}">
                  <a16:creationId xmlns:a16="http://schemas.microsoft.com/office/drawing/2014/main" id="{8C758E89-825D-5F4F-8138-D543DC2B892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76030" y="4145212"/>
              <a:ext cx="734996" cy="734996"/>
            </a:xfrm>
            <a:prstGeom prst="rect">
              <a:avLst/>
            </a:prstGeom>
          </p:spPr>
        </p:pic>
      </p:grpSp>
      <p:grpSp>
        <p:nvGrpSpPr>
          <p:cNvPr id="56" name="Group 55">
            <a:extLst>
              <a:ext uri="{FF2B5EF4-FFF2-40B4-BE49-F238E27FC236}">
                <a16:creationId xmlns:a16="http://schemas.microsoft.com/office/drawing/2014/main" id="{3BD16320-250D-2241-A4AD-018BA74E0A41}"/>
              </a:ext>
            </a:extLst>
          </p:cNvPr>
          <p:cNvGrpSpPr/>
          <p:nvPr/>
        </p:nvGrpSpPr>
        <p:grpSpPr>
          <a:xfrm>
            <a:off x="9588170" y="3556396"/>
            <a:ext cx="2544310" cy="1676932"/>
            <a:chOff x="8470819" y="3567461"/>
            <a:chExt cx="2544310" cy="1676932"/>
          </a:xfrm>
        </p:grpSpPr>
        <p:sp>
          <p:nvSpPr>
            <p:cNvPr id="49" name="Rounded Rectangle 16">
              <a:extLst>
                <a:ext uri="{FF2B5EF4-FFF2-40B4-BE49-F238E27FC236}">
                  <a16:creationId xmlns:a16="http://schemas.microsoft.com/office/drawing/2014/main" id="{CEAC7A6A-F6CC-EE4B-BD12-67A6E19E4D10}"/>
                </a:ext>
              </a:extLst>
            </p:cNvPr>
            <p:cNvSpPr/>
            <p:nvPr/>
          </p:nvSpPr>
          <p:spPr>
            <a:xfrm>
              <a:off x="8470819" y="3567461"/>
              <a:ext cx="2519265" cy="734996"/>
            </a:xfrm>
            <a:prstGeom prst="roundRect">
              <a:avLst/>
            </a:prstGeom>
            <a:solidFill>
              <a:schemeClr val="accent4"/>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761332"/>
              <a:endParaRPr lang="en-US" sz="1667" dirty="0">
                <a:solidFill>
                  <a:srgbClr val="FFFFFF"/>
                </a:solidFill>
                <a:highlight>
                  <a:srgbClr val="565EF8"/>
                </a:highlight>
                <a:latin typeface="Calibri"/>
              </a:endParaRPr>
            </a:p>
          </p:txBody>
        </p:sp>
        <p:sp>
          <p:nvSpPr>
            <p:cNvPr id="50" name="TextBox 49">
              <a:extLst>
                <a:ext uri="{FF2B5EF4-FFF2-40B4-BE49-F238E27FC236}">
                  <a16:creationId xmlns:a16="http://schemas.microsoft.com/office/drawing/2014/main" id="{9E2DCAF7-9E6E-5E4B-A795-AB9EBC5D351C}"/>
                </a:ext>
              </a:extLst>
            </p:cNvPr>
            <p:cNvSpPr txBox="1"/>
            <p:nvPr/>
          </p:nvSpPr>
          <p:spPr>
            <a:xfrm>
              <a:off x="8470820" y="3620972"/>
              <a:ext cx="2519265" cy="646331"/>
            </a:xfrm>
            <a:prstGeom prst="rect">
              <a:avLst/>
            </a:prstGeom>
            <a:noFill/>
          </p:spPr>
          <p:txBody>
            <a:bodyPr wrap="square" rtlCol="0" anchor="ctr" anchorCtr="0">
              <a:spAutoFit/>
            </a:bodyPr>
            <a:lstStyle/>
            <a:p>
              <a:pPr algn="ctr" defTabSz="761332"/>
              <a:r>
                <a:rPr lang="en-US" b="1" dirty="0">
                  <a:solidFill>
                    <a:srgbClr val="FFFFFF"/>
                  </a:solidFill>
                  <a:latin typeface="Arial"/>
                  <a:cs typeface="Arial"/>
                </a:rPr>
                <a:t>Average award size: &gt;$200 K/year</a:t>
              </a:r>
            </a:p>
          </p:txBody>
        </p:sp>
        <p:sp>
          <p:nvSpPr>
            <p:cNvPr id="51" name="Rounded Rectangle 16">
              <a:extLst>
                <a:ext uri="{FF2B5EF4-FFF2-40B4-BE49-F238E27FC236}">
                  <a16:creationId xmlns:a16="http://schemas.microsoft.com/office/drawing/2014/main" id="{5BAB9C6A-E601-624C-8AAA-164D4B7E6A79}"/>
                </a:ext>
              </a:extLst>
            </p:cNvPr>
            <p:cNvSpPr/>
            <p:nvPr/>
          </p:nvSpPr>
          <p:spPr>
            <a:xfrm>
              <a:off x="8495863" y="4509397"/>
              <a:ext cx="2519265" cy="734996"/>
            </a:xfrm>
            <a:prstGeom prst="roundRect">
              <a:avLst/>
            </a:prstGeom>
            <a:solidFill>
              <a:srgbClr val="565EF8"/>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761332"/>
              <a:endParaRPr lang="en-US" sz="1667" dirty="0">
                <a:solidFill>
                  <a:srgbClr val="FFFFFF"/>
                </a:solidFill>
                <a:highlight>
                  <a:srgbClr val="565EF8"/>
                </a:highlight>
                <a:latin typeface="Calibri"/>
              </a:endParaRPr>
            </a:p>
          </p:txBody>
        </p:sp>
        <p:sp>
          <p:nvSpPr>
            <p:cNvPr id="52" name="TextBox 51">
              <a:extLst>
                <a:ext uri="{FF2B5EF4-FFF2-40B4-BE49-F238E27FC236}">
                  <a16:creationId xmlns:a16="http://schemas.microsoft.com/office/drawing/2014/main" id="{CEA6D77F-8646-C049-B870-C1CC82DF9A63}"/>
                </a:ext>
              </a:extLst>
            </p:cNvPr>
            <p:cNvSpPr txBox="1"/>
            <p:nvPr/>
          </p:nvSpPr>
          <p:spPr>
            <a:xfrm>
              <a:off x="8495864" y="4562908"/>
              <a:ext cx="2519265" cy="646331"/>
            </a:xfrm>
            <a:prstGeom prst="rect">
              <a:avLst/>
            </a:prstGeom>
            <a:noFill/>
          </p:spPr>
          <p:txBody>
            <a:bodyPr wrap="square" rtlCol="0" anchor="ctr" anchorCtr="0">
              <a:spAutoFit/>
            </a:bodyPr>
            <a:lstStyle/>
            <a:p>
              <a:pPr algn="ctr" defTabSz="761332"/>
              <a:r>
                <a:rPr lang="en-US" b="1" dirty="0">
                  <a:solidFill>
                    <a:srgbClr val="FFFFFF"/>
                  </a:solidFill>
                  <a:latin typeface="Arial"/>
                  <a:cs typeface="Arial"/>
                </a:rPr>
                <a:t>Award duration:       2-5 years</a:t>
              </a:r>
            </a:p>
          </p:txBody>
        </p:sp>
      </p:grpSp>
      <p:pic>
        <p:nvPicPr>
          <p:cNvPr id="47" name="Picture 46">
            <a:extLst>
              <a:ext uri="{FF2B5EF4-FFF2-40B4-BE49-F238E27FC236}">
                <a16:creationId xmlns:a16="http://schemas.microsoft.com/office/drawing/2014/main" id="{0539F137-3D3A-6348-A95D-C598B69699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68635" y="5930683"/>
            <a:ext cx="864347" cy="868865"/>
          </a:xfrm>
          <a:prstGeom prst="rect">
            <a:avLst/>
          </a:prstGeom>
        </p:spPr>
      </p:pic>
      <p:sp>
        <p:nvSpPr>
          <p:cNvPr id="42" name="Rectangle 2">
            <a:extLst>
              <a:ext uri="{FF2B5EF4-FFF2-40B4-BE49-F238E27FC236}">
                <a16:creationId xmlns:a16="http://schemas.microsoft.com/office/drawing/2014/main" id="{729D3A20-90F0-48DB-942B-F58D9C141F35}"/>
              </a:ext>
            </a:extLst>
          </p:cNvPr>
          <p:cNvSpPr txBox="1">
            <a:spLocks noChangeArrowheads="1"/>
          </p:cNvSpPr>
          <p:nvPr/>
        </p:nvSpPr>
        <p:spPr>
          <a:xfrm>
            <a:off x="130462" y="3092262"/>
            <a:ext cx="3879612" cy="225250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Molecular Biophysics</a:t>
            </a:r>
          </a:p>
          <a:p>
            <a:pPr>
              <a:spcBef>
                <a:spcPts val="0"/>
              </a:spcBef>
              <a:spcAft>
                <a:spcPts val="600"/>
              </a:spcAft>
              <a:defRPr/>
            </a:pPr>
            <a:r>
              <a:rPr lang="en-US" sz="2400" b="1" dirty="0">
                <a:cs typeface="Arial" panose="020B0604020202020204" pitchFamily="34" charset="0"/>
              </a:rPr>
              <a:t>Genetic Mechanisms</a:t>
            </a:r>
          </a:p>
          <a:p>
            <a:pPr>
              <a:spcBef>
                <a:spcPts val="0"/>
              </a:spcBef>
              <a:spcAft>
                <a:spcPts val="600"/>
              </a:spcAft>
              <a:defRPr/>
            </a:pPr>
            <a:r>
              <a:rPr lang="en-US" sz="2400" b="1" dirty="0">
                <a:cs typeface="Arial" panose="020B0604020202020204" pitchFamily="34" charset="0"/>
              </a:rPr>
              <a:t>Cellular Dynamics and Function</a:t>
            </a:r>
          </a:p>
          <a:p>
            <a:pPr>
              <a:spcBef>
                <a:spcPts val="0"/>
              </a:spcBef>
              <a:spcAft>
                <a:spcPts val="600"/>
              </a:spcAft>
              <a:defRPr/>
            </a:pPr>
            <a:r>
              <a:rPr lang="en-US" sz="2400" b="1" dirty="0">
                <a:cs typeface="Arial" panose="020B0604020202020204" pitchFamily="34" charset="0"/>
              </a:rPr>
              <a:t>Systems and Synthetic Biology</a:t>
            </a:r>
          </a:p>
        </p:txBody>
      </p:sp>
      <p:sp>
        <p:nvSpPr>
          <p:cNvPr id="43" name="Rectangle 42">
            <a:hlinkClick r:id="rId8"/>
            <a:extLst>
              <a:ext uri="{FF2B5EF4-FFF2-40B4-BE49-F238E27FC236}">
                <a16:creationId xmlns:a16="http://schemas.microsoft.com/office/drawing/2014/main" id="{0CD7ECC1-FA6D-4441-8C57-BA7831E0739A}"/>
              </a:ext>
            </a:extLst>
          </p:cNvPr>
          <p:cNvSpPr/>
          <p:nvPr/>
        </p:nvSpPr>
        <p:spPr>
          <a:xfrm>
            <a:off x="130462" y="5790821"/>
            <a:ext cx="6780179" cy="369332"/>
          </a:xfrm>
          <a:prstGeom prst="rect">
            <a:avLst/>
          </a:prstGeom>
        </p:spPr>
        <p:txBody>
          <a:bodyPr wrap="square">
            <a:spAutoFit/>
          </a:bodyPr>
          <a:lstStyle/>
          <a:p>
            <a:r>
              <a:rPr lang="en-US" dirty="0">
                <a:hlinkClick r:id="rId8"/>
              </a:rPr>
              <a:t>https://www.nsf.gov/funding/programs.jsp?org=MCB</a:t>
            </a:r>
            <a:endParaRPr lang="en-US" dirty="0"/>
          </a:p>
        </p:txBody>
      </p:sp>
    </p:spTree>
    <p:extLst>
      <p:ext uri="{BB962C8B-B14F-4D97-AF65-F5344CB8AC3E}">
        <p14:creationId xmlns:p14="http://schemas.microsoft.com/office/powerpoint/2010/main" val="2925367373"/>
      </p:ext>
    </p:extLst>
  </p:cSld>
  <p:clrMapOvr>
    <a:masterClrMapping/>
  </p:clrMapOvr>
  <p:transition spd="slow"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ppt_x</p:attrName>
                                        </p:attrNameLst>
                                      </p:cBhvr>
                                      <p:tavLst>
                                        <p:tav tm="0">
                                          <p:val>
                                            <p:strVal val="#ppt_x-#ppt_w*1.125000"/>
                                          </p:val>
                                        </p:tav>
                                        <p:tav tm="100000">
                                          <p:val>
                                            <p:strVal val="#ppt_x"/>
                                          </p:val>
                                        </p:tav>
                                      </p:tavLst>
                                    </p:anim>
                                    <p:animEffect transition="in" filter="wipe(righ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randombar(horizontal)">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426810"/>
            <a:ext cx="12192000" cy="127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cs typeface="Arial" panose="020B0604020202020204" pitchFamily="34" charset="0"/>
              </a:rPr>
              <a:t>MCB Virtual Office Hour</a:t>
            </a:r>
            <a:br>
              <a:rPr lang="en-US" b="1" dirty="0">
                <a:latin typeface="+mn-lt"/>
                <a:cs typeface="Arial" panose="020B0604020202020204" pitchFamily="34" charset="0"/>
              </a:rPr>
            </a:br>
            <a:endParaRPr lang="en-US" sz="1000" b="1" dirty="0">
              <a:latin typeface="+mn-lt"/>
              <a:cs typeface="Arial" panose="020B0604020202020204" pitchFamily="34" charset="0"/>
            </a:endParaRPr>
          </a:p>
          <a:p>
            <a:pPr algn="ctr"/>
            <a:r>
              <a:rPr lang="en-US" b="1" dirty="0">
                <a:solidFill>
                  <a:srgbClr val="0070C0"/>
                </a:solidFill>
                <a:latin typeface="+mn-lt"/>
                <a:cs typeface="Arial" panose="020B0604020202020204" pitchFamily="34" charset="0"/>
              </a:rPr>
              <a:t>Today’s Topic:</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290271" y="2449027"/>
            <a:ext cx="9611458"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r>
              <a:rPr lang="en-US" sz="4000" b="1" dirty="0">
                <a:solidFill>
                  <a:srgbClr val="0070C0"/>
                </a:solidFill>
                <a:cs typeface="Arial" panose="020B0604020202020204" pitchFamily="34" charset="0"/>
              </a:rPr>
              <a:t>Funding opportunities at NSF for broadening participation</a:t>
            </a:r>
          </a:p>
          <a:p>
            <a:pPr marL="7938" indent="0" algn="ctr">
              <a:spcBef>
                <a:spcPts val="1800"/>
              </a:spcBef>
              <a:buSzPct val="150000"/>
              <a:buNone/>
            </a:pPr>
            <a:endParaRPr lang="en-US" sz="4000" b="1" dirty="0">
              <a:solidFill>
                <a:srgbClr val="0070C0"/>
              </a:solidFill>
              <a:cs typeface="Arial" panose="020B0604020202020204" pitchFamily="34" charset="0"/>
            </a:endParaRPr>
          </a:p>
          <a:p>
            <a:pPr marL="7938" indent="0" algn="ctr">
              <a:spcBef>
                <a:spcPts val="1800"/>
              </a:spcBef>
              <a:buSzPct val="150000"/>
              <a:buNone/>
            </a:pPr>
            <a:r>
              <a:rPr lang="en-US" sz="3200" b="1" dirty="0">
                <a:solidFill>
                  <a:schemeClr val="accent6">
                    <a:lumMod val="75000"/>
                  </a:schemeClr>
                </a:solidFill>
                <a:latin typeface="Arial" panose="020B0604020202020204" pitchFamily="34" charset="0"/>
                <a:cs typeface="Arial" panose="020B0604020202020204" pitchFamily="34" charset="0"/>
              </a:rPr>
              <a:t>Copy of this and past presentations at: https://mcbblog.nsfbio.com/office-hours/</a:t>
            </a:r>
          </a:p>
          <a:p>
            <a:pPr marL="7938" indent="0" algn="ctr">
              <a:spcBef>
                <a:spcPts val="1800"/>
              </a:spcBef>
              <a:buSzPct val="150000"/>
              <a:buNone/>
            </a:pPr>
            <a:endParaRPr lang="en-US" sz="4000" b="1" dirty="0">
              <a:solidFill>
                <a:srgbClr val="0070C0"/>
              </a:solidFill>
              <a:cs typeface="Arial" panose="020B0604020202020204" pitchFamily="34" charset="0"/>
            </a:endParaRPr>
          </a:p>
        </p:txBody>
      </p:sp>
      <p:grpSp>
        <p:nvGrpSpPr>
          <p:cNvPr id="7" name="Group 6">
            <a:extLst>
              <a:ext uri="{FF2B5EF4-FFF2-40B4-BE49-F238E27FC236}">
                <a16:creationId xmlns:a16="http://schemas.microsoft.com/office/drawing/2014/main" id="{451FCDA0-1C75-4547-9D88-CDF19B5657C7}"/>
              </a:ext>
            </a:extLst>
          </p:cNvPr>
          <p:cNvGrpSpPr/>
          <p:nvPr/>
        </p:nvGrpSpPr>
        <p:grpSpPr>
          <a:xfrm>
            <a:off x="0" y="290713"/>
            <a:ext cx="12192000" cy="3613582"/>
            <a:chOff x="0" y="1622209"/>
            <a:chExt cx="12192000" cy="3613582"/>
          </a:xfrm>
        </p:grpSpPr>
        <p:pic>
          <p:nvPicPr>
            <p:cNvPr id="5" name="Picture 4">
              <a:extLst>
                <a:ext uri="{FF2B5EF4-FFF2-40B4-BE49-F238E27FC236}">
                  <a16:creationId xmlns:a16="http://schemas.microsoft.com/office/drawing/2014/main" id="{10EEDA79-1FD4-924A-8669-B2D81C1A3743}"/>
                </a:ext>
              </a:extLst>
            </p:cNvPr>
            <p:cNvPicPr>
              <a:picLocks noChangeAspect="1"/>
            </p:cNvPicPr>
            <p:nvPr/>
          </p:nvPicPr>
          <p:blipFill>
            <a:blip r:embed="rId4"/>
            <a:stretch>
              <a:fillRect/>
            </a:stretch>
          </p:blipFill>
          <p:spPr>
            <a:xfrm>
              <a:off x="0" y="1622209"/>
              <a:ext cx="12192000" cy="3613582"/>
            </a:xfrm>
            <a:prstGeom prst="rect">
              <a:avLst/>
            </a:prstGeom>
          </p:spPr>
        </p:pic>
        <p:sp>
          <p:nvSpPr>
            <p:cNvPr id="6" name="Down Arrow 5">
              <a:extLst>
                <a:ext uri="{FF2B5EF4-FFF2-40B4-BE49-F238E27FC236}">
                  <a16:creationId xmlns:a16="http://schemas.microsoft.com/office/drawing/2014/main" id="{D47EAA6D-EB67-A54B-A398-6EA37D2E7AC5}"/>
                </a:ext>
              </a:extLst>
            </p:cNvPr>
            <p:cNvSpPr/>
            <p:nvPr/>
          </p:nvSpPr>
          <p:spPr>
            <a:xfrm rot="1929591">
              <a:off x="9036275" y="2424644"/>
              <a:ext cx="930443" cy="2261936"/>
            </a:xfrm>
            <a:prstGeom prst="downArrow">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57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426810"/>
            <a:ext cx="12192000" cy="7756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938" algn="ctr">
              <a:spcBef>
                <a:spcPts val="1800"/>
              </a:spcBef>
              <a:buSzPct val="150000"/>
            </a:pPr>
            <a:r>
              <a:rPr lang="en-US" sz="3200" b="1" dirty="0">
                <a:solidFill>
                  <a:srgbClr val="0070C0"/>
                </a:solidFill>
                <a:cs typeface="Arial" panose="020B0604020202020204" pitchFamily="34" charset="0"/>
              </a:rPr>
              <a:t>The NSF Broadening Participation portfolio</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690368" y="1361868"/>
            <a:ext cx="10765757" cy="506932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spcAft>
                <a:spcPts val="600"/>
              </a:spcAft>
              <a:buFont typeface="Arial" panose="020B0604020202020204" pitchFamily="34" charset="0"/>
              <a:buChar char="•"/>
              <a:defRPr/>
            </a:pPr>
            <a:r>
              <a:rPr lang="en-US" b="1" dirty="0">
                <a:cs typeface="Arial" panose="020B0604020202020204" pitchFamily="34" charset="0"/>
              </a:rPr>
              <a:t>How does NSF define Broadening Participation?</a:t>
            </a:r>
          </a:p>
          <a:p>
            <a:pPr lvl="1">
              <a:spcBef>
                <a:spcPts val="0"/>
              </a:spcBef>
              <a:spcAft>
                <a:spcPts val="600"/>
              </a:spcAft>
              <a:buFont typeface="Arial" panose="020B0604020202020204" pitchFamily="34" charset="0"/>
              <a:buChar char="•"/>
              <a:defRPr/>
            </a:pPr>
            <a:r>
              <a:rPr lang="en-US" b="1" dirty="0">
                <a:cs typeface="Arial" panose="020B0604020202020204" pitchFamily="34" charset="0"/>
              </a:rPr>
              <a:t>Programs that are primarily focused on broadening participation; </a:t>
            </a:r>
          </a:p>
          <a:p>
            <a:pPr lvl="1">
              <a:spcBef>
                <a:spcPts val="0"/>
              </a:spcBef>
              <a:spcAft>
                <a:spcPts val="600"/>
              </a:spcAft>
              <a:buFont typeface="Arial" panose="020B0604020202020204" pitchFamily="34" charset="0"/>
              <a:buChar char="•"/>
              <a:defRPr/>
            </a:pPr>
            <a:r>
              <a:rPr lang="en-US" b="1" dirty="0">
                <a:cs typeface="Arial" panose="020B0604020202020204" pitchFamily="34" charset="0"/>
              </a:rPr>
              <a:t>Programs that have broadening participation as one of several emphases; and </a:t>
            </a:r>
          </a:p>
          <a:p>
            <a:pPr lvl="1">
              <a:spcBef>
                <a:spcPts val="0"/>
              </a:spcBef>
              <a:spcAft>
                <a:spcPts val="600"/>
              </a:spcAft>
              <a:buFont typeface="Arial" panose="020B0604020202020204" pitchFamily="34" charset="0"/>
              <a:buChar char="•"/>
              <a:defRPr/>
            </a:pPr>
            <a:r>
              <a:rPr lang="en-US" b="1" dirty="0">
                <a:cs typeface="Arial" panose="020B0604020202020204" pitchFamily="34" charset="0"/>
              </a:rPr>
              <a:t>Dear Colleague Letters expressing interest in specific aspects of broadening participation. </a:t>
            </a:r>
          </a:p>
        </p:txBody>
      </p:sp>
    </p:spTree>
    <p:extLst>
      <p:ext uri="{BB962C8B-B14F-4D97-AF65-F5344CB8AC3E}">
        <p14:creationId xmlns:p14="http://schemas.microsoft.com/office/powerpoint/2010/main" val="41656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9"/>
            <a:ext cx="12192000" cy="7756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latin typeface="+mn-lt"/>
                <a:cs typeface="Arial" panose="020B0604020202020204" pitchFamily="34" charset="0"/>
              </a:rPr>
              <a:t>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329494" y="1023639"/>
            <a:ext cx="11533010" cy="545508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An element of broader impacts with the goal of discovering and nurturing talent</a:t>
            </a:r>
          </a:p>
          <a:p>
            <a:pPr>
              <a:spcBef>
                <a:spcPts val="0"/>
              </a:spcBef>
              <a:spcAft>
                <a:spcPts val="600"/>
              </a:spcAft>
              <a:defRPr/>
            </a:pPr>
            <a:r>
              <a:rPr lang="en-US" sz="2400" b="1" dirty="0">
                <a:cs typeface="Arial" panose="020B0604020202020204" pitchFamily="34" charset="0"/>
              </a:rPr>
              <a:t>Emphasis on individuals who belong to groups underrepresented in science</a:t>
            </a:r>
          </a:p>
          <a:p>
            <a:pPr lvl="1">
              <a:spcBef>
                <a:spcPts val="0"/>
              </a:spcBef>
              <a:spcAft>
                <a:spcPts val="600"/>
              </a:spcAft>
              <a:defRPr/>
            </a:pPr>
            <a:r>
              <a:rPr lang="en-US" sz="2400" b="1" dirty="0">
                <a:cs typeface="Arial" panose="020B0604020202020204" pitchFamily="34" charset="0"/>
              </a:rPr>
              <a:t>David </a:t>
            </a:r>
            <a:r>
              <a:rPr lang="en-US" sz="2400" b="1" dirty="0" err="1">
                <a:cs typeface="Arial" panose="020B0604020202020204" pitchFamily="34" charset="0"/>
              </a:rPr>
              <a:t>Asai</a:t>
            </a:r>
            <a:r>
              <a:rPr lang="en-US" sz="2400" b="1" dirty="0">
                <a:cs typeface="Arial" panose="020B0604020202020204" pitchFamily="34" charset="0"/>
              </a:rPr>
              <a:t> “PEERs:”  </a:t>
            </a:r>
            <a:r>
              <a:rPr lang="en-US" sz="2400" b="1" dirty="0">
                <a:solidFill>
                  <a:schemeClr val="accent2"/>
                </a:solidFill>
                <a:cs typeface="Arial" panose="020B0604020202020204" pitchFamily="34" charset="0"/>
              </a:rPr>
              <a:t>P</a:t>
            </a:r>
            <a:r>
              <a:rPr lang="en-US" sz="2400" b="1" dirty="0">
                <a:cs typeface="Arial" panose="020B0604020202020204" pitchFamily="34" charset="0"/>
              </a:rPr>
              <a:t>ersons </a:t>
            </a:r>
            <a:r>
              <a:rPr lang="en-US" sz="2400" b="1" dirty="0">
                <a:solidFill>
                  <a:schemeClr val="accent2"/>
                </a:solidFill>
                <a:cs typeface="Arial" panose="020B0604020202020204" pitchFamily="34" charset="0"/>
              </a:rPr>
              <a:t>E</a:t>
            </a:r>
            <a:r>
              <a:rPr lang="en-US" sz="2400" b="1" dirty="0">
                <a:cs typeface="Arial" panose="020B0604020202020204" pitchFamily="34" charset="0"/>
              </a:rPr>
              <a:t>xcluded because of </a:t>
            </a:r>
            <a:r>
              <a:rPr lang="en-US" sz="2400" b="1" dirty="0">
                <a:solidFill>
                  <a:schemeClr val="accent2"/>
                </a:solidFill>
                <a:cs typeface="Arial" panose="020B0604020202020204" pitchFamily="34" charset="0"/>
              </a:rPr>
              <a:t>E</a:t>
            </a:r>
            <a:r>
              <a:rPr lang="en-US" sz="2400" b="1" dirty="0">
                <a:cs typeface="Arial" panose="020B0604020202020204" pitchFamily="34" charset="0"/>
              </a:rPr>
              <a:t>thnicity or </a:t>
            </a:r>
            <a:r>
              <a:rPr lang="en-US" sz="2400" b="1" dirty="0">
                <a:solidFill>
                  <a:schemeClr val="accent2"/>
                </a:solidFill>
                <a:cs typeface="Arial" panose="020B0604020202020204" pitchFamily="34" charset="0"/>
              </a:rPr>
              <a:t>R</a:t>
            </a:r>
            <a:r>
              <a:rPr lang="en-US" sz="2400" b="1" dirty="0">
                <a:cs typeface="Arial" panose="020B0604020202020204" pitchFamily="34" charset="0"/>
              </a:rPr>
              <a:t>ace</a:t>
            </a:r>
          </a:p>
          <a:p>
            <a:pPr lvl="1">
              <a:spcBef>
                <a:spcPts val="0"/>
              </a:spcBef>
              <a:spcAft>
                <a:spcPts val="600"/>
              </a:spcAft>
              <a:defRPr/>
            </a:pPr>
            <a:r>
              <a:rPr lang="en-US" sz="2400" b="1" dirty="0">
                <a:cs typeface="Arial" panose="020B0604020202020204" pitchFamily="34" charset="0"/>
              </a:rPr>
              <a:t>The National Center for Science and Engineering Statistics:</a:t>
            </a:r>
          </a:p>
          <a:p>
            <a:pPr lvl="2">
              <a:spcBef>
                <a:spcPts val="0"/>
              </a:spcBef>
              <a:spcAft>
                <a:spcPts val="600"/>
              </a:spcAft>
              <a:defRPr/>
            </a:pPr>
            <a:r>
              <a:rPr lang="en-US" b="1" dirty="0">
                <a:cs typeface="Arial" panose="020B0604020202020204" pitchFamily="34" charset="0"/>
              </a:rPr>
              <a:t>Three racial or ethnic minority groups whose representation in Science &amp; Engineering education or employment is smaller than their representation in the U.S. population.</a:t>
            </a:r>
          </a:p>
          <a:p>
            <a:pPr lvl="2">
              <a:spcBef>
                <a:spcPts val="0"/>
              </a:spcBef>
              <a:spcAft>
                <a:spcPts val="600"/>
              </a:spcAft>
              <a:defRPr/>
            </a:pPr>
            <a:r>
              <a:rPr lang="en-US" b="1" dirty="0">
                <a:cs typeface="Arial" panose="020B0604020202020204" pitchFamily="34" charset="0"/>
              </a:rPr>
              <a:t>Alaska Natives, Native Americans, Black or African Americans, Hispanics.</a:t>
            </a:r>
          </a:p>
          <a:p>
            <a:pPr lvl="2">
              <a:spcBef>
                <a:spcPts val="0"/>
              </a:spcBef>
              <a:spcAft>
                <a:spcPts val="600"/>
              </a:spcAft>
              <a:defRPr/>
            </a:pPr>
            <a:r>
              <a:rPr lang="en-US" b="1" dirty="0">
                <a:cs typeface="Arial" panose="020B0604020202020204" pitchFamily="34" charset="0"/>
              </a:rPr>
              <a:t>Sometimes NCSES also includes women, people with disabilities,    and veterans as underrepresented.</a:t>
            </a:r>
          </a:p>
        </p:txBody>
      </p:sp>
    </p:spTree>
    <p:extLst>
      <p:ext uri="{BB962C8B-B14F-4D97-AF65-F5344CB8AC3E}">
        <p14:creationId xmlns:p14="http://schemas.microsoft.com/office/powerpoint/2010/main" val="32886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latin typeface="+mn-lt"/>
                <a:cs typeface="Arial" panose="020B0604020202020204" pitchFamily="34" charset="0"/>
              </a:rPr>
              <a:t>Focused Programs for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218286" y="1550504"/>
            <a:ext cx="6217683" cy="336056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2400" b="1" dirty="0">
                <a:cs typeface="Arial" panose="020B0604020202020204" pitchFamily="34" charset="0"/>
              </a:rPr>
              <a:t>Focused programs have an explicit broadening participation program goal. The majority of each award's budget goes to broadening participation activities and could involve research on broadening participation.</a:t>
            </a:r>
          </a:p>
          <a:p>
            <a:pPr marL="0" indent="0">
              <a:spcBef>
                <a:spcPts val="0"/>
              </a:spcBef>
              <a:spcAft>
                <a:spcPts val="600"/>
              </a:spcAft>
              <a:buNone/>
              <a:defRPr/>
            </a:pPr>
            <a:endParaRPr lang="en-US" sz="2400" b="1" dirty="0">
              <a:cs typeface="Arial" panose="020B0604020202020204" pitchFamily="34" charset="0"/>
            </a:endParaRPr>
          </a:p>
        </p:txBody>
      </p:sp>
      <p:pic>
        <p:nvPicPr>
          <p:cNvPr id="2050" name="Picture 2" descr="Coronavirus pandemic threatens existence of outdoor education programs">
            <a:extLst>
              <a:ext uri="{FF2B5EF4-FFF2-40B4-BE49-F238E27FC236}">
                <a16:creationId xmlns:a16="http://schemas.microsoft.com/office/drawing/2014/main" id="{FEBC8FFB-3477-B245-B71B-1802FF6A69C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92651" y="1598298"/>
            <a:ext cx="5346352" cy="33605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CBC37FB-6CBE-DD48-ABC8-DF61EFDED19F}"/>
              </a:ext>
            </a:extLst>
          </p:cNvPr>
          <p:cNvSpPr/>
          <p:nvPr/>
        </p:nvSpPr>
        <p:spPr>
          <a:xfrm>
            <a:off x="6594648" y="4971771"/>
            <a:ext cx="4615366" cy="307777"/>
          </a:xfrm>
          <a:prstGeom prst="rect">
            <a:avLst/>
          </a:prstGeom>
        </p:spPr>
        <p:txBody>
          <a:bodyPr wrap="none">
            <a:spAutoFit/>
          </a:bodyPr>
          <a:lstStyle/>
          <a:p>
            <a:r>
              <a:rPr lang="en-US" sz="1400" i="1" dirty="0"/>
              <a:t>Credit: ©2019 Regents of the University of California</a:t>
            </a:r>
            <a:endParaRPr lang="en-US" sz="1400" dirty="0"/>
          </a:p>
        </p:txBody>
      </p:sp>
      <p:sp>
        <p:nvSpPr>
          <p:cNvPr id="7" name="Rectangle 6">
            <a:extLst>
              <a:ext uri="{FF2B5EF4-FFF2-40B4-BE49-F238E27FC236}">
                <a16:creationId xmlns:a16="http://schemas.microsoft.com/office/drawing/2014/main" id="{65C8EAA2-8584-4A4B-862B-725EB42F6D6F}"/>
              </a:ext>
            </a:extLst>
          </p:cNvPr>
          <p:cNvSpPr/>
          <p:nvPr/>
        </p:nvSpPr>
        <p:spPr>
          <a:xfrm>
            <a:off x="107390" y="5522873"/>
            <a:ext cx="10819365" cy="1200329"/>
          </a:xfrm>
          <a:prstGeom prst="rect">
            <a:avLst/>
          </a:prstGeom>
        </p:spPr>
        <p:txBody>
          <a:bodyPr wrap="square">
            <a:spAutoFit/>
          </a:bodyPr>
          <a:lstStyle/>
          <a:p>
            <a:pPr>
              <a:spcAft>
                <a:spcPts val="600"/>
              </a:spcAft>
              <a:defRPr/>
            </a:pPr>
            <a:r>
              <a:rPr lang="en-US" sz="2400" b="1" dirty="0">
                <a:solidFill>
                  <a:schemeClr val="accent6">
                    <a:lumMod val="75000"/>
                  </a:schemeClr>
                </a:solidFill>
                <a:cs typeface="Arial" panose="020B0604020202020204" pitchFamily="34" charset="0"/>
              </a:rPr>
              <a:t>See https://</a:t>
            </a:r>
            <a:r>
              <a:rPr lang="en-US" sz="2400" b="1" dirty="0" err="1">
                <a:solidFill>
                  <a:schemeClr val="accent6">
                    <a:lumMod val="75000"/>
                  </a:schemeClr>
                </a:solidFill>
                <a:cs typeface="Arial" panose="020B0604020202020204" pitchFamily="34" charset="0"/>
              </a:rPr>
              <a:t>www.nsf.gov</a:t>
            </a:r>
            <a:r>
              <a:rPr lang="en-US" sz="2400" b="1" dirty="0">
                <a:solidFill>
                  <a:schemeClr val="accent6">
                    <a:lumMod val="75000"/>
                  </a:schemeClr>
                </a:solidFill>
                <a:cs typeface="Arial" panose="020B0604020202020204" pitchFamily="34" charset="0"/>
              </a:rPr>
              <a:t>/od/</a:t>
            </a:r>
            <a:r>
              <a:rPr lang="en-US" sz="2400" b="1" dirty="0" err="1">
                <a:solidFill>
                  <a:schemeClr val="accent6">
                    <a:lumMod val="75000"/>
                  </a:schemeClr>
                </a:solidFill>
                <a:cs typeface="Arial" panose="020B0604020202020204" pitchFamily="34" charset="0"/>
              </a:rPr>
              <a:t>broadeningparticipation</a:t>
            </a:r>
            <a:r>
              <a:rPr lang="en-US" sz="2400" b="1" dirty="0">
                <a:solidFill>
                  <a:schemeClr val="accent6">
                    <a:lumMod val="75000"/>
                  </a:schemeClr>
                </a:solidFill>
                <a:cs typeface="Arial" panose="020B0604020202020204" pitchFamily="34" charset="0"/>
              </a:rPr>
              <a:t>/</a:t>
            </a:r>
            <a:r>
              <a:rPr lang="en-US" sz="2400" b="1" dirty="0" err="1">
                <a:solidFill>
                  <a:schemeClr val="accent6">
                    <a:lumMod val="75000"/>
                  </a:schemeClr>
                </a:solidFill>
                <a:cs typeface="Arial" panose="020B0604020202020204" pitchFamily="34" charset="0"/>
              </a:rPr>
              <a:t>bp_portfolio_dynamic.jsp</a:t>
            </a:r>
            <a:endParaRPr lang="en-US" sz="2400" b="1" dirty="0">
              <a:solidFill>
                <a:schemeClr val="accent6">
                  <a:lumMod val="75000"/>
                </a:schemeClr>
              </a:solidFill>
              <a:cs typeface="Arial" panose="020B0604020202020204" pitchFamily="34" charset="0"/>
            </a:endParaRPr>
          </a:p>
        </p:txBody>
      </p:sp>
    </p:spTree>
    <p:extLst>
      <p:ext uri="{BB962C8B-B14F-4D97-AF65-F5344CB8AC3E}">
        <p14:creationId xmlns:p14="http://schemas.microsoft.com/office/powerpoint/2010/main" val="108320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lumMod val="75000"/>
                  </a:schemeClr>
                </a:solidFill>
                <a:latin typeface="+mn-lt"/>
                <a:cs typeface="Arial" panose="020B0604020202020204" pitchFamily="34" charset="0"/>
              </a:rPr>
              <a:t>NSF-wide Focused Programs for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6293946" y="1620077"/>
            <a:ext cx="5162179" cy="506895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ADVANCE: Organizational Change for Gender Equity in STEM Academic Professions</a:t>
            </a:r>
          </a:p>
          <a:p>
            <a:pPr>
              <a:spcBef>
                <a:spcPts val="0"/>
              </a:spcBef>
              <a:spcAft>
                <a:spcPts val="600"/>
              </a:spcAft>
              <a:defRPr/>
            </a:pPr>
            <a:r>
              <a:rPr lang="en-US" sz="2400" b="1" dirty="0" err="1">
                <a:cs typeface="Arial" panose="020B0604020202020204" pitchFamily="34" charset="0"/>
              </a:rPr>
              <a:t>EPSCoR</a:t>
            </a:r>
            <a:r>
              <a:rPr lang="en-US" sz="2400" b="1" dirty="0">
                <a:cs typeface="Arial" panose="020B0604020202020204" pitchFamily="34" charset="0"/>
              </a:rPr>
              <a:t> Research Infrastructure Improvement Program Track-1</a:t>
            </a:r>
          </a:p>
          <a:p>
            <a:pPr>
              <a:spcBef>
                <a:spcPts val="0"/>
              </a:spcBef>
              <a:spcAft>
                <a:spcPts val="600"/>
              </a:spcAft>
              <a:defRPr/>
            </a:pPr>
            <a:r>
              <a:rPr lang="en-US" sz="2400" b="1" dirty="0">
                <a:cs typeface="Arial" panose="020B0604020202020204" pitchFamily="34" charset="0"/>
              </a:rPr>
              <a:t>Established Program to Stimulate Competitive Research: Workshop Opportunities (EPS-WO)</a:t>
            </a:r>
          </a:p>
          <a:p>
            <a:pPr>
              <a:spcBef>
                <a:spcPts val="0"/>
              </a:spcBef>
              <a:spcAft>
                <a:spcPts val="600"/>
              </a:spcAft>
              <a:defRPr/>
            </a:pPr>
            <a:r>
              <a:rPr lang="en-US" sz="2400" b="1" dirty="0">
                <a:cs typeface="Arial" panose="020B0604020202020204" pitchFamily="34" charset="0"/>
              </a:rPr>
              <a:t>Historically Black Colleges and Universities - Excellence in Research</a:t>
            </a:r>
          </a:p>
        </p:txBody>
      </p:sp>
      <p:pic>
        <p:nvPicPr>
          <p:cNvPr id="3074" name="Picture 2" descr="A growing biofilm forms a starburst-like pattern">
            <a:extLst>
              <a:ext uri="{FF2B5EF4-FFF2-40B4-BE49-F238E27FC236}">
                <a16:creationId xmlns:a16="http://schemas.microsoft.com/office/drawing/2014/main" id="{886637D1-DA81-864F-84CA-C6CF53D311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0368" y="1426469"/>
            <a:ext cx="5207688" cy="32734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CE8A23A-BA77-5D40-B770-328949AB9C1D}"/>
              </a:ext>
            </a:extLst>
          </p:cNvPr>
          <p:cNvSpPr/>
          <p:nvPr/>
        </p:nvSpPr>
        <p:spPr>
          <a:xfrm>
            <a:off x="653047" y="4696797"/>
            <a:ext cx="5207688" cy="646331"/>
          </a:xfrm>
          <a:prstGeom prst="rect">
            <a:avLst/>
          </a:prstGeom>
        </p:spPr>
        <p:txBody>
          <a:bodyPr wrap="square">
            <a:spAutoFit/>
          </a:bodyPr>
          <a:lstStyle/>
          <a:p>
            <a:r>
              <a:rPr lang="en-US" i="1" dirty="0"/>
              <a:t>Credit: </a:t>
            </a:r>
            <a:r>
              <a:rPr lang="en-US" i="1" dirty="0" err="1"/>
              <a:t>Chenyi</a:t>
            </a:r>
            <a:r>
              <a:rPr lang="en-US" i="1" dirty="0"/>
              <a:t> Fei, Department of Molecular Biology, Princeton University</a:t>
            </a:r>
            <a:endParaRPr lang="en-US" dirty="0"/>
          </a:p>
        </p:txBody>
      </p:sp>
    </p:spTree>
    <p:extLst>
      <p:ext uri="{BB962C8B-B14F-4D97-AF65-F5344CB8AC3E}">
        <p14:creationId xmlns:p14="http://schemas.microsoft.com/office/powerpoint/2010/main" val="285561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6DD7E-50C5-4ED2-B747-087AC4D8C7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610" y="5482291"/>
            <a:ext cx="1270000" cy="1270000"/>
          </a:xfrm>
          <a:prstGeom prst="rect">
            <a:avLst/>
          </a:prstGeom>
        </p:spPr>
      </p:pic>
      <p:sp>
        <p:nvSpPr>
          <p:cNvPr id="3" name="Title 1">
            <a:extLst>
              <a:ext uri="{FF2B5EF4-FFF2-40B4-BE49-F238E27FC236}">
                <a16:creationId xmlns:a16="http://schemas.microsoft.com/office/drawing/2014/main" id="{C0830CFB-7D3F-4482-885C-FA2E2682A07D}"/>
              </a:ext>
            </a:extLst>
          </p:cNvPr>
          <p:cNvSpPr txBox="1">
            <a:spLocks/>
          </p:cNvSpPr>
          <p:nvPr/>
        </p:nvSpPr>
        <p:spPr>
          <a:xfrm>
            <a:off x="0" y="105708"/>
            <a:ext cx="12192000" cy="14447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2">
                    <a:lumMod val="75000"/>
                  </a:schemeClr>
                </a:solidFill>
                <a:latin typeface="+mn-lt"/>
                <a:cs typeface="Arial" panose="020B0604020202020204" pitchFamily="34" charset="0"/>
              </a:rPr>
              <a:t>BIO Focused Programs for Broadening Participation</a:t>
            </a:r>
          </a:p>
        </p:txBody>
      </p:sp>
      <p:sp>
        <p:nvSpPr>
          <p:cNvPr id="4" name="Content Placeholder 2">
            <a:extLst>
              <a:ext uri="{FF2B5EF4-FFF2-40B4-BE49-F238E27FC236}">
                <a16:creationId xmlns:a16="http://schemas.microsoft.com/office/drawing/2014/main" id="{A30EE31E-E893-47EA-902C-2BD8FED1007E}"/>
              </a:ext>
            </a:extLst>
          </p:cNvPr>
          <p:cNvSpPr txBox="1">
            <a:spLocks/>
          </p:cNvSpPr>
          <p:nvPr/>
        </p:nvSpPr>
        <p:spPr>
          <a:xfrm>
            <a:off x="1154348" y="2066647"/>
            <a:ext cx="9883303" cy="32734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0" algn="ctr">
              <a:spcBef>
                <a:spcPts val="1800"/>
              </a:spcBef>
              <a:buSzPct val="150000"/>
              <a:buNone/>
            </a:pPr>
            <a:endParaRPr lang="en-US" sz="4000" b="1" dirty="0">
              <a:solidFill>
                <a:srgbClr val="0070C0"/>
              </a:solidFill>
              <a:cs typeface="Arial" panose="020B0604020202020204" pitchFamily="34" charset="0"/>
            </a:endParaRPr>
          </a:p>
        </p:txBody>
      </p:sp>
      <p:sp>
        <p:nvSpPr>
          <p:cNvPr id="5" name="Rectangle 2">
            <a:extLst>
              <a:ext uri="{FF2B5EF4-FFF2-40B4-BE49-F238E27FC236}">
                <a16:creationId xmlns:a16="http://schemas.microsoft.com/office/drawing/2014/main" id="{3562E21E-AF06-6A48-91B8-9F67E56CE8C3}"/>
              </a:ext>
            </a:extLst>
          </p:cNvPr>
          <p:cNvSpPr txBox="1">
            <a:spLocks noChangeArrowheads="1"/>
          </p:cNvSpPr>
          <p:nvPr/>
        </p:nvSpPr>
        <p:spPr>
          <a:xfrm>
            <a:off x="6096000" y="2657475"/>
            <a:ext cx="5819160" cy="403155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defRPr/>
            </a:pPr>
            <a:r>
              <a:rPr lang="en-US" sz="2400" b="1" dirty="0">
                <a:cs typeface="Arial" panose="020B0604020202020204" pitchFamily="34" charset="0"/>
              </a:rPr>
              <a:t>Postdoctoral Research Fellowships in Biology</a:t>
            </a:r>
          </a:p>
        </p:txBody>
      </p:sp>
      <p:pic>
        <p:nvPicPr>
          <p:cNvPr id="4098" name="Picture 2" descr="A selection of nanostructures built using DNA origami">
            <a:extLst>
              <a:ext uri="{FF2B5EF4-FFF2-40B4-BE49-F238E27FC236}">
                <a16:creationId xmlns:a16="http://schemas.microsoft.com/office/drawing/2014/main" id="{655A54A0-34C1-1F46-939A-EA4144C949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3059" y="1620077"/>
            <a:ext cx="5207687" cy="32734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F977A7C-7FA1-9241-9D98-7A35651C85B6}"/>
              </a:ext>
            </a:extLst>
          </p:cNvPr>
          <p:cNvSpPr/>
          <p:nvPr/>
        </p:nvSpPr>
        <p:spPr>
          <a:xfrm>
            <a:off x="276839" y="4860923"/>
            <a:ext cx="5360125" cy="738664"/>
          </a:xfrm>
          <a:prstGeom prst="rect">
            <a:avLst/>
          </a:prstGeom>
        </p:spPr>
        <p:txBody>
          <a:bodyPr wrap="square">
            <a:spAutoFit/>
          </a:bodyPr>
          <a:lstStyle/>
          <a:p>
            <a:r>
              <a:rPr lang="en-US" sz="1400" i="1" dirty="0"/>
              <a:t>Credit: </a:t>
            </a:r>
            <a:r>
              <a:rPr lang="en-US" sz="1400" i="1" dirty="0" err="1"/>
              <a:t>Xiaoguo</a:t>
            </a:r>
            <a:r>
              <a:rPr lang="en-US" sz="1400" i="1" dirty="0"/>
              <a:t> Liu: </a:t>
            </a:r>
            <a:r>
              <a:rPr lang="en-US" sz="1400" i="1" dirty="0" err="1"/>
              <a:t>Biodesign</a:t>
            </a:r>
            <a:r>
              <a:rPr lang="en-US" sz="1400" i="1" dirty="0"/>
              <a:t> Center for Molecular Design and Biomimetics. Shireen Dooling: </a:t>
            </a:r>
            <a:r>
              <a:rPr lang="en-US" sz="1400" i="1" dirty="0" err="1"/>
              <a:t>Biodesign</a:t>
            </a:r>
            <a:r>
              <a:rPr lang="en-US" sz="1400" i="1" dirty="0"/>
              <a:t> Center at Arizona State University</a:t>
            </a:r>
            <a:endParaRPr lang="en-US" sz="1400" dirty="0"/>
          </a:p>
        </p:txBody>
      </p:sp>
    </p:spTree>
    <p:extLst>
      <p:ext uri="{BB962C8B-B14F-4D97-AF65-F5344CB8AC3E}">
        <p14:creationId xmlns:p14="http://schemas.microsoft.com/office/powerpoint/2010/main" val="949393390"/>
      </p:ext>
    </p:extLst>
  </p:cSld>
  <p:clrMapOvr>
    <a:masterClrMapping/>
  </p:clrMapOvr>
</p:sld>
</file>

<file path=ppt/theme/theme1.xml><?xml version="1.0" encoding="utf-8"?>
<a:theme xmlns:a="http://schemas.openxmlformats.org/drawingml/2006/main" name="Office Theme">
  <a:themeElements>
    <a:clrScheme name="NSF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3D46C53DC9014996F6012FD7754550" ma:contentTypeVersion="7" ma:contentTypeDescription="Create a new document." ma:contentTypeScope="" ma:versionID="662471e917c980f849b0227928c67e65">
  <xsd:schema xmlns:xsd="http://www.w3.org/2001/XMLSchema" xmlns:xs="http://www.w3.org/2001/XMLSchema" xmlns:p="http://schemas.microsoft.com/office/2006/metadata/properties" xmlns:ns3="f6feb8f9-89bc-46d5-8405-1c0b05b972f2" targetNamespace="http://schemas.microsoft.com/office/2006/metadata/properties" ma:root="true" ma:fieldsID="5806b51c63f7363af6bf7feb3ddb4f4b" ns3:_="">
    <xsd:import namespace="f6feb8f9-89bc-46d5-8405-1c0b05b972f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eb8f9-89bc-46d5-8405-1c0b05b972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323799-1005-4639-A27F-268441F30A19}">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f6feb8f9-89bc-46d5-8405-1c0b05b972f2"/>
    <ds:schemaRef ds:uri="http://purl.org/dc/elements/1.1/"/>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7A8DE85B-DBB0-49EC-85E6-403EC425D80D}">
  <ds:schemaRefs>
    <ds:schemaRef ds:uri="http://schemas.microsoft.com/sharepoint/v3/contenttype/forms"/>
  </ds:schemaRefs>
</ds:datastoreItem>
</file>

<file path=customXml/itemProps3.xml><?xml version="1.0" encoding="utf-8"?>
<ds:datastoreItem xmlns:ds="http://schemas.openxmlformats.org/officeDocument/2006/customXml" ds:itemID="{C0A5BB40-B919-45C7-A00C-D7A355A1D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feb8f9-89bc-46d5-8405-1c0b05b97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19138</TotalTime>
  <Words>3033</Words>
  <Application>Microsoft Macintosh PowerPoint</Application>
  <PresentationFormat>Widescreen</PresentationFormat>
  <Paragraphs>296</Paragraphs>
  <Slides>25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Century Gothic</vt:lpstr>
      <vt:lpstr>Office Theme</vt:lpstr>
      <vt:lpstr>PowerPoint Presentation</vt:lpstr>
      <vt:lpstr>PowerPoint Presentation</vt:lpstr>
      <vt:lpstr>Molecular and Cellular Biosciences (MCB)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Virtual Office Hours</dc:title>
  <dc:creator>Jawor, Jodie M.</dc:creator>
  <cp:lastModifiedBy>Lostroh, Phoebe</cp:lastModifiedBy>
  <cp:revision>288</cp:revision>
  <cp:lastPrinted>2019-08-15T12:48:33Z</cp:lastPrinted>
  <dcterms:created xsi:type="dcterms:W3CDTF">2019-04-15T16:50:17Z</dcterms:created>
  <dcterms:modified xsi:type="dcterms:W3CDTF">2021-07-14T17:11:46Z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0x010100793D46C53DC9014996F6012FD7754550</vt:lpwstr>
  </property>
</Properties>
</file>