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73" r:id="rId5"/>
    <p:sldId id="325" r:id="rId6"/>
    <p:sldId id="328" r:id="rId7"/>
    <p:sldId id="315" r:id="rId8"/>
    <p:sldId id="275" r:id="rId9"/>
    <p:sldId id="295" r:id="rId10"/>
    <p:sldId id="425" r:id="rId11"/>
    <p:sldId id="337" r:id="rId12"/>
    <p:sldId id="330" r:id="rId13"/>
    <p:sldId id="323" r:id="rId14"/>
    <p:sldId id="424" r:id="rId15"/>
    <p:sldId id="324" r:id="rId16"/>
    <p:sldId id="292" r:id="rId17"/>
    <p:sldId id="309" r:id="rId18"/>
    <p:sldId id="331" r:id="rId19"/>
    <p:sldId id="287" r:id="rId20"/>
    <p:sldId id="288" r:id="rId21"/>
    <p:sldId id="322" r:id="rId22"/>
    <p:sldId id="332" r:id="rId23"/>
    <p:sldId id="321" r:id="rId24"/>
    <p:sldId id="339" r:id="rId25"/>
    <p:sldId id="285" r:id="rId26"/>
    <p:sldId id="284" r:id="rId27"/>
    <p:sldId id="314" r:id="rId28"/>
    <p:sldId id="286" r:id="rId29"/>
    <p:sldId id="297" r:id="rId30"/>
    <p:sldId id="296"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FF"/>
    <a:srgbClr val="FFFFCC"/>
    <a:srgbClr val="BBDEBB"/>
    <a:srgbClr val="6A1E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52498" autoAdjust="0"/>
    <p:restoredTop sz="86388" autoAdjust="0"/>
  </p:normalViewPr>
  <p:slideViewPr>
    <p:cSldViewPr>
      <p:cViewPr varScale="1">
        <p:scale>
          <a:sx n="57" d="100"/>
          <a:sy n="57" d="100"/>
        </p:scale>
        <p:origin x="128" y="52"/>
      </p:cViewPr>
      <p:guideLst>
        <p:guide orient="horz" pos="2160"/>
        <p:guide pos="2880"/>
      </p:guideLst>
    </p:cSldViewPr>
  </p:slideViewPr>
  <p:outlineViewPr>
    <p:cViewPr>
      <p:scale>
        <a:sx n="33" d="100"/>
        <a:sy n="33" d="100"/>
      </p:scale>
      <p:origin x="0" y="-123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79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9B1DC33-E302-47B6-A7F4-DD3604010DED}" type="datetimeFigureOut">
              <a:rPr lang="en-US" smtClean="0"/>
              <a:t>9/27/2021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2E3869-502C-40D4-BBB2-5FED1745F1C9}" type="slidenum">
              <a:rPr lang="en-US" smtClean="0"/>
              <a:t>‹#›</a:t>
            </a:fld>
            <a:endParaRPr lang="en-US"/>
          </a:p>
        </p:txBody>
      </p:sp>
    </p:spTree>
    <p:extLst>
      <p:ext uri="{BB962C8B-B14F-4D97-AF65-F5344CB8AC3E}">
        <p14:creationId xmlns:p14="http://schemas.microsoft.com/office/powerpoint/2010/main" val="419439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F01258-7284-4BD5-BCFA-A17DDEE3D3A5}" type="datetimeFigureOut">
              <a:rPr lang="en-US" smtClean="0"/>
              <a:t>9/27/2021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C8DFE4-1F7B-4F34-A3D6-6CC5D40BE38F}" type="slidenum">
              <a:rPr lang="en-US" smtClean="0"/>
              <a:t>‹#›</a:t>
            </a:fld>
            <a:endParaRPr lang="en-US"/>
          </a:p>
        </p:txBody>
      </p:sp>
    </p:spTree>
    <p:extLst>
      <p:ext uri="{BB962C8B-B14F-4D97-AF65-F5344CB8AC3E}">
        <p14:creationId xmlns:p14="http://schemas.microsoft.com/office/powerpoint/2010/main" val="333663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4</a:t>
            </a:fld>
            <a:endParaRPr lang="en-US"/>
          </a:p>
        </p:txBody>
      </p:sp>
    </p:spTree>
    <p:extLst>
      <p:ext uri="{BB962C8B-B14F-4D97-AF65-F5344CB8AC3E}">
        <p14:creationId xmlns:p14="http://schemas.microsoft.com/office/powerpoint/2010/main" val="163193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26</a:t>
            </a:fld>
            <a:endParaRPr lang="en-US"/>
          </a:p>
        </p:txBody>
      </p:sp>
    </p:spTree>
    <p:extLst>
      <p:ext uri="{BB962C8B-B14F-4D97-AF65-F5344CB8AC3E}">
        <p14:creationId xmlns:p14="http://schemas.microsoft.com/office/powerpoint/2010/main" val="379452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5</a:t>
            </a:fld>
            <a:endParaRPr lang="en-US"/>
          </a:p>
        </p:txBody>
      </p:sp>
    </p:spTree>
    <p:extLst>
      <p:ext uri="{BB962C8B-B14F-4D97-AF65-F5344CB8AC3E}">
        <p14:creationId xmlns:p14="http://schemas.microsoft.com/office/powerpoint/2010/main" val="42841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9</a:t>
            </a:fld>
            <a:endParaRPr lang="en-US"/>
          </a:p>
        </p:txBody>
      </p:sp>
    </p:spTree>
    <p:extLst>
      <p:ext uri="{BB962C8B-B14F-4D97-AF65-F5344CB8AC3E}">
        <p14:creationId xmlns:p14="http://schemas.microsoft.com/office/powerpoint/2010/main" val="50199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16</a:t>
            </a:fld>
            <a:endParaRPr lang="en-US"/>
          </a:p>
        </p:txBody>
      </p:sp>
    </p:spTree>
    <p:extLst>
      <p:ext uri="{BB962C8B-B14F-4D97-AF65-F5344CB8AC3E}">
        <p14:creationId xmlns:p14="http://schemas.microsoft.com/office/powerpoint/2010/main" val="190122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19</a:t>
            </a:fld>
            <a:endParaRPr lang="en-US"/>
          </a:p>
        </p:txBody>
      </p:sp>
    </p:spTree>
    <p:extLst>
      <p:ext uri="{BB962C8B-B14F-4D97-AF65-F5344CB8AC3E}">
        <p14:creationId xmlns:p14="http://schemas.microsoft.com/office/powerpoint/2010/main" val="381771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22</a:t>
            </a:fld>
            <a:endParaRPr lang="en-US"/>
          </a:p>
        </p:txBody>
      </p:sp>
    </p:spTree>
    <p:extLst>
      <p:ext uri="{BB962C8B-B14F-4D97-AF65-F5344CB8AC3E}">
        <p14:creationId xmlns:p14="http://schemas.microsoft.com/office/powerpoint/2010/main" val="101127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23</a:t>
            </a:fld>
            <a:endParaRPr lang="en-US"/>
          </a:p>
        </p:txBody>
      </p:sp>
    </p:spTree>
    <p:extLst>
      <p:ext uri="{BB962C8B-B14F-4D97-AF65-F5344CB8AC3E}">
        <p14:creationId xmlns:p14="http://schemas.microsoft.com/office/powerpoint/2010/main" val="78813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24</a:t>
            </a:fld>
            <a:endParaRPr lang="en-US"/>
          </a:p>
        </p:txBody>
      </p:sp>
    </p:spTree>
    <p:extLst>
      <p:ext uri="{BB962C8B-B14F-4D97-AF65-F5344CB8AC3E}">
        <p14:creationId xmlns:p14="http://schemas.microsoft.com/office/powerpoint/2010/main" val="286937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25</a:t>
            </a:fld>
            <a:endParaRPr lang="en-US"/>
          </a:p>
        </p:txBody>
      </p:sp>
    </p:spTree>
    <p:extLst>
      <p:ext uri="{BB962C8B-B14F-4D97-AF65-F5344CB8AC3E}">
        <p14:creationId xmlns:p14="http://schemas.microsoft.com/office/powerpoint/2010/main" val="328081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Role, Affiliation</a:t>
            </a:r>
          </a:p>
        </p:txBody>
      </p:sp>
    </p:spTree>
    <p:extLst>
      <p:ext uri="{BB962C8B-B14F-4D97-AF65-F5344CB8AC3E}">
        <p14:creationId xmlns:p14="http://schemas.microsoft.com/office/powerpoint/2010/main" val="3986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89" y="990600"/>
            <a:ext cx="9094940" cy="5401023"/>
          </a:xfrm>
        </p:spPr>
        <p:txBody>
          <a:bodyPr/>
          <a:lstStyle>
            <a:lvl1pPr>
              <a:spcBef>
                <a:spcPts val="0"/>
              </a:spcBef>
              <a:defRPr sz="2400">
                <a:solidFill>
                  <a:schemeClr val="tx1"/>
                </a:solidFill>
              </a:defRPr>
            </a:lvl1pPr>
            <a:lvl2pPr>
              <a:spcBef>
                <a:spcPts val="0"/>
              </a:spcBef>
              <a:defRPr sz="2000">
                <a:solidFill>
                  <a:schemeClr val="tx1"/>
                </a:solidFill>
              </a:defRPr>
            </a:lvl2pPr>
            <a:lvl3pPr>
              <a:spcBef>
                <a:spcPts val="0"/>
              </a:spcBef>
              <a:defRPr sz="1800">
                <a:solidFill>
                  <a:schemeClr val="tx1"/>
                </a:solidFill>
              </a:defRPr>
            </a:lvl3pPr>
            <a:lvl4pPr>
              <a:spcBef>
                <a:spcPts val="0"/>
              </a:spcBef>
              <a:defRPr sz="1600">
                <a:solidFill>
                  <a:schemeClr val="tx1"/>
                </a:solidFill>
              </a:defRPr>
            </a:lvl4pPr>
            <a:lvl5pPr>
              <a:spcBef>
                <a:spcPts val="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86A7760B-073F-0242-801F-AA29B6B9DD25}"/>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506DA5E-258E-E64D-9F1B-06EF839E415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200CC443-70D3-5B42-9899-7A459E4F26AC}"/>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4150201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age">
    <p:bg>
      <p:bgPr>
        <a:solidFill>
          <a:schemeClr val="tx2">
            <a:lumMod val="20000"/>
            <a:lumOff val="8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9E67F5D-055F-9B4A-A74B-964A41FD7C82}"/>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5">
            <a:extLst>
              <a:ext uri="{FF2B5EF4-FFF2-40B4-BE49-F238E27FC236}">
                <a16:creationId xmlns:a16="http://schemas.microsoft.com/office/drawing/2014/main" id="{4E736BF2-08DF-2D48-883F-B94A7F29BDFF}"/>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15003418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email">
            <a:alphaModFix amt="35000"/>
            <a:lum/>
            <a:extLst>
              <a:ext uri="{28A0092B-C50C-407E-A947-70E740481C1C}">
                <a14:useLocalDpi xmlns:a14="http://schemas.microsoft.com/office/drawing/2010/main"/>
              </a:ext>
            </a:extLst>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700" y="-7960"/>
            <a:ext cx="7586028"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199" y="1074717"/>
            <a:ext cx="9037529" cy="53089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76200" y="-7960"/>
            <a:ext cx="1419896" cy="914444"/>
            <a:chOff x="386772" y="381000"/>
            <a:chExt cx="1419896" cy="914444"/>
          </a:xfrm>
        </p:grpSpPr>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9" name="Picture 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cxnSp>
        <p:nvCxnSpPr>
          <p:cNvPr id="12" name="Straight Connector 11"/>
          <p:cNvCxnSpPr>
            <a:cxnSpLocks/>
          </p:cNvCxnSpPr>
          <p:nvPr userDrawn="1"/>
        </p:nvCxnSpPr>
        <p:spPr>
          <a:xfrm>
            <a:off x="0" y="990600"/>
            <a:ext cx="91137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3C5F7CB-C303-7144-A991-4F3AF4E736F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Chart ‹#›</a:t>
            </a:r>
          </a:p>
        </p:txBody>
      </p:sp>
    </p:spTree>
    <p:extLst>
      <p:ext uri="{BB962C8B-B14F-4D97-AF65-F5344CB8AC3E}">
        <p14:creationId xmlns:p14="http://schemas.microsoft.com/office/powerpoint/2010/main" val="272306504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914400" rtl="0" eaLnBrk="1" latinLnBrk="0" hangingPunct="1">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90750"/>
            <a:ext cx="7772400" cy="1619250"/>
          </a:xfrm>
        </p:spPr>
        <p:txBody>
          <a:bodyPr>
            <a:normAutofit fontScale="90000"/>
          </a:bodyPr>
          <a:lstStyle/>
          <a:p>
            <a:r>
              <a:rPr lang="en-US" sz="3600" i="1" dirty="0"/>
              <a:t>The Imaging X-ray Polarimetry Explorer</a:t>
            </a:r>
            <a:br>
              <a:rPr lang="en-US" sz="3600" i="1" dirty="0"/>
            </a:br>
            <a:r>
              <a:rPr lang="en-US" sz="3600" i="1" dirty="0"/>
              <a:t>IXPE</a:t>
            </a:r>
            <a:br>
              <a:rPr lang="en-US" dirty="0"/>
            </a:br>
            <a:endParaRPr lang="en-US" dirty="0"/>
          </a:p>
        </p:txBody>
      </p:sp>
      <p:sp>
        <p:nvSpPr>
          <p:cNvPr id="8" name="Subtitle 7"/>
          <p:cNvSpPr>
            <a:spLocks noGrp="1"/>
          </p:cNvSpPr>
          <p:nvPr>
            <p:ph type="subTitle" idx="1"/>
          </p:nvPr>
        </p:nvSpPr>
        <p:spPr>
          <a:xfrm>
            <a:off x="0" y="3886200"/>
            <a:ext cx="9144000" cy="2514600"/>
          </a:xfrm>
        </p:spPr>
        <p:txBody>
          <a:bodyPr>
            <a:normAutofit/>
          </a:bodyPr>
          <a:lstStyle/>
          <a:p>
            <a:r>
              <a:rPr lang="en-US" sz="2900" dirty="0">
                <a:solidFill>
                  <a:schemeClr val="bg1"/>
                </a:solidFill>
              </a:rPr>
              <a:t>Martin C. Weisskopf</a:t>
            </a:r>
          </a:p>
          <a:p>
            <a:r>
              <a:rPr lang="en-US" sz="2900" dirty="0">
                <a:solidFill>
                  <a:schemeClr val="bg1"/>
                </a:solidFill>
              </a:rPr>
              <a:t>NASA Marshall Space Flight Center</a:t>
            </a:r>
          </a:p>
          <a:p>
            <a:r>
              <a:rPr lang="en-US" sz="2000" dirty="0">
                <a:solidFill>
                  <a:schemeClr val="bg1"/>
                </a:solidFill>
              </a:rPr>
              <a:t>Presentation to the Astronomy and Astrophysics Advisory Committee </a:t>
            </a:r>
          </a:p>
          <a:p>
            <a:r>
              <a:rPr lang="en-US" sz="2000" dirty="0">
                <a:solidFill>
                  <a:schemeClr val="bg1"/>
                </a:solidFill>
              </a:rPr>
              <a:t>September 29, 2021</a:t>
            </a:r>
          </a:p>
          <a:p>
            <a:r>
              <a:rPr lang="en-US" sz="2000" dirty="0">
                <a:solidFill>
                  <a:schemeClr val="bg1"/>
                </a:solidFill>
              </a:rPr>
              <a:t> </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93583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0"/>
            <a:ext cx="7550426" cy="990600"/>
          </a:xfrm>
        </p:spPr>
        <p:txBody>
          <a:bodyPr/>
          <a:lstStyle/>
          <a:p>
            <a:r>
              <a:rPr lang="en-US" i="1" dirty="0">
                <a:solidFill>
                  <a:schemeClr val="tx1"/>
                </a:solidFill>
              </a:rPr>
              <a:t>The Optics</a:t>
            </a:r>
          </a:p>
        </p:txBody>
      </p:sp>
      <p:pic>
        <p:nvPicPr>
          <p:cNvPr id="3" name="Picture 2" descr="opics 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7645" y="1800845"/>
            <a:ext cx="2694443" cy="3909060"/>
          </a:xfrm>
          <a:prstGeom prst="rect">
            <a:avLst/>
          </a:prstGeom>
        </p:spPr>
      </p:pic>
      <p:pic>
        <p:nvPicPr>
          <p:cNvPr id="4" name="Picture 3" descr="optics 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676" y="1800845"/>
            <a:ext cx="2931795" cy="3909060"/>
          </a:xfrm>
          <a:prstGeom prst="rect">
            <a:avLst/>
          </a:prstGeom>
        </p:spPr>
      </p:pic>
      <p:pic>
        <p:nvPicPr>
          <p:cNvPr id="5" name="Picture 4" descr="optics 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2426" y="2127342"/>
            <a:ext cx="3429000" cy="3174715"/>
          </a:xfrm>
          <a:prstGeom prst="rect">
            <a:avLst/>
          </a:prstGeom>
        </p:spPr>
      </p:pic>
    </p:spTree>
    <p:extLst>
      <p:ext uri="{BB962C8B-B14F-4D97-AF65-F5344CB8AC3E}">
        <p14:creationId xmlns:p14="http://schemas.microsoft.com/office/powerpoint/2010/main" val="3445429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43000"/>
            <a:ext cx="9113727" cy="461665"/>
          </a:xfrm>
          <a:prstGeom prst="rect">
            <a:avLst/>
          </a:prstGeom>
        </p:spPr>
        <p:txBody>
          <a:bodyPr wrap="square">
            <a:spAutoFit/>
          </a:bodyPr>
          <a:lstStyle/>
          <a:p>
            <a:pPr indent="-171450" algn="just" defTabSz="342900">
              <a:spcBef>
                <a:spcPct val="20000"/>
              </a:spcBef>
              <a:buFont typeface="Arial" panose="020B0604020202020204" pitchFamily="34" charset="0"/>
              <a:buChar char="•"/>
              <a:defRPr/>
            </a:pPr>
            <a:r>
              <a:rPr lang="en-US" sz="2400" b="1" kern="0" dirty="0">
                <a:solidFill>
                  <a:prstClr val="black"/>
                </a:solidFill>
              </a:rPr>
              <a:t>X-ray calibration of the MMAs at MSFC’s 100-m X-ray test facility</a:t>
            </a:r>
          </a:p>
        </p:txBody>
      </p:sp>
      <p:pic>
        <p:nvPicPr>
          <p:cNvPr id="4" name="Picture 3" descr="X-ray calibration of the MMAs at MSFC’s 100-m X-ray test facility&#10;image 3">
            <a:extLst>
              <a:ext uri="{FF2B5EF4-FFF2-40B4-BE49-F238E27FC236}">
                <a16:creationId xmlns:a16="http://schemas.microsoft.com/office/drawing/2014/main" id="{20FE68D8-69FC-7C47-9174-4AB5942945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4322055"/>
            <a:ext cx="3076460" cy="2307345"/>
          </a:xfrm>
          <a:prstGeom prst="rect">
            <a:avLst/>
          </a:prstGeom>
        </p:spPr>
      </p:pic>
      <p:pic>
        <p:nvPicPr>
          <p:cNvPr id="5" name="Picture 4" descr="X-ray calibration of the MMAs at MSFC’s 100-m X-ray test facility&#10;image 1">
            <a:extLst>
              <a:ext uri="{FF2B5EF4-FFF2-40B4-BE49-F238E27FC236}">
                <a16:creationId xmlns:a16="http://schemas.microsoft.com/office/drawing/2014/main" id="{A56C15CB-D713-BB4D-AFC1-EF24AD008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5180" y="1697827"/>
            <a:ext cx="2795530" cy="2096648"/>
          </a:xfrm>
          <a:prstGeom prst="rect">
            <a:avLst/>
          </a:prstGeom>
        </p:spPr>
      </p:pic>
      <p:pic>
        <p:nvPicPr>
          <p:cNvPr id="7" name="Picture 6" descr="X-ray calibration of the MMAs at MSFC’s 100-m X-ray test facility&#10;image 2">
            <a:extLst>
              <a:ext uri="{FF2B5EF4-FFF2-40B4-BE49-F238E27FC236}">
                <a16:creationId xmlns:a16="http://schemas.microsoft.com/office/drawing/2014/main" id="{80AB6476-1AED-3A43-85E8-643DB325BF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5384" y="2287742"/>
            <a:ext cx="2379644" cy="3172858"/>
          </a:xfrm>
          <a:prstGeom prst="rect">
            <a:avLst/>
          </a:prstGeom>
        </p:spPr>
      </p:pic>
      <p:sp>
        <p:nvSpPr>
          <p:cNvPr id="8" name="Title 7">
            <a:extLst>
              <a:ext uri="{FF2B5EF4-FFF2-40B4-BE49-F238E27FC236}">
                <a16:creationId xmlns:a16="http://schemas.microsoft.com/office/drawing/2014/main" id="{FBD4ACF6-1F81-4E71-8466-4A22707485DF}"/>
              </a:ext>
            </a:extLst>
          </p:cNvPr>
          <p:cNvSpPr>
            <a:spLocks noGrp="1"/>
          </p:cNvSpPr>
          <p:nvPr>
            <p:ph type="title"/>
          </p:nvPr>
        </p:nvSpPr>
        <p:spPr/>
        <p:txBody>
          <a:bodyPr/>
          <a:lstStyle/>
          <a:p>
            <a:r>
              <a:rPr lang="en-US" i="1" dirty="0">
                <a:solidFill>
                  <a:schemeClr val="tx1"/>
                </a:solidFill>
              </a:rPr>
              <a:t>Stray Light Test Facility</a:t>
            </a:r>
          </a:p>
        </p:txBody>
      </p:sp>
    </p:spTree>
    <p:extLst>
      <p:ext uri="{BB962C8B-B14F-4D97-AF65-F5344CB8AC3E}">
        <p14:creationId xmlns:p14="http://schemas.microsoft.com/office/powerpoint/2010/main" val="155829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10160"/>
            <a:ext cx="7550426" cy="980440"/>
          </a:xfrm>
        </p:spPr>
        <p:txBody>
          <a:bodyPr/>
          <a:lstStyle/>
          <a:p>
            <a:r>
              <a:rPr lang="en-US" i="1" dirty="0">
                <a:solidFill>
                  <a:schemeClr val="tx1"/>
                </a:solidFill>
              </a:rPr>
              <a:t>Angular Resolution</a:t>
            </a:r>
          </a:p>
        </p:txBody>
      </p:sp>
      <p:pic>
        <p:nvPicPr>
          <p:cNvPr id="3" name="Picture 2" descr="angular resolution 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8000" y="1371600"/>
            <a:ext cx="5136000" cy="47608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460489537"/>
              </p:ext>
            </p:extLst>
          </p:nvPr>
        </p:nvGraphicFramePr>
        <p:xfrm>
          <a:off x="0" y="1824674"/>
          <a:ext cx="3981624" cy="1188720"/>
        </p:xfrm>
        <a:graphic>
          <a:graphicData uri="http://schemas.openxmlformats.org/drawingml/2006/table">
            <a:tbl>
              <a:tblPr firstRow="1" bandRow="1">
                <a:tableStyleId>{5C22544A-7EE6-4342-B048-85BDC9FD1C3A}</a:tableStyleId>
              </a:tblPr>
              <a:tblGrid>
                <a:gridCol w="995406">
                  <a:extLst>
                    <a:ext uri="{9D8B030D-6E8A-4147-A177-3AD203B41FA5}">
                      <a16:colId xmlns:a16="http://schemas.microsoft.com/office/drawing/2014/main" val="2533057011"/>
                    </a:ext>
                  </a:extLst>
                </a:gridCol>
                <a:gridCol w="995406">
                  <a:extLst>
                    <a:ext uri="{9D8B030D-6E8A-4147-A177-3AD203B41FA5}">
                      <a16:colId xmlns:a16="http://schemas.microsoft.com/office/drawing/2014/main" val="1044607239"/>
                    </a:ext>
                  </a:extLst>
                </a:gridCol>
                <a:gridCol w="995406">
                  <a:extLst>
                    <a:ext uri="{9D8B030D-6E8A-4147-A177-3AD203B41FA5}">
                      <a16:colId xmlns:a16="http://schemas.microsoft.com/office/drawing/2014/main" val="3288407401"/>
                    </a:ext>
                  </a:extLst>
                </a:gridCol>
                <a:gridCol w="995406">
                  <a:extLst>
                    <a:ext uri="{9D8B030D-6E8A-4147-A177-3AD203B41FA5}">
                      <a16:colId xmlns:a16="http://schemas.microsoft.com/office/drawing/2014/main" val="71745980"/>
                    </a:ext>
                  </a:extLst>
                </a:gridCol>
              </a:tblGrid>
              <a:tr h="297180">
                <a:tc>
                  <a:txBody>
                    <a:bodyPr/>
                    <a:lstStyle/>
                    <a:p>
                      <a:pPr algn="ctr"/>
                      <a:r>
                        <a:rPr lang="en-US" sz="1500" dirty="0"/>
                        <a:t>MMA</a:t>
                      </a:r>
                    </a:p>
                  </a:txBody>
                  <a:tcPr marL="68580" marR="68580" marT="34290" marB="34290"/>
                </a:tc>
                <a:tc>
                  <a:txBody>
                    <a:bodyPr/>
                    <a:lstStyle/>
                    <a:p>
                      <a:pPr algn="ctr"/>
                      <a:r>
                        <a:rPr lang="en-US" sz="1500" dirty="0"/>
                        <a:t>#1</a:t>
                      </a:r>
                    </a:p>
                  </a:txBody>
                  <a:tcPr marL="68580" marR="68580" marT="34290" marB="34290"/>
                </a:tc>
                <a:tc>
                  <a:txBody>
                    <a:bodyPr/>
                    <a:lstStyle/>
                    <a:p>
                      <a:pPr algn="ctr"/>
                      <a:r>
                        <a:rPr lang="en-US" sz="1500" dirty="0"/>
                        <a:t>#2</a:t>
                      </a:r>
                    </a:p>
                  </a:txBody>
                  <a:tcPr marL="68580" marR="68580" marT="34290" marB="34290"/>
                </a:tc>
                <a:tc>
                  <a:txBody>
                    <a:bodyPr/>
                    <a:lstStyle/>
                    <a:p>
                      <a:pPr algn="ctr"/>
                      <a:r>
                        <a:rPr lang="en-US" sz="1500" dirty="0"/>
                        <a:t>#3</a:t>
                      </a:r>
                    </a:p>
                  </a:txBody>
                  <a:tcPr marL="68580" marR="68580" marT="34290" marB="34290"/>
                </a:tc>
                <a:extLst>
                  <a:ext uri="{0D108BD9-81ED-4DB2-BD59-A6C34878D82A}">
                    <a16:rowId xmlns:a16="http://schemas.microsoft.com/office/drawing/2014/main" val="2270320264"/>
                  </a:ext>
                </a:extLst>
              </a:tr>
              <a:tr h="297180">
                <a:tc>
                  <a:txBody>
                    <a:bodyPr/>
                    <a:lstStyle/>
                    <a:p>
                      <a:pPr algn="ctr"/>
                      <a:r>
                        <a:rPr lang="en-US" sz="1500" b="1" dirty="0"/>
                        <a:t>6.4</a:t>
                      </a:r>
                      <a:r>
                        <a:rPr lang="en-US" sz="1500" b="1" baseline="0" dirty="0"/>
                        <a:t> keV</a:t>
                      </a:r>
                      <a:endParaRPr lang="en-US" sz="1500" b="1" dirty="0"/>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24.8″</a:t>
                      </a:r>
                    </a:p>
                  </a:txBody>
                  <a:tcPr marL="68580" marR="68580" marT="34290" marB="34290"/>
                </a:tc>
                <a:tc>
                  <a:txBody>
                    <a:bodyPr/>
                    <a:lstStyle/>
                    <a:p>
                      <a:pPr algn="ctr"/>
                      <a:r>
                        <a:rPr lang="en-US" sz="1500" b="1" dirty="0">
                          <a:solidFill>
                            <a:schemeClr val="tx1"/>
                          </a:solidFill>
                        </a:rPr>
                        <a:t>24.2″</a:t>
                      </a:r>
                    </a:p>
                  </a:txBody>
                  <a:tcPr marL="68580" marR="68580" marT="34290" marB="34290"/>
                </a:tc>
                <a:extLst>
                  <a:ext uri="{0D108BD9-81ED-4DB2-BD59-A6C34878D82A}">
                    <a16:rowId xmlns:a16="http://schemas.microsoft.com/office/drawing/2014/main" val="1136959217"/>
                  </a:ext>
                </a:extLst>
              </a:tr>
              <a:tr h="297180">
                <a:tc>
                  <a:txBody>
                    <a:bodyPr/>
                    <a:lstStyle/>
                    <a:p>
                      <a:pPr algn="ctr"/>
                      <a:r>
                        <a:rPr lang="en-US" sz="1500" b="1" dirty="0"/>
                        <a:t>4.5 keV</a:t>
                      </a:r>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25.0″</a:t>
                      </a:r>
                    </a:p>
                  </a:txBody>
                  <a:tcPr marL="68580" marR="68580" marT="34290" marB="34290"/>
                </a:tc>
                <a:tc>
                  <a:txBody>
                    <a:bodyPr/>
                    <a:lstStyle/>
                    <a:p>
                      <a:pPr algn="ctr"/>
                      <a:r>
                        <a:rPr lang="en-US" sz="1500" b="1" dirty="0">
                          <a:solidFill>
                            <a:schemeClr val="tx1"/>
                          </a:solidFill>
                        </a:rPr>
                        <a:t>26.9″</a:t>
                      </a:r>
                    </a:p>
                  </a:txBody>
                  <a:tcPr marL="68580" marR="68580" marT="34290" marB="34290"/>
                </a:tc>
                <a:extLst>
                  <a:ext uri="{0D108BD9-81ED-4DB2-BD59-A6C34878D82A}">
                    <a16:rowId xmlns:a16="http://schemas.microsoft.com/office/drawing/2014/main" val="1763980382"/>
                  </a:ext>
                </a:extLst>
              </a:tr>
              <a:tr h="297180">
                <a:tc>
                  <a:txBody>
                    <a:bodyPr/>
                    <a:lstStyle/>
                    <a:p>
                      <a:pPr algn="ctr"/>
                      <a:r>
                        <a:rPr lang="en-US" sz="1500" b="1" dirty="0"/>
                        <a:t>2.3 keV</a:t>
                      </a:r>
                    </a:p>
                  </a:txBody>
                  <a:tcPr marL="68580" marR="68580" marT="34290" marB="34290"/>
                </a:tc>
                <a:tc>
                  <a:txBody>
                    <a:bodyPr/>
                    <a:lstStyle/>
                    <a:p>
                      <a:pPr algn="ctr"/>
                      <a:r>
                        <a:rPr lang="en-US" sz="1500" b="1" dirty="0">
                          <a:solidFill>
                            <a:schemeClr val="tx1"/>
                          </a:solidFill>
                        </a:rPr>
                        <a:t>18.7″</a:t>
                      </a:r>
                    </a:p>
                  </a:txBody>
                  <a:tcPr marL="68580" marR="68580" marT="34290" marB="34290"/>
                </a:tc>
                <a:tc>
                  <a:txBody>
                    <a:bodyPr/>
                    <a:lstStyle/>
                    <a:p>
                      <a:pPr algn="ctr"/>
                      <a:r>
                        <a:rPr lang="en-US" sz="1500" b="1" dirty="0">
                          <a:solidFill>
                            <a:schemeClr val="tx1"/>
                          </a:solidFill>
                        </a:rPr>
                        <a:t>24.5″</a:t>
                      </a:r>
                    </a:p>
                  </a:txBody>
                  <a:tcPr marL="68580" marR="68580" marT="34290" marB="34290"/>
                </a:tc>
                <a:tc>
                  <a:txBody>
                    <a:bodyPr/>
                    <a:lstStyle/>
                    <a:p>
                      <a:pPr algn="ctr"/>
                      <a:r>
                        <a:rPr lang="en-US" sz="1500" b="1" dirty="0">
                          <a:solidFill>
                            <a:schemeClr val="tx1"/>
                          </a:solidFill>
                        </a:rPr>
                        <a:t>26.7″</a:t>
                      </a:r>
                    </a:p>
                  </a:txBody>
                  <a:tcPr marL="68580" marR="68580" marT="34290" marB="34290"/>
                </a:tc>
                <a:extLst>
                  <a:ext uri="{0D108BD9-81ED-4DB2-BD59-A6C34878D82A}">
                    <a16:rowId xmlns:a16="http://schemas.microsoft.com/office/drawing/2014/main" val="2243168686"/>
                  </a:ext>
                </a:extLst>
              </a:tr>
            </a:tbl>
          </a:graphicData>
        </a:graphic>
      </p:graphicFrame>
      <p:sp>
        <p:nvSpPr>
          <p:cNvPr id="5" name="Rectangle 4"/>
          <p:cNvSpPr/>
          <p:nvPr/>
        </p:nvSpPr>
        <p:spPr>
          <a:xfrm>
            <a:off x="-8965" y="4749225"/>
            <a:ext cx="4276165" cy="584775"/>
          </a:xfrm>
          <a:prstGeom prst="rect">
            <a:avLst/>
          </a:prstGeom>
        </p:spPr>
        <p:txBody>
          <a:bodyPr wrap="square">
            <a:spAutoFit/>
          </a:bodyPr>
          <a:lstStyle/>
          <a:p>
            <a:r>
              <a:rPr lang="en-US" sz="1600" b="1" dirty="0"/>
              <a:t>Based upon X-ray calibration and analysis, the system-level performance is 28″ HPD</a:t>
            </a:r>
          </a:p>
        </p:txBody>
      </p:sp>
      <p:sp>
        <p:nvSpPr>
          <p:cNvPr id="6" name="TextBox 5">
            <a:extLst>
              <a:ext uri="{FF2B5EF4-FFF2-40B4-BE49-F238E27FC236}">
                <a16:creationId xmlns:a16="http://schemas.microsoft.com/office/drawing/2014/main" id="{9F8D12B3-9A5A-E04D-BF5E-7590B72EAE27}"/>
              </a:ext>
            </a:extLst>
          </p:cNvPr>
          <p:cNvSpPr txBox="1"/>
          <p:nvPr/>
        </p:nvSpPr>
        <p:spPr>
          <a:xfrm>
            <a:off x="0" y="3129873"/>
            <a:ext cx="4070838" cy="1569660"/>
          </a:xfrm>
          <a:prstGeom prst="rect">
            <a:avLst/>
          </a:prstGeom>
          <a:noFill/>
          <a:ln>
            <a:noFill/>
          </a:ln>
        </p:spPr>
        <p:txBody>
          <a:bodyPr wrap="square" rtlCol="0">
            <a:spAutoFit/>
          </a:bodyPr>
          <a:lstStyle/>
          <a:p>
            <a:r>
              <a:rPr lang="en-US" sz="1600" b="1" dirty="0"/>
              <a:t>Values in the table are half-power diameters (HPDs) for the individual MMAs alone. These need to be adjusted slightly  for alignment errors, detector resolution, focus etc. to determine the on-orbit system-level resolution .</a:t>
            </a:r>
          </a:p>
        </p:txBody>
      </p:sp>
    </p:spTree>
    <p:extLst>
      <p:ext uri="{BB962C8B-B14F-4D97-AF65-F5344CB8AC3E}">
        <p14:creationId xmlns:p14="http://schemas.microsoft.com/office/powerpoint/2010/main" val="428696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B51E6C9-4309-0740-B4DD-C33850257E7C}"/>
              </a:ext>
            </a:extLst>
          </p:cNvPr>
          <p:cNvGraphicFramePr>
            <a:graphicFrameLocks noGrp="1"/>
          </p:cNvGraphicFramePr>
          <p:nvPr>
            <p:extLst>
              <p:ext uri="{D42A27DB-BD31-4B8C-83A1-F6EECF244321}">
                <p14:modId xmlns:p14="http://schemas.microsoft.com/office/powerpoint/2010/main" val="480884655"/>
              </p:ext>
            </p:extLst>
          </p:nvPr>
        </p:nvGraphicFramePr>
        <p:xfrm>
          <a:off x="228600" y="1143000"/>
          <a:ext cx="4724400" cy="5477580"/>
        </p:xfrm>
        <a:graphic>
          <a:graphicData uri="http://schemas.openxmlformats.org/drawingml/2006/table">
            <a:tbl>
              <a:tblPr firstRow="1" bandRow="1">
                <a:tableStyleId>{5C22544A-7EE6-4342-B048-85BDC9FD1C3A}</a:tableStyleId>
              </a:tblPr>
              <a:tblGrid>
                <a:gridCol w="2699657">
                  <a:extLst>
                    <a:ext uri="{9D8B030D-6E8A-4147-A177-3AD203B41FA5}">
                      <a16:colId xmlns:a16="http://schemas.microsoft.com/office/drawing/2014/main" val="20000"/>
                    </a:ext>
                  </a:extLst>
                </a:gridCol>
                <a:gridCol w="2024743">
                  <a:extLst>
                    <a:ext uri="{9D8B030D-6E8A-4147-A177-3AD203B41FA5}">
                      <a16:colId xmlns:a16="http://schemas.microsoft.com/office/drawing/2014/main" val="20001"/>
                    </a:ext>
                  </a:extLst>
                </a:gridCol>
              </a:tblGrid>
              <a:tr h="419742">
                <a:tc>
                  <a:txBody>
                    <a:bodyPr/>
                    <a:lstStyle/>
                    <a:p>
                      <a:r>
                        <a:rPr lang="en-US" sz="1800" dirty="0"/>
                        <a:t>Property</a:t>
                      </a:r>
                    </a:p>
                  </a:txBody>
                  <a:tcPr/>
                </a:tc>
                <a:tc>
                  <a:txBody>
                    <a:bodyPr/>
                    <a:lstStyle/>
                    <a:p>
                      <a:r>
                        <a:rPr lang="en-US" sz="1800" dirty="0"/>
                        <a:t>Value</a:t>
                      </a:r>
                    </a:p>
                  </a:txBody>
                  <a:tcPr/>
                </a:tc>
                <a:extLst>
                  <a:ext uri="{0D108BD9-81ED-4DB2-BD59-A6C34878D82A}">
                    <a16:rowId xmlns:a16="http://schemas.microsoft.com/office/drawing/2014/main" val="10000"/>
                  </a:ext>
                </a:extLst>
              </a:tr>
              <a:tr h="419742">
                <a:tc>
                  <a:txBody>
                    <a:bodyPr/>
                    <a:lstStyle/>
                    <a:p>
                      <a:r>
                        <a:rPr lang="en-US" sz="1800" dirty="0"/>
                        <a:t>Number of modules</a:t>
                      </a:r>
                    </a:p>
                  </a:txBody>
                  <a:tcPr/>
                </a:tc>
                <a:tc>
                  <a:txBody>
                    <a:bodyPr/>
                    <a:lstStyle/>
                    <a:p>
                      <a:r>
                        <a:rPr lang="en-US" sz="1800" dirty="0"/>
                        <a:t>3</a:t>
                      </a:r>
                    </a:p>
                  </a:txBody>
                  <a:tcPr/>
                </a:tc>
                <a:extLst>
                  <a:ext uri="{0D108BD9-81ED-4DB2-BD59-A6C34878D82A}">
                    <a16:rowId xmlns:a16="http://schemas.microsoft.com/office/drawing/2014/main" val="10001"/>
                  </a:ext>
                </a:extLst>
              </a:tr>
              <a:tr h="419742">
                <a:tc>
                  <a:txBody>
                    <a:bodyPr/>
                    <a:lstStyle/>
                    <a:p>
                      <a:r>
                        <a:rPr lang="en-US" sz="1800" dirty="0"/>
                        <a:t>Mirror shells per module</a:t>
                      </a:r>
                    </a:p>
                  </a:txBody>
                  <a:tcPr/>
                </a:tc>
                <a:tc>
                  <a:txBody>
                    <a:bodyPr/>
                    <a:lstStyle/>
                    <a:p>
                      <a:r>
                        <a:rPr lang="en-US" sz="1800" dirty="0"/>
                        <a:t>24</a:t>
                      </a:r>
                    </a:p>
                  </a:txBody>
                  <a:tcPr/>
                </a:tc>
                <a:extLst>
                  <a:ext uri="{0D108BD9-81ED-4DB2-BD59-A6C34878D82A}">
                    <a16:rowId xmlns:a16="http://schemas.microsoft.com/office/drawing/2014/main" val="10002"/>
                  </a:ext>
                </a:extLst>
              </a:tr>
              <a:tr h="419742">
                <a:tc>
                  <a:txBody>
                    <a:bodyPr/>
                    <a:lstStyle/>
                    <a:p>
                      <a:r>
                        <a:rPr lang="en-US" sz="1800" dirty="0"/>
                        <a:t>Inner, outer shell diameter</a:t>
                      </a:r>
                    </a:p>
                  </a:txBody>
                  <a:tcPr/>
                </a:tc>
                <a:tc>
                  <a:txBody>
                    <a:bodyPr/>
                    <a:lstStyle/>
                    <a:p>
                      <a:r>
                        <a:rPr lang="en-US" sz="1800" dirty="0"/>
                        <a:t>162, 272 mm</a:t>
                      </a:r>
                    </a:p>
                  </a:txBody>
                  <a:tcPr/>
                </a:tc>
                <a:extLst>
                  <a:ext uri="{0D108BD9-81ED-4DB2-BD59-A6C34878D82A}">
                    <a16:rowId xmlns:a16="http://schemas.microsoft.com/office/drawing/2014/main" val="10003"/>
                  </a:ext>
                </a:extLst>
              </a:tr>
              <a:tr h="419742">
                <a:tc>
                  <a:txBody>
                    <a:bodyPr/>
                    <a:lstStyle/>
                    <a:p>
                      <a:r>
                        <a:rPr lang="en-US" sz="1800" dirty="0"/>
                        <a:t>Total shell length</a:t>
                      </a:r>
                    </a:p>
                  </a:txBody>
                  <a:tcPr/>
                </a:tc>
                <a:tc>
                  <a:txBody>
                    <a:bodyPr/>
                    <a:lstStyle/>
                    <a:p>
                      <a:r>
                        <a:rPr lang="en-US" sz="1800" dirty="0"/>
                        <a:t>600 mm</a:t>
                      </a:r>
                    </a:p>
                  </a:txBody>
                  <a:tcPr/>
                </a:tc>
                <a:extLst>
                  <a:ext uri="{0D108BD9-81ED-4DB2-BD59-A6C34878D82A}">
                    <a16:rowId xmlns:a16="http://schemas.microsoft.com/office/drawing/2014/main" val="10004"/>
                  </a:ext>
                </a:extLst>
              </a:tr>
              <a:tr h="419742">
                <a:tc>
                  <a:txBody>
                    <a:bodyPr/>
                    <a:lstStyle/>
                    <a:p>
                      <a:r>
                        <a:rPr lang="en-US" sz="1800" dirty="0"/>
                        <a:t>Inner, outer shell thickness</a:t>
                      </a:r>
                    </a:p>
                  </a:txBody>
                  <a:tcPr/>
                </a:tc>
                <a:tc>
                  <a:txBody>
                    <a:bodyPr/>
                    <a:lstStyle/>
                    <a:p>
                      <a:r>
                        <a:rPr lang="en-US" sz="1800" dirty="0"/>
                        <a:t>180, 250 µm</a:t>
                      </a:r>
                    </a:p>
                  </a:txBody>
                  <a:tcPr/>
                </a:tc>
                <a:extLst>
                  <a:ext uri="{0D108BD9-81ED-4DB2-BD59-A6C34878D82A}">
                    <a16:rowId xmlns:a16="http://schemas.microsoft.com/office/drawing/2014/main" val="10005"/>
                  </a:ext>
                </a:extLst>
              </a:tr>
              <a:tr h="419742">
                <a:tc>
                  <a:txBody>
                    <a:bodyPr/>
                    <a:lstStyle/>
                    <a:p>
                      <a:r>
                        <a:rPr lang="en-US" sz="1800" dirty="0"/>
                        <a:t>Shell material</a:t>
                      </a:r>
                    </a:p>
                  </a:txBody>
                  <a:tcPr/>
                </a:tc>
                <a:tc>
                  <a:txBody>
                    <a:bodyPr/>
                    <a:lstStyle/>
                    <a:p>
                      <a:r>
                        <a:rPr lang="en-US" sz="1800" dirty="0"/>
                        <a:t>Nickel cobalt alloy</a:t>
                      </a:r>
                    </a:p>
                  </a:txBody>
                  <a:tcPr/>
                </a:tc>
                <a:extLst>
                  <a:ext uri="{0D108BD9-81ED-4DB2-BD59-A6C34878D82A}">
                    <a16:rowId xmlns:a16="http://schemas.microsoft.com/office/drawing/2014/main" val="10006"/>
                  </a:ext>
                </a:extLst>
              </a:tr>
              <a:tr h="517490">
                <a:tc>
                  <a:txBody>
                    <a:bodyPr/>
                    <a:lstStyle/>
                    <a:p>
                      <a:r>
                        <a:rPr lang="en-US" sz="1800" dirty="0"/>
                        <a:t>Effective area per module</a:t>
                      </a:r>
                    </a:p>
                  </a:txBody>
                  <a:tcPr/>
                </a:tc>
                <a:tc>
                  <a:txBody>
                    <a:bodyPr/>
                    <a:lstStyle/>
                    <a:p>
                      <a:r>
                        <a:rPr lang="en-US" sz="1800" dirty="0"/>
                        <a:t> 160 cm</a:t>
                      </a:r>
                      <a:r>
                        <a:rPr lang="en-US" sz="1800" baseline="30000" dirty="0"/>
                        <a:t>2</a:t>
                      </a:r>
                      <a:r>
                        <a:rPr lang="en-US" sz="1800" dirty="0"/>
                        <a:t> (2.3 keV)</a:t>
                      </a:r>
                    </a:p>
                    <a:p>
                      <a:r>
                        <a:rPr lang="en-US" sz="1800" dirty="0"/>
                        <a:t> 190 cm</a:t>
                      </a:r>
                      <a:r>
                        <a:rPr lang="en-US" sz="1800" baseline="30000" dirty="0"/>
                        <a:t>2</a:t>
                      </a:r>
                      <a:r>
                        <a:rPr lang="en-US" sz="1800" dirty="0"/>
                        <a:t> (3-6 keV)</a:t>
                      </a:r>
                    </a:p>
                  </a:txBody>
                  <a:tcPr/>
                </a:tc>
                <a:extLst>
                  <a:ext uri="{0D108BD9-81ED-4DB2-BD59-A6C34878D82A}">
                    <a16:rowId xmlns:a16="http://schemas.microsoft.com/office/drawing/2014/main" val="10007"/>
                  </a:ext>
                </a:extLst>
              </a:tr>
              <a:tr h="419742">
                <a:tc>
                  <a:txBody>
                    <a:bodyPr/>
                    <a:lstStyle/>
                    <a:p>
                      <a:r>
                        <a:rPr lang="en-US" sz="1800" dirty="0"/>
                        <a:t>Angular resolution</a:t>
                      </a:r>
                    </a:p>
                  </a:txBody>
                  <a:tcPr/>
                </a:tc>
                <a:tc>
                  <a:txBody>
                    <a:bodyPr/>
                    <a:lstStyle/>
                    <a:p>
                      <a:r>
                        <a:rPr lang="en-US" sz="1800" dirty="0"/>
                        <a:t>≤ 27 arcsec HPD</a:t>
                      </a:r>
                    </a:p>
                  </a:txBody>
                  <a:tcPr/>
                </a:tc>
                <a:extLst>
                  <a:ext uri="{0D108BD9-81ED-4DB2-BD59-A6C34878D82A}">
                    <a16:rowId xmlns:a16="http://schemas.microsoft.com/office/drawing/2014/main" val="10008"/>
                  </a:ext>
                </a:extLst>
              </a:tr>
              <a:tr h="419742">
                <a:tc>
                  <a:txBody>
                    <a:bodyPr/>
                    <a:lstStyle/>
                    <a:p>
                      <a:r>
                        <a:rPr lang="en-US" sz="1800" dirty="0"/>
                        <a:t>Detector limited FOV</a:t>
                      </a:r>
                    </a:p>
                  </a:txBody>
                  <a:tcPr/>
                </a:tc>
                <a:tc>
                  <a:txBody>
                    <a:bodyPr/>
                    <a:lstStyle/>
                    <a:p>
                      <a:r>
                        <a:rPr lang="en-US" sz="1800" dirty="0"/>
                        <a:t>12.9 </a:t>
                      </a:r>
                      <a:r>
                        <a:rPr lang="en-US" sz="1800" dirty="0" err="1"/>
                        <a:t>arcmin</a:t>
                      </a:r>
                      <a:endParaRPr lang="en-US" sz="1800" dirty="0"/>
                    </a:p>
                  </a:txBody>
                  <a:tcPr/>
                </a:tc>
                <a:extLst>
                  <a:ext uri="{0D108BD9-81ED-4DB2-BD59-A6C34878D82A}">
                    <a16:rowId xmlns:a16="http://schemas.microsoft.com/office/drawing/2014/main" val="10009"/>
                  </a:ext>
                </a:extLst>
              </a:tr>
              <a:tr h="419742">
                <a:tc>
                  <a:txBody>
                    <a:bodyPr/>
                    <a:lstStyle/>
                    <a:p>
                      <a:r>
                        <a:rPr lang="en-US" sz="1800" dirty="0"/>
                        <a:t>Focal length</a:t>
                      </a:r>
                    </a:p>
                  </a:txBody>
                  <a:tcPr/>
                </a:tc>
                <a:tc>
                  <a:txBody>
                    <a:bodyPr/>
                    <a:lstStyle/>
                    <a:p>
                      <a:r>
                        <a:rPr lang="en-US" sz="1800" dirty="0"/>
                        <a:t>4 m</a:t>
                      </a:r>
                    </a:p>
                  </a:txBody>
                  <a:tcPr/>
                </a:tc>
                <a:extLst>
                  <a:ext uri="{0D108BD9-81ED-4DB2-BD59-A6C34878D82A}">
                    <a16:rowId xmlns:a16="http://schemas.microsoft.com/office/drawing/2014/main" val="10010"/>
                  </a:ext>
                </a:extLst>
              </a:tr>
              <a:tr h="517490">
                <a:tc>
                  <a:txBody>
                    <a:bodyPr/>
                    <a:lstStyle/>
                    <a:p>
                      <a:r>
                        <a:rPr lang="en-US" sz="1800" dirty="0"/>
                        <a:t>Mass (3 assemblies)</a:t>
                      </a:r>
                    </a:p>
                  </a:txBody>
                  <a:tcPr/>
                </a:tc>
                <a:tc>
                  <a:txBody>
                    <a:bodyPr/>
                    <a:lstStyle/>
                    <a:p>
                      <a:r>
                        <a:rPr lang="en-US" sz="1800" dirty="0"/>
                        <a:t>95 kg with contingency</a:t>
                      </a:r>
                    </a:p>
                  </a:txBody>
                  <a:tcPr/>
                </a:tc>
                <a:extLst>
                  <a:ext uri="{0D108BD9-81ED-4DB2-BD59-A6C34878D82A}">
                    <a16:rowId xmlns:a16="http://schemas.microsoft.com/office/drawing/2014/main" val="10011"/>
                  </a:ext>
                </a:extLst>
              </a:tr>
            </a:tbl>
          </a:graphicData>
        </a:graphic>
      </p:graphicFrame>
      <p:pic>
        <p:nvPicPr>
          <p:cNvPr id="9" name="Picture 8" descr="graph of energy vs. effective area">
            <a:extLst>
              <a:ext uri="{FF2B5EF4-FFF2-40B4-BE49-F238E27FC236}">
                <a16:creationId xmlns:a16="http://schemas.microsoft.com/office/drawing/2014/main" id="{CF2657D5-65FB-0D43-A78A-9ECD4C19B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2301240"/>
            <a:ext cx="3852373" cy="3566160"/>
          </a:xfrm>
          <a:prstGeom prst="rect">
            <a:avLst/>
          </a:prstGeom>
        </p:spPr>
      </p:pic>
      <p:sp>
        <p:nvSpPr>
          <p:cNvPr id="6" name="Title 1" descr="Mirror Module Assembly Properties text header">
            <a:extLst>
              <a:ext uri="{FF2B5EF4-FFF2-40B4-BE49-F238E27FC236}">
                <a16:creationId xmlns:a16="http://schemas.microsoft.com/office/drawing/2014/main" id="{29FE410B-D6A2-4195-A961-6B0B0CCF4C88}"/>
              </a:ext>
            </a:extLst>
          </p:cNvPr>
          <p:cNvSpPr txBox="1">
            <a:spLocks/>
          </p:cNvSpPr>
          <p:nvPr/>
        </p:nvSpPr>
        <p:spPr>
          <a:xfrm>
            <a:off x="1593574" y="152400"/>
            <a:ext cx="7550426" cy="1143000"/>
          </a:xfrm>
          <a:prstGeom prst="rect">
            <a:avLst/>
          </a:prstGeom>
        </p:spPr>
        <p:txBody>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Mirror Module Assembly Properties</a:t>
            </a:r>
          </a:p>
        </p:txBody>
      </p:sp>
    </p:spTree>
    <p:extLst>
      <p:ext uri="{BB962C8B-B14F-4D97-AF65-F5344CB8AC3E}">
        <p14:creationId xmlns:p14="http://schemas.microsoft.com/office/powerpoint/2010/main" val="118823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lstStyle/>
          <a:p>
            <a:r>
              <a:rPr lang="en-US" i="1" dirty="0">
                <a:solidFill>
                  <a:schemeClr val="tx1"/>
                </a:solidFill>
              </a:rPr>
              <a:t>Imaging Polarimetry</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 30″ half-power diameter on Chandra image of the Crab Nebula</a:t>
            </a:r>
          </a:p>
        </p:txBody>
      </p:sp>
      <p:pic>
        <p:nvPicPr>
          <p:cNvPr id="4" name="Picture 3" descr="Chandra image of the Crab Nebula"/>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480940"/>
            <a:ext cx="5203996" cy="5212080"/>
          </a:xfrm>
          <a:prstGeom prst="rect">
            <a:avLst/>
          </a:prstGeom>
        </p:spPr>
      </p:pic>
    </p:spTree>
    <p:extLst>
      <p:ext uri="{BB962C8B-B14F-4D97-AF65-F5344CB8AC3E}">
        <p14:creationId xmlns:p14="http://schemas.microsoft.com/office/powerpoint/2010/main" val="362129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7" descr="Photoelectric.png "/>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613855" y="1524000"/>
            <a:ext cx="6217920" cy="4844609"/>
          </a:xfrm>
          <a:prstGeom prst="rect">
            <a:avLst/>
          </a:prstGeom>
          <a:noFill/>
          <a:ln w="9525">
            <a:noFill/>
            <a:miter lim="800000"/>
            <a:headEnd/>
            <a:tailEnd/>
          </a:ln>
        </p:spPr>
      </p:pic>
      <p:sp>
        <p:nvSpPr>
          <p:cNvPr id="17" name="CasellaDiTesto 16"/>
          <p:cNvSpPr txBox="1"/>
          <p:nvPr/>
        </p:nvSpPr>
        <p:spPr>
          <a:xfrm>
            <a:off x="348080" y="1138535"/>
            <a:ext cx="83820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The detection principle is based on the photoelectric effect</a:t>
            </a:r>
            <a:endParaRPr lang="en-GB" sz="2400" b="1" dirty="0"/>
          </a:p>
        </p:txBody>
      </p:sp>
      <p:sp>
        <p:nvSpPr>
          <p:cNvPr id="3" name="Title 2"/>
          <p:cNvSpPr>
            <a:spLocks noGrp="1"/>
          </p:cNvSpPr>
          <p:nvPr>
            <p:ph type="title"/>
          </p:nvPr>
        </p:nvSpPr>
        <p:spPr>
          <a:xfrm>
            <a:off x="1527700" y="-7961"/>
            <a:ext cx="7586028" cy="998559"/>
          </a:xfrm>
        </p:spPr>
        <p:txBody>
          <a:bodyPr/>
          <a:lstStyle/>
          <a:p>
            <a:r>
              <a:rPr lang="en-US" i="1" dirty="0">
                <a:solidFill>
                  <a:schemeClr val="tx1"/>
                </a:solidFill>
              </a:rPr>
              <a:t>Detection Principle</a:t>
            </a:r>
          </a:p>
        </p:txBody>
      </p:sp>
    </p:spTree>
    <p:extLst>
      <p:ext uri="{BB962C8B-B14F-4D97-AF65-F5344CB8AC3E}">
        <p14:creationId xmlns:p14="http://schemas.microsoft.com/office/powerpoint/2010/main" val="136664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The Polarization-Sensitive Detectors</a:t>
            </a:r>
          </a:p>
        </p:txBody>
      </p:sp>
      <p:sp>
        <p:nvSpPr>
          <p:cNvPr id="4" name="Content Placeholder 3"/>
          <p:cNvSpPr>
            <a:spLocks noGrp="1"/>
          </p:cNvSpPr>
          <p:nvPr>
            <p:ph idx="1"/>
          </p:nvPr>
        </p:nvSpPr>
        <p:spPr>
          <a:xfrm>
            <a:off x="0" y="1066800"/>
            <a:ext cx="9144000" cy="942340"/>
          </a:xfrm>
        </p:spPr>
        <p:txBody>
          <a:bodyPr>
            <a:normAutofit/>
          </a:bodyPr>
          <a:lstStyle/>
          <a:p>
            <a:r>
              <a:rPr lang="en-US" sz="2600" dirty="0">
                <a:solidFill>
                  <a:prstClr val="black"/>
                </a:solidFill>
              </a:rPr>
              <a:t>The initial direction of the K-shell photoelectron is determined by the orientation of the incident photon’s electric vector</a:t>
            </a:r>
            <a:endParaRPr lang="en-US" dirty="0"/>
          </a:p>
        </p:txBody>
      </p:sp>
      <p:pic>
        <p:nvPicPr>
          <p:cNvPr id="6" name="Picture 5" descr="detecto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2133600"/>
            <a:ext cx="4181118" cy="2743200"/>
          </a:xfrm>
          <a:prstGeom prst="rect">
            <a:avLst/>
          </a:prstGeom>
        </p:spPr>
      </p:pic>
      <p:grpSp>
        <p:nvGrpSpPr>
          <p:cNvPr id="11" name="Group 10" descr="image of photoelectron"/>
          <p:cNvGrpSpPr/>
          <p:nvPr/>
        </p:nvGrpSpPr>
        <p:grpSpPr>
          <a:xfrm>
            <a:off x="304800" y="1981200"/>
            <a:ext cx="4353282" cy="2895600"/>
            <a:chOff x="457200" y="1234440"/>
            <a:chExt cx="4353282" cy="2895600"/>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1295400"/>
              <a:ext cx="2445680" cy="283464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0" y="1727820"/>
              <a:ext cx="992761" cy="786780"/>
            </a:xfrm>
            <a:prstGeom prst="rect">
              <a:avLst/>
            </a:prstGeom>
          </p:spPr>
        </p:pic>
        <p:sp>
          <p:nvSpPr>
            <p:cNvPr id="10" name="Rectangle 9"/>
            <p:cNvSpPr/>
            <p:nvPr/>
          </p:nvSpPr>
          <p:spPr>
            <a:xfrm>
              <a:off x="2133600" y="2514600"/>
              <a:ext cx="2676882" cy="646331"/>
            </a:xfrm>
            <a:prstGeom prst="rect">
              <a:avLst/>
            </a:prstGeom>
          </p:spPr>
          <p:txBody>
            <a:bodyPr wrap="square">
              <a:spAutoFit/>
            </a:bodyPr>
            <a:lstStyle/>
            <a:p>
              <a:r>
                <a:rPr lang="en-US" b="1" dirty="0">
                  <a:solidFill>
                    <a:srgbClr val="FF0000"/>
                  </a:solidFill>
                </a:rPr>
                <a:t>Site of initial ionization and Auger electron cloud</a:t>
              </a:r>
            </a:p>
          </p:txBody>
        </p:sp>
        <p:cxnSp>
          <p:nvCxnSpPr>
            <p:cNvPr id="13" name="Straight Arrow Connector 12"/>
            <p:cNvCxnSpPr/>
            <p:nvPr/>
          </p:nvCxnSpPr>
          <p:spPr>
            <a:xfrm flipH="1">
              <a:off x="1255621" y="1752600"/>
              <a:ext cx="1066800" cy="13716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 y="1234440"/>
              <a:ext cx="1865221" cy="646331"/>
            </a:xfrm>
            <a:prstGeom prst="rect">
              <a:avLst/>
            </a:prstGeom>
            <a:noFill/>
          </p:spPr>
          <p:txBody>
            <a:bodyPr wrap="square" rtlCol="0">
              <a:spAutoFit/>
            </a:bodyPr>
            <a:lstStyle/>
            <a:p>
              <a:r>
                <a:rPr lang="en-US" b="1" dirty="0">
                  <a:solidFill>
                    <a:srgbClr val="00B050"/>
                  </a:solidFill>
                </a:rPr>
                <a:t>Initial direction of photoelectron</a:t>
              </a:r>
            </a:p>
          </p:txBody>
        </p:sp>
      </p:grpSp>
      <p:sp>
        <p:nvSpPr>
          <p:cNvPr id="15" name="TextBox 14"/>
          <p:cNvSpPr txBox="1"/>
          <p:nvPr/>
        </p:nvSpPr>
        <p:spPr>
          <a:xfrm>
            <a:off x="0" y="5007114"/>
            <a:ext cx="9144000" cy="707886"/>
          </a:xfrm>
          <a:prstGeom prst="rect">
            <a:avLst/>
          </a:prstGeom>
          <a:noFill/>
        </p:spPr>
        <p:txBody>
          <a:bodyPr wrap="square" rtlCol="0">
            <a:spAutoFit/>
          </a:bodyPr>
          <a:lstStyle/>
          <a:p>
            <a:pPr algn="ctr"/>
            <a:r>
              <a:rPr lang="en-US" sz="2000" b="1" dirty="0"/>
              <a:t>The  distribution of the photoelectron initial directions determines the degree of polarization and the position angle </a:t>
            </a:r>
          </a:p>
        </p:txBody>
      </p:sp>
      <p:grpSp>
        <p:nvGrpSpPr>
          <p:cNvPr id="3" name="Group 2" descr="equation"/>
          <p:cNvGrpSpPr/>
          <p:nvPr/>
        </p:nvGrpSpPr>
        <p:grpSpPr>
          <a:xfrm>
            <a:off x="457200" y="5779249"/>
            <a:ext cx="8229600" cy="926351"/>
            <a:chOff x="762000" y="2133600"/>
            <a:chExt cx="7924800" cy="926351"/>
          </a:xfrm>
        </p:grpSpPr>
        <p:pic>
          <p:nvPicPr>
            <p:cNvPr id="7" name="Picture 6"/>
            <p:cNvPicPr>
              <a:picLocks/>
            </p:cNvPicPr>
            <p:nvPr/>
          </p:nvPicPr>
          <p:blipFill>
            <a:blip r:embed="rId6" cstate="email">
              <a:extLst>
                <a:ext uri="{28A0092B-C50C-407E-A947-70E740481C1C}">
                  <a14:useLocalDpi xmlns:a14="http://schemas.microsoft.com/office/drawing/2010/main"/>
                </a:ext>
              </a:extLst>
            </a:blip>
            <a:stretch>
              <a:fillRect/>
            </a:stretch>
          </p:blipFill>
          <p:spPr>
            <a:xfrm>
              <a:off x="762000" y="2133600"/>
              <a:ext cx="5029200" cy="92635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715000" y="2306759"/>
                  <a:ext cx="2971800" cy="580031"/>
                </a:xfrm>
                <a:prstGeom prst="rect">
                  <a:avLst/>
                </a:prstGeom>
                <a:noFill/>
              </p:spPr>
              <p:txBody>
                <a:bodyPr wrap="square" rtlCol="0">
                  <a:spAutoFit/>
                </a:bodyPr>
                <a:lstStyle/>
                <a:p>
                  <a:r>
                    <a:rPr lang="en-US" sz="2200" dirty="0">
                      <a:solidFill>
                        <a:prstClr val="black"/>
                      </a:solidFill>
                      <a:ea typeface="Cambria Math" charset="0"/>
                      <a:cs typeface="Cambria Math" charset="0"/>
                    </a:rPr>
                    <a:t>,  w</a:t>
                  </a:r>
                  <a:r>
                    <a:rPr lang="en-US" sz="2200" b="0" dirty="0">
                      <a:solidFill>
                        <a:prstClr val="black"/>
                      </a:solidFill>
                      <a:ea typeface="Cambria Math" charset="0"/>
                      <a:cs typeface="Cambria Math" charset="0"/>
                    </a:rPr>
                    <a:t>here </a:t>
                  </a:r>
                  <a14:m>
                    <m:oMath xmlns:m="http://schemas.openxmlformats.org/officeDocument/2006/math">
                      <m:r>
                        <a:rPr lang="en-US" sz="2200" b="0" i="1">
                          <a:solidFill>
                            <a:prstClr val="black"/>
                          </a:solidFill>
                          <a:latin typeface="Cambria Math" charset="0"/>
                          <a:ea typeface="Cambria Math" charset="0"/>
                          <a:cs typeface="Cambria Math" charset="0"/>
                        </a:rPr>
                        <m:t>𝛽</m:t>
                      </m:r>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𝐸</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h</m:t>
                          </m:r>
                          <m:r>
                            <a:rPr lang="en-US" sz="2200" b="0" i="1">
                              <a:solidFill>
                                <a:prstClr val="black"/>
                              </a:solidFill>
                              <a:latin typeface="Cambria Math" charset="0"/>
                              <a:ea typeface="Cambria Math" charset="0"/>
                              <a:cs typeface="Cambria Math" charset="0"/>
                            </a:rPr>
                            <m:t>𝜈</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oMath>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715000" y="2306759"/>
                  <a:ext cx="2971800" cy="580031"/>
                </a:xfrm>
                <a:prstGeom prst="rect">
                  <a:avLst/>
                </a:prstGeom>
                <a:blipFill rotWithShape="0">
                  <a:blip r:embed="rId7"/>
                  <a:stretch>
                    <a:fillRect l="-2669" b="-8333"/>
                  </a:stretch>
                </a:blipFill>
              </p:spPr>
              <p:txBody>
                <a:bodyPr/>
                <a:lstStyle/>
                <a:p>
                  <a:r>
                    <a:rPr lang="en-US">
                      <a:noFill/>
                    </a:rPr>
                    <a:t> </a:t>
                  </a:r>
                </a:p>
              </p:txBody>
            </p:sp>
          </mc:Fallback>
        </mc:AlternateContent>
      </p:grpSp>
    </p:spTree>
    <p:extLst>
      <p:ext uri="{BB962C8B-B14F-4D97-AF65-F5344CB8AC3E}">
        <p14:creationId xmlns:p14="http://schemas.microsoft.com/office/powerpoint/2010/main" val="3671802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34" y="0"/>
            <a:ext cx="7589520" cy="996696"/>
          </a:xfrm>
        </p:spPr>
        <p:txBody>
          <a:bodyPr>
            <a:normAutofit/>
          </a:bodyPr>
          <a:lstStyle/>
          <a:p>
            <a:pPr algn="ctr"/>
            <a:r>
              <a:rPr lang="en-US" i="1" dirty="0">
                <a:solidFill>
                  <a:schemeClr val="tx1"/>
                </a:solidFill>
              </a:rPr>
              <a:t>Detector Properties   </a:t>
            </a:r>
          </a:p>
        </p:txBody>
      </p:sp>
      <p:graphicFrame>
        <p:nvGraphicFramePr>
          <p:cNvPr id="4" name="Table 3"/>
          <p:cNvGraphicFramePr>
            <a:graphicFrameLocks noGrp="1"/>
          </p:cNvGraphicFramePr>
          <p:nvPr>
            <p:extLst>
              <p:ext uri="{D42A27DB-BD31-4B8C-83A1-F6EECF244321}">
                <p14:modId xmlns:p14="http://schemas.microsoft.com/office/powerpoint/2010/main" val="2919553084"/>
              </p:ext>
            </p:extLst>
          </p:nvPr>
        </p:nvGraphicFramePr>
        <p:xfrm>
          <a:off x="548640" y="1447800"/>
          <a:ext cx="8046720" cy="5209310"/>
        </p:xfrm>
        <a:graphic>
          <a:graphicData uri="http://schemas.openxmlformats.org/drawingml/2006/table">
            <a:tbl>
              <a:tblPr firstRow="1" bandRow="1">
                <a:tableStyleId>{5C22544A-7EE6-4342-B048-85BDC9FD1C3A}</a:tableStyleId>
              </a:tblPr>
              <a:tblGrid>
                <a:gridCol w="3566160">
                  <a:extLst>
                    <a:ext uri="{9D8B030D-6E8A-4147-A177-3AD203B41FA5}">
                      <a16:colId xmlns:a16="http://schemas.microsoft.com/office/drawing/2014/main" val="20000"/>
                    </a:ext>
                  </a:extLst>
                </a:gridCol>
                <a:gridCol w="4480560">
                  <a:extLst>
                    <a:ext uri="{9D8B030D-6E8A-4147-A177-3AD203B41FA5}">
                      <a16:colId xmlns:a16="http://schemas.microsoft.com/office/drawing/2014/main" val="20001"/>
                    </a:ext>
                  </a:extLst>
                </a:gridCol>
              </a:tblGrid>
              <a:tr h="399011">
                <a:tc>
                  <a:txBody>
                    <a:bodyPr/>
                    <a:lstStyle/>
                    <a:p>
                      <a:r>
                        <a:rPr lang="en-US" sz="1800" dirty="0"/>
                        <a:t>Parameter</a:t>
                      </a:r>
                    </a:p>
                  </a:txBody>
                  <a:tcPr anchor="ctr"/>
                </a:tc>
                <a:tc>
                  <a:txBody>
                    <a:bodyPr/>
                    <a:lstStyle/>
                    <a:p>
                      <a:pPr algn="ctr"/>
                      <a:r>
                        <a:rPr lang="en-US" sz="1800" dirty="0"/>
                        <a:t>Value</a:t>
                      </a:r>
                    </a:p>
                  </a:txBody>
                  <a:tcPr anchor="ctr"/>
                </a:tc>
                <a:extLst>
                  <a:ext uri="{0D108BD9-81ED-4DB2-BD59-A6C34878D82A}">
                    <a16:rowId xmlns:a16="http://schemas.microsoft.com/office/drawing/2014/main" val="10000"/>
                  </a:ext>
                </a:extLst>
              </a:tr>
              <a:tr h="820189">
                <a:tc>
                  <a:txBody>
                    <a:bodyPr/>
                    <a:lstStyle/>
                    <a:p>
                      <a:r>
                        <a:rPr lang="en-US" sz="1800" dirty="0"/>
                        <a:t>Sensitive area</a:t>
                      </a:r>
                    </a:p>
                  </a:txBody>
                  <a:tcPr anchor="ctr"/>
                </a:tc>
                <a:tc>
                  <a:txBody>
                    <a:bodyPr/>
                    <a:lstStyle/>
                    <a:p>
                      <a:pPr algn="ctr"/>
                      <a:r>
                        <a:rPr lang="en-US" sz="1800" dirty="0"/>
                        <a:t>15 mm × 15 mm (13 x 13 arcmin) </a:t>
                      </a:r>
                    </a:p>
                  </a:txBody>
                  <a:tcPr anchor="ctr"/>
                </a:tc>
                <a:extLst>
                  <a:ext uri="{0D108BD9-81ED-4DB2-BD59-A6C34878D82A}">
                    <a16:rowId xmlns:a16="http://schemas.microsoft.com/office/drawing/2014/main" val="10001"/>
                  </a:ext>
                </a:extLst>
              </a:tr>
              <a:tr h="399011">
                <a:tc>
                  <a:txBody>
                    <a:bodyPr/>
                    <a:lstStyle/>
                    <a:p>
                      <a:r>
                        <a:rPr lang="en-US" sz="1800" dirty="0"/>
                        <a:t>Fill gas and composition</a:t>
                      </a:r>
                    </a:p>
                  </a:txBody>
                  <a:tcPr anchor="ctr"/>
                </a:tc>
                <a:tc>
                  <a:txBody>
                    <a:bodyPr/>
                    <a:lstStyle/>
                    <a:p>
                      <a:pPr algn="ctr"/>
                      <a:r>
                        <a:rPr lang="en-US" sz="1800" dirty="0"/>
                        <a:t>DME @ 640 millibar</a:t>
                      </a:r>
                    </a:p>
                  </a:txBody>
                  <a:tcPr anchor="ctr"/>
                </a:tc>
                <a:extLst>
                  <a:ext uri="{0D108BD9-81ED-4DB2-BD59-A6C34878D82A}">
                    <a16:rowId xmlns:a16="http://schemas.microsoft.com/office/drawing/2014/main" val="10002"/>
                  </a:ext>
                </a:extLst>
              </a:tr>
              <a:tr h="399011">
                <a:tc>
                  <a:txBody>
                    <a:bodyPr/>
                    <a:lstStyle/>
                    <a:p>
                      <a:r>
                        <a:rPr lang="en-US" sz="1800" dirty="0"/>
                        <a:t>Detector window</a:t>
                      </a:r>
                    </a:p>
                  </a:txBody>
                  <a:tcPr anchor="ctr"/>
                </a:tc>
                <a:tc>
                  <a:txBody>
                    <a:bodyPr/>
                    <a:lstStyle/>
                    <a:p>
                      <a:pPr algn="ctr"/>
                      <a:r>
                        <a:rPr lang="en-US" sz="1800" dirty="0"/>
                        <a:t>50-µm thick beryllium</a:t>
                      </a:r>
                    </a:p>
                  </a:txBody>
                  <a:tcPr anchor="ctr"/>
                </a:tc>
                <a:extLst>
                  <a:ext uri="{0D108BD9-81ED-4DB2-BD59-A6C34878D82A}">
                    <a16:rowId xmlns:a16="http://schemas.microsoft.com/office/drawing/2014/main" val="10003"/>
                  </a:ext>
                </a:extLst>
              </a:tr>
              <a:tr h="399011">
                <a:tc>
                  <a:txBody>
                    <a:bodyPr/>
                    <a:lstStyle/>
                    <a:p>
                      <a:r>
                        <a:rPr lang="en-US" sz="1800" dirty="0"/>
                        <a:t>Absorption and drift region depth</a:t>
                      </a:r>
                    </a:p>
                  </a:txBody>
                  <a:tcPr anchor="ctr"/>
                </a:tc>
                <a:tc>
                  <a:txBody>
                    <a:bodyPr/>
                    <a:lstStyle/>
                    <a:p>
                      <a:pPr algn="ctr"/>
                      <a:r>
                        <a:rPr lang="en-US" sz="1800" dirty="0"/>
                        <a:t>10 mm</a:t>
                      </a:r>
                    </a:p>
                  </a:txBody>
                  <a:tcPr anchor="ctr"/>
                </a:tc>
                <a:extLst>
                  <a:ext uri="{0D108BD9-81ED-4DB2-BD59-A6C34878D82A}">
                    <a16:rowId xmlns:a16="http://schemas.microsoft.com/office/drawing/2014/main" val="10004"/>
                  </a:ext>
                </a:extLst>
              </a:tr>
              <a:tr h="399011">
                <a:tc>
                  <a:txBody>
                    <a:bodyPr/>
                    <a:lstStyle/>
                    <a:p>
                      <a:r>
                        <a:rPr lang="en-US" sz="1800" dirty="0"/>
                        <a:t>GEM (gas electron multiplier)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copper-plated</a:t>
                      </a:r>
                      <a:r>
                        <a:rPr lang="en-US" sz="1800" baseline="0" dirty="0"/>
                        <a:t> </a:t>
                      </a:r>
                      <a:r>
                        <a:rPr lang="en-US" sz="1800" dirty="0"/>
                        <a:t>50-µm liquid-crystal polymer</a:t>
                      </a:r>
                    </a:p>
                  </a:txBody>
                  <a:tcPr anchor="ctr"/>
                </a:tc>
                <a:extLst>
                  <a:ext uri="{0D108BD9-81ED-4DB2-BD59-A6C34878D82A}">
                    <a16:rowId xmlns:a16="http://schemas.microsoft.com/office/drawing/2014/main" val="10005"/>
                  </a:ext>
                </a:extLst>
              </a:tr>
              <a:tr h="399011">
                <a:tc>
                  <a:txBody>
                    <a:bodyPr/>
                    <a:lstStyle/>
                    <a:p>
                      <a:r>
                        <a:rPr lang="en-US" sz="1800" dirty="0"/>
                        <a:t>GEM hole pitch</a:t>
                      </a:r>
                    </a:p>
                  </a:txBody>
                  <a:tcPr anchor="ctr"/>
                </a:tc>
                <a:tc>
                  <a:txBody>
                    <a:bodyPr/>
                    <a:lstStyle/>
                    <a:p>
                      <a:pPr algn="ctr"/>
                      <a:r>
                        <a:rPr lang="en-US" sz="1800" dirty="0"/>
                        <a:t>50 µm triangular lattice</a:t>
                      </a:r>
                    </a:p>
                  </a:txBody>
                  <a:tcPr anchor="ctr"/>
                </a:tc>
                <a:extLst>
                  <a:ext uri="{0D108BD9-81ED-4DB2-BD59-A6C34878D82A}">
                    <a16:rowId xmlns:a16="http://schemas.microsoft.com/office/drawing/2014/main" val="10006"/>
                  </a:ext>
                </a:extLst>
              </a:tr>
              <a:tr h="399011">
                <a:tc>
                  <a:txBody>
                    <a:bodyPr/>
                    <a:lstStyle/>
                    <a:p>
                      <a:r>
                        <a:rPr lang="en-US" sz="1800" dirty="0"/>
                        <a:t>Number ASIC readout pixels</a:t>
                      </a:r>
                    </a:p>
                  </a:txBody>
                  <a:tcPr anchor="ctr"/>
                </a:tc>
                <a:tc>
                  <a:txBody>
                    <a:bodyPr/>
                    <a:lstStyle/>
                    <a:p>
                      <a:pPr algn="ctr"/>
                      <a:r>
                        <a:rPr lang="en-US" sz="1800" dirty="0"/>
                        <a:t>300 × 352</a:t>
                      </a:r>
                    </a:p>
                  </a:txBody>
                  <a:tcPr anchor="ctr"/>
                </a:tc>
                <a:extLst>
                  <a:ext uri="{0D108BD9-81ED-4DB2-BD59-A6C34878D82A}">
                    <a16:rowId xmlns:a16="http://schemas.microsoft.com/office/drawing/2014/main" val="10007"/>
                  </a:ext>
                </a:extLst>
              </a:tr>
              <a:tr h="399011">
                <a:tc>
                  <a:txBody>
                    <a:bodyPr/>
                    <a:lstStyle/>
                    <a:p>
                      <a:r>
                        <a:rPr lang="en-US" sz="1800" dirty="0"/>
                        <a:t>ASIC</a:t>
                      </a:r>
                      <a:r>
                        <a:rPr lang="en-US" sz="1800" baseline="0" dirty="0"/>
                        <a:t> p</a:t>
                      </a:r>
                      <a:r>
                        <a:rPr lang="en-US" sz="1800" dirty="0"/>
                        <a:t>ixelated anode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Hexagonal @ 50-µm pitch</a:t>
                      </a:r>
                    </a:p>
                  </a:txBody>
                  <a:tcPr anchor="ctr"/>
                </a:tc>
                <a:extLst>
                  <a:ext uri="{0D108BD9-81ED-4DB2-BD59-A6C34878D82A}">
                    <a16:rowId xmlns:a16="http://schemas.microsoft.com/office/drawing/2014/main" val="10008"/>
                  </a:ext>
                </a:extLst>
              </a:tr>
              <a:tr h="399011">
                <a:tc>
                  <a:txBody>
                    <a:bodyPr/>
                    <a:lstStyle/>
                    <a:p>
                      <a:r>
                        <a:rPr lang="en-US" sz="1800" dirty="0"/>
                        <a:t>Spatial resolution (FWHM)</a:t>
                      </a:r>
                    </a:p>
                  </a:txBody>
                  <a:tcPr anchor="ctr"/>
                </a:tc>
                <a:tc>
                  <a:txBody>
                    <a:bodyPr/>
                    <a:lstStyle/>
                    <a:p>
                      <a:pPr algn="ctr"/>
                      <a:r>
                        <a:rPr lang="en-US" sz="1800" dirty="0"/>
                        <a:t>≤ 123 µm (6.4 </a:t>
                      </a:r>
                      <a:r>
                        <a:rPr lang="en-US" sz="1800" dirty="0" err="1"/>
                        <a:t>arcsec</a:t>
                      </a:r>
                      <a:r>
                        <a:rPr lang="en-US" sz="1800" dirty="0"/>
                        <a:t>) @ 2 keV</a:t>
                      </a:r>
                    </a:p>
                  </a:txBody>
                  <a:tcPr anchor="ctr"/>
                </a:tc>
                <a:extLst>
                  <a:ext uri="{0D108BD9-81ED-4DB2-BD59-A6C34878D82A}">
                    <a16:rowId xmlns:a16="http://schemas.microsoft.com/office/drawing/2014/main" val="10009"/>
                  </a:ext>
                </a:extLst>
              </a:tr>
              <a:tr h="399011">
                <a:tc>
                  <a:txBody>
                    <a:bodyPr/>
                    <a:lstStyle/>
                    <a:p>
                      <a:r>
                        <a:rPr lang="en-US" sz="1800" dirty="0"/>
                        <a:t>Energy resolution (FWHM)</a:t>
                      </a:r>
                    </a:p>
                  </a:txBody>
                  <a:tcPr anchor="ctr"/>
                </a:tc>
                <a:tc>
                  <a:txBody>
                    <a:bodyPr/>
                    <a:lstStyle/>
                    <a:p>
                      <a:pPr algn="ctr"/>
                      <a:r>
                        <a:rPr lang="en-US" sz="1800" dirty="0"/>
                        <a:t>0.57 keV @ 2 keV (∝ √</a:t>
                      </a:r>
                      <a:r>
                        <a:rPr lang="en-US" sz="1800" i="1" dirty="0"/>
                        <a:t>E</a:t>
                      </a:r>
                      <a:r>
                        <a:rPr lang="en-US" sz="1800" dirty="0"/>
                        <a:t>)</a:t>
                      </a:r>
                    </a:p>
                  </a:txBody>
                  <a:tcPr anchor="ctr"/>
                </a:tc>
                <a:extLst>
                  <a:ext uri="{0D108BD9-81ED-4DB2-BD59-A6C34878D82A}">
                    <a16:rowId xmlns:a16="http://schemas.microsoft.com/office/drawing/2014/main" val="10010"/>
                  </a:ext>
                </a:extLst>
              </a:tr>
              <a:tr h="399011">
                <a:tc>
                  <a:txBody>
                    <a:bodyPr/>
                    <a:lstStyle/>
                    <a:p>
                      <a:r>
                        <a:rPr lang="en-US" sz="1800" dirty="0"/>
                        <a:t>Useful</a:t>
                      </a:r>
                      <a:r>
                        <a:rPr lang="en-US" sz="1800" baseline="0" dirty="0"/>
                        <a:t> e</a:t>
                      </a:r>
                      <a:r>
                        <a:rPr lang="en-US" sz="1800" dirty="0"/>
                        <a:t>nergy range </a:t>
                      </a:r>
                    </a:p>
                  </a:txBody>
                  <a:tcPr anchor="ctr"/>
                </a:tc>
                <a:tc>
                  <a:txBody>
                    <a:bodyPr/>
                    <a:lstStyle/>
                    <a:p>
                      <a:pPr algn="ctr"/>
                      <a:r>
                        <a:rPr lang="en-US" sz="1800" dirty="0"/>
                        <a:t>2 - 8</a:t>
                      </a:r>
                      <a:r>
                        <a:rPr lang="en-US" sz="1800" baseline="0" dirty="0"/>
                        <a:t> keV</a:t>
                      </a:r>
                      <a:endParaRPr lang="en-US" sz="1800" dirty="0"/>
                    </a:p>
                  </a:txBody>
                  <a:tcPr anchor="ctr"/>
                </a:tc>
                <a:extLst>
                  <a:ext uri="{0D108BD9-81ED-4DB2-BD59-A6C34878D82A}">
                    <a16:rowId xmlns:a16="http://schemas.microsoft.com/office/drawing/2014/main" val="2363324447"/>
                  </a:ext>
                </a:extLst>
              </a:tr>
            </a:tbl>
          </a:graphicData>
        </a:graphic>
      </p:graphicFrame>
    </p:spTree>
    <p:extLst>
      <p:ext uri="{BB962C8B-B14F-4D97-AF65-F5344CB8AC3E}">
        <p14:creationId xmlns:p14="http://schemas.microsoft.com/office/powerpoint/2010/main" val="2302314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7331"/>
            <a:ext cx="7550426" cy="997931"/>
          </a:xfrm>
        </p:spPr>
        <p:txBody>
          <a:bodyPr/>
          <a:lstStyle/>
          <a:p>
            <a:r>
              <a:rPr lang="en-US" i="1" dirty="0">
                <a:solidFill>
                  <a:schemeClr val="tx1"/>
                </a:solidFill>
              </a:rPr>
              <a:t>The Detectors </a:t>
            </a:r>
          </a:p>
        </p:txBody>
      </p:sp>
      <p:sp>
        <p:nvSpPr>
          <p:cNvPr id="6" name="Rectangle 5"/>
          <p:cNvSpPr/>
          <p:nvPr/>
        </p:nvSpPr>
        <p:spPr>
          <a:xfrm>
            <a:off x="328798" y="1047690"/>
            <a:ext cx="8494940" cy="400110"/>
          </a:xfrm>
          <a:prstGeom prst="rect">
            <a:avLst/>
          </a:prstGeom>
        </p:spPr>
        <p:txBody>
          <a:bodyPr wrap="square">
            <a:spAutoFit/>
          </a:bodyPr>
          <a:lstStyle/>
          <a:p>
            <a:pPr indent="-171450" algn="just" defTabSz="342900">
              <a:spcBef>
                <a:spcPct val="20000"/>
              </a:spcBef>
              <a:buFont typeface="Arial" panose="020B0604020202020204" pitchFamily="34" charset="0"/>
              <a:buChar char="•"/>
              <a:defRPr/>
            </a:pPr>
            <a:r>
              <a:rPr lang="en-US" sz="2000" b="1" kern="0" dirty="0">
                <a:solidFill>
                  <a:prstClr val="black"/>
                </a:solidFill>
              </a:rPr>
              <a:t>The Detector Units (DUs) mounted to the spacecraft top deck at Ball</a:t>
            </a:r>
          </a:p>
        </p:txBody>
      </p:sp>
      <p:pic>
        <p:nvPicPr>
          <p:cNvPr id="4" name="Picture 3" descr="detector unit">
            <a:extLst>
              <a:ext uri="{FF2B5EF4-FFF2-40B4-BE49-F238E27FC236}">
                <a16:creationId xmlns:a16="http://schemas.microsoft.com/office/drawing/2014/main" id="{F63B2B42-AAB8-406E-AC97-2CAA6EFE16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1861" y="1524000"/>
            <a:ext cx="6705600" cy="5029200"/>
          </a:xfrm>
          <a:prstGeom prst="rect">
            <a:avLst/>
          </a:prstGeom>
        </p:spPr>
      </p:pic>
      <p:cxnSp>
        <p:nvCxnSpPr>
          <p:cNvPr id="5" name="Straight Arrow Connector 4">
            <a:extLst>
              <a:ext uri="{C183D7F6-B498-43B3-948B-1728B52AA6E4}">
                <adec:decorative xmlns:adec="http://schemas.microsoft.com/office/drawing/2017/decorative" val="1"/>
              </a:ext>
            </a:extLst>
          </p:cNvPr>
          <p:cNvCxnSpPr>
            <a:cxnSpLocks/>
          </p:cNvCxnSpPr>
          <p:nvPr/>
        </p:nvCxnSpPr>
        <p:spPr>
          <a:xfrm>
            <a:off x="1447800" y="1390710"/>
            <a:ext cx="1758550" cy="26889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C183D7F6-B498-43B3-948B-1728B52AA6E4}">
                <adec:decorative xmlns:adec="http://schemas.microsoft.com/office/drawing/2017/decorative" val="1"/>
              </a:ext>
            </a:extLst>
          </p:cNvPr>
          <p:cNvCxnSpPr>
            <a:cxnSpLocks/>
          </p:cNvCxnSpPr>
          <p:nvPr/>
        </p:nvCxnSpPr>
        <p:spPr>
          <a:xfrm>
            <a:off x="1447800" y="1390710"/>
            <a:ext cx="3517100" cy="30167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a:cxnSpLocks/>
          </p:cNvCxnSpPr>
          <p:nvPr/>
        </p:nvCxnSpPr>
        <p:spPr>
          <a:xfrm>
            <a:off x="1447800" y="1390710"/>
            <a:ext cx="3306262" cy="228885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60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descr="&quot;Filter calibration wheel assembly&quot; text header">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Filter Calibration Wheel Assembly</a:t>
            </a:r>
          </a:p>
        </p:txBody>
      </p:sp>
      <p:sp>
        <p:nvSpPr>
          <p:cNvPr id="7" name="Rectangle 6">
            <a:extLst>
              <a:ext uri="{FF2B5EF4-FFF2-40B4-BE49-F238E27FC236}">
                <a16:creationId xmlns:a16="http://schemas.microsoft.com/office/drawing/2014/main" id="{8515EE5B-BBBC-E74E-B23D-C2C231CCE3E2}"/>
              </a:ext>
            </a:extLst>
          </p:cNvPr>
          <p:cNvSpPr/>
          <p:nvPr/>
        </p:nvSpPr>
        <p:spPr>
          <a:xfrm>
            <a:off x="381000" y="4895671"/>
            <a:ext cx="8610600" cy="1754326"/>
          </a:xfrm>
          <a:prstGeom prst="rect">
            <a:avLst/>
          </a:prstGeom>
        </p:spPr>
        <p:txBody>
          <a:bodyPr wrap="square">
            <a:spAutoFit/>
          </a:bodyPr>
          <a:lstStyle/>
          <a:p>
            <a:r>
              <a:rPr lang="en-US" dirty="0"/>
              <a:t>Filter and Calibration Wheel (FCW), providing open, attenuator, and closed positions, plus four </a:t>
            </a:r>
            <a:r>
              <a:rPr lang="en-US" baseline="30000" dirty="0"/>
              <a:t>55</a:t>
            </a:r>
            <a:r>
              <a:rPr lang="en-US" dirty="0"/>
              <a:t>Fe-powered calibration sources: </a:t>
            </a:r>
          </a:p>
          <a:p>
            <a:pPr marL="295275" lvl="1"/>
            <a:r>
              <a:rPr lang="en-US" dirty="0"/>
              <a:t>Cal A – Bragg-reflected polarized 2.98-keV (Ag-L𝛼 fluorescence) and 5.89-keV (Mn-K𝛼)</a:t>
            </a:r>
            <a:br>
              <a:rPr lang="en-US" dirty="0"/>
            </a:br>
            <a:r>
              <a:rPr lang="en-US" dirty="0"/>
              <a:t>Cal B – unpolarized 5.89-keV spot </a:t>
            </a:r>
            <a:br>
              <a:rPr lang="en-US" dirty="0"/>
            </a:br>
            <a:r>
              <a:rPr lang="en-US" dirty="0"/>
              <a:t>Cal C – unpolarized 5.89-keV flood</a:t>
            </a:r>
            <a:br>
              <a:rPr lang="en-US" dirty="0"/>
            </a:br>
            <a:r>
              <a:rPr lang="en-US" dirty="0"/>
              <a:t>Cal D – unpolarized 1.74-keV (Si-K𝛼 fluorescence) flood</a:t>
            </a:r>
          </a:p>
        </p:txBody>
      </p:sp>
      <p:grpSp>
        <p:nvGrpSpPr>
          <p:cNvPr id="10" name="Group 9" descr="filter and calibration wheel">
            <a:extLst>
              <a:ext uri="{FF2B5EF4-FFF2-40B4-BE49-F238E27FC236}">
                <a16:creationId xmlns:a16="http://schemas.microsoft.com/office/drawing/2014/main" id="{C22FCB84-1E6A-2844-A981-ECE1CB73586C}"/>
              </a:ext>
            </a:extLst>
          </p:cNvPr>
          <p:cNvGrpSpPr/>
          <p:nvPr/>
        </p:nvGrpSpPr>
        <p:grpSpPr>
          <a:xfrm>
            <a:off x="457200" y="1143000"/>
            <a:ext cx="8229600" cy="3574572"/>
            <a:chOff x="609600" y="1066800"/>
            <a:chExt cx="8229600" cy="3574572"/>
          </a:xfrm>
        </p:grpSpPr>
        <p:sp>
          <p:nvSpPr>
            <p:cNvPr id="9" name="Rectangle 8">
              <a:extLst>
                <a:ext uri="{FF2B5EF4-FFF2-40B4-BE49-F238E27FC236}">
                  <a16:creationId xmlns:a16="http://schemas.microsoft.com/office/drawing/2014/main" id="{FBDA6EAB-FA0B-C047-9189-C5230C7DF5C0}"/>
                </a:ext>
              </a:extLst>
            </p:cNvPr>
            <p:cNvSpPr/>
            <p:nvPr/>
          </p:nvSpPr>
          <p:spPr>
            <a:xfrm>
              <a:off x="609600" y="1066800"/>
              <a:ext cx="8229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576455-3946-3C4A-BA7F-58C50BDE4C63}"/>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09600" y="1236020"/>
              <a:ext cx="8229600" cy="3405352"/>
            </a:xfrm>
            <a:prstGeom prst="rect">
              <a:avLst/>
            </a:prstGeom>
          </p:spPr>
        </p:pic>
      </p:grpSp>
    </p:spTree>
    <p:extLst>
      <p:ext uri="{BB962C8B-B14F-4D97-AF65-F5344CB8AC3E}">
        <p14:creationId xmlns:p14="http://schemas.microsoft.com/office/powerpoint/2010/main" val="398514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lstStyle/>
          <a:p>
            <a:r>
              <a:rPr lang="en-US" i="1" dirty="0">
                <a:solidFill>
                  <a:schemeClr val="tx1"/>
                </a:solidFill>
              </a:rPr>
              <a:t>Introduction</a:t>
            </a:r>
          </a:p>
        </p:txBody>
      </p:sp>
      <p:sp>
        <p:nvSpPr>
          <p:cNvPr id="3" name="Content Placeholder 2"/>
          <p:cNvSpPr>
            <a:spLocks noGrp="1"/>
          </p:cNvSpPr>
          <p:nvPr>
            <p:ph idx="1"/>
          </p:nvPr>
        </p:nvSpPr>
        <p:spPr/>
        <p:txBody>
          <a:bodyPr/>
          <a:lstStyle/>
          <a:p>
            <a:r>
              <a:rPr lang="en-US" dirty="0"/>
              <a:t>IXPE will add two physical parameters to our study of X-ray sources</a:t>
            </a:r>
          </a:p>
          <a:p>
            <a:pPr lvl="1"/>
            <a:r>
              <a:rPr lang="en-US" dirty="0"/>
              <a:t>Previously position, intensity, spectroscopy, and time variability</a:t>
            </a:r>
          </a:p>
          <a:p>
            <a:pPr lvl="1"/>
            <a:r>
              <a:rPr lang="en-US" dirty="0"/>
              <a:t>New will be the level of polarization and the position angle or equivalently, the two Stokes parameters Q and U</a:t>
            </a:r>
          </a:p>
          <a:p>
            <a:r>
              <a:rPr lang="en-US" b="1" dirty="0"/>
              <a:t>Polarimetry in the classical X-ray band (2-10 keV) </a:t>
            </a:r>
          </a:p>
          <a:p>
            <a:pPr lvl="1"/>
            <a:r>
              <a:rPr lang="en-US" b="1" dirty="0"/>
              <a:t> The one solid result to date</a:t>
            </a:r>
          </a:p>
          <a:p>
            <a:pPr>
              <a:buFont typeface="Arial" panose="020B0604020202020204" pitchFamily="34" charset="0"/>
              <a:buChar char="•"/>
            </a:pPr>
            <a:r>
              <a:rPr lang="en-US" dirty="0"/>
              <a:t>IXPE </a:t>
            </a:r>
          </a:p>
          <a:p>
            <a:pPr lvl="1"/>
            <a:r>
              <a:rPr lang="en-US" b="1" dirty="0"/>
              <a:t>How it works</a:t>
            </a:r>
          </a:p>
          <a:p>
            <a:pPr lvl="1"/>
            <a:r>
              <a:rPr lang="en-US" b="1" dirty="0"/>
              <a:t>The science </a:t>
            </a:r>
          </a:p>
          <a:p>
            <a:endParaRPr lang="en-US" dirty="0"/>
          </a:p>
        </p:txBody>
      </p:sp>
    </p:spTree>
    <p:extLst>
      <p:ext uri="{BB962C8B-B14F-4D97-AF65-F5344CB8AC3E}">
        <p14:creationId xmlns:p14="http://schemas.microsoft.com/office/powerpoint/2010/main" val="189907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2 graphs of analyses"/>
          <p:cNvGrpSpPr/>
          <p:nvPr/>
        </p:nvGrpSpPr>
        <p:grpSpPr>
          <a:xfrm>
            <a:off x="1133488" y="3810000"/>
            <a:ext cx="6872702" cy="2986340"/>
            <a:chOff x="1534763" y="2864858"/>
            <a:chExt cx="9163603" cy="3981786"/>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6366" y="2864878"/>
              <a:ext cx="4572000" cy="398176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763" y="2864858"/>
              <a:ext cx="4572000" cy="3981767"/>
            </a:xfrm>
            <a:prstGeom prst="rect">
              <a:avLst/>
            </a:prstGeom>
          </p:spPr>
        </p:pic>
      </p:grpSp>
      <p:sp>
        <p:nvSpPr>
          <p:cNvPr id="2" name="Title 1"/>
          <p:cNvSpPr>
            <a:spLocks noGrp="1"/>
          </p:cNvSpPr>
          <p:nvPr>
            <p:ph type="title"/>
          </p:nvPr>
        </p:nvSpPr>
        <p:spPr>
          <a:xfrm>
            <a:off x="1527700" y="-7961"/>
            <a:ext cx="7586028" cy="998559"/>
          </a:xfrm>
        </p:spPr>
        <p:txBody>
          <a:bodyPr/>
          <a:lstStyle/>
          <a:p>
            <a:r>
              <a:rPr lang="en-US" i="1" dirty="0">
                <a:solidFill>
                  <a:schemeClr val="tx1"/>
                </a:solidFill>
              </a:rPr>
              <a:t>Analysis Based upon Neural Networks</a:t>
            </a:r>
          </a:p>
        </p:txBody>
      </p:sp>
      <p:sp>
        <p:nvSpPr>
          <p:cNvPr id="3" name="Content Placeholder 2"/>
          <p:cNvSpPr>
            <a:spLocks noGrp="1"/>
          </p:cNvSpPr>
          <p:nvPr>
            <p:ph idx="1"/>
          </p:nvPr>
        </p:nvSpPr>
        <p:spPr>
          <a:xfrm>
            <a:off x="0" y="1145944"/>
            <a:ext cx="9144000" cy="2740256"/>
          </a:xfrm>
        </p:spPr>
        <p:txBody>
          <a:bodyPr>
            <a:normAutofit lnSpcReduction="10000"/>
          </a:bodyPr>
          <a:lstStyle/>
          <a:p>
            <a:r>
              <a:rPr lang="en-US" dirty="0"/>
              <a:t>Baseline “moments” analysis is a simple, effective, long-studied and well-understood method of extracting information from ionization tracks made by a photo-electron in the detector gas  </a:t>
            </a:r>
          </a:p>
          <a:p>
            <a:r>
              <a:rPr lang="en-US" dirty="0"/>
              <a:t>Machine Learning (neural-network) techniques can extract more information from each track</a:t>
            </a:r>
          </a:p>
          <a:p>
            <a:pPr lvl="1"/>
            <a:r>
              <a:rPr lang="en-US" b="1" dirty="0"/>
              <a:t>Improves position-angle (PA) measurements, especially at high energy</a:t>
            </a:r>
          </a:p>
          <a:p>
            <a:pPr lvl="1"/>
            <a:r>
              <a:rPr lang="en-US" b="1" dirty="0"/>
              <a:t>Computes statistical and reconstruction errors for each event</a:t>
            </a:r>
          </a:p>
          <a:p>
            <a:pPr lvl="1"/>
            <a:r>
              <a:rPr lang="en-US" b="1" dirty="0"/>
              <a:t>Mildly improves estimates of the energy and conversion point of each event</a:t>
            </a:r>
          </a:p>
        </p:txBody>
      </p:sp>
    </p:spTree>
    <p:extLst>
      <p:ext uri="{BB962C8B-B14F-4D97-AF65-F5344CB8AC3E}">
        <p14:creationId xmlns:p14="http://schemas.microsoft.com/office/powerpoint/2010/main" val="149194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normAutofit fontScale="90000"/>
          </a:bodyPr>
          <a:lstStyle/>
          <a:p>
            <a:r>
              <a:rPr lang="en-US" i="1" dirty="0">
                <a:solidFill>
                  <a:schemeClr val="tx1"/>
                </a:solidFill>
              </a:rPr>
              <a:t>The Minimum Detectable Polarization (MDP)</a:t>
            </a:r>
          </a:p>
        </p:txBody>
      </p:sp>
      <p:sp>
        <p:nvSpPr>
          <p:cNvPr id="3" name="Content Placeholder 2"/>
          <p:cNvSpPr>
            <a:spLocks noGrp="1"/>
          </p:cNvSpPr>
          <p:nvPr>
            <p:ph idx="1"/>
          </p:nvPr>
        </p:nvSpPr>
        <p:spPr>
          <a:xfrm>
            <a:off x="18788" y="2057400"/>
            <a:ext cx="9094940" cy="3429000"/>
          </a:xfrm>
        </p:spPr>
        <p:txBody>
          <a:bodyPr/>
          <a:lstStyle/>
          <a:p>
            <a:r>
              <a:rPr lang="en-US" i="1" dirty="0"/>
              <a:t>R</a:t>
            </a:r>
            <a:r>
              <a:rPr lang="en-US" i="1" baseline="-25000" dirty="0"/>
              <a:t>S</a:t>
            </a:r>
            <a:r>
              <a:rPr lang="en-US" dirty="0"/>
              <a:t> is the observed source counting rate</a:t>
            </a:r>
          </a:p>
          <a:p>
            <a:r>
              <a:rPr lang="en-US" i="1" dirty="0"/>
              <a:t>R</a:t>
            </a:r>
            <a:r>
              <a:rPr lang="en-US" i="1" baseline="-25000" dirty="0"/>
              <a:t>B</a:t>
            </a:r>
            <a:r>
              <a:rPr lang="en-US" i="1" dirty="0"/>
              <a:t> </a:t>
            </a:r>
            <a:r>
              <a:rPr lang="en-US" dirty="0"/>
              <a:t>is the observed background counting rate</a:t>
            </a:r>
          </a:p>
          <a:p>
            <a:r>
              <a:rPr lang="en-US" i="1" dirty="0"/>
              <a:t>t </a:t>
            </a:r>
            <a:r>
              <a:rPr lang="en-US" dirty="0"/>
              <a:t>is the integration time </a:t>
            </a:r>
          </a:p>
          <a:p>
            <a:r>
              <a:rPr lang="en-US" i="1" dirty="0"/>
              <a:t>M </a:t>
            </a:r>
            <a:r>
              <a:rPr lang="en-US" dirty="0"/>
              <a:t>is the modulation factor, i.e. the amplitude of the variation of the ensemble of position angles for a 100% polarized source</a:t>
            </a:r>
          </a:p>
          <a:p>
            <a:r>
              <a:rPr lang="en-US" dirty="0"/>
              <a:t>The power of the  neural-network analysis for an ensemble of events in the case of IXPE is almost as if we were flying 4 rather than 3 optics/detector combinations!</a:t>
            </a:r>
          </a:p>
          <a:p>
            <a:endParaRPr lang="en-US" i="1" dirty="0"/>
          </a:p>
        </p:txBody>
      </p:sp>
      <p:pic>
        <p:nvPicPr>
          <p:cNvPr id="4" name="Picture 3" descr="equat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2067" y="1219200"/>
            <a:ext cx="6559865" cy="615749"/>
          </a:xfrm>
          <a:prstGeom prst="rect">
            <a:avLst/>
          </a:prstGeom>
        </p:spPr>
      </p:pic>
      <p:cxnSp>
        <p:nvCxnSpPr>
          <p:cNvPr id="6" name="Straight Connector 5">
            <a:extLst>
              <a:ext uri="{FF2B5EF4-FFF2-40B4-BE49-F238E27FC236}">
                <a16:creationId xmlns:a16="http://schemas.microsoft.com/office/drawing/2014/main" id="{7F2A7DA4-43F4-4EB9-A734-F0FA0D92B9BC}"/>
              </a:ext>
              <a:ext uri="{C183D7F6-B498-43B3-948B-1728B52AA6E4}">
                <adec:decorative xmlns:adec="http://schemas.microsoft.com/office/drawing/2017/decorative" val="1"/>
              </a:ext>
            </a:extLst>
          </p:cNvPr>
          <p:cNvCxnSpPr/>
          <p:nvPr/>
        </p:nvCxnSpPr>
        <p:spPr>
          <a:xfrm>
            <a:off x="7616300" y="1295400"/>
            <a:ext cx="2356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97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a:bodyPr>
          <a:lstStyle/>
          <a:p>
            <a:pPr algn="ctr"/>
            <a:r>
              <a:rPr lang="en-US" i="1" dirty="0">
                <a:solidFill>
                  <a:schemeClr val="tx1"/>
                </a:solidFill>
              </a:rPr>
              <a:t>Radio Pulsars </a:t>
            </a:r>
          </a:p>
        </p:txBody>
      </p:sp>
      <p:sp>
        <p:nvSpPr>
          <p:cNvPr id="3" name="Content Placeholder 2"/>
          <p:cNvSpPr>
            <a:spLocks noGrp="1"/>
          </p:cNvSpPr>
          <p:nvPr>
            <p:ph idx="1"/>
          </p:nvPr>
        </p:nvSpPr>
        <p:spPr>
          <a:xfrm>
            <a:off x="11077" y="1018127"/>
            <a:ext cx="9102652" cy="5687473"/>
          </a:xfrm>
        </p:spPr>
        <p:txBody>
          <a:bodyPr>
            <a:noAutofit/>
          </a:bodyPr>
          <a:lstStyle/>
          <a:p>
            <a:pPr algn="just">
              <a:spcBef>
                <a:spcPts val="0"/>
              </a:spcBef>
              <a:spcAft>
                <a:spcPts val="600"/>
              </a:spcAft>
            </a:pPr>
            <a:r>
              <a:rPr lang="en-US" dirty="0"/>
              <a:t>Radio Pulsars </a:t>
            </a:r>
          </a:p>
          <a:p>
            <a:pPr lvl="1" algn="just"/>
            <a:r>
              <a:rPr lang="en-US" b="1" dirty="0"/>
              <a:t>Perform X-ray phase-resolved polarimetry to test models for a radio pulsar’s </a:t>
            </a:r>
            <a:r>
              <a:rPr lang="en-US" b="1"/>
              <a:t>X-ray emission</a:t>
            </a:r>
            <a:endParaRPr lang="en-US" dirty="0"/>
          </a:p>
          <a:p>
            <a:pPr lvl="1" algn="just"/>
            <a:r>
              <a:rPr lang="en-US" b="1" dirty="0"/>
              <a:t>Grey is optical, blue is IXPE </a:t>
            </a:r>
          </a:p>
        </p:txBody>
      </p:sp>
      <p:pic>
        <p:nvPicPr>
          <p:cNvPr id="7" name="Picture 6" descr="PulsarPolarimetry12binV3.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0" y="2057400"/>
            <a:ext cx="2920533" cy="4572000"/>
          </a:xfrm>
          <a:prstGeom prst="rect">
            <a:avLst/>
          </a:prstGeom>
        </p:spPr>
      </p:pic>
      <p:sp>
        <p:nvSpPr>
          <p:cNvPr id="8" name="Rectangle 7" descr="Emission geometry and processes are still unsettled.&#10;Competing models predict differing polarization behavior with pulse phase.&#10;X-rays provide clean probe of geometry.&#10;Absorption likely more prevalent in visible band.&#10;Radiation process entirely different in radio band.&#10;Recently discovered no pulse phase-dependent variation in polarization degree  and position angle @ 1.4 GHz.&#10;140-ks observation gives ample statistics to track polarization degree and position angle."/>
          <p:cNvSpPr/>
          <p:nvPr/>
        </p:nvSpPr>
        <p:spPr>
          <a:xfrm>
            <a:off x="381000" y="2667000"/>
            <a:ext cx="5181600" cy="3108543"/>
          </a:xfrm>
          <a:prstGeom prst="rect">
            <a:avLst/>
          </a:prstGeom>
          <a:solidFill>
            <a:srgbClr val="92D050"/>
          </a:solidFill>
        </p:spPr>
        <p:txBody>
          <a:bodyPr wrap="square">
            <a:spAutoFit/>
          </a:bodyPr>
          <a:lstStyle/>
          <a:p>
            <a:r>
              <a:rPr lang="en-US" b="1" dirty="0">
                <a:latin typeface="+mj-lt"/>
                <a:cs typeface="Calibri" panose="020F0502020204030204" pitchFamily="34" charset="0"/>
              </a:rPr>
              <a:t>Emission geometry and processes are still unsettled.</a:t>
            </a:r>
          </a:p>
          <a:p>
            <a:pPr marL="285750" indent="-285750">
              <a:buFont typeface="Arial" panose="020B0604020202020204" pitchFamily="34" charset="0"/>
              <a:buChar char="•"/>
            </a:pPr>
            <a:r>
              <a:rPr lang="en-US" sz="1600" b="1" dirty="0">
                <a:latin typeface="+mj-lt"/>
                <a:cs typeface="Calibri" panose="020F0502020204030204" pitchFamily="34" charset="0"/>
              </a:rPr>
              <a:t>Competing models predict differing polarization behavior with pulse phase.</a:t>
            </a:r>
          </a:p>
          <a:p>
            <a:r>
              <a:rPr lang="en-US" b="1" dirty="0">
                <a:latin typeface="+mj-lt"/>
                <a:cs typeface="Calibri" panose="020F0502020204030204" pitchFamily="34" charset="0"/>
              </a:rPr>
              <a:t>X-rays provide clean probe of geometry.</a:t>
            </a:r>
          </a:p>
          <a:p>
            <a:pPr marL="285750" indent="-285750">
              <a:buFont typeface="Arial" panose="020B0604020202020204" pitchFamily="34" charset="0"/>
              <a:buChar char="•"/>
            </a:pPr>
            <a:r>
              <a:rPr lang="en-US" sz="1600" b="1" dirty="0">
                <a:latin typeface="+mj-lt"/>
                <a:cs typeface="Calibri" panose="020F0502020204030204" pitchFamily="34" charset="0"/>
              </a:rPr>
              <a:t>Absorption likely more prevalent in visible band.</a:t>
            </a:r>
          </a:p>
          <a:p>
            <a:pPr marL="285750" indent="-285750">
              <a:buFont typeface="Arial" panose="020B0604020202020204" pitchFamily="34" charset="0"/>
              <a:buChar char="•"/>
            </a:pPr>
            <a:r>
              <a:rPr lang="en-US" sz="1600" b="1" dirty="0">
                <a:latin typeface="+mj-lt"/>
                <a:cs typeface="Calibri" panose="020F0502020204030204" pitchFamily="34" charset="0"/>
              </a:rPr>
              <a:t>Radiation process entirely different in radio band.</a:t>
            </a:r>
          </a:p>
          <a:p>
            <a:pPr marL="742950" lvl="1" indent="-285750">
              <a:buFont typeface="Arial" panose="020B0604020202020204" pitchFamily="34" charset="0"/>
              <a:buChar char="•"/>
            </a:pPr>
            <a:r>
              <a:rPr lang="en-US" sz="1600" b="1" dirty="0">
                <a:solidFill>
                  <a:srgbClr val="FF0000"/>
                </a:solidFill>
                <a:latin typeface="+mj-lt"/>
                <a:cs typeface="Calibri" panose="020F0502020204030204" pitchFamily="34" charset="0"/>
              </a:rPr>
              <a:t>Recently discovered </a:t>
            </a:r>
            <a:r>
              <a:rPr lang="en-US" sz="1600" b="1" i="1" u="sng" dirty="0">
                <a:solidFill>
                  <a:srgbClr val="FF0000"/>
                </a:solidFill>
                <a:latin typeface="+mj-lt"/>
                <a:cs typeface="Calibri" panose="020F0502020204030204" pitchFamily="34" charset="0"/>
              </a:rPr>
              <a:t>no</a:t>
            </a:r>
            <a:r>
              <a:rPr lang="en-US" sz="1600" b="1" dirty="0">
                <a:solidFill>
                  <a:srgbClr val="FF0000"/>
                </a:solidFill>
                <a:latin typeface="+mj-lt"/>
                <a:cs typeface="Calibri" panose="020F0502020204030204" pitchFamily="34" charset="0"/>
              </a:rPr>
              <a:t> pulse phase-dependent variation in polarization degree  and position angle @ 1.4 GHz.</a:t>
            </a:r>
          </a:p>
          <a:p>
            <a:pPr marL="285750" indent="-285750">
              <a:buFont typeface="Arial" panose="020B0604020202020204" pitchFamily="34" charset="0"/>
              <a:buChar char="•"/>
            </a:pPr>
            <a:r>
              <a:rPr lang="en-US" sz="1600" b="1" dirty="0">
                <a:latin typeface="+mj-lt"/>
                <a:cs typeface="Calibri" panose="020F0502020204030204" pitchFamily="34" charset="0"/>
              </a:rPr>
              <a:t>140-ks observation gives ample statistics to track polarization degree and position angle.</a:t>
            </a:r>
          </a:p>
          <a:p>
            <a:endParaRPr lang="en-US" sz="1600" b="1" dirty="0">
              <a:latin typeface="+mj-lt"/>
              <a:cs typeface="Calibri" panose="020F0502020204030204" pitchFamily="34" charset="0"/>
            </a:endParaRPr>
          </a:p>
        </p:txBody>
      </p:sp>
    </p:spTree>
    <p:extLst>
      <p:ext uri="{BB962C8B-B14F-4D97-AF65-F5344CB8AC3E}">
        <p14:creationId xmlns:p14="http://schemas.microsoft.com/office/powerpoint/2010/main" val="132937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Microquasars</a:t>
            </a:r>
          </a:p>
        </p:txBody>
      </p:sp>
      <p:sp>
        <p:nvSpPr>
          <p:cNvPr id="3" name="Content Placeholder 2"/>
          <p:cNvSpPr>
            <a:spLocks noGrp="1"/>
          </p:cNvSpPr>
          <p:nvPr>
            <p:ph idx="1"/>
          </p:nvPr>
        </p:nvSpPr>
        <p:spPr>
          <a:xfrm>
            <a:off x="153680" y="1076867"/>
            <a:ext cx="8836639" cy="5293453"/>
          </a:xfrm>
        </p:spPr>
        <p:txBody>
          <a:bodyPr>
            <a:noAutofit/>
          </a:bodyPr>
          <a:lstStyle/>
          <a:p>
            <a:pPr algn="just">
              <a:spcBef>
                <a:spcPts val="0"/>
              </a:spcBef>
              <a:spcAft>
                <a:spcPts val="600"/>
              </a:spcAft>
            </a:pPr>
            <a:r>
              <a:rPr lang="en-US" dirty="0"/>
              <a:t>Microquasars </a:t>
            </a:r>
          </a:p>
          <a:p>
            <a:pPr lvl="1" algn="just">
              <a:lnSpc>
                <a:spcPts val="2400"/>
              </a:lnSpc>
              <a:spcAft>
                <a:spcPts val="600"/>
              </a:spcAft>
            </a:pPr>
            <a:r>
              <a:rPr lang="en-US" b="1" dirty="0"/>
              <a:t>Perform X-ray spectral polarimetry on </a:t>
            </a:r>
            <a:r>
              <a:rPr lang="en-US" b="1" dirty="0" err="1"/>
              <a:t>microquasars</a:t>
            </a:r>
            <a:r>
              <a:rPr lang="en-US" b="1" dirty="0"/>
              <a:t> to use the position angle to help localize the emission </a:t>
            </a:r>
            <a:r>
              <a:rPr lang="en-US" b="1"/>
              <a:t>site (</a:t>
            </a:r>
            <a:r>
              <a:rPr lang="en-US" b="1" dirty="0"/>
              <a:t>accretion disk, corona, jet)</a:t>
            </a:r>
            <a:endParaRPr lang="en-US" b="0" dirty="0"/>
          </a:p>
        </p:txBody>
      </p:sp>
      <p:sp>
        <p:nvSpPr>
          <p:cNvPr id="4" name="Content Placeholder 1" descr="For a micro-quasar in an accretion-dominated state, scattering polarizes the disk emission.&#10;Polarization rotation versus energy is greatest for emission from inner disk.&#10;Inner disk is hotter, producing higher energy X-rays.&#10;Disk orientation from other experiments used to constrain GRX1915+105 model.&#10;a = 0.50±0.04; 0.900±0.008; 0.99800±0.00003 (200-ks observation)&#10;"/>
          <p:cNvSpPr txBox="1">
            <a:spLocks/>
          </p:cNvSpPr>
          <p:nvPr/>
        </p:nvSpPr>
        <p:spPr>
          <a:xfrm>
            <a:off x="289560" y="2362200"/>
            <a:ext cx="8496992" cy="1307754"/>
          </a:xfrm>
          <a:prstGeom prst="rect">
            <a:avLst/>
          </a:prstGeom>
          <a:solidFill>
            <a:schemeClr val="accent5">
              <a:lumMod val="20000"/>
              <a:lumOff val="80000"/>
            </a:schemeClr>
          </a:solidFill>
          <a:ln>
            <a:noFill/>
          </a:ln>
        </p:spPr>
        <p:txBody>
          <a:bodyPr vert="horz" lIns="91440" tIns="45720" rIns="91440" bIns="45720" rtlCol="0">
            <a:noAutofit/>
          </a:bodyPr>
          <a:lst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lnSpc>
                <a:spcPts val="1920"/>
              </a:lnSpc>
              <a:spcBef>
                <a:spcPts val="0"/>
              </a:spcBef>
              <a:buNone/>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For a micro-quasar in an accretion-dominated state,</a:t>
            </a:r>
            <a:r>
              <a:rPr kumimoji="0" lang="en-US" sz="1800" b="1" i="0" u="none" strike="noStrike" kern="1200" cap="none" spc="0" normalizeH="0" noProof="0" dirty="0">
                <a:ln>
                  <a:noFill/>
                </a:ln>
                <a:solidFill>
                  <a:sysClr val="windowText" lastClr="000000"/>
                </a:solidFill>
                <a:effectLst/>
                <a:uLnTx/>
                <a:uFillTx/>
                <a:latin typeface="Arial Narrow" panose="020B0606020202030204" pitchFamily="34" charset="0"/>
              </a:rPr>
              <a:t> </a:t>
            </a:r>
            <a:r>
              <a:rPr lang="en-US" sz="1800" b="1" dirty="0">
                <a:solidFill>
                  <a:sysClr val="windowText" lastClr="000000"/>
                </a:solidFill>
                <a:latin typeface="Arial Narrow" panose="020B0606020202030204" pitchFamily="34" charset="0"/>
              </a:rPr>
              <a:t>s</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cattering</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polarizes the disk emission.</a:t>
            </a:r>
          </a:p>
          <a:p>
            <a:pPr marL="0" marR="0" lvl="1"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Polarization rotation versus energy is greatest for emission from inner disk.</a:t>
            </a:r>
          </a:p>
          <a:p>
            <a:pPr marL="685800" marR="0" lvl="2" indent="-228600" algn="ctr" defTabSz="914400" rtl="0" eaLnBrk="1" fontAlgn="auto" latinLnBrk="0" hangingPunct="1">
              <a:lnSpc>
                <a:spcPts val="1920"/>
              </a:lnSpc>
              <a:spcBef>
                <a:spcPts val="0"/>
              </a:spcBef>
              <a:buClrTx/>
              <a:buSzTx/>
              <a:buFont typeface="Calibri" panose="020F050202020403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Inner disk is hotter, producing higher energy X-rays.</a:t>
            </a:r>
          </a:p>
          <a:p>
            <a:pPr marL="228600" marR="0" lvl="1" indent="0" algn="ctr" defTabSz="914400" rtl="0" eaLnBrk="1" fontAlgn="auto" latinLnBrk="0" hangingPunct="1">
              <a:lnSpc>
                <a:spcPts val="1920"/>
              </a:lnSpc>
              <a:spcBef>
                <a:spcPts val="0"/>
              </a:spcBef>
              <a:buClrTx/>
              <a:buSzTx/>
              <a:buNone/>
              <a:tabLst/>
              <a:defRPr/>
            </a:pPr>
            <a:r>
              <a:rPr lang="en-US" sz="1800" b="1" dirty="0">
                <a:solidFill>
                  <a:sysClr val="windowText" lastClr="000000"/>
                </a:solidFill>
                <a:latin typeface="Arial Narrow" panose="020B0606020202030204" pitchFamily="34" charset="0"/>
              </a:rPr>
              <a:t>D</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isk</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orientation from other experiments used to constrain GRX1915+105 model.</a:t>
            </a:r>
          </a:p>
          <a:p>
            <a:pPr marL="457200" marR="0" lvl="2"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a = </a:t>
            </a:r>
            <a:r>
              <a:rPr kumimoji="0" lang="en-US" sz="1800" b="1" i="0" u="none" strike="noStrike" kern="1200" cap="none" spc="0" normalizeH="0" baseline="0" noProof="0" dirty="0">
                <a:ln>
                  <a:noFill/>
                </a:ln>
                <a:solidFill>
                  <a:srgbClr val="7030A0"/>
                </a:solidFill>
                <a:effectLst/>
                <a:uLnTx/>
                <a:uFillTx/>
                <a:latin typeface="Arial Narrow" panose="020B0606020202030204" pitchFamily="34" charset="0"/>
              </a:rPr>
              <a:t>0.50±0.04</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00B0F0"/>
                </a:solidFill>
                <a:effectLst/>
                <a:uLnTx/>
                <a:uFillTx/>
                <a:latin typeface="Arial Narrow" panose="020B0606020202030204" pitchFamily="34" charset="0"/>
              </a:rPr>
              <a:t>0.900±0.008</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FF0000"/>
                </a:solidFill>
                <a:effectLst/>
                <a:uLnTx/>
                <a:uFillTx/>
                <a:latin typeface="Arial Narrow" panose="020B0606020202030204" pitchFamily="34" charset="0"/>
              </a:rPr>
              <a:t>0.99800±0.00003 </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(200-ks observation)</a:t>
            </a:r>
          </a:p>
        </p:txBody>
      </p:sp>
      <p:pic>
        <p:nvPicPr>
          <p:cNvPr id="5" name="Picture 4" descr="2 graph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3657600"/>
            <a:ext cx="7315200" cy="3046565"/>
          </a:xfrm>
          <a:prstGeom prst="rect">
            <a:avLst/>
          </a:prstGeom>
        </p:spPr>
      </p:pic>
    </p:spTree>
    <p:extLst>
      <p:ext uri="{BB962C8B-B14F-4D97-AF65-F5344CB8AC3E}">
        <p14:creationId xmlns:p14="http://schemas.microsoft.com/office/powerpoint/2010/main" val="166754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a:bodyPr>
          <a:lstStyle/>
          <a:p>
            <a:pPr algn="ctr"/>
            <a:r>
              <a:rPr lang="en-US" i="1" dirty="0">
                <a:solidFill>
                  <a:schemeClr val="tx1"/>
                </a:solidFill>
              </a:rPr>
              <a:t>Active Galaxies: CEN A</a:t>
            </a:r>
          </a:p>
        </p:txBody>
      </p:sp>
      <p:sp>
        <p:nvSpPr>
          <p:cNvPr id="3" name="Content Placeholder 2"/>
          <p:cNvSpPr>
            <a:spLocks noGrp="1"/>
          </p:cNvSpPr>
          <p:nvPr>
            <p:ph idx="1"/>
          </p:nvPr>
        </p:nvSpPr>
        <p:spPr>
          <a:xfrm>
            <a:off x="11077" y="1018128"/>
            <a:ext cx="9102652" cy="1371600"/>
          </a:xfrm>
        </p:spPr>
        <p:txBody>
          <a:bodyPr>
            <a:noAutofit/>
          </a:bodyPr>
          <a:lstStyle/>
          <a:p>
            <a:pPr algn="just">
              <a:spcAft>
                <a:spcPts val="600"/>
              </a:spcAft>
              <a:buFont typeface="Arial" panose="020B0604020202020204" pitchFamily="34" charset="0"/>
              <a:buChar char="•"/>
            </a:pPr>
            <a:r>
              <a:rPr lang="en-US" dirty="0"/>
              <a:t>Active galaxies are powered by supermassive BHs with jets </a:t>
            </a:r>
          </a:p>
          <a:p>
            <a:pPr lvl="1" algn="just">
              <a:spcAft>
                <a:spcPts val="600"/>
              </a:spcAft>
            </a:pPr>
            <a:r>
              <a:rPr lang="en-US" b="1" dirty="0"/>
              <a:t>Radio polarization implies the magnetic field is aligned with jet</a:t>
            </a:r>
          </a:p>
          <a:p>
            <a:pPr lvl="1" algn="just">
              <a:spcAft>
                <a:spcPts val="600"/>
              </a:spcAft>
            </a:pPr>
            <a:r>
              <a:rPr lang="en-US" b="1" dirty="0"/>
              <a:t>Different electron-acceleration models predict different dependence in X-rays </a:t>
            </a:r>
          </a:p>
        </p:txBody>
      </p:sp>
      <p:graphicFrame>
        <p:nvGraphicFramePr>
          <p:cNvPr id="12" name="Table 11" descr="Table on Region vs MDPs"/>
          <p:cNvGraphicFramePr>
            <a:graphicFrameLocks noGrp="1" noChangeAspect="1"/>
          </p:cNvGraphicFramePr>
          <p:nvPr>
            <p:extLst>
              <p:ext uri="{D42A27DB-BD31-4B8C-83A1-F6EECF244321}">
                <p14:modId xmlns:p14="http://schemas.microsoft.com/office/powerpoint/2010/main" val="595300006"/>
              </p:ext>
            </p:extLst>
          </p:nvPr>
        </p:nvGraphicFramePr>
        <p:xfrm>
          <a:off x="5791200" y="3886200"/>
          <a:ext cx="2743200" cy="1371600"/>
        </p:xfrm>
        <a:graphic>
          <a:graphicData uri="http://schemas.openxmlformats.org/drawingml/2006/table">
            <a:tbl>
              <a:tblPr firstRow="1"/>
              <a:tblGrid>
                <a:gridCol w="1496287">
                  <a:extLst>
                    <a:ext uri="{9D8B030D-6E8A-4147-A177-3AD203B41FA5}">
                      <a16:colId xmlns:a16="http://schemas.microsoft.com/office/drawing/2014/main" val="20000"/>
                    </a:ext>
                  </a:extLst>
                </a:gridCol>
                <a:gridCol w="1246913">
                  <a:extLst>
                    <a:ext uri="{9D8B030D-6E8A-4147-A177-3AD203B41FA5}">
                      <a16:colId xmlns:a16="http://schemas.microsoft.com/office/drawing/2014/main" val="20001"/>
                    </a:ext>
                  </a:extLst>
                </a:gridCol>
              </a:tblGrid>
              <a:tr h="3201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800" dirty="0"/>
                        <a:t>Region</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MDP</a:t>
                      </a:r>
                      <a:r>
                        <a:rPr lang="en-US" sz="1800" baseline="-25000" dirty="0"/>
                        <a:t>99</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Core</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1.4%</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Knots </a:t>
                      </a:r>
                      <a:r>
                        <a:rPr lang="en-US" sz="1800" b="0" dirty="0"/>
                        <a:t>C+</a:t>
                      </a:r>
                      <a:r>
                        <a:rPr lang="en-US" sz="1800" b="1" dirty="0"/>
                        <a:t>F+G </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21%</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ULXs</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25% 15%</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bl>
          </a:graphicData>
        </a:graphic>
      </p:graphicFrame>
      <p:pic>
        <p:nvPicPr>
          <p:cNvPr id="4" name="Picture 3" descr="ULX sources 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224" y="2362200"/>
            <a:ext cx="4389120" cy="4287042"/>
          </a:xfrm>
          <a:prstGeom prst="rect">
            <a:avLst/>
          </a:prstGeom>
        </p:spPr>
      </p:pic>
      <p:grpSp>
        <p:nvGrpSpPr>
          <p:cNvPr id="13" name="Group 12">
            <a:extLst>
              <a:ext uri="{C183D7F6-B498-43B3-948B-1728B52AA6E4}">
                <adec:decorative xmlns:adec="http://schemas.microsoft.com/office/drawing/2017/decorative" val="1"/>
              </a:ext>
            </a:extLst>
          </p:cNvPr>
          <p:cNvGrpSpPr/>
          <p:nvPr/>
        </p:nvGrpSpPr>
        <p:grpSpPr>
          <a:xfrm>
            <a:off x="1752600" y="4800600"/>
            <a:ext cx="3505200" cy="1219200"/>
            <a:chOff x="1676400" y="4876800"/>
            <a:chExt cx="3505200" cy="1219200"/>
          </a:xfrm>
        </p:grpSpPr>
        <p:cxnSp>
          <p:nvCxnSpPr>
            <p:cNvPr id="9" name="Straight Arrow Connector 8"/>
            <p:cNvCxnSpPr/>
            <p:nvPr/>
          </p:nvCxnSpPr>
          <p:spPr>
            <a:xfrm flipH="1" flipV="1">
              <a:off x="3124200" y="5181600"/>
              <a:ext cx="2057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676400" y="4876800"/>
              <a:ext cx="3505200" cy="12192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A1DD611-7E9D-AA4B-A717-4D5497A4A8A6}"/>
              </a:ext>
            </a:extLst>
          </p:cNvPr>
          <p:cNvSpPr txBox="1"/>
          <p:nvPr/>
        </p:nvSpPr>
        <p:spPr>
          <a:xfrm>
            <a:off x="5257800" y="5879068"/>
            <a:ext cx="1371600" cy="369332"/>
          </a:xfrm>
          <a:prstGeom prst="rect">
            <a:avLst/>
          </a:prstGeom>
          <a:noFill/>
        </p:spPr>
        <p:txBody>
          <a:bodyPr wrap="square" rtlCol="0">
            <a:spAutoFit/>
          </a:bodyPr>
          <a:lstStyle/>
          <a:p>
            <a:r>
              <a:rPr lang="en-US" dirty="0"/>
              <a:t>ULX sources</a:t>
            </a:r>
          </a:p>
        </p:txBody>
      </p:sp>
    </p:spTree>
    <p:extLst>
      <p:ext uri="{BB962C8B-B14F-4D97-AF65-F5344CB8AC3E}">
        <p14:creationId xmlns:p14="http://schemas.microsoft.com/office/powerpoint/2010/main" val="7266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upernova remnants graph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526" y="2882947"/>
            <a:ext cx="7617623" cy="3898853"/>
          </a:xfrm>
          <a:prstGeom prst="rect">
            <a:avLst/>
          </a:prstGeom>
        </p:spPr>
      </p:pic>
      <p:sp>
        <p:nvSpPr>
          <p:cNvPr id="5" name="Content Placeholder 1"/>
          <p:cNvSpPr txBox="1">
            <a:spLocks/>
          </p:cNvSpPr>
          <p:nvPr/>
        </p:nvSpPr>
        <p:spPr>
          <a:xfrm>
            <a:off x="1127760" y="2190463"/>
            <a:ext cx="6888480" cy="552737"/>
          </a:xfrm>
          <a:prstGeom prst="rect">
            <a:avLst/>
          </a:prstGeom>
          <a:solidFill>
            <a:srgbClr val="92D050"/>
          </a:solidFill>
          <a:ln>
            <a:noFill/>
          </a:ln>
        </p:spPr>
        <p:txBody>
          <a:bodyPr vert="horz" lIns="91440" tIns="45720" rIns="91440" bIns="45720" rtlCol="0">
            <a:noAutofit/>
          </a:bodyPr>
          <a:lst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ts val="1920"/>
              </a:lnSpc>
              <a:spcBef>
                <a:spcPts val="0"/>
              </a:spcBef>
              <a:buNone/>
            </a:pPr>
            <a:r>
              <a:rPr lang="en-US" sz="1600" dirty="0">
                <a:solidFill>
                  <a:prstClr val="black"/>
                </a:solidFill>
                <a:latin typeface="+mj-lt"/>
              </a:rPr>
              <a:t>Lines and thermal continuum dominate 1-4 </a:t>
            </a:r>
            <a:r>
              <a:rPr lang="en-US" sz="1600" dirty="0" err="1">
                <a:solidFill>
                  <a:prstClr val="black"/>
                </a:solidFill>
                <a:latin typeface="+mj-lt"/>
              </a:rPr>
              <a:t>keV</a:t>
            </a:r>
            <a:r>
              <a:rPr lang="en-US" sz="1600" dirty="0">
                <a:solidFill>
                  <a:prstClr val="black"/>
                </a:solidFill>
                <a:latin typeface="+mj-lt"/>
              </a:rPr>
              <a:t>.</a:t>
            </a:r>
          </a:p>
          <a:p>
            <a:pPr marL="0" lvl="0" indent="0" algn="ctr">
              <a:lnSpc>
                <a:spcPts val="1920"/>
              </a:lnSpc>
              <a:spcBef>
                <a:spcPts val="0"/>
              </a:spcBef>
              <a:buNone/>
            </a:pPr>
            <a:r>
              <a:rPr lang="en-US" sz="1600" dirty="0">
                <a:solidFill>
                  <a:prstClr val="black"/>
                </a:solidFill>
                <a:latin typeface="+mj-lt"/>
              </a:rPr>
              <a:t>Non-thermal emission dominates 4-6 </a:t>
            </a:r>
            <a:r>
              <a:rPr lang="en-US" sz="1600" dirty="0" err="1">
                <a:solidFill>
                  <a:prstClr val="black"/>
                </a:solidFill>
                <a:latin typeface="+mj-lt"/>
              </a:rPr>
              <a:t>keV</a:t>
            </a:r>
            <a:r>
              <a:rPr lang="en-US" sz="1600" dirty="0">
                <a:solidFill>
                  <a:prstClr val="black"/>
                </a:solidFill>
                <a:latin typeface="+mj-lt"/>
              </a:rPr>
              <a:t>.</a:t>
            </a:r>
          </a:p>
        </p:txBody>
      </p:sp>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Supernova Remnants </a:t>
            </a:r>
          </a:p>
        </p:txBody>
      </p:sp>
      <p:sp>
        <p:nvSpPr>
          <p:cNvPr id="3" name="Content Placeholder 2"/>
          <p:cNvSpPr>
            <a:spLocks noGrp="1"/>
          </p:cNvSpPr>
          <p:nvPr>
            <p:ph idx="1"/>
          </p:nvPr>
        </p:nvSpPr>
        <p:spPr>
          <a:xfrm>
            <a:off x="161366" y="1041344"/>
            <a:ext cx="8836638" cy="1244656"/>
          </a:xfrm>
        </p:spPr>
        <p:txBody>
          <a:bodyPr>
            <a:noAutofit/>
          </a:bodyPr>
          <a:lstStyle/>
          <a:p>
            <a:pPr algn="just">
              <a:spcAft>
                <a:spcPts val="600"/>
              </a:spcAft>
              <a:buFont typeface="Arial" panose="020B0604020202020204" pitchFamily="34" charset="0"/>
              <a:buChar char="•"/>
            </a:pPr>
            <a:r>
              <a:rPr lang="en-US" dirty="0"/>
              <a:t>Supernova Remnants (SNR – e.g. CAS-A)</a:t>
            </a:r>
          </a:p>
          <a:p>
            <a:pPr lvl="1">
              <a:lnSpc>
                <a:spcPts val="1600"/>
              </a:lnSpc>
              <a:spcBef>
                <a:spcPts val="0"/>
              </a:spcBef>
            </a:pPr>
            <a:r>
              <a:rPr lang="en-US" sz="1800" b="1" dirty="0"/>
              <a:t>Use X-ray </a:t>
            </a:r>
            <a:r>
              <a:rPr lang="en-US" sz="1800" b="1" dirty="0" err="1"/>
              <a:t>polarmimetric</a:t>
            </a:r>
            <a:r>
              <a:rPr lang="en-US" sz="1800" b="1" dirty="0"/>
              <a:t> imaging to examine the magnetic-field topology in the X-ray emitting regions of (shell-type) SNR, which are candidate sites for cosmic-ray acceleration </a:t>
            </a:r>
            <a:r>
              <a:rPr lang="en-US" sz="1800" b="1" dirty="0">
                <a:solidFill>
                  <a:srgbClr val="FF0000"/>
                </a:solidFill>
              </a:rPr>
              <a:t>(Entire image measured simultaneously)</a:t>
            </a:r>
            <a:endParaRPr lang="en-US" sz="1800" b="1" dirty="0"/>
          </a:p>
        </p:txBody>
      </p:sp>
    </p:spTree>
    <p:extLst>
      <p:ext uri="{BB962C8B-B14F-4D97-AF65-F5344CB8AC3E}">
        <p14:creationId xmlns:p14="http://schemas.microsoft.com/office/powerpoint/2010/main" val="153018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fontScale="90000"/>
          </a:bodyPr>
          <a:lstStyle/>
          <a:p>
            <a:r>
              <a:rPr lang="en-US" i="1" dirty="0"/>
              <a:t>            </a:t>
            </a:r>
            <a:r>
              <a:rPr lang="en-US" i="1" dirty="0">
                <a:solidFill>
                  <a:schemeClr val="tx1"/>
                </a:solidFill>
              </a:rPr>
              <a:t>Was SGR A* recently 10</a:t>
            </a:r>
            <a:r>
              <a:rPr lang="en-US" i="1" baseline="30000" dirty="0">
                <a:solidFill>
                  <a:schemeClr val="tx1"/>
                </a:solidFill>
              </a:rPr>
              <a:t>6</a:t>
            </a:r>
            <a:r>
              <a:rPr lang="en-US" i="1" dirty="0">
                <a:solidFill>
                  <a:schemeClr val="tx1"/>
                </a:solidFill>
              </a:rPr>
              <a:t> × more active? </a:t>
            </a:r>
          </a:p>
        </p:txBody>
      </p:sp>
      <p:sp>
        <p:nvSpPr>
          <p:cNvPr id="8" name="Rectangle 7"/>
          <p:cNvSpPr/>
          <p:nvPr/>
        </p:nvSpPr>
        <p:spPr>
          <a:xfrm>
            <a:off x="304800" y="1235095"/>
            <a:ext cx="8686800" cy="1508105"/>
          </a:xfrm>
          <a:prstGeom prst="rect">
            <a:avLst/>
          </a:prstGeom>
          <a:solidFill>
            <a:srgbClr val="92D050"/>
          </a:solidFill>
        </p:spPr>
        <p:txBody>
          <a:bodyPr wrap="square">
            <a:spAutoFit/>
          </a:bodyPr>
          <a:lstStyle/>
          <a:p>
            <a:pPr marL="342900" indent="-342900">
              <a:buFont typeface="Arial" panose="020B0604020202020204" pitchFamily="34" charset="0"/>
              <a:buChar char="•"/>
            </a:pPr>
            <a:r>
              <a:rPr lang="en-US" sz="2400" b="1" dirty="0">
                <a:cs typeface="Calibri" panose="020F0502020204030204" pitchFamily="34" charset="0"/>
              </a:rPr>
              <a:t>Galactic Center molecular clouds (MC) are known X-ray sources</a:t>
            </a:r>
          </a:p>
          <a:p>
            <a:pPr marL="742950" lvl="1" indent="-285750">
              <a:buFont typeface="Arial" panose="020B0604020202020204" pitchFamily="34" charset="0"/>
              <a:buChar char="•"/>
            </a:pPr>
            <a:r>
              <a:rPr lang="en-US" b="1" dirty="0">
                <a:latin typeface="+mj-lt"/>
                <a:cs typeface="Calibri" panose="020F0502020204030204" pitchFamily="34" charset="0"/>
              </a:rPr>
              <a:t>If the MCs reflect X-rays from </a:t>
            </a:r>
            <a:r>
              <a:rPr lang="en-US" b="1" dirty="0" err="1">
                <a:latin typeface="+mj-lt"/>
                <a:cs typeface="Calibri" panose="020F0502020204030204" pitchFamily="34" charset="0"/>
              </a:rPr>
              <a:t>Sgr</a:t>
            </a:r>
            <a:r>
              <a:rPr lang="en-US" b="1" dirty="0">
                <a:latin typeface="+mj-lt"/>
                <a:cs typeface="Calibri" panose="020F0502020204030204" pitchFamily="34" charset="0"/>
              </a:rPr>
              <a:t> A*, the X-radiation would be highly polarized perpendicular to plane of reflection and indicate the direction back to </a:t>
            </a:r>
            <a:r>
              <a:rPr lang="en-US" b="1" dirty="0" err="1">
                <a:latin typeface="+mj-lt"/>
                <a:cs typeface="Calibri" panose="020F0502020204030204" pitchFamily="34" charset="0"/>
              </a:rPr>
              <a:t>Sgr</a:t>
            </a:r>
            <a:r>
              <a:rPr lang="en-US" b="1" dirty="0">
                <a:latin typeface="+mj-lt"/>
                <a:cs typeface="Calibri" panose="020F0502020204030204" pitchFamily="34" charset="0"/>
              </a:rPr>
              <a:t> A*</a:t>
            </a:r>
          </a:p>
          <a:p>
            <a:pPr marL="1200150" lvl="2" indent="-285750">
              <a:buFont typeface="Arial" panose="020B0604020202020204" pitchFamily="34" charset="0"/>
              <a:buChar char="•"/>
            </a:pPr>
            <a:r>
              <a:rPr lang="en-US" sz="1600" b="1" dirty="0">
                <a:latin typeface="+mj-lt"/>
                <a:cs typeface="Calibri" panose="020F0502020204030204" pitchFamily="34" charset="0"/>
              </a:rPr>
              <a:t>If true, </a:t>
            </a:r>
            <a:r>
              <a:rPr lang="en-US" sz="1600" b="1" dirty="0" err="1">
                <a:latin typeface="+mj-lt"/>
                <a:cs typeface="Calibri" panose="020F0502020204030204" pitchFamily="34" charset="0"/>
              </a:rPr>
              <a:t>Sgr</a:t>
            </a:r>
            <a:r>
              <a:rPr lang="en-US" sz="1600" b="1" dirty="0">
                <a:latin typeface="+mj-lt"/>
                <a:cs typeface="Calibri" panose="020F0502020204030204" pitchFamily="34" charset="0"/>
              </a:rPr>
              <a:t> A* X-ray luminosity was 10</a:t>
            </a:r>
            <a:r>
              <a:rPr lang="en-US" sz="1600" b="1" baseline="30000" dirty="0">
                <a:latin typeface="+mj-lt"/>
                <a:cs typeface="Calibri" panose="020F0502020204030204" pitchFamily="34" charset="0"/>
              </a:rPr>
              <a:t>6 </a:t>
            </a:r>
            <a:r>
              <a:rPr lang="en-US" sz="1600" b="1" dirty="0">
                <a:latin typeface="+mj-lt"/>
                <a:cs typeface="Calibri" panose="020F0502020204030204" pitchFamily="34" charset="0"/>
              </a:rPr>
              <a:t>larger ≈ 300 years ago</a:t>
            </a:r>
          </a:p>
          <a:p>
            <a:pPr marL="1200150" lvl="2" indent="-285750">
              <a:buFont typeface="Arial" panose="020B0604020202020204" pitchFamily="34" charset="0"/>
              <a:buChar char="•"/>
            </a:pPr>
            <a:r>
              <a:rPr lang="en-US" sz="1600" b="1" dirty="0">
                <a:latin typeface="+mj-lt"/>
                <a:cs typeface="Calibri" panose="020F0502020204030204" pitchFamily="34" charset="0"/>
              </a:rPr>
              <a:t>If not, still a discovery</a:t>
            </a:r>
          </a:p>
        </p:txBody>
      </p:sp>
      <p:pic>
        <p:nvPicPr>
          <p:cNvPr id="9" name="Content Placeholder 8" descr="astroarchaeology"/>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3853" t="1968" r="4622" b="4453"/>
          <a:stretch/>
        </p:blipFill>
        <p:spPr>
          <a:xfrm>
            <a:off x="304800" y="2981702"/>
            <a:ext cx="4160520" cy="2123698"/>
          </a:xfrm>
          <a:prstGeom prst="rect">
            <a:avLst/>
          </a:prstGeom>
        </p:spPr>
      </p:pic>
      <p:pic>
        <p:nvPicPr>
          <p:cNvPr id="10" name="Picture 9" descr="graph explaining text from above"/>
          <p:cNvPicPr>
            <a:picLocks/>
          </p:cNvPicPr>
          <p:nvPr/>
        </p:nvPicPr>
        <p:blipFill>
          <a:blip r:embed="rId4"/>
          <a:stretch>
            <a:fillRect/>
          </a:stretch>
        </p:blipFill>
        <p:spPr>
          <a:xfrm>
            <a:off x="4572000" y="4267200"/>
            <a:ext cx="4389120" cy="2286000"/>
          </a:xfrm>
          <a:prstGeom prst="rect">
            <a:avLst/>
          </a:prstGeom>
        </p:spPr>
      </p:pic>
    </p:spTree>
    <p:extLst>
      <p:ext uri="{BB962C8B-B14F-4D97-AF65-F5344CB8AC3E}">
        <p14:creationId xmlns:p14="http://schemas.microsoft.com/office/powerpoint/2010/main" val="303059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Autofit/>
          </a:bodyPr>
          <a:lstStyle/>
          <a:p>
            <a:r>
              <a:rPr lang="en-US" i="1" dirty="0">
                <a:solidFill>
                  <a:schemeClr val="tx1"/>
                </a:solidFill>
              </a:rPr>
              <a:t>Test QED</a:t>
            </a:r>
          </a:p>
        </p:txBody>
      </p:sp>
      <p:sp>
        <p:nvSpPr>
          <p:cNvPr id="7" name="Content Placeholder 6"/>
          <p:cNvSpPr>
            <a:spLocks noGrp="1"/>
          </p:cNvSpPr>
          <p:nvPr>
            <p:ph idx="1"/>
          </p:nvPr>
        </p:nvSpPr>
        <p:spPr>
          <a:xfrm>
            <a:off x="18789" y="1141230"/>
            <a:ext cx="9094940" cy="2211570"/>
          </a:xfrm>
        </p:spPr>
        <p:txBody>
          <a:bodyPr>
            <a:normAutofit lnSpcReduction="10000"/>
          </a:bodyPr>
          <a:lstStyle/>
          <a:p>
            <a:pPr>
              <a:buFont typeface="Arial" panose="020B0604020202020204" pitchFamily="34" charset="0"/>
              <a:buChar char="•"/>
            </a:pPr>
            <a:r>
              <a:rPr lang="en-US" dirty="0"/>
              <a:t>Study magnetars (pulsing neutron stars with magnetic fields up to 10</a:t>
            </a:r>
            <a:r>
              <a:rPr lang="en-US" baseline="30000" dirty="0"/>
              <a:t>15</a:t>
            </a:r>
            <a:r>
              <a:rPr lang="en-US" dirty="0"/>
              <a:t> Gauss)</a:t>
            </a:r>
          </a:p>
          <a:p>
            <a:pPr lvl="1"/>
            <a:r>
              <a:rPr lang="en-US" b="1" dirty="0"/>
              <a:t>Non-linear QED predicts magnetized-vacuum birefringence</a:t>
            </a:r>
          </a:p>
          <a:p>
            <a:pPr lvl="2"/>
            <a:r>
              <a:rPr lang="en-US" b="1" dirty="0"/>
              <a:t>Refractive indices of the two polarization modes differ from 1 and from each other</a:t>
            </a:r>
          </a:p>
          <a:p>
            <a:pPr lvl="2"/>
            <a:r>
              <a:rPr lang="en-US" b="1" dirty="0"/>
              <a:t>Impacts polarization and position angle as functions of pulse phase, but not the flux</a:t>
            </a:r>
          </a:p>
          <a:p>
            <a:pPr lvl="2"/>
            <a:r>
              <a:rPr lang="en-US" b="1" dirty="0"/>
              <a:t>Example is </a:t>
            </a:r>
            <a:r>
              <a:rPr lang="is-IS" b="1" dirty="0"/>
              <a:t>1RXS J170849.0-400910, with an 11-s pulse period</a:t>
            </a:r>
            <a:endParaRPr lang="en-US" b="1" dirty="0"/>
          </a:p>
          <a:p>
            <a:pPr lvl="2"/>
            <a:r>
              <a:rPr lang="en-US" b="1" dirty="0"/>
              <a:t>Can exclude QED-off at better than 99.9% confidence in 250-ks observation</a:t>
            </a:r>
          </a:p>
          <a:p>
            <a:pPr lvl="2"/>
            <a:endParaRPr lang="en-US" dirty="0"/>
          </a:p>
          <a:p>
            <a:pPr lvl="2"/>
            <a:endParaRPr lang="en-US" dirty="0"/>
          </a:p>
        </p:txBody>
      </p:sp>
      <p:pic>
        <p:nvPicPr>
          <p:cNvPr id="3" name="Picture 2" descr="3 linear graph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3538866"/>
            <a:ext cx="8778240" cy="2892060"/>
          </a:xfrm>
          <a:prstGeom prst="rect">
            <a:avLst/>
          </a:prstGeom>
        </p:spPr>
      </p:pic>
    </p:spTree>
    <p:extLst>
      <p:ext uri="{BB962C8B-B14F-4D97-AF65-F5344CB8AC3E}">
        <p14:creationId xmlns:p14="http://schemas.microsoft.com/office/powerpoint/2010/main" val="144443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IXPE tea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2301" y="1112029"/>
            <a:ext cx="4743099" cy="5669771"/>
          </a:xfrm>
          <a:prstGeom prst="rect">
            <a:avLst/>
          </a:prstGeom>
        </p:spPr>
      </p:pic>
      <p:sp>
        <p:nvSpPr>
          <p:cNvPr id="5" name="TextBox 4"/>
          <p:cNvSpPr txBox="1"/>
          <p:nvPr/>
        </p:nvSpPr>
        <p:spPr>
          <a:xfrm>
            <a:off x="304800" y="1600200"/>
            <a:ext cx="3657600" cy="2215991"/>
          </a:xfrm>
          <a:prstGeom prst="rect">
            <a:avLst/>
          </a:prstGeom>
          <a:noFill/>
        </p:spPr>
        <p:txBody>
          <a:bodyPr wrap="square" rtlCol="0">
            <a:spAutoFit/>
          </a:bodyPr>
          <a:lstStyle/>
          <a:p>
            <a:pPr marL="285750" indent="-285750">
              <a:buFont typeface="Arial" panose="020B0604020202020204" pitchFamily="34" charset="0"/>
              <a:buChar char="•"/>
            </a:pPr>
            <a:r>
              <a:rPr lang="en-US" sz="2400" b="1" dirty="0"/>
              <a:t>Crystal &amp; Thomson-scattering polarimeters</a:t>
            </a:r>
          </a:p>
          <a:p>
            <a:pPr marL="285750" indent="-285750">
              <a:buFont typeface="Arial" panose="020B0604020202020204" pitchFamily="34" charset="0"/>
              <a:buChar char="•"/>
            </a:pPr>
            <a:r>
              <a:rPr lang="en-US" sz="2400" b="1" dirty="0"/>
              <a:t>Crab detection!</a:t>
            </a:r>
          </a:p>
          <a:p>
            <a:pPr marL="742950" lvl="1" indent="-285750">
              <a:buFont typeface="Arial" panose="020B0604020202020204" pitchFamily="34" charset="0"/>
              <a:buChar char="•"/>
            </a:pPr>
            <a:r>
              <a:rPr lang="el-GR" sz="2400" b="1" dirty="0"/>
              <a:t>P = 15% ± 5%</a:t>
            </a:r>
          </a:p>
          <a:p>
            <a:pPr marL="742950" lvl="1" indent="-285750">
              <a:buFont typeface="Arial" panose="020B0604020202020204" pitchFamily="34" charset="0"/>
              <a:buChar char="•"/>
            </a:pPr>
            <a:r>
              <a:rPr lang="el-GR" sz="2400" b="1" dirty="0"/>
              <a:t>φ = 156</a:t>
            </a:r>
            <a:r>
              <a:rPr lang="el-GR" sz="2400" b="1" dirty="0">
                <a:sym typeface="Symbol" panose="05050102010706020507" pitchFamily="18" charset="2"/>
              </a:rPr>
              <a:t></a:t>
            </a:r>
            <a:r>
              <a:rPr lang="el-GR" sz="2400" b="1" dirty="0"/>
              <a:t> ± 10</a:t>
            </a:r>
            <a:r>
              <a:rPr lang="el-GR" sz="2400" dirty="0"/>
              <a:t>°</a:t>
            </a:r>
            <a:endParaRPr lang="en-US" sz="2400" dirty="0"/>
          </a:p>
          <a:p>
            <a:endParaRPr lang="en-US" dirty="0"/>
          </a:p>
        </p:txBody>
      </p:sp>
      <p:sp>
        <p:nvSpPr>
          <p:cNvPr id="6" name="Title 5" descr="&quot;rocket 17.09 (1971)&quot; text header">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Rocket 17.09 (1971)</a:t>
            </a:r>
          </a:p>
        </p:txBody>
      </p:sp>
      <p:sp>
        <p:nvSpPr>
          <p:cNvPr id="2" name="TextBox 1"/>
          <p:cNvSpPr txBox="1"/>
          <p:nvPr/>
        </p:nvSpPr>
        <p:spPr>
          <a:xfrm>
            <a:off x="424542" y="4191000"/>
            <a:ext cx="3004457" cy="1077218"/>
          </a:xfrm>
          <a:prstGeom prst="rect">
            <a:avLst/>
          </a:prstGeom>
          <a:noFill/>
        </p:spPr>
        <p:txBody>
          <a:bodyPr wrap="square" rtlCol="0">
            <a:spAutoFit/>
          </a:bodyPr>
          <a:lstStyle/>
          <a:p>
            <a:pPr algn="ctr"/>
            <a:r>
              <a:rPr lang="en-US" sz="3200" b="1" dirty="0"/>
              <a:t>Yes, I am the handsome one</a:t>
            </a:r>
          </a:p>
        </p:txBody>
      </p:sp>
    </p:spTree>
    <p:extLst>
      <p:ext uri="{BB962C8B-B14F-4D97-AF65-F5344CB8AC3E}">
        <p14:creationId xmlns:p14="http://schemas.microsoft.com/office/powerpoint/2010/main" val="25858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IXPE">
            <a:extLst>
              <a:ext uri="{FF2B5EF4-FFF2-40B4-BE49-F238E27FC236}">
                <a16:creationId xmlns:a16="http://schemas.microsoft.com/office/drawing/2014/main" id="{20939F8D-8DF3-C041-9B21-560F03D5F117}"/>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2352149" y="-216390"/>
            <a:ext cx="4395179" cy="7772400"/>
          </a:xfrm>
          <a:prstGeom prst="rect">
            <a:avLst/>
          </a:prstGeom>
        </p:spPr>
      </p:pic>
      <p:sp>
        <p:nvSpPr>
          <p:cNvPr id="3" name="Rectangle 2" descr="&quot;IXPE Deployed&quot; text header"/>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IXPE Deployed</a:t>
            </a:r>
          </a:p>
        </p:txBody>
      </p:sp>
      <p:sp>
        <p:nvSpPr>
          <p:cNvPr id="6" name="TextBox 5"/>
          <p:cNvSpPr txBox="1"/>
          <p:nvPr/>
        </p:nvSpPr>
        <p:spPr>
          <a:xfrm>
            <a:off x="1632010" y="5966532"/>
            <a:ext cx="5867400" cy="646331"/>
          </a:xfrm>
          <a:prstGeom prst="rect">
            <a:avLst/>
          </a:prstGeom>
          <a:noFill/>
        </p:spPr>
        <p:txBody>
          <a:bodyPr wrap="square" rtlCol="0">
            <a:spAutoFit/>
          </a:bodyPr>
          <a:lstStyle/>
          <a:p>
            <a:pPr algn="ctr"/>
            <a:r>
              <a:rPr lang="en-US" dirty="0"/>
              <a:t>5.2 m total length</a:t>
            </a:r>
          </a:p>
          <a:p>
            <a:pPr algn="ctr"/>
            <a:r>
              <a:rPr lang="en-US" dirty="0"/>
              <a:t>4.0 m focal length</a:t>
            </a:r>
          </a:p>
        </p:txBody>
      </p:sp>
      <p:sp>
        <p:nvSpPr>
          <p:cNvPr id="7" name="TextBox 6"/>
          <p:cNvSpPr txBox="1"/>
          <p:nvPr/>
        </p:nvSpPr>
        <p:spPr>
          <a:xfrm>
            <a:off x="762000" y="5385780"/>
            <a:ext cx="2133600" cy="369332"/>
          </a:xfrm>
          <a:prstGeom prst="rect">
            <a:avLst/>
          </a:prstGeom>
          <a:noFill/>
        </p:spPr>
        <p:txBody>
          <a:bodyPr wrap="square" rtlCol="0">
            <a:spAutoFit/>
          </a:bodyPr>
          <a:lstStyle/>
          <a:p>
            <a:pPr algn="ctr"/>
            <a:r>
              <a:rPr lang="en-US" dirty="0"/>
              <a:t>Forward Star Tracker</a:t>
            </a:r>
          </a:p>
        </p:txBody>
      </p:sp>
      <p:sp>
        <p:nvSpPr>
          <p:cNvPr id="11" name="TextBox 10"/>
          <p:cNvSpPr txBox="1"/>
          <p:nvPr/>
        </p:nvSpPr>
        <p:spPr>
          <a:xfrm>
            <a:off x="4343399" y="1828800"/>
            <a:ext cx="1295401" cy="923330"/>
          </a:xfrm>
          <a:prstGeom prst="rect">
            <a:avLst/>
          </a:prstGeom>
          <a:noFill/>
        </p:spPr>
        <p:txBody>
          <a:bodyPr wrap="square" rtlCol="0">
            <a:spAutoFit/>
          </a:bodyPr>
          <a:lstStyle/>
          <a:p>
            <a:pPr algn="ctr"/>
            <a:r>
              <a:rPr lang="en-US" dirty="0"/>
              <a:t>Detector Unit</a:t>
            </a:r>
            <a:br>
              <a:rPr lang="en-US" dirty="0"/>
            </a:br>
            <a:r>
              <a:rPr lang="en-US" dirty="0"/>
              <a:t>(1 of 3)</a:t>
            </a:r>
          </a:p>
        </p:txBody>
      </p:sp>
      <p:cxnSp>
        <p:nvCxnSpPr>
          <p:cNvPr id="13" name="Straight Arrow Connector 12">
            <a:extLst>
              <a:ext uri="{C183D7F6-B498-43B3-948B-1728B52AA6E4}">
                <adec:decorative xmlns:adec="http://schemas.microsoft.com/office/drawing/2017/decorative" val="1"/>
              </a:ext>
            </a:extLst>
          </p:cNvPr>
          <p:cNvCxnSpPr>
            <a:cxnSpLocks/>
            <a:stCxn id="11" idx="2"/>
          </p:cNvCxnSpPr>
          <p:nvPr/>
        </p:nvCxnSpPr>
        <p:spPr>
          <a:xfrm>
            <a:off x="4991100" y="2752130"/>
            <a:ext cx="1689522" cy="73822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23349" y="2810470"/>
            <a:ext cx="1972451" cy="923330"/>
          </a:xfrm>
          <a:prstGeom prst="rect">
            <a:avLst/>
          </a:prstGeom>
          <a:noFill/>
        </p:spPr>
        <p:txBody>
          <a:bodyPr wrap="square" rtlCol="0">
            <a:spAutoFit/>
          </a:bodyPr>
          <a:lstStyle/>
          <a:p>
            <a:pPr algn="ctr"/>
            <a:r>
              <a:rPr lang="en-US" dirty="0" err="1"/>
              <a:t>Miror</a:t>
            </a:r>
            <a:r>
              <a:rPr lang="en-US" dirty="0"/>
              <a:t> Module Assembly</a:t>
            </a:r>
            <a:br>
              <a:rPr lang="en-US" dirty="0"/>
            </a:br>
            <a:r>
              <a:rPr lang="en-US" dirty="0"/>
              <a:t>(1 of 3)</a:t>
            </a:r>
          </a:p>
        </p:txBody>
      </p:sp>
      <p:cxnSp>
        <p:nvCxnSpPr>
          <p:cNvPr id="16" name="Straight Arrow Connector 15">
            <a:extLst>
              <a:ext uri="{C183D7F6-B498-43B3-948B-1728B52AA6E4}">
                <adec:decorative xmlns:adec="http://schemas.microsoft.com/office/drawing/2017/decorative" val="1"/>
              </a:ext>
            </a:extLst>
          </p:cNvPr>
          <p:cNvCxnSpPr>
            <a:cxnSpLocks/>
            <a:stCxn id="14" idx="1"/>
          </p:cNvCxnSpPr>
          <p:nvPr/>
        </p:nvCxnSpPr>
        <p:spPr>
          <a:xfrm flipH="1">
            <a:off x="1066801" y="3272135"/>
            <a:ext cx="1456548" cy="26151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C183D7F6-B498-43B3-948B-1728B52AA6E4}">
                <adec:decorative xmlns:adec="http://schemas.microsoft.com/office/drawing/2017/decorative" val="1"/>
              </a:ext>
            </a:extLst>
          </p:cNvPr>
          <p:cNvCxnSpPr>
            <a:cxnSpLocks/>
            <a:stCxn id="7" idx="0"/>
          </p:cNvCxnSpPr>
          <p:nvPr/>
        </p:nvCxnSpPr>
        <p:spPr>
          <a:xfrm flipH="1" flipV="1">
            <a:off x="1219200" y="4038600"/>
            <a:ext cx="609600" cy="13471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9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321A1-6757-F84F-AC5B-8FBED1E79BF1}"/>
              </a:ext>
            </a:extLst>
          </p:cNvPr>
          <p:cNvSpPr>
            <a:spLocks noGrp="1"/>
          </p:cNvSpPr>
          <p:nvPr>
            <p:ph type="title" idx="4294967295"/>
          </p:nvPr>
        </p:nvSpPr>
        <p:spPr>
          <a:xfrm>
            <a:off x="1554480" y="-7938"/>
            <a:ext cx="7589520" cy="998538"/>
          </a:xfrm>
        </p:spPr>
        <p:txBody>
          <a:bodyPr/>
          <a:lstStyle/>
          <a:p>
            <a:r>
              <a:rPr lang="en-US" i="1" dirty="0">
                <a:solidFill>
                  <a:schemeClr val="tx1"/>
                </a:solidFill>
              </a:rPr>
              <a:t>The IXPE Team</a:t>
            </a:r>
          </a:p>
        </p:txBody>
      </p:sp>
      <p:sp>
        <p:nvSpPr>
          <p:cNvPr id="2" name="TextBox 1"/>
          <p:cNvSpPr txBox="1"/>
          <p:nvPr/>
        </p:nvSpPr>
        <p:spPr>
          <a:xfrm>
            <a:off x="0" y="6019800"/>
            <a:ext cx="9144000" cy="400110"/>
          </a:xfrm>
          <a:prstGeom prst="rect">
            <a:avLst/>
          </a:prstGeom>
          <a:noFill/>
        </p:spPr>
        <p:txBody>
          <a:bodyPr wrap="square" rtlCol="0">
            <a:spAutoFit/>
          </a:bodyPr>
          <a:lstStyle/>
          <a:p>
            <a:pPr algn="ctr"/>
            <a:r>
              <a:rPr lang="en-US" sz="2000" b="1" dirty="0"/>
              <a:t>Science Advisory Team currently comprises &gt; 90 scientists from 12 countries</a:t>
            </a:r>
          </a:p>
        </p:txBody>
      </p:sp>
      <p:grpSp>
        <p:nvGrpSpPr>
          <p:cNvPr id="8" name="Group 7" descr="photo of partnerships">
            <a:extLst>
              <a:ext uri="{FF2B5EF4-FFF2-40B4-BE49-F238E27FC236}">
                <a16:creationId xmlns:a16="http://schemas.microsoft.com/office/drawing/2014/main" id="{EA95F1A0-412D-43C6-A81A-FCE33D75AAE3}"/>
              </a:ext>
            </a:extLst>
          </p:cNvPr>
          <p:cNvGrpSpPr/>
          <p:nvPr/>
        </p:nvGrpSpPr>
        <p:grpSpPr>
          <a:xfrm>
            <a:off x="681524" y="1014714"/>
            <a:ext cx="7852876" cy="4828571"/>
            <a:chOff x="681524" y="1014714"/>
            <a:chExt cx="7852876" cy="4828571"/>
          </a:xfrm>
        </p:grpSpPr>
        <p:pic>
          <p:nvPicPr>
            <p:cNvPr id="5" name="Picture 4">
              <a:extLst>
                <a:ext uri="{FF2B5EF4-FFF2-40B4-BE49-F238E27FC236}">
                  <a16:creationId xmlns:a16="http://schemas.microsoft.com/office/drawing/2014/main" id="{42B967A2-B4AF-49FD-9429-4781FBC58456}"/>
                </a:ext>
              </a:extLst>
            </p:cNvPr>
            <p:cNvPicPr>
              <a:picLocks noChangeAspect="1"/>
            </p:cNvPicPr>
            <p:nvPr/>
          </p:nvPicPr>
          <p:blipFill>
            <a:blip r:embed="rId3"/>
            <a:stretch>
              <a:fillRect/>
            </a:stretch>
          </p:blipFill>
          <p:spPr>
            <a:xfrm>
              <a:off x="681524" y="1014714"/>
              <a:ext cx="7780952" cy="4828571"/>
            </a:xfrm>
            <a:prstGeom prst="rect">
              <a:avLst/>
            </a:prstGeom>
          </p:spPr>
        </p:pic>
        <p:pic>
          <p:nvPicPr>
            <p:cNvPr id="7" name="Picture 6">
              <a:extLst>
                <a:ext uri="{FF2B5EF4-FFF2-40B4-BE49-F238E27FC236}">
                  <a16:creationId xmlns:a16="http://schemas.microsoft.com/office/drawing/2014/main" id="{41895602-A706-4A2C-9C02-735B9FF661B2}"/>
                </a:ext>
              </a:extLst>
            </p:cNvPr>
            <p:cNvPicPr>
              <a:picLocks noChangeAspect="1"/>
            </p:cNvPicPr>
            <p:nvPr/>
          </p:nvPicPr>
          <p:blipFill>
            <a:blip r:embed="rId4"/>
            <a:stretch>
              <a:fillRect/>
            </a:stretch>
          </p:blipFill>
          <p:spPr>
            <a:xfrm>
              <a:off x="4182019" y="3886200"/>
              <a:ext cx="4352381" cy="485714"/>
            </a:xfrm>
            <a:prstGeom prst="rect">
              <a:avLst/>
            </a:prstGeom>
          </p:spPr>
        </p:pic>
      </p:grpSp>
    </p:spTree>
    <p:extLst>
      <p:ext uri="{BB962C8B-B14F-4D97-AF65-F5344CB8AC3E}">
        <p14:creationId xmlns:p14="http://schemas.microsoft.com/office/powerpoint/2010/main" val="354520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472" y="-7961"/>
            <a:ext cx="7653528" cy="998559"/>
          </a:xfrm>
        </p:spPr>
        <p:txBody>
          <a:bodyPr/>
          <a:lstStyle/>
          <a:p>
            <a:r>
              <a:rPr lang="en-US" i="1" dirty="0">
                <a:solidFill>
                  <a:schemeClr val="tx1"/>
                </a:solidFill>
              </a:rPr>
              <a:t>Mission Description</a:t>
            </a:r>
          </a:p>
        </p:txBody>
      </p:sp>
      <p:sp>
        <p:nvSpPr>
          <p:cNvPr id="2" name="TextBox 1"/>
          <p:cNvSpPr txBox="1"/>
          <p:nvPr/>
        </p:nvSpPr>
        <p:spPr>
          <a:xfrm>
            <a:off x="0" y="990600"/>
            <a:ext cx="9144000" cy="5693866"/>
          </a:xfrm>
          <a:prstGeom prst="rect">
            <a:avLst/>
          </a:prstGeom>
          <a:noFill/>
        </p:spPr>
        <p:txBody>
          <a:bodyPr wrap="square" rtlCol="0">
            <a:spAutoFit/>
          </a:bodyPr>
          <a:lstStyle/>
          <a:p>
            <a:pPr marL="342900" indent="-342900">
              <a:buFont typeface="Arial" panose="020B0604020202020204" pitchFamily="34" charset="0"/>
              <a:buChar char="•"/>
            </a:pPr>
            <a:r>
              <a:rPr lang="en-US" sz="2400" b="1" dirty="0"/>
              <a:t>Launch December 2021 on a Falcon 9 from KSC</a:t>
            </a:r>
          </a:p>
          <a:p>
            <a:pPr marL="342900" indent="-342900">
              <a:buFont typeface="Arial" panose="020B0604020202020204" pitchFamily="34" charset="0"/>
              <a:buChar char="•"/>
            </a:pPr>
            <a:r>
              <a:rPr lang="en-US" sz="2400" b="1" dirty="0"/>
              <a:t>600-km circular orbit at a nominal 0</a:t>
            </a:r>
            <a:r>
              <a:rPr lang="en-US" sz="2400" b="1" dirty="0">
                <a:sym typeface="Symbol" panose="05050102010706020507" pitchFamily="18" charset="2"/>
              </a:rPr>
              <a:t> inclination</a:t>
            </a:r>
          </a:p>
          <a:p>
            <a:pPr marL="342900" indent="-342900">
              <a:buFont typeface="Arial" panose="020B0604020202020204" pitchFamily="34" charset="0"/>
              <a:buChar char="•"/>
            </a:pPr>
            <a:r>
              <a:rPr lang="en-US" sz="2400" b="1" dirty="0">
                <a:sym typeface="Symbol" panose="05050102010706020507" pitchFamily="18" charset="2"/>
              </a:rPr>
              <a:t>2-year baseline mission, optional extension with GO program </a:t>
            </a:r>
          </a:p>
          <a:p>
            <a:pPr marL="342900" indent="-342900">
              <a:buFont typeface="Arial" panose="020B0604020202020204" pitchFamily="34" charset="0"/>
              <a:buChar char="•"/>
            </a:pPr>
            <a:r>
              <a:rPr lang="en-US" sz="2400" b="1" dirty="0">
                <a:sym typeface="Symbol" panose="05050102010706020507" pitchFamily="18" charset="2"/>
              </a:rPr>
              <a:t>Point and stare (with dither) at pre-selected targets</a:t>
            </a:r>
          </a:p>
          <a:p>
            <a:pPr marL="342900" indent="-342900">
              <a:buFont typeface="Arial" panose="020B0604020202020204" pitchFamily="34" charset="0"/>
              <a:buChar char="•"/>
            </a:pPr>
            <a:r>
              <a:rPr lang="en-US" sz="2400" b="1" dirty="0">
                <a:sym typeface="Symbol" panose="05050102010706020507" pitchFamily="18" charset="2"/>
              </a:rPr>
              <a:t>Malindi ground station - primary (Singapore - secondary)</a:t>
            </a:r>
          </a:p>
          <a:p>
            <a:pPr marL="342900" indent="-342900">
              <a:buFont typeface="Arial" panose="020B0604020202020204" pitchFamily="34" charset="0"/>
              <a:buChar char="•"/>
            </a:pPr>
            <a:r>
              <a:rPr lang="en-US" sz="2400" b="1" dirty="0">
                <a:sym typeface="Symbol" panose="05050102010706020507" pitchFamily="18" charset="2"/>
              </a:rPr>
              <a:t>Mission Operations Center (MOC) at the University of Colorado, Laboratory for Atmospheric and Space Physics (LASP)</a:t>
            </a:r>
          </a:p>
          <a:p>
            <a:pPr marL="342900" indent="-342900">
              <a:buFont typeface="Arial" panose="020B0604020202020204" pitchFamily="34" charset="0"/>
              <a:buChar char="•"/>
            </a:pPr>
            <a:r>
              <a:rPr lang="en-US" sz="2400" b="1" dirty="0">
                <a:sym typeface="Symbol" panose="05050102010706020507" pitchFamily="18" charset="2"/>
              </a:rPr>
              <a:t>Sciences Operations Center (SOC) at MSFC</a:t>
            </a:r>
          </a:p>
          <a:p>
            <a:pPr marL="342900" indent="-342900">
              <a:buFont typeface="Arial" panose="020B0604020202020204" pitchFamily="34" charset="0"/>
              <a:buChar char="•"/>
            </a:pPr>
            <a:r>
              <a:rPr lang="en-US" sz="2400" b="1" dirty="0">
                <a:sym typeface="Symbol" panose="05050102010706020507" pitchFamily="18" charset="2"/>
              </a:rPr>
              <a:t>Data archiving at NASA’s HEASARC</a:t>
            </a:r>
          </a:p>
          <a:p>
            <a:pPr marL="800100" lvl="1" indent="-342900">
              <a:buFont typeface="Arial" panose="020B0604020202020204" pitchFamily="34" charset="0"/>
              <a:buChar char="•"/>
            </a:pPr>
            <a:r>
              <a:rPr lang="en-US" b="1" dirty="0"/>
              <a:t>During the first 3 months of the mission, including one month of orbital checkout, all IXPE data shall be made publicly available at the HEASARC within 30 days of the end of an observation, which is defined as when data for 90% of the scheduled observation time are received by the MOC. </a:t>
            </a:r>
          </a:p>
          <a:p>
            <a:pPr marL="800100" lvl="1" indent="-342900">
              <a:buFont typeface="Arial" panose="020B0604020202020204" pitchFamily="34" charset="0"/>
              <a:buChar char="•"/>
            </a:pPr>
            <a:r>
              <a:rPr lang="en-US" b="1" dirty="0"/>
              <a:t>After the first 3 months of the mission, data shall be made available to the HEASARC within 1 week of the end of an observation, which is defined as when data for 90% of the scheduled observation time are received by the </a:t>
            </a:r>
            <a:r>
              <a:rPr lang="en-US" sz="2000" b="1" dirty="0"/>
              <a:t>MOC.</a:t>
            </a:r>
          </a:p>
          <a:p>
            <a:pPr marL="800100" lvl="1"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39194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472" y="-7961"/>
            <a:ext cx="7653528" cy="998559"/>
          </a:xfrm>
        </p:spPr>
        <p:txBody>
          <a:bodyPr/>
          <a:lstStyle/>
          <a:p>
            <a:r>
              <a:rPr lang="en-US" i="1" dirty="0">
                <a:solidFill>
                  <a:schemeClr val="tx1"/>
                </a:solidFill>
              </a:rPr>
              <a:t>It’s Built!</a:t>
            </a:r>
          </a:p>
        </p:txBody>
      </p:sp>
      <p:pic>
        <p:nvPicPr>
          <p:cNvPr id="4" name="Picture 3" descr="photo of IXPE">
            <a:extLst>
              <a:ext uri="{FF2B5EF4-FFF2-40B4-BE49-F238E27FC236}">
                <a16:creationId xmlns:a16="http://schemas.microsoft.com/office/drawing/2014/main" id="{F6F79863-533B-4375-AC43-AAA6A8903C1D}"/>
              </a:ext>
            </a:extLst>
          </p:cNvPr>
          <p:cNvPicPr>
            <a:picLocks noChangeAspect="1"/>
          </p:cNvPicPr>
          <p:nvPr/>
        </p:nvPicPr>
        <p:blipFill>
          <a:blip r:embed="rId2"/>
          <a:stretch>
            <a:fillRect/>
          </a:stretch>
        </p:blipFill>
        <p:spPr>
          <a:xfrm>
            <a:off x="228600" y="1981200"/>
            <a:ext cx="6886010" cy="4578841"/>
          </a:xfrm>
          <a:prstGeom prst="rect">
            <a:avLst/>
          </a:prstGeom>
        </p:spPr>
      </p:pic>
      <p:pic>
        <p:nvPicPr>
          <p:cNvPr id="5" name="Picture 4" descr="another photo of IXPE">
            <a:extLst>
              <a:ext uri="{FF2B5EF4-FFF2-40B4-BE49-F238E27FC236}">
                <a16:creationId xmlns:a16="http://schemas.microsoft.com/office/drawing/2014/main" id="{EE99E195-81EA-4E9F-A6D1-37A637F71C35}"/>
              </a:ext>
            </a:extLst>
          </p:cNvPr>
          <p:cNvPicPr>
            <a:picLocks noChangeAspect="1"/>
          </p:cNvPicPr>
          <p:nvPr/>
        </p:nvPicPr>
        <p:blipFill>
          <a:blip r:embed="rId3"/>
          <a:stretch>
            <a:fillRect/>
          </a:stretch>
        </p:blipFill>
        <p:spPr>
          <a:xfrm>
            <a:off x="4664676" y="1371600"/>
            <a:ext cx="4250724" cy="4267200"/>
          </a:xfrm>
          <a:prstGeom prst="rect">
            <a:avLst/>
          </a:prstGeom>
        </p:spPr>
      </p:pic>
    </p:spTree>
    <p:extLst>
      <p:ext uri="{BB962C8B-B14F-4D97-AF65-F5344CB8AC3E}">
        <p14:creationId xmlns:p14="http://schemas.microsoft.com/office/powerpoint/2010/main" val="360316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x-ray shield">
            <a:extLst>
              <a:ext uri="{FF2B5EF4-FFF2-40B4-BE49-F238E27FC236}">
                <a16:creationId xmlns:a16="http://schemas.microsoft.com/office/drawing/2014/main" id="{FC8F1620-6744-124E-B4BF-6E0B54D75DA2}"/>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20980" b="62917"/>
          <a:stretch/>
        </p:blipFill>
        <p:spPr>
          <a:xfrm>
            <a:off x="228600" y="3629054"/>
            <a:ext cx="2489886" cy="2543146"/>
          </a:xfrm>
          <a:prstGeom prst="rect">
            <a:avLst/>
          </a:prstGeom>
        </p:spPr>
      </p:pic>
      <p:sp>
        <p:nvSpPr>
          <p:cNvPr id="2" name="Title 1"/>
          <p:cNvSpPr>
            <a:spLocks noGrp="1"/>
          </p:cNvSpPr>
          <p:nvPr>
            <p:ph type="title"/>
          </p:nvPr>
        </p:nvSpPr>
        <p:spPr>
          <a:xfrm>
            <a:off x="1527700" y="-7961"/>
            <a:ext cx="7586028" cy="998559"/>
          </a:xfrm>
        </p:spPr>
        <p:txBody>
          <a:bodyPr>
            <a:normAutofit fontScale="90000"/>
          </a:bodyPr>
          <a:lstStyle/>
          <a:p>
            <a:r>
              <a:rPr lang="en-US" i="1" dirty="0">
                <a:solidFill>
                  <a:schemeClr val="tx1"/>
                </a:solidFill>
              </a:rPr>
              <a:t>Shield and Collimator, in Addition to Imaging, also Suppress Background</a:t>
            </a:r>
          </a:p>
        </p:txBody>
      </p:sp>
      <p:grpSp>
        <p:nvGrpSpPr>
          <p:cNvPr id="6" name="Group 5" descr="photo of model of concept"/>
          <p:cNvGrpSpPr/>
          <p:nvPr/>
        </p:nvGrpSpPr>
        <p:grpSpPr>
          <a:xfrm>
            <a:off x="1089507" y="1676400"/>
            <a:ext cx="8054494" cy="3124201"/>
            <a:chOff x="990601" y="2426042"/>
            <a:chExt cx="8138997" cy="3002826"/>
          </a:xfrm>
        </p:grpSpPr>
        <p:sp>
          <p:nvSpPr>
            <p:cNvPr id="8" name="TextBox 7"/>
            <p:cNvSpPr txBox="1"/>
            <p:nvPr/>
          </p:nvSpPr>
          <p:spPr>
            <a:xfrm>
              <a:off x="2815642" y="4748483"/>
              <a:ext cx="914400" cy="6803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X-ray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sp>
          <p:nvSpPr>
            <p:cNvPr id="9" name="Moon 8"/>
            <p:cNvSpPr/>
            <p:nvPr/>
          </p:nvSpPr>
          <p:spPr>
            <a:xfrm flipH="1">
              <a:off x="6582730" y="3514374"/>
              <a:ext cx="90347" cy="482183"/>
            </a:xfrm>
            <a:prstGeom prst="moon">
              <a:avLst>
                <a:gd name="adj" fmla="val 72362"/>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1475528" y="3312942"/>
              <a:ext cx="415893" cy="128016"/>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Can 10"/>
            <p:cNvSpPr/>
            <p:nvPr/>
          </p:nvSpPr>
          <p:spPr>
            <a:xfrm rot="5400000" flipH="1">
              <a:off x="5797069" y="3145402"/>
              <a:ext cx="457200" cy="1200396"/>
            </a:xfrm>
            <a:prstGeom prst="can">
              <a:avLst>
                <a:gd name="adj" fmla="val 15095"/>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p:cNvSpPr>
              <a:spLocks/>
            </p:cNvSpPr>
            <p:nvPr/>
          </p:nvSpPr>
          <p:spPr>
            <a:xfrm rot="16200000">
              <a:off x="976818" y="3127037"/>
              <a:ext cx="512493" cy="484928"/>
            </a:xfrm>
            <a:prstGeom prst="rect">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3" name="Straight Connector 12"/>
            <p:cNvCxnSpPr/>
            <p:nvPr/>
          </p:nvCxnSpPr>
          <p:spPr>
            <a:xfrm>
              <a:off x="1037336" y="3369501"/>
              <a:ext cx="6858000" cy="0"/>
            </a:xfrm>
            <a:prstGeom prst="line">
              <a:avLst/>
            </a:prstGeom>
            <a:noFill/>
            <a:ln w="3175" cap="flat" cmpd="sng" algn="ctr">
              <a:solidFill>
                <a:sysClr val="windowText" lastClr="000000"/>
              </a:solidFill>
              <a:prstDash val="dash"/>
            </a:ln>
            <a:effectLst/>
          </p:spPr>
        </p:cxnSp>
        <p:sp>
          <p:nvSpPr>
            <p:cNvPr id="14" name="Can 13"/>
            <p:cNvSpPr/>
            <p:nvPr/>
          </p:nvSpPr>
          <p:spPr>
            <a:xfrm rot="5400000" flipH="1">
              <a:off x="5807901" y="3235011"/>
              <a:ext cx="318262" cy="1083122"/>
            </a:xfrm>
            <a:prstGeom prst="can">
              <a:avLst>
                <a:gd name="adj" fmla="val 2016"/>
              </a:avLst>
            </a:prstGeom>
            <a:solidFill>
              <a:sysClr val="windowText" lastClr="00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5" name="Straight Connector 14"/>
            <p:cNvCxnSpPr>
              <a:stCxn id="12" idx="0"/>
            </p:cNvCxnSpPr>
            <p:nvPr/>
          </p:nvCxnSpPr>
          <p:spPr>
            <a:xfrm flipV="1">
              <a:off x="990601" y="3003450"/>
              <a:ext cx="6173565" cy="366051"/>
            </a:xfrm>
            <a:prstGeom prst="line">
              <a:avLst/>
            </a:prstGeom>
            <a:noFill/>
            <a:ln w="12700" cap="flat" cmpd="sng" algn="ctr">
              <a:solidFill>
                <a:srgbClr val="FF0000"/>
              </a:solidFill>
              <a:prstDash val="solid"/>
            </a:ln>
            <a:effectLst/>
          </p:spPr>
        </p:cxnSp>
        <p:cxnSp>
          <p:nvCxnSpPr>
            <p:cNvPr id="16" name="Straight Arrow Connector 15"/>
            <p:cNvCxnSpPr/>
            <p:nvPr/>
          </p:nvCxnSpPr>
          <p:spPr>
            <a:xfrm flipH="1">
              <a:off x="6873803" y="2960981"/>
              <a:ext cx="822960" cy="60163"/>
            </a:xfrm>
            <a:prstGeom prst="straightConnector1">
              <a:avLst/>
            </a:prstGeom>
            <a:noFill/>
            <a:ln w="12700" cap="flat" cmpd="sng" algn="ctr">
              <a:solidFill>
                <a:srgbClr val="FF0000"/>
              </a:solidFill>
              <a:prstDash val="solid"/>
              <a:tailEnd type="triangle"/>
            </a:ln>
            <a:effectLst/>
          </p:spPr>
        </p:cxnSp>
        <p:cxnSp>
          <p:nvCxnSpPr>
            <p:cNvPr id="17" name="Straight Connector 16"/>
            <p:cNvCxnSpPr/>
            <p:nvPr/>
          </p:nvCxnSpPr>
          <p:spPr>
            <a:xfrm flipV="1">
              <a:off x="6568471" y="3572855"/>
              <a:ext cx="1280160" cy="6150"/>
            </a:xfrm>
            <a:prstGeom prst="line">
              <a:avLst/>
            </a:prstGeom>
            <a:noFill/>
            <a:ln w="12700" cap="flat" cmpd="sng" algn="ctr">
              <a:solidFill>
                <a:srgbClr val="9BBB59">
                  <a:lumMod val="50000"/>
                </a:srgbClr>
              </a:solidFill>
              <a:prstDash val="solid"/>
            </a:ln>
            <a:effectLst/>
          </p:spPr>
        </p:cxnSp>
        <p:cxnSp>
          <p:nvCxnSpPr>
            <p:cNvPr id="18" name="Straight Arrow Connector 17"/>
            <p:cNvCxnSpPr/>
            <p:nvPr/>
          </p:nvCxnSpPr>
          <p:spPr>
            <a:xfrm flipH="1">
              <a:off x="7271787" y="3570312"/>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19" name="Straight Arrow Connector 18"/>
            <p:cNvCxnSpPr/>
            <p:nvPr/>
          </p:nvCxnSpPr>
          <p:spPr>
            <a:xfrm flipH="1">
              <a:off x="7266265" y="3193905"/>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20" name="Straight Connector 19"/>
            <p:cNvCxnSpPr/>
            <p:nvPr/>
          </p:nvCxnSpPr>
          <p:spPr>
            <a:xfrm flipV="1">
              <a:off x="1501386" y="3237669"/>
              <a:ext cx="3891137" cy="126498"/>
            </a:xfrm>
            <a:prstGeom prst="line">
              <a:avLst/>
            </a:prstGeom>
            <a:noFill/>
            <a:ln w="12700" cap="flat" cmpd="sng" algn="ctr">
              <a:solidFill>
                <a:srgbClr val="9BBB59">
                  <a:lumMod val="50000"/>
                </a:srgbClr>
              </a:solidFill>
              <a:prstDash val="solid"/>
            </a:ln>
            <a:effectLst/>
          </p:spPr>
        </p:cxnSp>
        <p:cxnSp>
          <p:nvCxnSpPr>
            <p:cNvPr id="21" name="Straight Connector 20"/>
            <p:cNvCxnSpPr/>
            <p:nvPr/>
          </p:nvCxnSpPr>
          <p:spPr>
            <a:xfrm flipH="1" flipV="1">
              <a:off x="1492470" y="3382412"/>
              <a:ext cx="3917730" cy="181193"/>
            </a:xfrm>
            <a:prstGeom prst="line">
              <a:avLst/>
            </a:prstGeom>
            <a:noFill/>
            <a:ln w="12700" cap="flat" cmpd="sng" algn="ctr">
              <a:solidFill>
                <a:srgbClr val="9BBB59">
                  <a:lumMod val="50000"/>
                </a:srgbClr>
              </a:solidFill>
              <a:prstDash val="solid"/>
            </a:ln>
            <a:effectLst/>
          </p:spPr>
        </p:cxnSp>
        <p:cxnSp>
          <p:nvCxnSpPr>
            <p:cNvPr id="22" name="Straight Arrow Connector 21"/>
            <p:cNvCxnSpPr>
              <a:cxnSpLocks/>
              <a:stCxn id="31" idx="0"/>
              <a:endCxn id="28" idx="2"/>
            </p:cNvCxnSpPr>
            <p:nvPr/>
          </p:nvCxnSpPr>
          <p:spPr>
            <a:xfrm flipH="1" flipV="1">
              <a:off x="6024823" y="4467770"/>
              <a:ext cx="9142" cy="538065"/>
            </a:xfrm>
            <a:prstGeom prst="straightConnector1">
              <a:avLst/>
            </a:prstGeom>
            <a:noFill/>
            <a:ln w="9525" cap="flat" cmpd="sng" algn="ctr">
              <a:solidFill>
                <a:sysClr val="windowText" lastClr="000000"/>
              </a:solidFill>
              <a:prstDash val="solid"/>
              <a:tailEnd type="triangle"/>
            </a:ln>
            <a:effectLst/>
          </p:spPr>
        </p:cxnSp>
        <p:cxnSp>
          <p:nvCxnSpPr>
            <p:cNvPr id="23" name="Straight Arrow Connector 22"/>
            <p:cNvCxnSpPr/>
            <p:nvPr/>
          </p:nvCxnSpPr>
          <p:spPr>
            <a:xfrm flipH="1">
              <a:off x="6574089" y="2664596"/>
              <a:ext cx="161417" cy="341635"/>
            </a:xfrm>
            <a:prstGeom prst="straightConnector1">
              <a:avLst/>
            </a:prstGeom>
            <a:noFill/>
            <a:ln w="9525" cap="flat" cmpd="sng" algn="ctr">
              <a:solidFill>
                <a:sysClr val="windowText" lastClr="000000"/>
              </a:solidFill>
              <a:prstDash val="solid"/>
              <a:tailEnd type="triangle"/>
            </a:ln>
            <a:effectLst/>
          </p:spPr>
        </p:cxnSp>
        <p:sp>
          <p:nvSpPr>
            <p:cNvPr id="24" name="TextBox 23"/>
            <p:cNvSpPr txBox="1"/>
            <p:nvPr/>
          </p:nvSpPr>
          <p:spPr>
            <a:xfrm>
              <a:off x="6339871" y="2426042"/>
              <a:ext cx="127953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cxnSp>
          <p:nvCxnSpPr>
            <p:cNvPr id="25" name="Straight Arrow Connector 24"/>
            <p:cNvCxnSpPr/>
            <p:nvPr/>
          </p:nvCxnSpPr>
          <p:spPr>
            <a:xfrm flipH="1">
              <a:off x="1538505" y="2847783"/>
              <a:ext cx="456966" cy="326076"/>
            </a:xfrm>
            <a:prstGeom prst="straightConnector1">
              <a:avLst/>
            </a:prstGeom>
            <a:noFill/>
            <a:ln w="9525" cap="flat" cmpd="sng" algn="ctr">
              <a:solidFill>
                <a:sysClr val="windowText" lastClr="000000"/>
              </a:solidFill>
              <a:prstDash val="solid"/>
              <a:tailEnd type="triangle"/>
            </a:ln>
            <a:effectLst/>
          </p:spPr>
        </p:cxnSp>
        <p:sp>
          <p:nvSpPr>
            <p:cNvPr id="26" name="TextBox 25"/>
            <p:cNvSpPr txBox="1"/>
            <p:nvPr/>
          </p:nvSpPr>
          <p:spPr>
            <a:xfrm>
              <a:off x="2033044" y="2636510"/>
              <a:ext cx="1860591" cy="3845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Detector unit</a:t>
              </a:r>
            </a:p>
          </p:txBody>
        </p:sp>
        <p:sp>
          <p:nvSpPr>
            <p:cNvPr id="27" name="Can 26"/>
            <p:cNvSpPr/>
            <p:nvPr/>
          </p:nvSpPr>
          <p:spPr>
            <a:xfrm rot="5400000" flipH="1">
              <a:off x="5733256" y="2811964"/>
              <a:ext cx="548640" cy="1228634"/>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Can 27"/>
            <p:cNvSpPr/>
            <p:nvPr/>
          </p:nvSpPr>
          <p:spPr>
            <a:xfrm rot="5400000" flipH="1">
              <a:off x="5750503" y="3590538"/>
              <a:ext cx="548640" cy="1205823"/>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8121663" y="2865480"/>
              <a:ext cx="1007935" cy="6803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On-axis Target</a:t>
              </a:r>
            </a:p>
          </p:txBody>
        </p:sp>
        <p:cxnSp>
          <p:nvCxnSpPr>
            <p:cNvPr id="30" name="Straight Connector 29"/>
            <p:cNvCxnSpPr/>
            <p:nvPr/>
          </p:nvCxnSpPr>
          <p:spPr>
            <a:xfrm flipV="1">
              <a:off x="6583711" y="3197031"/>
              <a:ext cx="1280160" cy="11242"/>
            </a:xfrm>
            <a:prstGeom prst="line">
              <a:avLst/>
            </a:prstGeom>
            <a:noFill/>
            <a:ln w="12700" cap="flat" cmpd="sng" algn="ctr">
              <a:solidFill>
                <a:srgbClr val="9BBB59">
                  <a:lumMod val="50000"/>
                </a:srgbClr>
              </a:solidFill>
              <a:prstDash val="solid"/>
            </a:ln>
            <a:effectLst/>
          </p:spPr>
        </p:cxnSp>
        <p:sp>
          <p:nvSpPr>
            <p:cNvPr id="31" name="TextBox 30"/>
            <p:cNvSpPr txBox="1"/>
            <p:nvPr/>
          </p:nvSpPr>
          <p:spPr>
            <a:xfrm>
              <a:off x="4586630" y="5005835"/>
              <a:ext cx="289467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Mirror Module Assembly</a:t>
              </a:r>
            </a:p>
          </p:txBody>
        </p:sp>
        <p:sp>
          <p:nvSpPr>
            <p:cNvPr id="32" name="Block Arc 54"/>
            <p:cNvSpPr/>
            <p:nvPr/>
          </p:nvSpPr>
          <p:spPr>
            <a:xfrm flipV="1">
              <a:off x="6425817" y="3408224"/>
              <a:ext cx="251139" cy="369237"/>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22513">
                  <a:moveTo>
                    <a:pt x="0" y="312192"/>
                  </a:moveTo>
                  <a:cubicBezTo>
                    <a:pt x="2275" y="105943"/>
                    <a:pt x="49389" y="7647"/>
                    <a:pt x="144702" y="139"/>
                  </a:cubicBezTo>
                  <a:cubicBezTo>
                    <a:pt x="210864" y="-5073"/>
                    <a:pt x="251139" y="137550"/>
                    <a:pt x="251139" y="320158"/>
                  </a:cubicBezTo>
                  <a:lnTo>
                    <a:pt x="205200" y="322513"/>
                  </a:lnTo>
                  <a:cubicBezTo>
                    <a:pt x="205200" y="181296"/>
                    <a:pt x="186218" y="135174"/>
                    <a:pt x="153548" y="112472"/>
                  </a:cubicBezTo>
                  <a:cubicBezTo>
                    <a:pt x="112949" y="84262"/>
                    <a:pt x="68210" y="141891"/>
                    <a:pt x="67473" y="317351"/>
                  </a:cubicBezTo>
                  <a:lnTo>
                    <a:pt x="0" y="312192"/>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3" name="Block Arc 54"/>
            <p:cNvSpPr/>
            <p:nvPr/>
          </p:nvSpPr>
          <p:spPr>
            <a:xfrm>
              <a:off x="6413069" y="3011448"/>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Block Arc 54"/>
            <p:cNvSpPr/>
            <p:nvPr/>
          </p:nvSpPr>
          <p:spPr>
            <a:xfrm>
              <a:off x="6416932" y="3780563"/>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5" name="Block Arc 54"/>
            <p:cNvSpPr/>
            <p:nvPr/>
          </p:nvSpPr>
          <p:spPr>
            <a:xfrm flipV="1">
              <a:off x="6415467" y="4209457"/>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6" name="4-Point Star 35"/>
            <p:cNvSpPr/>
            <p:nvPr/>
          </p:nvSpPr>
          <p:spPr>
            <a:xfrm>
              <a:off x="8077200" y="3259116"/>
              <a:ext cx="139700" cy="153307"/>
            </a:xfrm>
            <a:prstGeom prst="star4">
              <a:avLst/>
            </a:prstGeom>
            <a:solidFill>
              <a:srgbClr val="F79646">
                <a:lumMod val="50000"/>
              </a:srgbClr>
            </a:solidFill>
            <a:ln w="25400" cap="flat" cmpd="sng" algn="ctr">
              <a:solidFill>
                <a:srgbClr val="9BBB5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4-Point Star 36"/>
            <p:cNvSpPr/>
            <p:nvPr/>
          </p:nvSpPr>
          <p:spPr>
            <a:xfrm>
              <a:off x="7861769" y="2832156"/>
              <a:ext cx="139700" cy="153307"/>
            </a:xfrm>
            <a:prstGeom prst="star4">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39" name="Straight Connector 38"/>
            <p:cNvCxnSpPr/>
            <p:nvPr/>
          </p:nvCxnSpPr>
          <p:spPr>
            <a:xfrm flipV="1">
              <a:off x="6551693" y="2952244"/>
              <a:ext cx="1263667" cy="87835"/>
            </a:xfrm>
            <a:prstGeom prst="line">
              <a:avLst/>
            </a:prstGeom>
            <a:noFill/>
            <a:ln w="12700" cap="flat" cmpd="sng" algn="ctr">
              <a:solidFill>
                <a:srgbClr val="FF0000"/>
              </a:solidFill>
              <a:prstDash val="solid"/>
            </a:ln>
            <a:effectLst/>
          </p:spPr>
        </p:cxnSp>
        <p:cxnSp>
          <p:nvCxnSpPr>
            <p:cNvPr id="38" name="Straight Arrow Connector 37"/>
            <p:cNvCxnSpPr>
              <a:cxnSpLocks/>
              <a:stCxn id="8" idx="1"/>
            </p:cNvCxnSpPr>
            <p:nvPr/>
          </p:nvCxnSpPr>
          <p:spPr>
            <a:xfrm flipH="1">
              <a:off x="2209189" y="5088674"/>
              <a:ext cx="606453" cy="1"/>
            </a:xfrm>
            <a:prstGeom prst="straightConnector1">
              <a:avLst/>
            </a:prstGeom>
            <a:noFill/>
            <a:ln w="22225" cap="flat" cmpd="sng" algn="ctr">
              <a:solidFill>
                <a:sysClr val="windowText" lastClr="000000"/>
              </a:solidFill>
              <a:prstDash val="solid"/>
              <a:tailEnd type="triangle"/>
            </a:ln>
            <a:effectLst/>
          </p:spPr>
        </p:cxnSp>
      </p:grpSp>
      <p:sp>
        <p:nvSpPr>
          <p:cNvPr id="40" name="TextBox 39"/>
          <p:cNvSpPr txBox="1"/>
          <p:nvPr/>
        </p:nvSpPr>
        <p:spPr>
          <a:xfrm>
            <a:off x="7486276" y="1295400"/>
            <a:ext cx="16274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Off-axis background</a:t>
            </a:r>
          </a:p>
        </p:txBody>
      </p:sp>
    </p:spTree>
    <p:extLst>
      <p:ext uri="{BB962C8B-B14F-4D97-AF65-F5344CB8AC3E}">
        <p14:creationId xmlns:p14="http://schemas.microsoft.com/office/powerpoint/2010/main" val="408041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8878"/>
            <a:ext cx="7589520" cy="996696"/>
          </a:xfrm>
        </p:spPr>
        <p:txBody>
          <a:bodyPr/>
          <a:lstStyle/>
          <a:p>
            <a:pPr algn="ctr"/>
            <a:r>
              <a:rPr lang="en-US" i="1" dirty="0">
                <a:solidFill>
                  <a:schemeClr val="tx1"/>
                </a:solidFill>
              </a:rPr>
              <a:t>Mirror Production Process</a:t>
            </a:r>
          </a:p>
        </p:txBody>
      </p:sp>
      <p:pic>
        <p:nvPicPr>
          <p:cNvPr id="3" name="Content Placeholder 2" descr="Ni/Co electroformed IXPE mirror shell"/>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29373" y="4784634"/>
            <a:ext cx="1097280" cy="1463766"/>
          </a:xfrm>
          <a:prstGeom prst="rect">
            <a:avLst/>
          </a:prstGeom>
        </p:spPr>
      </p:pic>
      <p:grpSp>
        <p:nvGrpSpPr>
          <p:cNvPr id="139" name="Group 138" descr="Electroform Nickel/Cobalt shell onto mandrel"/>
          <p:cNvGrpSpPr/>
          <p:nvPr/>
        </p:nvGrpSpPr>
        <p:grpSpPr>
          <a:xfrm>
            <a:off x="2735852" y="4702223"/>
            <a:ext cx="1662968" cy="1622377"/>
            <a:chOff x="2735852" y="4546177"/>
            <a:chExt cx="1662968" cy="1622377"/>
          </a:xfrm>
        </p:grpSpPr>
        <p:sp>
          <p:nvSpPr>
            <p:cNvPr id="4" name="Rectangle 4"/>
            <p:cNvSpPr>
              <a:spLocks noChangeArrowheads="1"/>
            </p:cNvSpPr>
            <p:nvPr/>
          </p:nvSpPr>
          <p:spPr bwMode="auto">
            <a:xfrm>
              <a:off x="2735852" y="5043047"/>
              <a:ext cx="1662968" cy="1125507"/>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 name="Rectangle 5"/>
            <p:cNvSpPr>
              <a:spLocks noChangeArrowheads="1"/>
            </p:cNvSpPr>
            <p:nvPr/>
          </p:nvSpPr>
          <p:spPr bwMode="auto">
            <a:xfrm>
              <a:off x="2735852" y="5240697"/>
              <a:ext cx="1662968" cy="927857"/>
            </a:xfrm>
            <a:prstGeom prst="rect">
              <a:avLst/>
            </a:prstGeom>
            <a:solidFill>
              <a:srgbClr val="0080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 name="Rectangle 6"/>
            <p:cNvSpPr>
              <a:spLocks noChangeArrowheads="1"/>
            </p:cNvSpPr>
            <p:nvPr/>
          </p:nvSpPr>
          <p:spPr bwMode="auto">
            <a:xfrm>
              <a:off x="4071864" y="5355993"/>
              <a:ext cx="140929" cy="680794"/>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 name="Line 7"/>
            <p:cNvSpPr>
              <a:spLocks noChangeShapeType="1"/>
            </p:cNvSpPr>
            <p:nvPr/>
          </p:nvSpPr>
          <p:spPr bwMode="auto">
            <a:xfrm flipV="1">
              <a:off x="3000799" y="4834417"/>
              <a:ext cx="0" cy="5133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 name="Line 8"/>
            <p:cNvSpPr>
              <a:spLocks noChangeShapeType="1"/>
            </p:cNvSpPr>
            <p:nvPr/>
          </p:nvSpPr>
          <p:spPr bwMode="auto">
            <a:xfrm flipV="1">
              <a:off x="4133873" y="4828926"/>
              <a:ext cx="0" cy="5270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 name="Rectangle 9"/>
            <p:cNvSpPr>
              <a:spLocks noChangeArrowheads="1"/>
            </p:cNvSpPr>
            <p:nvPr/>
          </p:nvSpPr>
          <p:spPr bwMode="auto">
            <a:xfrm>
              <a:off x="3935162"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0" name="Rectangle 10"/>
            <p:cNvSpPr>
              <a:spLocks noChangeArrowheads="1"/>
            </p:cNvSpPr>
            <p:nvPr/>
          </p:nvSpPr>
          <p:spPr bwMode="auto">
            <a:xfrm>
              <a:off x="2799270"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1" name="Rectangle 11"/>
            <p:cNvSpPr>
              <a:spLocks noChangeArrowheads="1"/>
            </p:cNvSpPr>
            <p:nvPr/>
          </p:nvSpPr>
          <p:spPr bwMode="auto">
            <a:xfrm>
              <a:off x="2938790" y="5355993"/>
              <a:ext cx="138111" cy="680794"/>
            </a:xfrm>
            <a:prstGeom prst="rect">
              <a:avLst/>
            </a:prstGeom>
            <a:gradFill rotWithShape="0">
              <a:gsLst>
                <a:gs pos="0">
                  <a:srgbClr val="FFFFFF"/>
                </a:gs>
                <a:gs pos="50000">
                  <a:srgbClr val="FFFFFF">
                    <a:gamma/>
                    <a:shade val="46275"/>
                    <a:invGamma/>
                  </a:srgbClr>
                </a:gs>
                <a:gs pos="100000">
                  <a:srgbClr val="FFFFFF"/>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7" name="Oval 13"/>
            <p:cNvSpPr>
              <a:spLocks noChangeArrowheads="1"/>
            </p:cNvSpPr>
            <p:nvPr/>
          </p:nvSpPr>
          <p:spPr bwMode="auto">
            <a:xfrm>
              <a:off x="3300099" y="5930037"/>
              <a:ext cx="548640" cy="71374"/>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8" name="AutoShape 14"/>
            <p:cNvSpPr>
              <a:spLocks noChangeArrowheads="1"/>
            </p:cNvSpPr>
            <p:nvPr/>
          </p:nvSpPr>
          <p:spPr bwMode="auto">
            <a:xfrm rot="10800000" flipH="1" flipV="1">
              <a:off x="3203738" y="5386190"/>
              <a:ext cx="730014" cy="576479"/>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9" name="Oval 15"/>
            <p:cNvSpPr>
              <a:spLocks noChangeArrowheads="1"/>
            </p:cNvSpPr>
            <p:nvPr/>
          </p:nvSpPr>
          <p:spPr bwMode="auto">
            <a:xfrm>
              <a:off x="3221484" y="5355992"/>
              <a:ext cx="707466" cy="104315"/>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3" name="Line 16"/>
            <p:cNvSpPr>
              <a:spLocks noChangeShapeType="1"/>
            </p:cNvSpPr>
            <p:nvPr/>
          </p:nvSpPr>
          <p:spPr bwMode="auto">
            <a:xfrm>
              <a:off x="3215435" y="5408150"/>
              <a:ext cx="78921" cy="5600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4" name="Line 17"/>
            <p:cNvSpPr>
              <a:spLocks noChangeShapeType="1"/>
            </p:cNvSpPr>
            <p:nvPr/>
          </p:nvSpPr>
          <p:spPr bwMode="auto">
            <a:xfrm flipH="1">
              <a:off x="3852408" y="5409739"/>
              <a:ext cx="74056" cy="56457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5" name="Rectangle 18"/>
            <p:cNvSpPr>
              <a:spLocks noChangeArrowheads="1"/>
            </p:cNvSpPr>
            <p:nvPr/>
          </p:nvSpPr>
          <p:spPr bwMode="auto">
            <a:xfrm>
              <a:off x="3405267" y="4546177"/>
              <a:ext cx="387556"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6" name="Rectangle 19"/>
            <p:cNvSpPr>
              <a:spLocks noChangeArrowheads="1"/>
            </p:cNvSpPr>
            <p:nvPr/>
          </p:nvSpPr>
          <p:spPr bwMode="auto">
            <a:xfrm>
              <a:off x="3564517" y="4835789"/>
              <a:ext cx="22549" cy="56275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20" name="Group 21" descr="Passivate mandrel surface to reduce shell adhesion"/>
          <p:cNvGrpSpPr>
            <a:grpSpLocks/>
          </p:cNvGrpSpPr>
          <p:nvPr/>
        </p:nvGrpSpPr>
        <p:grpSpPr bwMode="auto">
          <a:xfrm>
            <a:off x="549403" y="5060175"/>
            <a:ext cx="1782754" cy="1264425"/>
            <a:chOff x="336" y="1953"/>
            <a:chExt cx="1180" cy="931"/>
          </a:xfrm>
        </p:grpSpPr>
        <p:sp>
          <p:nvSpPr>
            <p:cNvPr id="21" name="Rectangle 22"/>
            <p:cNvSpPr>
              <a:spLocks noChangeArrowheads="1"/>
            </p:cNvSpPr>
            <p:nvPr/>
          </p:nvSpPr>
          <p:spPr bwMode="auto">
            <a:xfrm>
              <a:off x="336" y="2064"/>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2" name="Rectangle 23"/>
            <p:cNvSpPr>
              <a:spLocks noChangeArrowheads="1"/>
            </p:cNvSpPr>
            <p:nvPr/>
          </p:nvSpPr>
          <p:spPr bwMode="auto">
            <a:xfrm>
              <a:off x="336" y="2208"/>
              <a:ext cx="1180" cy="676"/>
            </a:xfrm>
            <a:prstGeom prst="rect">
              <a:avLst/>
            </a:prstGeom>
            <a:solidFill>
              <a:srgbClr val="FFFF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23" name="Group 24"/>
            <p:cNvGrpSpPr>
              <a:grpSpLocks/>
            </p:cNvGrpSpPr>
            <p:nvPr/>
          </p:nvGrpSpPr>
          <p:grpSpPr bwMode="auto">
            <a:xfrm>
              <a:off x="672" y="2304"/>
              <a:ext cx="520" cy="480"/>
              <a:chOff x="3220" y="1391"/>
              <a:chExt cx="520" cy="480"/>
            </a:xfrm>
          </p:grpSpPr>
          <p:sp>
            <p:nvSpPr>
              <p:cNvPr id="27" name="Oval 26"/>
              <p:cNvSpPr>
                <a:spLocks noChangeArrowheads="1"/>
              </p:cNvSpPr>
              <p:nvPr/>
            </p:nvSpPr>
            <p:spPr bwMode="auto">
              <a:xfrm>
                <a:off x="3286" y="1818"/>
                <a:ext cx="386" cy="51"/>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8" name="AutoShape 26"/>
              <p:cNvSpPr>
                <a:spLocks noChangeArrowheads="1"/>
              </p:cNvSpPr>
              <p:nvPr/>
            </p:nvSpPr>
            <p:spPr bwMode="auto">
              <a:xfrm rot="-10800000" flipH="1" flipV="1">
                <a:off x="3220" y="1429"/>
                <a:ext cx="520" cy="418"/>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9" name="Oval 28"/>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24" name="Line 28"/>
            <p:cNvSpPr>
              <a:spLocks noChangeShapeType="1"/>
            </p:cNvSpPr>
            <p:nvPr/>
          </p:nvSpPr>
          <p:spPr bwMode="auto">
            <a:xfrm>
              <a:off x="684" y="2349"/>
              <a:ext cx="54"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5" name="Line 29"/>
            <p:cNvSpPr>
              <a:spLocks noChangeShapeType="1"/>
            </p:cNvSpPr>
            <p:nvPr/>
          </p:nvSpPr>
          <p:spPr bwMode="auto">
            <a:xfrm flipH="1">
              <a:off x="1126" y="2347"/>
              <a:ext cx="70" cy="40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6" name="Rectangle 30"/>
            <p:cNvSpPr>
              <a:spLocks noChangeArrowheads="1"/>
            </p:cNvSpPr>
            <p:nvPr/>
          </p:nvSpPr>
          <p:spPr bwMode="auto">
            <a:xfrm>
              <a:off x="912" y="1953"/>
              <a:ext cx="16"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0" name="Group 96" descr="Polish mandrel to 0.3-0.4 nm RMS"/>
          <p:cNvGrpSpPr>
            <a:grpSpLocks/>
          </p:cNvGrpSpPr>
          <p:nvPr/>
        </p:nvGrpSpPr>
        <p:grpSpPr bwMode="auto">
          <a:xfrm>
            <a:off x="5872206" y="2438400"/>
            <a:ext cx="1143000" cy="723900"/>
            <a:chOff x="4608" y="641"/>
            <a:chExt cx="853" cy="535"/>
          </a:xfrm>
        </p:grpSpPr>
        <p:grpSp>
          <p:nvGrpSpPr>
            <p:cNvPr id="31" name="Group 97"/>
            <p:cNvGrpSpPr>
              <a:grpSpLocks/>
            </p:cNvGrpSpPr>
            <p:nvPr/>
          </p:nvGrpSpPr>
          <p:grpSpPr bwMode="auto">
            <a:xfrm>
              <a:off x="4665" y="659"/>
              <a:ext cx="543" cy="515"/>
              <a:chOff x="357" y="2963"/>
              <a:chExt cx="543" cy="515"/>
            </a:xfrm>
          </p:grpSpPr>
          <p:sp>
            <p:nvSpPr>
              <p:cNvPr id="40" name="Oval 98"/>
              <p:cNvSpPr>
                <a:spLocks noChangeArrowheads="1"/>
              </p:cNvSpPr>
              <p:nvPr/>
            </p:nvSpPr>
            <p:spPr bwMode="auto">
              <a:xfrm>
                <a:off x="782" y="3018"/>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41" name="Group 99"/>
              <p:cNvGrpSpPr>
                <a:grpSpLocks/>
              </p:cNvGrpSpPr>
              <p:nvPr/>
            </p:nvGrpSpPr>
            <p:grpSpPr bwMode="auto">
              <a:xfrm>
                <a:off x="357" y="2963"/>
                <a:ext cx="64" cy="503"/>
                <a:chOff x="357" y="2963"/>
                <a:chExt cx="64" cy="503"/>
              </a:xfrm>
            </p:grpSpPr>
            <p:sp>
              <p:nvSpPr>
                <p:cNvPr id="44" name="Arc 100"/>
                <p:cNvSpPr>
                  <a:spLocks/>
                </p:cNvSpPr>
                <p:nvPr/>
              </p:nvSpPr>
              <p:spPr bwMode="auto">
                <a:xfrm>
                  <a:off x="357" y="2963"/>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5" name="Arc 101"/>
                <p:cNvSpPr>
                  <a:spLocks/>
                </p:cNvSpPr>
                <p:nvPr/>
              </p:nvSpPr>
              <p:spPr bwMode="auto">
                <a:xfrm>
                  <a:off x="357" y="3208"/>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2" name="Line 102"/>
              <p:cNvSpPr>
                <a:spLocks noChangeShapeType="1"/>
              </p:cNvSpPr>
              <p:nvPr/>
            </p:nvSpPr>
            <p:spPr bwMode="auto">
              <a:xfrm>
                <a:off x="424" y="2966"/>
                <a:ext cx="410" cy="4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3" name="Line 103"/>
              <p:cNvSpPr>
                <a:spLocks noChangeShapeType="1"/>
              </p:cNvSpPr>
              <p:nvPr/>
            </p:nvSpPr>
            <p:spPr bwMode="auto">
              <a:xfrm flipV="1">
                <a:off x="428" y="3410"/>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2" name="Group 104"/>
            <p:cNvGrpSpPr>
              <a:grpSpLocks/>
            </p:cNvGrpSpPr>
            <p:nvPr/>
          </p:nvGrpSpPr>
          <p:grpSpPr bwMode="auto">
            <a:xfrm>
              <a:off x="5293" y="641"/>
              <a:ext cx="168" cy="535"/>
              <a:chOff x="985" y="2945"/>
              <a:chExt cx="168" cy="535"/>
            </a:xfrm>
          </p:grpSpPr>
          <p:sp>
            <p:nvSpPr>
              <p:cNvPr id="36" name="Arc 105"/>
              <p:cNvSpPr>
                <a:spLocks/>
              </p:cNvSpPr>
              <p:nvPr/>
            </p:nvSpPr>
            <p:spPr bwMode="auto">
              <a:xfrm>
                <a:off x="1068" y="3220"/>
                <a:ext cx="82" cy="25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7" name="Arc 106"/>
              <p:cNvSpPr>
                <a:spLocks/>
              </p:cNvSpPr>
              <p:nvPr/>
            </p:nvSpPr>
            <p:spPr bwMode="auto">
              <a:xfrm>
                <a:off x="985" y="3196"/>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8" name="Arc 107"/>
              <p:cNvSpPr>
                <a:spLocks/>
              </p:cNvSpPr>
              <p:nvPr/>
            </p:nvSpPr>
            <p:spPr bwMode="auto">
              <a:xfrm>
                <a:off x="985" y="2949"/>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9" name="Arc 108"/>
              <p:cNvSpPr>
                <a:spLocks/>
              </p:cNvSpPr>
              <p:nvPr/>
            </p:nvSpPr>
            <p:spPr bwMode="auto">
              <a:xfrm>
                <a:off x="1068" y="2945"/>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3" name="Group 109"/>
            <p:cNvGrpSpPr>
              <a:grpSpLocks/>
            </p:cNvGrpSpPr>
            <p:nvPr/>
          </p:nvGrpSpPr>
          <p:grpSpPr bwMode="auto">
            <a:xfrm>
              <a:off x="4608" y="848"/>
              <a:ext cx="604" cy="124"/>
              <a:chOff x="300" y="3152"/>
              <a:chExt cx="604" cy="124"/>
            </a:xfrm>
          </p:grpSpPr>
          <p:sp>
            <p:nvSpPr>
              <p:cNvPr id="34" name="Line 110"/>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5" name="Oval 111"/>
              <p:cNvSpPr>
                <a:spLocks noChangeArrowheads="1"/>
              </p:cNvSpPr>
              <p:nvPr/>
            </p:nvSpPr>
            <p:spPr bwMode="auto">
              <a:xfrm>
                <a:off x="492" y="3150"/>
                <a:ext cx="220"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46" name="Group 112" descr="Conduct metrology on the mandrel"/>
          <p:cNvGrpSpPr>
            <a:grpSpLocks/>
          </p:cNvGrpSpPr>
          <p:nvPr/>
        </p:nvGrpSpPr>
        <p:grpSpPr bwMode="auto">
          <a:xfrm>
            <a:off x="7286300" y="2286000"/>
            <a:ext cx="1324300" cy="998943"/>
            <a:chOff x="480" y="624"/>
            <a:chExt cx="1200" cy="1043"/>
          </a:xfrm>
        </p:grpSpPr>
        <p:grpSp>
          <p:nvGrpSpPr>
            <p:cNvPr id="47" name="Group 113"/>
            <p:cNvGrpSpPr>
              <a:grpSpLocks/>
            </p:cNvGrpSpPr>
            <p:nvPr/>
          </p:nvGrpSpPr>
          <p:grpSpPr bwMode="auto">
            <a:xfrm>
              <a:off x="864" y="1152"/>
              <a:ext cx="543" cy="515"/>
              <a:chOff x="4451" y="1234"/>
              <a:chExt cx="543" cy="515"/>
            </a:xfrm>
          </p:grpSpPr>
          <p:sp>
            <p:nvSpPr>
              <p:cNvPr id="57" name="Oval 114"/>
              <p:cNvSpPr>
                <a:spLocks noChangeArrowheads="1"/>
              </p:cNvSpPr>
              <p:nvPr/>
            </p:nvSpPr>
            <p:spPr bwMode="auto">
              <a:xfrm>
                <a:off x="4880" y="1289"/>
                <a:ext cx="116" cy="392"/>
              </a:xfrm>
              <a:prstGeom prst="ellipse">
                <a:avLst/>
              </a:prstGeom>
              <a:gradFill rotWithShape="0">
                <a:gsLst>
                  <a:gs pos="0">
                    <a:srgbClr val="FC0128"/>
                  </a:gs>
                  <a:gs pos="100000">
                    <a:srgbClr val="FC0128">
                      <a:gamma/>
                      <a:shade val="46275"/>
                      <a:invGamma/>
                    </a:srgbClr>
                  </a:gs>
                </a:gsLst>
                <a:lin ang="0" scaled="1"/>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58" name="Group 115"/>
              <p:cNvGrpSpPr>
                <a:grpSpLocks/>
              </p:cNvGrpSpPr>
              <p:nvPr/>
            </p:nvGrpSpPr>
            <p:grpSpPr bwMode="auto">
              <a:xfrm>
                <a:off x="4451" y="1234"/>
                <a:ext cx="64" cy="503"/>
                <a:chOff x="4451" y="1234"/>
                <a:chExt cx="64" cy="503"/>
              </a:xfrm>
            </p:grpSpPr>
            <p:sp>
              <p:nvSpPr>
                <p:cNvPr id="61" name="Arc 116"/>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2" name="Arc 117"/>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59" name="Line 118"/>
              <p:cNvSpPr>
                <a:spLocks noChangeShapeType="1"/>
              </p:cNvSpPr>
              <p:nvPr/>
            </p:nvSpPr>
            <p:spPr bwMode="auto">
              <a:xfrm>
                <a:off x="4518" y="1237"/>
                <a:ext cx="412" cy="44"/>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0" name="Line 119"/>
              <p:cNvSpPr>
                <a:spLocks noChangeShapeType="1"/>
              </p:cNvSpPr>
              <p:nvPr/>
            </p:nvSpPr>
            <p:spPr bwMode="auto">
              <a:xfrm flipV="1">
                <a:off x="4522" y="1681"/>
                <a:ext cx="408" cy="6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8" name="Line 120"/>
            <p:cNvSpPr>
              <a:spLocks noChangeShapeType="1"/>
            </p:cNvSpPr>
            <p:nvPr/>
          </p:nvSpPr>
          <p:spPr bwMode="auto">
            <a:xfrm>
              <a:off x="1344" y="1393"/>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9" name="Line 121"/>
            <p:cNvSpPr>
              <a:spLocks noChangeShapeType="1"/>
            </p:cNvSpPr>
            <p:nvPr/>
          </p:nvSpPr>
          <p:spPr bwMode="auto">
            <a:xfrm flipH="1">
              <a:off x="480" y="1393"/>
              <a:ext cx="3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0" name="Oval 122"/>
            <p:cNvSpPr>
              <a:spLocks noChangeArrowheads="1"/>
            </p:cNvSpPr>
            <p:nvPr/>
          </p:nvSpPr>
          <p:spPr bwMode="auto">
            <a:xfrm>
              <a:off x="960" y="816"/>
              <a:ext cx="288" cy="14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1" name="Oval 123"/>
            <p:cNvSpPr>
              <a:spLocks noChangeArrowheads="1"/>
            </p:cNvSpPr>
            <p:nvPr/>
          </p:nvSpPr>
          <p:spPr bwMode="auto">
            <a:xfrm>
              <a:off x="1008" y="912"/>
              <a:ext cx="192" cy="49"/>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2" name="Line 124"/>
            <p:cNvSpPr>
              <a:spLocks noChangeShapeType="1"/>
            </p:cNvSpPr>
            <p:nvPr/>
          </p:nvSpPr>
          <p:spPr bwMode="auto">
            <a:xfrm flipH="1">
              <a:off x="864" y="624"/>
              <a:ext cx="238"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3" name="Line 125"/>
            <p:cNvSpPr>
              <a:spLocks noChangeShapeType="1"/>
            </p:cNvSpPr>
            <p:nvPr/>
          </p:nvSpPr>
          <p:spPr bwMode="auto">
            <a:xfrm>
              <a:off x="1104" y="624"/>
              <a:ext cx="241"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4" name="Freeform 126"/>
            <p:cNvSpPr>
              <a:spLocks/>
            </p:cNvSpPr>
            <p:nvPr/>
          </p:nvSpPr>
          <p:spPr bwMode="auto">
            <a:xfrm>
              <a:off x="1294" y="859"/>
              <a:ext cx="121"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5" name="Freeform 127"/>
            <p:cNvSpPr>
              <a:spLocks/>
            </p:cNvSpPr>
            <p:nvPr/>
          </p:nvSpPr>
          <p:spPr bwMode="auto">
            <a:xfrm>
              <a:off x="1318" y="912"/>
              <a:ext cx="122"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6" name="Freeform 128"/>
            <p:cNvSpPr>
              <a:spLocks/>
            </p:cNvSpPr>
            <p:nvPr/>
          </p:nvSpPr>
          <p:spPr bwMode="auto">
            <a:xfrm>
              <a:off x="1344" y="960"/>
              <a:ext cx="121" cy="84"/>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3" name="Group 78" descr="Machine mandrel from aluminum bar"/>
          <p:cNvGrpSpPr>
            <a:grpSpLocks/>
          </p:cNvGrpSpPr>
          <p:nvPr/>
        </p:nvGrpSpPr>
        <p:grpSpPr bwMode="auto">
          <a:xfrm>
            <a:off x="634209" y="2362200"/>
            <a:ext cx="1037644" cy="1036498"/>
            <a:chOff x="736" y="3432"/>
            <a:chExt cx="823" cy="888"/>
          </a:xfrm>
        </p:grpSpPr>
        <p:grpSp>
          <p:nvGrpSpPr>
            <p:cNvPr id="64" name="Group 79"/>
            <p:cNvGrpSpPr>
              <a:grpSpLocks/>
            </p:cNvGrpSpPr>
            <p:nvPr/>
          </p:nvGrpSpPr>
          <p:grpSpPr bwMode="auto">
            <a:xfrm>
              <a:off x="799" y="3442"/>
              <a:ext cx="543" cy="515"/>
              <a:chOff x="4451" y="1234"/>
              <a:chExt cx="543" cy="515"/>
            </a:xfrm>
          </p:grpSpPr>
          <p:sp>
            <p:nvSpPr>
              <p:cNvPr id="74" name="Oval 80"/>
              <p:cNvSpPr>
                <a:spLocks noChangeArrowheads="1"/>
              </p:cNvSpPr>
              <p:nvPr/>
            </p:nvSpPr>
            <p:spPr bwMode="auto">
              <a:xfrm>
                <a:off x="4878" y="1289"/>
                <a:ext cx="114" cy="391"/>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75" name="Group 81"/>
              <p:cNvGrpSpPr>
                <a:grpSpLocks/>
              </p:cNvGrpSpPr>
              <p:nvPr/>
            </p:nvGrpSpPr>
            <p:grpSpPr bwMode="auto">
              <a:xfrm>
                <a:off x="4451" y="1234"/>
                <a:ext cx="64" cy="503"/>
                <a:chOff x="4451" y="1234"/>
                <a:chExt cx="64" cy="503"/>
              </a:xfrm>
            </p:grpSpPr>
            <p:sp>
              <p:nvSpPr>
                <p:cNvPr id="78" name="Arc 82"/>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9" name="Arc 83"/>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76" name="Line 84"/>
              <p:cNvSpPr>
                <a:spLocks noChangeShapeType="1"/>
              </p:cNvSpPr>
              <p:nvPr/>
            </p:nvSpPr>
            <p:spPr bwMode="auto">
              <a:xfrm>
                <a:off x="4518" y="1237"/>
                <a:ext cx="412" cy="4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7" name="Line 85"/>
              <p:cNvSpPr>
                <a:spLocks noChangeShapeType="1"/>
              </p:cNvSpPr>
              <p:nvPr/>
            </p:nvSpPr>
            <p:spPr bwMode="auto">
              <a:xfrm flipV="1">
                <a:off x="4522" y="1680"/>
                <a:ext cx="408" cy="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5" name="Group 86"/>
            <p:cNvGrpSpPr>
              <a:grpSpLocks/>
            </p:cNvGrpSpPr>
            <p:nvPr/>
          </p:nvGrpSpPr>
          <p:grpSpPr bwMode="auto">
            <a:xfrm>
              <a:off x="1391" y="3432"/>
              <a:ext cx="168" cy="535"/>
              <a:chOff x="5043" y="1224"/>
              <a:chExt cx="168" cy="535"/>
            </a:xfrm>
          </p:grpSpPr>
          <p:sp>
            <p:nvSpPr>
              <p:cNvPr id="70" name="Arc 87"/>
              <p:cNvSpPr>
                <a:spLocks/>
              </p:cNvSpPr>
              <p:nvPr/>
            </p:nvSpPr>
            <p:spPr bwMode="auto">
              <a:xfrm>
                <a:off x="5126" y="149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1" name="Arc 88"/>
              <p:cNvSpPr>
                <a:spLocks/>
              </p:cNvSpPr>
              <p:nvPr/>
            </p:nvSpPr>
            <p:spPr bwMode="auto">
              <a:xfrm>
                <a:off x="5043" y="1475"/>
                <a:ext cx="85"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2" name="Arc 89"/>
              <p:cNvSpPr>
                <a:spLocks/>
              </p:cNvSpPr>
              <p:nvPr/>
            </p:nvSpPr>
            <p:spPr bwMode="auto">
              <a:xfrm>
                <a:off x="5043" y="1228"/>
                <a:ext cx="85"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3" name="Arc 90"/>
              <p:cNvSpPr>
                <a:spLocks/>
              </p:cNvSpPr>
              <p:nvPr/>
            </p:nvSpPr>
            <p:spPr bwMode="auto">
              <a:xfrm>
                <a:off x="5126" y="1224"/>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66" name="Rectangle 91"/>
            <p:cNvSpPr>
              <a:spLocks noChangeArrowheads="1"/>
            </p:cNvSpPr>
            <p:nvPr/>
          </p:nvSpPr>
          <p:spPr bwMode="auto">
            <a:xfrm>
              <a:off x="1003" y="3937"/>
              <a:ext cx="96" cy="38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67" name="Group 92"/>
            <p:cNvGrpSpPr>
              <a:grpSpLocks/>
            </p:cNvGrpSpPr>
            <p:nvPr/>
          </p:nvGrpSpPr>
          <p:grpSpPr bwMode="auto">
            <a:xfrm>
              <a:off x="736" y="4080"/>
              <a:ext cx="604" cy="124"/>
              <a:chOff x="300" y="3152"/>
              <a:chExt cx="604" cy="124"/>
            </a:xfrm>
          </p:grpSpPr>
          <p:sp>
            <p:nvSpPr>
              <p:cNvPr id="68" name="Line 93"/>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9" name="Oval 94"/>
              <p:cNvSpPr>
                <a:spLocks noChangeArrowheads="1"/>
              </p:cNvSpPr>
              <p:nvPr/>
            </p:nvSpPr>
            <p:spPr bwMode="auto">
              <a:xfrm>
                <a:off x="492" y="3152"/>
                <a:ext cx="218"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80" name="Group 66" descr="Coat mandrel with electroless nickel (Ni-P)"/>
          <p:cNvGrpSpPr>
            <a:grpSpLocks/>
          </p:cNvGrpSpPr>
          <p:nvPr/>
        </p:nvGrpSpPr>
        <p:grpSpPr bwMode="auto">
          <a:xfrm>
            <a:off x="2080399" y="2362200"/>
            <a:ext cx="1495270" cy="1079254"/>
            <a:chOff x="316" y="1809"/>
            <a:chExt cx="1180" cy="979"/>
          </a:xfrm>
        </p:grpSpPr>
        <p:sp>
          <p:nvSpPr>
            <p:cNvPr id="81" name="Rectangle 67"/>
            <p:cNvSpPr>
              <a:spLocks noChangeArrowheads="1"/>
            </p:cNvSpPr>
            <p:nvPr/>
          </p:nvSpPr>
          <p:spPr bwMode="auto">
            <a:xfrm>
              <a:off x="316" y="1968"/>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2" name="Rectangle 68"/>
            <p:cNvSpPr>
              <a:spLocks noChangeArrowheads="1"/>
            </p:cNvSpPr>
            <p:nvPr/>
          </p:nvSpPr>
          <p:spPr bwMode="auto">
            <a:xfrm>
              <a:off x="316" y="2063"/>
              <a:ext cx="1180" cy="725"/>
            </a:xfrm>
            <a:prstGeom prst="rect">
              <a:avLst/>
            </a:prstGeom>
            <a:solidFill>
              <a:srgbClr val="618FFD">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83" name="Group 69"/>
            <p:cNvGrpSpPr>
              <a:grpSpLocks/>
            </p:cNvGrpSpPr>
            <p:nvPr/>
          </p:nvGrpSpPr>
          <p:grpSpPr bwMode="auto">
            <a:xfrm>
              <a:off x="652" y="2160"/>
              <a:ext cx="520" cy="480"/>
              <a:chOff x="3220" y="1391"/>
              <a:chExt cx="520" cy="480"/>
            </a:xfrm>
          </p:grpSpPr>
          <p:sp>
            <p:nvSpPr>
              <p:cNvPr id="87" name="Oval 70"/>
              <p:cNvSpPr>
                <a:spLocks noChangeArrowheads="1"/>
              </p:cNvSpPr>
              <p:nvPr/>
            </p:nvSpPr>
            <p:spPr bwMode="auto">
              <a:xfrm>
                <a:off x="3286" y="1820"/>
                <a:ext cx="383" cy="53"/>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8" name="AutoShape 71"/>
              <p:cNvSpPr>
                <a:spLocks noChangeArrowheads="1"/>
              </p:cNvSpPr>
              <p:nvPr/>
            </p:nvSpPr>
            <p:spPr bwMode="auto">
              <a:xfrm rot="-10800000" flipH="1" flipV="1">
                <a:off x="3220" y="1428"/>
                <a:ext cx="520" cy="421"/>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9" name="Oval 72"/>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84" name="Line 73"/>
            <p:cNvSpPr>
              <a:spLocks noChangeShapeType="1"/>
            </p:cNvSpPr>
            <p:nvPr/>
          </p:nvSpPr>
          <p:spPr bwMode="auto">
            <a:xfrm>
              <a:off x="664" y="2205"/>
              <a:ext cx="57"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5" name="Line 74"/>
            <p:cNvSpPr>
              <a:spLocks noChangeShapeType="1"/>
            </p:cNvSpPr>
            <p:nvPr/>
          </p:nvSpPr>
          <p:spPr bwMode="auto">
            <a:xfrm flipH="1">
              <a:off x="1106" y="2203"/>
              <a:ext cx="68" cy="40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6" name="Rectangle 75"/>
            <p:cNvSpPr>
              <a:spLocks noChangeArrowheads="1"/>
            </p:cNvSpPr>
            <p:nvPr/>
          </p:nvSpPr>
          <p:spPr bwMode="auto">
            <a:xfrm>
              <a:off x="891" y="1809"/>
              <a:ext cx="17"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0" name="Group 50" descr="Diamond turn mandrel to sub-micron figure accuracy"/>
          <p:cNvGrpSpPr>
            <a:grpSpLocks/>
          </p:cNvGrpSpPr>
          <p:nvPr/>
        </p:nvGrpSpPr>
        <p:grpSpPr bwMode="auto">
          <a:xfrm>
            <a:off x="4191000" y="2438400"/>
            <a:ext cx="990600" cy="1068388"/>
            <a:chOff x="363" y="1308"/>
            <a:chExt cx="736" cy="817"/>
          </a:xfrm>
        </p:grpSpPr>
        <p:sp>
          <p:nvSpPr>
            <p:cNvPr id="91" name="Line 51"/>
            <p:cNvSpPr>
              <a:spLocks noChangeShapeType="1"/>
            </p:cNvSpPr>
            <p:nvPr/>
          </p:nvSpPr>
          <p:spPr bwMode="auto">
            <a:xfrm>
              <a:off x="520" y="1956"/>
              <a:ext cx="425"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2" name="AutoShape 52"/>
            <p:cNvSpPr>
              <a:spLocks noChangeArrowheads="1"/>
            </p:cNvSpPr>
            <p:nvPr/>
          </p:nvSpPr>
          <p:spPr bwMode="auto">
            <a:xfrm rot="16200000">
              <a:off x="570" y="1863"/>
              <a:ext cx="232" cy="124"/>
            </a:xfrm>
            <a:prstGeom prst="homePlate">
              <a:avLst>
                <a:gd name="adj" fmla="val 88880"/>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93" name="Group 53"/>
            <p:cNvGrpSpPr>
              <a:grpSpLocks/>
            </p:cNvGrpSpPr>
            <p:nvPr/>
          </p:nvGrpSpPr>
          <p:grpSpPr bwMode="auto">
            <a:xfrm>
              <a:off x="363" y="1330"/>
              <a:ext cx="543" cy="515"/>
              <a:chOff x="363" y="1234"/>
              <a:chExt cx="543" cy="515"/>
            </a:xfrm>
          </p:grpSpPr>
          <p:sp>
            <p:nvSpPr>
              <p:cNvPr id="100" name="Oval 54"/>
              <p:cNvSpPr>
                <a:spLocks noChangeArrowheads="1"/>
              </p:cNvSpPr>
              <p:nvPr/>
            </p:nvSpPr>
            <p:spPr bwMode="auto">
              <a:xfrm>
                <a:off x="790" y="1287"/>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01" name="Group 55"/>
              <p:cNvGrpSpPr>
                <a:grpSpLocks/>
              </p:cNvGrpSpPr>
              <p:nvPr/>
            </p:nvGrpSpPr>
            <p:grpSpPr bwMode="auto">
              <a:xfrm>
                <a:off x="363" y="1234"/>
                <a:ext cx="64" cy="503"/>
                <a:chOff x="363" y="1234"/>
                <a:chExt cx="64" cy="503"/>
              </a:xfrm>
            </p:grpSpPr>
            <p:sp>
              <p:nvSpPr>
                <p:cNvPr id="104" name="Arc 56"/>
                <p:cNvSpPr>
                  <a:spLocks/>
                </p:cNvSpPr>
                <p:nvPr/>
              </p:nvSpPr>
              <p:spPr bwMode="auto">
                <a:xfrm>
                  <a:off x="363" y="1234"/>
                  <a:ext cx="64" cy="257"/>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5" name="Arc 57"/>
                <p:cNvSpPr>
                  <a:spLocks/>
                </p:cNvSpPr>
                <p:nvPr/>
              </p:nvSpPr>
              <p:spPr bwMode="auto">
                <a:xfrm>
                  <a:off x="363" y="1479"/>
                  <a:ext cx="64" cy="25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2" name="Line 58"/>
              <p:cNvSpPr>
                <a:spLocks noChangeShapeType="1"/>
              </p:cNvSpPr>
              <p:nvPr/>
            </p:nvSpPr>
            <p:spPr bwMode="auto">
              <a:xfrm>
                <a:off x="430" y="1236"/>
                <a:ext cx="412" cy="4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3" name="Line 59"/>
              <p:cNvSpPr>
                <a:spLocks noChangeShapeType="1"/>
              </p:cNvSpPr>
              <p:nvPr/>
            </p:nvSpPr>
            <p:spPr bwMode="auto">
              <a:xfrm flipV="1">
                <a:off x="434" y="1681"/>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4" name="Group 60"/>
            <p:cNvGrpSpPr>
              <a:grpSpLocks/>
            </p:cNvGrpSpPr>
            <p:nvPr/>
          </p:nvGrpSpPr>
          <p:grpSpPr bwMode="auto">
            <a:xfrm>
              <a:off x="931" y="1308"/>
              <a:ext cx="168" cy="535"/>
              <a:chOff x="931" y="1212"/>
              <a:chExt cx="168" cy="535"/>
            </a:xfrm>
          </p:grpSpPr>
          <p:sp>
            <p:nvSpPr>
              <p:cNvPr id="96" name="Arc 61"/>
              <p:cNvSpPr>
                <a:spLocks/>
              </p:cNvSpPr>
              <p:nvPr/>
            </p:nvSpPr>
            <p:spPr bwMode="auto">
              <a:xfrm>
                <a:off x="1014" y="148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7" name="Arc 62"/>
              <p:cNvSpPr>
                <a:spLocks/>
              </p:cNvSpPr>
              <p:nvPr/>
            </p:nvSpPr>
            <p:spPr bwMode="auto">
              <a:xfrm>
                <a:off x="933" y="1463"/>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8" name="Arc 63"/>
              <p:cNvSpPr>
                <a:spLocks/>
              </p:cNvSpPr>
              <p:nvPr/>
            </p:nvSpPr>
            <p:spPr bwMode="auto">
              <a:xfrm>
                <a:off x="933" y="1216"/>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9" name="Arc 64"/>
              <p:cNvSpPr>
                <a:spLocks/>
              </p:cNvSpPr>
              <p:nvPr/>
            </p:nvSpPr>
            <p:spPr bwMode="auto">
              <a:xfrm>
                <a:off x="1014" y="1212"/>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95" name="Freeform 65"/>
            <p:cNvSpPr>
              <a:spLocks/>
            </p:cNvSpPr>
            <p:nvPr/>
          </p:nvSpPr>
          <p:spPr bwMode="auto">
            <a:xfrm>
              <a:off x="392" y="1792"/>
              <a:ext cx="289" cy="333"/>
            </a:xfrm>
            <a:custGeom>
              <a:avLst/>
              <a:gdLst>
                <a:gd name="T0" fmla="*/ 288 w 289"/>
                <a:gd name="T1" fmla="*/ 28 h 333"/>
                <a:gd name="T2" fmla="*/ 284 w 289"/>
                <a:gd name="T3" fmla="*/ 12 h 333"/>
                <a:gd name="T4" fmla="*/ 268 w 289"/>
                <a:gd name="T5" fmla="*/ 0 h 333"/>
                <a:gd name="T6" fmla="*/ 244 w 289"/>
                <a:gd name="T7" fmla="*/ 12 h 333"/>
                <a:gd name="T8" fmla="*/ 232 w 289"/>
                <a:gd name="T9" fmla="*/ 24 h 333"/>
                <a:gd name="T10" fmla="*/ 224 w 289"/>
                <a:gd name="T11" fmla="*/ 40 h 333"/>
                <a:gd name="T12" fmla="*/ 220 w 289"/>
                <a:gd name="T13" fmla="*/ 56 h 333"/>
                <a:gd name="T14" fmla="*/ 228 w 289"/>
                <a:gd name="T15" fmla="*/ 60 h 333"/>
                <a:gd name="T16" fmla="*/ 236 w 289"/>
                <a:gd name="T17" fmla="*/ 52 h 333"/>
                <a:gd name="T18" fmla="*/ 220 w 289"/>
                <a:gd name="T19" fmla="*/ 48 h 333"/>
                <a:gd name="T20" fmla="*/ 204 w 289"/>
                <a:gd name="T21" fmla="*/ 56 h 333"/>
                <a:gd name="T22" fmla="*/ 192 w 289"/>
                <a:gd name="T23" fmla="*/ 72 h 333"/>
                <a:gd name="T24" fmla="*/ 184 w 289"/>
                <a:gd name="T25" fmla="*/ 88 h 333"/>
                <a:gd name="T26" fmla="*/ 180 w 289"/>
                <a:gd name="T27" fmla="*/ 104 h 333"/>
                <a:gd name="T28" fmla="*/ 184 w 289"/>
                <a:gd name="T29" fmla="*/ 116 h 333"/>
                <a:gd name="T30" fmla="*/ 196 w 289"/>
                <a:gd name="T31" fmla="*/ 104 h 333"/>
                <a:gd name="T32" fmla="*/ 180 w 289"/>
                <a:gd name="T33" fmla="*/ 104 h 333"/>
                <a:gd name="T34" fmla="*/ 164 w 289"/>
                <a:gd name="T35" fmla="*/ 104 h 333"/>
                <a:gd name="T36" fmla="*/ 152 w 289"/>
                <a:gd name="T37" fmla="*/ 116 h 333"/>
                <a:gd name="T38" fmla="*/ 140 w 289"/>
                <a:gd name="T39" fmla="*/ 132 h 333"/>
                <a:gd name="T40" fmla="*/ 140 w 289"/>
                <a:gd name="T41" fmla="*/ 148 h 333"/>
                <a:gd name="T42" fmla="*/ 140 w 289"/>
                <a:gd name="T43" fmla="*/ 164 h 333"/>
                <a:gd name="T44" fmla="*/ 156 w 289"/>
                <a:gd name="T45" fmla="*/ 160 h 333"/>
                <a:gd name="T46" fmla="*/ 148 w 289"/>
                <a:gd name="T47" fmla="*/ 148 h 333"/>
                <a:gd name="T48" fmla="*/ 132 w 289"/>
                <a:gd name="T49" fmla="*/ 148 h 333"/>
                <a:gd name="T50" fmla="*/ 116 w 289"/>
                <a:gd name="T51" fmla="*/ 156 h 333"/>
                <a:gd name="T52" fmla="*/ 108 w 289"/>
                <a:gd name="T53" fmla="*/ 172 h 333"/>
                <a:gd name="T54" fmla="*/ 100 w 289"/>
                <a:gd name="T55" fmla="*/ 188 h 333"/>
                <a:gd name="T56" fmla="*/ 100 w 289"/>
                <a:gd name="T57" fmla="*/ 204 h 333"/>
                <a:gd name="T58" fmla="*/ 112 w 289"/>
                <a:gd name="T59" fmla="*/ 216 h 333"/>
                <a:gd name="T60" fmla="*/ 116 w 289"/>
                <a:gd name="T61" fmla="*/ 200 h 333"/>
                <a:gd name="T62" fmla="*/ 100 w 289"/>
                <a:gd name="T63" fmla="*/ 200 h 333"/>
                <a:gd name="T64" fmla="*/ 84 w 289"/>
                <a:gd name="T65" fmla="*/ 204 h 333"/>
                <a:gd name="T66" fmla="*/ 68 w 289"/>
                <a:gd name="T67" fmla="*/ 212 h 333"/>
                <a:gd name="T68" fmla="*/ 64 w 289"/>
                <a:gd name="T69" fmla="*/ 228 h 333"/>
                <a:gd name="T70" fmla="*/ 60 w 289"/>
                <a:gd name="T71" fmla="*/ 244 h 333"/>
                <a:gd name="T72" fmla="*/ 64 w 289"/>
                <a:gd name="T73" fmla="*/ 264 h 333"/>
                <a:gd name="T74" fmla="*/ 72 w 289"/>
                <a:gd name="T75" fmla="*/ 260 h 333"/>
                <a:gd name="T76" fmla="*/ 64 w 289"/>
                <a:gd name="T77" fmla="*/ 252 h 333"/>
                <a:gd name="T78" fmla="*/ 48 w 289"/>
                <a:gd name="T79" fmla="*/ 260 h 333"/>
                <a:gd name="T80" fmla="*/ 28 w 289"/>
                <a:gd name="T81" fmla="*/ 268 h 333"/>
                <a:gd name="T82" fmla="*/ 12 w 289"/>
                <a:gd name="T83" fmla="*/ 284 h 333"/>
                <a:gd name="T84" fmla="*/ 8 w 289"/>
                <a:gd name="T85" fmla="*/ 300 h 333"/>
                <a:gd name="T86" fmla="*/ 8 w 289"/>
                <a:gd name="T87" fmla="*/ 316 h 333"/>
                <a:gd name="T88" fmla="*/ 0 w 289"/>
                <a:gd name="T89" fmla="*/ 33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333">
                  <a:moveTo>
                    <a:pt x="288" y="36"/>
                  </a:moveTo>
                  <a:lnTo>
                    <a:pt x="288" y="28"/>
                  </a:lnTo>
                  <a:lnTo>
                    <a:pt x="288" y="20"/>
                  </a:lnTo>
                  <a:lnTo>
                    <a:pt x="284" y="12"/>
                  </a:lnTo>
                  <a:lnTo>
                    <a:pt x="276" y="8"/>
                  </a:lnTo>
                  <a:lnTo>
                    <a:pt x="268" y="0"/>
                  </a:lnTo>
                  <a:lnTo>
                    <a:pt x="260" y="0"/>
                  </a:lnTo>
                  <a:lnTo>
                    <a:pt x="244" y="12"/>
                  </a:lnTo>
                  <a:lnTo>
                    <a:pt x="236" y="16"/>
                  </a:lnTo>
                  <a:lnTo>
                    <a:pt x="232" y="24"/>
                  </a:lnTo>
                  <a:lnTo>
                    <a:pt x="228" y="32"/>
                  </a:lnTo>
                  <a:lnTo>
                    <a:pt x="224" y="40"/>
                  </a:lnTo>
                  <a:lnTo>
                    <a:pt x="220" y="48"/>
                  </a:lnTo>
                  <a:lnTo>
                    <a:pt x="220" y="56"/>
                  </a:lnTo>
                  <a:lnTo>
                    <a:pt x="220" y="64"/>
                  </a:lnTo>
                  <a:lnTo>
                    <a:pt x="228" y="60"/>
                  </a:lnTo>
                  <a:lnTo>
                    <a:pt x="236" y="60"/>
                  </a:lnTo>
                  <a:lnTo>
                    <a:pt x="236" y="52"/>
                  </a:lnTo>
                  <a:lnTo>
                    <a:pt x="228" y="48"/>
                  </a:lnTo>
                  <a:lnTo>
                    <a:pt x="220" y="48"/>
                  </a:lnTo>
                  <a:lnTo>
                    <a:pt x="212" y="48"/>
                  </a:lnTo>
                  <a:lnTo>
                    <a:pt x="204" y="56"/>
                  </a:lnTo>
                  <a:lnTo>
                    <a:pt x="196" y="64"/>
                  </a:lnTo>
                  <a:lnTo>
                    <a:pt x="192" y="72"/>
                  </a:lnTo>
                  <a:lnTo>
                    <a:pt x="188" y="80"/>
                  </a:lnTo>
                  <a:lnTo>
                    <a:pt x="184" y="88"/>
                  </a:lnTo>
                  <a:lnTo>
                    <a:pt x="180" y="96"/>
                  </a:lnTo>
                  <a:lnTo>
                    <a:pt x="180" y="104"/>
                  </a:lnTo>
                  <a:lnTo>
                    <a:pt x="176" y="112"/>
                  </a:lnTo>
                  <a:lnTo>
                    <a:pt x="184" y="116"/>
                  </a:lnTo>
                  <a:lnTo>
                    <a:pt x="192" y="112"/>
                  </a:lnTo>
                  <a:lnTo>
                    <a:pt x="196" y="104"/>
                  </a:lnTo>
                  <a:lnTo>
                    <a:pt x="188" y="100"/>
                  </a:lnTo>
                  <a:lnTo>
                    <a:pt x="180" y="104"/>
                  </a:lnTo>
                  <a:lnTo>
                    <a:pt x="172" y="104"/>
                  </a:lnTo>
                  <a:lnTo>
                    <a:pt x="164" y="104"/>
                  </a:lnTo>
                  <a:lnTo>
                    <a:pt x="156" y="108"/>
                  </a:lnTo>
                  <a:lnTo>
                    <a:pt x="152" y="116"/>
                  </a:lnTo>
                  <a:lnTo>
                    <a:pt x="148" y="124"/>
                  </a:lnTo>
                  <a:lnTo>
                    <a:pt x="140" y="132"/>
                  </a:lnTo>
                  <a:lnTo>
                    <a:pt x="140" y="140"/>
                  </a:lnTo>
                  <a:lnTo>
                    <a:pt x="140" y="148"/>
                  </a:lnTo>
                  <a:lnTo>
                    <a:pt x="140" y="156"/>
                  </a:lnTo>
                  <a:lnTo>
                    <a:pt x="140" y="164"/>
                  </a:lnTo>
                  <a:lnTo>
                    <a:pt x="148" y="164"/>
                  </a:lnTo>
                  <a:lnTo>
                    <a:pt x="156" y="160"/>
                  </a:lnTo>
                  <a:lnTo>
                    <a:pt x="156" y="152"/>
                  </a:lnTo>
                  <a:lnTo>
                    <a:pt x="148" y="148"/>
                  </a:lnTo>
                  <a:lnTo>
                    <a:pt x="140" y="148"/>
                  </a:lnTo>
                  <a:lnTo>
                    <a:pt x="132" y="148"/>
                  </a:lnTo>
                  <a:lnTo>
                    <a:pt x="124" y="152"/>
                  </a:lnTo>
                  <a:lnTo>
                    <a:pt x="116" y="156"/>
                  </a:lnTo>
                  <a:lnTo>
                    <a:pt x="112" y="164"/>
                  </a:lnTo>
                  <a:lnTo>
                    <a:pt x="108" y="172"/>
                  </a:lnTo>
                  <a:lnTo>
                    <a:pt x="100" y="180"/>
                  </a:lnTo>
                  <a:lnTo>
                    <a:pt x="100" y="188"/>
                  </a:lnTo>
                  <a:lnTo>
                    <a:pt x="100" y="196"/>
                  </a:lnTo>
                  <a:lnTo>
                    <a:pt x="100" y="204"/>
                  </a:lnTo>
                  <a:lnTo>
                    <a:pt x="104" y="212"/>
                  </a:lnTo>
                  <a:lnTo>
                    <a:pt x="112" y="216"/>
                  </a:lnTo>
                  <a:lnTo>
                    <a:pt x="116" y="208"/>
                  </a:lnTo>
                  <a:lnTo>
                    <a:pt x="116" y="200"/>
                  </a:lnTo>
                  <a:lnTo>
                    <a:pt x="108" y="200"/>
                  </a:lnTo>
                  <a:lnTo>
                    <a:pt x="100" y="200"/>
                  </a:lnTo>
                  <a:lnTo>
                    <a:pt x="92" y="204"/>
                  </a:lnTo>
                  <a:lnTo>
                    <a:pt x="84" y="204"/>
                  </a:lnTo>
                  <a:lnTo>
                    <a:pt x="76" y="208"/>
                  </a:lnTo>
                  <a:lnTo>
                    <a:pt x="68" y="212"/>
                  </a:lnTo>
                  <a:lnTo>
                    <a:pt x="68" y="220"/>
                  </a:lnTo>
                  <a:lnTo>
                    <a:pt x="64" y="228"/>
                  </a:lnTo>
                  <a:lnTo>
                    <a:pt x="60" y="236"/>
                  </a:lnTo>
                  <a:lnTo>
                    <a:pt x="60" y="244"/>
                  </a:lnTo>
                  <a:lnTo>
                    <a:pt x="60" y="252"/>
                  </a:lnTo>
                  <a:lnTo>
                    <a:pt x="64" y="264"/>
                  </a:lnTo>
                  <a:lnTo>
                    <a:pt x="72" y="268"/>
                  </a:lnTo>
                  <a:lnTo>
                    <a:pt x="72" y="260"/>
                  </a:lnTo>
                  <a:lnTo>
                    <a:pt x="72" y="252"/>
                  </a:lnTo>
                  <a:lnTo>
                    <a:pt x="64" y="252"/>
                  </a:lnTo>
                  <a:lnTo>
                    <a:pt x="56" y="256"/>
                  </a:lnTo>
                  <a:lnTo>
                    <a:pt x="48" y="260"/>
                  </a:lnTo>
                  <a:lnTo>
                    <a:pt x="36" y="264"/>
                  </a:lnTo>
                  <a:lnTo>
                    <a:pt x="28" y="268"/>
                  </a:lnTo>
                  <a:lnTo>
                    <a:pt x="20" y="276"/>
                  </a:lnTo>
                  <a:lnTo>
                    <a:pt x="12" y="284"/>
                  </a:lnTo>
                  <a:lnTo>
                    <a:pt x="8" y="292"/>
                  </a:lnTo>
                  <a:lnTo>
                    <a:pt x="8" y="300"/>
                  </a:lnTo>
                  <a:lnTo>
                    <a:pt x="8" y="308"/>
                  </a:lnTo>
                  <a:lnTo>
                    <a:pt x="8" y="316"/>
                  </a:lnTo>
                  <a:lnTo>
                    <a:pt x="4" y="324"/>
                  </a:lnTo>
                  <a:lnTo>
                    <a:pt x="0" y="33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138" name="Group 137" descr="Separate shell from mandrel in chilled water"/>
          <p:cNvGrpSpPr/>
          <p:nvPr/>
        </p:nvGrpSpPr>
        <p:grpSpPr>
          <a:xfrm>
            <a:off x="4998325" y="4841875"/>
            <a:ext cx="1003300" cy="1406525"/>
            <a:chOff x="4998325" y="4677390"/>
            <a:chExt cx="1003300" cy="1406525"/>
          </a:xfrm>
        </p:grpSpPr>
        <p:grpSp>
          <p:nvGrpSpPr>
            <p:cNvPr id="107" name="Group 32"/>
            <p:cNvGrpSpPr>
              <a:grpSpLocks/>
            </p:cNvGrpSpPr>
            <p:nvPr/>
          </p:nvGrpSpPr>
          <p:grpSpPr bwMode="auto">
            <a:xfrm>
              <a:off x="5111038" y="5012353"/>
              <a:ext cx="798513" cy="101600"/>
              <a:chOff x="4517" y="3003"/>
              <a:chExt cx="503" cy="64"/>
            </a:xfrm>
          </p:grpSpPr>
          <p:sp>
            <p:nvSpPr>
              <p:cNvPr id="121" name="Arc 33"/>
              <p:cNvSpPr>
                <a:spLocks/>
              </p:cNvSpPr>
              <p:nvPr/>
            </p:nvSpPr>
            <p:spPr bwMode="auto">
              <a:xfrm>
                <a:off x="4761" y="3003"/>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2" name="Arc 34"/>
              <p:cNvSpPr>
                <a:spLocks/>
              </p:cNvSpPr>
              <p:nvPr/>
            </p:nvSpPr>
            <p:spPr bwMode="auto">
              <a:xfrm>
                <a:off x="4517" y="3003"/>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8" name="Line 35"/>
            <p:cNvSpPr>
              <a:spLocks noChangeShapeType="1"/>
            </p:cNvSpPr>
            <p:nvPr/>
          </p:nvSpPr>
          <p:spPr bwMode="auto">
            <a:xfrm flipH="1">
              <a:off x="5882563" y="5118715"/>
              <a:ext cx="33338" cy="1524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9" name="Line 36"/>
            <p:cNvSpPr>
              <a:spLocks noChangeShapeType="1"/>
            </p:cNvSpPr>
            <p:nvPr/>
          </p:nvSpPr>
          <p:spPr bwMode="auto">
            <a:xfrm>
              <a:off x="5103100" y="5125065"/>
              <a:ext cx="6350" cy="1714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0" name="Oval 37"/>
            <p:cNvSpPr>
              <a:spLocks noChangeArrowheads="1"/>
            </p:cNvSpPr>
            <p:nvPr/>
          </p:nvSpPr>
          <p:spPr bwMode="auto">
            <a:xfrm>
              <a:off x="5198350" y="5899765"/>
              <a:ext cx="622300" cy="18415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11" name="Group 38"/>
            <p:cNvGrpSpPr>
              <a:grpSpLocks/>
            </p:cNvGrpSpPr>
            <p:nvPr/>
          </p:nvGrpSpPr>
          <p:grpSpPr bwMode="auto">
            <a:xfrm>
              <a:off x="5111038" y="5221903"/>
              <a:ext cx="798513" cy="101600"/>
              <a:chOff x="4517" y="3135"/>
              <a:chExt cx="503" cy="64"/>
            </a:xfrm>
          </p:grpSpPr>
          <p:sp>
            <p:nvSpPr>
              <p:cNvPr id="119" name="Arc 39"/>
              <p:cNvSpPr>
                <a:spLocks/>
              </p:cNvSpPr>
              <p:nvPr/>
            </p:nvSpPr>
            <p:spPr bwMode="auto">
              <a:xfrm>
                <a:off x="4761" y="3135"/>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0" name="Arc 40"/>
              <p:cNvSpPr>
                <a:spLocks/>
              </p:cNvSpPr>
              <p:nvPr/>
            </p:nvSpPr>
            <p:spPr bwMode="auto">
              <a:xfrm>
                <a:off x="4517" y="3135"/>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2" name="Line 41"/>
            <p:cNvSpPr>
              <a:spLocks noChangeShapeType="1"/>
            </p:cNvSpPr>
            <p:nvPr/>
          </p:nvSpPr>
          <p:spPr bwMode="auto">
            <a:xfrm flipH="1">
              <a:off x="5820650" y="5328265"/>
              <a:ext cx="95250" cy="6540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3" name="Line 42"/>
            <p:cNvSpPr>
              <a:spLocks noChangeShapeType="1"/>
            </p:cNvSpPr>
            <p:nvPr/>
          </p:nvSpPr>
          <p:spPr bwMode="auto">
            <a:xfrm>
              <a:off x="5103100" y="5334615"/>
              <a:ext cx="82550" cy="6477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37" name="Group 136"/>
            <p:cNvGrpSpPr/>
            <p:nvPr/>
          </p:nvGrpSpPr>
          <p:grpSpPr>
            <a:xfrm>
              <a:off x="5329715" y="5917857"/>
              <a:ext cx="367588" cy="36576"/>
              <a:chOff x="5334000" y="5897880"/>
              <a:chExt cx="367588" cy="45720"/>
            </a:xfrm>
          </p:grpSpPr>
          <p:sp>
            <p:nvSpPr>
              <p:cNvPr id="114" name="Arc 43"/>
              <p:cNvSpPr>
                <a:spLocks/>
              </p:cNvSpPr>
              <p:nvPr/>
            </p:nvSpPr>
            <p:spPr bwMode="auto">
              <a:xfrm>
                <a:off x="5492038" y="5905500"/>
                <a:ext cx="209550" cy="381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5" name="Arc 44"/>
              <p:cNvSpPr>
                <a:spLocks/>
              </p:cNvSpPr>
              <p:nvPr/>
            </p:nvSpPr>
            <p:spPr bwMode="auto">
              <a:xfrm>
                <a:off x="5334000" y="5897880"/>
                <a:ext cx="214313" cy="4571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6" name="Rectangle 45"/>
            <p:cNvSpPr>
              <a:spLocks noChangeArrowheads="1"/>
            </p:cNvSpPr>
            <p:nvPr/>
          </p:nvSpPr>
          <p:spPr bwMode="auto">
            <a:xfrm>
              <a:off x="5480925" y="4677390"/>
              <a:ext cx="44450" cy="330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7" name="Line 46"/>
            <p:cNvSpPr>
              <a:spLocks noChangeShapeType="1"/>
            </p:cNvSpPr>
            <p:nvPr/>
          </p:nvSpPr>
          <p:spPr bwMode="auto">
            <a:xfrm>
              <a:off x="60016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8" name="Line 47"/>
            <p:cNvSpPr>
              <a:spLocks noChangeShapeType="1"/>
            </p:cNvSpPr>
            <p:nvPr/>
          </p:nvSpPr>
          <p:spPr bwMode="auto">
            <a:xfrm>
              <a:off x="49983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24" name="Rectangle 123"/>
          <p:cNvSpPr/>
          <p:nvPr/>
        </p:nvSpPr>
        <p:spPr>
          <a:xfrm>
            <a:off x="4730021" y="4114800"/>
            <a:ext cx="176815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8</a:t>
            </a:r>
            <a:r>
              <a:rPr lang="en-US" altLang="en-US" sz="1400" dirty="0">
                <a:solidFill>
                  <a:srgbClr val="000000"/>
                </a:solidFill>
              </a:rPr>
              <a:t>. Separate shell from mandrel in chilled water</a:t>
            </a:r>
          </a:p>
        </p:txBody>
      </p:sp>
      <p:sp>
        <p:nvSpPr>
          <p:cNvPr id="125" name="Rectangle 124"/>
          <p:cNvSpPr/>
          <p:nvPr/>
        </p:nvSpPr>
        <p:spPr>
          <a:xfrm>
            <a:off x="5683044" y="1600200"/>
            <a:ext cx="147766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4</a:t>
            </a:r>
            <a:r>
              <a:rPr lang="en-US" altLang="en-US" sz="1400" dirty="0">
                <a:solidFill>
                  <a:srgbClr val="000000"/>
                </a:solidFill>
              </a:rPr>
              <a:t>. Polish mandrel to 0.3-0.4 nm RMS</a:t>
            </a:r>
          </a:p>
        </p:txBody>
      </p:sp>
      <p:sp>
        <p:nvSpPr>
          <p:cNvPr id="126" name="Rectangle 125"/>
          <p:cNvSpPr/>
          <p:nvPr/>
        </p:nvSpPr>
        <p:spPr>
          <a:xfrm>
            <a:off x="2589805" y="4038600"/>
            <a:ext cx="204715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7. </a:t>
            </a:r>
            <a:r>
              <a:rPr lang="en-US" altLang="en-US" sz="1400" dirty="0">
                <a:solidFill>
                  <a:srgbClr val="000000"/>
                </a:solidFill>
              </a:rPr>
              <a:t>Electroform Nickel/Cobalt shell onto mandrel</a:t>
            </a:r>
          </a:p>
        </p:txBody>
      </p:sp>
      <p:sp>
        <p:nvSpPr>
          <p:cNvPr id="127" name="Rectangle 126" descr="Passivate mandrel surface to reduce shell adhesion"/>
          <p:cNvSpPr/>
          <p:nvPr/>
        </p:nvSpPr>
        <p:spPr>
          <a:xfrm>
            <a:off x="453039" y="4038600"/>
            <a:ext cx="199769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6. </a:t>
            </a:r>
            <a:r>
              <a:rPr lang="en-US" altLang="en-US" sz="1400" dirty="0">
                <a:solidFill>
                  <a:srgbClr val="000000"/>
                </a:solidFill>
              </a:rPr>
              <a:t>Passivate mandrel surface to reduce shell adhesion</a:t>
            </a:r>
          </a:p>
        </p:txBody>
      </p:sp>
      <p:sp>
        <p:nvSpPr>
          <p:cNvPr id="128" name="Rectangle 127"/>
          <p:cNvSpPr/>
          <p:nvPr/>
        </p:nvSpPr>
        <p:spPr>
          <a:xfrm>
            <a:off x="3691964" y="1600200"/>
            <a:ext cx="191884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3. </a:t>
            </a:r>
            <a:r>
              <a:rPr lang="en-US" altLang="en-US" sz="1400" dirty="0">
                <a:solidFill>
                  <a:srgbClr val="000000"/>
                </a:solidFill>
              </a:rPr>
              <a:t>Diamond turn mandrel to sub-micron figure accuracy</a:t>
            </a:r>
          </a:p>
        </p:txBody>
      </p:sp>
      <p:sp>
        <p:nvSpPr>
          <p:cNvPr id="129" name="Rectangle 128"/>
          <p:cNvSpPr/>
          <p:nvPr/>
        </p:nvSpPr>
        <p:spPr>
          <a:xfrm>
            <a:off x="441993" y="1600200"/>
            <a:ext cx="143540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1. </a:t>
            </a:r>
            <a:r>
              <a:rPr lang="en-US" altLang="en-US" sz="1400" dirty="0">
                <a:solidFill>
                  <a:srgbClr val="000000"/>
                </a:solidFill>
              </a:rPr>
              <a:t>Machine mandrel from aluminum bar</a:t>
            </a:r>
          </a:p>
        </p:txBody>
      </p:sp>
      <p:sp>
        <p:nvSpPr>
          <p:cNvPr id="130" name="Rectangle 129"/>
          <p:cNvSpPr/>
          <p:nvPr/>
        </p:nvSpPr>
        <p:spPr>
          <a:xfrm>
            <a:off x="7234700" y="1600200"/>
            <a:ext cx="157299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5</a:t>
            </a:r>
            <a:r>
              <a:rPr lang="en-US" altLang="en-US" sz="1400" dirty="0">
                <a:solidFill>
                  <a:srgbClr val="000000"/>
                </a:solidFill>
              </a:rPr>
              <a:t>. Conduct metrology on the mandrel</a:t>
            </a:r>
          </a:p>
        </p:txBody>
      </p:sp>
      <p:sp>
        <p:nvSpPr>
          <p:cNvPr id="131" name="Rectangle 130"/>
          <p:cNvSpPr/>
          <p:nvPr/>
        </p:nvSpPr>
        <p:spPr>
          <a:xfrm>
            <a:off x="1944276" y="1600200"/>
            <a:ext cx="166296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2</a:t>
            </a:r>
            <a:r>
              <a:rPr lang="en-US" altLang="en-US" sz="1400" dirty="0">
                <a:solidFill>
                  <a:srgbClr val="000000"/>
                </a:solidFill>
              </a:rPr>
              <a:t>. Coat mandrel with </a:t>
            </a:r>
            <a:r>
              <a:rPr lang="en-US" altLang="en-US" sz="1400" dirty="0" err="1">
                <a:solidFill>
                  <a:srgbClr val="000000"/>
                </a:solidFill>
              </a:rPr>
              <a:t>electroless</a:t>
            </a:r>
            <a:r>
              <a:rPr lang="en-US" altLang="en-US" sz="1400" dirty="0">
                <a:solidFill>
                  <a:srgbClr val="000000"/>
                </a:solidFill>
              </a:rPr>
              <a:t> nickel (Ni-P</a:t>
            </a:r>
            <a:r>
              <a:rPr lang="en-US" altLang="en-US" sz="1200" dirty="0">
                <a:solidFill>
                  <a:srgbClr val="000000"/>
                </a:solidFill>
              </a:rPr>
              <a:t>)</a:t>
            </a:r>
          </a:p>
        </p:txBody>
      </p:sp>
      <p:sp>
        <p:nvSpPr>
          <p:cNvPr id="132" name="Rectangle 131"/>
          <p:cNvSpPr/>
          <p:nvPr/>
        </p:nvSpPr>
        <p:spPr>
          <a:xfrm>
            <a:off x="6525440" y="4144296"/>
            <a:ext cx="2367985" cy="523220"/>
          </a:xfrm>
          <a:prstGeom prst="rect">
            <a:avLst/>
          </a:prstGeom>
        </p:spPr>
        <p:txBody>
          <a:bodyPr wrap="square">
            <a:spAutoFit/>
          </a:bodyPr>
          <a:lstStyle/>
          <a:p>
            <a:pPr lvl="0" eaLnBrk="0" fontAlgn="base" hangingPunct="0">
              <a:spcBef>
                <a:spcPct val="0"/>
              </a:spcBef>
              <a:spcAft>
                <a:spcPct val="0"/>
              </a:spcAft>
            </a:pPr>
            <a:r>
              <a:rPr lang="en-US" altLang="en-US" sz="1400" dirty="0">
                <a:solidFill>
                  <a:srgbClr val="000000"/>
                </a:solidFill>
              </a:rPr>
              <a:t>Ni/Co electroformed IXPE mirror shell</a:t>
            </a:r>
          </a:p>
        </p:txBody>
      </p:sp>
      <p:cxnSp>
        <p:nvCxnSpPr>
          <p:cNvPr id="133" name="Straight Connector 132">
            <a:extLst>
              <a:ext uri="{C183D7F6-B498-43B3-948B-1728B52AA6E4}">
                <adec:decorative xmlns:adec="http://schemas.microsoft.com/office/drawing/2017/decorative" val="1"/>
              </a:ext>
            </a:extLst>
          </p:cNvPr>
          <p:cNvCxnSpPr/>
          <p:nvPr/>
        </p:nvCxnSpPr>
        <p:spPr>
          <a:xfrm flipV="1">
            <a:off x="457200" y="3657600"/>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444541" y="3581400"/>
            <a:ext cx="2779479"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Mirror-shell forming</a:t>
            </a:r>
          </a:p>
        </p:txBody>
      </p:sp>
      <p:sp>
        <p:nvSpPr>
          <p:cNvPr id="135" name="Rectangle 134"/>
          <p:cNvSpPr/>
          <p:nvPr/>
        </p:nvSpPr>
        <p:spPr>
          <a:xfrm>
            <a:off x="453039" y="1143000"/>
            <a:ext cx="2725170"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Mandrel fabrication</a:t>
            </a:r>
          </a:p>
        </p:txBody>
      </p:sp>
    </p:spTree>
    <p:extLst>
      <p:ext uri="{BB962C8B-B14F-4D97-AF65-F5344CB8AC3E}">
        <p14:creationId xmlns:p14="http://schemas.microsoft.com/office/powerpoint/2010/main" val="3181204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EDE65BFCA1244BA4D2CCA8EF2732E" ma:contentTypeVersion="0" ma:contentTypeDescription="Create a new document." ma:contentTypeScope="" ma:versionID="3a7523b44a0024f8904e280696a059c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E0FB15-0CBE-4D5B-BFB1-3C722B7DEE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ED3BDB-01E0-43ED-89C4-7629F9B469BD}">
  <ds:schemaRefs>
    <ds:schemaRef ds:uri="http://schemas.microsoft.com/sharepoint/v3/contenttype/forms"/>
  </ds:schemaRefs>
</ds:datastoreItem>
</file>

<file path=customXml/itemProps3.xml><?xml version="1.0" encoding="utf-8"?>
<ds:datastoreItem xmlns:ds="http://schemas.openxmlformats.org/officeDocument/2006/customXml" ds:itemID="{F5ED7917-9A9C-4188-B3AD-E3749F4236E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8946</TotalTime>
  <Words>1540</Words>
  <Application>Microsoft Office PowerPoint</Application>
  <PresentationFormat>On-screen Show (4:3)</PresentationFormat>
  <Paragraphs>223</Paragraphs>
  <Slides>27</Slides>
  <Notes>10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Narrow</vt:lpstr>
      <vt:lpstr>Calibri</vt:lpstr>
      <vt:lpstr>Cambria Math</vt:lpstr>
      <vt:lpstr>Times</vt:lpstr>
      <vt:lpstr>Wingdings</vt:lpstr>
      <vt:lpstr>Office Theme</vt:lpstr>
      <vt:lpstr>The Imaging X-ray Polarimetry Explorer IXPE </vt:lpstr>
      <vt:lpstr>Introduction</vt:lpstr>
      <vt:lpstr>PowerPoint Presentation</vt:lpstr>
      <vt:lpstr>PowerPoint Presentation</vt:lpstr>
      <vt:lpstr>The IXPE Team</vt:lpstr>
      <vt:lpstr>Mission Description</vt:lpstr>
      <vt:lpstr>It’s Built!</vt:lpstr>
      <vt:lpstr>Shield and Collimator, in Addition to Imaging, also Suppress Background</vt:lpstr>
      <vt:lpstr>Mirror Production Process</vt:lpstr>
      <vt:lpstr>The Optics</vt:lpstr>
      <vt:lpstr>Stray Light Test Facility</vt:lpstr>
      <vt:lpstr>Angular Resolution</vt:lpstr>
      <vt:lpstr>PowerPoint Presentation</vt:lpstr>
      <vt:lpstr>Imaging Polarimetry</vt:lpstr>
      <vt:lpstr>Detection Principle</vt:lpstr>
      <vt:lpstr>The Polarization-Sensitive Detectors</vt:lpstr>
      <vt:lpstr>Detector Properties   </vt:lpstr>
      <vt:lpstr>The Detectors </vt:lpstr>
      <vt:lpstr>PowerPoint Presentation</vt:lpstr>
      <vt:lpstr>Analysis Based upon Neural Networks</vt:lpstr>
      <vt:lpstr>The Minimum Detectable Polarization (MDP)</vt:lpstr>
      <vt:lpstr>Radio Pulsars </vt:lpstr>
      <vt:lpstr>Microquasars</vt:lpstr>
      <vt:lpstr>Active Galaxies: CEN A</vt:lpstr>
      <vt:lpstr>Supernova Remnants </vt:lpstr>
      <vt:lpstr>            Was SGR A* recently 106 × more active? </vt:lpstr>
      <vt:lpstr>Test QED</vt:lpstr>
    </vt:vector>
  </TitlesOfParts>
  <Manager/>
  <Company>NASA IXPE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Bess Annerton</dc:creator>
  <cp:keywords/>
  <dc:description/>
  <cp:lastModifiedBy>Farrow, Allison V.</cp:lastModifiedBy>
  <cp:revision>554</cp:revision>
  <cp:lastPrinted>2019-10-22T16:49:56Z</cp:lastPrinted>
  <dcterms:created xsi:type="dcterms:W3CDTF">2016-08-25T14:50:14Z</dcterms:created>
  <dcterms:modified xsi:type="dcterms:W3CDTF">2021-09-28T02:16:09Z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0x01010049EEDE65BFCA1244BA4D2CCA8EF2732E</vt:lpwstr>
  </property>
</Properties>
</file>