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24"/>
  </p:notesMasterIdLst>
  <p:handoutMasterIdLst>
    <p:handoutMasterId r:id="rId25"/>
  </p:handoutMasterIdLst>
  <p:sldIdLst>
    <p:sldId id="466" r:id="rId5"/>
    <p:sldId id="1406" r:id="rId6"/>
    <p:sldId id="260" r:id="rId7"/>
    <p:sldId id="1404" r:id="rId8"/>
    <p:sldId id="1390" r:id="rId9"/>
    <p:sldId id="1391" r:id="rId10"/>
    <p:sldId id="342" r:id="rId11"/>
    <p:sldId id="374" r:id="rId12"/>
    <p:sldId id="434" r:id="rId13"/>
    <p:sldId id="436" r:id="rId14"/>
    <p:sldId id="1405" r:id="rId15"/>
    <p:sldId id="438" r:id="rId16"/>
    <p:sldId id="440" r:id="rId17"/>
    <p:sldId id="442" r:id="rId18"/>
    <p:sldId id="1408" r:id="rId19"/>
    <p:sldId id="439" r:id="rId20"/>
    <p:sldId id="747" r:id="rId21"/>
    <p:sldId id="288" r:id="rId22"/>
    <p:sldId id="384" r:id="rId23"/>
  </p:sldIdLst>
  <p:sldSz cx="12192000" cy="6858000"/>
  <p:notesSz cx="9296400" cy="70104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654"/>
    <a:srgbClr val="C00000"/>
    <a:srgbClr val="9DD688"/>
    <a:srgbClr val="1479B6"/>
    <a:srgbClr val="456EA3"/>
    <a:srgbClr val="F9FBFD"/>
    <a:srgbClr val="BEE2F8"/>
    <a:srgbClr val="7BC4F1"/>
    <a:srgbClr val="D2DEEF"/>
    <a:srgbClr val="85C8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92" autoAdjust="0"/>
    <p:restoredTop sz="62382" autoAdjust="0"/>
  </p:normalViewPr>
  <p:slideViewPr>
    <p:cSldViewPr snapToGrid="0">
      <p:cViewPr varScale="1">
        <p:scale>
          <a:sx n="61" d="100"/>
          <a:sy n="61" d="100"/>
        </p:scale>
        <p:origin x="1520" y="192"/>
      </p:cViewPr>
      <p:guideLst/>
    </p:cSldViewPr>
  </p:slideViewPr>
  <p:notesTextViewPr>
    <p:cViewPr>
      <p:scale>
        <a:sx n="1" d="1"/>
        <a:sy n="1" d="1"/>
      </p:scale>
      <p:origin x="0" y="0"/>
    </p:cViewPr>
  </p:notesTextViewPr>
  <p:sorterViewPr>
    <p:cViewPr>
      <p:scale>
        <a:sx n="87" d="100"/>
        <a:sy n="87" d="100"/>
      </p:scale>
      <p:origin x="0" y="-30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866" cy="351245"/>
          </a:xfrm>
          <a:prstGeom prst="rect">
            <a:avLst/>
          </a:prstGeom>
        </p:spPr>
        <p:txBody>
          <a:bodyPr vert="horz" lIns="92300" tIns="46150" rIns="92300" bIns="46150" rtlCol="0"/>
          <a:lstStyle>
            <a:lvl1pPr algn="l">
              <a:defRPr sz="1200"/>
            </a:lvl1pPr>
          </a:lstStyle>
          <a:p>
            <a:r>
              <a:rPr lang="en-US"/>
              <a:t>NSF BIO Overview</a:t>
            </a:r>
          </a:p>
        </p:txBody>
      </p:sp>
      <p:sp>
        <p:nvSpPr>
          <p:cNvPr id="3" name="Date Placeholder 2"/>
          <p:cNvSpPr>
            <a:spLocks noGrp="1"/>
          </p:cNvSpPr>
          <p:nvPr>
            <p:ph type="dt" sz="quarter" idx="1"/>
          </p:nvPr>
        </p:nvSpPr>
        <p:spPr>
          <a:xfrm>
            <a:off x="5265407" y="0"/>
            <a:ext cx="4028866" cy="351245"/>
          </a:xfrm>
          <a:prstGeom prst="rect">
            <a:avLst/>
          </a:prstGeom>
        </p:spPr>
        <p:txBody>
          <a:bodyPr vert="horz" lIns="92300" tIns="46150" rIns="92300" bIns="46150" rtlCol="0"/>
          <a:lstStyle>
            <a:lvl1pPr algn="r">
              <a:defRPr sz="1200"/>
            </a:lvl1pPr>
          </a:lstStyle>
          <a:p>
            <a:r>
              <a:rPr lang="en-US"/>
              <a:t>3/13/2019</a:t>
            </a:r>
          </a:p>
        </p:txBody>
      </p:sp>
      <p:sp>
        <p:nvSpPr>
          <p:cNvPr id="4" name="Footer Placeholder 3"/>
          <p:cNvSpPr>
            <a:spLocks noGrp="1"/>
          </p:cNvSpPr>
          <p:nvPr>
            <p:ph type="ftr" sz="quarter" idx="2"/>
          </p:nvPr>
        </p:nvSpPr>
        <p:spPr>
          <a:xfrm>
            <a:off x="1" y="6659156"/>
            <a:ext cx="4028866" cy="351244"/>
          </a:xfrm>
          <a:prstGeom prst="rect">
            <a:avLst/>
          </a:prstGeom>
        </p:spPr>
        <p:txBody>
          <a:bodyPr vert="horz" lIns="92300" tIns="46150" rIns="92300" bIns="46150" rtlCol="0" anchor="b"/>
          <a:lstStyle>
            <a:lvl1pPr algn="l">
              <a:defRPr sz="1200"/>
            </a:lvl1pPr>
          </a:lstStyle>
          <a:p>
            <a:endParaRPr lang="en-US"/>
          </a:p>
        </p:txBody>
      </p:sp>
      <p:sp>
        <p:nvSpPr>
          <p:cNvPr id="5" name="Slide Number Placeholder 4"/>
          <p:cNvSpPr>
            <a:spLocks noGrp="1"/>
          </p:cNvSpPr>
          <p:nvPr>
            <p:ph type="sldNum" sz="quarter" idx="3"/>
          </p:nvPr>
        </p:nvSpPr>
        <p:spPr>
          <a:xfrm>
            <a:off x="5265407" y="6659156"/>
            <a:ext cx="4028866" cy="351244"/>
          </a:xfrm>
          <a:prstGeom prst="rect">
            <a:avLst/>
          </a:prstGeom>
        </p:spPr>
        <p:txBody>
          <a:bodyPr vert="horz" lIns="92300" tIns="46150" rIns="92300" bIns="46150" rtlCol="0" anchor="b"/>
          <a:lstStyle>
            <a:lvl1pPr algn="r">
              <a:defRPr sz="1200"/>
            </a:lvl1pPr>
          </a:lstStyle>
          <a:p>
            <a:fld id="{09023395-0810-46AA-A1F5-D824BAF9821A}" type="slidenum">
              <a:rPr lang="en-US" smtClean="0"/>
              <a:t>‹#›</a:t>
            </a:fld>
            <a:endParaRPr lang="en-US"/>
          </a:p>
        </p:txBody>
      </p:sp>
    </p:spTree>
    <p:extLst>
      <p:ext uri="{BB962C8B-B14F-4D97-AF65-F5344CB8AC3E}">
        <p14:creationId xmlns:p14="http://schemas.microsoft.com/office/powerpoint/2010/main" val="2020077994"/>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8" rIns="93177" bIns="46588" rtlCol="0"/>
          <a:lstStyle>
            <a:lvl1pPr algn="l">
              <a:defRPr sz="1200"/>
            </a:lvl1pPr>
          </a:lstStyle>
          <a:p>
            <a:r>
              <a:rPr lang="en-US"/>
              <a:t>NSF BIO Overview</a:t>
            </a:r>
          </a:p>
        </p:txBody>
      </p:sp>
      <p:sp>
        <p:nvSpPr>
          <p:cNvPr id="3" name="Date Placeholder 2"/>
          <p:cNvSpPr>
            <a:spLocks noGrp="1"/>
          </p:cNvSpPr>
          <p:nvPr>
            <p:ph type="dt" idx="1"/>
          </p:nvPr>
        </p:nvSpPr>
        <p:spPr>
          <a:xfrm>
            <a:off x="5265808" y="0"/>
            <a:ext cx="4028440" cy="351737"/>
          </a:xfrm>
          <a:prstGeom prst="rect">
            <a:avLst/>
          </a:prstGeom>
        </p:spPr>
        <p:txBody>
          <a:bodyPr vert="horz" lIns="93177" tIns="46588" rIns="93177" bIns="46588" rtlCol="0"/>
          <a:lstStyle>
            <a:lvl1pPr algn="r">
              <a:defRPr sz="1200"/>
            </a:lvl1pPr>
          </a:lstStyle>
          <a:p>
            <a:r>
              <a:rPr lang="en-US"/>
              <a:t>3/13/2019</a:t>
            </a:r>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8" rIns="93177" bIns="46588"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8" rIns="93177"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8" rIns="93177"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5265808" y="6658664"/>
            <a:ext cx="4028440" cy="351736"/>
          </a:xfrm>
          <a:prstGeom prst="rect">
            <a:avLst/>
          </a:prstGeom>
        </p:spPr>
        <p:txBody>
          <a:bodyPr vert="horz" lIns="93177" tIns="46588" rIns="93177" bIns="46588" rtlCol="0" anchor="b"/>
          <a:lstStyle>
            <a:lvl1pPr algn="r">
              <a:defRPr sz="1200"/>
            </a:lvl1pPr>
          </a:lstStyle>
          <a:p>
            <a:fld id="{D2DA30AB-D837-449C-AA6C-3AB2E3E33F40}" type="slidenum">
              <a:rPr lang="en-US" smtClean="0"/>
              <a:t>‹#›</a:t>
            </a:fld>
            <a:endParaRPr lang="en-US"/>
          </a:p>
        </p:txBody>
      </p:sp>
    </p:spTree>
    <p:extLst>
      <p:ext uri="{BB962C8B-B14F-4D97-AF65-F5344CB8AC3E}">
        <p14:creationId xmlns:p14="http://schemas.microsoft.com/office/powerpoint/2010/main" val="1837865475"/>
      </p:ext>
    </p:extLst>
  </p:cSld>
  <p:clrMap bg1="lt1" tx1="dk1" bg2="lt2" tx2="dk2" accent1="accent1" accent2="accent2" accent3="accent3" accent4="accent4" accent5="accent5" accent6="accent6" hlink="hlink" folHlink="folHlink"/>
  <p:hf sldNum="0" ftr="0"/>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t>Script (Bianca):</a:t>
            </a:r>
          </a:p>
          <a:p>
            <a:r>
              <a:rPr lang="en-US" dirty="0"/>
              <a:t>Welcome to today’s MCB virtual office hour. We will start in a couple pf minutes at 2 pm.</a:t>
            </a:r>
          </a:p>
        </p:txBody>
      </p:sp>
      <p:sp>
        <p:nvSpPr>
          <p:cNvPr id="4" name="Header Placeholder 3"/>
          <p:cNvSpPr>
            <a:spLocks noGrp="1"/>
          </p:cNvSpPr>
          <p:nvPr>
            <p:ph type="hdr" sz="quarter"/>
          </p:nvPr>
        </p:nvSpPr>
        <p:spPr/>
        <p:txBody>
          <a:bodyPr/>
          <a:lstStyle/>
          <a:p>
            <a:r>
              <a:rPr lang="en-US"/>
              <a:t>NSF BIO Overview</a:t>
            </a:r>
          </a:p>
        </p:txBody>
      </p:sp>
      <p:sp>
        <p:nvSpPr>
          <p:cNvPr id="5" name="Date Placeholder 4"/>
          <p:cNvSpPr>
            <a:spLocks noGrp="1"/>
          </p:cNvSpPr>
          <p:nvPr>
            <p:ph type="dt" idx="1"/>
          </p:nvPr>
        </p:nvSpPr>
        <p:spPr/>
        <p:txBody>
          <a:bodyPr/>
          <a:lstStyle/>
          <a:p>
            <a:r>
              <a:rPr lang="en-US"/>
              <a:t>3/13/2019</a:t>
            </a:r>
          </a:p>
        </p:txBody>
      </p:sp>
    </p:spTree>
    <p:extLst>
      <p:ext uri="{BB962C8B-B14F-4D97-AF65-F5344CB8AC3E}">
        <p14:creationId xmlns:p14="http://schemas.microsoft.com/office/powerpoint/2010/main" val="3047020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t>Script (David):</a:t>
            </a:r>
          </a:p>
          <a:p>
            <a:r>
              <a:rPr lang="en-US" dirty="0"/>
              <a:t>The next couple of slides provide a broad outline of PO responsibilities.</a:t>
            </a:r>
          </a:p>
          <a:p>
            <a:endParaRPr lang="en-US" dirty="0"/>
          </a:p>
          <a:p>
            <a:r>
              <a:rPr lang="en-US" dirty="0"/>
              <a:t>Our main task is Program planning and management – which involves managing the review of proposals submitted to the NSF according to the merit review criteria of Intellectual Merit and Broader Impact. As part of this process, we also advise applicants and awardees about NSF program objectives, priorities, requirements and policies. This occurs through emails, calls, outreach visits to institutions and conferences, and events such as these virtual office hours.</a:t>
            </a:r>
          </a:p>
          <a:p>
            <a:endParaRPr lang="en-US" dirty="0"/>
          </a:p>
          <a:p>
            <a:r>
              <a:rPr lang="en-US" dirty="0"/>
              <a:t>We also serve as stewards of the NSF mission – by helping shape new funding opportunities, policy changes, and other strategic planning activities. We’re also responsible for management and oversight of NSF awards, for example through review of annual reports, post-award site visits etc.</a:t>
            </a:r>
          </a:p>
        </p:txBody>
      </p:sp>
      <p:sp>
        <p:nvSpPr>
          <p:cNvPr id="4" name="Header Placeholder 3"/>
          <p:cNvSpPr>
            <a:spLocks noGrp="1"/>
          </p:cNvSpPr>
          <p:nvPr>
            <p:ph type="hdr" sz="quarter"/>
          </p:nvPr>
        </p:nvSpPr>
        <p:spPr/>
        <p:txBody>
          <a:bodyPr/>
          <a:lstStyle/>
          <a:p>
            <a:r>
              <a:rPr lang="en-US"/>
              <a:t>NSF BIO Overview</a:t>
            </a:r>
          </a:p>
        </p:txBody>
      </p:sp>
      <p:sp>
        <p:nvSpPr>
          <p:cNvPr id="5" name="Date Placeholder 4"/>
          <p:cNvSpPr>
            <a:spLocks noGrp="1"/>
          </p:cNvSpPr>
          <p:nvPr>
            <p:ph type="dt" idx="1"/>
          </p:nvPr>
        </p:nvSpPr>
        <p:spPr/>
        <p:txBody>
          <a:bodyPr/>
          <a:lstStyle/>
          <a:p>
            <a:r>
              <a:rPr lang="en-US"/>
              <a:t>3/13/2019</a:t>
            </a:r>
          </a:p>
        </p:txBody>
      </p:sp>
    </p:spTree>
    <p:extLst>
      <p:ext uri="{BB962C8B-B14F-4D97-AF65-F5344CB8AC3E}">
        <p14:creationId xmlns:p14="http://schemas.microsoft.com/office/powerpoint/2010/main" val="3437653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t>Script (David):</a:t>
            </a:r>
          </a:p>
          <a:p>
            <a:r>
              <a:rPr lang="en-US" dirty="0"/>
              <a:t>As in any organization, communication and coordination are key elements for success.</a:t>
            </a:r>
          </a:p>
          <a:p>
            <a:r>
              <a:rPr lang="en-US" dirty="0"/>
              <a:t>POs play an important role in this regard by building and maintaining communication networks among the scientific and administrative staff of various programs, both within and outside NSF (e.g., other federal funding agencies), and with the scientific community. One important payoff, for example, is the ability to identify and invest resources in emerging areas of science.</a:t>
            </a:r>
          </a:p>
          <a:p>
            <a:endParaRPr lang="en-US" dirty="0"/>
          </a:p>
          <a:p>
            <a:r>
              <a:rPr lang="en-US" dirty="0"/>
              <a:t>Broadening participation is a primary goal for the NSF as part of its drive to push the frontiers of science and engineering.</a:t>
            </a:r>
          </a:p>
          <a:p>
            <a:r>
              <a:rPr lang="en-US" dirty="0"/>
              <a:t>POs work toward this goal in various ways, for example by fostering diversity in the merit review process and in the award portfolio, and by connecting with diverse communities through outreach activities.</a:t>
            </a:r>
          </a:p>
          <a:p>
            <a:endParaRPr lang="en-US" dirty="0"/>
          </a:p>
          <a:p>
            <a:r>
              <a:rPr lang="en-US" dirty="0"/>
              <a:t>We also prioritize professional development – especially remaining up-to-date on the current state of knowledge in fields supported by our programs, mainly by participating in conferences and in several cases through active involvement in research.</a:t>
            </a:r>
          </a:p>
        </p:txBody>
      </p:sp>
      <p:sp>
        <p:nvSpPr>
          <p:cNvPr id="4" name="Header Placeholder 3"/>
          <p:cNvSpPr>
            <a:spLocks noGrp="1"/>
          </p:cNvSpPr>
          <p:nvPr>
            <p:ph type="hdr" sz="quarter"/>
          </p:nvPr>
        </p:nvSpPr>
        <p:spPr/>
        <p:txBody>
          <a:bodyPr/>
          <a:lstStyle/>
          <a:p>
            <a:r>
              <a:rPr lang="en-US"/>
              <a:t>NSF BIO Overview</a:t>
            </a:r>
          </a:p>
        </p:txBody>
      </p:sp>
      <p:sp>
        <p:nvSpPr>
          <p:cNvPr id="5" name="Date Placeholder 4"/>
          <p:cNvSpPr>
            <a:spLocks noGrp="1"/>
          </p:cNvSpPr>
          <p:nvPr>
            <p:ph type="dt" idx="1"/>
          </p:nvPr>
        </p:nvSpPr>
        <p:spPr/>
        <p:txBody>
          <a:bodyPr/>
          <a:lstStyle/>
          <a:p>
            <a:r>
              <a:rPr lang="en-US"/>
              <a:t>3/13/2019</a:t>
            </a:r>
          </a:p>
        </p:txBody>
      </p:sp>
    </p:spTree>
    <p:extLst>
      <p:ext uri="{BB962C8B-B14F-4D97-AF65-F5344CB8AC3E}">
        <p14:creationId xmlns:p14="http://schemas.microsoft.com/office/powerpoint/2010/main" val="3389394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t>Script (Manju):</a:t>
            </a:r>
          </a:p>
          <a:p>
            <a:r>
              <a:rPr lang="en-US" dirty="0"/>
              <a:t>So, the question of the hour is – why would you contact an NSF PO?</a:t>
            </a:r>
          </a:p>
          <a:p>
            <a:r>
              <a:rPr lang="en-US" dirty="0"/>
              <a:t>This cartoon illustrates a few reasons…(CLICK) well, perhaps not the latter three reasons…but we can share a lot of knowledge and some useful insights about NSF policies and practices, especially about</a:t>
            </a:r>
          </a:p>
          <a:p>
            <a:r>
              <a:rPr lang="en-US" dirty="0"/>
              <a:t>(CLICK) READ TICKER TAPE</a:t>
            </a:r>
          </a:p>
        </p:txBody>
      </p:sp>
      <p:sp>
        <p:nvSpPr>
          <p:cNvPr id="4" name="Header Placeholder 3"/>
          <p:cNvSpPr>
            <a:spLocks noGrp="1"/>
          </p:cNvSpPr>
          <p:nvPr>
            <p:ph type="hdr" sz="quarter"/>
          </p:nvPr>
        </p:nvSpPr>
        <p:spPr/>
        <p:txBody>
          <a:bodyPr/>
          <a:lstStyle/>
          <a:p>
            <a:r>
              <a:rPr lang="en-US"/>
              <a:t>NSF BIO Overview</a:t>
            </a:r>
          </a:p>
        </p:txBody>
      </p:sp>
      <p:sp>
        <p:nvSpPr>
          <p:cNvPr id="5" name="Date Placeholder 4"/>
          <p:cNvSpPr>
            <a:spLocks noGrp="1"/>
          </p:cNvSpPr>
          <p:nvPr>
            <p:ph type="dt" idx="1"/>
          </p:nvPr>
        </p:nvSpPr>
        <p:spPr/>
        <p:txBody>
          <a:bodyPr/>
          <a:lstStyle/>
          <a:p>
            <a:r>
              <a:rPr lang="en-US"/>
              <a:t>3/13/2019</a:t>
            </a:r>
          </a:p>
        </p:txBody>
      </p:sp>
    </p:spTree>
    <p:extLst>
      <p:ext uri="{BB962C8B-B14F-4D97-AF65-F5344CB8AC3E}">
        <p14:creationId xmlns:p14="http://schemas.microsoft.com/office/powerpoint/2010/main" val="1648380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t>Script (Manju):</a:t>
            </a:r>
          </a:p>
          <a:p>
            <a:r>
              <a:rPr lang="en-US" dirty="0"/>
              <a:t>There are many reasons and times when it helps to contact a PO, and they can be grouped into a couple categories –</a:t>
            </a:r>
          </a:p>
          <a:p>
            <a:r>
              <a:rPr lang="en-US" dirty="0"/>
              <a:t>Before you submit a proposal, and After the proposal review is complete.</a:t>
            </a:r>
          </a:p>
          <a:p>
            <a:endParaRPr lang="en-US" dirty="0"/>
          </a:p>
          <a:p>
            <a:r>
              <a:rPr lang="en-US" dirty="0"/>
              <a:t>Let’s start with ”Before”</a:t>
            </a:r>
          </a:p>
          <a:p>
            <a:r>
              <a:rPr lang="en-US" dirty="0"/>
              <a:t>Once you obtain general information from NSF websites and informational materials, it can be helpful to get advice that is tailored to your research and educational program, especially if you are new to NSF.</a:t>
            </a:r>
          </a:p>
          <a:p>
            <a:endParaRPr lang="en-US" dirty="0"/>
          </a:p>
          <a:p>
            <a:r>
              <a:rPr lang="en-US" dirty="0"/>
              <a:t>We recommend sending a short email with some information about your background (i.e., your research and educational interests). Again, if you are new to NSF, you may wish to offer to review proposals – as this is a great way to learn about the NSF review criteria and process.</a:t>
            </a:r>
          </a:p>
          <a:p>
            <a:endParaRPr lang="en-US" dirty="0"/>
          </a:p>
          <a:p>
            <a:r>
              <a:rPr lang="en-US" dirty="0"/>
              <a:t>If you wish to discuss your research ideas, it is extremely helpful to send a 1-page summary about the project you’d like to pitch to NSF. We hosted an office hour in Feb 2020 specifying what we like to see in this document. The slides are available at the MCB Blog on the Office Hours page and linked here.</a:t>
            </a:r>
          </a:p>
          <a:p>
            <a:endParaRPr lang="en-US" dirty="0"/>
          </a:p>
          <a:p>
            <a:r>
              <a:rPr lang="en-US" dirty="0"/>
              <a:t>Briefly, the summary should make the case for the Intellectual Merit of the project – so you should start with an introduction to the field leading up to your critical questions and hypotheses, provide an overview of how you plan to address them, and give a sense of the expected outcomes and impact. Also pay attention to NSF’s other merit review criteria of Broader Impact, and summarize your educational and outreach program and plans.</a:t>
            </a:r>
          </a:p>
          <a:p>
            <a:endParaRPr lang="en-US" dirty="0"/>
          </a:p>
          <a:p>
            <a:r>
              <a:rPr lang="en-US" dirty="0"/>
              <a:t>Be sure to highlight any features that add value – innovative/transformative aspects of the work, inter-disciplinary nature, if it crosses scales in biology, if it goes well above and beyond the norm for education, broadening participation, etc.</a:t>
            </a:r>
          </a:p>
          <a:p>
            <a:endParaRPr lang="en-US" dirty="0"/>
          </a:p>
          <a:p>
            <a:r>
              <a:rPr lang="en-US" dirty="0"/>
              <a:t>This is the core document that enables you to get input on whether and where at NSF your research program and project idea fit. We take your email and the 1-page summary seriously, and try to respond within a week or so. Part of the reason it takes some time is because we discuss your summary with colleagues within our program, and if the project is not a fit or it covers more than one program, we shop it around – across BIO, across other NSF directorates – to try and provide you with specific guidance on the most suitable program and PO to contact. Of course it helps if you do your homework and suggest potential programs before contacting us. This initial email exchange is often followed up with a phone conversation as needed.</a:t>
            </a:r>
          </a:p>
          <a:p>
            <a:endParaRPr lang="en-US" dirty="0"/>
          </a:p>
          <a:p>
            <a:r>
              <a:rPr lang="en-US" dirty="0"/>
              <a:t>And a bit of advice…it is better to send an email to a single PO per program. Wait for a response for at least a few days, maybe a week, before trying again or trying others. If you must write to multiple POs at the same time, use CC rather than BCC, so that we don’t duplicate our efforts in responding to you.</a:t>
            </a:r>
          </a:p>
        </p:txBody>
      </p:sp>
      <p:sp>
        <p:nvSpPr>
          <p:cNvPr id="4" name="Header Placeholder 3"/>
          <p:cNvSpPr>
            <a:spLocks noGrp="1"/>
          </p:cNvSpPr>
          <p:nvPr>
            <p:ph type="hdr" sz="quarter"/>
          </p:nvPr>
        </p:nvSpPr>
        <p:spPr/>
        <p:txBody>
          <a:bodyPr/>
          <a:lstStyle/>
          <a:p>
            <a:r>
              <a:rPr lang="en-US"/>
              <a:t>NSF BIO Overview</a:t>
            </a:r>
          </a:p>
        </p:txBody>
      </p:sp>
      <p:sp>
        <p:nvSpPr>
          <p:cNvPr id="5" name="Date Placeholder 4"/>
          <p:cNvSpPr>
            <a:spLocks noGrp="1"/>
          </p:cNvSpPr>
          <p:nvPr>
            <p:ph type="dt" idx="1"/>
          </p:nvPr>
        </p:nvSpPr>
        <p:spPr/>
        <p:txBody>
          <a:bodyPr/>
          <a:lstStyle/>
          <a:p>
            <a:r>
              <a:rPr lang="en-US"/>
              <a:t>3/13/2019</a:t>
            </a:r>
          </a:p>
        </p:txBody>
      </p:sp>
    </p:spTree>
    <p:extLst>
      <p:ext uri="{BB962C8B-B14F-4D97-AF65-F5344CB8AC3E}">
        <p14:creationId xmlns:p14="http://schemas.microsoft.com/office/powerpoint/2010/main" val="686145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t>Script (Manju):</a:t>
            </a:r>
          </a:p>
          <a:p>
            <a:r>
              <a:rPr lang="en-US" dirty="0"/>
              <a:t>Now let’s come to the “After”.</a:t>
            </a:r>
          </a:p>
          <a:p>
            <a:r>
              <a:rPr lang="en-US" dirty="0"/>
              <a:t>What do you do after a proposal has been declined.</a:t>
            </a:r>
          </a:p>
          <a:p>
            <a:r>
              <a:rPr lang="en-US" dirty="0"/>
              <a:t>After you work through the initial disappointment and frustration, you are more than welcome to write to us. Often these emails and conversations include a bit of debrief about what didn’t work for the proposal during review, and mostly focus on how to move forward in order to revise and resubmit a proposal.</a:t>
            </a:r>
          </a:p>
          <a:p>
            <a:endParaRPr lang="en-US" dirty="0"/>
          </a:p>
          <a:p>
            <a:r>
              <a:rPr lang="en-US" dirty="0"/>
              <a:t>For the debrief, we may be able to emphasize common messages in the reviews and panel summary that you really need to address (preliminary data, lack of focus, unclear rationale…), and perhaps provide some context for the decision – without breaching any confidentiality about the review process of course.</a:t>
            </a:r>
          </a:p>
          <a:p>
            <a:endParaRPr lang="en-US" dirty="0"/>
          </a:p>
          <a:p>
            <a:r>
              <a:rPr lang="en-US" dirty="0"/>
              <a:t>In terms of going forward, we may discuss some important issues – like whether you should submit to the same program or funding opportunity or consider alternatives? What aspects of the proposal need substantive or minor revision to address reviewer concerns and program priorities? What pitfalls can be avoided? All of these points can be covered in general or may be specific to your proposal.</a:t>
            </a:r>
          </a:p>
          <a:p>
            <a:r>
              <a:rPr lang="en-US" dirty="0"/>
              <a:t>For example, one issue we see often is that PIs submitting renewal proposals to the NSF will describe their past broader impact activities in great detail, but give short shrift to what they intend to do going forward. Even if you plan to continue mostly the same educational/training/outreach activities, you have to frame and describe them in the context of the proposed project and your goals for the next few years.</a:t>
            </a:r>
          </a:p>
          <a:p>
            <a:endParaRPr lang="en-US" dirty="0"/>
          </a:p>
          <a:p>
            <a:r>
              <a:rPr lang="en-US" dirty="0"/>
              <a:t>And hopefully at the end of this conversation with the managing PO, you are better informed about how to be more competitive in the next round of review.</a:t>
            </a:r>
          </a:p>
          <a:p>
            <a:endParaRPr lang="en-US" dirty="0"/>
          </a:p>
        </p:txBody>
      </p:sp>
      <p:sp>
        <p:nvSpPr>
          <p:cNvPr id="4" name="Header Placeholder 3"/>
          <p:cNvSpPr>
            <a:spLocks noGrp="1"/>
          </p:cNvSpPr>
          <p:nvPr>
            <p:ph type="hdr" sz="quarter"/>
          </p:nvPr>
        </p:nvSpPr>
        <p:spPr/>
        <p:txBody>
          <a:bodyPr/>
          <a:lstStyle/>
          <a:p>
            <a:r>
              <a:rPr lang="en-US"/>
              <a:t>NSF BIO Overview</a:t>
            </a:r>
          </a:p>
        </p:txBody>
      </p:sp>
      <p:sp>
        <p:nvSpPr>
          <p:cNvPr id="5" name="Date Placeholder 4"/>
          <p:cNvSpPr>
            <a:spLocks noGrp="1"/>
          </p:cNvSpPr>
          <p:nvPr>
            <p:ph type="dt" idx="1"/>
          </p:nvPr>
        </p:nvSpPr>
        <p:spPr/>
        <p:txBody>
          <a:bodyPr/>
          <a:lstStyle/>
          <a:p>
            <a:r>
              <a:rPr lang="en-US"/>
              <a:t>3/13/2019</a:t>
            </a:r>
          </a:p>
        </p:txBody>
      </p:sp>
    </p:spTree>
    <p:extLst>
      <p:ext uri="{BB962C8B-B14F-4D97-AF65-F5344CB8AC3E}">
        <p14:creationId xmlns:p14="http://schemas.microsoft.com/office/powerpoint/2010/main" val="3542004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t>Script (Manju):</a:t>
            </a:r>
          </a:p>
          <a:p>
            <a:r>
              <a:rPr lang="en-US" dirty="0"/>
              <a:t>And now for the better “After” situation…</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What happens when your proposal will be recommended for an Award.</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The PO usually contacts you by phone, and after the initial happy noisemaking we get down to the business of required documents.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We may require a budget cut, depending on the parts of the project we find exciting, or due to budget limitations at our end – in that case a budget revision will be necessary.</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But often revisions are needed because the PI or their grants officers do not provide sufficient or accurate information for the budget to pass muster at financial review.</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Last month, staff from the Division of Grants and Agreements held an office hour to address some of these issues. You can find the slides and </a:t>
            </a:r>
            <a:r>
              <a:rPr lang="en-US" dirty="0" err="1"/>
              <a:t>QnA</a:t>
            </a:r>
            <a:r>
              <a:rPr lang="en-US" dirty="0"/>
              <a:t> at the MCB Blog (also linked here).</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We’ll ask you to resolve any overlap in current or pending support (often this issue is addressed before review, since PIs are not allowed to submit duplicate or substantively overlapping proposals to both the BIO directorate and other funding agencies, e.g., NIH, simultaneously, unless they are beginning investigators (who do not have prior federal funding). But it may need fixing after review also.</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We’ll discuss when the funds will become available, if the recommendation goes all the way to becoming an award.</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And we’ll also ask you to prepare an abstract describing your project to the general public.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Other times you may contact the PO managing your award is when you submit your annual reports, wherein you summarize progress on both the research and broader impact fronts relative to what you had proposed. This is also an opportunity to record any problems you may have encountered, and how you’re addressing them – and if you might need accommodations – e.g., a supplement for broken down critical equipment or a no-cost extension (the past year has been an existential level exercise in dealing with unexpected problems!) We’ll plan an office hour in the near future about preparing informative annual reports.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And lastly, I want to emphasize that we welcome your staying in touch with us informally as well – especially when you experience exciting events such as the  acceptance of a manuscript or a notable broader impact achievement.</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In fact if you let us know in a timely manner, NSF media relations may choose to get involved and highlight your work. Even if that is not on the cards, knowing about your successes helps us share the excitement of the science we support, both internally within NSF and externally.</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Of course, as you get generate ideas, you can start the communication cycle again by sending an email with a 1-pager to ask about funding opportunities and programmatic fit.</a:t>
            </a:r>
          </a:p>
          <a:p>
            <a:endParaRPr lang="en-US" dirty="0"/>
          </a:p>
        </p:txBody>
      </p:sp>
      <p:sp>
        <p:nvSpPr>
          <p:cNvPr id="4" name="Header Placeholder 3"/>
          <p:cNvSpPr>
            <a:spLocks noGrp="1"/>
          </p:cNvSpPr>
          <p:nvPr>
            <p:ph type="hdr" sz="quarter"/>
          </p:nvPr>
        </p:nvSpPr>
        <p:spPr/>
        <p:txBody>
          <a:bodyPr/>
          <a:lstStyle/>
          <a:p>
            <a:r>
              <a:rPr lang="en-US"/>
              <a:t>NSF BIO Overview</a:t>
            </a:r>
          </a:p>
        </p:txBody>
      </p:sp>
      <p:sp>
        <p:nvSpPr>
          <p:cNvPr id="5" name="Date Placeholder 4"/>
          <p:cNvSpPr>
            <a:spLocks noGrp="1"/>
          </p:cNvSpPr>
          <p:nvPr>
            <p:ph type="dt" idx="1"/>
          </p:nvPr>
        </p:nvSpPr>
        <p:spPr/>
        <p:txBody>
          <a:bodyPr/>
          <a:lstStyle/>
          <a:p>
            <a:r>
              <a:rPr lang="en-US"/>
              <a:t>3/13/2019</a:t>
            </a:r>
          </a:p>
        </p:txBody>
      </p:sp>
    </p:spTree>
    <p:extLst>
      <p:ext uri="{BB962C8B-B14F-4D97-AF65-F5344CB8AC3E}">
        <p14:creationId xmlns:p14="http://schemas.microsoft.com/office/powerpoint/2010/main" val="269343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t>Script (Manju):</a:t>
            </a:r>
          </a:p>
          <a:p>
            <a:r>
              <a:rPr lang="en-US" dirty="0"/>
              <a:t>With that, let’s wrap up by listing the ways in which you can find Pos.</a:t>
            </a:r>
          </a:p>
          <a:p>
            <a:r>
              <a:rPr lang="en-US" dirty="0"/>
              <a:t>Individual program pages on the NSF website provide email and phone contacts for the managing </a:t>
            </a:r>
            <a:r>
              <a:rPr lang="en-US" dirty="0" err="1"/>
              <a:t>POs.</a:t>
            </a:r>
            <a:endParaRPr lang="en-US" dirty="0"/>
          </a:p>
          <a:p>
            <a:endParaRPr lang="en-US" dirty="0"/>
          </a:p>
          <a:p>
            <a:r>
              <a:rPr lang="en-US" dirty="0"/>
              <a:t>We recommend that you sign up for email alerts from the MCB blog, which will also give you updates on future virtual office hours (where you can meet us) in addition to highlighting new funding opportunities in a timely manner.</a:t>
            </a:r>
          </a:p>
          <a:p>
            <a:endParaRPr lang="en-US" dirty="0"/>
          </a:p>
          <a:p>
            <a:r>
              <a:rPr lang="en-US" dirty="0"/>
              <a:t>Of course you can meet POs at conferences and through institutional outreach visits as well.</a:t>
            </a:r>
          </a:p>
        </p:txBody>
      </p:sp>
      <p:sp>
        <p:nvSpPr>
          <p:cNvPr id="4" name="Header Placeholder 3"/>
          <p:cNvSpPr>
            <a:spLocks noGrp="1"/>
          </p:cNvSpPr>
          <p:nvPr>
            <p:ph type="hdr" sz="quarter"/>
          </p:nvPr>
        </p:nvSpPr>
        <p:spPr/>
        <p:txBody>
          <a:bodyPr/>
          <a:lstStyle/>
          <a:p>
            <a:r>
              <a:rPr lang="en-US"/>
              <a:t>NSF BIO Overview</a:t>
            </a:r>
          </a:p>
        </p:txBody>
      </p:sp>
      <p:sp>
        <p:nvSpPr>
          <p:cNvPr id="5" name="Date Placeholder 4"/>
          <p:cNvSpPr>
            <a:spLocks noGrp="1"/>
          </p:cNvSpPr>
          <p:nvPr>
            <p:ph type="dt" idx="1"/>
          </p:nvPr>
        </p:nvSpPr>
        <p:spPr/>
        <p:txBody>
          <a:bodyPr/>
          <a:lstStyle/>
          <a:p>
            <a:r>
              <a:rPr lang="en-US"/>
              <a:t>3/13/2019</a:t>
            </a:r>
          </a:p>
        </p:txBody>
      </p:sp>
    </p:spTree>
    <p:extLst>
      <p:ext uri="{BB962C8B-B14F-4D97-AF65-F5344CB8AC3E}">
        <p14:creationId xmlns:p14="http://schemas.microsoft.com/office/powerpoint/2010/main" val="85795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432EF-C3E7-054C-A230-841F8F6334C5}" type="slidenum">
              <a:rPr lang="en-US" smtClean="0"/>
              <a:t>17</a:t>
            </a:fld>
            <a:endParaRPr lang="en-US"/>
          </a:p>
        </p:txBody>
      </p:sp>
    </p:spTree>
    <p:extLst>
      <p:ext uri="{BB962C8B-B14F-4D97-AF65-F5344CB8AC3E}">
        <p14:creationId xmlns:p14="http://schemas.microsoft.com/office/powerpoint/2010/main" val="1158621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waiting for Qs to come in, </a:t>
            </a:r>
            <a:r>
              <a:rPr lang="en-US"/>
              <a:t>here’s information about the next VOH…</a:t>
            </a:r>
            <a:endParaRPr lang="en-US" dirty="0"/>
          </a:p>
        </p:txBody>
      </p:sp>
      <p:sp>
        <p:nvSpPr>
          <p:cNvPr id="4" name="Header Placeholder 3"/>
          <p:cNvSpPr>
            <a:spLocks noGrp="1"/>
          </p:cNvSpPr>
          <p:nvPr>
            <p:ph type="hdr" sz="quarter"/>
          </p:nvPr>
        </p:nvSpPr>
        <p:spPr/>
        <p:txBody>
          <a:bodyPr/>
          <a:lstStyle/>
          <a:p>
            <a:r>
              <a:rPr lang="en-US"/>
              <a:t>NSF BIO Overview</a:t>
            </a:r>
          </a:p>
        </p:txBody>
      </p:sp>
      <p:sp>
        <p:nvSpPr>
          <p:cNvPr id="5" name="Date Placeholder 4"/>
          <p:cNvSpPr>
            <a:spLocks noGrp="1"/>
          </p:cNvSpPr>
          <p:nvPr>
            <p:ph type="dt" idx="1"/>
          </p:nvPr>
        </p:nvSpPr>
        <p:spPr/>
        <p:txBody>
          <a:bodyPr/>
          <a:lstStyle/>
          <a:p>
            <a:r>
              <a:rPr lang="en-US"/>
              <a:t>3/13/2019</a:t>
            </a:r>
          </a:p>
        </p:txBody>
      </p:sp>
    </p:spTree>
    <p:extLst>
      <p:ext uri="{BB962C8B-B14F-4D97-AF65-F5344CB8AC3E}">
        <p14:creationId xmlns:p14="http://schemas.microsoft.com/office/powerpoint/2010/main" val="3386125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0" i="0" dirty="0"/>
              <a:t>Extra slide</a:t>
            </a:r>
          </a:p>
          <a:p>
            <a:endParaRPr lang="en-US" dirty="0"/>
          </a:p>
        </p:txBody>
      </p:sp>
      <p:sp>
        <p:nvSpPr>
          <p:cNvPr id="4" name="Slide Number Placeholder 3"/>
          <p:cNvSpPr>
            <a:spLocks noGrp="1"/>
          </p:cNvSpPr>
          <p:nvPr>
            <p:ph type="sldNum" sz="quarter" idx="10"/>
          </p:nvPr>
        </p:nvSpPr>
        <p:spPr/>
        <p:txBody>
          <a:bodyPr/>
          <a:lstStyle/>
          <a:p>
            <a:fld id="{2AAA1C5E-4E5C-4569-97EF-47E3109A7459}" type="slidenum">
              <a:rPr lang="en-US" smtClean="0"/>
              <a:pPr/>
              <a:t>19</a:t>
            </a:fld>
            <a:endParaRPr lang="en-US"/>
          </a:p>
        </p:txBody>
      </p:sp>
      <p:sp>
        <p:nvSpPr>
          <p:cNvPr id="5" name="Date Placeholder 4">
            <a:extLst>
              <a:ext uri="{FF2B5EF4-FFF2-40B4-BE49-F238E27FC236}">
                <a16:creationId xmlns:a16="http://schemas.microsoft.com/office/drawing/2014/main" id="{049CE65C-3DAD-4B69-B823-8F6E99F61316}"/>
              </a:ext>
            </a:extLst>
          </p:cNvPr>
          <p:cNvSpPr>
            <a:spLocks noGrp="1"/>
          </p:cNvSpPr>
          <p:nvPr>
            <p:ph type="dt" idx="11"/>
          </p:nvPr>
        </p:nvSpPr>
        <p:spPr/>
        <p:txBody>
          <a:bodyPr/>
          <a:lstStyle/>
          <a:p>
            <a:r>
              <a:rPr lang="en-US"/>
              <a:t>3/13/2019</a:t>
            </a:r>
          </a:p>
        </p:txBody>
      </p:sp>
    </p:spTree>
    <p:extLst>
      <p:ext uri="{BB962C8B-B14F-4D97-AF65-F5344CB8AC3E}">
        <p14:creationId xmlns:p14="http://schemas.microsoft.com/office/powerpoint/2010/main" val="8955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t>Script (Bianca):</a:t>
            </a:r>
          </a:p>
          <a:p>
            <a:r>
              <a:rPr lang="en-US" dirty="0"/>
              <a:t>Please note that you can post your questions at any time using the </a:t>
            </a:r>
            <a:r>
              <a:rPr lang="en-US" dirty="0" err="1"/>
              <a:t>QnA</a:t>
            </a:r>
            <a:r>
              <a:rPr lang="en-US" dirty="0"/>
              <a:t> function on your Zoom screen.</a:t>
            </a:r>
          </a:p>
          <a:p>
            <a:r>
              <a:rPr lang="en-US" dirty="0"/>
              <a:t>Once the presentation is complete, we will address your questions in the order they are received.</a:t>
            </a:r>
          </a:p>
        </p:txBody>
      </p:sp>
      <p:sp>
        <p:nvSpPr>
          <p:cNvPr id="4" name="Slide Number Placeholder 3"/>
          <p:cNvSpPr>
            <a:spLocks noGrp="1"/>
          </p:cNvSpPr>
          <p:nvPr>
            <p:ph type="sldNum" sz="quarter" idx="5"/>
          </p:nvPr>
        </p:nvSpPr>
        <p:spPr/>
        <p:txBody>
          <a:bodyPr/>
          <a:lstStyle/>
          <a:p>
            <a:fld id="{E1C432EF-C3E7-054C-A230-841F8F6334C5}" type="slidenum">
              <a:rPr lang="en-US" smtClean="0"/>
              <a:t>2</a:t>
            </a:fld>
            <a:endParaRPr lang="en-US"/>
          </a:p>
        </p:txBody>
      </p:sp>
    </p:spTree>
    <p:extLst>
      <p:ext uri="{BB962C8B-B14F-4D97-AF65-F5344CB8AC3E}">
        <p14:creationId xmlns:p14="http://schemas.microsoft.com/office/powerpoint/2010/main" val="2550044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(Bianca):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advertised, today we’re going to provide an introduction to the work of program officers at NSF, and offer some tips on how you might interact with us effectively.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us start by introducing ourselves…I 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5"/>
          </p:nvPr>
        </p:nvSpPr>
        <p:spPr/>
        <p:txBody>
          <a:bodyPr/>
          <a:lstStyle/>
          <a:p>
            <a:fld id="{E1C432EF-C3E7-054C-A230-841F8F6334C5}" type="slidenum">
              <a:rPr lang="en-US" smtClean="0"/>
              <a:t>3</a:t>
            </a:fld>
            <a:endParaRPr lang="en-US"/>
          </a:p>
        </p:txBody>
      </p:sp>
    </p:spTree>
    <p:extLst>
      <p:ext uri="{BB962C8B-B14F-4D97-AF65-F5344CB8AC3E}">
        <p14:creationId xmlns:p14="http://schemas.microsoft.com/office/powerpoint/2010/main" val="195953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866775"/>
            <a:ext cx="4159250" cy="2339975"/>
          </a:xfrm>
        </p:spPr>
      </p:sp>
      <p:sp>
        <p:nvSpPr>
          <p:cNvPr id="3" name="Notes Placeholder 2"/>
          <p:cNvSpPr>
            <a:spLocks noGrp="1"/>
          </p:cNvSpPr>
          <p:nvPr>
            <p:ph type="body" idx="1"/>
          </p:nvPr>
        </p:nvSpPr>
        <p:spPr/>
        <p:txBody>
          <a:bodyPr>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t>Script (Bianca):</a:t>
            </a:r>
          </a:p>
          <a:p>
            <a:r>
              <a:rPr lang="en-US" sz="1200" b="0" i="0" u="none" strike="noStrike" kern="1200" dirty="0">
                <a:solidFill>
                  <a:schemeClr val="tx1"/>
                </a:solidFill>
                <a:effectLst/>
                <a:latin typeface="+mn-lt"/>
                <a:ea typeface="+mn-ea"/>
                <a:cs typeface="+mn-cs"/>
              </a:rPr>
              <a:t>First, a brief snapshot of the Molecular and Cellular Biosciences Division of the Biological Sciences Directorate at NSF.</a:t>
            </a:r>
          </a:p>
          <a:p>
            <a:r>
              <a:rPr lang="en-US" sz="1200" b="0" i="0" u="none" strike="noStrike" kern="1200" dirty="0">
                <a:solidFill>
                  <a:schemeClr val="tx1"/>
                </a:solidFill>
                <a:effectLst/>
                <a:latin typeface="+mn-lt"/>
                <a:ea typeface="+mn-ea"/>
                <a:cs typeface="+mn-cs"/>
              </a:rPr>
              <a:t>Our mission is to support “quantitative, predictive and theory-driven….READ TEXT IN BLUE BOX”</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Fiscal Year 2020, MCB had a research budget of $152 M. The Division received 613 proposals that were reviewed across 17 panels and resulted in 250 awards. This was equivalent to a success rate of ~35%.</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Note that there have been some significant changes that benefit the scientific community since the BIO Directorate instituted a no-deadline policy a couple of years ago:</a:t>
            </a:r>
          </a:p>
          <a:p>
            <a:r>
              <a:rPr lang="en-US" sz="1200" b="0" i="0" u="none" strike="noStrike" kern="1200" dirty="0">
                <a:solidFill>
                  <a:schemeClr val="tx1"/>
                </a:solidFill>
                <a:effectLst/>
                <a:latin typeface="+mn-lt"/>
                <a:ea typeface="+mn-ea"/>
                <a:cs typeface="+mn-cs"/>
              </a:rPr>
              <a:t>The award size has increased by 10%, and it takes 20% less time to arrive at a decision (</a:t>
            </a:r>
            <a:r>
              <a:rPr lang="en-US" sz="1200" b="0" i="0" u="none" strike="noStrike" kern="1200" dirty="0" err="1">
                <a:solidFill>
                  <a:schemeClr val="tx1"/>
                </a:solidFill>
                <a:effectLst/>
                <a:latin typeface="+mn-lt"/>
                <a:ea typeface="+mn-ea"/>
                <a:cs typeface="+mn-cs"/>
              </a:rPr>
              <a:t>avg</a:t>
            </a:r>
            <a:r>
              <a:rPr lang="en-US" sz="1200" b="0" i="0" u="none" strike="noStrike" kern="1200" dirty="0">
                <a:solidFill>
                  <a:schemeClr val="tx1"/>
                </a:solidFill>
                <a:effectLst/>
                <a:latin typeface="+mn-lt"/>
                <a:ea typeface="+mn-ea"/>
                <a:cs typeface="+mn-cs"/>
              </a:rPr>
              <a:t> b/w 5- 6mo). This is partly because the number of proposals submitted for review has decreased.</a:t>
            </a:r>
          </a:p>
          <a:p>
            <a:r>
              <a:rPr lang="en-US" sz="1200" b="0" i="0" u="none" strike="noStrike" kern="1200" dirty="0">
                <a:solidFill>
                  <a:schemeClr val="tx1"/>
                </a:solidFill>
                <a:effectLst/>
                <a:latin typeface="+mn-lt"/>
                <a:ea typeface="+mn-ea"/>
                <a:cs typeface="+mn-cs"/>
              </a:rPr>
              <a:t>So, this is a very good time to send your best research ideas to MCB.</a:t>
            </a:r>
          </a:p>
        </p:txBody>
      </p:sp>
      <p:sp>
        <p:nvSpPr>
          <p:cNvPr id="6" name="Header Placeholder 5"/>
          <p:cNvSpPr>
            <a:spLocks noGrp="1"/>
          </p:cNvSpPr>
          <p:nvPr>
            <p:ph type="hdr" sz="quarter" idx="12"/>
          </p:nvPr>
        </p:nvSpPr>
        <p:spPr/>
        <p:txBody>
          <a:bodyPr/>
          <a:lstStyle/>
          <a:p>
            <a:r>
              <a:rPr lang="en-US"/>
              <a:t>Molecular and Cellular Biosciences Overview</a:t>
            </a:r>
          </a:p>
        </p:txBody>
      </p:sp>
    </p:spTree>
    <p:extLst>
      <p:ext uri="{BB962C8B-B14F-4D97-AF65-F5344CB8AC3E}">
        <p14:creationId xmlns:p14="http://schemas.microsoft.com/office/powerpoint/2010/main" val="1934607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 (Bianca):</a:t>
            </a:r>
          </a:p>
          <a:p>
            <a:r>
              <a:rPr lang="en-US" b="0" dirty="0"/>
              <a:t>For those who are new to MCB, this is the Funding Opportunities web page on the MCB Blog.</a:t>
            </a:r>
          </a:p>
          <a:p>
            <a:r>
              <a:rPr lang="en-US" b="0" dirty="0"/>
              <a:t>Here you can find the most up-to-date, curated list of NSF funding opportunities that support research in the molecular and cellular biosciences.</a:t>
            </a:r>
          </a:p>
          <a:p>
            <a:r>
              <a:rPr lang="en-US" dirty="0"/>
              <a:t>--------</a:t>
            </a:r>
          </a:p>
        </p:txBody>
      </p:sp>
      <p:sp>
        <p:nvSpPr>
          <p:cNvPr id="4" name="Slide Number Placeholder 3"/>
          <p:cNvSpPr>
            <a:spLocks noGrp="1"/>
          </p:cNvSpPr>
          <p:nvPr>
            <p:ph type="sldNum" sz="quarter" idx="5"/>
          </p:nvPr>
        </p:nvSpPr>
        <p:spPr/>
        <p:txBody>
          <a:bodyPr/>
          <a:lstStyle/>
          <a:p>
            <a:fld id="{E1C432EF-C3E7-054C-A230-841F8F6334C5}" type="slidenum">
              <a:rPr lang="en-US" smtClean="0"/>
              <a:t>5</a:t>
            </a:fld>
            <a:endParaRPr lang="en-US" dirty="0"/>
          </a:p>
        </p:txBody>
      </p:sp>
    </p:spTree>
    <p:extLst>
      <p:ext uri="{BB962C8B-B14F-4D97-AF65-F5344CB8AC3E}">
        <p14:creationId xmlns:p14="http://schemas.microsoft.com/office/powerpoint/2010/main" val="161424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 (Bianca):</a:t>
            </a:r>
          </a:p>
          <a:p>
            <a:r>
              <a:rPr lang="en-US" b="0" dirty="0"/>
              <a:t>Some current funding opportunities are highlighted on this slide.</a:t>
            </a:r>
          </a:p>
          <a:p>
            <a:r>
              <a:rPr lang="en-US" b="0" dirty="0"/>
              <a:t>(CLICK TO ADVANCE) READ SLIDE TEXT.</a:t>
            </a:r>
          </a:p>
          <a:p>
            <a:endParaRPr lang="en-US" b="0" dirty="0"/>
          </a:p>
          <a:p>
            <a:r>
              <a:rPr lang="en-US" b="0" dirty="0"/>
              <a:t>Details about the program goals, deadlines (or the absence of deadlines) etc. are provided in each solicitation, as is PO contact information, if you have any questions.</a:t>
            </a:r>
          </a:p>
          <a:p>
            <a:r>
              <a:rPr lang="en-US" dirty="0"/>
              <a:t>--------</a:t>
            </a:r>
          </a:p>
        </p:txBody>
      </p:sp>
      <p:sp>
        <p:nvSpPr>
          <p:cNvPr id="4" name="Slide Number Placeholder 3"/>
          <p:cNvSpPr>
            <a:spLocks noGrp="1"/>
          </p:cNvSpPr>
          <p:nvPr>
            <p:ph type="sldNum" sz="quarter" idx="5"/>
          </p:nvPr>
        </p:nvSpPr>
        <p:spPr/>
        <p:txBody>
          <a:bodyPr/>
          <a:lstStyle/>
          <a:p>
            <a:fld id="{E1C432EF-C3E7-054C-A230-841F8F6334C5}" type="slidenum">
              <a:rPr lang="en-US" smtClean="0"/>
              <a:t>6</a:t>
            </a:fld>
            <a:endParaRPr lang="en-US" dirty="0"/>
          </a:p>
        </p:txBody>
      </p:sp>
    </p:spTree>
    <p:extLst>
      <p:ext uri="{BB962C8B-B14F-4D97-AF65-F5344CB8AC3E}">
        <p14:creationId xmlns:p14="http://schemas.microsoft.com/office/powerpoint/2010/main" val="337330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normAutofit fontScale="92500" lnSpcReduction="10000"/>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t>Script (David):</a:t>
            </a:r>
          </a:p>
          <a:p>
            <a:r>
              <a:rPr lang="en-US" dirty="0"/>
              <a:t>To provide some context for today’s topic on National Science Foundation Program Officers, here is a brief overview of the organizational structure of the NSF:</a:t>
            </a:r>
          </a:p>
          <a:p>
            <a:pPr marL="171450" indent="-171450">
              <a:buFontTx/>
              <a:buChar char="-"/>
            </a:pPr>
            <a:r>
              <a:rPr lang="en-US" dirty="0"/>
              <a:t>The Office of the Director constitutes the top leadership of NSF, with the Director and Deputy Director appointed by the US president and confirmed by the Senate.</a:t>
            </a:r>
          </a:p>
          <a:p>
            <a:pPr marL="171450" indent="-171450">
              <a:buFontTx/>
              <a:buChar char="-"/>
            </a:pPr>
            <a:r>
              <a:rPr lang="en-US" sz="1200" b="0" i="0" u="none" strike="noStrike" kern="1200" dirty="0">
                <a:solidFill>
                  <a:schemeClr val="tx1"/>
                </a:solidFill>
                <a:effectLst/>
                <a:latin typeface="+mn-lt"/>
                <a:ea typeface="+mn-ea"/>
                <a:cs typeface="+mn-cs"/>
              </a:rPr>
              <a:t>The National Science Board establishes NSF policies and serves in an advisory capacity to the US Congress and the President.</a:t>
            </a:r>
          </a:p>
          <a:p>
            <a:pPr marL="171450" indent="-171450">
              <a:buFontTx/>
              <a:buChar char="-"/>
            </a:pPr>
            <a:r>
              <a:rPr lang="en-US" sz="1200" b="0" i="0" u="none" strike="noStrike" kern="1200" dirty="0">
                <a:solidFill>
                  <a:schemeClr val="tx1"/>
                </a:solidFill>
                <a:effectLst/>
                <a:latin typeface="+mn-lt"/>
                <a:ea typeface="+mn-ea"/>
                <a:cs typeface="+mn-cs"/>
              </a:rPr>
              <a:t>NSF is divided into seven directorates that support science and engineering research and education: - Biological Sciences, - Computer and Information Science and Engineering, - Education and Human Resources, - Engineering, - Geosciences, - Mathematical and Physical Sciences, and - Social, Behavioral and Economic Sciences.</a:t>
            </a:r>
          </a:p>
          <a:p>
            <a:pPr marL="171450" indent="-171450">
              <a:buFontTx/>
              <a:buChar char="-"/>
            </a:pPr>
            <a:r>
              <a:rPr lang="en-US" sz="1200" b="0" i="0" u="none" strike="noStrike" kern="1200" dirty="0">
                <a:solidFill>
                  <a:schemeClr val="tx1"/>
                </a:solidFill>
                <a:effectLst/>
                <a:latin typeface="+mn-lt"/>
                <a:ea typeface="+mn-ea"/>
                <a:cs typeface="+mn-cs"/>
              </a:rPr>
              <a:t>Each Directorate has multiple Divisions that are defined by broad disciplinary areas.</a:t>
            </a:r>
          </a:p>
          <a:p>
            <a:pPr marL="171450" indent="-171450">
              <a:buFontTx/>
              <a:buChar char="-"/>
            </a:pPr>
            <a:endParaRPr lang="en-US" sz="1200" b="0" i="0" u="none" strike="noStrike" kern="1200" dirty="0">
              <a:solidFill>
                <a:schemeClr val="tx1"/>
              </a:solidFill>
              <a:effectLst/>
              <a:latin typeface="+mn-lt"/>
              <a:ea typeface="+mn-ea"/>
              <a:cs typeface="+mn-cs"/>
            </a:endParaRPr>
          </a:p>
          <a:p>
            <a:pPr marL="0" indent="0">
              <a:buFontTx/>
              <a:buNone/>
            </a:pPr>
            <a:r>
              <a:rPr lang="en-US" sz="1200" b="0" i="0" u="none" strike="noStrike" kern="1200" dirty="0">
                <a:solidFill>
                  <a:schemeClr val="tx1"/>
                </a:solidFill>
                <a:effectLst/>
                <a:latin typeface="+mn-lt"/>
                <a:ea typeface="+mn-ea"/>
                <a:cs typeface="+mn-cs"/>
              </a:rPr>
              <a:t>(CLICK TO ADVANCE) </a:t>
            </a:r>
          </a:p>
          <a:p>
            <a:pPr marL="171450" indent="-171450">
              <a:buFontTx/>
              <a:buChar char="-"/>
            </a:pPr>
            <a:r>
              <a:rPr lang="en-US" sz="1200" b="0" i="0" u="none" strike="noStrike" kern="1200" dirty="0">
                <a:solidFill>
                  <a:schemeClr val="tx1"/>
                </a:solidFill>
                <a:effectLst/>
                <a:latin typeface="+mn-lt"/>
                <a:ea typeface="+mn-ea"/>
                <a:cs typeface="+mn-cs"/>
              </a:rPr>
              <a:t>MCB is one of four Divisions in the BIO Directorate. The others are IOS, DEB, and DBI.</a:t>
            </a:r>
          </a:p>
          <a:p>
            <a:pPr marL="0" indent="0">
              <a:buFontTx/>
              <a:buNone/>
            </a:pPr>
            <a:r>
              <a:rPr lang="en-US" sz="1200" b="0" i="0" u="none" strike="noStrike" kern="1200" dirty="0">
                <a:solidFill>
                  <a:schemeClr val="tx1"/>
                </a:solidFill>
                <a:effectLst/>
                <a:latin typeface="+mn-lt"/>
                <a:ea typeface="+mn-ea"/>
                <a:cs typeface="+mn-cs"/>
              </a:rPr>
              <a:t>This slide also highlights Divisions in the Engineering Directorate (particularly the CBET program) and the Math and Physical Sciences Directorate (particularly Chemistry of Life Processes and Physics of Living Systems programs) that are of most interest to scientists in the MCB community.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AAA1C5E-4E5C-4569-97EF-47E3109A7459}" type="slidenum">
              <a:rPr lang="en-US" smtClean="0"/>
              <a:pPr/>
              <a:t>7</a:t>
            </a:fld>
            <a:endParaRPr lang="en-US"/>
          </a:p>
        </p:txBody>
      </p:sp>
      <p:sp>
        <p:nvSpPr>
          <p:cNvPr id="5" name="Date Placeholder 4">
            <a:extLst>
              <a:ext uri="{FF2B5EF4-FFF2-40B4-BE49-F238E27FC236}">
                <a16:creationId xmlns:a16="http://schemas.microsoft.com/office/drawing/2014/main" id="{EEBCAA00-CC84-4486-B1E6-9B968EFA5722}"/>
              </a:ext>
            </a:extLst>
          </p:cNvPr>
          <p:cNvSpPr>
            <a:spLocks noGrp="1"/>
          </p:cNvSpPr>
          <p:nvPr>
            <p:ph type="dt" idx="11"/>
          </p:nvPr>
        </p:nvSpPr>
        <p:spPr/>
        <p:txBody>
          <a:bodyPr/>
          <a:lstStyle/>
          <a:p>
            <a:r>
              <a:rPr lang="en-US"/>
              <a:t>3/13/2019</a:t>
            </a:r>
          </a:p>
        </p:txBody>
      </p:sp>
    </p:spTree>
    <p:extLst>
      <p:ext uri="{BB962C8B-B14F-4D97-AF65-F5344CB8AC3E}">
        <p14:creationId xmlns:p14="http://schemas.microsoft.com/office/powerpoint/2010/main" val="2394540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t>Script (David):</a:t>
            </a:r>
          </a:p>
          <a:p>
            <a:r>
              <a:rPr lang="en-US" dirty="0"/>
              <a:t>(CLICK TO ADVANCE)</a:t>
            </a:r>
          </a:p>
          <a:p>
            <a:r>
              <a:rPr lang="en-US" dirty="0"/>
              <a:t>This slide outlines the NSF scientific staff positions, starting with the NSF Director, Dr. </a:t>
            </a:r>
            <a:r>
              <a:rPr lang="en-US" dirty="0" err="1"/>
              <a:t>Panchanathan</a:t>
            </a:r>
            <a:r>
              <a:rPr lang="en-US" dirty="0"/>
              <a:t>, who was appointed just a few months ago to a 6-year term.</a:t>
            </a:r>
          </a:p>
          <a:p>
            <a:r>
              <a:rPr lang="en-US" dirty="0"/>
              <a:t>Each Directorate is headed by an Assistant Director – Dr. </a:t>
            </a:r>
            <a:r>
              <a:rPr lang="en-US" dirty="0" err="1"/>
              <a:t>Tornow</a:t>
            </a:r>
            <a:r>
              <a:rPr lang="en-US" dirty="0"/>
              <a:t> in the case of Biological Sciences – and a Deputy Assistant Director</a:t>
            </a:r>
          </a:p>
          <a:p>
            <a:r>
              <a:rPr lang="en-US" dirty="0"/>
              <a:t>Each Division is headed by a Division Director and a Deputy Division Director</a:t>
            </a:r>
          </a:p>
          <a:p>
            <a:r>
              <a:rPr lang="en-US" dirty="0"/>
              <a:t>And finally, each Division has multiple scientific Programs that are managed by Program Officers (aka Program Directors), usually working in small groups.</a:t>
            </a:r>
          </a:p>
        </p:txBody>
      </p:sp>
      <p:sp>
        <p:nvSpPr>
          <p:cNvPr id="4" name="Header Placeholder 3"/>
          <p:cNvSpPr>
            <a:spLocks noGrp="1"/>
          </p:cNvSpPr>
          <p:nvPr>
            <p:ph type="hdr" sz="quarter"/>
          </p:nvPr>
        </p:nvSpPr>
        <p:spPr/>
        <p:txBody>
          <a:bodyPr/>
          <a:lstStyle/>
          <a:p>
            <a:r>
              <a:rPr lang="en-US"/>
              <a:t>NSF BIO Overview</a:t>
            </a:r>
          </a:p>
        </p:txBody>
      </p:sp>
      <p:sp>
        <p:nvSpPr>
          <p:cNvPr id="5" name="Date Placeholder 4"/>
          <p:cNvSpPr>
            <a:spLocks noGrp="1"/>
          </p:cNvSpPr>
          <p:nvPr>
            <p:ph type="dt" idx="1"/>
          </p:nvPr>
        </p:nvSpPr>
        <p:spPr/>
        <p:txBody>
          <a:bodyPr/>
          <a:lstStyle/>
          <a:p>
            <a:r>
              <a:rPr lang="en-US"/>
              <a:t>3/13/2019</a:t>
            </a:r>
          </a:p>
        </p:txBody>
      </p:sp>
    </p:spTree>
    <p:extLst>
      <p:ext uri="{BB962C8B-B14F-4D97-AF65-F5344CB8AC3E}">
        <p14:creationId xmlns:p14="http://schemas.microsoft.com/office/powerpoint/2010/main" val="3237109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t>Script (David):</a:t>
            </a:r>
          </a:p>
          <a:p>
            <a:r>
              <a:rPr lang="en-US" dirty="0"/>
              <a:t>Program Officers are….READ SLIDE TEXT</a:t>
            </a:r>
          </a:p>
          <a:p>
            <a:endParaRPr lang="en-US" dirty="0"/>
          </a:p>
          <a:p>
            <a:r>
              <a:rPr lang="en-US" dirty="0"/>
              <a:t>Notes:</a:t>
            </a:r>
          </a:p>
          <a:p>
            <a:r>
              <a:rPr lang="en-US" dirty="0"/>
              <a:t>Feel free to ad lib for a few seconds as you please. For example, could mention that:</a:t>
            </a:r>
          </a:p>
          <a:p>
            <a:pPr marL="171450" indent="-171450">
              <a:buFontTx/>
              <a:buChar char="-"/>
            </a:pPr>
            <a:r>
              <a:rPr lang="en-US" dirty="0"/>
              <a:t>NSF supports POs’ engagement in active research, for both permanent and rotating </a:t>
            </a:r>
            <a:r>
              <a:rPr lang="en-US" dirty="0" err="1"/>
              <a:t>POs.</a:t>
            </a:r>
            <a:endParaRPr lang="en-US" dirty="0"/>
          </a:p>
          <a:p>
            <a:pPr marL="171450" indent="-171450">
              <a:buFontTx/>
              <a:buChar char="-"/>
            </a:pPr>
            <a:r>
              <a:rPr lang="en-US" dirty="0"/>
              <a:t>Serving as a rotating PO is a great opportunity to engage in science from a broader programming and policy perspective.</a:t>
            </a:r>
          </a:p>
        </p:txBody>
      </p:sp>
      <p:sp>
        <p:nvSpPr>
          <p:cNvPr id="4" name="Header Placeholder 3"/>
          <p:cNvSpPr>
            <a:spLocks noGrp="1"/>
          </p:cNvSpPr>
          <p:nvPr>
            <p:ph type="hdr" sz="quarter"/>
          </p:nvPr>
        </p:nvSpPr>
        <p:spPr/>
        <p:txBody>
          <a:bodyPr/>
          <a:lstStyle/>
          <a:p>
            <a:r>
              <a:rPr lang="en-US"/>
              <a:t>NSF BIO Overview</a:t>
            </a:r>
          </a:p>
        </p:txBody>
      </p:sp>
      <p:sp>
        <p:nvSpPr>
          <p:cNvPr id="5" name="Date Placeholder 4"/>
          <p:cNvSpPr>
            <a:spLocks noGrp="1"/>
          </p:cNvSpPr>
          <p:nvPr>
            <p:ph type="dt" idx="1"/>
          </p:nvPr>
        </p:nvSpPr>
        <p:spPr/>
        <p:txBody>
          <a:bodyPr/>
          <a:lstStyle/>
          <a:p>
            <a:r>
              <a:rPr lang="en-US"/>
              <a:t>3/13/2019</a:t>
            </a:r>
          </a:p>
        </p:txBody>
      </p:sp>
    </p:spTree>
    <p:extLst>
      <p:ext uri="{BB962C8B-B14F-4D97-AF65-F5344CB8AC3E}">
        <p14:creationId xmlns:p14="http://schemas.microsoft.com/office/powerpoint/2010/main" val="3066339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94DED4-26D7-4179-BEE5-77992D980760}" type="datetime1">
              <a:rPr lang="en-US" smtClean="0">
                <a:solidFill>
                  <a:prstClr val="black">
                    <a:tint val="75000"/>
                  </a:prstClr>
                </a:solidFill>
              </a:rPr>
              <a:t>3/10/21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101435-A960-4987-AE68-F30B41B2B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948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C83C4F-469E-4B9A-BF5C-69546C126DA0}" type="datetime1">
              <a:rPr lang="en-US" smtClean="0">
                <a:solidFill>
                  <a:prstClr val="black">
                    <a:tint val="75000"/>
                  </a:prstClr>
                </a:solidFill>
              </a:rPr>
              <a:t>3/10/21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101435-A960-4987-AE68-F30B41B2B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119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3AFCB-6144-47B1-97B1-CCC52DEEF1E8}" type="datetime1">
              <a:rPr lang="en-US" smtClean="0">
                <a:solidFill>
                  <a:prstClr val="black">
                    <a:tint val="75000"/>
                  </a:prstClr>
                </a:solidFill>
              </a:rPr>
              <a:t>3/10/21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101435-A960-4987-AE68-F30B41B2B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75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261724-4B98-4085-B880-F30ECDBCAA24}" type="datetime1">
              <a:rPr lang="en-US" smtClean="0">
                <a:solidFill>
                  <a:prstClr val="black">
                    <a:tint val="75000"/>
                  </a:prstClr>
                </a:solidFill>
              </a:rPr>
              <a:t>3/10/21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101435-A960-4987-AE68-F30B41B2B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79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360EAD-FA4F-4F90-82E4-CC3E79AE5C57}" type="datetime1">
              <a:rPr lang="en-US" smtClean="0">
                <a:solidFill>
                  <a:prstClr val="black">
                    <a:tint val="75000"/>
                  </a:prstClr>
                </a:solidFill>
              </a:rPr>
              <a:t>3/10/21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101435-A960-4987-AE68-F30B41B2B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92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A7C1B2-82A1-4BAF-A524-EE371EA75C2A}" type="datetime1">
              <a:rPr lang="en-US" smtClean="0">
                <a:solidFill>
                  <a:prstClr val="black">
                    <a:tint val="75000"/>
                  </a:prstClr>
                </a:solidFill>
              </a:rPr>
              <a:t>3/10/21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101435-A960-4987-AE68-F30B41B2B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076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EA1ED6-2EAD-4C77-A945-F99952ACB95B}" type="datetime1">
              <a:rPr lang="en-US" smtClean="0">
                <a:solidFill>
                  <a:prstClr val="black">
                    <a:tint val="75000"/>
                  </a:prstClr>
                </a:solidFill>
              </a:rPr>
              <a:t>3/10/21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101435-A960-4987-AE68-F30B41B2B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056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7042F0-AEDB-4D1C-B731-0A67C4455528}" type="datetime1">
              <a:rPr lang="en-US" smtClean="0">
                <a:solidFill>
                  <a:prstClr val="black">
                    <a:tint val="75000"/>
                  </a:prstClr>
                </a:solidFill>
              </a:rPr>
              <a:t>3/10/21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101435-A960-4987-AE68-F30B41B2B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824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041F8-E93A-444E-A0B5-1407471274B9}" type="datetime1">
              <a:rPr lang="en-US" smtClean="0">
                <a:solidFill>
                  <a:prstClr val="black">
                    <a:tint val="75000"/>
                  </a:prstClr>
                </a:solidFill>
              </a:rPr>
              <a:t>3/10/21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101435-A960-4987-AE68-F30B41B2B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382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97F425-931D-41CA-A221-B0820E395FB1}" type="datetime1">
              <a:rPr lang="en-US" smtClean="0">
                <a:solidFill>
                  <a:prstClr val="black">
                    <a:tint val="75000"/>
                  </a:prstClr>
                </a:solidFill>
              </a:rPr>
              <a:t>3/10/21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101435-A960-4987-AE68-F30B41B2B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46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DFD477-A6AD-4C00-938D-F5014AFA85B2}" type="datetime1">
              <a:rPr lang="en-US" smtClean="0">
                <a:solidFill>
                  <a:prstClr val="black">
                    <a:tint val="75000"/>
                  </a:prstClr>
                </a:solidFill>
              </a:rPr>
              <a:t>3/10/21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101435-A960-4987-AE68-F30B41B2B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788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D8961-C8DF-4C3F-BA46-A0CC6C74D25A}" type="datetime1">
              <a:rPr lang="en-US" smtClean="0">
                <a:solidFill>
                  <a:prstClr val="black">
                    <a:tint val="75000"/>
                  </a:prstClr>
                </a:solidFill>
              </a:rPr>
              <a:t>3/10/21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01435-A960-4987-AE68-F30B41B2B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4911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s://mcbblog.nsfbio.com/office-hours/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mcbblog.nsfbio.com/office-hours/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nsf.gov/pubs/2021/nsf21543/nsf21543.htm" TargetMode="External"/><Relationship Id="rId3" Type="http://schemas.openxmlformats.org/officeDocument/2006/relationships/image" Target="../media/image3.png"/><Relationship Id="rId7" Type="http://schemas.openxmlformats.org/officeDocument/2006/relationships/hyperlink" Target="https://www.nsf.gov/pubs/2021/nsf21564/nsf21564.ht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nsf.gov/pubs/2019/nsf19054/nsf19054.jsp" TargetMode="External"/><Relationship Id="rId5" Type="http://schemas.openxmlformats.org/officeDocument/2006/relationships/hyperlink" Target="https://www.nsf.gov/pubs/2021/nsf21508/nsf21508.htm" TargetMode="External"/><Relationship Id="rId4" Type="http://schemas.openxmlformats.org/officeDocument/2006/relationships/hyperlink" Target="https://www.nsf.gov/pubs/2021/nsf21017/nsf21017.js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47D7B1-72B3-4931-950E-723920A6C27B}"/>
              </a:ext>
            </a:extLst>
          </p:cNvPr>
          <p:cNvSpPr>
            <a:spLocks noGrp="1"/>
          </p:cNvSpPr>
          <p:nvPr>
            <p:ph idx="1"/>
          </p:nvPr>
        </p:nvSpPr>
        <p:spPr>
          <a:xfrm>
            <a:off x="196782" y="2388598"/>
            <a:ext cx="11798439" cy="2555905"/>
          </a:xfrm>
        </p:spPr>
        <p:txBody>
          <a:bodyPr>
            <a:normAutofit/>
          </a:bodyPr>
          <a:lstStyle/>
          <a:p>
            <a:pPr marL="0" indent="0" algn="ctr">
              <a:buNone/>
            </a:pPr>
            <a:r>
              <a:rPr lang="en-US" sz="3200" b="1" dirty="0">
                <a:latin typeface="Calibri" panose="020F0502020204030204" pitchFamily="34" charset="0"/>
                <a:cs typeface="Calibri" panose="020F0502020204030204" pitchFamily="34" charset="0"/>
              </a:rPr>
              <a:t>Welcome to the MCB Virtual Office Hours, </a:t>
            </a:r>
            <a:r>
              <a:rPr lang="en-US" sz="3200" b="1" dirty="0">
                <a:solidFill>
                  <a:srgbClr val="C00000"/>
                </a:solidFill>
                <a:latin typeface="Calibri" panose="020F0502020204030204" pitchFamily="34" charset="0"/>
                <a:cs typeface="Calibri" panose="020F0502020204030204" pitchFamily="34" charset="0"/>
              </a:rPr>
              <a:t>we will begin at 2pm EST!</a:t>
            </a:r>
          </a:p>
          <a:p>
            <a:pPr marL="0" indent="0" algn="ctr">
              <a:buNone/>
            </a:pPr>
            <a:endParaRPr lang="en-US" sz="3200" b="1" dirty="0">
              <a:latin typeface="Calibri" panose="020F0502020204030204" pitchFamily="34" charset="0"/>
              <a:cs typeface="Calibri" panose="020F0502020204030204" pitchFamily="34" charset="0"/>
            </a:endParaRPr>
          </a:p>
          <a:p>
            <a:pPr marL="0" indent="0" algn="ctr">
              <a:buNone/>
            </a:pPr>
            <a:r>
              <a:rPr lang="en-US" sz="3200" b="1" dirty="0">
                <a:latin typeface="Calibri" panose="020F0502020204030204" pitchFamily="34" charset="0"/>
                <a:cs typeface="Calibri" panose="020F0502020204030204" pitchFamily="34" charset="0"/>
              </a:rPr>
              <a:t>Please submit questions by selecting the </a:t>
            </a:r>
            <a:r>
              <a:rPr lang="en-US" sz="3200" b="1" u="sng" dirty="0">
                <a:latin typeface="Calibri" panose="020F0502020204030204" pitchFamily="34" charset="0"/>
                <a:cs typeface="Calibri" panose="020F0502020204030204" pitchFamily="34" charset="0"/>
              </a:rPr>
              <a:t>Q&amp;A</a:t>
            </a:r>
            <a:r>
              <a:rPr lang="en-US" sz="3200" b="1" dirty="0">
                <a:latin typeface="Calibri" panose="020F0502020204030204" pitchFamily="34" charset="0"/>
                <a:cs typeface="Calibri" panose="020F0502020204030204" pitchFamily="34" charset="0"/>
              </a:rPr>
              <a:t> function </a:t>
            </a:r>
          </a:p>
          <a:p>
            <a:pPr marL="0" indent="0" algn="ctr">
              <a:buNone/>
            </a:pPr>
            <a:r>
              <a:rPr lang="en-US" sz="3200" b="1" dirty="0">
                <a:latin typeface="Calibri" panose="020F0502020204030204" pitchFamily="34" charset="0"/>
                <a:cs typeface="Calibri" panose="020F0502020204030204" pitchFamily="34" charset="0"/>
              </a:rPr>
              <a:t>available to you on Zoom.</a:t>
            </a:r>
            <a:endParaRPr lang="en-US" sz="3200" b="1" dirty="0">
              <a:solidFill>
                <a:srgbClr val="FF0000"/>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9D4BD97-2220-49D6-B9D3-27090B38D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587" y="5040474"/>
            <a:ext cx="1586829" cy="1586829"/>
          </a:xfrm>
          <a:prstGeom prst="rect">
            <a:avLst/>
          </a:prstGeom>
        </p:spPr>
      </p:pic>
      <p:sp>
        <p:nvSpPr>
          <p:cNvPr id="10" name="Title 1">
            <a:extLst>
              <a:ext uri="{FF2B5EF4-FFF2-40B4-BE49-F238E27FC236}">
                <a16:creationId xmlns:a16="http://schemas.microsoft.com/office/drawing/2014/main" id="{ED6FA8F7-D86F-4558-BE84-5CCB7A23E57F}"/>
              </a:ext>
            </a:extLst>
          </p:cNvPr>
          <p:cNvSpPr txBox="1">
            <a:spLocks/>
          </p:cNvSpPr>
          <p:nvPr/>
        </p:nvSpPr>
        <p:spPr>
          <a:xfrm>
            <a:off x="279722" y="265045"/>
            <a:ext cx="11632557" cy="20275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Division of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Molecular and Cellular Biosciences (MCB)</a:t>
            </a:r>
            <a:br>
              <a:rPr lang="en-US" b="1" dirty="0">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Virtual Office Hours</a:t>
            </a:r>
            <a:endParaRPr lang="en-US"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051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08765AAE-9E2C-4215-90A0-00E1D9C7C7A9}"/>
              </a:ext>
            </a:extLst>
          </p:cNvPr>
          <p:cNvSpPr>
            <a:spLocks noChangeArrowheads="1"/>
          </p:cNvSpPr>
          <p:nvPr/>
        </p:nvSpPr>
        <p:spPr bwMode="auto">
          <a:xfrm>
            <a:off x="2209859" y="13925"/>
            <a:ext cx="7772283" cy="135428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latin typeface="Calibri" panose="020F0502020204030204" pitchFamily="34" charset="0"/>
                <a:cs typeface="Calibri" panose="020F0502020204030204" pitchFamily="34" charset="0"/>
              </a:rPr>
              <a:t>Program Officers: What do we do?</a:t>
            </a:r>
          </a:p>
        </p:txBody>
      </p:sp>
      <p:sp>
        <p:nvSpPr>
          <p:cNvPr id="8" name="Content Placeholder 7">
            <a:extLst>
              <a:ext uri="{FF2B5EF4-FFF2-40B4-BE49-F238E27FC236}">
                <a16:creationId xmlns:a16="http://schemas.microsoft.com/office/drawing/2014/main" id="{873E7356-85D2-4512-AB44-6ADE3F0DBF63}"/>
              </a:ext>
            </a:extLst>
          </p:cNvPr>
          <p:cNvSpPr>
            <a:spLocks noGrp="1"/>
          </p:cNvSpPr>
          <p:nvPr>
            <p:ph idx="1"/>
          </p:nvPr>
        </p:nvSpPr>
        <p:spPr>
          <a:xfrm>
            <a:off x="1131025" y="1487476"/>
            <a:ext cx="9929950" cy="4921226"/>
          </a:xfrm>
        </p:spPr>
        <p:txBody>
          <a:bodyPr>
            <a:normAutofit/>
          </a:bodyPr>
          <a:lstStyle/>
          <a:p>
            <a:pPr marL="0" indent="0">
              <a:lnSpc>
                <a:spcPct val="110000"/>
              </a:lnSpc>
              <a:spcBef>
                <a:spcPts val="0"/>
              </a:spcBef>
              <a:spcAft>
                <a:spcPts val="600"/>
              </a:spcAft>
              <a:buNone/>
            </a:pPr>
            <a:r>
              <a:rPr lang="en-US" sz="3000" b="1" dirty="0">
                <a:solidFill>
                  <a:srgbClr val="0070C0"/>
                </a:solidFill>
                <a:latin typeface="Calibri" panose="020F0502020204030204" pitchFamily="34" charset="0"/>
                <a:cs typeface="Calibri" panose="020F0502020204030204" pitchFamily="34" charset="0"/>
              </a:rPr>
              <a:t>Program planning and management</a:t>
            </a:r>
          </a:p>
          <a:p>
            <a:pPr marL="582613" lvl="1" indent="-239713">
              <a:lnSpc>
                <a:spcPct val="100000"/>
              </a:lnSpc>
              <a:spcBef>
                <a:spcPts val="0"/>
              </a:spcBef>
              <a:spcAft>
                <a:spcPts val="600"/>
              </a:spcAft>
            </a:pPr>
            <a:r>
              <a:rPr lang="en-US" sz="2600" dirty="0">
                <a:latin typeface="Calibri" panose="020F0502020204030204" pitchFamily="34" charset="0"/>
                <a:cs typeface="Calibri" panose="020F0502020204030204" pitchFamily="34" charset="0"/>
              </a:rPr>
              <a:t>Maintain dynamic, high-quality and effective </a:t>
            </a:r>
            <a:r>
              <a:rPr lang="en-US" sz="2600" dirty="0">
                <a:highlight>
                  <a:srgbClr val="FFFF00"/>
                </a:highlight>
                <a:latin typeface="Calibri" panose="020F0502020204030204" pitchFamily="34" charset="0"/>
                <a:cs typeface="Calibri" panose="020F0502020204030204" pitchFamily="34" charset="0"/>
              </a:rPr>
              <a:t>proposal merit review</a:t>
            </a:r>
            <a:r>
              <a:rPr lang="en-US" sz="2600" dirty="0">
                <a:latin typeface="Calibri" panose="020F0502020204030204" pitchFamily="34" charset="0"/>
                <a:cs typeface="Calibri" panose="020F0502020204030204" pitchFamily="34" charset="0"/>
              </a:rPr>
              <a:t> process.</a:t>
            </a:r>
          </a:p>
          <a:p>
            <a:pPr marL="582613" lvl="1" indent="-239713">
              <a:lnSpc>
                <a:spcPct val="100000"/>
              </a:lnSpc>
              <a:spcBef>
                <a:spcPts val="0"/>
              </a:spcBef>
              <a:spcAft>
                <a:spcPts val="600"/>
              </a:spcAft>
            </a:pPr>
            <a:r>
              <a:rPr lang="en-US" sz="2600" dirty="0">
                <a:latin typeface="Calibri" panose="020F0502020204030204" pitchFamily="34" charset="0"/>
                <a:cs typeface="Calibri" panose="020F0502020204030204" pitchFamily="34" charset="0"/>
              </a:rPr>
              <a:t>Serve as </a:t>
            </a:r>
            <a:r>
              <a:rPr lang="en-US" sz="2600" dirty="0">
                <a:highlight>
                  <a:srgbClr val="FFFF00"/>
                </a:highlight>
                <a:latin typeface="Calibri" panose="020F0502020204030204" pitchFamily="34" charset="0"/>
                <a:cs typeface="Calibri" panose="020F0502020204030204" pitchFamily="34" charset="0"/>
              </a:rPr>
              <a:t>advisor</a:t>
            </a:r>
            <a:r>
              <a:rPr lang="en-US" sz="2600" dirty="0">
                <a:latin typeface="Calibri" panose="020F0502020204030204" pitchFamily="34" charset="0"/>
                <a:cs typeface="Calibri" panose="020F0502020204030204" pitchFamily="34" charset="0"/>
              </a:rPr>
              <a:t> to applicants and awardees, e.g., about NSF program objectives, priorities, requirements and policies.</a:t>
            </a:r>
          </a:p>
          <a:p>
            <a:pPr lvl="1">
              <a:lnSpc>
                <a:spcPct val="110000"/>
              </a:lnSpc>
              <a:spcBef>
                <a:spcPts val="0"/>
              </a:spcBef>
              <a:spcAft>
                <a:spcPts val="600"/>
              </a:spcAft>
            </a:pPr>
            <a:endParaRPr lang="en-US" sz="800" dirty="0">
              <a:latin typeface="Calibri" panose="020F0502020204030204" pitchFamily="34" charset="0"/>
              <a:cs typeface="Calibri" panose="020F0502020204030204" pitchFamily="34" charset="0"/>
            </a:endParaRPr>
          </a:p>
          <a:p>
            <a:pPr marL="0" indent="0">
              <a:lnSpc>
                <a:spcPct val="110000"/>
              </a:lnSpc>
              <a:spcBef>
                <a:spcPts val="0"/>
              </a:spcBef>
              <a:spcAft>
                <a:spcPts val="600"/>
              </a:spcAft>
              <a:buNone/>
            </a:pPr>
            <a:r>
              <a:rPr lang="en-US" sz="3000" b="1" dirty="0">
                <a:solidFill>
                  <a:srgbClr val="0070C0"/>
                </a:solidFill>
                <a:latin typeface="Calibri" panose="020F0502020204030204" pitchFamily="34" charset="0"/>
                <a:cs typeface="Calibri" panose="020F0502020204030204" pitchFamily="34" charset="0"/>
              </a:rPr>
              <a:t>Stewardship</a:t>
            </a:r>
          </a:p>
          <a:p>
            <a:pPr marL="582613" lvl="1" indent="-239713">
              <a:lnSpc>
                <a:spcPct val="100000"/>
              </a:lnSpc>
              <a:spcBef>
                <a:spcPts val="0"/>
              </a:spcBef>
              <a:spcAft>
                <a:spcPts val="600"/>
              </a:spcAft>
            </a:pPr>
            <a:r>
              <a:rPr lang="en-US" sz="2600" dirty="0">
                <a:latin typeface="Calibri" panose="020F0502020204030204" pitchFamily="34" charset="0"/>
                <a:cs typeface="Calibri" panose="020F0502020204030204" pitchFamily="34" charset="0"/>
              </a:rPr>
              <a:t>Conduct </a:t>
            </a:r>
            <a:r>
              <a:rPr lang="en-US" sz="2600" dirty="0">
                <a:highlight>
                  <a:srgbClr val="FFFF00"/>
                </a:highlight>
                <a:latin typeface="Calibri" panose="020F0502020204030204" pitchFamily="34" charset="0"/>
                <a:cs typeface="Calibri" panose="020F0502020204030204" pitchFamily="34" charset="0"/>
              </a:rPr>
              <a:t>planning activities</a:t>
            </a:r>
            <a:r>
              <a:rPr lang="en-US" sz="2600" dirty="0">
                <a:latin typeface="Calibri" panose="020F0502020204030204" pitchFamily="34" charset="0"/>
                <a:cs typeface="Calibri" panose="020F0502020204030204" pitchFamily="34" charset="0"/>
              </a:rPr>
              <a:t> that support NSF’s mission to promote the progress of science and advance national welfare.</a:t>
            </a:r>
          </a:p>
          <a:p>
            <a:pPr marL="582613" lvl="1" indent="-239713">
              <a:lnSpc>
                <a:spcPct val="100000"/>
              </a:lnSpc>
              <a:spcBef>
                <a:spcPts val="0"/>
              </a:spcBef>
              <a:spcAft>
                <a:spcPts val="600"/>
              </a:spcAft>
            </a:pPr>
            <a:r>
              <a:rPr lang="en-US" sz="2600" dirty="0">
                <a:latin typeface="Calibri" panose="020F0502020204030204" pitchFamily="34" charset="0"/>
                <a:cs typeface="Calibri" panose="020F0502020204030204" pitchFamily="34" charset="0"/>
              </a:rPr>
              <a:t>Responsible for </a:t>
            </a:r>
            <a:r>
              <a:rPr lang="en-US" sz="2600" dirty="0">
                <a:highlight>
                  <a:srgbClr val="FFFF00"/>
                </a:highlight>
                <a:latin typeface="Calibri" panose="020F0502020204030204" pitchFamily="34" charset="0"/>
                <a:cs typeface="Calibri" panose="020F0502020204030204" pitchFamily="34" charset="0"/>
              </a:rPr>
              <a:t>post-award management</a:t>
            </a:r>
            <a:r>
              <a:rPr lang="en-US" sz="2600" dirty="0">
                <a:latin typeface="Calibri" panose="020F0502020204030204" pitchFamily="34" charset="0"/>
                <a:cs typeface="Calibri" panose="020F0502020204030204" pitchFamily="34" charset="0"/>
              </a:rPr>
              <a:t> and oversight.</a:t>
            </a:r>
          </a:p>
        </p:txBody>
      </p:sp>
      <p:pic>
        <p:nvPicPr>
          <p:cNvPr id="5" name="Picture 54">
            <a:extLst>
              <a:ext uri="{FF2B5EF4-FFF2-40B4-BE49-F238E27FC236}">
                <a16:creationId xmlns:a16="http://schemas.microsoft.com/office/drawing/2014/main" id="{0EDF6121-BA9C-DF4B-9615-177EAB016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955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08765AAE-9E2C-4215-90A0-00E1D9C7C7A9}"/>
              </a:ext>
            </a:extLst>
          </p:cNvPr>
          <p:cNvSpPr>
            <a:spLocks noChangeArrowheads="1"/>
          </p:cNvSpPr>
          <p:nvPr/>
        </p:nvSpPr>
        <p:spPr bwMode="auto">
          <a:xfrm>
            <a:off x="2209859" y="13925"/>
            <a:ext cx="7772283" cy="135428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latin typeface="Calibri" panose="020F0502020204030204" pitchFamily="34" charset="0"/>
                <a:cs typeface="Calibri" panose="020F0502020204030204" pitchFamily="34" charset="0"/>
              </a:rPr>
              <a:t>Program Officers: What do we do?</a:t>
            </a:r>
          </a:p>
        </p:txBody>
      </p:sp>
      <p:pic>
        <p:nvPicPr>
          <p:cNvPr id="5" name="Picture 54">
            <a:extLst>
              <a:ext uri="{FF2B5EF4-FFF2-40B4-BE49-F238E27FC236}">
                <a16:creationId xmlns:a16="http://schemas.microsoft.com/office/drawing/2014/main" id="{0EDF6121-BA9C-DF4B-9615-177EAB016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7">
            <a:extLst>
              <a:ext uri="{FF2B5EF4-FFF2-40B4-BE49-F238E27FC236}">
                <a16:creationId xmlns:a16="http://schemas.microsoft.com/office/drawing/2014/main" id="{F3618419-C743-C442-A60B-7A0F2E91C1D2}"/>
              </a:ext>
            </a:extLst>
          </p:cNvPr>
          <p:cNvSpPr txBox="1">
            <a:spLocks/>
          </p:cNvSpPr>
          <p:nvPr/>
        </p:nvSpPr>
        <p:spPr>
          <a:xfrm>
            <a:off x="854590" y="1336667"/>
            <a:ext cx="10482820" cy="5521333"/>
          </a:xfrm>
          <a:prstGeom prst="rect">
            <a:avLst/>
          </a:prstGeom>
        </p:spPr>
        <p:txBody>
          <a:bodyPr vert="horz" lIns="91440" tIns="45720" rIns="91440" bIns="45720" rtlCol="0">
            <a:normAutofit fontScale="55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None/>
            </a:pPr>
            <a:r>
              <a:rPr lang="en-US" sz="5500" b="1" dirty="0">
                <a:solidFill>
                  <a:srgbClr val="0070C0"/>
                </a:solidFill>
                <a:latin typeface="Calibri" panose="020F0502020204030204" pitchFamily="34" charset="0"/>
                <a:cs typeface="Calibri" panose="020F0502020204030204" pitchFamily="34" charset="0"/>
              </a:rPr>
              <a:t>Organization, Coordination and Liaison</a:t>
            </a:r>
          </a:p>
          <a:p>
            <a:pPr marL="582613" lvl="1" indent="-239713">
              <a:lnSpc>
                <a:spcPct val="120000"/>
              </a:lnSpc>
              <a:spcBef>
                <a:spcPts val="0"/>
              </a:spcBef>
              <a:spcAft>
                <a:spcPts val="600"/>
              </a:spcAft>
            </a:pPr>
            <a:r>
              <a:rPr lang="en-US" sz="4700" dirty="0">
                <a:latin typeface="Calibri" panose="020F0502020204030204" pitchFamily="34" charset="0"/>
                <a:cs typeface="Calibri" panose="020F0502020204030204" pitchFamily="34" charset="0"/>
              </a:rPr>
              <a:t>Provide </a:t>
            </a:r>
            <a:r>
              <a:rPr lang="en-US" sz="4700" dirty="0">
                <a:highlight>
                  <a:srgbClr val="FFFF00"/>
                </a:highlight>
                <a:latin typeface="Calibri" panose="020F0502020204030204" pitchFamily="34" charset="0"/>
                <a:cs typeface="Calibri" panose="020F0502020204030204" pitchFamily="34" charset="0"/>
              </a:rPr>
              <a:t>leadership and direction</a:t>
            </a:r>
            <a:r>
              <a:rPr lang="en-US" sz="4700" dirty="0">
                <a:latin typeface="Calibri" panose="020F0502020204030204" pitchFamily="34" charset="0"/>
                <a:cs typeface="Calibri" panose="020F0502020204030204" pitchFamily="34" charset="0"/>
              </a:rPr>
              <a:t> to support the NSF mission.</a:t>
            </a:r>
          </a:p>
          <a:p>
            <a:pPr marL="582613" lvl="1" indent="-239713">
              <a:lnSpc>
                <a:spcPct val="120000"/>
              </a:lnSpc>
              <a:spcBef>
                <a:spcPts val="0"/>
              </a:spcBef>
              <a:spcAft>
                <a:spcPts val="600"/>
              </a:spcAft>
            </a:pPr>
            <a:r>
              <a:rPr lang="en-US" sz="4700" dirty="0">
                <a:highlight>
                  <a:srgbClr val="FFFF00"/>
                </a:highlight>
                <a:latin typeface="Calibri" panose="020F0502020204030204" pitchFamily="34" charset="0"/>
                <a:cs typeface="Calibri" panose="020F0502020204030204" pitchFamily="34" charset="0"/>
              </a:rPr>
              <a:t>Communicate and coordinate</a:t>
            </a:r>
            <a:r>
              <a:rPr lang="en-US" sz="4700" dirty="0">
                <a:latin typeface="Calibri" panose="020F0502020204030204" pitchFamily="34" charset="0"/>
                <a:cs typeface="Calibri" panose="020F0502020204030204" pitchFamily="34" charset="0"/>
              </a:rPr>
              <a:t> within NSF, and with other Federal science agencies, the scientific community and the public.</a:t>
            </a:r>
          </a:p>
          <a:p>
            <a:pPr lvl="1">
              <a:lnSpc>
                <a:spcPct val="120000"/>
              </a:lnSpc>
              <a:spcAft>
                <a:spcPts val="600"/>
              </a:spcAft>
            </a:pPr>
            <a:endParaRPr lang="en-US" sz="1500" dirty="0">
              <a:latin typeface="Calibri" panose="020F0502020204030204" pitchFamily="34" charset="0"/>
              <a:cs typeface="Calibri" panose="020F0502020204030204" pitchFamily="34" charset="0"/>
            </a:endParaRPr>
          </a:p>
          <a:p>
            <a:pPr marL="0" indent="0">
              <a:lnSpc>
                <a:spcPct val="120000"/>
              </a:lnSpc>
              <a:spcBef>
                <a:spcPts val="0"/>
              </a:spcBef>
              <a:spcAft>
                <a:spcPts val="600"/>
              </a:spcAft>
              <a:buNone/>
            </a:pPr>
            <a:r>
              <a:rPr lang="en-US" sz="5500" b="1" dirty="0">
                <a:solidFill>
                  <a:srgbClr val="0070C0"/>
                </a:solidFill>
                <a:latin typeface="Calibri" panose="020F0502020204030204" pitchFamily="34" charset="0"/>
                <a:cs typeface="Calibri" panose="020F0502020204030204" pitchFamily="34" charset="0"/>
              </a:rPr>
              <a:t>Diversity and Outreach</a:t>
            </a:r>
          </a:p>
          <a:p>
            <a:pPr marL="582613" lvl="1" indent="-239713">
              <a:lnSpc>
                <a:spcPct val="120000"/>
              </a:lnSpc>
              <a:spcBef>
                <a:spcPts val="0"/>
              </a:spcBef>
              <a:spcAft>
                <a:spcPts val="600"/>
              </a:spcAft>
            </a:pPr>
            <a:r>
              <a:rPr lang="en-US" sz="4700" dirty="0">
                <a:highlight>
                  <a:srgbClr val="FFFF00"/>
                </a:highlight>
                <a:latin typeface="Calibri" panose="020F0502020204030204" pitchFamily="34" charset="0"/>
                <a:cs typeface="Calibri" panose="020F0502020204030204" pitchFamily="34" charset="0"/>
              </a:rPr>
              <a:t>Foster diversity</a:t>
            </a:r>
            <a:r>
              <a:rPr lang="en-US" sz="4700" dirty="0">
                <a:latin typeface="Calibri" panose="020F0502020204030204" pitchFamily="34" charset="0"/>
                <a:cs typeface="Calibri" panose="020F0502020204030204" pitchFamily="34" charset="0"/>
              </a:rPr>
              <a:t> in the review process and the award portfolio.</a:t>
            </a:r>
          </a:p>
          <a:p>
            <a:pPr marL="582613" lvl="1" indent="-239713">
              <a:lnSpc>
                <a:spcPct val="120000"/>
              </a:lnSpc>
              <a:spcBef>
                <a:spcPts val="0"/>
              </a:spcBef>
              <a:spcAft>
                <a:spcPts val="600"/>
              </a:spcAft>
            </a:pPr>
            <a:r>
              <a:rPr lang="en-US" sz="4700" dirty="0">
                <a:latin typeface="Calibri" panose="020F0502020204030204" pitchFamily="34" charset="0"/>
                <a:cs typeface="Calibri" panose="020F0502020204030204" pitchFamily="34" charset="0"/>
              </a:rPr>
              <a:t>Conduct </a:t>
            </a:r>
            <a:r>
              <a:rPr lang="en-US" sz="4700" dirty="0">
                <a:highlight>
                  <a:srgbClr val="FFFF00"/>
                </a:highlight>
                <a:latin typeface="Calibri" panose="020F0502020204030204" pitchFamily="34" charset="0"/>
                <a:cs typeface="Calibri" panose="020F0502020204030204" pitchFamily="34" charset="0"/>
              </a:rPr>
              <a:t>outreach</a:t>
            </a:r>
            <a:r>
              <a:rPr lang="en-US" sz="4700" dirty="0">
                <a:latin typeface="Calibri" panose="020F0502020204030204" pitchFamily="34" charset="0"/>
                <a:cs typeface="Calibri" panose="020F0502020204030204" pitchFamily="34" charset="0"/>
              </a:rPr>
              <a:t> that broadens participation in NSF activities.</a:t>
            </a:r>
          </a:p>
          <a:p>
            <a:pPr lvl="1">
              <a:lnSpc>
                <a:spcPct val="120000"/>
              </a:lnSpc>
              <a:spcAft>
                <a:spcPts val="600"/>
              </a:spcAft>
            </a:pPr>
            <a:endParaRPr lang="en-US" sz="1500" dirty="0">
              <a:latin typeface="Calibri" panose="020F0502020204030204" pitchFamily="34" charset="0"/>
              <a:cs typeface="Calibri" panose="020F0502020204030204" pitchFamily="34" charset="0"/>
            </a:endParaRPr>
          </a:p>
          <a:p>
            <a:pPr marL="12700" lvl="1" indent="0">
              <a:lnSpc>
                <a:spcPct val="120000"/>
              </a:lnSpc>
              <a:spcBef>
                <a:spcPts val="0"/>
              </a:spcBef>
              <a:spcAft>
                <a:spcPts val="600"/>
              </a:spcAft>
              <a:buNone/>
            </a:pPr>
            <a:r>
              <a:rPr lang="en-US" sz="5500" b="1" dirty="0">
                <a:solidFill>
                  <a:srgbClr val="0070C0"/>
                </a:solidFill>
                <a:latin typeface="Calibri" panose="020F0502020204030204" pitchFamily="34" charset="0"/>
                <a:cs typeface="Calibri" panose="020F0502020204030204" pitchFamily="34" charset="0"/>
              </a:rPr>
              <a:t>Professional Development</a:t>
            </a:r>
          </a:p>
          <a:p>
            <a:pPr marL="582613" lvl="1" indent="-239713">
              <a:lnSpc>
                <a:spcPct val="120000"/>
              </a:lnSpc>
              <a:spcBef>
                <a:spcPts val="0"/>
              </a:spcBef>
              <a:spcAft>
                <a:spcPts val="600"/>
              </a:spcAft>
            </a:pPr>
            <a:r>
              <a:rPr lang="en-US" sz="4700" dirty="0">
                <a:highlight>
                  <a:srgbClr val="FFFF00"/>
                </a:highlight>
                <a:latin typeface="Calibri" panose="020F0502020204030204" pitchFamily="34" charset="0"/>
                <a:cs typeface="Calibri" panose="020F0502020204030204" pitchFamily="34" charset="0"/>
              </a:rPr>
              <a:t>Maintain current knowledge</a:t>
            </a:r>
            <a:r>
              <a:rPr lang="en-US" sz="4700" dirty="0">
                <a:latin typeface="Calibri" panose="020F0502020204030204" pitchFamily="34" charset="0"/>
                <a:cs typeface="Calibri" panose="020F0502020204030204" pitchFamily="34" charset="0"/>
              </a:rPr>
              <a:t> in scientific areas covered by the program, e.g., through participation in conferences, workshops, active research.</a:t>
            </a:r>
          </a:p>
        </p:txBody>
      </p:sp>
    </p:spTree>
    <p:extLst>
      <p:ext uri="{BB962C8B-B14F-4D97-AF65-F5344CB8AC3E}">
        <p14:creationId xmlns:p14="http://schemas.microsoft.com/office/powerpoint/2010/main" val="81215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D17FF97-C82D-4997-ABAF-2F49B0F53925}"/>
              </a:ext>
            </a:extLst>
          </p:cNvPr>
          <p:cNvSpPr txBox="1"/>
          <p:nvPr/>
        </p:nvSpPr>
        <p:spPr>
          <a:xfrm>
            <a:off x="6979984" y="5766035"/>
            <a:ext cx="2242537" cy="276999"/>
          </a:xfrm>
          <a:prstGeom prst="rect">
            <a:avLst/>
          </a:prstGeom>
          <a:noFill/>
        </p:spPr>
        <p:txBody>
          <a:bodyPr wrap="none" rtlCol="0">
            <a:spAutoFit/>
          </a:bodyPr>
          <a:lstStyle/>
          <a:p>
            <a:r>
              <a:rPr lang="en-US" sz="1200" dirty="0" err="1">
                <a:solidFill>
                  <a:schemeClr val="bg1"/>
                </a:solidFill>
                <a:ea typeface="Calibri" panose="020F0502020204030204" pitchFamily="34" charset="0"/>
              </a:rPr>
              <a:t>Vjacheslav_Kozyrev</a:t>
            </a:r>
            <a:r>
              <a:rPr lang="en-US" sz="1200" dirty="0">
                <a:solidFill>
                  <a:schemeClr val="bg1"/>
                </a:solidFill>
                <a:ea typeface="Calibri" panose="020F0502020204030204" pitchFamily="34" charset="0"/>
              </a:rPr>
              <a:t>/Shutterstock</a:t>
            </a:r>
            <a:endParaRPr lang="en-US" sz="1200" dirty="0">
              <a:solidFill>
                <a:schemeClr val="bg1"/>
              </a:solidFill>
            </a:endParaRPr>
          </a:p>
        </p:txBody>
      </p:sp>
      <p:pic>
        <p:nvPicPr>
          <p:cNvPr id="5" name="Picture 4">
            <a:extLst>
              <a:ext uri="{FF2B5EF4-FFF2-40B4-BE49-F238E27FC236}">
                <a16:creationId xmlns:a16="http://schemas.microsoft.com/office/drawing/2014/main" id="{C43A3988-42BB-2542-8CF4-2351D164623C}"/>
              </a:ext>
            </a:extLst>
          </p:cNvPr>
          <p:cNvPicPr>
            <a:picLocks noChangeAspect="1"/>
          </p:cNvPicPr>
          <p:nvPr/>
        </p:nvPicPr>
        <p:blipFill>
          <a:blip r:embed="rId3"/>
          <a:stretch>
            <a:fillRect/>
          </a:stretch>
        </p:blipFill>
        <p:spPr>
          <a:xfrm>
            <a:off x="2510072" y="1026241"/>
            <a:ext cx="7171856" cy="4819487"/>
          </a:xfrm>
          <a:prstGeom prst="rect">
            <a:avLst/>
          </a:prstGeom>
        </p:spPr>
      </p:pic>
      <p:pic>
        <p:nvPicPr>
          <p:cNvPr id="13" name="Picture 54">
            <a:extLst>
              <a:ext uri="{FF2B5EF4-FFF2-40B4-BE49-F238E27FC236}">
                <a16:creationId xmlns:a16="http://schemas.microsoft.com/office/drawing/2014/main" id="{F8B0DDD9-8A08-F346-A3A5-7E21682816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1">
            <a:extLst>
              <a:ext uri="{FF2B5EF4-FFF2-40B4-BE49-F238E27FC236}">
                <a16:creationId xmlns:a16="http://schemas.microsoft.com/office/drawing/2014/main" id="{4A3A6D2B-4835-6D44-8407-D8DF4B38D2E5}"/>
              </a:ext>
            </a:extLst>
          </p:cNvPr>
          <p:cNvSpPr>
            <a:spLocks noChangeArrowheads="1"/>
          </p:cNvSpPr>
          <p:nvPr/>
        </p:nvSpPr>
        <p:spPr bwMode="auto">
          <a:xfrm>
            <a:off x="2236753" y="673"/>
            <a:ext cx="7772283" cy="135428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latin typeface="Calibri" panose="020F0502020204030204" pitchFamily="34" charset="0"/>
                <a:cs typeface="Calibri" panose="020F0502020204030204" pitchFamily="34" charset="0"/>
              </a:rPr>
              <a:t>Why seek out a Program Officer?</a:t>
            </a:r>
          </a:p>
        </p:txBody>
      </p:sp>
      <p:grpSp>
        <p:nvGrpSpPr>
          <p:cNvPr id="21" name="Group 20">
            <a:extLst>
              <a:ext uri="{FF2B5EF4-FFF2-40B4-BE49-F238E27FC236}">
                <a16:creationId xmlns:a16="http://schemas.microsoft.com/office/drawing/2014/main" id="{AD54604B-A336-2F47-A8CA-AB4190971BD4}"/>
              </a:ext>
            </a:extLst>
          </p:cNvPr>
          <p:cNvGrpSpPr/>
          <p:nvPr/>
        </p:nvGrpSpPr>
        <p:grpSpPr>
          <a:xfrm>
            <a:off x="3018665" y="1608001"/>
            <a:ext cx="6465768" cy="4043014"/>
            <a:chOff x="3018665" y="2083489"/>
            <a:chExt cx="6465768" cy="4043014"/>
          </a:xfrm>
        </p:grpSpPr>
        <p:cxnSp>
          <p:nvCxnSpPr>
            <p:cNvPr id="12" name="Straight Connector 11">
              <a:extLst>
                <a:ext uri="{FF2B5EF4-FFF2-40B4-BE49-F238E27FC236}">
                  <a16:creationId xmlns:a16="http://schemas.microsoft.com/office/drawing/2014/main" id="{04869A7F-C2ED-904E-8189-099702575F42}"/>
                </a:ext>
              </a:extLst>
            </p:cNvPr>
            <p:cNvCxnSpPr/>
            <p:nvPr/>
          </p:nvCxnSpPr>
          <p:spPr>
            <a:xfrm>
              <a:off x="5446059" y="2084294"/>
              <a:ext cx="4038374" cy="404220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F469208-1952-4946-AE6D-04857DA1552F}"/>
                </a:ext>
              </a:extLst>
            </p:cNvPr>
            <p:cNvCxnSpPr>
              <a:cxnSpLocks/>
            </p:cNvCxnSpPr>
            <p:nvPr/>
          </p:nvCxnSpPr>
          <p:spPr>
            <a:xfrm rot="5400000">
              <a:off x="5437710" y="2081571"/>
              <a:ext cx="4038374" cy="404220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32CE2DC-0629-E842-A500-9413438055F5}"/>
                </a:ext>
              </a:extLst>
            </p:cNvPr>
            <p:cNvSpPr txBox="1"/>
            <p:nvPr/>
          </p:nvSpPr>
          <p:spPr>
            <a:xfrm>
              <a:off x="3018665" y="5323948"/>
              <a:ext cx="651140" cy="400110"/>
            </a:xfrm>
            <a:prstGeom prst="rect">
              <a:avLst/>
            </a:prstGeom>
            <a:solidFill>
              <a:srgbClr val="9DD688"/>
            </a:solidFill>
          </p:spPr>
          <p:txBody>
            <a:bodyPr wrap="none" rtlCol="0">
              <a:spAutoFit/>
            </a:bodyPr>
            <a:lstStyle/>
            <a:p>
              <a:r>
                <a:rPr lang="en-US" sz="2000" b="1" dirty="0">
                  <a:solidFill>
                    <a:srgbClr val="C00000"/>
                  </a:solidFill>
                  <a:latin typeface="Chalkboard SE" panose="03050602040202020205" pitchFamily="66" charset="77"/>
                </a:rPr>
                <a:t>NSF</a:t>
              </a:r>
            </a:p>
          </p:txBody>
        </p:sp>
      </p:grpSp>
      <p:sp>
        <p:nvSpPr>
          <p:cNvPr id="3" name="TextBox 2">
            <a:extLst>
              <a:ext uri="{FF2B5EF4-FFF2-40B4-BE49-F238E27FC236}">
                <a16:creationId xmlns:a16="http://schemas.microsoft.com/office/drawing/2014/main" id="{E9F2A933-8702-754D-80C8-3A6AC60EEE6E}"/>
              </a:ext>
            </a:extLst>
          </p:cNvPr>
          <p:cNvSpPr txBox="1"/>
          <p:nvPr/>
        </p:nvSpPr>
        <p:spPr>
          <a:xfrm>
            <a:off x="-22561693" y="6256283"/>
            <a:ext cx="22594455" cy="461665"/>
          </a:xfrm>
          <a:prstGeom prst="rect">
            <a:avLst/>
          </a:prstGeom>
          <a:noFill/>
        </p:spPr>
        <p:txBody>
          <a:bodyPr wrap="none" rtlCol="0">
            <a:spAutoFit/>
          </a:bodyPr>
          <a:lstStyle/>
          <a:p>
            <a:r>
              <a:rPr lang="en-US" sz="2400" dirty="0">
                <a:solidFill>
                  <a:srgbClr val="0070C0"/>
                </a:solidFill>
              </a:rPr>
              <a:t>Ongoing and new NSF funding opportunities (within and across programs); Program priorities; Merit review criteria (esp. Broader Impact); Budget; Opportunities to peer review; etc.</a:t>
            </a:r>
          </a:p>
        </p:txBody>
      </p:sp>
    </p:spTree>
    <p:extLst>
      <p:ext uri="{BB962C8B-B14F-4D97-AF65-F5344CB8AC3E}">
        <p14:creationId xmlns:p14="http://schemas.microsoft.com/office/powerpoint/2010/main" val="207385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repeatCount="500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5000" fill="hold"/>
                                        <p:tgtEl>
                                          <p:spTgt spid="3"/>
                                        </p:tgtEl>
                                        <p:attrNameLst>
                                          <p:attrName>ppt_x</p:attrName>
                                        </p:attrNameLst>
                                      </p:cBhvr>
                                      <p:tavLst>
                                        <p:tav tm="0">
                                          <p:val>
                                            <p:strVal val="1+#ppt_w/2"/>
                                          </p:val>
                                        </p:tav>
                                        <p:tav tm="100000">
                                          <p:val>
                                            <p:strVal val="#ppt_x"/>
                                          </p:val>
                                        </p:tav>
                                      </p:tavLst>
                                    </p:anim>
                                    <p:anim calcmode="lin" valueType="num">
                                      <p:cBhvr additive="base">
                                        <p:cTn id="12" dur="25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ED5FDAC-01C8-4BCA-9F13-38A80FBCEC47}"/>
              </a:ext>
            </a:extLst>
          </p:cNvPr>
          <p:cNvSpPr>
            <a:spLocks noGrp="1"/>
          </p:cNvSpPr>
          <p:nvPr>
            <p:ph idx="1"/>
          </p:nvPr>
        </p:nvSpPr>
        <p:spPr>
          <a:xfrm>
            <a:off x="2124688" y="1685191"/>
            <a:ext cx="9149216" cy="5018639"/>
          </a:xfrm>
        </p:spPr>
        <p:txBody>
          <a:bodyPr>
            <a:noAutofit/>
          </a:bodyPr>
          <a:lstStyle/>
          <a:p>
            <a:pPr marL="457189" lvl="1" indent="0">
              <a:lnSpc>
                <a:spcPct val="100000"/>
              </a:lnSpc>
              <a:spcBef>
                <a:spcPts val="0"/>
              </a:spcBef>
              <a:spcAft>
                <a:spcPts val="600"/>
              </a:spcAft>
              <a:buNone/>
            </a:pPr>
            <a:r>
              <a:rPr lang="en-US" sz="3000" b="1" dirty="0">
                <a:solidFill>
                  <a:srgbClr val="0070C0"/>
                </a:solidFill>
              </a:rPr>
              <a:t>Introduce yourself</a:t>
            </a:r>
          </a:p>
          <a:p>
            <a:pPr marL="1030288" lvl="2" indent="-223838">
              <a:lnSpc>
                <a:spcPct val="100000"/>
              </a:lnSpc>
              <a:spcBef>
                <a:spcPts val="0"/>
              </a:spcBef>
              <a:spcAft>
                <a:spcPts val="600"/>
              </a:spcAft>
            </a:pPr>
            <a:r>
              <a:rPr lang="en-US" sz="2600" dirty="0"/>
              <a:t>Provide brief information about your background, current career stage/position (especially if new to NSF/program).</a:t>
            </a:r>
          </a:p>
          <a:p>
            <a:pPr marL="1030288" lvl="2" indent="-223838">
              <a:lnSpc>
                <a:spcPct val="100000"/>
              </a:lnSpc>
              <a:spcBef>
                <a:spcPts val="0"/>
              </a:spcBef>
              <a:spcAft>
                <a:spcPts val="600"/>
              </a:spcAft>
            </a:pPr>
            <a:r>
              <a:rPr lang="en-US" sz="2600" dirty="0"/>
              <a:t>Offer to participate in peer review (especially if new).</a:t>
            </a:r>
          </a:p>
          <a:p>
            <a:pPr marL="457189" lvl="1" indent="0">
              <a:lnSpc>
                <a:spcPct val="100000"/>
              </a:lnSpc>
              <a:spcBef>
                <a:spcPts val="0"/>
              </a:spcBef>
              <a:buNone/>
            </a:pPr>
            <a:r>
              <a:rPr lang="en-US" sz="3000" b="1" dirty="0">
                <a:solidFill>
                  <a:srgbClr val="0070C0"/>
                </a:solidFill>
              </a:rPr>
              <a:t>Share short description of your research</a:t>
            </a:r>
          </a:p>
          <a:p>
            <a:pPr marL="1030288" lvl="2" indent="-223838">
              <a:lnSpc>
                <a:spcPct val="100000"/>
              </a:lnSpc>
              <a:spcBef>
                <a:spcPts val="0"/>
              </a:spcBef>
            </a:pPr>
            <a:r>
              <a:rPr lang="en-US" sz="2600" dirty="0"/>
              <a:t>One-page summary of your project idea.</a:t>
            </a:r>
          </a:p>
          <a:p>
            <a:pPr marL="1374775" lvl="2" indent="-461963">
              <a:lnSpc>
                <a:spcPct val="100000"/>
              </a:lnSpc>
              <a:spcBef>
                <a:spcPts val="0"/>
              </a:spcBef>
              <a:buNone/>
            </a:pPr>
            <a:r>
              <a:rPr lang="en-US" sz="2600" dirty="0"/>
              <a:t>	What to include in the one-pager?</a:t>
            </a:r>
          </a:p>
          <a:p>
            <a:pPr marL="1666875" lvl="3" indent="0">
              <a:lnSpc>
                <a:spcPct val="100000"/>
              </a:lnSpc>
              <a:spcBef>
                <a:spcPts val="0"/>
              </a:spcBef>
              <a:spcAft>
                <a:spcPts val="600"/>
              </a:spcAft>
              <a:buNone/>
            </a:pPr>
            <a:r>
              <a:rPr lang="en-US" sz="2600" dirty="0"/>
              <a:t>See </a:t>
            </a:r>
            <a:r>
              <a:rPr lang="en-US" sz="2600" dirty="0">
                <a:solidFill>
                  <a:srgbClr val="C00000"/>
                </a:solidFill>
                <a:hlinkClick r:id="rId3">
                  <a:extLst>
                    <a:ext uri="{A12FA001-AC4F-418D-AE19-62706E023703}">
                      <ahyp:hlinkClr xmlns:ahyp="http://schemas.microsoft.com/office/drawing/2018/hyperlinkcolor" val="tx"/>
                    </a:ext>
                  </a:extLst>
                </a:hlinkClick>
              </a:rPr>
              <a:t>VOH Feb 12, 2020</a:t>
            </a:r>
            <a:endParaRPr lang="en-US" sz="2600" dirty="0">
              <a:solidFill>
                <a:srgbClr val="C00000"/>
              </a:solidFill>
            </a:endParaRPr>
          </a:p>
          <a:p>
            <a:pPr marL="457189" lvl="1" indent="0">
              <a:lnSpc>
                <a:spcPct val="100000"/>
              </a:lnSpc>
              <a:spcBef>
                <a:spcPts val="0"/>
              </a:spcBef>
              <a:buNone/>
            </a:pPr>
            <a:r>
              <a:rPr lang="en-US" sz="3000" b="1" dirty="0">
                <a:solidFill>
                  <a:srgbClr val="0070C0"/>
                </a:solidFill>
              </a:rPr>
              <a:t>Seek input on what NSF program(s) fit your research</a:t>
            </a:r>
          </a:p>
          <a:p>
            <a:pPr marL="1030288" lvl="2" indent="-223838">
              <a:lnSpc>
                <a:spcPct val="100000"/>
              </a:lnSpc>
              <a:spcBef>
                <a:spcPts val="0"/>
              </a:spcBef>
              <a:spcAft>
                <a:spcPts val="600"/>
              </a:spcAft>
            </a:pPr>
            <a:r>
              <a:rPr lang="en-US" sz="2600" dirty="0"/>
              <a:t>Do some homework ahead of contact.</a:t>
            </a:r>
          </a:p>
          <a:p>
            <a:pPr marL="1030288" lvl="2" indent="-223838">
              <a:lnSpc>
                <a:spcPct val="100000"/>
              </a:lnSpc>
              <a:spcBef>
                <a:spcPts val="0"/>
              </a:spcBef>
              <a:spcAft>
                <a:spcPts val="600"/>
              </a:spcAft>
            </a:pPr>
            <a:r>
              <a:rPr lang="en-US" sz="2600" dirty="0"/>
              <a:t>Indicate which program(s) appear appropriate to you.</a:t>
            </a:r>
          </a:p>
        </p:txBody>
      </p:sp>
      <p:pic>
        <p:nvPicPr>
          <p:cNvPr id="8" name="Picture 54">
            <a:extLst>
              <a:ext uri="{FF2B5EF4-FFF2-40B4-BE49-F238E27FC236}">
                <a16:creationId xmlns:a16="http://schemas.microsoft.com/office/drawing/2014/main" id="{0CD0CA44-9835-8F46-B0DC-5714F6E57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6DAB9622-4EE8-F341-AC5A-C306E563E434}"/>
              </a:ext>
            </a:extLst>
          </p:cNvPr>
          <p:cNvSpPr>
            <a:spLocks noChangeArrowheads="1"/>
          </p:cNvSpPr>
          <p:nvPr/>
        </p:nvSpPr>
        <p:spPr bwMode="auto">
          <a:xfrm>
            <a:off x="1840034" y="-27976"/>
            <a:ext cx="9372541" cy="135428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latin typeface="Calibri" panose="020F0502020204030204" pitchFamily="34" charset="0"/>
                <a:cs typeface="Calibri" panose="020F0502020204030204" pitchFamily="34" charset="0"/>
              </a:rPr>
              <a:t>When to engage with a Program Officer?</a:t>
            </a:r>
          </a:p>
        </p:txBody>
      </p:sp>
      <p:pic>
        <p:nvPicPr>
          <p:cNvPr id="5" name="Picture 4">
            <a:extLst>
              <a:ext uri="{FF2B5EF4-FFF2-40B4-BE49-F238E27FC236}">
                <a16:creationId xmlns:a16="http://schemas.microsoft.com/office/drawing/2014/main" id="{DF62C52F-4C94-5F45-8D2B-D83386CE1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32" y="2389875"/>
            <a:ext cx="1993900" cy="3175000"/>
          </a:xfrm>
          <a:prstGeom prst="rect">
            <a:avLst/>
          </a:prstGeom>
        </p:spPr>
      </p:pic>
      <p:sp>
        <p:nvSpPr>
          <p:cNvPr id="6" name="Rectangle 5">
            <a:extLst>
              <a:ext uri="{FF2B5EF4-FFF2-40B4-BE49-F238E27FC236}">
                <a16:creationId xmlns:a16="http://schemas.microsoft.com/office/drawing/2014/main" id="{8D72CA5D-536B-EF4F-892F-B182195FFB3F}"/>
              </a:ext>
            </a:extLst>
          </p:cNvPr>
          <p:cNvSpPr/>
          <p:nvPr/>
        </p:nvSpPr>
        <p:spPr>
          <a:xfrm>
            <a:off x="2278664" y="1068669"/>
            <a:ext cx="1312154" cy="584775"/>
          </a:xfrm>
          <a:prstGeom prst="rect">
            <a:avLst/>
          </a:prstGeom>
          <a:ln>
            <a:noFill/>
          </a:ln>
        </p:spPr>
        <p:txBody>
          <a:bodyPr wrap="none">
            <a:spAutoFit/>
          </a:bodyPr>
          <a:lstStyle/>
          <a:p>
            <a:r>
              <a:rPr lang="en-US" sz="3200" b="1" dirty="0">
                <a:solidFill>
                  <a:srgbClr val="C00000"/>
                </a:solidFill>
              </a:rPr>
              <a:t>Before</a:t>
            </a:r>
            <a:endParaRPr lang="en-US" sz="3200" dirty="0">
              <a:solidFill>
                <a:srgbClr val="C00000"/>
              </a:solidFill>
            </a:endParaRPr>
          </a:p>
        </p:txBody>
      </p:sp>
    </p:spTree>
    <p:extLst>
      <p:ext uri="{BB962C8B-B14F-4D97-AF65-F5344CB8AC3E}">
        <p14:creationId xmlns:p14="http://schemas.microsoft.com/office/powerpoint/2010/main" val="2526882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4071D98-763D-094F-93A0-90B167284A0E}"/>
              </a:ext>
            </a:extLst>
          </p:cNvPr>
          <p:cNvSpPr>
            <a:spLocks noChangeArrowheads="1"/>
          </p:cNvSpPr>
          <p:nvPr/>
        </p:nvSpPr>
        <p:spPr bwMode="auto">
          <a:xfrm>
            <a:off x="1121722" y="-27976"/>
            <a:ext cx="10782270" cy="135428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latin typeface="Calibri" panose="020F0502020204030204" pitchFamily="34" charset="0"/>
                <a:cs typeface="Calibri" panose="020F0502020204030204" pitchFamily="34" charset="0"/>
              </a:rPr>
              <a:t>When to engage with your Program Officer?</a:t>
            </a:r>
          </a:p>
        </p:txBody>
      </p:sp>
      <p:pic>
        <p:nvPicPr>
          <p:cNvPr id="14" name="Picture 54">
            <a:extLst>
              <a:ext uri="{FF2B5EF4-FFF2-40B4-BE49-F238E27FC236}">
                <a16:creationId xmlns:a16="http://schemas.microsoft.com/office/drawing/2014/main" id="{4C0B25A0-1B9E-A044-93B0-69728D945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45CAB086-41DE-1E43-A051-CD0F56D19E8F}"/>
              </a:ext>
            </a:extLst>
          </p:cNvPr>
          <p:cNvPicPr>
            <a:picLocks noChangeAspect="1"/>
          </p:cNvPicPr>
          <p:nvPr/>
        </p:nvPicPr>
        <p:blipFill rotWithShape="1">
          <a:blip r:embed="rId4">
            <a:extLst>
              <a:ext uri="{28A0092B-C50C-407E-A947-70E740481C1C}">
                <a14:useLocalDpi xmlns:a14="http://schemas.microsoft.com/office/drawing/2010/main" val="0"/>
              </a:ext>
            </a:extLst>
          </a:blip>
          <a:srcRect l="3301" t="15796" r="4432" b="35466"/>
          <a:stretch/>
        </p:blipFill>
        <p:spPr>
          <a:xfrm rot="16200000">
            <a:off x="-483775" y="3043981"/>
            <a:ext cx="3654828" cy="1930601"/>
          </a:xfrm>
          <a:prstGeom prst="rect">
            <a:avLst/>
          </a:prstGeom>
        </p:spPr>
      </p:pic>
      <p:sp>
        <p:nvSpPr>
          <p:cNvPr id="20" name="Content Placeholder 8">
            <a:extLst>
              <a:ext uri="{FF2B5EF4-FFF2-40B4-BE49-F238E27FC236}">
                <a16:creationId xmlns:a16="http://schemas.microsoft.com/office/drawing/2014/main" id="{8B0F2E27-9353-7D4B-8AFC-EB485BA780C9}"/>
              </a:ext>
            </a:extLst>
          </p:cNvPr>
          <p:cNvSpPr>
            <a:spLocks noGrp="1"/>
          </p:cNvSpPr>
          <p:nvPr>
            <p:ph idx="1"/>
          </p:nvPr>
        </p:nvSpPr>
        <p:spPr>
          <a:xfrm>
            <a:off x="2124688" y="1626066"/>
            <a:ext cx="9385994" cy="5018639"/>
          </a:xfrm>
        </p:spPr>
        <p:txBody>
          <a:bodyPr>
            <a:noAutofit/>
          </a:bodyPr>
          <a:lstStyle/>
          <a:p>
            <a:pPr marL="457189" lvl="1" indent="0">
              <a:lnSpc>
                <a:spcPct val="100000"/>
              </a:lnSpc>
              <a:spcBef>
                <a:spcPts val="0"/>
              </a:spcBef>
              <a:spcAft>
                <a:spcPts val="600"/>
              </a:spcAft>
              <a:buNone/>
            </a:pPr>
            <a:r>
              <a:rPr lang="en-US" sz="3000" b="1" dirty="0">
                <a:solidFill>
                  <a:srgbClr val="0070C0"/>
                </a:solidFill>
              </a:rPr>
              <a:t>Don’t give up</a:t>
            </a:r>
            <a:endParaRPr lang="en-US" sz="2600" dirty="0"/>
          </a:p>
          <a:p>
            <a:pPr marL="457189" lvl="1" indent="0">
              <a:lnSpc>
                <a:spcPct val="100000"/>
              </a:lnSpc>
              <a:spcBef>
                <a:spcPts val="0"/>
              </a:spcBef>
              <a:buNone/>
            </a:pPr>
            <a:r>
              <a:rPr lang="en-US" sz="3000" b="1" dirty="0">
                <a:solidFill>
                  <a:srgbClr val="0070C0"/>
                </a:solidFill>
              </a:rPr>
              <a:t>Seek advice on what went wrong</a:t>
            </a:r>
          </a:p>
          <a:p>
            <a:pPr marL="1030288" lvl="2" indent="-223838">
              <a:lnSpc>
                <a:spcPct val="100000"/>
              </a:lnSpc>
              <a:spcBef>
                <a:spcPts val="0"/>
              </a:spcBef>
              <a:spcAft>
                <a:spcPts val="600"/>
              </a:spcAft>
            </a:pPr>
            <a:r>
              <a:rPr lang="en-US" sz="2600" dirty="0"/>
              <a:t>What are common messages in the reviews and panel summary?</a:t>
            </a:r>
          </a:p>
          <a:p>
            <a:pPr marL="1493838" lvl="3" indent="-223838">
              <a:lnSpc>
                <a:spcPct val="100000"/>
              </a:lnSpc>
              <a:spcBef>
                <a:spcPts val="0"/>
              </a:spcBef>
              <a:buFontTx/>
              <a:buChar char="-"/>
            </a:pPr>
            <a:r>
              <a:rPr lang="en-US" sz="2400" dirty="0"/>
              <a:t>Inadequate preliminary data?</a:t>
            </a:r>
          </a:p>
          <a:p>
            <a:pPr marL="1493838" lvl="3" indent="-223838">
              <a:lnSpc>
                <a:spcPct val="100000"/>
              </a:lnSpc>
              <a:spcBef>
                <a:spcPts val="0"/>
              </a:spcBef>
              <a:buFontTx/>
              <a:buChar char="-"/>
            </a:pPr>
            <a:r>
              <a:rPr lang="en-US" sz="2400" dirty="0"/>
              <a:t>Lack of focus?</a:t>
            </a:r>
            <a:endParaRPr lang="en-US" sz="2600" dirty="0"/>
          </a:p>
          <a:p>
            <a:pPr marL="457189" lvl="1" indent="0">
              <a:lnSpc>
                <a:spcPct val="100000"/>
              </a:lnSpc>
              <a:spcBef>
                <a:spcPts val="0"/>
              </a:spcBef>
              <a:buNone/>
            </a:pPr>
            <a:r>
              <a:rPr lang="en-US" sz="3000" b="1" dirty="0">
                <a:solidFill>
                  <a:srgbClr val="0070C0"/>
                </a:solidFill>
              </a:rPr>
              <a:t>Seek advice on resubmitting the proposal</a:t>
            </a:r>
          </a:p>
          <a:p>
            <a:pPr marL="1030288" lvl="2" indent="-223838">
              <a:lnSpc>
                <a:spcPct val="100000"/>
              </a:lnSpc>
              <a:spcBef>
                <a:spcPts val="0"/>
              </a:spcBef>
              <a:spcAft>
                <a:spcPts val="600"/>
              </a:spcAft>
            </a:pPr>
            <a:r>
              <a:rPr lang="en-US" sz="2600" dirty="0"/>
              <a:t>What are important considerations?</a:t>
            </a:r>
          </a:p>
          <a:p>
            <a:pPr marL="1493838" lvl="2" indent="-223838">
              <a:lnSpc>
                <a:spcPct val="100000"/>
              </a:lnSpc>
              <a:spcBef>
                <a:spcPts val="0"/>
              </a:spcBef>
              <a:buFontTx/>
              <a:buChar char="-"/>
            </a:pPr>
            <a:r>
              <a:rPr lang="en-US" sz="2400" dirty="0"/>
              <a:t>Submit to the same program or another?</a:t>
            </a:r>
          </a:p>
          <a:p>
            <a:pPr marL="1493838" lvl="2" indent="-223838">
              <a:lnSpc>
                <a:spcPct val="100000"/>
              </a:lnSpc>
              <a:spcBef>
                <a:spcPts val="0"/>
              </a:spcBef>
              <a:buFontTx/>
              <a:buChar char="-"/>
            </a:pPr>
            <a:r>
              <a:rPr lang="en-US" sz="2400" dirty="0"/>
              <a:t>What aspects need substantive revision? Minor revision?</a:t>
            </a:r>
          </a:p>
          <a:p>
            <a:pPr marL="1493838" lvl="2" indent="-223838">
              <a:lnSpc>
                <a:spcPct val="100000"/>
              </a:lnSpc>
              <a:spcBef>
                <a:spcPts val="0"/>
              </a:spcBef>
              <a:buFontTx/>
              <a:buChar char="-"/>
            </a:pPr>
            <a:r>
              <a:rPr lang="en-US" sz="2400" dirty="0"/>
              <a:t>What pitfalls can be avoided?</a:t>
            </a:r>
          </a:p>
        </p:txBody>
      </p:sp>
      <p:sp>
        <p:nvSpPr>
          <p:cNvPr id="21" name="Rectangle 20">
            <a:extLst>
              <a:ext uri="{FF2B5EF4-FFF2-40B4-BE49-F238E27FC236}">
                <a16:creationId xmlns:a16="http://schemas.microsoft.com/office/drawing/2014/main" id="{CE71DCB2-06F8-C946-9A8A-402D576829CA}"/>
              </a:ext>
            </a:extLst>
          </p:cNvPr>
          <p:cNvSpPr/>
          <p:nvPr/>
        </p:nvSpPr>
        <p:spPr>
          <a:xfrm>
            <a:off x="2278664" y="994554"/>
            <a:ext cx="2667525" cy="584775"/>
          </a:xfrm>
          <a:prstGeom prst="rect">
            <a:avLst/>
          </a:prstGeom>
        </p:spPr>
        <p:txBody>
          <a:bodyPr wrap="none">
            <a:spAutoFit/>
          </a:bodyPr>
          <a:lstStyle/>
          <a:p>
            <a:r>
              <a:rPr lang="en-US" sz="3200" b="1" dirty="0">
                <a:solidFill>
                  <a:srgbClr val="C00000"/>
                </a:solidFill>
              </a:rPr>
              <a:t>After (Decline)</a:t>
            </a:r>
            <a:endParaRPr lang="en-US" sz="3200" dirty="0">
              <a:solidFill>
                <a:srgbClr val="C00000"/>
              </a:solidFill>
            </a:endParaRPr>
          </a:p>
        </p:txBody>
      </p:sp>
    </p:spTree>
    <p:extLst>
      <p:ext uri="{BB962C8B-B14F-4D97-AF65-F5344CB8AC3E}">
        <p14:creationId xmlns:p14="http://schemas.microsoft.com/office/powerpoint/2010/main" val="2746151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4071D98-763D-094F-93A0-90B167284A0E}"/>
              </a:ext>
            </a:extLst>
          </p:cNvPr>
          <p:cNvSpPr>
            <a:spLocks noChangeArrowheads="1"/>
          </p:cNvSpPr>
          <p:nvPr/>
        </p:nvSpPr>
        <p:spPr bwMode="auto">
          <a:xfrm>
            <a:off x="1121722" y="0"/>
            <a:ext cx="10782270" cy="86334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latin typeface="Calibri" panose="020F0502020204030204" pitchFamily="34" charset="0"/>
                <a:cs typeface="Calibri" panose="020F0502020204030204" pitchFamily="34" charset="0"/>
              </a:rPr>
              <a:t>When to engage with your Program Officer?</a:t>
            </a:r>
          </a:p>
        </p:txBody>
      </p:sp>
      <p:pic>
        <p:nvPicPr>
          <p:cNvPr id="14" name="Picture 54">
            <a:extLst>
              <a:ext uri="{FF2B5EF4-FFF2-40B4-BE49-F238E27FC236}">
                <a16:creationId xmlns:a16="http://schemas.microsoft.com/office/drawing/2014/main" id="{4C0B25A0-1B9E-A044-93B0-69728D945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8">
            <a:extLst>
              <a:ext uri="{FF2B5EF4-FFF2-40B4-BE49-F238E27FC236}">
                <a16:creationId xmlns:a16="http://schemas.microsoft.com/office/drawing/2014/main" id="{8B0F2E27-9353-7D4B-8AFC-EB485BA780C9}"/>
              </a:ext>
            </a:extLst>
          </p:cNvPr>
          <p:cNvSpPr>
            <a:spLocks noGrp="1"/>
          </p:cNvSpPr>
          <p:nvPr>
            <p:ph idx="1"/>
          </p:nvPr>
        </p:nvSpPr>
        <p:spPr>
          <a:xfrm>
            <a:off x="1343639" y="1386562"/>
            <a:ext cx="10848361" cy="5471438"/>
          </a:xfrm>
        </p:spPr>
        <p:txBody>
          <a:bodyPr>
            <a:noAutofit/>
          </a:bodyPr>
          <a:lstStyle/>
          <a:p>
            <a:pPr marL="457189" lvl="1" indent="0">
              <a:lnSpc>
                <a:spcPct val="100000"/>
              </a:lnSpc>
              <a:spcBef>
                <a:spcPts val="0"/>
              </a:spcBef>
              <a:spcAft>
                <a:spcPts val="600"/>
              </a:spcAft>
              <a:buNone/>
            </a:pPr>
            <a:r>
              <a:rPr lang="en-US" sz="3000" b="1" dirty="0">
                <a:solidFill>
                  <a:srgbClr val="0070C0"/>
                </a:solidFill>
              </a:rPr>
              <a:t>What to expect?</a:t>
            </a:r>
          </a:p>
          <a:p>
            <a:pPr marL="1030288" lvl="2" indent="-223838">
              <a:lnSpc>
                <a:spcPct val="100000"/>
              </a:lnSpc>
              <a:spcBef>
                <a:spcPts val="0"/>
              </a:spcBef>
            </a:pPr>
            <a:r>
              <a:rPr lang="en-US" sz="2600" dirty="0"/>
              <a:t>Possible budget revisions.</a:t>
            </a:r>
          </a:p>
          <a:p>
            <a:pPr marL="1371566" lvl="3" indent="0">
              <a:lnSpc>
                <a:spcPct val="100000"/>
              </a:lnSpc>
              <a:spcBef>
                <a:spcPts val="0"/>
              </a:spcBef>
              <a:spcAft>
                <a:spcPts val="600"/>
              </a:spcAft>
              <a:buNone/>
            </a:pPr>
            <a:r>
              <a:rPr lang="en-US" sz="2400" dirty="0"/>
              <a:t>See </a:t>
            </a:r>
            <a:r>
              <a:rPr lang="en-US" sz="2400" dirty="0">
                <a:solidFill>
                  <a:srgbClr val="C00000"/>
                </a:solidFill>
                <a:hlinkClick r:id="rId4">
                  <a:extLst>
                    <a:ext uri="{A12FA001-AC4F-418D-AE19-62706E023703}">
                      <ahyp:hlinkClr xmlns:ahyp="http://schemas.microsoft.com/office/drawing/2018/hyperlinkcolor" val="tx"/>
                    </a:ext>
                  </a:extLst>
                </a:hlinkClick>
              </a:rPr>
              <a:t>VOH Feb 10, 2021 </a:t>
            </a:r>
            <a:r>
              <a:rPr lang="en-US" sz="2400" dirty="0"/>
              <a:t>on budget prep</a:t>
            </a:r>
          </a:p>
          <a:p>
            <a:pPr marL="1030288" lvl="2" indent="-223838">
              <a:lnSpc>
                <a:spcPct val="100000"/>
              </a:lnSpc>
              <a:spcBef>
                <a:spcPts val="0"/>
              </a:spcBef>
              <a:spcAft>
                <a:spcPts val="600"/>
              </a:spcAft>
            </a:pPr>
            <a:r>
              <a:rPr lang="en-US" sz="2600" dirty="0"/>
              <a:t>Resolution of any current/pending support overlap.</a:t>
            </a:r>
          </a:p>
          <a:p>
            <a:pPr marL="1030288" lvl="2" indent="-223838">
              <a:lnSpc>
                <a:spcPct val="100000"/>
              </a:lnSpc>
              <a:spcBef>
                <a:spcPts val="0"/>
              </a:spcBef>
              <a:spcAft>
                <a:spcPts val="600"/>
              </a:spcAft>
            </a:pPr>
            <a:r>
              <a:rPr lang="en-US" sz="2600"/>
              <a:t>Other: </a:t>
            </a:r>
            <a:r>
              <a:rPr lang="en-US" sz="2600" dirty="0"/>
              <a:t>preparation of </a:t>
            </a:r>
            <a:r>
              <a:rPr lang="en-US" sz="2600"/>
              <a:t>public abstract; timeframe for funding.</a:t>
            </a:r>
            <a:endParaRPr lang="en-US" sz="2600" dirty="0"/>
          </a:p>
          <a:p>
            <a:pPr marL="457189" lvl="1" indent="0">
              <a:lnSpc>
                <a:spcPct val="100000"/>
              </a:lnSpc>
              <a:spcBef>
                <a:spcPts val="0"/>
              </a:spcBef>
              <a:buNone/>
            </a:pPr>
            <a:r>
              <a:rPr lang="en-US" sz="3000" b="1" dirty="0">
                <a:solidFill>
                  <a:srgbClr val="0070C0"/>
                </a:solidFill>
              </a:rPr>
              <a:t>Post-award reporting</a:t>
            </a:r>
          </a:p>
          <a:p>
            <a:pPr marL="1030288" lvl="2" indent="-223838">
              <a:lnSpc>
                <a:spcPct val="100000"/>
              </a:lnSpc>
              <a:spcBef>
                <a:spcPts val="0"/>
              </a:spcBef>
              <a:spcAft>
                <a:spcPts val="600"/>
              </a:spcAft>
            </a:pPr>
            <a:r>
              <a:rPr lang="en-US" sz="2600" dirty="0"/>
              <a:t>Annual report: progress on scientific and broader impact fronts.</a:t>
            </a:r>
          </a:p>
          <a:p>
            <a:pPr marL="1030288" lvl="2" indent="-223838">
              <a:lnSpc>
                <a:spcPct val="100000"/>
              </a:lnSpc>
              <a:spcBef>
                <a:spcPts val="0"/>
              </a:spcBef>
              <a:spcAft>
                <a:spcPts val="600"/>
              </a:spcAft>
            </a:pPr>
            <a:r>
              <a:rPr lang="en-US" sz="2600" dirty="0"/>
              <a:t>Problems and potential solutions.</a:t>
            </a:r>
          </a:p>
          <a:p>
            <a:pPr marL="457189" lvl="1" indent="0">
              <a:lnSpc>
                <a:spcPct val="100000"/>
              </a:lnSpc>
              <a:spcBef>
                <a:spcPts val="0"/>
              </a:spcBef>
              <a:buNone/>
            </a:pPr>
            <a:r>
              <a:rPr lang="en-US" sz="3000" b="1" dirty="0">
                <a:solidFill>
                  <a:srgbClr val="0070C0"/>
                </a:solidFill>
              </a:rPr>
              <a:t>Stay in touch</a:t>
            </a:r>
          </a:p>
          <a:p>
            <a:pPr marL="1030288" lvl="2" indent="-223838"/>
            <a:r>
              <a:rPr lang="en-US" sz="2600" dirty="0"/>
              <a:t>Hearing your success stories </a:t>
            </a:r>
            <a:r>
              <a:rPr lang="en-US" sz="2600" u="sng" dirty="0"/>
              <a:t>as they happen</a:t>
            </a:r>
            <a:r>
              <a:rPr lang="en-US" sz="2600" dirty="0"/>
              <a:t> helps us convey the excitement of the science supported by NSF.</a:t>
            </a:r>
          </a:p>
          <a:p>
            <a:pPr marL="1030288" lvl="2" indent="-223838"/>
            <a:r>
              <a:rPr lang="en-US" sz="2600" dirty="0"/>
              <a:t>Discuss funding opportunities - supplements, new ideas, programs etc.</a:t>
            </a:r>
          </a:p>
        </p:txBody>
      </p:sp>
      <p:sp>
        <p:nvSpPr>
          <p:cNvPr id="21" name="Rectangle 20">
            <a:extLst>
              <a:ext uri="{FF2B5EF4-FFF2-40B4-BE49-F238E27FC236}">
                <a16:creationId xmlns:a16="http://schemas.microsoft.com/office/drawing/2014/main" id="{CE71DCB2-06F8-C946-9A8A-402D576829CA}"/>
              </a:ext>
            </a:extLst>
          </p:cNvPr>
          <p:cNvSpPr/>
          <p:nvPr/>
        </p:nvSpPr>
        <p:spPr>
          <a:xfrm>
            <a:off x="1521629" y="842080"/>
            <a:ext cx="2515432" cy="584775"/>
          </a:xfrm>
          <a:prstGeom prst="rect">
            <a:avLst/>
          </a:prstGeom>
        </p:spPr>
        <p:txBody>
          <a:bodyPr wrap="none">
            <a:spAutoFit/>
          </a:bodyPr>
          <a:lstStyle/>
          <a:p>
            <a:r>
              <a:rPr lang="en-US" sz="3200" b="1" dirty="0">
                <a:solidFill>
                  <a:srgbClr val="C00000"/>
                </a:solidFill>
              </a:rPr>
              <a:t>After (Award)</a:t>
            </a:r>
            <a:endParaRPr lang="en-US" sz="3200" dirty="0">
              <a:solidFill>
                <a:srgbClr val="C00000"/>
              </a:solidFill>
            </a:endParaRPr>
          </a:p>
        </p:txBody>
      </p:sp>
      <p:pic>
        <p:nvPicPr>
          <p:cNvPr id="3" name="Picture 2">
            <a:extLst>
              <a:ext uri="{FF2B5EF4-FFF2-40B4-BE49-F238E27FC236}">
                <a16:creationId xmlns:a16="http://schemas.microsoft.com/office/drawing/2014/main" id="{C57DF287-B190-CC46-AA87-D96509D69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09349"/>
            <a:ext cx="1703143" cy="2472304"/>
          </a:xfrm>
          <a:prstGeom prst="rect">
            <a:avLst/>
          </a:prstGeom>
        </p:spPr>
      </p:pic>
    </p:spTree>
    <p:extLst>
      <p:ext uri="{BB962C8B-B14F-4D97-AF65-F5344CB8AC3E}">
        <p14:creationId xmlns:p14="http://schemas.microsoft.com/office/powerpoint/2010/main" val="502524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73E7356-85D2-4512-AB44-6ADE3F0DBF63}"/>
              </a:ext>
            </a:extLst>
          </p:cNvPr>
          <p:cNvSpPr>
            <a:spLocks noGrp="1"/>
          </p:cNvSpPr>
          <p:nvPr>
            <p:ph idx="1"/>
          </p:nvPr>
        </p:nvSpPr>
        <p:spPr>
          <a:xfrm>
            <a:off x="2710704" y="1156723"/>
            <a:ext cx="6770593" cy="1616728"/>
          </a:xfrm>
        </p:spPr>
        <p:txBody>
          <a:bodyPr>
            <a:normAutofit fontScale="92500" lnSpcReduction="20000"/>
          </a:bodyPr>
          <a:lstStyle/>
          <a:p>
            <a:pPr marL="0" indent="0" algn="ctr">
              <a:buNone/>
            </a:pPr>
            <a:r>
              <a:rPr lang="en-US" b="1" dirty="0">
                <a:solidFill>
                  <a:srgbClr val="0070C0"/>
                </a:solidFill>
                <a:latin typeface="Calibri" panose="020F0502020204030204" pitchFamily="34" charset="0"/>
                <a:cs typeface="Calibri" panose="020F0502020204030204" pitchFamily="34" charset="0"/>
              </a:rPr>
              <a:t>NSF Websites (nsf.gov)</a:t>
            </a:r>
          </a:p>
          <a:p>
            <a:pPr marL="0" indent="0" algn="ctr">
              <a:buNone/>
            </a:pPr>
            <a:r>
              <a:rPr lang="en-US" b="1" dirty="0">
                <a:solidFill>
                  <a:srgbClr val="0070C0"/>
                </a:solidFill>
                <a:latin typeface="Calibri" panose="020F0502020204030204" pitchFamily="34" charset="0"/>
                <a:cs typeface="Calibri" panose="020F0502020204030204" pitchFamily="34" charset="0"/>
              </a:rPr>
              <a:t>Virtual Office Hours (access via Blogs)</a:t>
            </a:r>
          </a:p>
          <a:p>
            <a:pPr marL="0" indent="0" algn="ctr">
              <a:buNone/>
            </a:pPr>
            <a:r>
              <a:rPr lang="en-US" b="1" dirty="0">
                <a:solidFill>
                  <a:srgbClr val="0070C0"/>
                </a:solidFill>
                <a:latin typeface="Calibri" panose="020F0502020204030204" pitchFamily="34" charset="0"/>
                <a:cs typeface="Calibri" panose="020F0502020204030204" pitchFamily="34" charset="0"/>
              </a:rPr>
              <a:t>Meetings and Conferences</a:t>
            </a:r>
          </a:p>
          <a:p>
            <a:pPr marL="0" indent="0" algn="ctr">
              <a:buNone/>
            </a:pPr>
            <a:r>
              <a:rPr lang="en-US" b="1" dirty="0">
                <a:solidFill>
                  <a:srgbClr val="0070C0"/>
                </a:solidFill>
                <a:latin typeface="Calibri" panose="020F0502020204030204" pitchFamily="34" charset="0"/>
                <a:cs typeface="Calibri" panose="020F0502020204030204" pitchFamily="34" charset="0"/>
              </a:rPr>
              <a:t>Outreach Visits</a:t>
            </a:r>
          </a:p>
          <a:p>
            <a:pPr algn="ctr"/>
            <a:endParaRPr lang="en-US" b="1" dirty="0">
              <a:solidFill>
                <a:srgbClr val="0070C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319C9B33-C226-4D4E-9FD0-19F16334C2BF}"/>
              </a:ext>
            </a:extLst>
          </p:cNvPr>
          <p:cNvPicPr>
            <a:picLocks noChangeAspect="1"/>
          </p:cNvPicPr>
          <p:nvPr/>
        </p:nvPicPr>
        <p:blipFill>
          <a:blip r:embed="rId3"/>
          <a:stretch>
            <a:fillRect/>
          </a:stretch>
        </p:blipFill>
        <p:spPr>
          <a:xfrm>
            <a:off x="0" y="2948262"/>
            <a:ext cx="5552452" cy="3889464"/>
          </a:xfrm>
          <a:prstGeom prst="rect">
            <a:avLst/>
          </a:prstGeom>
        </p:spPr>
      </p:pic>
      <p:pic>
        <p:nvPicPr>
          <p:cNvPr id="11" name="Picture 10">
            <a:extLst>
              <a:ext uri="{FF2B5EF4-FFF2-40B4-BE49-F238E27FC236}">
                <a16:creationId xmlns:a16="http://schemas.microsoft.com/office/drawing/2014/main" id="{C80BA8C0-C2E8-4C16-A99E-BDB0D7F14BA7}"/>
              </a:ext>
            </a:extLst>
          </p:cNvPr>
          <p:cNvPicPr>
            <a:picLocks noChangeAspect="1"/>
          </p:cNvPicPr>
          <p:nvPr/>
        </p:nvPicPr>
        <p:blipFill rotWithShape="1">
          <a:blip r:embed="rId4"/>
          <a:srcRect b="29662"/>
          <a:stretch/>
        </p:blipFill>
        <p:spPr>
          <a:xfrm>
            <a:off x="6442385" y="2948262"/>
            <a:ext cx="4544866" cy="804970"/>
          </a:xfrm>
          <a:prstGeom prst="rect">
            <a:avLst/>
          </a:prstGeom>
        </p:spPr>
      </p:pic>
      <p:pic>
        <p:nvPicPr>
          <p:cNvPr id="6" name="Picture 5">
            <a:extLst>
              <a:ext uri="{FF2B5EF4-FFF2-40B4-BE49-F238E27FC236}">
                <a16:creationId xmlns:a16="http://schemas.microsoft.com/office/drawing/2014/main" id="{B36C65E5-31FC-4F06-8C4B-314B45016268}"/>
              </a:ext>
            </a:extLst>
          </p:cNvPr>
          <p:cNvPicPr>
            <a:picLocks noChangeAspect="1"/>
          </p:cNvPicPr>
          <p:nvPr/>
        </p:nvPicPr>
        <p:blipFill>
          <a:blip r:embed="rId5"/>
          <a:stretch>
            <a:fillRect/>
          </a:stretch>
        </p:blipFill>
        <p:spPr>
          <a:xfrm>
            <a:off x="6275014" y="4069030"/>
            <a:ext cx="4916006" cy="2768695"/>
          </a:xfrm>
          <a:prstGeom prst="rect">
            <a:avLst/>
          </a:prstGeom>
        </p:spPr>
      </p:pic>
      <p:pic>
        <p:nvPicPr>
          <p:cNvPr id="10" name="Picture 54">
            <a:extLst>
              <a:ext uri="{FF2B5EF4-FFF2-40B4-BE49-F238E27FC236}">
                <a16:creationId xmlns:a16="http://schemas.microsoft.com/office/drawing/2014/main" id="{7647BEFA-F328-2549-912C-F3157D6BCE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3969099-5BE6-324B-AE39-E8C0436FA1B0}"/>
              </a:ext>
            </a:extLst>
          </p:cNvPr>
          <p:cNvSpPr>
            <a:spLocks noChangeArrowheads="1"/>
          </p:cNvSpPr>
          <p:nvPr/>
        </p:nvSpPr>
        <p:spPr bwMode="auto">
          <a:xfrm>
            <a:off x="2209859" y="-27976"/>
            <a:ext cx="7772283" cy="135428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latin typeface="Calibri" panose="020F0502020204030204" pitchFamily="34" charset="0"/>
                <a:cs typeface="Calibri" panose="020F0502020204030204" pitchFamily="34" charset="0"/>
              </a:rPr>
              <a:t>How to find us?</a:t>
            </a:r>
          </a:p>
        </p:txBody>
      </p:sp>
    </p:spTree>
    <p:extLst>
      <p:ext uri="{BB962C8B-B14F-4D97-AF65-F5344CB8AC3E}">
        <p14:creationId xmlns:p14="http://schemas.microsoft.com/office/powerpoint/2010/main" val="1858009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D6DD7E-50C5-4ED2-B747-087AC4D8C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611" y="5482291"/>
            <a:ext cx="1270000" cy="1270000"/>
          </a:xfrm>
          <a:prstGeom prst="rect">
            <a:avLst/>
          </a:prstGeom>
        </p:spPr>
      </p:pic>
      <p:sp>
        <p:nvSpPr>
          <p:cNvPr id="4" name="Content Placeholder 2">
            <a:extLst>
              <a:ext uri="{FF2B5EF4-FFF2-40B4-BE49-F238E27FC236}">
                <a16:creationId xmlns:a16="http://schemas.microsoft.com/office/drawing/2014/main" id="{9CF54194-A1C3-4331-9387-BF68D14C895D}"/>
              </a:ext>
            </a:extLst>
          </p:cNvPr>
          <p:cNvSpPr txBox="1">
            <a:spLocks/>
          </p:cNvSpPr>
          <p:nvPr/>
        </p:nvSpPr>
        <p:spPr>
          <a:xfrm>
            <a:off x="489123" y="3039917"/>
            <a:ext cx="4076997" cy="16417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en-US" sz="3300" dirty="0">
                <a:solidFill>
                  <a:srgbClr val="0070C0"/>
                </a:solidFill>
                <a:latin typeface="Calibri" panose="020F0502020204030204" pitchFamily="34" charset="0"/>
                <a:cs typeface="Calibri" panose="020F0502020204030204" pitchFamily="34" charset="0"/>
              </a:rPr>
              <a:t>Submit your questions via the </a:t>
            </a:r>
            <a:r>
              <a:rPr lang="en-US" sz="3300" u="sng" dirty="0">
                <a:solidFill>
                  <a:srgbClr val="0070C0"/>
                </a:solidFill>
                <a:latin typeface="Calibri" panose="020F0502020204030204" pitchFamily="34" charset="0"/>
                <a:cs typeface="Calibri" panose="020F0502020204030204" pitchFamily="34" charset="0"/>
              </a:rPr>
              <a:t>Q&amp;A</a:t>
            </a:r>
            <a:r>
              <a:rPr lang="en-US" sz="3300" dirty="0">
                <a:solidFill>
                  <a:srgbClr val="0070C0"/>
                </a:solidFill>
                <a:latin typeface="Calibri" panose="020F0502020204030204" pitchFamily="34" charset="0"/>
                <a:cs typeface="Calibri" panose="020F0502020204030204" pitchFamily="34" charset="0"/>
              </a:rPr>
              <a:t> function. </a:t>
            </a:r>
            <a:endParaRPr lang="en-US" sz="1600" dirty="0">
              <a:solidFill>
                <a:srgbClr val="0070C0"/>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053EF8C-23B7-4479-A8C0-5F1C71B7BD10}"/>
              </a:ext>
            </a:extLst>
          </p:cNvPr>
          <p:cNvSpPr txBox="1">
            <a:spLocks/>
          </p:cNvSpPr>
          <p:nvPr/>
        </p:nvSpPr>
        <p:spPr>
          <a:xfrm>
            <a:off x="0" y="178757"/>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MCB Virtual Office Hour</a:t>
            </a:r>
            <a:br>
              <a:rPr lang="en-US" b="1" dirty="0">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Question and Answers Session</a:t>
            </a:r>
          </a:p>
        </p:txBody>
      </p:sp>
      <p:sp>
        <p:nvSpPr>
          <p:cNvPr id="3" name="Rectangle 2">
            <a:extLst>
              <a:ext uri="{FF2B5EF4-FFF2-40B4-BE49-F238E27FC236}">
                <a16:creationId xmlns:a16="http://schemas.microsoft.com/office/drawing/2014/main" id="{C68CE593-3FE8-466A-A0EE-CC6441CEEEAA}"/>
              </a:ext>
            </a:extLst>
          </p:cNvPr>
          <p:cNvSpPr>
            <a:spLocks noChangeArrowheads="1"/>
          </p:cNvSpPr>
          <p:nvPr/>
        </p:nvSpPr>
        <p:spPr bwMode="auto">
          <a:xfrm>
            <a:off x="609601" y="3664813"/>
            <a:ext cx="184731" cy="30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351" dirty="0">
              <a:latin typeface="Calibri" panose="020F0502020204030204" pitchFamily="34" charset="0"/>
              <a:cs typeface="Calibri" panose="020F0502020204030204" pitchFamily="34" charset="0"/>
            </a:endParaRPr>
          </a:p>
        </p:txBody>
      </p:sp>
      <p:sp>
        <p:nvSpPr>
          <p:cNvPr id="6" name="Rectangle 4">
            <a:extLst>
              <a:ext uri="{FF2B5EF4-FFF2-40B4-BE49-F238E27FC236}">
                <a16:creationId xmlns:a16="http://schemas.microsoft.com/office/drawing/2014/main" id="{185239F5-79B4-4E7C-A88A-067623E171B3}"/>
              </a:ext>
            </a:extLst>
          </p:cNvPr>
          <p:cNvSpPr>
            <a:spLocks noChangeArrowheads="1"/>
          </p:cNvSpPr>
          <p:nvPr/>
        </p:nvSpPr>
        <p:spPr bwMode="auto">
          <a:xfrm>
            <a:off x="5771536" y="319089"/>
            <a:ext cx="9193029" cy="30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351"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3456D244-E0DF-4F4F-A165-0ED54C68FCAD}"/>
              </a:ext>
            </a:extLst>
          </p:cNvPr>
          <p:cNvSpPr/>
          <p:nvPr/>
        </p:nvSpPr>
        <p:spPr>
          <a:xfrm>
            <a:off x="609601" y="5527437"/>
            <a:ext cx="7500731" cy="1077218"/>
          </a:xfrm>
          <a:prstGeom prst="rect">
            <a:avLst/>
          </a:prstGeom>
        </p:spPr>
        <p:txBody>
          <a:bodyPr wrap="square">
            <a:spAutoFit/>
          </a:bodyPr>
          <a:lstStyle/>
          <a:p>
            <a:pPr>
              <a:spcBef>
                <a:spcPts val="1200"/>
              </a:spcBef>
              <a:spcAft>
                <a:spcPts val="1200"/>
              </a:spcAft>
            </a:pPr>
            <a:r>
              <a:rPr lang="en-US" sz="3200" dirty="0">
                <a:latin typeface="Calibri" panose="020F0502020204030204" pitchFamily="34" charset="0"/>
                <a:cs typeface="Calibri" panose="020F0502020204030204" pitchFamily="34" charset="0"/>
              </a:rPr>
              <a:t>*For specific questions about your project,</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please contact a Program Director.</a:t>
            </a:r>
          </a:p>
        </p:txBody>
      </p:sp>
      <p:sp>
        <p:nvSpPr>
          <p:cNvPr id="12" name="Content Placeholder 2">
            <a:extLst>
              <a:ext uri="{FF2B5EF4-FFF2-40B4-BE49-F238E27FC236}">
                <a16:creationId xmlns:a16="http://schemas.microsoft.com/office/drawing/2014/main" id="{23690602-B8C1-4645-997D-24B407CFE796}"/>
              </a:ext>
            </a:extLst>
          </p:cNvPr>
          <p:cNvSpPr txBox="1">
            <a:spLocks/>
          </p:cNvSpPr>
          <p:nvPr/>
        </p:nvSpPr>
        <p:spPr>
          <a:xfrm>
            <a:off x="4416777" y="1714721"/>
            <a:ext cx="3358449" cy="12480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spcAft>
                <a:spcPts val="1200"/>
              </a:spcAft>
              <a:buNone/>
            </a:pPr>
            <a:r>
              <a:rPr lang="en-US" sz="2200" dirty="0">
                <a:solidFill>
                  <a:srgbClr val="0070C0"/>
                </a:solidFill>
                <a:latin typeface="Calibri" panose="020F0502020204030204" pitchFamily="34" charset="0"/>
                <a:cs typeface="Calibri" panose="020F0502020204030204" pitchFamily="34" charset="0"/>
              </a:rPr>
              <a:t>Click on the Q&amp;A icon on the bottom of your Zoom screen, shown here:</a:t>
            </a:r>
          </a:p>
          <a:p>
            <a:pPr marL="0" indent="0">
              <a:spcBef>
                <a:spcPts val="1200"/>
              </a:spcBef>
              <a:spcAft>
                <a:spcPts val="1200"/>
              </a:spcAft>
              <a:buNone/>
            </a:pPr>
            <a:endParaRPr lang="en-US" sz="2200" dirty="0">
              <a:solidFill>
                <a:srgbClr val="0070C0"/>
              </a:solidFill>
              <a:latin typeface="Calibri" panose="020F0502020204030204" pitchFamily="34" charset="0"/>
              <a:cs typeface="Calibri" panose="020F0502020204030204" pitchFamily="34" charset="0"/>
            </a:endParaRPr>
          </a:p>
          <a:p>
            <a:pPr marL="0" indent="0">
              <a:buNone/>
            </a:pPr>
            <a:endParaRPr lang="en-US" sz="2200" dirty="0">
              <a:solidFill>
                <a:srgbClr val="0070C0"/>
              </a:solidFill>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C053C5FA-608B-4353-86AD-EA183A989C49}"/>
              </a:ext>
            </a:extLst>
          </p:cNvPr>
          <p:cNvSpPr txBox="1">
            <a:spLocks/>
          </p:cNvSpPr>
          <p:nvPr/>
        </p:nvSpPr>
        <p:spPr>
          <a:xfrm>
            <a:off x="7874815" y="2781480"/>
            <a:ext cx="3690653" cy="21586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200" dirty="0">
                <a:solidFill>
                  <a:srgbClr val="0070C0"/>
                </a:solidFill>
                <a:latin typeface="Calibri" panose="020F0502020204030204" pitchFamily="34" charset="0"/>
                <a:cs typeface="Calibri" panose="020F0502020204030204" pitchFamily="34" charset="0"/>
              </a:rPr>
              <a:t>A Q&amp;A box should appear on your screen. </a:t>
            </a:r>
          </a:p>
          <a:p>
            <a:pPr marL="0" indent="0">
              <a:spcBef>
                <a:spcPts val="0"/>
              </a:spcBef>
              <a:spcAft>
                <a:spcPts val="600"/>
              </a:spcAft>
              <a:buNone/>
            </a:pPr>
            <a:r>
              <a:rPr lang="en-US" sz="2200" dirty="0">
                <a:solidFill>
                  <a:srgbClr val="0070C0"/>
                </a:solidFill>
                <a:latin typeface="Calibri" panose="020F0502020204030204" pitchFamily="34" charset="0"/>
                <a:cs typeface="Calibri" panose="020F0502020204030204" pitchFamily="34" charset="0"/>
              </a:rPr>
              <a:t>Please enter your question or comment in the box. You may select to submit your question anonymously.</a:t>
            </a:r>
          </a:p>
          <a:p>
            <a:pPr marL="0" indent="0">
              <a:spcBef>
                <a:spcPts val="0"/>
              </a:spcBef>
              <a:spcAft>
                <a:spcPts val="600"/>
              </a:spcAft>
              <a:buNone/>
            </a:pPr>
            <a:endParaRPr lang="en-US" sz="2200" dirty="0">
              <a:solidFill>
                <a:srgbClr val="0070C0"/>
              </a:solidFill>
              <a:latin typeface="Calibri" panose="020F0502020204030204" pitchFamily="34" charset="0"/>
              <a:cs typeface="Calibri" panose="020F0502020204030204" pitchFamily="34" charset="0"/>
            </a:endParaRPr>
          </a:p>
          <a:p>
            <a:pPr marL="0" indent="0">
              <a:spcBef>
                <a:spcPts val="0"/>
              </a:spcBef>
              <a:spcAft>
                <a:spcPts val="600"/>
              </a:spcAft>
              <a:buNone/>
            </a:pPr>
            <a:endParaRPr lang="en-US" sz="2200" dirty="0">
              <a:solidFill>
                <a:srgbClr val="0070C0"/>
              </a:solidFill>
              <a:latin typeface="Calibri" panose="020F0502020204030204" pitchFamily="34" charset="0"/>
              <a:cs typeface="Calibri" panose="020F0502020204030204" pitchFamily="34" charset="0"/>
            </a:endParaRPr>
          </a:p>
        </p:txBody>
      </p:sp>
      <p:sp>
        <p:nvSpPr>
          <p:cNvPr id="7" name="Arrow: Down 6">
            <a:extLst>
              <a:ext uri="{FF2B5EF4-FFF2-40B4-BE49-F238E27FC236}">
                <a16:creationId xmlns:a16="http://schemas.microsoft.com/office/drawing/2014/main" id="{A2D18AA7-FA4C-4870-8A70-B5CAF220C89F}"/>
              </a:ext>
            </a:extLst>
          </p:cNvPr>
          <p:cNvSpPr/>
          <p:nvPr/>
        </p:nvSpPr>
        <p:spPr>
          <a:xfrm>
            <a:off x="5911176" y="2883640"/>
            <a:ext cx="369651" cy="7003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8" name="Picture 7">
            <a:extLst>
              <a:ext uri="{FF2B5EF4-FFF2-40B4-BE49-F238E27FC236}">
                <a16:creationId xmlns:a16="http://schemas.microsoft.com/office/drawing/2014/main" id="{AFEAA06E-74D7-41FA-A11F-CEB41D72DFAE}"/>
              </a:ext>
            </a:extLst>
          </p:cNvPr>
          <p:cNvPicPr>
            <a:picLocks noChangeAspect="1"/>
          </p:cNvPicPr>
          <p:nvPr/>
        </p:nvPicPr>
        <p:blipFill>
          <a:blip r:embed="rId4"/>
          <a:stretch>
            <a:fillRect/>
          </a:stretch>
        </p:blipFill>
        <p:spPr>
          <a:xfrm>
            <a:off x="5452791" y="3692098"/>
            <a:ext cx="1286421" cy="1248020"/>
          </a:xfrm>
          <a:prstGeom prst="rect">
            <a:avLst/>
          </a:prstGeom>
        </p:spPr>
      </p:pic>
    </p:spTree>
    <p:extLst>
      <p:ext uri="{BB962C8B-B14F-4D97-AF65-F5344CB8AC3E}">
        <p14:creationId xmlns:p14="http://schemas.microsoft.com/office/powerpoint/2010/main" val="1250530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CF54194-A1C3-4331-9387-BF68D14C895D}"/>
              </a:ext>
            </a:extLst>
          </p:cNvPr>
          <p:cNvSpPr txBox="1">
            <a:spLocks/>
          </p:cNvSpPr>
          <p:nvPr/>
        </p:nvSpPr>
        <p:spPr>
          <a:xfrm>
            <a:off x="91888" y="1752372"/>
            <a:ext cx="12008224" cy="35062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None/>
            </a:pPr>
            <a:r>
              <a:rPr lang="en-US" sz="3600" b="1" dirty="0">
                <a:solidFill>
                  <a:srgbClr val="C00000"/>
                </a:solidFill>
                <a:latin typeface="Calibri" panose="020F0502020204030204" pitchFamily="34" charset="0"/>
                <a:cs typeface="Calibri" panose="020F0502020204030204" pitchFamily="34" charset="0"/>
              </a:rPr>
              <a:t>Next MCB Virtual Office Hour (2-3 pm EST): </a:t>
            </a:r>
          </a:p>
          <a:p>
            <a:pPr marL="1316038" indent="-1316038">
              <a:lnSpc>
                <a:spcPct val="100000"/>
              </a:lnSpc>
              <a:spcBef>
                <a:spcPts val="1200"/>
              </a:spcBef>
              <a:spcAft>
                <a:spcPts val="600"/>
              </a:spcAft>
              <a:buNone/>
            </a:pPr>
            <a:endParaRPr lang="en-US" sz="3600" b="1" dirty="0">
              <a:solidFill>
                <a:srgbClr val="0070C0"/>
              </a:solidFill>
              <a:latin typeface="Calibri" panose="020F0502020204030204" pitchFamily="34" charset="0"/>
              <a:cs typeface="Calibri" panose="020F0502020204030204" pitchFamily="34" charset="0"/>
            </a:endParaRPr>
          </a:p>
          <a:p>
            <a:pPr marL="1316038" indent="-1316038">
              <a:lnSpc>
                <a:spcPct val="100000"/>
              </a:lnSpc>
              <a:spcBef>
                <a:spcPts val="1200"/>
              </a:spcBef>
              <a:spcAft>
                <a:spcPts val="600"/>
              </a:spcAft>
              <a:buNone/>
            </a:pPr>
            <a:r>
              <a:rPr lang="en-US" sz="3600" b="1" dirty="0">
                <a:solidFill>
                  <a:srgbClr val="0070C0"/>
                </a:solidFill>
                <a:latin typeface="Calibri" panose="020F0502020204030204" pitchFamily="34" charset="0"/>
                <a:cs typeface="Calibri" panose="020F0502020204030204" pitchFamily="34" charset="0"/>
              </a:rPr>
              <a:t>Wed, April 14</a:t>
            </a:r>
            <a:r>
              <a:rPr lang="en-US" sz="3600" b="1" baseline="30000" dirty="0">
                <a:solidFill>
                  <a:srgbClr val="0070C0"/>
                </a:solidFill>
                <a:latin typeface="Calibri" panose="020F0502020204030204" pitchFamily="34" charset="0"/>
                <a:cs typeface="Calibri" panose="020F0502020204030204" pitchFamily="34" charset="0"/>
              </a:rPr>
              <a:t>th</a:t>
            </a:r>
            <a:r>
              <a:rPr lang="en-US" sz="3600" b="1" dirty="0">
                <a:solidFill>
                  <a:srgbClr val="0070C0"/>
                </a:solidFill>
                <a:latin typeface="Calibri" panose="020F0502020204030204" pitchFamily="34" charset="0"/>
                <a:cs typeface="Calibri" panose="020F0502020204030204" pitchFamily="34" charset="0"/>
              </a:rPr>
              <a:t>, 2021</a:t>
            </a:r>
          </a:p>
          <a:p>
            <a:pPr marL="1201738" indent="-1201738">
              <a:lnSpc>
                <a:spcPct val="100000"/>
              </a:lnSpc>
              <a:spcBef>
                <a:spcPts val="1200"/>
              </a:spcBef>
              <a:spcAft>
                <a:spcPts val="600"/>
              </a:spcAft>
              <a:buNone/>
            </a:pPr>
            <a:r>
              <a:rPr lang="en-US" sz="3600" b="1" dirty="0">
                <a:solidFill>
                  <a:srgbClr val="0070C0"/>
                </a:solidFill>
                <a:latin typeface="Calibri" panose="020F0502020204030204" pitchFamily="34" charset="0"/>
                <a:cs typeface="Calibri" panose="020F0502020204030204" pitchFamily="34" charset="0"/>
              </a:rPr>
              <a:t>Topic: </a:t>
            </a:r>
            <a:r>
              <a:rPr lang="en-US" sz="3600" b="1" dirty="0">
                <a:latin typeface="Calibri" panose="020F0502020204030204" pitchFamily="34" charset="0"/>
                <a:cs typeface="Calibri" panose="020F0502020204030204" pitchFamily="34" charset="0"/>
              </a:rPr>
              <a:t>Getting to Know the Division of Biological Infrastructure (DBI) - Priorities and Opportunities</a:t>
            </a:r>
          </a:p>
        </p:txBody>
      </p:sp>
      <p:sp>
        <p:nvSpPr>
          <p:cNvPr id="5" name="Title 1">
            <a:extLst>
              <a:ext uri="{FF2B5EF4-FFF2-40B4-BE49-F238E27FC236}">
                <a16:creationId xmlns:a16="http://schemas.microsoft.com/office/drawing/2014/main" id="{6053EF8C-23B7-4479-A8C0-5F1C71B7BD10}"/>
              </a:ext>
            </a:extLst>
          </p:cNvPr>
          <p:cNvSpPr txBox="1">
            <a:spLocks/>
          </p:cNvSpPr>
          <p:nvPr/>
        </p:nvSpPr>
        <p:spPr>
          <a:xfrm>
            <a:off x="0" y="426809"/>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MCB Virtual Office Hour</a:t>
            </a:r>
            <a:br>
              <a:rPr lang="en-US" b="1" dirty="0">
                <a:latin typeface="Calibri" panose="020F0502020204030204" pitchFamily="34" charset="0"/>
                <a:cs typeface="Calibri" panose="020F0502020204030204" pitchFamily="34" charset="0"/>
              </a:rPr>
            </a:br>
            <a:endParaRPr lang="en-US" b="1" dirty="0">
              <a:solidFill>
                <a:srgbClr val="0070C0"/>
              </a:solidFill>
              <a:latin typeface="Calibri" panose="020F0502020204030204" pitchFamily="34" charset="0"/>
              <a:cs typeface="Calibri" panose="020F0502020204030204" pitchFamily="34" charset="0"/>
            </a:endParaRPr>
          </a:p>
        </p:txBody>
      </p:sp>
      <p:pic>
        <p:nvPicPr>
          <p:cNvPr id="6" name="Picture 54">
            <a:extLst>
              <a:ext uri="{FF2B5EF4-FFF2-40B4-BE49-F238E27FC236}">
                <a16:creationId xmlns:a16="http://schemas.microsoft.com/office/drawing/2014/main" id="{89286ED6-ED88-0047-974A-3BF1D5F3D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034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78405" y="199356"/>
            <a:ext cx="7235191" cy="1325563"/>
          </a:xfrm>
        </p:spPr>
        <p:txBody>
          <a:bodyPr>
            <a:normAutofit/>
          </a:bodyPr>
          <a:lstStyle/>
          <a:p>
            <a:pPr algn="ctr"/>
            <a:r>
              <a:rPr lang="en-US" sz="4000" b="1" dirty="0">
                <a:latin typeface="Calibri" panose="020F0502020204030204" pitchFamily="34" charset="0"/>
                <a:cs typeface="Calibri" panose="020F0502020204030204" pitchFamily="34" charset="0"/>
              </a:rPr>
              <a:t>National Science Foundation</a:t>
            </a:r>
          </a:p>
        </p:txBody>
      </p:sp>
      <p:sp>
        <p:nvSpPr>
          <p:cNvPr id="3" name="Content Placeholder 2"/>
          <p:cNvSpPr>
            <a:spLocks noGrp="1"/>
          </p:cNvSpPr>
          <p:nvPr>
            <p:ph idx="1"/>
          </p:nvPr>
        </p:nvSpPr>
        <p:spPr>
          <a:xfrm>
            <a:off x="964676" y="1919528"/>
            <a:ext cx="5131324" cy="2764653"/>
          </a:xfrm>
          <a:noFill/>
        </p:spPr>
        <p:txBody>
          <a:bodyPr>
            <a:normAutofit fontScale="77500" lnSpcReduction="20000"/>
          </a:bodyPr>
          <a:lstStyle/>
          <a:p>
            <a:pPr>
              <a:lnSpc>
                <a:spcPct val="120000"/>
              </a:lnSpc>
              <a:spcBef>
                <a:spcPts val="0"/>
              </a:spcBef>
              <a:spcAft>
                <a:spcPts val="1000"/>
              </a:spcAft>
              <a:buClr>
                <a:schemeClr val="tx1"/>
              </a:buClr>
              <a:buSzPct val="75000"/>
              <a:buFontTx/>
              <a:buChar char="•"/>
            </a:pPr>
            <a:r>
              <a:rPr lang="en-US" sz="3600" b="1" dirty="0">
                <a:latin typeface="Calibri" panose="020F0502020204030204" pitchFamily="34" charset="0"/>
                <a:cs typeface="Calibri" panose="020F0502020204030204" pitchFamily="34" charset="0"/>
              </a:rPr>
              <a:t>Supports </a:t>
            </a:r>
            <a:r>
              <a:rPr lang="en-US" sz="3600" b="1" dirty="0">
                <a:solidFill>
                  <a:srgbClr val="C00000"/>
                </a:solidFill>
                <a:latin typeface="Calibri" panose="020F0502020204030204" pitchFamily="34" charset="0"/>
                <a:cs typeface="Calibri" panose="020F0502020204030204" pitchFamily="34" charset="0"/>
              </a:rPr>
              <a:t>basic</a:t>
            </a:r>
            <a:r>
              <a:rPr lang="en-US" sz="3600" b="1" dirty="0">
                <a:latin typeface="Calibri" panose="020F0502020204030204" pitchFamily="34" charset="0"/>
                <a:cs typeface="Calibri" panose="020F0502020204030204" pitchFamily="34" charset="0"/>
              </a:rPr>
              <a:t> research and education via grants</a:t>
            </a:r>
          </a:p>
          <a:p>
            <a:pPr>
              <a:lnSpc>
                <a:spcPct val="120000"/>
              </a:lnSpc>
              <a:spcBef>
                <a:spcPts val="0"/>
              </a:spcBef>
              <a:spcAft>
                <a:spcPts val="1000"/>
              </a:spcAft>
              <a:buClr>
                <a:schemeClr val="tx1"/>
              </a:buClr>
              <a:buSzPct val="75000"/>
              <a:buFontTx/>
              <a:buChar char="•"/>
            </a:pPr>
            <a:r>
              <a:rPr lang="en-US" sz="3600" b="1" dirty="0">
                <a:latin typeface="Calibri" panose="020F0502020204030204" pitchFamily="34" charset="0"/>
                <a:cs typeface="Calibri" panose="020F0502020204030204" pitchFamily="34" charset="0"/>
              </a:rPr>
              <a:t>Discipline-based structure</a:t>
            </a:r>
          </a:p>
          <a:p>
            <a:pPr>
              <a:lnSpc>
                <a:spcPct val="120000"/>
              </a:lnSpc>
              <a:spcBef>
                <a:spcPts val="0"/>
              </a:spcBef>
              <a:spcAft>
                <a:spcPts val="1000"/>
              </a:spcAft>
              <a:buClr>
                <a:schemeClr val="tx1"/>
              </a:buClr>
              <a:buSzPct val="75000"/>
              <a:buFontTx/>
              <a:buChar char="•"/>
            </a:pPr>
            <a:r>
              <a:rPr lang="en-US" sz="3600" b="1" dirty="0">
                <a:latin typeface="Calibri" panose="020F0502020204030204" pitchFamily="34" charset="0"/>
                <a:cs typeface="Calibri" panose="020F0502020204030204" pitchFamily="34" charset="0"/>
              </a:rPr>
              <a:t>Cross-disciplinary programs</a:t>
            </a:r>
          </a:p>
          <a:p>
            <a:pPr>
              <a:lnSpc>
                <a:spcPct val="120000"/>
              </a:lnSpc>
              <a:spcBef>
                <a:spcPts val="0"/>
              </a:spcBef>
              <a:spcAft>
                <a:spcPts val="1000"/>
              </a:spcAft>
              <a:buClr>
                <a:schemeClr val="tx1"/>
              </a:buClr>
              <a:buSzPct val="75000"/>
              <a:buFontTx/>
              <a:buChar char="•"/>
            </a:pPr>
            <a:r>
              <a:rPr lang="en-US" sz="3600" b="1" dirty="0">
                <a:latin typeface="Calibri" panose="020F0502020204030204" pitchFamily="34" charset="0"/>
                <a:cs typeface="Calibri" panose="020F0502020204030204" pitchFamily="34" charset="0"/>
              </a:rPr>
              <a:t>Annual budget ~$ 8 billion</a:t>
            </a:r>
          </a:p>
        </p:txBody>
      </p:sp>
      <p:sp>
        <p:nvSpPr>
          <p:cNvPr id="13" name="Content Placeholder 2"/>
          <p:cNvSpPr txBox="1">
            <a:spLocks/>
          </p:cNvSpPr>
          <p:nvPr/>
        </p:nvSpPr>
        <p:spPr>
          <a:xfrm>
            <a:off x="964676" y="5001213"/>
            <a:ext cx="10349318" cy="115392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spcAft>
                <a:spcPts val="1000"/>
              </a:spcAft>
              <a:buClr>
                <a:schemeClr val="tx1"/>
              </a:buClr>
              <a:buSzPct val="75000"/>
              <a:buFontTx/>
              <a:buChar char="•"/>
            </a:pPr>
            <a:r>
              <a:rPr lang="en-US" sz="2800" b="1" dirty="0">
                <a:latin typeface="Calibri" panose="020F0502020204030204" pitchFamily="34" charset="0"/>
                <a:cs typeface="Calibri" panose="020F0502020204030204" pitchFamily="34" charset="0"/>
              </a:rPr>
              <a:t>&gt;50,000 proposals; ~12,000 new awards per year supporting ~350,000 scientists, educators and students</a:t>
            </a:r>
          </a:p>
        </p:txBody>
      </p:sp>
      <p:pic>
        <p:nvPicPr>
          <p:cNvPr id="5" name="Picture 4">
            <a:extLst>
              <a:ext uri="{FF2B5EF4-FFF2-40B4-BE49-F238E27FC236}">
                <a16:creationId xmlns:a16="http://schemas.microsoft.com/office/drawing/2014/main" id="{1F0D0C29-7DDA-4D26-A177-534624062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915" y="1823992"/>
            <a:ext cx="3855329" cy="2891496"/>
          </a:xfrm>
          <a:prstGeom prst="rect">
            <a:avLst/>
          </a:prstGeom>
        </p:spPr>
      </p:pic>
      <p:pic>
        <p:nvPicPr>
          <p:cNvPr id="10" name="Picture 54">
            <a:extLst>
              <a:ext uri="{FF2B5EF4-FFF2-40B4-BE49-F238E27FC236}">
                <a16:creationId xmlns:a16="http://schemas.microsoft.com/office/drawing/2014/main" id="{B0D3E2F0-AACB-467E-99D4-996D7878D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91733"/>
      </p:ext>
    </p:extLst>
  </p:cSld>
  <p:clrMapOvr>
    <a:masterClrMapping/>
  </p:clrMapOvr>
  <p:transition spd="slow" advClick="0" advTm="4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D6DD7E-50C5-4ED2-B747-087AC4D8C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610" y="5482291"/>
            <a:ext cx="1270000" cy="1270000"/>
          </a:xfrm>
          <a:prstGeom prst="rect">
            <a:avLst/>
          </a:prstGeom>
        </p:spPr>
      </p:pic>
      <p:sp>
        <p:nvSpPr>
          <p:cNvPr id="4" name="Content Placeholder 2">
            <a:extLst>
              <a:ext uri="{FF2B5EF4-FFF2-40B4-BE49-F238E27FC236}">
                <a16:creationId xmlns:a16="http://schemas.microsoft.com/office/drawing/2014/main" id="{9CF54194-A1C3-4331-9387-BF68D14C895D}"/>
              </a:ext>
            </a:extLst>
          </p:cNvPr>
          <p:cNvSpPr txBox="1">
            <a:spLocks/>
          </p:cNvSpPr>
          <p:nvPr/>
        </p:nvSpPr>
        <p:spPr>
          <a:xfrm>
            <a:off x="489122" y="3039916"/>
            <a:ext cx="4076997" cy="16417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en-US" sz="3300" dirty="0">
                <a:solidFill>
                  <a:srgbClr val="0070C0"/>
                </a:solidFill>
                <a:latin typeface="Calibri" panose="020F0502020204030204" pitchFamily="34" charset="0"/>
                <a:cs typeface="Calibri" panose="020F0502020204030204" pitchFamily="34" charset="0"/>
              </a:rPr>
              <a:t>Submit your questions via the </a:t>
            </a:r>
            <a:r>
              <a:rPr lang="en-US" sz="3300" u="sng" dirty="0">
                <a:solidFill>
                  <a:srgbClr val="0070C0"/>
                </a:solidFill>
                <a:latin typeface="Calibri" panose="020F0502020204030204" pitchFamily="34" charset="0"/>
                <a:cs typeface="Calibri" panose="020F0502020204030204" pitchFamily="34" charset="0"/>
              </a:rPr>
              <a:t>Q&amp;A</a:t>
            </a:r>
            <a:r>
              <a:rPr lang="en-US" sz="3300" dirty="0">
                <a:solidFill>
                  <a:srgbClr val="0070C0"/>
                </a:solidFill>
                <a:latin typeface="Calibri" panose="020F0502020204030204" pitchFamily="34" charset="0"/>
                <a:cs typeface="Calibri" panose="020F0502020204030204" pitchFamily="34" charset="0"/>
              </a:rPr>
              <a:t> function. </a:t>
            </a:r>
            <a:endParaRPr lang="en-US" sz="1600" dirty="0">
              <a:solidFill>
                <a:srgbClr val="0070C0"/>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053EF8C-23B7-4479-A8C0-5F1C71B7BD10}"/>
              </a:ext>
            </a:extLst>
          </p:cNvPr>
          <p:cNvSpPr txBox="1">
            <a:spLocks/>
          </p:cNvSpPr>
          <p:nvPr/>
        </p:nvSpPr>
        <p:spPr>
          <a:xfrm>
            <a:off x="0" y="178756"/>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MCB Virtual Office Hour</a:t>
            </a:r>
            <a:br>
              <a:rPr lang="en-US" b="1" dirty="0">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Question and Answers Session</a:t>
            </a:r>
          </a:p>
        </p:txBody>
      </p:sp>
      <p:sp>
        <p:nvSpPr>
          <p:cNvPr id="3" name="Rectangle 2">
            <a:extLst>
              <a:ext uri="{FF2B5EF4-FFF2-40B4-BE49-F238E27FC236}">
                <a16:creationId xmlns:a16="http://schemas.microsoft.com/office/drawing/2014/main" id="{C68CE593-3FE8-466A-A0EE-CC6441CEEEAA}"/>
              </a:ext>
            </a:extLst>
          </p:cNvPr>
          <p:cNvSpPr>
            <a:spLocks noChangeArrowheads="1"/>
          </p:cNvSpPr>
          <p:nvPr/>
        </p:nvSpPr>
        <p:spPr bwMode="auto">
          <a:xfrm>
            <a:off x="609600" y="36302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3456D244-E0DF-4F4F-A165-0ED54C68FCAD}"/>
              </a:ext>
            </a:extLst>
          </p:cNvPr>
          <p:cNvSpPr/>
          <p:nvPr/>
        </p:nvSpPr>
        <p:spPr>
          <a:xfrm>
            <a:off x="609601" y="5527435"/>
            <a:ext cx="7500730" cy="1077218"/>
          </a:xfrm>
          <a:prstGeom prst="rect">
            <a:avLst/>
          </a:prstGeom>
        </p:spPr>
        <p:txBody>
          <a:bodyPr wrap="square">
            <a:spAutoFit/>
          </a:bodyPr>
          <a:lstStyle/>
          <a:p>
            <a:pPr>
              <a:spcBef>
                <a:spcPts val="1200"/>
              </a:spcBef>
              <a:spcAft>
                <a:spcPts val="1200"/>
              </a:spcAft>
            </a:pPr>
            <a:r>
              <a:rPr lang="en-US" sz="3200" dirty="0">
                <a:latin typeface="Calibri" panose="020F0502020204030204" pitchFamily="34" charset="0"/>
                <a:cs typeface="Calibri" panose="020F0502020204030204" pitchFamily="34" charset="0"/>
              </a:rPr>
              <a:t>*For specific questions about your project,</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please contact a Program Director.</a:t>
            </a:r>
          </a:p>
        </p:txBody>
      </p:sp>
      <p:sp>
        <p:nvSpPr>
          <p:cNvPr id="12" name="Content Placeholder 2">
            <a:extLst>
              <a:ext uri="{FF2B5EF4-FFF2-40B4-BE49-F238E27FC236}">
                <a16:creationId xmlns:a16="http://schemas.microsoft.com/office/drawing/2014/main" id="{23690602-B8C1-4645-997D-24B407CFE796}"/>
              </a:ext>
            </a:extLst>
          </p:cNvPr>
          <p:cNvSpPr txBox="1">
            <a:spLocks/>
          </p:cNvSpPr>
          <p:nvPr/>
        </p:nvSpPr>
        <p:spPr>
          <a:xfrm>
            <a:off x="4416776" y="1714720"/>
            <a:ext cx="3358449" cy="12480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spcAft>
                <a:spcPts val="1200"/>
              </a:spcAft>
              <a:buNone/>
            </a:pPr>
            <a:r>
              <a:rPr lang="en-US" sz="2200" dirty="0">
                <a:solidFill>
                  <a:srgbClr val="0070C0"/>
                </a:solidFill>
                <a:latin typeface="Calibri" panose="020F0502020204030204" pitchFamily="34" charset="0"/>
                <a:cs typeface="Calibri" panose="020F0502020204030204" pitchFamily="34" charset="0"/>
              </a:rPr>
              <a:t>Click on the Q&amp;A icon on the bottom of your Zoom screen, shown here:</a:t>
            </a:r>
          </a:p>
          <a:p>
            <a:pPr marL="0" indent="0">
              <a:spcBef>
                <a:spcPts val="1200"/>
              </a:spcBef>
              <a:spcAft>
                <a:spcPts val="1200"/>
              </a:spcAft>
              <a:buNone/>
            </a:pPr>
            <a:endParaRPr lang="en-US" sz="2200" dirty="0">
              <a:solidFill>
                <a:srgbClr val="0070C0"/>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2200" dirty="0">
              <a:solidFill>
                <a:srgbClr val="0070C0"/>
              </a:solidFill>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C053C5FA-608B-4353-86AD-EA183A989C49}"/>
              </a:ext>
            </a:extLst>
          </p:cNvPr>
          <p:cNvSpPr txBox="1">
            <a:spLocks/>
          </p:cNvSpPr>
          <p:nvPr/>
        </p:nvSpPr>
        <p:spPr>
          <a:xfrm>
            <a:off x="7874814" y="2781480"/>
            <a:ext cx="3690653" cy="21586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200" dirty="0">
                <a:solidFill>
                  <a:srgbClr val="0070C0"/>
                </a:solidFill>
                <a:latin typeface="Calibri" panose="020F0502020204030204" pitchFamily="34" charset="0"/>
                <a:cs typeface="Calibri" panose="020F0502020204030204" pitchFamily="34" charset="0"/>
              </a:rPr>
              <a:t>A Q&amp;A box should appear on your screen. </a:t>
            </a:r>
          </a:p>
          <a:p>
            <a:pPr marL="0" indent="0">
              <a:spcBef>
                <a:spcPts val="0"/>
              </a:spcBef>
              <a:spcAft>
                <a:spcPts val="600"/>
              </a:spcAft>
              <a:buNone/>
            </a:pPr>
            <a:r>
              <a:rPr lang="en-US" sz="2200" dirty="0">
                <a:solidFill>
                  <a:srgbClr val="0070C0"/>
                </a:solidFill>
                <a:latin typeface="Calibri" panose="020F0502020204030204" pitchFamily="34" charset="0"/>
                <a:cs typeface="Calibri" panose="020F0502020204030204" pitchFamily="34" charset="0"/>
              </a:rPr>
              <a:t>Please enter your question or comment in the box. You may select to submit your question anonymously.</a:t>
            </a:r>
          </a:p>
          <a:p>
            <a:pPr marL="0" indent="0">
              <a:spcBef>
                <a:spcPts val="0"/>
              </a:spcBef>
              <a:spcAft>
                <a:spcPts val="600"/>
              </a:spcAft>
              <a:buNone/>
            </a:pPr>
            <a:endParaRPr lang="en-US" sz="2200" dirty="0">
              <a:solidFill>
                <a:srgbClr val="0070C0"/>
              </a:solidFill>
              <a:latin typeface="Calibri" panose="020F0502020204030204" pitchFamily="34" charset="0"/>
              <a:cs typeface="Calibri" panose="020F0502020204030204" pitchFamily="34" charset="0"/>
            </a:endParaRPr>
          </a:p>
          <a:p>
            <a:pPr marL="0" indent="0">
              <a:spcBef>
                <a:spcPts val="0"/>
              </a:spcBef>
              <a:spcAft>
                <a:spcPts val="600"/>
              </a:spcAft>
              <a:buFont typeface="Arial" panose="020B0604020202020204" pitchFamily="34" charset="0"/>
              <a:buNone/>
            </a:pPr>
            <a:endParaRPr lang="en-US" sz="2200" dirty="0">
              <a:solidFill>
                <a:srgbClr val="0070C0"/>
              </a:solidFill>
              <a:latin typeface="Calibri" panose="020F0502020204030204" pitchFamily="34" charset="0"/>
              <a:cs typeface="Calibri" panose="020F0502020204030204" pitchFamily="34" charset="0"/>
            </a:endParaRPr>
          </a:p>
        </p:txBody>
      </p:sp>
      <p:sp>
        <p:nvSpPr>
          <p:cNvPr id="7" name="Arrow: Down 6">
            <a:extLst>
              <a:ext uri="{FF2B5EF4-FFF2-40B4-BE49-F238E27FC236}">
                <a16:creationId xmlns:a16="http://schemas.microsoft.com/office/drawing/2014/main" id="{A2D18AA7-FA4C-4870-8A70-B5CAF220C89F}"/>
              </a:ext>
            </a:extLst>
          </p:cNvPr>
          <p:cNvSpPr/>
          <p:nvPr/>
        </p:nvSpPr>
        <p:spPr>
          <a:xfrm>
            <a:off x="5911175" y="2883640"/>
            <a:ext cx="369651" cy="7003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FEAA06E-74D7-41FA-A11F-CEB41D72DFAE}"/>
              </a:ext>
            </a:extLst>
          </p:cNvPr>
          <p:cNvPicPr>
            <a:picLocks noChangeAspect="1"/>
          </p:cNvPicPr>
          <p:nvPr/>
        </p:nvPicPr>
        <p:blipFill>
          <a:blip r:embed="rId4"/>
          <a:stretch>
            <a:fillRect/>
          </a:stretch>
        </p:blipFill>
        <p:spPr>
          <a:xfrm>
            <a:off x="5452790" y="3692097"/>
            <a:ext cx="1286421" cy="1248020"/>
          </a:xfrm>
          <a:prstGeom prst="rect">
            <a:avLst/>
          </a:prstGeom>
        </p:spPr>
      </p:pic>
    </p:spTree>
    <p:extLst>
      <p:ext uri="{BB962C8B-B14F-4D97-AF65-F5344CB8AC3E}">
        <p14:creationId xmlns:p14="http://schemas.microsoft.com/office/powerpoint/2010/main" val="1739591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830CFB-7D3F-4482-885C-FA2E2682A07D}"/>
              </a:ext>
            </a:extLst>
          </p:cNvPr>
          <p:cNvSpPr txBox="1">
            <a:spLocks/>
          </p:cNvSpPr>
          <p:nvPr/>
        </p:nvSpPr>
        <p:spPr>
          <a:xfrm>
            <a:off x="0" y="189744"/>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b="1" dirty="0">
                <a:latin typeface="Calibri" panose="020F0502020204030204" pitchFamily="34" charset="0"/>
                <a:cs typeface="Calibri" panose="020F0502020204030204" pitchFamily="34" charset="0"/>
              </a:rPr>
              <a:t>MCB Virtual Office Hour</a:t>
            </a:r>
            <a:br>
              <a:rPr lang="en-US" b="1" dirty="0">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Today’s Topic</a:t>
            </a:r>
          </a:p>
        </p:txBody>
      </p:sp>
      <p:sp>
        <p:nvSpPr>
          <p:cNvPr id="4" name="Content Placeholder 2">
            <a:extLst>
              <a:ext uri="{FF2B5EF4-FFF2-40B4-BE49-F238E27FC236}">
                <a16:creationId xmlns:a16="http://schemas.microsoft.com/office/drawing/2014/main" id="{A30EE31E-E893-47EA-902C-2BD8FED1007E}"/>
              </a:ext>
            </a:extLst>
          </p:cNvPr>
          <p:cNvSpPr txBox="1">
            <a:spLocks/>
          </p:cNvSpPr>
          <p:nvPr/>
        </p:nvSpPr>
        <p:spPr>
          <a:xfrm>
            <a:off x="0" y="2832999"/>
            <a:ext cx="12192000" cy="9471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gn="ctr">
              <a:lnSpc>
                <a:spcPct val="100000"/>
              </a:lnSpc>
              <a:spcBef>
                <a:spcPts val="0"/>
              </a:spcBef>
              <a:buNone/>
            </a:pPr>
            <a:r>
              <a:rPr lang="en-US" sz="4000" b="1" dirty="0">
                <a:solidFill>
                  <a:srgbClr val="C00000"/>
                </a:solidFill>
                <a:latin typeface="Calibri" panose="020F0502020204030204" pitchFamily="34" charset="0"/>
                <a:cs typeface="Calibri" panose="020F0502020204030204" pitchFamily="34" charset="0"/>
              </a:rPr>
              <a:t>Working with an NSF Program Officer</a:t>
            </a:r>
          </a:p>
        </p:txBody>
      </p:sp>
      <p:pic>
        <p:nvPicPr>
          <p:cNvPr id="8" name="Picture 54">
            <a:extLst>
              <a:ext uri="{FF2B5EF4-FFF2-40B4-BE49-F238E27FC236}">
                <a16:creationId xmlns:a16="http://schemas.microsoft.com/office/drawing/2014/main" id="{5B9E8271-93F4-814B-8981-08257AE18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DB3BDC8-25A1-3D4E-8089-6E92F020B710}"/>
              </a:ext>
            </a:extLst>
          </p:cNvPr>
          <p:cNvSpPr txBox="1"/>
          <p:nvPr/>
        </p:nvSpPr>
        <p:spPr>
          <a:xfrm>
            <a:off x="130788" y="4141752"/>
            <a:ext cx="6955879" cy="2677656"/>
          </a:xfrm>
          <a:prstGeom prst="rect">
            <a:avLst/>
          </a:prstGeom>
          <a:noFill/>
        </p:spPr>
        <p:txBody>
          <a:bodyPr wrap="none" rtlCol="0">
            <a:spAutoFit/>
          </a:bodyPr>
          <a:lstStyle/>
          <a:p>
            <a:r>
              <a:rPr lang="en-US" sz="2400" b="1" dirty="0">
                <a:solidFill>
                  <a:srgbClr val="0070C0"/>
                </a:solidFill>
                <a:latin typeface="Calibri" panose="020F0502020204030204" pitchFamily="34" charset="0"/>
                <a:cs typeface="Calibri" panose="020F0502020204030204" pitchFamily="34" charset="0"/>
              </a:rPr>
              <a:t>Program Officers:</a:t>
            </a:r>
          </a:p>
          <a:p>
            <a:r>
              <a:rPr lang="en-US" sz="2400" b="1" dirty="0">
                <a:latin typeface="Calibri" panose="020F0502020204030204" pitchFamily="34" charset="0"/>
                <a:cs typeface="Calibri" panose="020F0502020204030204" pitchFamily="34" charset="0"/>
              </a:rPr>
              <a:t>Bianca Garner, Systems and Synthetic Biology/MCB</a:t>
            </a:r>
          </a:p>
          <a:p>
            <a:r>
              <a:rPr lang="en-US" sz="2400" b="1" dirty="0">
                <a:latin typeface="Calibri" panose="020F0502020204030204" pitchFamily="34" charset="0"/>
                <a:cs typeface="Calibri" panose="020F0502020204030204" pitchFamily="34" charset="0"/>
              </a:rPr>
              <a:t>Manju Hingorani, Genetic Mechanisms/MCB</a:t>
            </a:r>
          </a:p>
          <a:p>
            <a:r>
              <a:rPr lang="en-US" sz="2400" b="1" dirty="0">
                <a:latin typeface="Calibri" panose="020F0502020204030204" pitchFamily="34" charset="0"/>
                <a:cs typeface="Calibri" panose="020F0502020204030204" pitchFamily="34" charset="0"/>
              </a:rPr>
              <a:t>David Rockcliffe, Systems and Synthetic Biology/MCB</a:t>
            </a:r>
          </a:p>
          <a:p>
            <a:endParaRPr lang="en-US" sz="2400" b="1" dirty="0">
              <a:solidFill>
                <a:srgbClr val="0070C0"/>
              </a:solidFill>
              <a:latin typeface="Calibri" panose="020F0502020204030204" pitchFamily="34" charset="0"/>
              <a:cs typeface="Calibri" panose="020F0502020204030204" pitchFamily="34" charset="0"/>
            </a:endParaRPr>
          </a:p>
          <a:p>
            <a:r>
              <a:rPr lang="en-US" sz="2400" b="1" dirty="0">
                <a:solidFill>
                  <a:srgbClr val="0070C0"/>
                </a:solidFill>
                <a:latin typeface="Calibri" panose="020F0502020204030204" pitchFamily="34" charset="0"/>
                <a:cs typeface="Calibri" panose="020F0502020204030204" pitchFamily="34" charset="0"/>
              </a:rPr>
              <a:t>Admin Staff:</a:t>
            </a:r>
          </a:p>
          <a:p>
            <a:r>
              <a:rPr lang="en-US" sz="2400" b="1" dirty="0">
                <a:latin typeface="Calibri" panose="020F0502020204030204" pitchFamily="34" charset="0"/>
                <a:cs typeface="Calibri" panose="020F0502020204030204" pitchFamily="34" charset="0"/>
              </a:rPr>
              <a:t>Mariam Tahir</a:t>
            </a:r>
          </a:p>
        </p:txBody>
      </p:sp>
    </p:spTree>
    <p:extLst>
      <p:ext uri="{BB962C8B-B14F-4D97-AF65-F5344CB8AC3E}">
        <p14:creationId xmlns:p14="http://schemas.microsoft.com/office/powerpoint/2010/main" val="3694165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19" y="256115"/>
            <a:ext cx="10992972" cy="949613"/>
          </a:xfrm>
        </p:spPr>
        <p:txBody>
          <a:bodyPr>
            <a:noAutofit/>
          </a:bodyPr>
          <a:lstStyle/>
          <a:p>
            <a:pPr algn="ctr"/>
            <a:r>
              <a:rPr lang="en-US" sz="4000" b="1" dirty="0">
                <a:latin typeface="Calibri" panose="020F0502020204030204" pitchFamily="34" charset="0"/>
                <a:cs typeface="Calibri" panose="020F0502020204030204" pitchFamily="34" charset="0"/>
              </a:rPr>
              <a:t>Molecular and Cellular Biosciences (MCB)</a:t>
            </a:r>
          </a:p>
        </p:txBody>
      </p:sp>
      <p:sp>
        <p:nvSpPr>
          <p:cNvPr id="3" name="Rectangle 2"/>
          <p:cNvSpPr/>
          <p:nvPr/>
        </p:nvSpPr>
        <p:spPr>
          <a:xfrm>
            <a:off x="518265" y="1390749"/>
            <a:ext cx="11155471" cy="1415772"/>
          </a:xfrm>
          <a:prstGeom prst="rect">
            <a:avLst/>
          </a:prstGeom>
          <a:solidFill>
            <a:srgbClr val="1479B6"/>
          </a:solidFill>
        </p:spPr>
        <p:txBody>
          <a:bodyPr wrap="square">
            <a:spAutoFit/>
          </a:bodyPr>
          <a:lstStyle/>
          <a:p>
            <a:pPr>
              <a:defRPr/>
            </a:pPr>
            <a:r>
              <a:rPr lang="en-US" sz="2600" b="1" dirty="0">
                <a:solidFill>
                  <a:schemeClr val="bg1"/>
                </a:solidFill>
                <a:cs typeface="Arial" panose="020B0604020202020204" pitchFamily="34" charset="0"/>
              </a:rPr>
              <a:t>Supports quantitative, predictive and theory-driven research to understand complex living systems at the molecular, subcellular, and cellular levels</a:t>
            </a:r>
          </a:p>
          <a:p>
            <a:pPr>
              <a:defRPr/>
            </a:pPr>
            <a:endParaRPr lang="en-US" sz="800" b="1" dirty="0">
              <a:solidFill>
                <a:schemeClr val="bg1"/>
              </a:solidFill>
              <a:cs typeface="Arial" panose="020B0604020202020204" pitchFamily="34" charset="0"/>
            </a:endParaRPr>
          </a:p>
          <a:p>
            <a:pPr>
              <a:defRPr/>
            </a:pPr>
            <a:r>
              <a:rPr lang="en-US" sz="2600" b="1" dirty="0">
                <a:solidFill>
                  <a:schemeClr val="bg1"/>
                </a:solidFill>
                <a:cs typeface="Arial" panose="020B0604020202020204" pitchFamily="34" charset="0"/>
              </a:rPr>
              <a:t>Encourages use of approaches at intersections of biology with other disciplines</a:t>
            </a:r>
          </a:p>
        </p:txBody>
      </p:sp>
      <p:pic>
        <p:nvPicPr>
          <p:cNvPr id="16" name="Picture 15">
            <a:extLst>
              <a:ext uri="{FF2B5EF4-FFF2-40B4-BE49-F238E27FC236}">
                <a16:creationId xmlns:a16="http://schemas.microsoft.com/office/drawing/2014/main" id="{91A4C105-7118-4540-83FF-9A93EC946AB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42255" y="3478677"/>
            <a:ext cx="2744593" cy="1680779"/>
          </a:xfrm>
          <a:prstGeom prst="rect">
            <a:avLst/>
          </a:prstGeom>
          <a:effectLst>
            <a:outerShdw blurRad="50800" dist="38100" dir="2700000" algn="tl" rotWithShape="0">
              <a:prstClr val="black">
                <a:alpha val="40000"/>
              </a:prstClr>
            </a:outerShdw>
          </a:effectLst>
        </p:spPr>
      </p:pic>
      <p:grpSp>
        <p:nvGrpSpPr>
          <p:cNvPr id="7" name="Group 6">
            <a:extLst>
              <a:ext uri="{FF2B5EF4-FFF2-40B4-BE49-F238E27FC236}">
                <a16:creationId xmlns:a16="http://schemas.microsoft.com/office/drawing/2014/main" id="{B33F412E-1050-4DD5-8599-8F77108871D1}"/>
              </a:ext>
            </a:extLst>
          </p:cNvPr>
          <p:cNvGrpSpPr/>
          <p:nvPr/>
        </p:nvGrpSpPr>
        <p:grpSpPr>
          <a:xfrm>
            <a:off x="8289127" y="4463183"/>
            <a:ext cx="3280900" cy="1680779"/>
            <a:chOff x="3160840" y="5439149"/>
            <a:chExt cx="2888408" cy="1206889"/>
          </a:xfrm>
          <a:effectLst>
            <a:outerShdw blurRad="50800" dist="38100" dir="2700000" algn="tl" rotWithShape="0">
              <a:prstClr val="black">
                <a:alpha val="40000"/>
              </a:prstClr>
            </a:outerShdw>
          </a:effectLst>
        </p:grpSpPr>
        <p:grpSp>
          <p:nvGrpSpPr>
            <p:cNvPr id="8" name="Group 7">
              <a:extLst>
                <a:ext uri="{FF2B5EF4-FFF2-40B4-BE49-F238E27FC236}">
                  <a16:creationId xmlns:a16="http://schemas.microsoft.com/office/drawing/2014/main" id="{9874E6C3-508E-49F4-B230-36AB37633B43}"/>
                </a:ext>
              </a:extLst>
            </p:cNvPr>
            <p:cNvGrpSpPr/>
            <p:nvPr/>
          </p:nvGrpSpPr>
          <p:grpSpPr>
            <a:xfrm>
              <a:off x="3160840" y="5439149"/>
              <a:ext cx="2888408" cy="1206889"/>
              <a:chOff x="4484235" y="3981173"/>
              <a:chExt cx="3060031" cy="1609185"/>
            </a:xfrm>
          </p:grpSpPr>
          <p:pic>
            <p:nvPicPr>
              <p:cNvPr id="14" name="Picture 1" descr="image003">
                <a:extLst>
                  <a:ext uri="{FF2B5EF4-FFF2-40B4-BE49-F238E27FC236}">
                    <a16:creationId xmlns:a16="http://schemas.microsoft.com/office/drawing/2014/main" id="{2B304386-074B-4674-BA16-45C7F6E0C29F}"/>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4484235" y="3981173"/>
                <a:ext cx="3060031" cy="16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08511954-5035-483B-B8FB-258B2327DA30}"/>
                  </a:ext>
                </a:extLst>
              </p:cNvPr>
              <p:cNvSpPr/>
              <p:nvPr/>
            </p:nvSpPr>
            <p:spPr>
              <a:xfrm>
                <a:off x="5750763" y="4001269"/>
                <a:ext cx="881149" cy="2140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9" name="Group 8">
              <a:extLst>
                <a:ext uri="{FF2B5EF4-FFF2-40B4-BE49-F238E27FC236}">
                  <a16:creationId xmlns:a16="http://schemas.microsoft.com/office/drawing/2014/main" id="{7C85F7D6-1CF7-4241-B604-CFDE7FFF6A26}"/>
                </a:ext>
              </a:extLst>
            </p:cNvPr>
            <p:cNvGrpSpPr/>
            <p:nvPr/>
          </p:nvGrpSpPr>
          <p:grpSpPr>
            <a:xfrm>
              <a:off x="3178822" y="5445864"/>
              <a:ext cx="2845676" cy="1090935"/>
              <a:chOff x="4503285" y="3990128"/>
              <a:chExt cx="3014760" cy="1454579"/>
            </a:xfrm>
          </p:grpSpPr>
          <p:sp>
            <p:nvSpPr>
              <p:cNvPr id="10" name="Rectangle 9">
                <a:extLst>
                  <a:ext uri="{FF2B5EF4-FFF2-40B4-BE49-F238E27FC236}">
                    <a16:creationId xmlns:a16="http://schemas.microsoft.com/office/drawing/2014/main" id="{8F5DC8DE-FD86-451A-8110-2697B4570E0F}"/>
                  </a:ext>
                </a:extLst>
              </p:cNvPr>
              <p:cNvSpPr/>
              <p:nvPr/>
            </p:nvSpPr>
            <p:spPr>
              <a:xfrm>
                <a:off x="4692580" y="3990128"/>
                <a:ext cx="668216" cy="2251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 name="Rectangle 10">
                <a:extLst>
                  <a:ext uri="{FF2B5EF4-FFF2-40B4-BE49-F238E27FC236}">
                    <a16:creationId xmlns:a16="http://schemas.microsoft.com/office/drawing/2014/main" id="{D60E1E75-4200-4FD9-85FF-A00CA1F634DA}"/>
                  </a:ext>
                </a:extLst>
              </p:cNvPr>
              <p:cNvSpPr/>
              <p:nvPr/>
            </p:nvSpPr>
            <p:spPr>
              <a:xfrm rot="2318668">
                <a:off x="4722584" y="5183631"/>
                <a:ext cx="631110" cy="2009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 name="Rectangle 11">
                <a:extLst>
                  <a:ext uri="{FF2B5EF4-FFF2-40B4-BE49-F238E27FC236}">
                    <a16:creationId xmlns:a16="http://schemas.microsoft.com/office/drawing/2014/main" id="{09970EF4-B550-4662-855F-AF2AF66E6513}"/>
                  </a:ext>
                </a:extLst>
              </p:cNvPr>
              <p:cNvSpPr/>
              <p:nvPr/>
            </p:nvSpPr>
            <p:spPr>
              <a:xfrm rot="20394028">
                <a:off x="6714842" y="5351542"/>
                <a:ext cx="803203" cy="931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3" name="Rectangle 12">
                <a:extLst>
                  <a:ext uri="{FF2B5EF4-FFF2-40B4-BE49-F238E27FC236}">
                    <a16:creationId xmlns:a16="http://schemas.microsoft.com/office/drawing/2014/main" id="{5164CCAB-FE5F-4FD0-9194-D2DDE00C3183}"/>
                  </a:ext>
                </a:extLst>
              </p:cNvPr>
              <p:cNvSpPr/>
              <p:nvPr/>
            </p:nvSpPr>
            <p:spPr>
              <a:xfrm>
                <a:off x="4503285" y="4121755"/>
                <a:ext cx="163965" cy="1125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17" name="Group 16">
            <a:extLst>
              <a:ext uri="{FF2B5EF4-FFF2-40B4-BE49-F238E27FC236}">
                <a16:creationId xmlns:a16="http://schemas.microsoft.com/office/drawing/2014/main" id="{2E1CDD4B-FC13-4573-A8C1-ECA7CB60C673}"/>
              </a:ext>
            </a:extLst>
          </p:cNvPr>
          <p:cNvGrpSpPr/>
          <p:nvPr/>
        </p:nvGrpSpPr>
        <p:grpSpPr>
          <a:xfrm>
            <a:off x="657002" y="3016602"/>
            <a:ext cx="5135193" cy="3609071"/>
            <a:chOff x="3191402" y="1590743"/>
            <a:chExt cx="4367466" cy="4018528"/>
          </a:xfrm>
        </p:grpSpPr>
        <p:sp>
          <p:nvSpPr>
            <p:cNvPr id="18" name="Right Brace 17">
              <a:extLst>
                <a:ext uri="{FF2B5EF4-FFF2-40B4-BE49-F238E27FC236}">
                  <a16:creationId xmlns:a16="http://schemas.microsoft.com/office/drawing/2014/main" id="{13D80A2C-C669-4B15-BB45-0D337FBD90CF}"/>
                </a:ext>
              </a:extLst>
            </p:cNvPr>
            <p:cNvSpPr/>
            <p:nvPr/>
          </p:nvSpPr>
          <p:spPr>
            <a:xfrm>
              <a:off x="4873673" y="2167603"/>
              <a:ext cx="317500" cy="3441668"/>
            </a:xfrm>
            <a:prstGeom prst="rightBrace">
              <a:avLst/>
            </a:prstGeom>
            <a:ln w="38100"/>
          </p:spPr>
          <p:style>
            <a:lnRef idx="1">
              <a:schemeClr val="accent3"/>
            </a:lnRef>
            <a:fillRef idx="0">
              <a:schemeClr val="accent3"/>
            </a:fillRef>
            <a:effectRef idx="0">
              <a:schemeClr val="accent3"/>
            </a:effectRef>
            <a:fontRef idx="minor">
              <a:schemeClr val="tx1"/>
            </a:fontRef>
          </p:style>
          <p:txBody>
            <a:bodyPr lIns="53310" tIns="26653" rIns="53310" bIns="26653" anchor="ctr"/>
            <a:lstStyle/>
            <a:p>
              <a:pPr algn="ctr" defTabSz="761446">
                <a:defRPr/>
              </a:pPr>
              <a:endParaRPr lang="en-US" sz="1667" dirty="0">
                <a:solidFill>
                  <a:srgbClr val="FFFFFF"/>
                </a:solidFill>
                <a:latin typeface="Calibri"/>
              </a:endParaRPr>
            </a:p>
          </p:txBody>
        </p:sp>
        <p:grpSp>
          <p:nvGrpSpPr>
            <p:cNvPr id="19" name="Group 18">
              <a:extLst>
                <a:ext uri="{FF2B5EF4-FFF2-40B4-BE49-F238E27FC236}">
                  <a16:creationId xmlns:a16="http://schemas.microsoft.com/office/drawing/2014/main" id="{6927FE62-D55E-403E-874C-AB513FF4C65B}"/>
                </a:ext>
              </a:extLst>
            </p:cNvPr>
            <p:cNvGrpSpPr/>
            <p:nvPr/>
          </p:nvGrpSpPr>
          <p:grpSpPr>
            <a:xfrm>
              <a:off x="3191402" y="2367421"/>
              <a:ext cx="1670663" cy="690869"/>
              <a:chOff x="457200" y="6164078"/>
              <a:chExt cx="3207673" cy="994851"/>
            </a:xfrm>
          </p:grpSpPr>
          <p:sp>
            <p:nvSpPr>
              <p:cNvPr id="39" name="Rounded Rectangle 8">
                <a:extLst>
                  <a:ext uri="{FF2B5EF4-FFF2-40B4-BE49-F238E27FC236}">
                    <a16:creationId xmlns:a16="http://schemas.microsoft.com/office/drawing/2014/main" id="{9B43EFDC-C5DF-4084-BBB0-FCB55A6973A0}"/>
                  </a:ext>
                </a:extLst>
              </p:cNvPr>
              <p:cNvSpPr/>
              <p:nvPr/>
            </p:nvSpPr>
            <p:spPr>
              <a:xfrm>
                <a:off x="457200" y="6168329"/>
                <a:ext cx="3124200" cy="990600"/>
              </a:xfrm>
              <a:prstGeom prst="roundRect">
                <a:avLst/>
              </a:prstGeom>
              <a:solidFill>
                <a:srgbClr val="628B13"/>
              </a:solidFill>
              <a:ln w="25400">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761332"/>
                <a:endParaRPr lang="en-US" sz="1667" dirty="0">
                  <a:solidFill>
                    <a:srgbClr val="FFFFFF"/>
                  </a:solidFill>
                  <a:latin typeface="Calibri"/>
                </a:endParaRPr>
              </a:p>
            </p:txBody>
          </p:sp>
          <p:sp>
            <p:nvSpPr>
              <p:cNvPr id="40" name="TextBox 39">
                <a:extLst>
                  <a:ext uri="{FF2B5EF4-FFF2-40B4-BE49-F238E27FC236}">
                    <a16:creationId xmlns:a16="http://schemas.microsoft.com/office/drawing/2014/main" id="{4D317E30-0B32-40BE-8D33-90D140531A32}"/>
                  </a:ext>
                </a:extLst>
              </p:cNvPr>
              <p:cNvSpPr txBox="1"/>
              <p:nvPr/>
            </p:nvSpPr>
            <p:spPr>
              <a:xfrm>
                <a:off x="511035" y="6303538"/>
                <a:ext cx="1840718" cy="690871"/>
              </a:xfrm>
              <a:prstGeom prst="rect">
                <a:avLst/>
              </a:prstGeom>
              <a:noFill/>
            </p:spPr>
            <p:txBody>
              <a:bodyPr wrap="none" rtlCol="0">
                <a:spAutoFit/>
              </a:bodyPr>
              <a:lstStyle/>
              <a:p>
                <a:pPr defTabSz="761332"/>
                <a:r>
                  <a:rPr lang="en-US" sz="2200" dirty="0">
                    <a:solidFill>
                      <a:srgbClr val="FFFFFF"/>
                    </a:solidFill>
                    <a:latin typeface="Arial"/>
                    <a:cs typeface="Arial"/>
                  </a:rPr>
                  <a:t>$152 M</a:t>
                </a:r>
              </a:p>
            </p:txBody>
          </p:sp>
          <p:sp>
            <p:nvSpPr>
              <p:cNvPr id="41" name="TextBox 40">
                <a:extLst>
                  <a:ext uri="{FF2B5EF4-FFF2-40B4-BE49-F238E27FC236}">
                    <a16:creationId xmlns:a16="http://schemas.microsoft.com/office/drawing/2014/main" id="{6D083C59-38AD-43FB-9D44-666D02874F7C}"/>
                  </a:ext>
                </a:extLst>
              </p:cNvPr>
              <p:cNvSpPr txBox="1"/>
              <p:nvPr/>
            </p:nvSpPr>
            <p:spPr>
              <a:xfrm>
                <a:off x="2209828" y="6164078"/>
                <a:ext cx="1455045" cy="962283"/>
              </a:xfrm>
              <a:prstGeom prst="rect">
                <a:avLst/>
              </a:prstGeom>
              <a:noFill/>
            </p:spPr>
            <p:txBody>
              <a:bodyPr wrap="square" rtlCol="0" anchor="ctr" anchorCtr="0">
                <a:spAutoFit/>
              </a:bodyPr>
              <a:lstStyle/>
              <a:p>
                <a:pPr algn="ctr" defTabSz="761332"/>
                <a:r>
                  <a:rPr lang="en-US" sz="1100" b="1" dirty="0">
                    <a:solidFill>
                      <a:srgbClr val="FFFFFF"/>
                    </a:solidFill>
                    <a:latin typeface="Arial"/>
                    <a:cs typeface="Arial"/>
                  </a:rPr>
                  <a:t>FY 2020 research</a:t>
                </a:r>
              </a:p>
              <a:p>
                <a:pPr algn="ctr" defTabSz="761332"/>
                <a:r>
                  <a:rPr lang="en-US" sz="1100" b="1" dirty="0">
                    <a:solidFill>
                      <a:srgbClr val="FFFFFF"/>
                    </a:solidFill>
                    <a:latin typeface="Arial"/>
                    <a:cs typeface="Arial"/>
                  </a:rPr>
                  <a:t>budget</a:t>
                </a:r>
              </a:p>
            </p:txBody>
          </p:sp>
        </p:grpSp>
        <p:grpSp>
          <p:nvGrpSpPr>
            <p:cNvPr id="20" name="Group 19">
              <a:extLst>
                <a:ext uri="{FF2B5EF4-FFF2-40B4-BE49-F238E27FC236}">
                  <a16:creationId xmlns:a16="http://schemas.microsoft.com/office/drawing/2014/main" id="{29B237F9-8B33-46DB-A743-B7BD015645B4}"/>
                </a:ext>
              </a:extLst>
            </p:cNvPr>
            <p:cNvGrpSpPr/>
            <p:nvPr/>
          </p:nvGrpSpPr>
          <p:grpSpPr>
            <a:xfrm>
              <a:off x="3191402" y="3534448"/>
              <a:ext cx="1627188" cy="687917"/>
              <a:chOff x="457200" y="8534400"/>
              <a:chExt cx="3124200" cy="990600"/>
            </a:xfrm>
          </p:grpSpPr>
          <p:sp>
            <p:nvSpPr>
              <p:cNvPr id="36" name="Rounded Rectangle 12">
                <a:extLst>
                  <a:ext uri="{FF2B5EF4-FFF2-40B4-BE49-F238E27FC236}">
                    <a16:creationId xmlns:a16="http://schemas.microsoft.com/office/drawing/2014/main" id="{3B731367-000F-4BCF-9624-0370F62C9153}"/>
                  </a:ext>
                </a:extLst>
              </p:cNvPr>
              <p:cNvSpPr/>
              <p:nvPr/>
            </p:nvSpPr>
            <p:spPr>
              <a:xfrm>
                <a:off x="457200" y="8534400"/>
                <a:ext cx="3124200" cy="990600"/>
              </a:xfrm>
              <a:prstGeom prst="roundRect">
                <a:avLst/>
              </a:prstGeom>
              <a:ln>
                <a:solidFill>
                  <a:schemeClr val="accent5">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761332"/>
                <a:endParaRPr lang="en-US" sz="1667" dirty="0">
                  <a:solidFill>
                    <a:srgbClr val="FFFFFF"/>
                  </a:solidFill>
                  <a:latin typeface="Calibri"/>
                </a:endParaRPr>
              </a:p>
            </p:txBody>
          </p:sp>
          <p:pic>
            <p:nvPicPr>
              <p:cNvPr id="37" name="Picture 36">
                <a:extLst>
                  <a:ext uri="{FF2B5EF4-FFF2-40B4-BE49-F238E27FC236}">
                    <a16:creationId xmlns:a16="http://schemas.microsoft.com/office/drawing/2014/main" id="{C8BE0B56-AF8C-4B44-B8F4-07328EAD1E8E}"/>
                  </a:ext>
                </a:extLst>
              </p:cNvPr>
              <p:cNvPicPr>
                <a:picLocks noChangeAspect="1"/>
              </p:cNvPicPr>
              <p:nvPr/>
            </p:nvPicPr>
            <p:blipFill>
              <a:blip r:embed="rId5" cstate="print"/>
              <a:stretch>
                <a:fillRect/>
              </a:stretch>
            </p:blipFill>
            <p:spPr>
              <a:xfrm>
                <a:off x="511035" y="8680810"/>
                <a:ext cx="1029748" cy="69778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pic>
          <p:sp>
            <p:nvSpPr>
              <p:cNvPr id="38" name="TextBox 37">
                <a:extLst>
                  <a:ext uri="{FF2B5EF4-FFF2-40B4-BE49-F238E27FC236}">
                    <a16:creationId xmlns:a16="http://schemas.microsoft.com/office/drawing/2014/main" id="{97127C23-46B4-40BC-BC63-26295446D238}"/>
                  </a:ext>
                </a:extLst>
              </p:cNvPr>
              <p:cNvSpPr txBox="1"/>
              <p:nvPr/>
            </p:nvSpPr>
            <p:spPr>
              <a:xfrm>
                <a:off x="1764293" y="8559307"/>
                <a:ext cx="1667372" cy="96228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nchorCtr="0">
                <a:spAutoFit/>
              </a:bodyPr>
              <a:lstStyle/>
              <a:p>
                <a:pPr algn="ctr" defTabSz="761332"/>
                <a:r>
                  <a:rPr lang="en-US" sz="2200" dirty="0">
                    <a:solidFill>
                      <a:srgbClr val="FFFFFF"/>
                    </a:solidFill>
                    <a:latin typeface="Arial"/>
                    <a:cs typeface="Arial"/>
                  </a:rPr>
                  <a:t>613</a:t>
                </a:r>
              </a:p>
              <a:p>
                <a:pPr algn="ctr" defTabSz="761332"/>
                <a:r>
                  <a:rPr lang="en-US" sz="1100" b="1" dirty="0">
                    <a:solidFill>
                      <a:srgbClr val="FFFFFF"/>
                    </a:solidFill>
                    <a:latin typeface="Arial"/>
                    <a:cs typeface="Arial"/>
                  </a:rPr>
                  <a:t>proposals</a:t>
                </a:r>
              </a:p>
            </p:txBody>
          </p:sp>
        </p:grpSp>
        <p:grpSp>
          <p:nvGrpSpPr>
            <p:cNvPr id="21" name="Group 20">
              <a:extLst>
                <a:ext uri="{FF2B5EF4-FFF2-40B4-BE49-F238E27FC236}">
                  <a16:creationId xmlns:a16="http://schemas.microsoft.com/office/drawing/2014/main" id="{12715EB8-D66E-41F1-9998-1B04D278242F}"/>
                </a:ext>
              </a:extLst>
            </p:cNvPr>
            <p:cNvGrpSpPr/>
            <p:nvPr/>
          </p:nvGrpSpPr>
          <p:grpSpPr>
            <a:xfrm>
              <a:off x="5290110" y="2716412"/>
              <a:ext cx="1627188" cy="687917"/>
              <a:chOff x="4419600" y="6159548"/>
              <a:chExt cx="3124200" cy="990600"/>
            </a:xfrm>
          </p:grpSpPr>
          <p:sp>
            <p:nvSpPr>
              <p:cNvPr id="33" name="Rounded Rectangle 16">
                <a:extLst>
                  <a:ext uri="{FF2B5EF4-FFF2-40B4-BE49-F238E27FC236}">
                    <a16:creationId xmlns:a16="http://schemas.microsoft.com/office/drawing/2014/main" id="{1270CD18-D62D-4434-8005-D5D10D413F18}"/>
                  </a:ext>
                </a:extLst>
              </p:cNvPr>
              <p:cNvSpPr/>
              <p:nvPr/>
            </p:nvSpPr>
            <p:spPr>
              <a:xfrm>
                <a:off x="4419600" y="6159548"/>
                <a:ext cx="3124200" cy="990600"/>
              </a:xfrm>
              <a:prstGeom prst="roundRect">
                <a:avLst/>
              </a:prstGeom>
              <a:solidFill>
                <a:srgbClr val="166B83"/>
              </a:solidFill>
              <a:ln w="25400">
                <a:solidFill>
                  <a:srgbClr val="1DC6D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761332"/>
                <a:endParaRPr lang="en-US" sz="1667" dirty="0">
                  <a:solidFill>
                    <a:srgbClr val="FFFFFF"/>
                  </a:solidFill>
                  <a:latin typeface="Calibri"/>
                </a:endParaRPr>
              </a:p>
            </p:txBody>
          </p:sp>
          <p:sp>
            <p:nvSpPr>
              <p:cNvPr id="34" name="TextBox 33">
                <a:extLst>
                  <a:ext uri="{FF2B5EF4-FFF2-40B4-BE49-F238E27FC236}">
                    <a16:creationId xmlns:a16="http://schemas.microsoft.com/office/drawing/2014/main" id="{99355A76-8622-4891-8237-A8C2314067C5}"/>
                  </a:ext>
                </a:extLst>
              </p:cNvPr>
              <p:cNvSpPr txBox="1"/>
              <p:nvPr/>
            </p:nvSpPr>
            <p:spPr>
              <a:xfrm>
                <a:off x="5871412" y="6161371"/>
                <a:ext cx="1165371" cy="986959"/>
              </a:xfrm>
              <a:prstGeom prst="rect">
                <a:avLst/>
              </a:prstGeom>
              <a:noFill/>
            </p:spPr>
            <p:txBody>
              <a:bodyPr wrap="none" rtlCol="0" anchor="ctr" anchorCtr="0">
                <a:spAutoFit/>
              </a:bodyPr>
              <a:lstStyle/>
              <a:p>
                <a:pPr algn="ctr" defTabSz="761332"/>
                <a:r>
                  <a:rPr lang="en-US" sz="2200" dirty="0">
                    <a:solidFill>
                      <a:srgbClr val="FFFFFF"/>
                    </a:solidFill>
                    <a:latin typeface="Arial"/>
                    <a:cs typeface="Arial"/>
                  </a:rPr>
                  <a:t>250</a:t>
                </a:r>
              </a:p>
              <a:p>
                <a:pPr algn="ctr" defTabSz="761332"/>
                <a:r>
                  <a:rPr lang="en-US" sz="1200" b="1" dirty="0">
                    <a:solidFill>
                      <a:srgbClr val="FFFFFF"/>
                    </a:solidFill>
                    <a:latin typeface="Arial"/>
                    <a:cs typeface="Arial"/>
                  </a:rPr>
                  <a:t>awards</a:t>
                </a:r>
              </a:p>
            </p:txBody>
          </p:sp>
          <p:pic>
            <p:nvPicPr>
              <p:cNvPr id="35" name="Picture 34">
                <a:extLst>
                  <a:ext uri="{FF2B5EF4-FFF2-40B4-BE49-F238E27FC236}">
                    <a16:creationId xmlns:a16="http://schemas.microsoft.com/office/drawing/2014/main" id="{5C635E97-B23F-4144-A475-9693BC43E496}"/>
                  </a:ext>
                </a:extLst>
              </p:cNvPr>
              <p:cNvPicPr>
                <a:picLocks noChangeAspect="1"/>
              </p:cNvPicPr>
              <p:nvPr/>
            </p:nvPicPr>
            <p:blipFill>
              <a:blip r:embed="rId6" cstate="print"/>
              <a:stretch>
                <a:fillRect/>
              </a:stretch>
            </p:blipFill>
            <p:spPr>
              <a:xfrm>
                <a:off x="4730304" y="6307376"/>
                <a:ext cx="694944" cy="694944"/>
              </a:xfrm>
              <a:prstGeom prst="rect">
                <a:avLst/>
              </a:prstGeom>
            </p:spPr>
          </p:pic>
        </p:grpSp>
        <p:grpSp>
          <p:nvGrpSpPr>
            <p:cNvPr id="23" name="Group 22">
              <a:extLst>
                <a:ext uri="{FF2B5EF4-FFF2-40B4-BE49-F238E27FC236}">
                  <a16:creationId xmlns:a16="http://schemas.microsoft.com/office/drawing/2014/main" id="{718F82FC-F8DA-4800-BA87-4067B8F4630C}"/>
                </a:ext>
              </a:extLst>
            </p:cNvPr>
            <p:cNvGrpSpPr/>
            <p:nvPr/>
          </p:nvGrpSpPr>
          <p:grpSpPr>
            <a:xfrm>
              <a:off x="5215756" y="4043649"/>
              <a:ext cx="2343112" cy="1521601"/>
              <a:chOff x="4276839" y="6984974"/>
              <a:chExt cx="4498777" cy="2191102"/>
            </a:xfrm>
          </p:grpSpPr>
          <p:sp>
            <p:nvSpPr>
              <p:cNvPr id="31" name="Rounded Rectangle 20">
                <a:extLst>
                  <a:ext uri="{FF2B5EF4-FFF2-40B4-BE49-F238E27FC236}">
                    <a16:creationId xmlns:a16="http://schemas.microsoft.com/office/drawing/2014/main" id="{6E4A5864-3ABB-416F-B0BD-06CDCFA28CF7}"/>
                  </a:ext>
                </a:extLst>
              </p:cNvPr>
              <p:cNvSpPr/>
              <p:nvPr/>
            </p:nvSpPr>
            <p:spPr>
              <a:xfrm>
                <a:off x="4299628" y="6984974"/>
                <a:ext cx="4453699" cy="2191102"/>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761332"/>
                <a:endParaRPr lang="en-US" sz="1667" dirty="0">
                  <a:solidFill>
                    <a:srgbClr val="FFFFFF"/>
                  </a:solidFill>
                  <a:latin typeface="Calibri"/>
                </a:endParaRPr>
              </a:p>
            </p:txBody>
          </p:sp>
          <p:sp>
            <p:nvSpPr>
              <p:cNvPr id="32" name="TextBox 31">
                <a:extLst>
                  <a:ext uri="{FF2B5EF4-FFF2-40B4-BE49-F238E27FC236}">
                    <a16:creationId xmlns:a16="http://schemas.microsoft.com/office/drawing/2014/main" id="{80E2A5DD-1B77-4726-81DB-E38EEE3826E3}"/>
                  </a:ext>
                </a:extLst>
              </p:cNvPr>
              <p:cNvSpPr txBox="1"/>
              <p:nvPr/>
            </p:nvSpPr>
            <p:spPr>
              <a:xfrm>
                <a:off x="4276839" y="7136564"/>
                <a:ext cx="4498777" cy="1924569"/>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chorCtr="0">
                <a:spAutoFit/>
              </a:bodyPr>
              <a:lstStyle/>
              <a:p>
                <a:pPr algn="ctr" defTabSz="761332"/>
                <a:r>
                  <a:rPr lang="en-US" b="1" dirty="0">
                    <a:solidFill>
                      <a:srgbClr val="FFFFFF"/>
                    </a:solidFill>
                    <a:latin typeface="Arial"/>
                    <a:cs typeface="Arial"/>
                  </a:rPr>
                  <a:t>Award size increased by 10%</a:t>
                </a:r>
              </a:p>
              <a:p>
                <a:pPr algn="ctr" defTabSz="761332"/>
                <a:r>
                  <a:rPr lang="en-US" b="1" dirty="0">
                    <a:solidFill>
                      <a:srgbClr val="FFFFFF"/>
                    </a:solidFill>
                    <a:latin typeface="Arial"/>
                    <a:cs typeface="Arial"/>
                  </a:rPr>
                  <a:t>Time to award decision decreased 20%</a:t>
                </a:r>
              </a:p>
            </p:txBody>
          </p:sp>
        </p:grpSp>
        <p:grpSp>
          <p:nvGrpSpPr>
            <p:cNvPr id="24" name="Group 23">
              <a:extLst>
                <a:ext uri="{FF2B5EF4-FFF2-40B4-BE49-F238E27FC236}">
                  <a16:creationId xmlns:a16="http://schemas.microsoft.com/office/drawing/2014/main" id="{4FA65115-6388-4A66-856A-ABD646CBFCB6}"/>
                </a:ext>
              </a:extLst>
            </p:cNvPr>
            <p:cNvGrpSpPr/>
            <p:nvPr/>
          </p:nvGrpSpPr>
          <p:grpSpPr>
            <a:xfrm>
              <a:off x="5477666" y="1590743"/>
              <a:ext cx="1355901" cy="997513"/>
              <a:chOff x="1628849" y="1236640"/>
              <a:chExt cx="1627081" cy="1197016"/>
            </a:xfrm>
          </p:grpSpPr>
          <p:sp>
            <p:nvSpPr>
              <p:cNvPr id="28" name="Oval 27">
                <a:extLst>
                  <a:ext uri="{FF2B5EF4-FFF2-40B4-BE49-F238E27FC236}">
                    <a16:creationId xmlns:a16="http://schemas.microsoft.com/office/drawing/2014/main" id="{A80C4A6C-FBE8-479C-BDDE-8A9C20DF416B}"/>
                  </a:ext>
                </a:extLst>
              </p:cNvPr>
              <p:cNvSpPr/>
              <p:nvPr/>
            </p:nvSpPr>
            <p:spPr>
              <a:xfrm>
                <a:off x="1635777" y="1236640"/>
                <a:ext cx="1555617" cy="1197016"/>
              </a:xfrm>
              <a:prstGeom prst="ellipse">
                <a:avLst/>
              </a:prstGeom>
              <a:gradFill>
                <a:gsLst>
                  <a:gs pos="0">
                    <a:schemeClr val="accent6">
                      <a:lumMod val="75000"/>
                    </a:schemeClr>
                  </a:gs>
                  <a:gs pos="100000">
                    <a:schemeClr val="accent6">
                      <a:tint val="50000"/>
                      <a:shade val="100000"/>
                      <a:satMod val="350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defTabSz="761332"/>
                <a:endParaRPr lang="en-US" sz="1500" dirty="0">
                  <a:solidFill>
                    <a:srgbClr val="FFFFFF"/>
                  </a:solidFill>
                  <a:latin typeface="Calibri"/>
                </a:endParaRPr>
              </a:p>
            </p:txBody>
          </p:sp>
          <p:sp>
            <p:nvSpPr>
              <p:cNvPr id="29" name="TextBox 28">
                <a:extLst>
                  <a:ext uri="{FF2B5EF4-FFF2-40B4-BE49-F238E27FC236}">
                    <a16:creationId xmlns:a16="http://schemas.microsoft.com/office/drawing/2014/main" id="{1ACE1D2D-591A-4C96-AA23-4EC75879FD39}"/>
                  </a:ext>
                </a:extLst>
              </p:cNvPr>
              <p:cNvSpPr txBox="1"/>
              <p:nvPr/>
            </p:nvSpPr>
            <p:spPr>
              <a:xfrm>
                <a:off x="1628849" y="1573575"/>
                <a:ext cx="1042108" cy="575727"/>
              </a:xfrm>
              <a:prstGeom prst="rect">
                <a:avLst/>
              </a:prstGeom>
              <a:noFill/>
            </p:spPr>
            <p:txBody>
              <a:bodyPr wrap="square" rtlCol="0">
                <a:spAutoFit/>
              </a:bodyPr>
              <a:lstStyle/>
              <a:p>
                <a:pPr defTabSz="761332"/>
                <a:r>
                  <a:rPr lang="en-US" sz="2200" dirty="0">
                    <a:solidFill>
                      <a:srgbClr val="FFFFFF"/>
                    </a:solidFill>
                    <a:latin typeface="Arial"/>
                    <a:cs typeface="Arial"/>
                  </a:rPr>
                  <a:t>~35%</a:t>
                </a:r>
              </a:p>
            </p:txBody>
          </p:sp>
          <p:sp>
            <p:nvSpPr>
              <p:cNvPr id="30" name="TextBox 29">
                <a:extLst>
                  <a:ext uri="{FF2B5EF4-FFF2-40B4-BE49-F238E27FC236}">
                    <a16:creationId xmlns:a16="http://schemas.microsoft.com/office/drawing/2014/main" id="{0B08BFDE-779A-4669-9AFE-33FD12AE6818}"/>
                  </a:ext>
                </a:extLst>
              </p:cNvPr>
              <p:cNvSpPr txBox="1"/>
              <p:nvPr/>
            </p:nvSpPr>
            <p:spPr>
              <a:xfrm>
                <a:off x="2424165" y="1554227"/>
                <a:ext cx="831765" cy="616851"/>
              </a:xfrm>
              <a:prstGeom prst="rect">
                <a:avLst/>
              </a:prstGeom>
              <a:noFill/>
            </p:spPr>
            <p:txBody>
              <a:bodyPr wrap="square" rtlCol="0">
                <a:spAutoFit/>
              </a:bodyPr>
              <a:lstStyle/>
              <a:p>
                <a:pPr algn="ctr" defTabSz="761332"/>
                <a:r>
                  <a:rPr lang="en-US" sz="1200" b="1" dirty="0">
                    <a:solidFill>
                      <a:srgbClr val="FFFFFF"/>
                    </a:solidFill>
                    <a:latin typeface="Arial"/>
                    <a:cs typeface="Arial"/>
                  </a:rPr>
                  <a:t>success rate</a:t>
                </a:r>
              </a:p>
            </p:txBody>
          </p:sp>
        </p:grpSp>
        <p:grpSp>
          <p:nvGrpSpPr>
            <p:cNvPr id="25" name="Group 24">
              <a:extLst>
                <a:ext uri="{FF2B5EF4-FFF2-40B4-BE49-F238E27FC236}">
                  <a16:creationId xmlns:a16="http://schemas.microsoft.com/office/drawing/2014/main" id="{3ECCFAC4-B699-418F-BFEE-86CDBF03D712}"/>
                </a:ext>
              </a:extLst>
            </p:cNvPr>
            <p:cNvGrpSpPr/>
            <p:nvPr/>
          </p:nvGrpSpPr>
          <p:grpSpPr>
            <a:xfrm>
              <a:off x="3191402" y="4698523"/>
              <a:ext cx="1627188" cy="687917"/>
              <a:chOff x="457200" y="8534400"/>
              <a:chExt cx="3124200" cy="990600"/>
            </a:xfrm>
          </p:grpSpPr>
          <p:sp>
            <p:nvSpPr>
              <p:cNvPr id="26" name="Rounded Rectangle 44">
                <a:extLst>
                  <a:ext uri="{FF2B5EF4-FFF2-40B4-BE49-F238E27FC236}">
                    <a16:creationId xmlns:a16="http://schemas.microsoft.com/office/drawing/2014/main" id="{5AA45C28-DA4B-4AA1-950D-747ABF5AED32}"/>
                  </a:ext>
                </a:extLst>
              </p:cNvPr>
              <p:cNvSpPr/>
              <p:nvPr/>
            </p:nvSpPr>
            <p:spPr>
              <a:xfrm>
                <a:off x="457200" y="8534400"/>
                <a:ext cx="3124200" cy="990600"/>
              </a:xfrm>
              <a:prstGeom prst="roundRect">
                <a:avLst/>
              </a:prstGeom>
              <a:solidFill>
                <a:schemeClr val="accent6">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61332"/>
                <a:endParaRPr lang="en-US" sz="1667" dirty="0">
                  <a:solidFill>
                    <a:srgbClr val="FFFFFF"/>
                  </a:solidFill>
                  <a:latin typeface="Calibri"/>
                </a:endParaRPr>
              </a:p>
            </p:txBody>
          </p:sp>
          <p:sp>
            <p:nvSpPr>
              <p:cNvPr id="27" name="TextBox 26">
                <a:extLst>
                  <a:ext uri="{FF2B5EF4-FFF2-40B4-BE49-F238E27FC236}">
                    <a16:creationId xmlns:a16="http://schemas.microsoft.com/office/drawing/2014/main" id="{802CFF1D-DF5D-4C4F-8654-06266F529395}"/>
                  </a:ext>
                </a:extLst>
              </p:cNvPr>
              <p:cNvSpPr txBox="1"/>
              <p:nvPr/>
            </p:nvSpPr>
            <p:spPr>
              <a:xfrm>
                <a:off x="1778614" y="8548559"/>
                <a:ext cx="1667372" cy="962284"/>
              </a:xfrm>
              <a:prstGeom prst="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pPr algn="ctr" defTabSz="761332"/>
                <a:r>
                  <a:rPr lang="en-US" sz="2200" dirty="0">
                    <a:solidFill>
                      <a:srgbClr val="FFFFFF"/>
                    </a:solidFill>
                    <a:latin typeface="Arial"/>
                    <a:cs typeface="Arial"/>
                  </a:rPr>
                  <a:t>17</a:t>
                </a:r>
              </a:p>
              <a:p>
                <a:pPr algn="ctr" defTabSz="761332"/>
                <a:r>
                  <a:rPr lang="en-US" sz="1100" b="1" dirty="0">
                    <a:solidFill>
                      <a:srgbClr val="FFFFFF"/>
                    </a:solidFill>
                    <a:latin typeface="Arial"/>
                    <a:cs typeface="Arial"/>
                  </a:rPr>
                  <a:t>panels</a:t>
                </a:r>
              </a:p>
            </p:txBody>
          </p:sp>
        </p:grpSp>
      </p:grpSp>
      <p:pic>
        <p:nvPicPr>
          <p:cNvPr id="44" name="Picture 54">
            <a:extLst>
              <a:ext uri="{FF2B5EF4-FFF2-40B4-BE49-F238E27FC236}">
                <a16:creationId xmlns:a16="http://schemas.microsoft.com/office/drawing/2014/main" id="{9B591CFB-8C96-7E4D-893C-D16093CD19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C5C0126-0CAC-8442-8897-200CBBD1787D}"/>
              </a:ext>
            </a:extLst>
          </p:cNvPr>
          <p:cNvPicPr>
            <a:picLocks noChangeAspect="1"/>
          </p:cNvPicPr>
          <p:nvPr/>
        </p:nvPicPr>
        <p:blipFill>
          <a:blip r:embed="rId8"/>
          <a:stretch>
            <a:fillRect/>
          </a:stretch>
        </p:blipFill>
        <p:spPr>
          <a:xfrm>
            <a:off x="853454" y="5873884"/>
            <a:ext cx="489997" cy="485502"/>
          </a:xfrm>
          <a:prstGeom prst="rect">
            <a:avLst/>
          </a:prstGeom>
        </p:spPr>
      </p:pic>
    </p:spTree>
    <p:extLst>
      <p:ext uri="{BB962C8B-B14F-4D97-AF65-F5344CB8AC3E}">
        <p14:creationId xmlns:p14="http://schemas.microsoft.com/office/powerpoint/2010/main" val="2925367373"/>
      </p:ext>
    </p:extLst>
  </p:cSld>
  <p:clrMapOvr>
    <a:masterClrMapping/>
  </p:clrMapOvr>
  <p:transition spd="slow" advClick="0" advTm="4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ustomShape 2"/>
          <p:cNvSpPr/>
          <p:nvPr/>
        </p:nvSpPr>
        <p:spPr>
          <a:xfrm>
            <a:off x="105145" y="747624"/>
            <a:ext cx="4584907" cy="119887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3600" b="1" spc="-1" dirty="0">
                <a:latin typeface="Calibri" panose="020F0502020204030204" pitchFamily="34" charset="0"/>
                <a:cs typeface="Calibri" panose="020F0502020204030204" pitchFamily="34" charset="0"/>
              </a:rPr>
              <a:t>How to find MCB funding opportunities</a:t>
            </a:r>
          </a:p>
        </p:txBody>
      </p:sp>
      <p:pic>
        <p:nvPicPr>
          <p:cNvPr id="5" name="Picture 4">
            <a:extLst>
              <a:ext uri="{FF2B5EF4-FFF2-40B4-BE49-F238E27FC236}">
                <a16:creationId xmlns:a16="http://schemas.microsoft.com/office/drawing/2014/main" id="{6E6702A9-CF6C-9344-8439-49224602AA4B}"/>
              </a:ext>
            </a:extLst>
          </p:cNvPr>
          <p:cNvPicPr>
            <a:picLocks noChangeAspect="1"/>
          </p:cNvPicPr>
          <p:nvPr/>
        </p:nvPicPr>
        <p:blipFill>
          <a:blip r:embed="rId3"/>
          <a:stretch>
            <a:fillRect/>
          </a:stretch>
        </p:blipFill>
        <p:spPr>
          <a:xfrm>
            <a:off x="4795197" y="378040"/>
            <a:ext cx="7191475" cy="6069604"/>
          </a:xfrm>
          <a:prstGeom prst="rect">
            <a:avLst/>
          </a:prstGeom>
        </p:spPr>
      </p:pic>
      <p:sp>
        <p:nvSpPr>
          <p:cNvPr id="13" name="Rectangle 12">
            <a:extLst>
              <a:ext uri="{FF2B5EF4-FFF2-40B4-BE49-F238E27FC236}">
                <a16:creationId xmlns:a16="http://schemas.microsoft.com/office/drawing/2014/main" id="{3CF07037-21B5-6D4A-9B4A-B64DAFF3E1E5}"/>
              </a:ext>
            </a:extLst>
          </p:cNvPr>
          <p:cNvSpPr/>
          <p:nvPr/>
        </p:nvSpPr>
        <p:spPr>
          <a:xfrm>
            <a:off x="0" y="6447644"/>
            <a:ext cx="4850623" cy="338554"/>
          </a:xfrm>
          <a:prstGeom prst="rect">
            <a:avLst/>
          </a:prstGeom>
        </p:spPr>
        <p:txBody>
          <a:bodyPr wrap="none">
            <a:spAutoFit/>
          </a:bodyPr>
          <a:lstStyle/>
          <a:p>
            <a:pPr algn="ctr">
              <a:lnSpc>
                <a:spcPct val="100000"/>
              </a:lnSpc>
            </a:pPr>
            <a:r>
              <a:rPr lang="en-US" sz="1600" b="1" spc="-1" dirty="0">
                <a:solidFill>
                  <a:srgbClr val="0070C0"/>
                </a:solidFill>
                <a:latin typeface="Calibri"/>
              </a:rPr>
              <a:t>https://</a:t>
            </a:r>
            <a:r>
              <a:rPr lang="en-US" sz="1600" b="1" spc="-1" dirty="0" err="1">
                <a:solidFill>
                  <a:srgbClr val="0070C0"/>
                </a:solidFill>
                <a:latin typeface="Calibri"/>
              </a:rPr>
              <a:t>mcbblog.nsfbio.com</a:t>
            </a:r>
            <a:r>
              <a:rPr lang="en-US" sz="1600" b="1" spc="-1" dirty="0">
                <a:solidFill>
                  <a:srgbClr val="0070C0"/>
                </a:solidFill>
                <a:latin typeface="Calibri"/>
              </a:rPr>
              <a:t>/funding-opportunities-2/ </a:t>
            </a:r>
            <a:endParaRPr lang="en-US" sz="1600" b="1" spc="-1" dirty="0">
              <a:solidFill>
                <a:srgbClr val="0070C0"/>
              </a:solidFill>
              <a:latin typeface="Arial"/>
            </a:endParaRPr>
          </a:p>
        </p:txBody>
      </p:sp>
      <p:sp>
        <p:nvSpPr>
          <p:cNvPr id="14" name="CustomShape 3">
            <a:extLst>
              <a:ext uri="{FF2B5EF4-FFF2-40B4-BE49-F238E27FC236}">
                <a16:creationId xmlns:a16="http://schemas.microsoft.com/office/drawing/2014/main" id="{0F09DA13-6E8B-E146-B589-997770D3A84F}"/>
              </a:ext>
            </a:extLst>
          </p:cNvPr>
          <p:cNvSpPr/>
          <p:nvPr/>
        </p:nvSpPr>
        <p:spPr>
          <a:xfrm>
            <a:off x="4775836" y="1987443"/>
            <a:ext cx="1734146" cy="291733"/>
          </a:xfrm>
          <a:prstGeom prst="ellipse">
            <a:avLst/>
          </a:prstGeom>
          <a:noFill/>
          <a:ln w="38160">
            <a:solidFill>
              <a:srgbClr val="C00000"/>
            </a:solidFill>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4076609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ustomShape 2"/>
          <p:cNvSpPr/>
          <p:nvPr/>
        </p:nvSpPr>
        <p:spPr>
          <a:xfrm>
            <a:off x="1057633" y="175626"/>
            <a:ext cx="10076735" cy="7064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4000" b="1" spc="-1" dirty="0">
                <a:latin typeface="Calibri" panose="020F0502020204030204" pitchFamily="34" charset="0"/>
                <a:cs typeface="Calibri" panose="020F0502020204030204" pitchFamily="34" charset="0"/>
              </a:rPr>
              <a:t>Funding opportunities of note</a:t>
            </a:r>
          </a:p>
        </p:txBody>
      </p:sp>
      <p:pic>
        <p:nvPicPr>
          <p:cNvPr id="7" name="Picture 54">
            <a:extLst>
              <a:ext uri="{FF2B5EF4-FFF2-40B4-BE49-F238E27FC236}">
                <a16:creationId xmlns:a16="http://schemas.microsoft.com/office/drawing/2014/main" id="{A570DE5B-94EA-A842-B9AF-CEC1BCFDB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4C8FC9C-CED4-634B-A81F-8154B3D6E663}"/>
              </a:ext>
            </a:extLst>
          </p:cNvPr>
          <p:cNvSpPr/>
          <p:nvPr/>
        </p:nvSpPr>
        <p:spPr>
          <a:xfrm>
            <a:off x="301103" y="1004429"/>
            <a:ext cx="11589794" cy="1323439"/>
          </a:xfrm>
          <a:prstGeom prst="rect">
            <a:avLst/>
          </a:prstGeom>
        </p:spPr>
        <p:txBody>
          <a:bodyPr wrap="square">
            <a:spAutoFit/>
          </a:bodyPr>
          <a:lstStyle/>
          <a:p>
            <a:pPr algn="ctr"/>
            <a:r>
              <a:rPr lang="en-US" sz="2000" b="1" u="sng" dirty="0">
                <a:solidFill>
                  <a:srgbClr val="C0000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NSF 21-017</a:t>
            </a:r>
            <a:endParaRPr lang="en-US" sz="2000" b="1" u="sng" dirty="0">
              <a:solidFill>
                <a:srgbClr val="C00000"/>
              </a:solidFill>
              <a:latin typeface="Calibri" panose="020F0502020204030204" pitchFamily="34" charset="0"/>
              <a:cs typeface="Calibri" panose="020F0502020204030204" pitchFamily="34" charset="0"/>
            </a:endParaRPr>
          </a:p>
          <a:p>
            <a:r>
              <a:rPr lang="en-US" sz="2000" b="1" dirty="0">
                <a:solidFill>
                  <a:srgbClr val="0070C0"/>
                </a:solidFill>
                <a:latin typeface="Calibri" panose="020F0502020204030204" pitchFamily="34" charset="0"/>
                <a:cs typeface="Calibri" panose="020F0502020204030204" pitchFamily="34" charset="0"/>
              </a:rPr>
              <a:t>Planning for a Molecular and Cellular Science Information Synthesis Center (</a:t>
            </a:r>
            <a:r>
              <a:rPr lang="en-US" sz="2000" b="1" dirty="0" err="1">
                <a:solidFill>
                  <a:srgbClr val="0070C0"/>
                </a:solidFill>
                <a:latin typeface="Calibri" panose="020F0502020204030204" pitchFamily="34" charset="0"/>
                <a:cs typeface="Calibri" panose="020F0502020204030204" pitchFamily="34" charset="0"/>
              </a:rPr>
              <a:t>MoCeIS</a:t>
            </a:r>
            <a:r>
              <a:rPr lang="en-US" sz="2000" b="1" dirty="0">
                <a:solidFill>
                  <a:srgbClr val="0070C0"/>
                </a:solidFill>
                <a:latin typeface="Calibri" panose="020F0502020204030204" pitchFamily="34" charset="0"/>
                <a:cs typeface="Calibri" panose="020F0502020204030204" pitchFamily="34" charset="0"/>
              </a:rPr>
              <a:t>)</a:t>
            </a:r>
          </a:p>
          <a:p>
            <a:r>
              <a:rPr lang="en-US" sz="2000" b="1" dirty="0">
                <a:latin typeface="Calibri" panose="020F0502020204030204" pitchFamily="34" charset="0"/>
                <a:ea typeface="Calibri" panose="020F0502020204030204" pitchFamily="34" charset="0"/>
                <a:cs typeface="Calibri" panose="020F0502020204030204" pitchFamily="34" charset="0"/>
              </a:rPr>
              <a:t>Supports planning conferences to build scientist networks focused on synthesis and integration of molecular and cellular data.</a:t>
            </a:r>
          </a:p>
        </p:txBody>
      </p:sp>
      <p:sp>
        <p:nvSpPr>
          <p:cNvPr id="11" name="Rectangle 10">
            <a:extLst>
              <a:ext uri="{FF2B5EF4-FFF2-40B4-BE49-F238E27FC236}">
                <a16:creationId xmlns:a16="http://schemas.microsoft.com/office/drawing/2014/main" id="{AF25AA5A-113B-2045-891D-84DCFC087024}"/>
              </a:ext>
            </a:extLst>
          </p:cNvPr>
          <p:cNvSpPr/>
          <p:nvPr/>
        </p:nvSpPr>
        <p:spPr>
          <a:xfrm>
            <a:off x="301103" y="3417756"/>
            <a:ext cx="11589794" cy="1323439"/>
          </a:xfrm>
          <a:prstGeom prst="rect">
            <a:avLst/>
          </a:prstGeom>
        </p:spPr>
        <p:txBody>
          <a:bodyPr wrap="square">
            <a:spAutoFit/>
          </a:bodyPr>
          <a:lstStyle/>
          <a:p>
            <a:pPr lvl="0" algn="ctr"/>
            <a:r>
              <a:rPr lang="en-US" sz="2000" b="1" u="sng" dirty="0">
                <a:solidFill>
                  <a:srgbClr val="C0000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NSF 21-508</a:t>
            </a:r>
            <a:endParaRPr lang="en-US" sz="2000" b="1" u="sng" dirty="0">
              <a:solidFill>
                <a:srgbClr val="C00000"/>
              </a:solidFill>
              <a:latin typeface="Calibri" panose="020F0502020204030204" pitchFamily="34" charset="0"/>
              <a:cs typeface="Calibri" panose="020F0502020204030204" pitchFamily="34" charset="0"/>
            </a:endParaRPr>
          </a:p>
          <a:p>
            <a:pPr lvl="0"/>
            <a:r>
              <a:rPr lang="en-US" sz="2000" b="1" dirty="0">
                <a:ln w="0"/>
                <a:solidFill>
                  <a:srgbClr val="0070C0"/>
                </a:solidFill>
                <a:latin typeface="Calibri" panose="020F0502020204030204" pitchFamily="34" charset="0"/>
                <a:cs typeface="Calibri" panose="020F0502020204030204" pitchFamily="34" charset="0"/>
              </a:rPr>
              <a:t>Transitions to Excellence in Molecular and Cellular Biosciences Research (Transitions)</a:t>
            </a:r>
          </a:p>
          <a:p>
            <a:r>
              <a:rPr lang="en-US" sz="2000" b="1" dirty="0">
                <a:latin typeface="Calibri" panose="020F0502020204030204" pitchFamily="34" charset="0"/>
                <a:cs typeface="Calibri" panose="020F0502020204030204" pitchFamily="34" charset="0"/>
              </a:rPr>
              <a:t>Supports mid-career or later-stage scientists to pursue exciting new avenues of inquiry and expand or transition their research toward greater impact.</a:t>
            </a:r>
          </a:p>
        </p:txBody>
      </p:sp>
      <p:sp>
        <p:nvSpPr>
          <p:cNvPr id="16" name="Rectangle 15">
            <a:extLst>
              <a:ext uri="{FF2B5EF4-FFF2-40B4-BE49-F238E27FC236}">
                <a16:creationId xmlns:a16="http://schemas.microsoft.com/office/drawing/2014/main" id="{9AED5903-8D7B-804C-9823-EA0E52C79442}"/>
              </a:ext>
            </a:extLst>
          </p:cNvPr>
          <p:cNvSpPr/>
          <p:nvPr/>
        </p:nvSpPr>
        <p:spPr>
          <a:xfrm>
            <a:off x="301103" y="5807163"/>
            <a:ext cx="11589794" cy="1046440"/>
          </a:xfrm>
          <a:prstGeom prst="rect">
            <a:avLst/>
          </a:prstGeom>
        </p:spPr>
        <p:txBody>
          <a:bodyPr wrap="square">
            <a:spAutoFit/>
          </a:bodyPr>
          <a:lstStyle/>
          <a:p>
            <a:pPr lvl="0" algn="ctr"/>
            <a:r>
              <a:rPr lang="en-US" sz="2000" b="1" u="sng" dirty="0">
                <a:solidFill>
                  <a:srgbClr val="C0000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NSF 19-054</a:t>
            </a:r>
            <a:endParaRPr lang="en-US" sz="2000" b="1" u="sng" dirty="0">
              <a:solidFill>
                <a:srgbClr val="C00000"/>
              </a:solidFill>
              <a:latin typeface="Calibri" panose="020F0502020204030204" pitchFamily="34" charset="0"/>
              <a:cs typeface="Calibri" panose="020F0502020204030204" pitchFamily="34" charset="0"/>
            </a:endParaRPr>
          </a:p>
          <a:p>
            <a:pPr lvl="0"/>
            <a:r>
              <a:rPr lang="en-US" sz="2000" b="1" dirty="0">
                <a:ln w="0"/>
                <a:solidFill>
                  <a:srgbClr val="0070C0"/>
                </a:solidFill>
                <a:latin typeface="Calibri" panose="020F0502020204030204" pitchFamily="34" charset="0"/>
                <a:cs typeface="Calibri" panose="020F0502020204030204" pitchFamily="34" charset="0"/>
              </a:rPr>
              <a:t>Models for Uncovering Rules and Unexpected Phenomena in Biological Systems (MODULUS)</a:t>
            </a:r>
          </a:p>
          <a:p>
            <a:r>
              <a:rPr lang="en-US" sz="2000" b="1" dirty="0">
                <a:latin typeface="Calibri" panose="020F0502020204030204" pitchFamily="34" charset="0"/>
                <a:cs typeface="Calibri" panose="020F0502020204030204" pitchFamily="34" charset="0"/>
              </a:rPr>
              <a:t>Supports substantive collaborative research by mathematicians and biological scientists.</a:t>
            </a:r>
          </a:p>
        </p:txBody>
      </p:sp>
      <p:sp>
        <p:nvSpPr>
          <p:cNvPr id="8" name="Rectangle 7">
            <a:extLst>
              <a:ext uri="{FF2B5EF4-FFF2-40B4-BE49-F238E27FC236}">
                <a16:creationId xmlns:a16="http://schemas.microsoft.com/office/drawing/2014/main" id="{3C18A9B3-2C6C-EF48-8A44-B8853E95B151}"/>
              </a:ext>
            </a:extLst>
          </p:cNvPr>
          <p:cNvSpPr/>
          <p:nvPr/>
        </p:nvSpPr>
        <p:spPr>
          <a:xfrm>
            <a:off x="301103" y="2103828"/>
            <a:ext cx="11589794" cy="1323439"/>
          </a:xfrm>
          <a:prstGeom prst="rect">
            <a:avLst/>
          </a:prstGeom>
        </p:spPr>
        <p:txBody>
          <a:bodyPr wrap="square">
            <a:spAutoFit/>
          </a:bodyPr>
          <a:lstStyle/>
          <a:p>
            <a:pPr lvl="0" algn="ctr"/>
            <a:r>
              <a:rPr lang="en-US" sz="2000" b="1" u="sng" dirty="0">
                <a:solidFill>
                  <a:srgbClr val="C00000"/>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NSF 21-564</a:t>
            </a:r>
            <a:endParaRPr lang="en-US" sz="2000" b="1" u="sng" dirty="0">
              <a:solidFill>
                <a:srgbClr val="C00000"/>
              </a:solidFill>
              <a:latin typeface="Calibri" panose="020F0502020204030204" pitchFamily="34" charset="0"/>
              <a:cs typeface="Calibri" panose="020F0502020204030204" pitchFamily="34" charset="0"/>
            </a:endParaRPr>
          </a:p>
          <a:p>
            <a:pPr lvl="0"/>
            <a:r>
              <a:rPr lang="en-US" sz="2000" b="1" dirty="0">
                <a:ln w="0"/>
                <a:solidFill>
                  <a:srgbClr val="0070C0"/>
                </a:solidFill>
                <a:latin typeface="Calibri" panose="020F0502020204030204" pitchFamily="34" charset="0"/>
                <a:cs typeface="Calibri" panose="020F0502020204030204" pitchFamily="34" charset="0"/>
              </a:rPr>
              <a:t>Future Manufacturing (FM)</a:t>
            </a:r>
          </a:p>
          <a:p>
            <a:r>
              <a:rPr lang="en-US" sz="2000" b="1" dirty="0"/>
              <a:t>Supports research and education of a future workforce to overcome scientific, technological, educational, economic and social barriers and enable new manufacturing capabilities.</a:t>
            </a:r>
            <a:endParaRPr lang="en-US" sz="2000" b="1"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0DBD648-A562-DB4C-A3A1-39AE5F0BA2D7}"/>
              </a:ext>
            </a:extLst>
          </p:cNvPr>
          <p:cNvSpPr/>
          <p:nvPr/>
        </p:nvSpPr>
        <p:spPr>
          <a:xfrm>
            <a:off x="301103" y="4620795"/>
            <a:ext cx="11589794" cy="1323439"/>
          </a:xfrm>
          <a:prstGeom prst="rect">
            <a:avLst/>
          </a:prstGeom>
        </p:spPr>
        <p:txBody>
          <a:bodyPr wrap="square">
            <a:spAutoFit/>
          </a:bodyPr>
          <a:lstStyle/>
          <a:p>
            <a:pPr lvl="0" algn="ctr"/>
            <a:r>
              <a:rPr lang="en-US" sz="2000" b="1" u="sng" dirty="0">
                <a:solidFill>
                  <a:srgbClr val="C00000"/>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NSF 21-543</a:t>
            </a:r>
            <a:endParaRPr lang="en-US" sz="2000" b="1" u="sng" dirty="0">
              <a:solidFill>
                <a:srgbClr val="C00000"/>
              </a:solidFill>
              <a:latin typeface="Calibri" panose="020F0502020204030204" pitchFamily="34" charset="0"/>
              <a:cs typeface="Calibri" panose="020F0502020204030204" pitchFamily="34" charset="0"/>
            </a:endParaRPr>
          </a:p>
          <a:p>
            <a:pPr lvl="0"/>
            <a:r>
              <a:rPr lang="en-US" sz="2000" b="1" dirty="0">
                <a:ln w="0"/>
                <a:solidFill>
                  <a:srgbClr val="0070C0"/>
                </a:solidFill>
                <a:latin typeface="Calibri" panose="020F0502020204030204" pitchFamily="34" charset="0"/>
                <a:cs typeface="Calibri" panose="020F0502020204030204" pitchFamily="34" charset="0"/>
              </a:rPr>
              <a:t>Integrative Research in Biology (</a:t>
            </a:r>
            <a:r>
              <a:rPr lang="en-US" sz="2000" b="1" dirty="0" err="1">
                <a:ln w="0"/>
                <a:solidFill>
                  <a:srgbClr val="0070C0"/>
                </a:solidFill>
                <a:latin typeface="Calibri" panose="020F0502020204030204" pitchFamily="34" charset="0"/>
                <a:cs typeface="Calibri" panose="020F0502020204030204" pitchFamily="34" charset="0"/>
              </a:rPr>
              <a:t>IntBIO</a:t>
            </a:r>
            <a:r>
              <a:rPr lang="en-US" sz="2000" b="1" dirty="0">
                <a:ln w="0"/>
                <a:solidFill>
                  <a:srgbClr val="0070C0"/>
                </a:solidFill>
                <a:latin typeface="Calibri" panose="020F0502020204030204" pitchFamily="34" charset="0"/>
                <a:cs typeface="Calibri" panose="020F0502020204030204" pitchFamily="34" charset="0"/>
              </a:rPr>
              <a:t>)</a:t>
            </a:r>
          </a:p>
          <a:p>
            <a:r>
              <a:rPr lang="en-US" sz="2000" b="1" dirty="0">
                <a:latin typeface="Calibri" panose="020F0502020204030204" pitchFamily="34" charset="0"/>
                <a:cs typeface="Calibri" panose="020F0502020204030204" pitchFamily="34" charset="0"/>
              </a:rPr>
              <a:t>Supports collaborative proposals that tackle bold questions in biology and require an integrated approach to make exceptional progress in a research area.</a:t>
            </a:r>
          </a:p>
        </p:txBody>
      </p:sp>
    </p:spTree>
    <p:extLst>
      <p:ext uri="{BB962C8B-B14F-4D97-AF65-F5344CB8AC3E}">
        <p14:creationId xmlns:p14="http://schemas.microsoft.com/office/powerpoint/2010/main" val="23911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8"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E44B5D-9A4B-415B-9A3F-C37603B5FB4B}"/>
              </a:ext>
            </a:extLst>
          </p:cNvPr>
          <p:cNvPicPr>
            <a:picLocks noChangeAspect="1"/>
          </p:cNvPicPr>
          <p:nvPr/>
        </p:nvPicPr>
        <p:blipFill rotWithShape="1">
          <a:blip r:embed="rId3"/>
          <a:srcRect t="5244" b="1732"/>
          <a:stretch/>
        </p:blipFill>
        <p:spPr>
          <a:xfrm>
            <a:off x="986052" y="1051856"/>
            <a:ext cx="10153784" cy="3892875"/>
          </a:xfrm>
          <a:prstGeom prst="rect">
            <a:avLst/>
          </a:prstGeom>
        </p:spPr>
      </p:pic>
      <p:sp>
        <p:nvSpPr>
          <p:cNvPr id="13" name="TextBox 12"/>
          <p:cNvSpPr txBox="1"/>
          <p:nvPr/>
        </p:nvSpPr>
        <p:spPr>
          <a:xfrm>
            <a:off x="1783927" y="1377916"/>
            <a:ext cx="2388667" cy="646331"/>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Director’s Office</a:t>
            </a:r>
          </a:p>
          <a:p>
            <a:r>
              <a:rPr lang="en-US" b="1" dirty="0">
                <a:latin typeface="Calibri" panose="020F0502020204030204" pitchFamily="34" charset="0"/>
                <a:cs typeface="Calibri" panose="020F0502020204030204" pitchFamily="34" charset="0"/>
              </a:rPr>
              <a:t>National Science Board</a:t>
            </a:r>
          </a:p>
        </p:txBody>
      </p:sp>
      <p:sp>
        <p:nvSpPr>
          <p:cNvPr id="14" name="TextBox 13"/>
          <p:cNvSpPr txBox="1"/>
          <p:nvPr/>
        </p:nvSpPr>
        <p:spPr>
          <a:xfrm rot="16200000">
            <a:off x="-157105" y="4273533"/>
            <a:ext cx="1224631" cy="338554"/>
          </a:xfrm>
          <a:prstGeom prst="rect">
            <a:avLst/>
          </a:prstGeom>
          <a:noFill/>
        </p:spPr>
        <p:txBody>
          <a:bodyPr wrap="none" rtlCol="0">
            <a:spAutoFit/>
          </a:bodyPr>
          <a:lstStyle/>
          <a:p>
            <a:pPr algn="r"/>
            <a:r>
              <a:rPr lang="en-US" sz="1600" b="1" dirty="0">
                <a:latin typeface="Calibri" panose="020F0502020204030204" pitchFamily="34" charset="0"/>
                <a:cs typeface="Calibri" panose="020F0502020204030204" pitchFamily="34" charset="0"/>
              </a:rPr>
              <a:t>Directorates</a:t>
            </a:r>
          </a:p>
        </p:txBody>
      </p:sp>
      <p:grpSp>
        <p:nvGrpSpPr>
          <p:cNvPr id="6" name="Group 5">
            <a:extLst>
              <a:ext uri="{FF2B5EF4-FFF2-40B4-BE49-F238E27FC236}">
                <a16:creationId xmlns:a16="http://schemas.microsoft.com/office/drawing/2014/main" id="{E52E148C-F7A4-465D-B7ED-DE6C18A83263}"/>
              </a:ext>
            </a:extLst>
          </p:cNvPr>
          <p:cNvGrpSpPr/>
          <p:nvPr/>
        </p:nvGrpSpPr>
        <p:grpSpPr>
          <a:xfrm>
            <a:off x="817026" y="5122011"/>
            <a:ext cx="9804152" cy="1585436"/>
            <a:chOff x="348928" y="4678483"/>
            <a:chExt cx="7884230" cy="1585436"/>
          </a:xfrm>
        </p:grpSpPr>
        <p:sp>
          <p:nvSpPr>
            <p:cNvPr id="3" name="TextBox 2"/>
            <p:cNvSpPr txBox="1"/>
            <p:nvPr/>
          </p:nvSpPr>
          <p:spPr>
            <a:xfrm>
              <a:off x="348928" y="4678483"/>
              <a:ext cx="3065716" cy="1323439"/>
            </a:xfrm>
            <a:prstGeom prst="rect">
              <a:avLst/>
            </a:prstGeom>
            <a:solidFill>
              <a:schemeClr val="bg1"/>
            </a:solidFill>
          </p:spPr>
          <p:txBody>
            <a:bodyPr wrap="none" rtlCol="0">
              <a:spAutoFit/>
            </a:bodyPr>
            <a:lstStyle/>
            <a:p>
              <a:r>
                <a:rPr lang="en-US" sz="1600" b="1" dirty="0">
                  <a:latin typeface="Calibri" panose="020F0502020204030204" pitchFamily="34" charset="0"/>
                  <a:cs typeface="Calibri" panose="020F0502020204030204" pitchFamily="34" charset="0"/>
                </a:rPr>
                <a:t>Biological Sciences</a:t>
              </a:r>
            </a:p>
            <a:p>
              <a:pPr marL="174625" indent="-174625">
                <a:buFont typeface="Arial" panose="020B0604020202020204" pitchFamily="34" charset="0"/>
                <a:buChar char="•"/>
              </a:pPr>
              <a:r>
                <a:rPr lang="en-US" sz="1600" dirty="0">
                  <a:latin typeface="Calibri" panose="020F0502020204030204" pitchFamily="34" charset="0"/>
                  <a:cs typeface="Calibri" panose="020F0502020204030204" pitchFamily="34" charset="0"/>
                </a:rPr>
                <a:t>Molecular and Cellular Biosciences (MCB)</a:t>
              </a:r>
            </a:p>
            <a:p>
              <a:pPr marL="174625" indent="-174625">
                <a:buFont typeface="Arial" panose="020B0604020202020204" pitchFamily="34" charset="0"/>
                <a:buChar char="•"/>
              </a:pPr>
              <a:r>
                <a:rPr lang="en-US" sz="1600" dirty="0">
                  <a:latin typeface="Calibri" panose="020F0502020204030204" pitchFamily="34" charset="0"/>
                  <a:cs typeface="Calibri" panose="020F0502020204030204" pitchFamily="34" charset="0"/>
                </a:rPr>
                <a:t>Integrative Organismal Systems (IOS)</a:t>
              </a:r>
            </a:p>
            <a:p>
              <a:pPr marL="174625" indent="-174625">
                <a:buFont typeface="Arial" panose="020B0604020202020204" pitchFamily="34" charset="0"/>
                <a:buChar char="•"/>
              </a:pPr>
              <a:r>
                <a:rPr lang="en-US" sz="1600" dirty="0">
                  <a:latin typeface="Calibri" panose="020F0502020204030204" pitchFamily="34" charset="0"/>
                  <a:cs typeface="Calibri" panose="020F0502020204030204" pitchFamily="34" charset="0"/>
                </a:rPr>
                <a:t>Environmental Biology (DEB)</a:t>
              </a:r>
            </a:p>
            <a:p>
              <a:pPr marL="174625" indent="-174625">
                <a:buFont typeface="Arial" panose="020B0604020202020204" pitchFamily="34" charset="0"/>
                <a:buChar char="•"/>
              </a:pPr>
              <a:r>
                <a:rPr lang="en-US" sz="1600" dirty="0">
                  <a:latin typeface="Calibri" panose="020F0502020204030204" pitchFamily="34" charset="0"/>
                  <a:cs typeface="Calibri" panose="020F0502020204030204" pitchFamily="34" charset="0"/>
                </a:rPr>
                <a:t>Biological Infrastructure (DBI)</a:t>
              </a:r>
            </a:p>
          </p:txBody>
        </p:sp>
        <p:sp>
          <p:nvSpPr>
            <p:cNvPr id="11" name="TextBox 10"/>
            <p:cNvSpPr txBox="1"/>
            <p:nvPr/>
          </p:nvSpPr>
          <p:spPr>
            <a:xfrm>
              <a:off x="3913497" y="4694259"/>
              <a:ext cx="1682070" cy="1569660"/>
            </a:xfrm>
            <a:prstGeom prst="rect">
              <a:avLst/>
            </a:prstGeom>
            <a:solidFill>
              <a:schemeClr val="bg1"/>
            </a:solidFill>
          </p:spPr>
          <p:txBody>
            <a:bodyPr wrap="square" rtlCol="0">
              <a:spAutoFit/>
            </a:bodyPr>
            <a:lstStyle/>
            <a:p>
              <a:r>
                <a:rPr lang="en-US" sz="1600" b="1" dirty="0">
                  <a:latin typeface="Calibri" panose="020F0502020204030204" pitchFamily="34" charset="0"/>
                  <a:cs typeface="Calibri" panose="020F0502020204030204" pitchFamily="34" charset="0"/>
                </a:rPr>
                <a:t>Engineering</a:t>
              </a:r>
            </a:p>
            <a:p>
              <a:pPr marL="174625" indent="-174625">
                <a:buFont typeface="Arial" panose="020B0604020202020204" pitchFamily="34" charset="0"/>
                <a:buChar char="•"/>
              </a:pPr>
              <a:r>
                <a:rPr lang="en-US" sz="1600" dirty="0">
                  <a:latin typeface="Calibri" panose="020F0502020204030204" pitchFamily="34" charset="0"/>
                  <a:cs typeface="Calibri" panose="020F0502020204030204" pitchFamily="34" charset="0"/>
                </a:rPr>
                <a:t>Chemical, Bioengineering, Environmental and Transport Systems (CBET)</a:t>
              </a:r>
            </a:p>
          </p:txBody>
        </p:sp>
        <p:sp>
          <p:nvSpPr>
            <p:cNvPr id="12" name="TextBox 11"/>
            <p:cNvSpPr txBox="1"/>
            <p:nvPr/>
          </p:nvSpPr>
          <p:spPr>
            <a:xfrm>
              <a:off x="6350920" y="4692131"/>
              <a:ext cx="1882238" cy="830997"/>
            </a:xfrm>
            <a:prstGeom prst="rect">
              <a:avLst/>
            </a:prstGeom>
            <a:solidFill>
              <a:schemeClr val="bg1"/>
            </a:solidFill>
          </p:spPr>
          <p:txBody>
            <a:bodyPr wrap="square" rtlCol="0">
              <a:spAutoFit/>
            </a:bodyPr>
            <a:lstStyle/>
            <a:p>
              <a:r>
                <a:rPr lang="en-US" sz="1600" b="1" dirty="0">
                  <a:latin typeface="Calibri" panose="020F0502020204030204" pitchFamily="34" charset="0"/>
                  <a:cs typeface="Calibri" panose="020F0502020204030204" pitchFamily="34" charset="0"/>
                </a:rPr>
                <a:t>Math &amp; Physical Sciences</a:t>
              </a:r>
            </a:p>
            <a:p>
              <a:pPr marL="174625" indent="-174625">
                <a:buFont typeface="Arial" panose="020B0604020202020204" pitchFamily="34" charset="0"/>
                <a:buChar char="•"/>
              </a:pPr>
              <a:r>
                <a:rPr lang="en-US" sz="1600" dirty="0">
                  <a:latin typeface="Calibri" panose="020F0502020204030204" pitchFamily="34" charset="0"/>
                  <a:cs typeface="Calibri" panose="020F0502020204030204" pitchFamily="34" charset="0"/>
                </a:rPr>
                <a:t>Chemistry (esp. CLP)</a:t>
              </a:r>
            </a:p>
            <a:p>
              <a:pPr marL="174625" indent="-174625">
                <a:buFont typeface="Arial" panose="020B0604020202020204" pitchFamily="34" charset="0"/>
                <a:buChar char="•"/>
              </a:pPr>
              <a:r>
                <a:rPr lang="en-US" sz="1600" dirty="0">
                  <a:latin typeface="Calibri" panose="020F0502020204030204" pitchFamily="34" charset="0"/>
                  <a:cs typeface="Calibri" panose="020F0502020204030204" pitchFamily="34" charset="0"/>
                </a:rPr>
                <a:t>Physics (esp. </a:t>
              </a:r>
              <a:r>
                <a:rPr lang="en-US" sz="1600" dirty="0" err="1">
                  <a:latin typeface="Calibri" panose="020F0502020204030204" pitchFamily="34" charset="0"/>
                  <a:cs typeface="Calibri" panose="020F0502020204030204" pitchFamily="34" charset="0"/>
                </a:rPr>
                <a:t>PoLS</a:t>
              </a:r>
              <a:r>
                <a:rPr lang="en-US" sz="1600" dirty="0">
                  <a:latin typeface="Calibri" panose="020F0502020204030204" pitchFamily="34" charset="0"/>
                  <a:cs typeface="Calibri" panose="020F0502020204030204" pitchFamily="34" charset="0"/>
                </a:rPr>
                <a:t>)</a:t>
              </a:r>
            </a:p>
          </p:txBody>
        </p:sp>
      </p:grpSp>
      <p:sp>
        <p:nvSpPr>
          <p:cNvPr id="19" name="Title 1"/>
          <p:cNvSpPr>
            <a:spLocks noGrp="1"/>
          </p:cNvSpPr>
          <p:nvPr>
            <p:ph type="title"/>
          </p:nvPr>
        </p:nvSpPr>
        <p:spPr>
          <a:xfrm>
            <a:off x="2962835" y="93810"/>
            <a:ext cx="6266331" cy="964935"/>
          </a:xfrm>
        </p:spPr>
        <p:txBody>
          <a:bodyPr>
            <a:normAutofit/>
          </a:bodyPr>
          <a:lstStyle/>
          <a:p>
            <a:pPr algn="ctr"/>
            <a:r>
              <a:rPr lang="en-US" sz="4000" b="1" dirty="0">
                <a:latin typeface="Calibri" panose="020F0502020204030204" pitchFamily="34" charset="0"/>
                <a:cs typeface="Calibri" panose="020F0502020204030204" pitchFamily="34" charset="0"/>
              </a:rPr>
              <a:t>NSF organization</a:t>
            </a:r>
          </a:p>
        </p:txBody>
      </p:sp>
      <p:sp>
        <p:nvSpPr>
          <p:cNvPr id="15" name="TextBox 14">
            <a:extLst>
              <a:ext uri="{FF2B5EF4-FFF2-40B4-BE49-F238E27FC236}">
                <a16:creationId xmlns:a16="http://schemas.microsoft.com/office/drawing/2014/main" id="{4243A696-20BB-455C-8E28-4FB385631DF2}"/>
              </a:ext>
            </a:extLst>
          </p:cNvPr>
          <p:cNvSpPr txBox="1"/>
          <p:nvPr/>
        </p:nvSpPr>
        <p:spPr>
          <a:xfrm rot="16200000">
            <a:off x="-63521" y="5648257"/>
            <a:ext cx="1037463" cy="338554"/>
          </a:xfrm>
          <a:prstGeom prst="rect">
            <a:avLst/>
          </a:prstGeom>
          <a:noFill/>
        </p:spPr>
        <p:txBody>
          <a:bodyPr wrap="square" rtlCol="0">
            <a:spAutoFit/>
          </a:bodyPr>
          <a:lstStyle/>
          <a:p>
            <a:pPr algn="r"/>
            <a:r>
              <a:rPr lang="en-US" sz="1600" b="1" dirty="0">
                <a:latin typeface="Calibri" panose="020F0502020204030204" pitchFamily="34" charset="0"/>
                <a:cs typeface="Calibri" panose="020F0502020204030204" pitchFamily="34" charset="0"/>
              </a:rPr>
              <a:t>Divisions</a:t>
            </a:r>
          </a:p>
        </p:txBody>
      </p:sp>
      <p:pic>
        <p:nvPicPr>
          <p:cNvPr id="16" name="Picture 54">
            <a:extLst>
              <a:ext uri="{FF2B5EF4-FFF2-40B4-BE49-F238E27FC236}">
                <a16:creationId xmlns:a16="http://schemas.microsoft.com/office/drawing/2014/main" id="{21FAE35F-DCFD-5E46-B34A-34409C3AA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206484"/>
      </p:ext>
    </p:extLst>
  </p:cSld>
  <p:clrMapOvr>
    <a:masterClrMapping/>
  </p:clrMapOvr>
  <p:transition spd="slow" advClick="0" advTm="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 Box 3"/>
          <p:cNvSpPr txBox="1">
            <a:spLocks noChangeArrowheads="1"/>
          </p:cNvSpPr>
          <p:nvPr/>
        </p:nvSpPr>
        <p:spPr bwMode="auto">
          <a:xfrm>
            <a:off x="3098288" y="1968768"/>
            <a:ext cx="15991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a:latin typeface="Calibri" panose="020F0502020204030204" pitchFamily="34" charset="0"/>
                <a:cs typeface="Calibri" panose="020F0502020204030204" pitchFamily="34" charset="0"/>
              </a:rPr>
              <a:t>President</a:t>
            </a:r>
          </a:p>
        </p:txBody>
      </p:sp>
      <p:sp>
        <p:nvSpPr>
          <p:cNvPr id="60420" name="Line 4"/>
          <p:cNvSpPr>
            <a:spLocks noChangeShapeType="1"/>
          </p:cNvSpPr>
          <p:nvPr/>
        </p:nvSpPr>
        <p:spPr bwMode="auto">
          <a:xfrm flipV="1">
            <a:off x="4862318" y="2240280"/>
            <a:ext cx="866340" cy="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1" dirty="0"/>
          </a:p>
        </p:txBody>
      </p:sp>
      <p:sp>
        <p:nvSpPr>
          <p:cNvPr id="60422" name="Text Box 6"/>
          <p:cNvSpPr txBox="1">
            <a:spLocks noChangeArrowheads="1"/>
          </p:cNvSpPr>
          <p:nvPr/>
        </p:nvSpPr>
        <p:spPr bwMode="auto">
          <a:xfrm>
            <a:off x="5646646" y="4603487"/>
            <a:ext cx="2043316" cy="630942"/>
          </a:xfrm>
          <a:prstGeom prst="rect">
            <a:avLst/>
          </a:prstGeom>
          <a:solidFill>
            <a:srgbClr val="FFFFCC"/>
          </a:solidFill>
          <a:ln w="9525">
            <a:solidFill>
              <a:schemeClr val="tx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b="1" dirty="0">
                <a:latin typeface="Calibri" panose="020F0502020204030204" pitchFamily="34" charset="0"/>
                <a:cs typeface="Calibri" panose="020F0502020204030204" pitchFamily="34" charset="0"/>
              </a:rPr>
              <a:t>Division Director</a:t>
            </a:r>
          </a:p>
          <a:p>
            <a:pPr algn="ctr" eaLnBrk="1" hangingPunct="1"/>
            <a:r>
              <a:rPr lang="en-US" altLang="en-US" sz="1400" b="1" dirty="0">
                <a:latin typeface="Calibri" panose="020F0502020204030204" pitchFamily="34" charset="0"/>
                <a:cs typeface="Calibri" panose="020F0502020204030204" pitchFamily="34" charset="0"/>
              </a:rPr>
              <a:t>Deputy Division Director</a:t>
            </a:r>
          </a:p>
        </p:txBody>
      </p:sp>
      <p:sp>
        <p:nvSpPr>
          <p:cNvPr id="60423" name="Text Box 7"/>
          <p:cNvSpPr txBox="1">
            <a:spLocks noChangeArrowheads="1"/>
          </p:cNvSpPr>
          <p:nvPr/>
        </p:nvSpPr>
        <p:spPr bwMode="auto">
          <a:xfrm>
            <a:off x="5524622" y="5878826"/>
            <a:ext cx="2271391" cy="738664"/>
          </a:xfrm>
          <a:prstGeom prst="rect">
            <a:avLst/>
          </a:prstGeom>
          <a:solidFill>
            <a:srgbClr val="FFFFCC"/>
          </a:solidFill>
          <a:ln w="9525">
            <a:solidFill>
              <a:schemeClr val="tx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b="1" dirty="0">
                <a:solidFill>
                  <a:srgbClr val="C00000"/>
                </a:solidFill>
                <a:latin typeface="Calibri" panose="020F0502020204030204" pitchFamily="34" charset="0"/>
                <a:cs typeface="Calibri" panose="020F0502020204030204" pitchFamily="34" charset="0"/>
              </a:rPr>
              <a:t>Program Officer</a:t>
            </a:r>
          </a:p>
          <a:p>
            <a:pPr algn="ctr" eaLnBrk="1" hangingPunct="1"/>
            <a:r>
              <a:rPr lang="en-US" altLang="en-US" sz="2100" b="1" dirty="0">
                <a:solidFill>
                  <a:srgbClr val="C00000"/>
                </a:solidFill>
                <a:latin typeface="Calibri" panose="020F0502020204030204" pitchFamily="34" charset="0"/>
                <a:cs typeface="Calibri" panose="020F0502020204030204" pitchFamily="34" charset="0"/>
              </a:rPr>
              <a:t>(Program Director)</a:t>
            </a:r>
          </a:p>
        </p:txBody>
      </p:sp>
      <p:sp>
        <p:nvSpPr>
          <p:cNvPr id="60425" name="Line 9"/>
          <p:cNvSpPr>
            <a:spLocks noChangeShapeType="1"/>
          </p:cNvSpPr>
          <p:nvPr/>
        </p:nvSpPr>
        <p:spPr bwMode="auto">
          <a:xfrm>
            <a:off x="6681572" y="4117362"/>
            <a:ext cx="0" cy="3429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1"/>
          </a:p>
        </p:txBody>
      </p:sp>
      <p:sp>
        <p:nvSpPr>
          <p:cNvPr id="60426" name="Line 10"/>
          <p:cNvSpPr>
            <a:spLocks noChangeShapeType="1"/>
          </p:cNvSpPr>
          <p:nvPr/>
        </p:nvSpPr>
        <p:spPr bwMode="auto">
          <a:xfrm>
            <a:off x="6681572" y="5387687"/>
            <a:ext cx="0" cy="3429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1"/>
          </a:p>
        </p:txBody>
      </p:sp>
      <p:sp>
        <p:nvSpPr>
          <p:cNvPr id="14347" name="Rectangle 11"/>
          <p:cNvSpPr>
            <a:spLocks noChangeArrowheads="1"/>
          </p:cNvSpPr>
          <p:nvPr/>
        </p:nvSpPr>
        <p:spPr bwMode="auto">
          <a:xfrm>
            <a:off x="2058253" y="253357"/>
            <a:ext cx="8075494" cy="104617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latin typeface="Calibri" panose="020F0502020204030204" pitchFamily="34" charset="0"/>
                <a:cs typeface="Calibri" panose="020F0502020204030204" pitchFamily="34" charset="0"/>
              </a:rPr>
              <a:t>NSF organization: Scientific staff</a:t>
            </a:r>
          </a:p>
        </p:txBody>
      </p:sp>
      <p:pic>
        <p:nvPicPr>
          <p:cNvPr id="17" name="Picture 54">
            <a:extLst>
              <a:ext uri="{FF2B5EF4-FFF2-40B4-BE49-F238E27FC236}">
                <a16:creationId xmlns:a16="http://schemas.microsoft.com/office/drawing/2014/main" id="{A95F77F1-F9B0-0E47-A160-D8B142A44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5879A21C-C124-4345-BF0F-70D0315AAD43}"/>
              </a:ext>
            </a:extLst>
          </p:cNvPr>
          <p:cNvGrpSpPr/>
          <p:nvPr/>
        </p:nvGrpSpPr>
        <p:grpSpPr>
          <a:xfrm>
            <a:off x="5995774" y="1702452"/>
            <a:ext cx="5967663" cy="1150565"/>
            <a:chOff x="5995774" y="1702452"/>
            <a:chExt cx="5967663" cy="1150565"/>
          </a:xfrm>
        </p:grpSpPr>
        <p:sp>
          <p:nvSpPr>
            <p:cNvPr id="14338" name="Text Box 2"/>
            <p:cNvSpPr txBox="1">
              <a:spLocks noChangeArrowheads="1"/>
            </p:cNvSpPr>
            <p:nvPr/>
          </p:nvSpPr>
          <p:spPr bwMode="auto">
            <a:xfrm>
              <a:off x="5995774" y="2006305"/>
              <a:ext cx="1428750" cy="461665"/>
            </a:xfrm>
            <a:prstGeom prst="rect">
              <a:avLst/>
            </a:prstGeom>
            <a:solidFill>
              <a:srgbClr val="CCFFCC"/>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a:latin typeface="Calibri" panose="020F0502020204030204" pitchFamily="34" charset="0"/>
                  <a:cs typeface="Calibri" panose="020F0502020204030204" pitchFamily="34" charset="0"/>
                </a:rPr>
                <a:t>Director</a:t>
              </a:r>
            </a:p>
          </p:txBody>
        </p:sp>
        <p:pic>
          <p:nvPicPr>
            <p:cNvPr id="3" name="Picture 2">
              <a:extLst>
                <a:ext uri="{FF2B5EF4-FFF2-40B4-BE49-F238E27FC236}">
                  <a16:creationId xmlns:a16="http://schemas.microsoft.com/office/drawing/2014/main" id="{89D3C6B3-E817-4EB9-A08B-D6C53B3F3EEE}"/>
                </a:ext>
              </a:extLst>
            </p:cNvPr>
            <p:cNvPicPr>
              <a:picLocks noChangeAspect="1"/>
            </p:cNvPicPr>
            <p:nvPr/>
          </p:nvPicPr>
          <p:blipFill>
            <a:blip r:embed="rId4"/>
            <a:stretch>
              <a:fillRect/>
            </a:stretch>
          </p:blipFill>
          <p:spPr>
            <a:xfrm>
              <a:off x="7691640" y="1702452"/>
              <a:ext cx="956061" cy="1150565"/>
            </a:xfrm>
            <a:prstGeom prst="rect">
              <a:avLst/>
            </a:prstGeom>
          </p:spPr>
        </p:pic>
        <p:sp>
          <p:nvSpPr>
            <p:cNvPr id="2" name="TextBox 1">
              <a:extLst>
                <a:ext uri="{FF2B5EF4-FFF2-40B4-BE49-F238E27FC236}">
                  <a16:creationId xmlns:a16="http://schemas.microsoft.com/office/drawing/2014/main" id="{D8A2004C-50D6-454A-98AE-52ECAE476C82}"/>
                </a:ext>
              </a:extLst>
            </p:cNvPr>
            <p:cNvSpPr txBox="1"/>
            <p:nvPr/>
          </p:nvSpPr>
          <p:spPr>
            <a:xfrm>
              <a:off x="8874002" y="2052471"/>
              <a:ext cx="3089435" cy="369332"/>
            </a:xfrm>
            <a:prstGeom prst="rect">
              <a:avLst/>
            </a:prstGeom>
            <a:noFill/>
          </p:spPr>
          <p:txBody>
            <a:bodyPr wrap="none" rtlCol="0">
              <a:spAutoFit/>
            </a:bodyPr>
            <a:lstStyle/>
            <a:p>
              <a:r>
                <a:rPr lang="en-US" b="1" dirty="0">
                  <a:solidFill>
                    <a:srgbClr val="7030A0"/>
                  </a:solidFill>
                </a:rPr>
                <a:t>Dr. </a:t>
              </a:r>
              <a:r>
                <a:rPr lang="en-US" b="1" dirty="0" err="1">
                  <a:solidFill>
                    <a:srgbClr val="7030A0"/>
                  </a:solidFill>
                </a:rPr>
                <a:t>Sethuraman</a:t>
              </a:r>
              <a:r>
                <a:rPr lang="en-US" b="1" dirty="0">
                  <a:solidFill>
                    <a:srgbClr val="7030A0"/>
                  </a:solidFill>
                </a:rPr>
                <a:t> </a:t>
              </a:r>
              <a:r>
                <a:rPr lang="en-US" b="1" dirty="0" err="1">
                  <a:solidFill>
                    <a:srgbClr val="7030A0"/>
                  </a:solidFill>
                </a:rPr>
                <a:t>Panchanathan</a:t>
              </a:r>
              <a:endParaRPr lang="en-US" b="1" dirty="0">
                <a:solidFill>
                  <a:srgbClr val="7030A0"/>
                </a:solidFill>
              </a:endParaRPr>
            </a:p>
          </p:txBody>
        </p:sp>
      </p:grpSp>
      <p:grpSp>
        <p:nvGrpSpPr>
          <p:cNvPr id="7" name="Group 6">
            <a:extLst>
              <a:ext uri="{FF2B5EF4-FFF2-40B4-BE49-F238E27FC236}">
                <a16:creationId xmlns:a16="http://schemas.microsoft.com/office/drawing/2014/main" id="{20E0645A-AFBB-FE48-9F15-95368C63147C}"/>
              </a:ext>
            </a:extLst>
          </p:cNvPr>
          <p:cNvGrpSpPr/>
          <p:nvPr/>
        </p:nvGrpSpPr>
        <p:grpSpPr>
          <a:xfrm>
            <a:off x="1364188" y="2742382"/>
            <a:ext cx="7310810" cy="1284575"/>
            <a:chOff x="1364188" y="2742382"/>
            <a:chExt cx="7310810" cy="1284575"/>
          </a:xfrm>
        </p:grpSpPr>
        <p:sp>
          <p:nvSpPr>
            <p:cNvPr id="60424" name="Line 8"/>
            <p:cNvSpPr>
              <a:spLocks noChangeShapeType="1"/>
            </p:cNvSpPr>
            <p:nvPr/>
          </p:nvSpPr>
          <p:spPr bwMode="auto">
            <a:xfrm>
              <a:off x="6681572" y="2742382"/>
              <a:ext cx="0" cy="3429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1"/>
            </a:p>
          </p:txBody>
        </p:sp>
        <p:grpSp>
          <p:nvGrpSpPr>
            <p:cNvPr id="8" name="Group 7">
              <a:extLst>
                <a:ext uri="{FF2B5EF4-FFF2-40B4-BE49-F238E27FC236}">
                  <a16:creationId xmlns:a16="http://schemas.microsoft.com/office/drawing/2014/main" id="{EEF13E26-62A7-324D-8CEC-CB0CB304A4CB}"/>
                </a:ext>
              </a:extLst>
            </p:cNvPr>
            <p:cNvGrpSpPr/>
            <p:nvPr/>
          </p:nvGrpSpPr>
          <p:grpSpPr>
            <a:xfrm>
              <a:off x="1364188" y="2980782"/>
              <a:ext cx="7310810" cy="1046175"/>
              <a:chOff x="1364188" y="2980782"/>
              <a:chExt cx="7310810" cy="1046175"/>
            </a:xfrm>
          </p:grpSpPr>
          <p:sp>
            <p:nvSpPr>
              <p:cNvPr id="60421" name="Text Box 5"/>
              <p:cNvSpPr txBox="1">
                <a:spLocks noChangeArrowheads="1"/>
              </p:cNvSpPr>
              <p:nvPr/>
            </p:nvSpPr>
            <p:spPr bwMode="auto">
              <a:xfrm>
                <a:off x="4711092" y="3294778"/>
                <a:ext cx="3963906" cy="661720"/>
              </a:xfrm>
              <a:prstGeom prst="rect">
                <a:avLst/>
              </a:prstGeom>
              <a:solidFill>
                <a:srgbClr val="FFFFCC"/>
              </a:solidFill>
              <a:ln w="9525">
                <a:solidFill>
                  <a:schemeClr val="tx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100" b="1" dirty="0">
                    <a:latin typeface="Calibri" panose="020F0502020204030204" pitchFamily="34" charset="0"/>
                    <a:cs typeface="Calibri" panose="020F0502020204030204" pitchFamily="34" charset="0"/>
                  </a:rPr>
                  <a:t>Assistant Director of a Directorate</a:t>
                </a:r>
              </a:p>
              <a:p>
                <a:pPr algn="ctr" eaLnBrk="1" hangingPunct="1"/>
                <a:r>
                  <a:rPr lang="en-US" altLang="en-US" sz="1600" b="1" dirty="0">
                    <a:latin typeface="Calibri" panose="020F0502020204030204" pitchFamily="34" charset="0"/>
                    <a:cs typeface="Calibri" panose="020F0502020204030204" pitchFamily="34" charset="0"/>
                  </a:rPr>
                  <a:t>Deputy Assistant Director</a:t>
                </a:r>
              </a:p>
            </p:txBody>
          </p:sp>
          <p:pic>
            <p:nvPicPr>
              <p:cNvPr id="5" name="Picture 4">
                <a:extLst>
                  <a:ext uri="{FF2B5EF4-FFF2-40B4-BE49-F238E27FC236}">
                    <a16:creationId xmlns:a16="http://schemas.microsoft.com/office/drawing/2014/main" id="{0D4D5D06-9FD9-46CC-85DC-065CD016A4C2}"/>
                  </a:ext>
                </a:extLst>
              </p:cNvPr>
              <p:cNvPicPr>
                <a:picLocks noChangeAspect="1"/>
              </p:cNvPicPr>
              <p:nvPr/>
            </p:nvPicPr>
            <p:blipFill rotWithShape="1">
              <a:blip r:embed="rId5"/>
              <a:srcRect t="8911" b="10137"/>
              <a:stretch/>
            </p:blipFill>
            <p:spPr>
              <a:xfrm>
                <a:off x="3578192" y="2980782"/>
                <a:ext cx="844626" cy="1046175"/>
              </a:xfrm>
              <a:prstGeom prst="rect">
                <a:avLst/>
              </a:prstGeom>
            </p:spPr>
          </p:pic>
          <p:sp>
            <p:nvSpPr>
              <p:cNvPr id="18" name="TextBox 17">
                <a:extLst>
                  <a:ext uri="{FF2B5EF4-FFF2-40B4-BE49-F238E27FC236}">
                    <a16:creationId xmlns:a16="http://schemas.microsoft.com/office/drawing/2014/main" id="{FFF8DB7B-2D49-5E4E-A639-6B2926BB670F}"/>
                  </a:ext>
                </a:extLst>
              </p:cNvPr>
              <p:cNvSpPr txBox="1"/>
              <p:nvPr/>
            </p:nvSpPr>
            <p:spPr>
              <a:xfrm>
                <a:off x="1364188" y="3161778"/>
                <a:ext cx="2028952" cy="646331"/>
              </a:xfrm>
              <a:prstGeom prst="rect">
                <a:avLst/>
              </a:prstGeom>
              <a:noFill/>
            </p:spPr>
            <p:txBody>
              <a:bodyPr wrap="none" rtlCol="0">
                <a:spAutoFit/>
              </a:bodyPr>
              <a:lstStyle/>
              <a:p>
                <a:pPr algn="ctr"/>
                <a:r>
                  <a:rPr lang="en-US" b="1" dirty="0">
                    <a:solidFill>
                      <a:srgbClr val="7030A0"/>
                    </a:solidFill>
                  </a:rPr>
                  <a:t>Dr. Joanne </a:t>
                </a:r>
                <a:r>
                  <a:rPr lang="en-US" b="1" dirty="0" err="1">
                    <a:solidFill>
                      <a:srgbClr val="7030A0"/>
                    </a:solidFill>
                  </a:rPr>
                  <a:t>Tornow</a:t>
                </a:r>
                <a:endParaRPr lang="en-US" b="1" dirty="0">
                  <a:solidFill>
                    <a:srgbClr val="7030A0"/>
                  </a:solidFill>
                </a:endParaRPr>
              </a:p>
              <a:p>
                <a:pPr algn="ctr"/>
                <a:r>
                  <a:rPr lang="en-US" b="1" dirty="0">
                    <a:solidFill>
                      <a:srgbClr val="7030A0"/>
                    </a:solidFill>
                  </a:rPr>
                  <a:t>(BIO AD)</a:t>
                </a:r>
              </a:p>
            </p:txBody>
          </p:sp>
        </p:grpSp>
      </p:grpSp>
    </p:spTree>
    <p:extLst>
      <p:ext uri="{BB962C8B-B14F-4D97-AF65-F5344CB8AC3E}">
        <p14:creationId xmlns:p14="http://schemas.microsoft.com/office/powerpoint/2010/main" val="1527285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4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4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4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P spid="60420" grpId="0" animBg="1"/>
      <p:bldP spid="60422" grpId="0" animBg="1"/>
      <p:bldP spid="60423" grpId="0" animBg="1"/>
      <p:bldP spid="60425" grpId="0" animBg="1"/>
      <p:bldP spid="604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08765AAE-9E2C-4215-90A0-00E1D9C7C7A9}"/>
              </a:ext>
            </a:extLst>
          </p:cNvPr>
          <p:cNvSpPr>
            <a:spLocks noChangeArrowheads="1"/>
          </p:cNvSpPr>
          <p:nvPr/>
        </p:nvSpPr>
        <p:spPr bwMode="auto">
          <a:xfrm>
            <a:off x="609601" y="90172"/>
            <a:ext cx="10972799" cy="135428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latin typeface="Calibri" panose="020F0502020204030204" pitchFamily="34" charset="0"/>
                <a:cs typeface="Calibri" panose="020F0502020204030204" pitchFamily="34" charset="0"/>
              </a:rPr>
              <a:t>Program Officers: Who are we?</a:t>
            </a:r>
          </a:p>
        </p:txBody>
      </p:sp>
      <p:sp>
        <p:nvSpPr>
          <p:cNvPr id="8" name="Content Placeholder 7">
            <a:extLst>
              <a:ext uri="{FF2B5EF4-FFF2-40B4-BE49-F238E27FC236}">
                <a16:creationId xmlns:a16="http://schemas.microsoft.com/office/drawing/2014/main" id="{873E7356-85D2-4512-AB44-6ADE3F0DBF63}"/>
              </a:ext>
            </a:extLst>
          </p:cNvPr>
          <p:cNvSpPr>
            <a:spLocks noGrp="1"/>
          </p:cNvSpPr>
          <p:nvPr>
            <p:ph idx="1"/>
          </p:nvPr>
        </p:nvSpPr>
        <p:spPr>
          <a:xfrm>
            <a:off x="1435637" y="1764494"/>
            <a:ext cx="9320727" cy="4351339"/>
          </a:xfrm>
        </p:spPr>
        <p:txBody>
          <a:bodyPr>
            <a:normAutofit fontScale="92500" lnSpcReduction="20000"/>
          </a:bodyPr>
          <a:lstStyle/>
          <a:p>
            <a:pPr marL="0" indent="0">
              <a:lnSpc>
                <a:spcPct val="120000"/>
              </a:lnSpc>
              <a:spcBef>
                <a:spcPts val="0"/>
              </a:spcBef>
              <a:spcAft>
                <a:spcPts val="600"/>
              </a:spcAft>
              <a:buNone/>
            </a:pPr>
            <a:r>
              <a:rPr lang="en-US" sz="3200" b="1" dirty="0">
                <a:solidFill>
                  <a:srgbClr val="0070C0"/>
                </a:solidFill>
                <a:latin typeface="Calibri" panose="020F0502020204030204" pitchFamily="34" charset="0"/>
                <a:cs typeface="Calibri" panose="020F0502020204030204" pitchFamily="34" charset="0"/>
              </a:rPr>
              <a:t>Permanent Federal employees</a:t>
            </a:r>
          </a:p>
          <a:p>
            <a:pPr marL="641350" lvl="1" indent="-298450">
              <a:lnSpc>
                <a:spcPct val="120000"/>
              </a:lnSpc>
              <a:spcBef>
                <a:spcPts val="0"/>
              </a:spcBef>
              <a:spcAft>
                <a:spcPts val="600"/>
              </a:spcAft>
            </a:pPr>
            <a:r>
              <a:rPr lang="en-US" sz="2800" dirty="0">
                <a:latin typeface="Calibri" panose="020F0502020204030204" pitchFamily="34" charset="0"/>
                <a:cs typeface="Calibri" panose="020F0502020204030204" pitchFamily="34" charset="0"/>
              </a:rPr>
              <a:t>Often former faculty members from academia</a:t>
            </a:r>
          </a:p>
          <a:p>
            <a:pPr marL="641350" lvl="1" indent="-298450">
              <a:lnSpc>
                <a:spcPct val="120000"/>
              </a:lnSpc>
              <a:spcBef>
                <a:spcPts val="0"/>
              </a:spcBef>
              <a:spcAft>
                <a:spcPts val="600"/>
              </a:spcAft>
            </a:pPr>
            <a:r>
              <a:rPr lang="en-US" sz="2800" dirty="0">
                <a:latin typeface="Calibri" panose="020F0502020204030204" pitchFamily="34" charset="0"/>
                <a:cs typeface="Calibri" panose="020F0502020204030204" pitchFamily="34" charset="0"/>
              </a:rPr>
              <a:t>Work full-time at NSF</a:t>
            </a:r>
          </a:p>
          <a:p>
            <a:pPr marL="641350" lvl="1" indent="-298450">
              <a:lnSpc>
                <a:spcPct val="120000"/>
              </a:lnSpc>
              <a:spcBef>
                <a:spcPts val="0"/>
              </a:spcBef>
              <a:spcAft>
                <a:spcPts val="600"/>
              </a:spcAft>
            </a:pPr>
            <a:r>
              <a:rPr lang="en-US" sz="2800" dirty="0">
                <a:latin typeface="Calibri" panose="020F0502020204030204" pitchFamily="34" charset="0"/>
                <a:cs typeface="Calibri" panose="020F0502020204030204" pitchFamily="34" charset="0"/>
              </a:rPr>
              <a:t>May conduct research part-time</a:t>
            </a:r>
          </a:p>
          <a:p>
            <a:pPr lvl="1">
              <a:lnSpc>
                <a:spcPct val="100000"/>
              </a:lnSpc>
              <a:spcAft>
                <a:spcPts val="600"/>
              </a:spcAft>
            </a:pPr>
            <a:endParaRPr lang="en-US" sz="1700" dirty="0">
              <a:latin typeface="Calibri" panose="020F0502020204030204" pitchFamily="34" charset="0"/>
              <a:cs typeface="Calibri" panose="020F0502020204030204" pitchFamily="34" charset="0"/>
            </a:endParaRPr>
          </a:p>
          <a:p>
            <a:pPr marL="0" indent="0">
              <a:lnSpc>
                <a:spcPct val="120000"/>
              </a:lnSpc>
              <a:spcBef>
                <a:spcPts val="0"/>
              </a:spcBef>
              <a:spcAft>
                <a:spcPts val="600"/>
              </a:spcAft>
              <a:buNone/>
            </a:pPr>
            <a:r>
              <a:rPr lang="en-US" sz="3200" b="1" dirty="0">
                <a:solidFill>
                  <a:srgbClr val="0070C0"/>
                </a:solidFill>
                <a:latin typeface="Calibri" panose="020F0502020204030204" pitchFamily="34" charset="0"/>
                <a:cs typeface="Calibri" panose="020F0502020204030204" pitchFamily="34" charset="0"/>
              </a:rPr>
              <a:t>Rotators</a:t>
            </a:r>
          </a:p>
          <a:p>
            <a:pPr marL="641350" lvl="1" indent="-298450">
              <a:lnSpc>
                <a:spcPct val="120000"/>
              </a:lnSpc>
              <a:spcBef>
                <a:spcPts val="0"/>
              </a:spcBef>
              <a:spcAft>
                <a:spcPts val="600"/>
              </a:spcAft>
            </a:pPr>
            <a:r>
              <a:rPr lang="en-US" sz="2800" dirty="0">
                <a:latin typeface="Calibri" panose="020F0502020204030204" pitchFamily="34" charset="0"/>
                <a:cs typeface="Calibri" panose="020F0502020204030204" pitchFamily="34" charset="0"/>
              </a:rPr>
              <a:t>Current faculty members in academia</a:t>
            </a:r>
          </a:p>
          <a:p>
            <a:pPr marL="641350" lvl="1" indent="-298450">
              <a:lnSpc>
                <a:spcPct val="120000"/>
              </a:lnSpc>
              <a:spcBef>
                <a:spcPts val="0"/>
              </a:spcBef>
              <a:spcAft>
                <a:spcPts val="600"/>
              </a:spcAft>
            </a:pPr>
            <a:r>
              <a:rPr lang="en-US" sz="2800" dirty="0">
                <a:latin typeface="Calibri" panose="020F0502020204030204" pitchFamily="34" charset="0"/>
                <a:cs typeface="Calibri" panose="020F0502020204030204" pitchFamily="34" charset="0"/>
              </a:rPr>
              <a:t>Work at NSF (often 2-3 year stints)</a:t>
            </a:r>
          </a:p>
          <a:p>
            <a:pPr marL="641350" lvl="1" indent="-298450">
              <a:lnSpc>
                <a:spcPct val="120000"/>
              </a:lnSpc>
              <a:spcBef>
                <a:spcPts val="0"/>
              </a:spcBef>
              <a:spcAft>
                <a:spcPts val="600"/>
              </a:spcAft>
            </a:pPr>
            <a:r>
              <a:rPr lang="en-US" sz="2800" dirty="0">
                <a:latin typeface="Calibri" panose="020F0502020204030204" pitchFamily="34" charset="0"/>
                <a:cs typeface="Calibri" panose="020F0502020204030204" pitchFamily="34" charset="0"/>
              </a:rPr>
              <a:t>Maintain research programs at their home institution</a:t>
            </a:r>
          </a:p>
        </p:txBody>
      </p:sp>
      <p:pic>
        <p:nvPicPr>
          <p:cNvPr id="6" name="Picture 54">
            <a:extLst>
              <a:ext uri="{FF2B5EF4-FFF2-40B4-BE49-F238E27FC236}">
                <a16:creationId xmlns:a16="http://schemas.microsoft.com/office/drawing/2014/main" id="{5F1AEFC2-2A0F-A944-8CC8-659D2A482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8" y="117468"/>
            <a:ext cx="121285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0024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99EF38736EAD041AC1EE59095CBA976" ma:contentTypeVersion="1" ma:contentTypeDescription="Create a new document." ma:contentTypeScope="" ma:versionID="fc7e455082e470d3bdf0147cd1983409">
  <xsd:schema xmlns:xsd="http://www.w3.org/2001/XMLSchema" xmlns:xs="http://www.w3.org/2001/XMLSchema" xmlns:p="http://schemas.microsoft.com/office/2006/metadata/properties" xmlns:ns2="1ef340f5-3ea6-457b-927a-f00cb065690c" targetNamespace="http://schemas.microsoft.com/office/2006/metadata/properties" ma:root="true" ma:fieldsID="13247ebc1925a39dc967de7e6ec96bb9" ns2:_="">
    <xsd:import namespace="1ef340f5-3ea6-457b-927a-f00cb065690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f340f5-3ea6-457b-927a-f00cb065690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605AAF-5750-4DD0-BBB8-33FE9523CC07}">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FD141D7B-8B4D-49EE-800F-5357270A3B46}">
  <ds:schemaRefs>
    <ds:schemaRef ds:uri="http://schemas.microsoft.com/sharepoint/v3/contenttype/forms"/>
  </ds:schemaRefs>
</ds:datastoreItem>
</file>

<file path=customXml/itemProps3.xml><?xml version="1.0" encoding="utf-8"?>
<ds:datastoreItem xmlns:ds="http://schemas.openxmlformats.org/officeDocument/2006/customXml" ds:itemID="{DD63934C-962C-43B0-B6FA-6DCD72D11C4F}"/>
</file>

<file path=docProps/app.xml><?xml version="1.0" encoding="utf-8"?>
<Properties xmlns="http://schemas.openxmlformats.org/officeDocument/2006/extended-properties" xmlns:vt="http://schemas.openxmlformats.org/officeDocument/2006/docPropsVTypes">
  <Template>Office Theme</Template>
  <TotalTime>7423</TotalTime>
  <Words>3952</Words>
  <Application>Microsoft Macintosh PowerPoint</Application>
  <PresentationFormat>Widescreen</PresentationFormat>
  <Paragraphs>334</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Chalkboard SE</vt:lpstr>
      <vt:lpstr>Office Theme</vt:lpstr>
      <vt:lpstr>PowerPoint Presentation</vt:lpstr>
      <vt:lpstr>PowerPoint Presentation</vt:lpstr>
      <vt:lpstr>PowerPoint Presentation</vt:lpstr>
      <vt:lpstr>Molecular and Cellular Biosciences (MCB)</vt:lpstr>
      <vt:lpstr>PowerPoint Presentation</vt:lpstr>
      <vt:lpstr>PowerPoint Presentation</vt:lpstr>
      <vt:lpstr>NSF organization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Science Foundation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Science Foundation Division of Molecular and Cellular Biosciences</dc:title>
  <dc:creator>Kelley, Stacy</dc:creator>
  <cp:lastModifiedBy>Manju Hingorani</cp:lastModifiedBy>
  <cp:revision>514</cp:revision>
  <cp:lastPrinted>2019-03-08T21:34:44Z</cp:lastPrinted>
  <dcterms:created xsi:type="dcterms:W3CDTF">2016-01-27T20:58:12Z</dcterms:created>
  <dcterms:modified xsi:type="dcterms:W3CDTF">2021-03-10T07:57:27Z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0x010100699EF38736EAD041AC1EE59095CBA976</vt:lpwstr>
  </property>
</Properties>
</file>