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9144000" cy="6858000" type="screen4x3"/>
  <p:notesSz cx="7019925" cy="9305925"/>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F9D107"/>
    <a:srgbClr val="CC3300"/>
    <a:srgbClr val="FFFF00"/>
    <a:srgbClr val="009900"/>
    <a:srgbClr val="FF6600"/>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p:scale>
          <a:sx n="114" d="100"/>
          <a:sy n="114" d="100"/>
        </p:scale>
        <p:origin x="2592" y="1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8437" cy="461450"/>
          </a:xfrm>
          <a:prstGeom prst="rect">
            <a:avLst/>
          </a:prstGeom>
          <a:noFill/>
          <a:ln w="9525">
            <a:noFill/>
            <a:miter lim="800000"/>
            <a:headEnd/>
            <a:tailEnd/>
          </a:ln>
          <a:effectLst/>
        </p:spPr>
        <p:txBody>
          <a:bodyPr vert="horz" wrap="square" lIns="92805" tIns="46401" rIns="92805" bIns="46401" numCol="1" anchor="t" anchorCtr="0" compatLnSpc="1">
            <a:prstTxWarp prst="textNoShape">
              <a:avLst/>
            </a:prstTxWarp>
          </a:bodyPr>
          <a:lstStyle>
            <a:lvl1pPr defTabSz="929681">
              <a:defRPr sz="1200"/>
            </a:lvl1pPr>
          </a:lstStyle>
          <a:p>
            <a:endParaRPr lang="en-US"/>
          </a:p>
        </p:txBody>
      </p:sp>
      <p:sp>
        <p:nvSpPr>
          <p:cNvPr id="5123" name="Rectangle 1027"/>
          <p:cNvSpPr>
            <a:spLocks noGrp="1" noChangeArrowheads="1"/>
          </p:cNvSpPr>
          <p:nvPr>
            <p:ph type="dt" sz="quarter" idx="1"/>
          </p:nvPr>
        </p:nvSpPr>
        <p:spPr bwMode="auto">
          <a:xfrm>
            <a:off x="4000845" y="0"/>
            <a:ext cx="3001436" cy="461450"/>
          </a:xfrm>
          <a:prstGeom prst="rect">
            <a:avLst/>
          </a:prstGeom>
          <a:noFill/>
          <a:ln w="9525">
            <a:noFill/>
            <a:miter lim="800000"/>
            <a:headEnd/>
            <a:tailEnd/>
          </a:ln>
          <a:effectLst/>
        </p:spPr>
        <p:txBody>
          <a:bodyPr vert="horz" wrap="square" lIns="92805" tIns="46401" rIns="92805" bIns="46401" numCol="1" anchor="t" anchorCtr="0" compatLnSpc="1">
            <a:prstTxWarp prst="textNoShape">
              <a:avLst/>
            </a:prstTxWarp>
          </a:bodyPr>
          <a:lstStyle>
            <a:lvl1pPr algn="r" defTabSz="929681">
              <a:defRPr sz="1200"/>
            </a:lvl1pPr>
          </a:lstStyle>
          <a:p>
            <a:endParaRPr lang="en-US"/>
          </a:p>
        </p:txBody>
      </p:sp>
      <p:sp>
        <p:nvSpPr>
          <p:cNvPr id="5124" name="Rectangle 1028"/>
          <p:cNvSpPr>
            <a:spLocks noGrp="1" noChangeArrowheads="1"/>
          </p:cNvSpPr>
          <p:nvPr>
            <p:ph type="ftr" sz="quarter" idx="2"/>
          </p:nvPr>
        </p:nvSpPr>
        <p:spPr bwMode="auto">
          <a:xfrm>
            <a:off x="0" y="8825248"/>
            <a:ext cx="3078437" cy="459849"/>
          </a:xfrm>
          <a:prstGeom prst="rect">
            <a:avLst/>
          </a:prstGeom>
          <a:noFill/>
          <a:ln w="9525">
            <a:noFill/>
            <a:miter lim="800000"/>
            <a:headEnd/>
            <a:tailEnd/>
          </a:ln>
          <a:effectLst/>
        </p:spPr>
        <p:txBody>
          <a:bodyPr vert="horz" wrap="square" lIns="92805" tIns="46401" rIns="92805" bIns="46401" numCol="1" anchor="b" anchorCtr="0" compatLnSpc="1">
            <a:prstTxWarp prst="textNoShape">
              <a:avLst/>
            </a:prstTxWarp>
          </a:bodyPr>
          <a:lstStyle>
            <a:lvl1pPr defTabSz="929681">
              <a:defRPr sz="1200"/>
            </a:lvl1pPr>
          </a:lstStyle>
          <a:p>
            <a:endParaRPr lang="en-US"/>
          </a:p>
        </p:txBody>
      </p:sp>
      <p:sp>
        <p:nvSpPr>
          <p:cNvPr id="5125" name="Rectangle 1029"/>
          <p:cNvSpPr>
            <a:spLocks noGrp="1" noChangeArrowheads="1"/>
          </p:cNvSpPr>
          <p:nvPr>
            <p:ph type="sldNum" sz="quarter" idx="3"/>
          </p:nvPr>
        </p:nvSpPr>
        <p:spPr bwMode="auto">
          <a:xfrm>
            <a:off x="4000845" y="8825248"/>
            <a:ext cx="3001436" cy="459849"/>
          </a:xfrm>
          <a:prstGeom prst="rect">
            <a:avLst/>
          </a:prstGeom>
          <a:noFill/>
          <a:ln w="9525">
            <a:noFill/>
            <a:miter lim="800000"/>
            <a:headEnd/>
            <a:tailEnd/>
          </a:ln>
          <a:effectLst/>
        </p:spPr>
        <p:txBody>
          <a:bodyPr vert="horz" wrap="square" lIns="92805" tIns="46401" rIns="92805" bIns="46401" numCol="1" anchor="b" anchorCtr="0" compatLnSpc="1">
            <a:prstTxWarp prst="textNoShape">
              <a:avLst/>
            </a:prstTxWarp>
          </a:bodyPr>
          <a:lstStyle>
            <a:lvl1pPr algn="r" defTabSz="929681">
              <a:defRPr sz="1200"/>
            </a:lvl1pPr>
          </a:lstStyle>
          <a:p>
            <a:fld id="{51228FFE-CC72-4D0E-9A5E-3FAB00C299A1}" type="slidenum">
              <a:rPr lang="en-US"/>
              <a:pPr/>
              <a:t>‹#›</a:t>
            </a:fld>
            <a:endParaRPr lang="en-US"/>
          </a:p>
        </p:txBody>
      </p:sp>
    </p:spTree>
    <p:extLst>
      <p:ext uri="{BB962C8B-B14F-4D97-AF65-F5344CB8AC3E}">
        <p14:creationId xmlns:p14="http://schemas.microsoft.com/office/powerpoint/2010/main" val="3419550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720F6F-7766-4BF2-9B6D-FCAEE7ECDF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D43EE7-6330-41EE-9708-D4FE482ED6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7859C6-FD27-439A-B13B-02E21A18B01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CD7587-5583-4AFB-9506-1BC80DC658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FB424-3468-4DC8-A445-EFC11A92B4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9D59B1-B224-4ADE-B02D-D584D11B61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1A7ACD-2041-49DB-83C0-BB4E96196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C35DC3-0667-45BA-83D7-F44AFEFDE2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D252A1-450E-4B73-95C5-58C8EF49B9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58586-08C2-431C-A363-86F96E323F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EEA070-2558-432F-B94C-D2D5F12A17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2CEB4A-79D1-451F-9FA3-D130A0B162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lasalle\Local Settings\Temp\Temporary Internet Files\Content.IE5\BUMT7NDT\MP900448626[1].jpg"/>
          <p:cNvPicPr>
            <a:picLocks noChangeAspect="1" noChangeArrowheads="1"/>
          </p:cNvPicPr>
          <p:nvPr/>
        </p:nvPicPr>
        <p:blipFill>
          <a:blip r:embed="rId2" cstate="print">
            <a:lum bright="66000" contrast="22000"/>
          </a:blip>
          <a:srcRect/>
          <a:stretch>
            <a:fillRect/>
          </a:stretch>
        </p:blipFill>
        <p:spPr bwMode="auto">
          <a:xfrm>
            <a:off x="153257" y="289249"/>
            <a:ext cx="3222172" cy="2416629"/>
          </a:xfrm>
          <a:prstGeom prst="rect">
            <a:avLst/>
          </a:prstGeom>
          <a:noFill/>
        </p:spPr>
      </p:pic>
      <p:sp>
        <p:nvSpPr>
          <p:cNvPr id="2053" name="Text Box 5"/>
          <p:cNvSpPr txBox="1">
            <a:spLocks noChangeArrowheads="1"/>
          </p:cNvSpPr>
          <p:nvPr/>
        </p:nvSpPr>
        <p:spPr bwMode="auto">
          <a:xfrm>
            <a:off x="4133323" y="217513"/>
            <a:ext cx="5290890" cy="2144177"/>
          </a:xfrm>
          <a:prstGeom prst="rect">
            <a:avLst/>
          </a:prstGeom>
          <a:noFill/>
          <a:ln w="9525">
            <a:noFill/>
            <a:miter lim="800000"/>
            <a:headEnd/>
            <a:tailEnd/>
          </a:ln>
          <a:effectLst/>
        </p:spPr>
        <p:txBody>
          <a:bodyPr wrap="square">
            <a:spAutoFit/>
          </a:bodyPr>
          <a:lstStyle/>
          <a:p>
            <a:pPr algn="ctr">
              <a:lnSpc>
                <a:spcPts val="2000"/>
              </a:lnSpc>
            </a:pPr>
            <a:r>
              <a:rPr lang="en-US" sz="2400" dirty="0" smtClean="0">
                <a:latin typeface="+mn-lt"/>
              </a:rPr>
              <a:t>45th </a:t>
            </a:r>
            <a:r>
              <a:rPr lang="en-US" sz="2400" dirty="0" smtClean="0">
                <a:latin typeface="+mn-lt"/>
              </a:rPr>
              <a:t>WATCH:</a:t>
            </a:r>
            <a:r>
              <a:rPr lang="en-US" sz="800" dirty="0" smtClean="0">
                <a:latin typeface="+mn-lt"/>
              </a:rPr>
              <a:t> </a:t>
            </a:r>
            <a:endParaRPr lang="en-US" sz="1800" dirty="0" smtClean="0"/>
          </a:p>
          <a:p>
            <a:pPr algn="ctr">
              <a:lnSpc>
                <a:spcPts val="2000"/>
              </a:lnSpc>
            </a:pPr>
            <a:r>
              <a:rPr lang="en-US" sz="1800" dirty="0"/>
              <a:t>Secure Hardware and Cryptography:  </a:t>
            </a:r>
            <a:r>
              <a:rPr lang="en-US" sz="1800" dirty="0" smtClean="0"/>
              <a:t/>
            </a:r>
            <a:br>
              <a:rPr lang="en-US" sz="1800" dirty="0" smtClean="0"/>
            </a:br>
            <a:r>
              <a:rPr lang="en-US" sz="1800" dirty="0" smtClean="0"/>
              <a:t>            </a:t>
            </a:r>
            <a:r>
              <a:rPr lang="en-US" sz="1800" dirty="0"/>
              <a:t>Contrasts, Synergies and Challenges </a:t>
            </a:r>
          </a:p>
          <a:p>
            <a:pPr algn="ctr">
              <a:lnSpc>
                <a:spcPts val="2000"/>
              </a:lnSpc>
            </a:pPr>
            <a:endParaRPr lang="en-US" sz="2400" dirty="0" smtClean="0"/>
          </a:p>
          <a:p>
            <a:pPr algn="ctr">
              <a:lnSpc>
                <a:spcPts val="2000"/>
              </a:lnSpc>
            </a:pPr>
            <a:r>
              <a:rPr lang="en-US" sz="2400" dirty="0" err="1" smtClean="0"/>
              <a:t>Srini</a:t>
            </a:r>
            <a:r>
              <a:rPr lang="en-US" sz="2400" dirty="0" smtClean="0"/>
              <a:t> </a:t>
            </a:r>
            <a:r>
              <a:rPr lang="en-US" sz="2400" dirty="0" err="1" smtClean="0"/>
              <a:t>Devadas</a:t>
            </a:r>
            <a:endParaRPr lang="en-US" sz="2400" dirty="0" smtClean="0"/>
          </a:p>
          <a:p>
            <a:pPr algn="ctr">
              <a:lnSpc>
                <a:spcPts val="2000"/>
              </a:lnSpc>
            </a:pPr>
            <a:r>
              <a:rPr lang="en-US" sz="2400" dirty="0" smtClean="0">
                <a:solidFill>
                  <a:srgbClr val="000000"/>
                </a:solidFill>
                <a:latin typeface="+mn-lt"/>
                <a:cs typeface="Calibri"/>
              </a:rPr>
              <a:t>MIT</a:t>
            </a:r>
            <a:endParaRPr lang="en-US" sz="2400" dirty="0" smtClean="0">
              <a:solidFill>
                <a:srgbClr val="000000"/>
              </a:solidFill>
              <a:latin typeface="+mn-lt"/>
              <a:cs typeface="Calibri"/>
            </a:endParaRPr>
          </a:p>
          <a:p>
            <a:pPr algn="ctr">
              <a:lnSpc>
                <a:spcPts val="2000"/>
              </a:lnSpc>
            </a:pPr>
            <a:endParaRPr lang="en-US" sz="1800" b="1" dirty="0" smtClean="0">
              <a:solidFill>
                <a:srgbClr val="000000"/>
              </a:solidFill>
              <a:latin typeface="+mn-lt"/>
              <a:cs typeface="Calibri"/>
            </a:endParaRPr>
          </a:p>
          <a:p>
            <a:pPr algn="ctr">
              <a:lnSpc>
                <a:spcPts val="2000"/>
              </a:lnSpc>
            </a:pPr>
            <a:r>
              <a:rPr lang="en-US" sz="1800" b="1" dirty="0" smtClean="0">
                <a:solidFill>
                  <a:srgbClr val="000000"/>
                </a:solidFill>
                <a:latin typeface="+mn-lt"/>
                <a:cs typeface="Calibri"/>
              </a:rPr>
              <a:t>Thursday May 18</a:t>
            </a:r>
            <a:r>
              <a:rPr lang="en-US" sz="1800" b="1" dirty="0" smtClean="0">
                <a:latin typeface="+mn-lt"/>
                <a:cs typeface="Calibri"/>
              </a:rPr>
              <a:t>, </a:t>
            </a:r>
            <a:r>
              <a:rPr lang="en-US" sz="1800" b="1" dirty="0" smtClean="0">
                <a:latin typeface="+mn-lt"/>
                <a:cs typeface="Calibri"/>
              </a:rPr>
              <a:t>12pm, Room 110</a:t>
            </a:r>
          </a:p>
        </p:txBody>
      </p:sp>
      <p:sp>
        <p:nvSpPr>
          <p:cNvPr id="2050" name="Rectangle 2"/>
          <p:cNvSpPr>
            <a:spLocks noGrp="1" noChangeArrowheads="1"/>
          </p:cNvSpPr>
          <p:nvPr>
            <p:ph type="title"/>
          </p:nvPr>
        </p:nvSpPr>
        <p:spPr>
          <a:xfrm>
            <a:off x="-10" y="215900"/>
            <a:ext cx="3162301" cy="2590800"/>
          </a:xfrm>
          <a:noFill/>
          <a:ln/>
        </p:spPr>
        <p:txBody>
          <a:bodyPr/>
          <a:lstStyle/>
          <a:p>
            <a:pPr algn="l"/>
            <a:r>
              <a:rPr lang="en-US" sz="3200" b="1" i="1" dirty="0" smtClean="0">
                <a:solidFill>
                  <a:schemeClr val="accent2"/>
                </a:solidFill>
                <a:latin typeface="Lucida Sans Typewriter" pitchFamily="49" charset="0"/>
                <a:cs typeface="Tahoma" pitchFamily="34" charset="0"/>
              </a:rPr>
              <a:t>W</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ashington</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A</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rea</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T</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rustworthy</a:t>
            </a:r>
            <a:r>
              <a:rPr lang="en-US" sz="3200" b="1" i="1" dirty="0">
                <a:solidFill>
                  <a:schemeClr val="tx1"/>
                </a:solidFill>
                <a:latin typeface="Lucida Sans Typewriter" pitchFamily="49" charset="0"/>
                <a:cs typeface="Tahoma" pitchFamily="34" charset="0"/>
              </a:rPr>
              <a:t/>
            </a:r>
            <a:br>
              <a:rPr lang="en-US" sz="3200" b="1" i="1" dirty="0">
                <a:solidFill>
                  <a:schemeClr val="tx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C</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omputing</a:t>
            </a:r>
            <a:r>
              <a:rPr lang="en-US" sz="3200" b="1" i="1" dirty="0" smtClean="0">
                <a:solidFill>
                  <a:schemeClr val="bg1"/>
                </a:solidFill>
                <a:latin typeface="Lucida Sans Typewriter" pitchFamily="49" charset="0"/>
                <a:cs typeface="Tahoma" pitchFamily="34" charset="0"/>
              </a:rPr>
              <a:t> </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H</a:t>
            </a:r>
            <a:r>
              <a:rPr lang="en-US" sz="600" b="1" i="1" dirty="0" smtClean="0">
                <a:solidFill>
                  <a:schemeClr val="accent2"/>
                </a:solidFill>
                <a:latin typeface="Lucida Sans Typewriter" pitchFamily="49" charset="0"/>
                <a:cs typeface="Tahoma" pitchFamily="34" charset="0"/>
              </a:rPr>
              <a:t> </a:t>
            </a:r>
            <a:r>
              <a:rPr lang="en-US" sz="3200" b="1" i="1" dirty="0" smtClean="0">
                <a:solidFill>
                  <a:schemeClr val="tx1"/>
                </a:solidFill>
                <a:latin typeface="Lucida Sans Typewriter" pitchFamily="49" charset="0"/>
                <a:cs typeface="Tahoma" pitchFamily="34" charset="0"/>
              </a:rPr>
              <a:t>our</a:t>
            </a:r>
            <a:endParaRPr lang="en-US" sz="3200" i="1" dirty="0">
              <a:solidFill>
                <a:schemeClr val="tx1"/>
              </a:solidFill>
              <a:latin typeface="Lucida Sans Typewriter" pitchFamily="49" charset="0"/>
              <a:cs typeface="Tahoma" pitchFamily="34" charset="0"/>
            </a:endParaRPr>
          </a:p>
        </p:txBody>
      </p:sp>
      <p:sp>
        <p:nvSpPr>
          <p:cNvPr id="2052" name="Text Box 4"/>
          <p:cNvSpPr txBox="1">
            <a:spLocks noChangeArrowheads="1"/>
          </p:cNvSpPr>
          <p:nvPr/>
        </p:nvSpPr>
        <p:spPr bwMode="auto">
          <a:xfrm>
            <a:off x="101597" y="6127411"/>
            <a:ext cx="3268136" cy="827960"/>
          </a:xfrm>
          <a:prstGeom prst="rect">
            <a:avLst/>
          </a:prstGeom>
          <a:noFill/>
          <a:ln w="9525">
            <a:noFill/>
            <a:miter lim="800000"/>
            <a:headEnd/>
            <a:tailEnd/>
          </a:ln>
          <a:effectLst/>
        </p:spPr>
        <p:txBody>
          <a:bodyPr wrap="square">
            <a:normAutofit/>
          </a:bodyPr>
          <a:lstStyle/>
          <a:p>
            <a:pPr>
              <a:lnSpc>
                <a:spcPts val="1900"/>
              </a:lnSpc>
              <a:tabLst>
                <a:tab pos="344488" algn="l"/>
              </a:tabLst>
            </a:pPr>
            <a:r>
              <a:rPr lang="en-US" sz="1600" b="1" dirty="0" smtClean="0">
                <a:latin typeface="Calibri" pitchFamily="34" charset="0"/>
              </a:rPr>
              <a:t>NSF </a:t>
            </a:r>
            <a:r>
              <a:rPr lang="en-US" sz="1600" b="1" dirty="0">
                <a:latin typeface="Calibri" pitchFamily="34" charset="0"/>
              </a:rPr>
              <a:t>Stafford I </a:t>
            </a:r>
            <a:r>
              <a:rPr lang="en-US" sz="1600" b="1" dirty="0" smtClean="0">
                <a:latin typeface="Calibri" pitchFamily="34" charset="0"/>
              </a:rPr>
              <a:t>Room </a:t>
            </a:r>
            <a:r>
              <a:rPr lang="en-US" sz="1600" b="1" dirty="0">
                <a:latin typeface="Calibri" pitchFamily="34" charset="0"/>
              </a:rPr>
              <a:t>110, </a:t>
            </a:r>
            <a:r>
              <a:rPr lang="en-US" sz="1600" b="1" dirty="0" smtClean="0">
                <a:latin typeface="Calibri" pitchFamily="34" charset="0"/>
              </a:rPr>
              <a:t>12pm              </a:t>
            </a:r>
          </a:p>
          <a:p>
            <a:pPr>
              <a:lnSpc>
                <a:spcPts val="1900"/>
              </a:lnSpc>
              <a:tabLst>
                <a:tab pos="344488" algn="l"/>
              </a:tabLst>
            </a:pPr>
            <a:r>
              <a:rPr lang="en-US" sz="1600" b="1" dirty="0" smtClean="0">
                <a:latin typeface="Calibri" pitchFamily="34" charset="0"/>
              </a:rPr>
              <a:t>Public Invited</a:t>
            </a:r>
            <a:endParaRPr lang="en-US" sz="1200" b="1" dirty="0" smtClean="0">
              <a:latin typeface="Calibri" pitchFamily="34" charset="0"/>
            </a:endParaRPr>
          </a:p>
          <a:p>
            <a:pPr>
              <a:lnSpc>
                <a:spcPts val="1900"/>
              </a:lnSpc>
              <a:tabLst>
                <a:tab pos="344488" algn="l"/>
              </a:tabLst>
            </a:pPr>
            <a:endParaRPr lang="en-US" sz="1600" b="1" dirty="0">
              <a:latin typeface="Calibri" pitchFamily="34" charset="0"/>
            </a:endParaRPr>
          </a:p>
        </p:txBody>
      </p:sp>
      <p:sp>
        <p:nvSpPr>
          <p:cNvPr id="2055" name="Text Box 7"/>
          <p:cNvSpPr txBox="1">
            <a:spLocks noChangeArrowheads="1"/>
          </p:cNvSpPr>
          <p:nvPr/>
        </p:nvSpPr>
        <p:spPr bwMode="auto">
          <a:xfrm>
            <a:off x="-7362" y="2677613"/>
            <a:ext cx="3377095" cy="2303961"/>
          </a:xfrm>
          <a:prstGeom prst="rect">
            <a:avLst/>
          </a:prstGeom>
          <a:noFill/>
          <a:ln w="9525">
            <a:noFill/>
            <a:miter lim="800000"/>
            <a:headEnd/>
            <a:tailEnd/>
          </a:ln>
          <a:effectLst/>
        </p:spPr>
        <p:txBody>
          <a:bodyPr wrap="square">
            <a:spAutoFit/>
          </a:bodyPr>
          <a:lstStyle/>
          <a:p>
            <a:endParaRPr lang="en-US" sz="1000" b="1" dirty="0" smtClean="0">
              <a:latin typeface="Calibri" pitchFamily="34" charset="0"/>
            </a:endParaRPr>
          </a:p>
          <a:p>
            <a:r>
              <a:rPr lang="en-US" sz="1000" b="1" dirty="0" smtClean="0">
                <a:latin typeface="Calibri" pitchFamily="34" charset="0"/>
              </a:rPr>
              <a:t>About the WATCH series:</a:t>
            </a:r>
          </a:p>
          <a:p>
            <a:pPr>
              <a:lnSpc>
                <a:spcPts val="1100"/>
              </a:lnSpc>
            </a:pPr>
            <a:r>
              <a:rPr lang="en-US" sz="1000" dirty="0" smtClean="0">
                <a:solidFill>
                  <a:schemeClr val="tx1">
                    <a:lumMod val="75000"/>
                    <a:lumOff val="25000"/>
                  </a:schemeClr>
                </a:solidFill>
                <a:latin typeface="Calibri" pitchFamily="34" charset="0"/>
              </a:rPr>
              <a:t>Transforming today’s trusted but untrustworthy </a:t>
            </a:r>
            <a:r>
              <a:rPr lang="en-US" sz="1000" dirty="0" err="1" smtClean="0">
                <a:solidFill>
                  <a:schemeClr val="tx1">
                    <a:lumMod val="75000"/>
                    <a:lumOff val="25000"/>
                  </a:schemeClr>
                </a:solidFill>
                <a:latin typeface="Calibri" pitchFamily="34" charset="0"/>
              </a:rPr>
              <a:t>cyberinfrastructure</a:t>
            </a:r>
            <a:r>
              <a:rPr lang="en-US" sz="1000" dirty="0" smtClean="0">
                <a:solidFill>
                  <a:schemeClr val="tx1">
                    <a:lumMod val="75000"/>
                    <a:lumOff val="25000"/>
                  </a:schemeClr>
                </a:solidFill>
                <a:latin typeface="Calibri" pitchFamily="34" charset="0"/>
              </a:rPr>
              <a:t> into one that can meet society’s growing demands requires both technical advances and improved understanding of  how people and organizations of many backgrounds perceive, decide to adopt,  and  actually use technology.  WATCH aims to provide thought-provoking talks by innovative thinkers with ideas that illuminate these challenges and provide signposts toward solutions.  The series is jointly organized by NSF’s Computer Science and Engineering (CISE) and Social, Behavioral, and Economic (SBE) Directorates  and sponsored by the CISE Secure and Trustworthy Cyberspace (</a:t>
            </a:r>
            <a:r>
              <a:rPr lang="en-US" sz="1000" dirty="0" err="1" smtClean="0">
                <a:solidFill>
                  <a:schemeClr val="tx1">
                    <a:lumMod val="75000"/>
                    <a:lumOff val="25000"/>
                  </a:schemeClr>
                </a:solidFill>
                <a:latin typeface="Calibri" pitchFamily="34" charset="0"/>
              </a:rPr>
              <a:t>SaTC</a:t>
            </a:r>
            <a:r>
              <a:rPr lang="en-US" sz="1000" dirty="0" smtClean="0">
                <a:solidFill>
                  <a:schemeClr val="tx1">
                    <a:lumMod val="75000"/>
                    <a:lumOff val="25000"/>
                  </a:schemeClr>
                </a:solidFill>
                <a:latin typeface="Calibri" pitchFamily="34" charset="0"/>
              </a:rPr>
              <a:t>) Program. Talks will be recorded and made available over the Internet.</a:t>
            </a:r>
            <a:endParaRPr lang="en-US" sz="1000" dirty="0">
              <a:solidFill>
                <a:schemeClr val="tx1">
                  <a:lumMod val="75000"/>
                  <a:lumOff val="25000"/>
                </a:schemeClr>
              </a:solidFill>
              <a:latin typeface="Calibri" pitchFamily="34" charset="0"/>
            </a:endParaRPr>
          </a:p>
        </p:txBody>
      </p:sp>
      <p:sp>
        <p:nvSpPr>
          <p:cNvPr id="2051" name="Rectangle 3"/>
          <p:cNvSpPr>
            <a:spLocks noChangeArrowheads="1"/>
          </p:cNvSpPr>
          <p:nvPr/>
        </p:nvSpPr>
        <p:spPr bwMode="auto">
          <a:xfrm>
            <a:off x="135689" y="288324"/>
            <a:ext cx="329513" cy="2426301"/>
          </a:xfrm>
          <a:prstGeom prst="rect">
            <a:avLst/>
          </a:prstGeom>
          <a:solidFill>
            <a:srgbClr val="FF3300">
              <a:alpha val="19000"/>
            </a:srgbClr>
          </a:solidFill>
          <a:ln w="28575">
            <a:noFill/>
            <a:miter lim="800000"/>
            <a:headEnd/>
            <a:tailEnd/>
          </a:ln>
          <a:effectLst/>
        </p:spPr>
        <p:txBody>
          <a:bodyPr wrap="none" anchor="ctr"/>
          <a:lstStyle/>
          <a:p>
            <a:endParaRPr lang="en-US" dirty="0">
              <a:latin typeface="Castellar" pitchFamily="18" charset="0"/>
            </a:endParaRPr>
          </a:p>
        </p:txBody>
      </p:sp>
      <p:sp>
        <p:nvSpPr>
          <p:cNvPr id="12" name="TextBox 11"/>
          <p:cNvSpPr txBox="1"/>
          <p:nvPr/>
        </p:nvSpPr>
        <p:spPr>
          <a:xfrm>
            <a:off x="0" y="5714995"/>
            <a:ext cx="9144000" cy="461665"/>
          </a:xfrm>
          <a:prstGeom prst="rect">
            <a:avLst/>
          </a:prstGeom>
          <a:noFill/>
        </p:spPr>
        <p:txBody>
          <a:bodyPr wrap="square" rtlCol="0">
            <a:spAutoFit/>
          </a:bodyPr>
          <a:lstStyle/>
          <a:p>
            <a:r>
              <a:rPr lang="en-US" sz="1200" b="1" dirty="0" smtClean="0">
                <a:latin typeface="Calibri" pitchFamily="34" charset="0"/>
              </a:rPr>
              <a:t>Questions/comments about WATCH? </a:t>
            </a:r>
          </a:p>
          <a:p>
            <a:r>
              <a:rPr lang="en-US" sz="1200" b="1" dirty="0" smtClean="0">
                <a:latin typeface="Calibri" pitchFamily="34" charset="0"/>
              </a:rPr>
              <a:t>Contact Fen Zhao (</a:t>
            </a:r>
            <a:r>
              <a:rPr lang="en-US" sz="1200" b="1" smtClean="0">
                <a:latin typeface="Calibri" pitchFamily="34" charset="0"/>
              </a:rPr>
              <a:t>fzhao@nsf.gov</a:t>
            </a:r>
            <a:r>
              <a:rPr lang="en-US" sz="1200" b="1" dirty="0" smtClean="0">
                <a:latin typeface="Calibri" pitchFamily="34" charset="0"/>
              </a:rPr>
              <a:t>)</a:t>
            </a:r>
          </a:p>
        </p:txBody>
      </p:sp>
      <p:sp>
        <p:nvSpPr>
          <p:cNvPr id="13" name="TextBox 12"/>
          <p:cNvSpPr txBox="1"/>
          <p:nvPr/>
        </p:nvSpPr>
        <p:spPr>
          <a:xfrm>
            <a:off x="164021" y="5122330"/>
            <a:ext cx="2696123" cy="400110"/>
          </a:xfrm>
          <a:prstGeom prst="rect">
            <a:avLst/>
          </a:prstGeom>
          <a:noFill/>
        </p:spPr>
        <p:txBody>
          <a:bodyPr wrap="none" rtlCol="0">
            <a:spAutoFit/>
          </a:bodyPr>
          <a:lstStyle/>
          <a:p>
            <a:r>
              <a:rPr lang="en-US" sz="2000" b="1" dirty="0" smtClean="0">
                <a:latin typeface="Calibri"/>
                <a:cs typeface="Calibri"/>
              </a:rPr>
              <a:t>Thursday, </a:t>
            </a:r>
            <a:r>
              <a:rPr lang="en-US" sz="2000" b="1" dirty="0" smtClean="0">
                <a:latin typeface="Calibri"/>
                <a:cs typeface="Calibri"/>
              </a:rPr>
              <a:t>May 18, </a:t>
            </a:r>
            <a:r>
              <a:rPr lang="en-US" sz="2000" b="1" dirty="0" smtClean="0">
                <a:latin typeface="Calibri"/>
                <a:cs typeface="Calibri"/>
              </a:rPr>
              <a:t>2017</a:t>
            </a:r>
            <a:endParaRPr lang="en-US" sz="2000" b="1" dirty="0">
              <a:latin typeface="Calibri"/>
              <a:cs typeface="Calibri"/>
            </a:endParaRPr>
          </a:p>
        </p:txBody>
      </p:sp>
      <p:sp>
        <p:nvSpPr>
          <p:cNvPr id="14" name="Freeform 60"/>
          <p:cNvSpPr>
            <a:spLocks/>
          </p:cNvSpPr>
          <p:nvPr/>
        </p:nvSpPr>
        <p:spPr bwMode="auto">
          <a:xfrm>
            <a:off x="28615" y="4829176"/>
            <a:ext cx="3220527" cy="828674"/>
          </a:xfrm>
          <a:custGeom>
            <a:avLst/>
            <a:gdLst/>
            <a:ahLst/>
            <a:cxnLst>
              <a:cxn ang="0">
                <a:pos x="411" y="0"/>
              </a:cxn>
              <a:cxn ang="0">
                <a:pos x="219" y="88"/>
              </a:cxn>
              <a:cxn ang="0">
                <a:pos x="147" y="120"/>
              </a:cxn>
              <a:cxn ang="0">
                <a:pos x="43" y="168"/>
              </a:cxn>
              <a:cxn ang="0">
                <a:pos x="19" y="184"/>
              </a:cxn>
              <a:cxn ang="0">
                <a:pos x="3" y="232"/>
              </a:cxn>
              <a:cxn ang="0">
                <a:pos x="19" y="304"/>
              </a:cxn>
              <a:cxn ang="0">
                <a:pos x="323" y="376"/>
              </a:cxn>
              <a:cxn ang="0">
                <a:pos x="467" y="384"/>
              </a:cxn>
              <a:cxn ang="0">
                <a:pos x="707" y="320"/>
              </a:cxn>
              <a:cxn ang="0">
                <a:pos x="739" y="248"/>
              </a:cxn>
              <a:cxn ang="0">
                <a:pos x="587" y="120"/>
              </a:cxn>
              <a:cxn ang="0">
                <a:pos x="475" y="80"/>
              </a:cxn>
              <a:cxn ang="0">
                <a:pos x="291" y="56"/>
              </a:cxn>
              <a:cxn ang="0">
                <a:pos x="251" y="48"/>
              </a:cxn>
              <a:cxn ang="0">
                <a:pos x="195" y="40"/>
              </a:cxn>
            </a:cxnLst>
            <a:rect l="0" t="0" r="r" b="b"/>
            <a:pathLst>
              <a:path w="739" h="384">
                <a:moveTo>
                  <a:pt x="411" y="0"/>
                </a:moveTo>
                <a:cubicBezTo>
                  <a:pt x="374" y="56"/>
                  <a:pt x="281" y="67"/>
                  <a:pt x="219" y="88"/>
                </a:cubicBezTo>
                <a:cubicBezTo>
                  <a:pt x="193" y="97"/>
                  <a:pt x="173" y="112"/>
                  <a:pt x="147" y="120"/>
                </a:cubicBezTo>
                <a:cubicBezTo>
                  <a:pt x="101" y="133"/>
                  <a:pt x="86" y="139"/>
                  <a:pt x="43" y="168"/>
                </a:cubicBezTo>
                <a:cubicBezTo>
                  <a:pt x="35" y="173"/>
                  <a:pt x="19" y="184"/>
                  <a:pt x="19" y="184"/>
                </a:cubicBezTo>
                <a:cubicBezTo>
                  <a:pt x="14" y="200"/>
                  <a:pt x="0" y="215"/>
                  <a:pt x="3" y="232"/>
                </a:cubicBezTo>
                <a:cubicBezTo>
                  <a:pt x="7" y="256"/>
                  <a:pt x="2" y="287"/>
                  <a:pt x="19" y="304"/>
                </a:cubicBezTo>
                <a:cubicBezTo>
                  <a:pt x="90" y="375"/>
                  <a:pt x="245" y="369"/>
                  <a:pt x="323" y="376"/>
                </a:cubicBezTo>
                <a:cubicBezTo>
                  <a:pt x="371" y="380"/>
                  <a:pt x="419" y="381"/>
                  <a:pt x="467" y="384"/>
                </a:cubicBezTo>
                <a:cubicBezTo>
                  <a:pt x="541" y="377"/>
                  <a:pt x="642" y="364"/>
                  <a:pt x="707" y="320"/>
                </a:cubicBezTo>
                <a:cubicBezTo>
                  <a:pt x="716" y="294"/>
                  <a:pt x="730" y="274"/>
                  <a:pt x="739" y="248"/>
                </a:cubicBezTo>
                <a:cubicBezTo>
                  <a:pt x="723" y="153"/>
                  <a:pt x="671" y="145"/>
                  <a:pt x="587" y="120"/>
                </a:cubicBezTo>
                <a:cubicBezTo>
                  <a:pt x="549" y="109"/>
                  <a:pt x="513" y="90"/>
                  <a:pt x="475" y="80"/>
                </a:cubicBezTo>
                <a:cubicBezTo>
                  <a:pt x="415" y="65"/>
                  <a:pt x="352" y="62"/>
                  <a:pt x="291" y="56"/>
                </a:cubicBezTo>
                <a:cubicBezTo>
                  <a:pt x="278" y="53"/>
                  <a:pt x="264" y="50"/>
                  <a:pt x="251" y="48"/>
                </a:cubicBezTo>
                <a:cubicBezTo>
                  <a:pt x="232" y="45"/>
                  <a:pt x="195" y="40"/>
                  <a:pt x="195" y="40"/>
                </a:cubicBezTo>
              </a:path>
            </a:pathLst>
          </a:custGeom>
          <a:noFill/>
          <a:ln w="38100" cap="flat" cmpd="sng">
            <a:solidFill>
              <a:srgbClr val="FF3300"/>
            </a:solidFill>
            <a:prstDash val="sysDot"/>
            <a:round/>
            <a:headEnd/>
            <a:tailEnd/>
          </a:ln>
          <a:effectLst/>
        </p:spPr>
        <p:txBody>
          <a:bodyPr wrap="none" anchor="ctr"/>
          <a:lstStyle/>
          <a:p>
            <a:endParaRPr lang="en-US"/>
          </a:p>
        </p:txBody>
      </p:sp>
      <p:sp>
        <p:nvSpPr>
          <p:cNvPr id="2054" name="Text Box 6"/>
          <p:cNvSpPr txBox="1">
            <a:spLocks noChangeArrowheads="1"/>
          </p:cNvSpPr>
          <p:nvPr/>
        </p:nvSpPr>
        <p:spPr bwMode="auto">
          <a:xfrm>
            <a:off x="3230899" y="2644052"/>
            <a:ext cx="5913101" cy="3970318"/>
          </a:xfrm>
          <a:prstGeom prst="rect">
            <a:avLst/>
          </a:prstGeom>
          <a:noFill/>
          <a:ln w="9525">
            <a:noFill/>
            <a:miter lim="800000"/>
            <a:headEnd/>
            <a:tailEnd/>
          </a:ln>
          <a:effectLst/>
        </p:spPr>
        <p:txBody>
          <a:bodyPr wrap="square">
            <a:spAutoFit/>
          </a:bodyPr>
          <a:lstStyle/>
          <a:p>
            <a:pPr algn="r"/>
            <a:r>
              <a:rPr lang="en-US" sz="1200" b="1" dirty="0" smtClean="0">
                <a:latin typeface="Calibri"/>
                <a:cs typeface="Calibri"/>
              </a:rPr>
              <a:t>Abstract</a:t>
            </a:r>
          </a:p>
          <a:p>
            <a:pPr algn="r"/>
            <a:r>
              <a:rPr lang="en-US" sz="1200" dirty="0"/>
              <a:t>Numerous cryptographic protocols and mechanisms have been developed to solve computer security challenges, and these techniques vary considerably with respect to security assumptions, performance tradeoffs, and applicability to problems. Secure hardware primarily uses the mechanism of isolation to solve a broad class of computer security problems, ranging from private information retrieval to verifiable computation. In this talk, I will contrast the two approaches by focusing on the application of remote outsourced computation. I will describe a spectrum of approaches that vary in their use of cryptography and isolation to achieve secure remote computation. I will end with describing challenges that remain in the deployment of secure hardware.</a:t>
            </a:r>
            <a:endParaRPr lang="en-US" sz="1200" dirty="0" smtClean="0"/>
          </a:p>
          <a:p>
            <a:pPr algn="r">
              <a:lnSpc>
                <a:spcPts val="1200"/>
              </a:lnSpc>
            </a:pPr>
            <a:endParaRPr lang="en-US" sz="1200" b="1" dirty="0" smtClean="0">
              <a:latin typeface="Calibri" pitchFamily="34" charset="0"/>
            </a:endParaRPr>
          </a:p>
          <a:p>
            <a:pPr algn="r">
              <a:lnSpc>
                <a:spcPts val="1200"/>
              </a:lnSpc>
            </a:pPr>
            <a:endParaRPr lang="en-US" sz="1200" b="1" dirty="0">
              <a:latin typeface="Calibri" pitchFamily="34" charset="0"/>
            </a:endParaRPr>
          </a:p>
          <a:p>
            <a:pPr algn="r">
              <a:lnSpc>
                <a:spcPts val="1200"/>
              </a:lnSpc>
            </a:pPr>
            <a:r>
              <a:rPr lang="en-US" sz="1200" b="1" dirty="0" smtClean="0">
                <a:latin typeface="Calibri" pitchFamily="34" charset="0"/>
              </a:rPr>
              <a:t>Speaker</a:t>
            </a:r>
          </a:p>
          <a:p>
            <a:pPr algn="r">
              <a:lnSpc>
                <a:spcPts val="1200"/>
              </a:lnSpc>
            </a:pPr>
            <a:r>
              <a:rPr lang="en-US" sz="1200" dirty="0" err="1">
                <a:latin typeface="Calibri" pitchFamily="34" charset="0"/>
              </a:rPr>
              <a:t>Srini</a:t>
            </a:r>
            <a:r>
              <a:rPr lang="en-US" sz="1200" dirty="0">
                <a:latin typeface="Calibri" pitchFamily="34" charset="0"/>
              </a:rPr>
              <a:t> </a:t>
            </a:r>
            <a:r>
              <a:rPr lang="en-US" sz="1200" dirty="0" err="1">
                <a:latin typeface="Calibri" pitchFamily="34" charset="0"/>
              </a:rPr>
              <a:t>Devadas</a:t>
            </a:r>
            <a:r>
              <a:rPr lang="en-US" sz="1200" dirty="0">
                <a:latin typeface="Calibri" pitchFamily="34" charset="0"/>
              </a:rPr>
              <a:t> is the Webster Professor of Electrical Engineering and Computer Science at the Massachusetts Institute of Technology (MIT) where he has been on the faculty since 1988. </a:t>
            </a:r>
            <a:r>
              <a:rPr lang="en-US" sz="1200" dirty="0" err="1">
                <a:latin typeface="Calibri" pitchFamily="34" charset="0"/>
              </a:rPr>
              <a:t>Devadas's</a:t>
            </a:r>
            <a:r>
              <a:rPr lang="en-US" sz="1200" dirty="0">
                <a:latin typeface="Calibri" pitchFamily="34" charset="0"/>
              </a:rPr>
              <a:t> research interests span Computer-Aided Design (CAD), computer security and computer architecture. He has received the 2014 IEEE Computer Society Technical Achievement award, the 2015 ACM/IEEE Richard Newton technical impact award, and the 2017 IEEE Wallace McDowell award for his research. </a:t>
            </a:r>
            <a:r>
              <a:rPr lang="en-US" sz="1200" dirty="0" err="1">
                <a:latin typeface="Calibri" pitchFamily="34" charset="0"/>
              </a:rPr>
              <a:t>Devadas</a:t>
            </a:r>
            <a:r>
              <a:rPr lang="en-US" sz="1200" dirty="0">
                <a:latin typeface="Calibri" pitchFamily="34" charset="0"/>
              </a:rPr>
              <a:t> is a </a:t>
            </a:r>
            <a:r>
              <a:rPr lang="en-US" sz="1200" dirty="0" err="1">
                <a:latin typeface="Calibri" pitchFamily="34" charset="0"/>
              </a:rPr>
              <a:t>MacVicar</a:t>
            </a:r>
            <a:r>
              <a:rPr lang="en-US" sz="1200" dirty="0">
                <a:latin typeface="Calibri" pitchFamily="34" charset="0"/>
              </a:rPr>
              <a:t> Faculty Fellow and an Everett Moore Baker teaching award recipient, considered MIT's two highest undergraduate teaching honors.</a:t>
            </a:r>
            <a:endParaRPr lang="en-US" sz="1200" dirty="0">
              <a:latin typeface="Calibri" pitchFamily="34" charset="0"/>
            </a:endParaRPr>
          </a:p>
          <a:p>
            <a:pPr algn="r"/>
            <a:r>
              <a:rPr lang="en-US" sz="1200" dirty="0"/>
              <a:t> </a:t>
            </a:r>
          </a:p>
          <a:p>
            <a:pPr algn="r">
              <a:lnSpc>
                <a:spcPts val="1200"/>
              </a:lnSpc>
            </a:pPr>
            <a:endParaRPr lang="en-US" sz="1200" b="1" dirty="0" smtClean="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291" y="171695"/>
            <a:ext cx="1836890" cy="17356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3707</TotalTime>
  <Words>371</Words>
  <Application>Microsoft Macintosh PowerPoint</Application>
  <PresentationFormat>On-screen Show (4:3)</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Castellar</vt:lpstr>
      <vt:lpstr>Lucida Sans Typewriter</vt:lpstr>
      <vt:lpstr>Tahoma</vt:lpstr>
      <vt:lpstr>Times New Roman</vt:lpstr>
      <vt:lpstr>Blank Presentation</vt:lpstr>
      <vt:lpstr>W ashington A rea T rustworthy C omputing  H our</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Area Trustworthy Systems  Hour</dc:title>
  <dc:creator>Carl Landwehr</dc:creator>
  <cp:lastModifiedBy>Geary, Karen L.</cp:lastModifiedBy>
  <cp:revision>260</cp:revision>
  <cp:lastPrinted>2017-04-06T15:31:06Z</cp:lastPrinted>
  <dcterms:created xsi:type="dcterms:W3CDTF">2012-02-27T15:18:26Z</dcterms:created>
  <dcterms:modified xsi:type="dcterms:W3CDTF">2017-05-05T14:50:22Z</dcterms:modified>
</cp:coreProperties>
</file>