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handoutMasterIdLst>
    <p:handoutMasterId r:id="rId3"/>
  </p:handoutMasterIdLst>
  <p:sldIdLst>
    <p:sldId id="256" r:id="rId2"/>
  </p:sldIdLst>
  <p:sldSz cx="9144000" cy="6858000" type="screen4x3"/>
  <p:notesSz cx="7019925" cy="9305925"/>
  <p:defaultTextStyle>
    <a:defPPr>
      <a:defRPr lang="en-US"/>
    </a:defPPr>
    <a:lvl1pPr algn="l" rtl="0" eaLnBrk="0" fontAlgn="base" hangingPunct="0">
      <a:spcBef>
        <a:spcPct val="0"/>
      </a:spcBef>
      <a:spcAft>
        <a:spcPct val="0"/>
      </a:spcAft>
      <a:defRPr sz="28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3300"/>
    <a:srgbClr val="F9D107"/>
    <a:srgbClr val="CC3300"/>
    <a:srgbClr val="FFFF00"/>
    <a:srgbClr val="009900"/>
    <a:srgbClr val="FF6600"/>
    <a:srgbClr val="FFCCFF"/>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2787"/>
    <p:restoredTop sz="90929"/>
  </p:normalViewPr>
  <p:slideViewPr>
    <p:cSldViewPr snapToGrid="0">
      <p:cViewPr>
        <p:scale>
          <a:sx n="114" d="100"/>
          <a:sy n="114" d="100"/>
        </p:scale>
        <p:origin x="-1256" y="-10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hdr" sz="quarter"/>
          </p:nvPr>
        </p:nvSpPr>
        <p:spPr bwMode="auto">
          <a:xfrm>
            <a:off x="0" y="0"/>
            <a:ext cx="3078437" cy="461450"/>
          </a:xfrm>
          <a:prstGeom prst="rect">
            <a:avLst/>
          </a:prstGeom>
          <a:noFill/>
          <a:ln w="9525">
            <a:noFill/>
            <a:miter lim="800000"/>
            <a:headEnd/>
            <a:tailEnd/>
          </a:ln>
          <a:effectLst/>
        </p:spPr>
        <p:txBody>
          <a:bodyPr vert="horz" wrap="square" lIns="92805" tIns="46401" rIns="92805" bIns="46401" numCol="1" anchor="t" anchorCtr="0" compatLnSpc="1">
            <a:prstTxWarp prst="textNoShape">
              <a:avLst/>
            </a:prstTxWarp>
          </a:bodyPr>
          <a:lstStyle>
            <a:lvl1pPr defTabSz="929681">
              <a:defRPr sz="1200"/>
            </a:lvl1pPr>
          </a:lstStyle>
          <a:p>
            <a:endParaRPr lang="en-US"/>
          </a:p>
        </p:txBody>
      </p:sp>
      <p:sp>
        <p:nvSpPr>
          <p:cNvPr id="5123" name="Rectangle 1027"/>
          <p:cNvSpPr>
            <a:spLocks noGrp="1" noChangeArrowheads="1"/>
          </p:cNvSpPr>
          <p:nvPr>
            <p:ph type="dt" sz="quarter" idx="1"/>
          </p:nvPr>
        </p:nvSpPr>
        <p:spPr bwMode="auto">
          <a:xfrm>
            <a:off x="4000845" y="0"/>
            <a:ext cx="3001436" cy="461450"/>
          </a:xfrm>
          <a:prstGeom prst="rect">
            <a:avLst/>
          </a:prstGeom>
          <a:noFill/>
          <a:ln w="9525">
            <a:noFill/>
            <a:miter lim="800000"/>
            <a:headEnd/>
            <a:tailEnd/>
          </a:ln>
          <a:effectLst/>
        </p:spPr>
        <p:txBody>
          <a:bodyPr vert="horz" wrap="square" lIns="92805" tIns="46401" rIns="92805" bIns="46401" numCol="1" anchor="t" anchorCtr="0" compatLnSpc="1">
            <a:prstTxWarp prst="textNoShape">
              <a:avLst/>
            </a:prstTxWarp>
          </a:bodyPr>
          <a:lstStyle>
            <a:lvl1pPr algn="r" defTabSz="929681">
              <a:defRPr sz="1200"/>
            </a:lvl1pPr>
          </a:lstStyle>
          <a:p>
            <a:endParaRPr lang="en-US"/>
          </a:p>
        </p:txBody>
      </p:sp>
      <p:sp>
        <p:nvSpPr>
          <p:cNvPr id="5124" name="Rectangle 1028"/>
          <p:cNvSpPr>
            <a:spLocks noGrp="1" noChangeArrowheads="1"/>
          </p:cNvSpPr>
          <p:nvPr>
            <p:ph type="ftr" sz="quarter" idx="2"/>
          </p:nvPr>
        </p:nvSpPr>
        <p:spPr bwMode="auto">
          <a:xfrm>
            <a:off x="0" y="8825248"/>
            <a:ext cx="3078437" cy="459849"/>
          </a:xfrm>
          <a:prstGeom prst="rect">
            <a:avLst/>
          </a:prstGeom>
          <a:noFill/>
          <a:ln w="9525">
            <a:noFill/>
            <a:miter lim="800000"/>
            <a:headEnd/>
            <a:tailEnd/>
          </a:ln>
          <a:effectLst/>
        </p:spPr>
        <p:txBody>
          <a:bodyPr vert="horz" wrap="square" lIns="92805" tIns="46401" rIns="92805" bIns="46401" numCol="1" anchor="b" anchorCtr="0" compatLnSpc="1">
            <a:prstTxWarp prst="textNoShape">
              <a:avLst/>
            </a:prstTxWarp>
          </a:bodyPr>
          <a:lstStyle>
            <a:lvl1pPr defTabSz="929681">
              <a:defRPr sz="1200"/>
            </a:lvl1pPr>
          </a:lstStyle>
          <a:p>
            <a:endParaRPr lang="en-US"/>
          </a:p>
        </p:txBody>
      </p:sp>
      <p:sp>
        <p:nvSpPr>
          <p:cNvPr id="5125" name="Rectangle 1029"/>
          <p:cNvSpPr>
            <a:spLocks noGrp="1" noChangeArrowheads="1"/>
          </p:cNvSpPr>
          <p:nvPr>
            <p:ph type="sldNum" sz="quarter" idx="3"/>
          </p:nvPr>
        </p:nvSpPr>
        <p:spPr bwMode="auto">
          <a:xfrm>
            <a:off x="4000845" y="8825248"/>
            <a:ext cx="3001436" cy="459849"/>
          </a:xfrm>
          <a:prstGeom prst="rect">
            <a:avLst/>
          </a:prstGeom>
          <a:noFill/>
          <a:ln w="9525">
            <a:noFill/>
            <a:miter lim="800000"/>
            <a:headEnd/>
            <a:tailEnd/>
          </a:ln>
          <a:effectLst/>
        </p:spPr>
        <p:txBody>
          <a:bodyPr vert="horz" wrap="square" lIns="92805" tIns="46401" rIns="92805" bIns="46401" numCol="1" anchor="b" anchorCtr="0" compatLnSpc="1">
            <a:prstTxWarp prst="textNoShape">
              <a:avLst/>
            </a:prstTxWarp>
          </a:bodyPr>
          <a:lstStyle>
            <a:lvl1pPr algn="r" defTabSz="929681">
              <a:defRPr sz="1200"/>
            </a:lvl1pPr>
          </a:lstStyle>
          <a:p>
            <a:fld id="{51228FFE-CC72-4D0E-9A5E-3FAB00C299A1}" type="slidenum">
              <a:rPr lang="en-US"/>
              <a:pPr/>
              <a:t>‹#›</a:t>
            </a:fld>
            <a:endParaRPr lang="en-US"/>
          </a:p>
        </p:txBody>
      </p:sp>
    </p:spTree>
    <p:extLst>
      <p:ext uri="{BB962C8B-B14F-4D97-AF65-F5344CB8AC3E}">
        <p14:creationId xmlns:p14="http://schemas.microsoft.com/office/powerpoint/2010/main" val="341955041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720F6F-7766-4BF2-9B6D-FCAEE7ECDFB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FD43EE7-6330-41EE-9708-D4FE482ED6E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57859C6-FD27-439A-B13B-02E21A18B01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4CD7587-5583-4AFB-9506-1BC80DC658C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E3FB424-3468-4DC8-A445-EFC11A92B45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79D59B1-B224-4ADE-B02D-D584D11B611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21A7ACD-2041-49DB-83C0-BB4E961966E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FC35DC3-0667-45BA-83D7-F44AFEFDE29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AD252A1-450E-4B73-95C5-58C8EF49B94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4B58586-08C2-431C-A363-86F96E323F6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3EEA070-2558-432F-B94C-D2D5F12A174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72CEB4A-79D1-451F-9FA3-D130A0B162F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lasalle\Local Settings\Temp\Temporary Internet Files\Content.IE5\BUMT7NDT\MP900448626[1].jpg"/>
          <p:cNvPicPr>
            <a:picLocks noChangeAspect="1" noChangeArrowheads="1"/>
          </p:cNvPicPr>
          <p:nvPr/>
        </p:nvPicPr>
        <p:blipFill>
          <a:blip r:embed="rId2" cstate="print">
            <a:lum bright="66000" contrast="22000"/>
          </a:blip>
          <a:srcRect/>
          <a:stretch>
            <a:fillRect/>
          </a:stretch>
        </p:blipFill>
        <p:spPr bwMode="auto">
          <a:xfrm>
            <a:off x="153257" y="289249"/>
            <a:ext cx="3222172" cy="2416629"/>
          </a:xfrm>
          <a:prstGeom prst="rect">
            <a:avLst/>
          </a:prstGeom>
          <a:noFill/>
        </p:spPr>
      </p:pic>
      <p:sp>
        <p:nvSpPr>
          <p:cNvPr id="2053" name="Text Box 5"/>
          <p:cNvSpPr txBox="1">
            <a:spLocks noChangeArrowheads="1"/>
          </p:cNvSpPr>
          <p:nvPr/>
        </p:nvSpPr>
        <p:spPr bwMode="auto">
          <a:xfrm>
            <a:off x="4133323" y="217513"/>
            <a:ext cx="5290890" cy="1634635"/>
          </a:xfrm>
          <a:prstGeom prst="rect">
            <a:avLst/>
          </a:prstGeom>
          <a:noFill/>
          <a:ln w="9525">
            <a:noFill/>
            <a:miter lim="800000"/>
            <a:headEnd/>
            <a:tailEnd/>
          </a:ln>
          <a:effectLst/>
        </p:spPr>
        <p:txBody>
          <a:bodyPr wrap="square">
            <a:spAutoFit/>
          </a:bodyPr>
          <a:lstStyle/>
          <a:p>
            <a:pPr algn="ctr">
              <a:lnSpc>
                <a:spcPts val="2000"/>
              </a:lnSpc>
            </a:pPr>
            <a:r>
              <a:rPr lang="en-US" sz="2400" dirty="0" smtClean="0">
                <a:latin typeface="+mn-lt"/>
              </a:rPr>
              <a:t>41st </a:t>
            </a:r>
            <a:r>
              <a:rPr lang="en-US" sz="2400" dirty="0" smtClean="0">
                <a:latin typeface="+mn-lt"/>
              </a:rPr>
              <a:t>WATCH:</a:t>
            </a:r>
            <a:r>
              <a:rPr lang="en-US" sz="800" dirty="0" smtClean="0">
                <a:latin typeface="+mn-lt"/>
              </a:rPr>
              <a:t> </a:t>
            </a:r>
            <a:endParaRPr lang="en-US" sz="1800" dirty="0" smtClean="0"/>
          </a:p>
          <a:p>
            <a:pPr algn="ctr">
              <a:lnSpc>
                <a:spcPts val="2000"/>
              </a:lnSpc>
            </a:pPr>
            <a:r>
              <a:rPr lang="en-US" sz="1800" dirty="0" smtClean="0"/>
              <a:t>Security Challenges in the Landscape of </a:t>
            </a:r>
          </a:p>
          <a:p>
            <a:pPr algn="ctr">
              <a:lnSpc>
                <a:spcPts val="2000"/>
              </a:lnSpc>
            </a:pPr>
            <a:r>
              <a:rPr lang="en-US" sz="1800" dirty="0" smtClean="0"/>
              <a:t>Emerging Digital Financial Services</a:t>
            </a:r>
            <a:endParaRPr lang="en-US" sz="1800" dirty="0" smtClean="0"/>
          </a:p>
          <a:p>
            <a:pPr algn="ctr">
              <a:lnSpc>
                <a:spcPts val="2000"/>
              </a:lnSpc>
            </a:pPr>
            <a:r>
              <a:rPr lang="en-US" sz="1800" dirty="0" smtClean="0"/>
              <a:t>Patrick </a:t>
            </a:r>
            <a:r>
              <a:rPr lang="en-US" sz="1800" dirty="0" err="1" smtClean="0"/>
              <a:t>Traynor</a:t>
            </a:r>
            <a:endParaRPr lang="en-US" sz="1800" dirty="0" smtClean="0"/>
          </a:p>
          <a:p>
            <a:pPr algn="ctr">
              <a:lnSpc>
                <a:spcPts val="2000"/>
              </a:lnSpc>
            </a:pPr>
            <a:r>
              <a:rPr lang="en-US" sz="1800" dirty="0" smtClean="0"/>
              <a:t>University of Florida</a:t>
            </a:r>
            <a:endParaRPr lang="en-US" sz="1800" dirty="0" smtClean="0"/>
          </a:p>
          <a:p>
            <a:pPr algn="ctr">
              <a:lnSpc>
                <a:spcPts val="2000"/>
              </a:lnSpc>
            </a:pPr>
            <a:r>
              <a:rPr lang="en-US" sz="1800" b="1" dirty="0" smtClean="0">
                <a:solidFill>
                  <a:srgbClr val="000000"/>
                </a:solidFill>
                <a:latin typeface="+mn-lt"/>
                <a:cs typeface="Calibri"/>
              </a:rPr>
              <a:t>Thursday </a:t>
            </a:r>
            <a:r>
              <a:rPr lang="en-US" sz="1800" b="1" dirty="0" smtClean="0">
                <a:solidFill>
                  <a:srgbClr val="000000"/>
                </a:solidFill>
                <a:latin typeface="+mn-lt"/>
                <a:cs typeface="Calibri"/>
              </a:rPr>
              <a:t>January 19</a:t>
            </a:r>
            <a:r>
              <a:rPr lang="en-US" sz="1800" b="1" dirty="0" smtClean="0">
                <a:latin typeface="+mn-lt"/>
                <a:cs typeface="Calibri"/>
              </a:rPr>
              <a:t>, </a:t>
            </a:r>
            <a:r>
              <a:rPr lang="en-US" sz="1800" b="1" dirty="0" smtClean="0">
                <a:latin typeface="+mn-lt"/>
                <a:cs typeface="Calibri"/>
              </a:rPr>
              <a:t>Noon, Room </a:t>
            </a:r>
            <a:r>
              <a:rPr lang="en-US" sz="1800" b="1" dirty="0">
                <a:latin typeface="+mn-lt"/>
                <a:cs typeface="Calibri"/>
              </a:rPr>
              <a:t>110</a:t>
            </a:r>
          </a:p>
        </p:txBody>
      </p:sp>
      <p:sp>
        <p:nvSpPr>
          <p:cNvPr id="2050" name="Rectangle 2"/>
          <p:cNvSpPr>
            <a:spLocks noGrp="1" noChangeArrowheads="1"/>
          </p:cNvSpPr>
          <p:nvPr>
            <p:ph type="title"/>
          </p:nvPr>
        </p:nvSpPr>
        <p:spPr>
          <a:xfrm>
            <a:off x="-10" y="215900"/>
            <a:ext cx="3162301" cy="2590800"/>
          </a:xfrm>
          <a:noFill/>
          <a:ln/>
        </p:spPr>
        <p:txBody>
          <a:bodyPr/>
          <a:lstStyle/>
          <a:p>
            <a:pPr algn="l"/>
            <a:r>
              <a:rPr lang="en-US" sz="3200" b="1" i="1" dirty="0" smtClean="0">
                <a:solidFill>
                  <a:schemeClr val="accent2"/>
                </a:solidFill>
                <a:latin typeface="Lucida Sans Typewriter" pitchFamily="49" charset="0"/>
                <a:cs typeface="Tahoma" pitchFamily="34" charset="0"/>
              </a:rPr>
              <a:t>W</a:t>
            </a:r>
            <a:r>
              <a:rPr lang="en-US" sz="600" b="1" i="1" dirty="0" smtClean="0">
                <a:solidFill>
                  <a:schemeClr val="accent2"/>
                </a:solidFill>
                <a:latin typeface="Lucida Sans Typewriter" pitchFamily="49" charset="0"/>
                <a:cs typeface="Tahoma" pitchFamily="34" charset="0"/>
              </a:rPr>
              <a:t> </a:t>
            </a:r>
            <a:r>
              <a:rPr lang="en-US" sz="3200" b="1" i="1" dirty="0" err="1" smtClean="0">
                <a:solidFill>
                  <a:schemeClr val="tx1"/>
                </a:solidFill>
                <a:latin typeface="Lucida Sans Typewriter" pitchFamily="49" charset="0"/>
                <a:cs typeface="Tahoma" pitchFamily="34" charset="0"/>
              </a:rPr>
              <a:t>ashington</a:t>
            </a:r>
            <a:r>
              <a:rPr lang="en-US" sz="3200" b="1" i="1" dirty="0">
                <a:solidFill>
                  <a:schemeClr val="bg1"/>
                </a:solidFill>
                <a:latin typeface="Lucida Sans Typewriter" pitchFamily="49" charset="0"/>
                <a:cs typeface="Tahoma" pitchFamily="34" charset="0"/>
              </a:rPr>
              <a:t/>
            </a:r>
            <a:br>
              <a:rPr lang="en-US" sz="3200" b="1" i="1" dirty="0">
                <a:solidFill>
                  <a:schemeClr val="bg1"/>
                </a:solidFill>
                <a:latin typeface="Lucida Sans Typewriter" pitchFamily="49" charset="0"/>
                <a:cs typeface="Tahoma" pitchFamily="34" charset="0"/>
              </a:rPr>
            </a:br>
            <a:r>
              <a:rPr lang="en-US" sz="3200" b="1" i="1" dirty="0" smtClean="0">
                <a:solidFill>
                  <a:schemeClr val="accent2"/>
                </a:solidFill>
                <a:latin typeface="Lucida Sans Typewriter" pitchFamily="49" charset="0"/>
                <a:cs typeface="Tahoma" pitchFamily="34" charset="0"/>
              </a:rPr>
              <a:t>A</a:t>
            </a:r>
            <a:r>
              <a:rPr lang="en-US" sz="600" b="1" i="1" dirty="0" smtClean="0">
                <a:solidFill>
                  <a:schemeClr val="accent2"/>
                </a:solidFill>
                <a:latin typeface="Lucida Sans Typewriter" pitchFamily="49" charset="0"/>
                <a:cs typeface="Tahoma" pitchFamily="34" charset="0"/>
              </a:rPr>
              <a:t> </a:t>
            </a:r>
            <a:r>
              <a:rPr lang="en-US" sz="3200" b="1" i="1" dirty="0" err="1" smtClean="0">
                <a:solidFill>
                  <a:schemeClr val="tx1"/>
                </a:solidFill>
                <a:latin typeface="Lucida Sans Typewriter" pitchFamily="49" charset="0"/>
                <a:cs typeface="Tahoma" pitchFamily="34" charset="0"/>
              </a:rPr>
              <a:t>rea</a:t>
            </a:r>
            <a:r>
              <a:rPr lang="en-US" sz="3200" b="1" i="1" dirty="0">
                <a:solidFill>
                  <a:schemeClr val="bg1"/>
                </a:solidFill>
                <a:latin typeface="Lucida Sans Typewriter" pitchFamily="49" charset="0"/>
                <a:cs typeface="Tahoma" pitchFamily="34" charset="0"/>
              </a:rPr>
              <a:t/>
            </a:r>
            <a:br>
              <a:rPr lang="en-US" sz="3200" b="1" i="1" dirty="0">
                <a:solidFill>
                  <a:schemeClr val="bg1"/>
                </a:solidFill>
                <a:latin typeface="Lucida Sans Typewriter" pitchFamily="49" charset="0"/>
                <a:cs typeface="Tahoma" pitchFamily="34" charset="0"/>
              </a:rPr>
            </a:br>
            <a:r>
              <a:rPr lang="en-US" sz="3200" b="1" i="1" dirty="0" smtClean="0">
                <a:solidFill>
                  <a:schemeClr val="accent2"/>
                </a:solidFill>
                <a:latin typeface="Lucida Sans Typewriter" pitchFamily="49" charset="0"/>
                <a:cs typeface="Tahoma" pitchFamily="34" charset="0"/>
              </a:rPr>
              <a:t>T</a:t>
            </a:r>
            <a:r>
              <a:rPr lang="en-US" sz="600" b="1" i="1" dirty="0" smtClean="0">
                <a:solidFill>
                  <a:schemeClr val="accent2"/>
                </a:solidFill>
                <a:latin typeface="Lucida Sans Typewriter" pitchFamily="49" charset="0"/>
                <a:cs typeface="Tahoma" pitchFamily="34" charset="0"/>
              </a:rPr>
              <a:t> </a:t>
            </a:r>
            <a:r>
              <a:rPr lang="en-US" sz="3200" b="1" i="1" dirty="0" err="1" smtClean="0">
                <a:solidFill>
                  <a:schemeClr val="tx1"/>
                </a:solidFill>
                <a:latin typeface="Lucida Sans Typewriter" pitchFamily="49" charset="0"/>
                <a:cs typeface="Tahoma" pitchFamily="34" charset="0"/>
              </a:rPr>
              <a:t>rustworthy</a:t>
            </a:r>
            <a:r>
              <a:rPr lang="en-US" sz="3200" b="1" i="1" dirty="0">
                <a:solidFill>
                  <a:schemeClr val="tx1"/>
                </a:solidFill>
                <a:latin typeface="Lucida Sans Typewriter" pitchFamily="49" charset="0"/>
                <a:cs typeface="Tahoma" pitchFamily="34" charset="0"/>
              </a:rPr>
              <a:t/>
            </a:r>
            <a:br>
              <a:rPr lang="en-US" sz="3200" b="1" i="1" dirty="0">
                <a:solidFill>
                  <a:schemeClr val="tx1"/>
                </a:solidFill>
                <a:latin typeface="Lucida Sans Typewriter" pitchFamily="49" charset="0"/>
                <a:cs typeface="Tahoma" pitchFamily="34" charset="0"/>
              </a:rPr>
            </a:br>
            <a:r>
              <a:rPr lang="en-US" sz="3200" b="1" i="1" dirty="0" smtClean="0">
                <a:solidFill>
                  <a:schemeClr val="accent2"/>
                </a:solidFill>
                <a:latin typeface="Lucida Sans Typewriter" pitchFamily="49" charset="0"/>
                <a:cs typeface="Tahoma" pitchFamily="34" charset="0"/>
              </a:rPr>
              <a:t>C</a:t>
            </a:r>
            <a:r>
              <a:rPr lang="en-US" sz="600" b="1" i="1" dirty="0" smtClean="0">
                <a:solidFill>
                  <a:schemeClr val="accent2"/>
                </a:solidFill>
                <a:latin typeface="Lucida Sans Typewriter" pitchFamily="49" charset="0"/>
                <a:cs typeface="Tahoma" pitchFamily="34" charset="0"/>
              </a:rPr>
              <a:t> </a:t>
            </a:r>
            <a:r>
              <a:rPr lang="en-US" sz="3200" b="1" i="1" dirty="0" err="1" smtClean="0">
                <a:solidFill>
                  <a:schemeClr val="tx1"/>
                </a:solidFill>
                <a:latin typeface="Lucida Sans Typewriter" pitchFamily="49" charset="0"/>
                <a:cs typeface="Tahoma" pitchFamily="34" charset="0"/>
              </a:rPr>
              <a:t>omputing</a:t>
            </a:r>
            <a:r>
              <a:rPr lang="en-US" sz="3200" b="1" i="1" dirty="0" smtClean="0">
                <a:solidFill>
                  <a:schemeClr val="bg1"/>
                </a:solidFill>
                <a:latin typeface="Lucida Sans Typewriter" pitchFamily="49" charset="0"/>
                <a:cs typeface="Tahoma" pitchFamily="34" charset="0"/>
              </a:rPr>
              <a:t> </a:t>
            </a:r>
            <a:r>
              <a:rPr lang="en-US" sz="3200" b="1" i="1" dirty="0">
                <a:solidFill>
                  <a:schemeClr val="bg1"/>
                </a:solidFill>
                <a:latin typeface="Lucida Sans Typewriter" pitchFamily="49" charset="0"/>
                <a:cs typeface="Tahoma" pitchFamily="34" charset="0"/>
              </a:rPr>
              <a:t/>
            </a:r>
            <a:br>
              <a:rPr lang="en-US" sz="3200" b="1" i="1" dirty="0">
                <a:solidFill>
                  <a:schemeClr val="bg1"/>
                </a:solidFill>
                <a:latin typeface="Lucida Sans Typewriter" pitchFamily="49" charset="0"/>
                <a:cs typeface="Tahoma" pitchFamily="34" charset="0"/>
              </a:rPr>
            </a:br>
            <a:r>
              <a:rPr lang="en-US" sz="3200" b="1" i="1" dirty="0" smtClean="0">
                <a:solidFill>
                  <a:schemeClr val="accent2"/>
                </a:solidFill>
                <a:latin typeface="Lucida Sans Typewriter" pitchFamily="49" charset="0"/>
                <a:cs typeface="Tahoma" pitchFamily="34" charset="0"/>
              </a:rPr>
              <a:t>H</a:t>
            </a:r>
            <a:r>
              <a:rPr lang="en-US" sz="600" b="1" i="1" dirty="0" smtClean="0">
                <a:solidFill>
                  <a:schemeClr val="accent2"/>
                </a:solidFill>
                <a:latin typeface="Lucida Sans Typewriter" pitchFamily="49" charset="0"/>
                <a:cs typeface="Tahoma" pitchFamily="34" charset="0"/>
              </a:rPr>
              <a:t> </a:t>
            </a:r>
            <a:r>
              <a:rPr lang="en-US" sz="3200" b="1" i="1" dirty="0" smtClean="0">
                <a:solidFill>
                  <a:schemeClr val="tx1"/>
                </a:solidFill>
                <a:latin typeface="Lucida Sans Typewriter" pitchFamily="49" charset="0"/>
                <a:cs typeface="Tahoma" pitchFamily="34" charset="0"/>
              </a:rPr>
              <a:t>our</a:t>
            </a:r>
            <a:endParaRPr lang="en-US" sz="3200" i="1" dirty="0">
              <a:solidFill>
                <a:schemeClr val="tx1"/>
              </a:solidFill>
              <a:latin typeface="Lucida Sans Typewriter" pitchFamily="49" charset="0"/>
              <a:cs typeface="Tahoma" pitchFamily="34" charset="0"/>
            </a:endParaRPr>
          </a:p>
        </p:txBody>
      </p:sp>
      <p:sp>
        <p:nvSpPr>
          <p:cNvPr id="2052" name="Text Box 4"/>
          <p:cNvSpPr txBox="1">
            <a:spLocks noChangeArrowheads="1"/>
          </p:cNvSpPr>
          <p:nvPr/>
        </p:nvSpPr>
        <p:spPr bwMode="auto">
          <a:xfrm>
            <a:off x="101597" y="6127411"/>
            <a:ext cx="3268136" cy="827960"/>
          </a:xfrm>
          <a:prstGeom prst="rect">
            <a:avLst/>
          </a:prstGeom>
          <a:noFill/>
          <a:ln w="9525">
            <a:noFill/>
            <a:miter lim="800000"/>
            <a:headEnd/>
            <a:tailEnd/>
          </a:ln>
          <a:effectLst/>
        </p:spPr>
        <p:txBody>
          <a:bodyPr wrap="square">
            <a:normAutofit/>
          </a:bodyPr>
          <a:lstStyle/>
          <a:p>
            <a:pPr>
              <a:lnSpc>
                <a:spcPts val="1900"/>
              </a:lnSpc>
              <a:tabLst>
                <a:tab pos="344488" algn="l"/>
              </a:tabLst>
            </a:pPr>
            <a:r>
              <a:rPr lang="en-US" sz="1600" b="1" dirty="0" smtClean="0">
                <a:latin typeface="Calibri" pitchFamily="34" charset="0"/>
              </a:rPr>
              <a:t>NSF </a:t>
            </a:r>
            <a:r>
              <a:rPr lang="en-US" sz="1600" b="1" dirty="0">
                <a:latin typeface="Calibri" pitchFamily="34" charset="0"/>
              </a:rPr>
              <a:t>Stafford I </a:t>
            </a:r>
            <a:r>
              <a:rPr lang="en-US" sz="1600" b="1" dirty="0" smtClean="0">
                <a:latin typeface="Calibri" pitchFamily="34" charset="0"/>
              </a:rPr>
              <a:t>Room </a:t>
            </a:r>
            <a:r>
              <a:rPr lang="en-US" sz="1600" b="1" dirty="0">
                <a:latin typeface="Calibri" pitchFamily="34" charset="0"/>
              </a:rPr>
              <a:t>110, </a:t>
            </a:r>
            <a:r>
              <a:rPr lang="en-US" sz="1600" b="1" dirty="0" smtClean="0">
                <a:latin typeface="Calibri" pitchFamily="34" charset="0"/>
              </a:rPr>
              <a:t>Noon              </a:t>
            </a:r>
          </a:p>
          <a:p>
            <a:pPr>
              <a:lnSpc>
                <a:spcPts val="1900"/>
              </a:lnSpc>
              <a:tabLst>
                <a:tab pos="344488" algn="l"/>
              </a:tabLst>
            </a:pPr>
            <a:r>
              <a:rPr lang="en-US" sz="1600" b="1" dirty="0" smtClean="0">
                <a:latin typeface="Calibri" pitchFamily="34" charset="0"/>
              </a:rPr>
              <a:t>Public Invited</a:t>
            </a:r>
            <a:endParaRPr lang="en-US" sz="1200" b="1" dirty="0" smtClean="0">
              <a:latin typeface="Calibri" pitchFamily="34" charset="0"/>
            </a:endParaRPr>
          </a:p>
          <a:p>
            <a:pPr>
              <a:lnSpc>
                <a:spcPts val="1900"/>
              </a:lnSpc>
              <a:tabLst>
                <a:tab pos="344488" algn="l"/>
              </a:tabLst>
            </a:pPr>
            <a:endParaRPr lang="en-US" sz="1600" b="1" dirty="0">
              <a:latin typeface="Calibri" pitchFamily="34" charset="0"/>
            </a:endParaRPr>
          </a:p>
        </p:txBody>
      </p:sp>
      <p:sp>
        <p:nvSpPr>
          <p:cNvPr id="2055" name="Text Box 7"/>
          <p:cNvSpPr txBox="1">
            <a:spLocks noChangeArrowheads="1"/>
          </p:cNvSpPr>
          <p:nvPr/>
        </p:nvSpPr>
        <p:spPr bwMode="auto">
          <a:xfrm>
            <a:off x="-7362" y="2677613"/>
            <a:ext cx="3377095" cy="2303961"/>
          </a:xfrm>
          <a:prstGeom prst="rect">
            <a:avLst/>
          </a:prstGeom>
          <a:noFill/>
          <a:ln w="9525">
            <a:noFill/>
            <a:miter lim="800000"/>
            <a:headEnd/>
            <a:tailEnd/>
          </a:ln>
          <a:effectLst/>
        </p:spPr>
        <p:txBody>
          <a:bodyPr wrap="square">
            <a:spAutoFit/>
          </a:bodyPr>
          <a:lstStyle/>
          <a:p>
            <a:endParaRPr lang="en-US" sz="1000" b="1" dirty="0" smtClean="0">
              <a:latin typeface="Calibri" pitchFamily="34" charset="0"/>
            </a:endParaRPr>
          </a:p>
          <a:p>
            <a:r>
              <a:rPr lang="en-US" sz="1000" b="1" dirty="0" smtClean="0">
                <a:latin typeface="Calibri" pitchFamily="34" charset="0"/>
              </a:rPr>
              <a:t>About the WATCH series:</a:t>
            </a:r>
          </a:p>
          <a:p>
            <a:pPr>
              <a:lnSpc>
                <a:spcPts val="1100"/>
              </a:lnSpc>
            </a:pPr>
            <a:r>
              <a:rPr lang="en-US" sz="1000" dirty="0" smtClean="0">
                <a:solidFill>
                  <a:schemeClr val="tx1">
                    <a:lumMod val="75000"/>
                    <a:lumOff val="25000"/>
                  </a:schemeClr>
                </a:solidFill>
                <a:latin typeface="Calibri" pitchFamily="34" charset="0"/>
              </a:rPr>
              <a:t>Transforming today’s trusted but untrustworthy </a:t>
            </a:r>
            <a:r>
              <a:rPr lang="en-US" sz="1000" dirty="0" err="1" smtClean="0">
                <a:solidFill>
                  <a:schemeClr val="tx1">
                    <a:lumMod val="75000"/>
                    <a:lumOff val="25000"/>
                  </a:schemeClr>
                </a:solidFill>
                <a:latin typeface="Calibri" pitchFamily="34" charset="0"/>
              </a:rPr>
              <a:t>cyberinfrastructure</a:t>
            </a:r>
            <a:r>
              <a:rPr lang="en-US" sz="1000" dirty="0" smtClean="0">
                <a:solidFill>
                  <a:schemeClr val="tx1">
                    <a:lumMod val="75000"/>
                    <a:lumOff val="25000"/>
                  </a:schemeClr>
                </a:solidFill>
                <a:latin typeface="Calibri" pitchFamily="34" charset="0"/>
              </a:rPr>
              <a:t> into one that can meet society’s growing demands requires both technical advances and improved understanding of  how people and organizations of many backgrounds perceive, decide to adopt,  and  actually use technology.  WATCH aims to provide thought-provoking talks by innovative thinkers with ideas that illuminate these challenges and provide signposts toward solutions.  The series is jointly organized by NSF’s Computer Science and Engineering (CISE) and Social, Behavioral, and Economic (SBE) Directorates  and sponsored by the CISE Secure and Trustworthy Cyberspace (</a:t>
            </a:r>
            <a:r>
              <a:rPr lang="en-US" sz="1000" dirty="0" err="1" smtClean="0">
                <a:solidFill>
                  <a:schemeClr val="tx1">
                    <a:lumMod val="75000"/>
                    <a:lumOff val="25000"/>
                  </a:schemeClr>
                </a:solidFill>
                <a:latin typeface="Calibri" pitchFamily="34" charset="0"/>
              </a:rPr>
              <a:t>SaTC</a:t>
            </a:r>
            <a:r>
              <a:rPr lang="en-US" sz="1000" dirty="0" smtClean="0">
                <a:solidFill>
                  <a:schemeClr val="tx1">
                    <a:lumMod val="75000"/>
                    <a:lumOff val="25000"/>
                  </a:schemeClr>
                </a:solidFill>
                <a:latin typeface="Calibri" pitchFamily="34" charset="0"/>
              </a:rPr>
              <a:t>) Program. Talks will be recorded and made available over the Internet.</a:t>
            </a:r>
            <a:endParaRPr lang="en-US" sz="1000" dirty="0">
              <a:solidFill>
                <a:schemeClr val="tx1">
                  <a:lumMod val="75000"/>
                  <a:lumOff val="25000"/>
                </a:schemeClr>
              </a:solidFill>
              <a:latin typeface="Calibri" pitchFamily="34" charset="0"/>
            </a:endParaRPr>
          </a:p>
        </p:txBody>
      </p:sp>
      <p:sp>
        <p:nvSpPr>
          <p:cNvPr id="2051" name="Rectangle 3"/>
          <p:cNvSpPr>
            <a:spLocks noChangeArrowheads="1"/>
          </p:cNvSpPr>
          <p:nvPr/>
        </p:nvSpPr>
        <p:spPr bwMode="auto">
          <a:xfrm>
            <a:off x="135689" y="288324"/>
            <a:ext cx="329513" cy="2426301"/>
          </a:xfrm>
          <a:prstGeom prst="rect">
            <a:avLst/>
          </a:prstGeom>
          <a:solidFill>
            <a:srgbClr val="FF3300">
              <a:alpha val="19000"/>
            </a:srgbClr>
          </a:solidFill>
          <a:ln w="28575">
            <a:noFill/>
            <a:miter lim="800000"/>
            <a:headEnd/>
            <a:tailEnd/>
          </a:ln>
          <a:effectLst/>
        </p:spPr>
        <p:txBody>
          <a:bodyPr wrap="none" anchor="ctr"/>
          <a:lstStyle/>
          <a:p>
            <a:endParaRPr lang="en-US" dirty="0">
              <a:latin typeface="Castellar" pitchFamily="18" charset="0"/>
            </a:endParaRPr>
          </a:p>
        </p:txBody>
      </p:sp>
      <p:sp>
        <p:nvSpPr>
          <p:cNvPr id="12" name="TextBox 11"/>
          <p:cNvSpPr txBox="1"/>
          <p:nvPr/>
        </p:nvSpPr>
        <p:spPr>
          <a:xfrm>
            <a:off x="0" y="5714995"/>
            <a:ext cx="9144000" cy="461665"/>
          </a:xfrm>
          <a:prstGeom prst="rect">
            <a:avLst/>
          </a:prstGeom>
          <a:noFill/>
        </p:spPr>
        <p:txBody>
          <a:bodyPr wrap="square" rtlCol="0">
            <a:spAutoFit/>
          </a:bodyPr>
          <a:lstStyle/>
          <a:p>
            <a:r>
              <a:rPr lang="en-US" sz="1200" b="1" dirty="0" smtClean="0">
                <a:latin typeface="Calibri" pitchFamily="34" charset="0"/>
              </a:rPr>
              <a:t>Questions/comments about WATCH? </a:t>
            </a:r>
          </a:p>
          <a:p>
            <a:r>
              <a:rPr lang="en-US" sz="1200" b="1" dirty="0" smtClean="0">
                <a:latin typeface="Calibri" pitchFamily="34" charset="0"/>
              </a:rPr>
              <a:t>Contact Nina </a:t>
            </a:r>
            <a:r>
              <a:rPr lang="en-US" sz="1200" b="1" dirty="0" err="1" smtClean="0">
                <a:latin typeface="Calibri" pitchFamily="34" charset="0"/>
              </a:rPr>
              <a:t>Amla</a:t>
            </a:r>
            <a:r>
              <a:rPr lang="en-US" sz="1200" b="1" dirty="0" smtClean="0">
                <a:latin typeface="Calibri" pitchFamily="34" charset="0"/>
              </a:rPr>
              <a:t> (</a:t>
            </a:r>
            <a:r>
              <a:rPr lang="en-US" sz="1200" b="1" dirty="0" err="1" smtClean="0">
                <a:latin typeface="Calibri" pitchFamily="34" charset="0"/>
              </a:rPr>
              <a:t>namla@nsf.gov</a:t>
            </a:r>
            <a:r>
              <a:rPr lang="en-US" sz="1200" b="1" dirty="0" smtClean="0">
                <a:latin typeface="Calibri" pitchFamily="34" charset="0"/>
              </a:rPr>
              <a:t>)</a:t>
            </a:r>
          </a:p>
        </p:txBody>
      </p:sp>
      <p:sp>
        <p:nvSpPr>
          <p:cNvPr id="13" name="TextBox 12"/>
          <p:cNvSpPr txBox="1"/>
          <p:nvPr/>
        </p:nvSpPr>
        <p:spPr>
          <a:xfrm>
            <a:off x="164021" y="5122330"/>
            <a:ext cx="2672526" cy="400110"/>
          </a:xfrm>
          <a:prstGeom prst="rect">
            <a:avLst/>
          </a:prstGeom>
          <a:noFill/>
        </p:spPr>
        <p:txBody>
          <a:bodyPr wrap="none" rtlCol="0">
            <a:spAutoFit/>
          </a:bodyPr>
          <a:lstStyle/>
          <a:p>
            <a:r>
              <a:rPr lang="en-US" sz="2000" b="1" dirty="0" smtClean="0">
                <a:latin typeface="Calibri"/>
                <a:cs typeface="Calibri"/>
              </a:rPr>
              <a:t>Thursday, </a:t>
            </a:r>
            <a:r>
              <a:rPr lang="en-US" sz="2000" b="1" dirty="0" smtClean="0">
                <a:latin typeface="Calibri"/>
                <a:cs typeface="Calibri"/>
              </a:rPr>
              <a:t>Jan. 19, 2017</a:t>
            </a:r>
            <a:endParaRPr lang="en-US" sz="2000" b="1" dirty="0">
              <a:latin typeface="Calibri"/>
              <a:cs typeface="Calibri"/>
            </a:endParaRPr>
          </a:p>
        </p:txBody>
      </p:sp>
      <p:sp>
        <p:nvSpPr>
          <p:cNvPr id="14" name="Freeform 60"/>
          <p:cNvSpPr>
            <a:spLocks/>
          </p:cNvSpPr>
          <p:nvPr/>
        </p:nvSpPr>
        <p:spPr bwMode="auto">
          <a:xfrm>
            <a:off x="28615" y="4829176"/>
            <a:ext cx="3220527" cy="828674"/>
          </a:xfrm>
          <a:custGeom>
            <a:avLst/>
            <a:gdLst/>
            <a:ahLst/>
            <a:cxnLst>
              <a:cxn ang="0">
                <a:pos x="411" y="0"/>
              </a:cxn>
              <a:cxn ang="0">
                <a:pos x="219" y="88"/>
              </a:cxn>
              <a:cxn ang="0">
                <a:pos x="147" y="120"/>
              </a:cxn>
              <a:cxn ang="0">
                <a:pos x="43" y="168"/>
              </a:cxn>
              <a:cxn ang="0">
                <a:pos x="19" y="184"/>
              </a:cxn>
              <a:cxn ang="0">
                <a:pos x="3" y="232"/>
              </a:cxn>
              <a:cxn ang="0">
                <a:pos x="19" y="304"/>
              </a:cxn>
              <a:cxn ang="0">
                <a:pos x="323" y="376"/>
              </a:cxn>
              <a:cxn ang="0">
                <a:pos x="467" y="384"/>
              </a:cxn>
              <a:cxn ang="0">
                <a:pos x="707" y="320"/>
              </a:cxn>
              <a:cxn ang="0">
                <a:pos x="739" y="248"/>
              </a:cxn>
              <a:cxn ang="0">
                <a:pos x="587" y="120"/>
              </a:cxn>
              <a:cxn ang="0">
                <a:pos x="475" y="80"/>
              </a:cxn>
              <a:cxn ang="0">
                <a:pos x="291" y="56"/>
              </a:cxn>
              <a:cxn ang="0">
                <a:pos x="251" y="48"/>
              </a:cxn>
              <a:cxn ang="0">
                <a:pos x="195" y="40"/>
              </a:cxn>
            </a:cxnLst>
            <a:rect l="0" t="0" r="r" b="b"/>
            <a:pathLst>
              <a:path w="739" h="384">
                <a:moveTo>
                  <a:pt x="411" y="0"/>
                </a:moveTo>
                <a:cubicBezTo>
                  <a:pt x="374" y="56"/>
                  <a:pt x="281" y="67"/>
                  <a:pt x="219" y="88"/>
                </a:cubicBezTo>
                <a:cubicBezTo>
                  <a:pt x="193" y="97"/>
                  <a:pt x="173" y="112"/>
                  <a:pt x="147" y="120"/>
                </a:cubicBezTo>
                <a:cubicBezTo>
                  <a:pt x="101" y="133"/>
                  <a:pt x="86" y="139"/>
                  <a:pt x="43" y="168"/>
                </a:cubicBezTo>
                <a:cubicBezTo>
                  <a:pt x="35" y="173"/>
                  <a:pt x="19" y="184"/>
                  <a:pt x="19" y="184"/>
                </a:cubicBezTo>
                <a:cubicBezTo>
                  <a:pt x="14" y="200"/>
                  <a:pt x="0" y="215"/>
                  <a:pt x="3" y="232"/>
                </a:cubicBezTo>
                <a:cubicBezTo>
                  <a:pt x="7" y="256"/>
                  <a:pt x="2" y="287"/>
                  <a:pt x="19" y="304"/>
                </a:cubicBezTo>
                <a:cubicBezTo>
                  <a:pt x="90" y="375"/>
                  <a:pt x="245" y="369"/>
                  <a:pt x="323" y="376"/>
                </a:cubicBezTo>
                <a:cubicBezTo>
                  <a:pt x="371" y="380"/>
                  <a:pt x="419" y="381"/>
                  <a:pt x="467" y="384"/>
                </a:cubicBezTo>
                <a:cubicBezTo>
                  <a:pt x="541" y="377"/>
                  <a:pt x="642" y="364"/>
                  <a:pt x="707" y="320"/>
                </a:cubicBezTo>
                <a:cubicBezTo>
                  <a:pt x="716" y="294"/>
                  <a:pt x="730" y="274"/>
                  <a:pt x="739" y="248"/>
                </a:cubicBezTo>
                <a:cubicBezTo>
                  <a:pt x="723" y="153"/>
                  <a:pt x="671" y="145"/>
                  <a:pt x="587" y="120"/>
                </a:cubicBezTo>
                <a:cubicBezTo>
                  <a:pt x="549" y="109"/>
                  <a:pt x="513" y="90"/>
                  <a:pt x="475" y="80"/>
                </a:cubicBezTo>
                <a:cubicBezTo>
                  <a:pt x="415" y="65"/>
                  <a:pt x="352" y="62"/>
                  <a:pt x="291" y="56"/>
                </a:cubicBezTo>
                <a:cubicBezTo>
                  <a:pt x="278" y="53"/>
                  <a:pt x="264" y="50"/>
                  <a:pt x="251" y="48"/>
                </a:cubicBezTo>
                <a:cubicBezTo>
                  <a:pt x="232" y="45"/>
                  <a:pt x="195" y="40"/>
                  <a:pt x="195" y="40"/>
                </a:cubicBezTo>
              </a:path>
            </a:pathLst>
          </a:custGeom>
          <a:noFill/>
          <a:ln w="38100" cap="flat" cmpd="sng">
            <a:solidFill>
              <a:srgbClr val="FF3300"/>
            </a:solidFill>
            <a:prstDash val="sysDot"/>
            <a:round/>
            <a:headEnd/>
            <a:tailEnd/>
          </a:ln>
          <a:effectLst/>
        </p:spPr>
        <p:txBody>
          <a:bodyPr wrap="none" anchor="ctr"/>
          <a:lstStyle/>
          <a:p>
            <a:endParaRPr lang="en-US"/>
          </a:p>
        </p:txBody>
      </p:sp>
      <p:pic>
        <p:nvPicPr>
          <p:cNvPr id="3" name="Picture 2" descr="traynor-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9521" y="300777"/>
            <a:ext cx="1516896" cy="1013730"/>
          </a:xfrm>
          <a:prstGeom prst="rect">
            <a:avLst/>
          </a:prstGeom>
        </p:spPr>
      </p:pic>
      <p:sp>
        <p:nvSpPr>
          <p:cNvPr id="2054" name="Text Box 6"/>
          <p:cNvSpPr txBox="1">
            <a:spLocks noChangeArrowheads="1"/>
          </p:cNvSpPr>
          <p:nvPr/>
        </p:nvSpPr>
        <p:spPr bwMode="auto">
          <a:xfrm>
            <a:off x="3230899" y="1752762"/>
            <a:ext cx="5913101" cy="5306579"/>
          </a:xfrm>
          <a:prstGeom prst="rect">
            <a:avLst/>
          </a:prstGeom>
          <a:noFill/>
          <a:ln w="9525">
            <a:noFill/>
            <a:miter lim="800000"/>
            <a:headEnd/>
            <a:tailEnd/>
          </a:ln>
          <a:effectLst/>
        </p:spPr>
        <p:txBody>
          <a:bodyPr wrap="square">
            <a:spAutoFit/>
          </a:bodyPr>
          <a:lstStyle/>
          <a:p>
            <a:pPr algn="r"/>
            <a:r>
              <a:rPr lang="en-US" sz="1200" b="1" dirty="0" smtClean="0">
                <a:latin typeface="Calibri"/>
                <a:cs typeface="Calibri"/>
              </a:rPr>
              <a:t>Abstract</a:t>
            </a:r>
          </a:p>
          <a:p>
            <a:pPr algn="r"/>
            <a:r>
              <a:rPr lang="en-US" sz="1000" dirty="0"/>
              <a:t>The developed world takes for granted the nearly universal deployment of cashless payment systems. From credit cards and online banking to massive scale business- to-business transactions, our modern economy is reliant on the regular and instantaneous movement of funds. Widespread access to this financial infrastructure is directly responsible for increased opportunity and prosperity. Unfortunately, only a small fraction of the developing world’s population has access to these systems.</a:t>
            </a:r>
          </a:p>
          <a:p>
            <a:pPr algn="r"/>
            <a:r>
              <a:rPr lang="en-US" sz="1000" dirty="0" smtClean="0"/>
              <a:t>Emerging </a:t>
            </a:r>
            <a:r>
              <a:rPr lang="en-US" sz="1000" dirty="0"/>
              <a:t>digital financial services can bridge this gap. Such services enable financial inclusion through the nearly ubiquitous deployment of cellular networks and mobile devices around the world. Customers not only deposit their physical currency through a range of independent vendors, but can also perform direct peer-to-peer payments and convert credits from such transactions back into cash. An increasing number of these services now also offer credit to previously </a:t>
            </a:r>
            <a:r>
              <a:rPr lang="en-US" sz="1000" dirty="0" err="1"/>
              <a:t>unserved</a:t>
            </a:r>
            <a:r>
              <a:rPr lang="en-US" sz="1000" dirty="0"/>
              <a:t> populations. Over the past decade, these systems have helped to raise the standard of living and have revolutionized the way in which money is used in developing economies.</a:t>
            </a:r>
          </a:p>
          <a:p>
            <a:pPr algn="r"/>
            <a:r>
              <a:rPr lang="en-US" sz="1000" dirty="0" smtClean="0"/>
              <a:t>Unfortunately</a:t>
            </a:r>
            <a:r>
              <a:rPr lang="en-US" sz="1000" dirty="0"/>
              <a:t>, our recently published analysis (Mo(bile) Money, Mo(bile) Problems: Analysis of Branchless Banking Applications in the Developing World, USENIX Security 2015) indicates that the information security practices in this space significantly lag behind those of traditional financial institutions. We have spent the past year working with policy makers, NGOs, academics, industry groups and individual companies; unfortunately, for all of the attention we have brought to the challenges facing this space, little has changed. As such, many of the world’s most financially vulnerable citizens remain at great risk of significant financial loss. This talk focuses on the technical and policy challenges we have encountered during our work, and discusses a number of possible ways forward.</a:t>
            </a:r>
            <a:endParaRPr lang="en-US" sz="1000" b="1" dirty="0" smtClean="0">
              <a:latin typeface="Calibri" pitchFamily="34" charset="0"/>
            </a:endParaRPr>
          </a:p>
          <a:p>
            <a:pPr algn="r">
              <a:lnSpc>
                <a:spcPts val="1200"/>
              </a:lnSpc>
            </a:pPr>
            <a:r>
              <a:rPr lang="en-US" sz="1200" b="1" dirty="0" smtClean="0">
                <a:latin typeface="Calibri" pitchFamily="34" charset="0"/>
              </a:rPr>
              <a:t>Speaker</a:t>
            </a:r>
          </a:p>
          <a:p>
            <a:pPr algn="r"/>
            <a:r>
              <a:rPr lang="en-US" sz="900" dirty="0"/>
              <a:t>Patrick </a:t>
            </a:r>
            <a:r>
              <a:rPr lang="en-US" sz="900" dirty="0" err="1"/>
              <a:t>Traynor</a:t>
            </a:r>
            <a:r>
              <a:rPr lang="en-US" sz="900" dirty="0"/>
              <a:t> is the John and Mary Lou Dasburg Preeminent Chair in Engineering and an Associate Professor in the Department of Computer and Information Science and Engineering (CISE) at the University of Florida. His research focuses on the security of mobile systems, with a concentration on telecommunications infrastructure and mobile devices. His research has uncovered critical vulnerabilities in cellular networks, made the first characterization of mobile malware in provider networks and offers a robust approach to detecting and combatting Caller-ID scams. He is also interested in Internet security and the systems challenges of applied cryptography. He received a CAREER Award from the National Science Foundation in 2010, was named a Sloan Fellow in 2014 and  a Fellow of the Center for Financial Inclusion at </a:t>
            </a:r>
            <a:r>
              <a:rPr lang="en-US" sz="900" dirty="0" err="1"/>
              <a:t>Accion</a:t>
            </a:r>
            <a:r>
              <a:rPr lang="en-US" sz="900" dirty="0"/>
              <a:t> in 2016.  </a:t>
            </a:r>
          </a:p>
          <a:p>
            <a:pPr algn="r"/>
            <a:r>
              <a:rPr lang="en-US" sz="900" dirty="0" smtClean="0"/>
              <a:t>Professor </a:t>
            </a:r>
            <a:r>
              <a:rPr lang="en-US" sz="900" dirty="0" err="1"/>
              <a:t>Traynor</a:t>
            </a:r>
            <a:r>
              <a:rPr lang="en-US" sz="900" dirty="0"/>
              <a:t> earned his </a:t>
            </a:r>
            <a:r>
              <a:rPr lang="en-US" sz="900" dirty="0" err="1"/>
              <a:t>Ph.D</a:t>
            </a:r>
            <a:r>
              <a:rPr lang="en-US" sz="900" dirty="0"/>
              <a:t> and M.S. in Computer Science and Engineering from the Pennsylvania State University in 2008 and 2004, respectively, and my B.S. in Computer Science from the University of Richmond in 2002. After promotion and tenure in the School of Computer Science at Georgia Tech, he joined the University of Florida in 2014 as part of the </a:t>
            </a:r>
            <a:r>
              <a:rPr lang="en-US" sz="900" dirty="0" err="1"/>
              <a:t>UFRising</a:t>
            </a:r>
            <a:r>
              <a:rPr lang="en-US" sz="900" dirty="0"/>
              <a:t> Preeminence Hiring Program. He is the co-director of the Florida Institute for </a:t>
            </a:r>
            <a:r>
              <a:rPr lang="en-US" sz="900" dirty="0" err="1"/>
              <a:t>Cybersecurity</a:t>
            </a:r>
            <a:r>
              <a:rPr lang="en-US" sz="900" dirty="0"/>
              <a:t> (FICS) and also a co-founder of </a:t>
            </a:r>
            <a:r>
              <a:rPr lang="en-US" sz="900" dirty="0" err="1"/>
              <a:t>CryptoDrop</a:t>
            </a:r>
            <a:r>
              <a:rPr lang="en-US" sz="900" dirty="0"/>
              <a:t> and </a:t>
            </a:r>
            <a:r>
              <a:rPr lang="en-US" sz="900" dirty="0" err="1"/>
              <a:t>Pindrop</a:t>
            </a:r>
            <a:r>
              <a:rPr lang="en-US" sz="900" dirty="0"/>
              <a:t> Security. </a:t>
            </a:r>
          </a:p>
          <a:p>
            <a:pPr algn="r">
              <a:lnSpc>
                <a:spcPts val="1200"/>
              </a:lnSpc>
            </a:pPr>
            <a:endParaRPr lang="en-US" sz="900" b="1" dirty="0" smtClean="0">
              <a:latin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3660</TotalTime>
  <Words>189</Words>
  <Application>Microsoft Macintosh PowerPoint</Application>
  <PresentationFormat>On-screen Show (4:3)</PresentationFormat>
  <Paragraphs>22</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Blank Presentation</vt:lpstr>
      <vt:lpstr>W ashington A rea T rustworthy C omputing  H our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Washington Area Trustworthy Systems  Hour</dc:title>
  <dc:creator>Carl Landwehr</dc:creator>
  <cp:lastModifiedBy>Geary, Karen L.</cp:lastModifiedBy>
  <cp:revision>248</cp:revision>
  <cp:lastPrinted>2017-01-05T22:07:37Z</cp:lastPrinted>
  <dcterms:created xsi:type="dcterms:W3CDTF">2012-02-27T15:18:26Z</dcterms:created>
  <dcterms:modified xsi:type="dcterms:W3CDTF">2017-01-05T22:09:11Z</dcterms:modified>
</cp:coreProperties>
</file>