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0" r:id="rId2"/>
  </p:sldMasterIdLst>
  <p:notesMasterIdLst>
    <p:notesMasterId r:id="rId15"/>
  </p:notesMasterIdLst>
  <p:handoutMasterIdLst>
    <p:handoutMasterId r:id="rId16"/>
  </p:handoutMasterIdLst>
  <p:sldIdLst>
    <p:sldId id="425" r:id="rId3"/>
    <p:sldId id="529" r:id="rId4"/>
    <p:sldId id="531" r:id="rId5"/>
    <p:sldId id="532" r:id="rId6"/>
    <p:sldId id="544" r:id="rId7"/>
    <p:sldId id="533" r:id="rId8"/>
    <p:sldId id="545" r:id="rId9"/>
    <p:sldId id="538" r:id="rId10"/>
    <p:sldId id="546" r:id="rId11"/>
    <p:sldId id="540" r:id="rId12"/>
    <p:sldId id="541" r:id="rId13"/>
    <p:sldId id="486" r:id="rId14"/>
  </p:sldIdLst>
  <p:sldSz cx="9144000" cy="6858000" type="screen4x3"/>
  <p:notesSz cx="7010400" cy="9296400"/>
  <p:defaultTextStyle>
    <a:defPPr>
      <a:defRPr lang="en-US"/>
    </a:defPPr>
    <a:lvl1pPr algn="l" rtl="0" fontAlgn="base">
      <a:lnSpc>
        <a:spcPct val="120000"/>
      </a:lnSpc>
      <a:spcBef>
        <a:spcPct val="20000"/>
      </a:spcBef>
      <a:spcAft>
        <a:spcPct val="25000"/>
      </a:spcAft>
      <a:defRPr kern="1200">
        <a:solidFill>
          <a:schemeClr val="bg1"/>
        </a:solidFill>
        <a:latin typeface="Arial" charset="0"/>
        <a:ea typeface="+mn-ea"/>
        <a:cs typeface="+mn-cs"/>
      </a:defRPr>
    </a:lvl1pPr>
    <a:lvl2pPr marL="457200" algn="l" rtl="0" fontAlgn="base">
      <a:lnSpc>
        <a:spcPct val="120000"/>
      </a:lnSpc>
      <a:spcBef>
        <a:spcPct val="20000"/>
      </a:spcBef>
      <a:spcAft>
        <a:spcPct val="25000"/>
      </a:spcAft>
      <a:defRPr kern="1200">
        <a:solidFill>
          <a:schemeClr val="bg1"/>
        </a:solidFill>
        <a:latin typeface="Arial" charset="0"/>
        <a:ea typeface="+mn-ea"/>
        <a:cs typeface="+mn-cs"/>
      </a:defRPr>
    </a:lvl2pPr>
    <a:lvl3pPr marL="914400" algn="l" rtl="0" fontAlgn="base">
      <a:lnSpc>
        <a:spcPct val="120000"/>
      </a:lnSpc>
      <a:spcBef>
        <a:spcPct val="20000"/>
      </a:spcBef>
      <a:spcAft>
        <a:spcPct val="25000"/>
      </a:spcAft>
      <a:defRPr kern="1200">
        <a:solidFill>
          <a:schemeClr val="bg1"/>
        </a:solidFill>
        <a:latin typeface="Arial" charset="0"/>
        <a:ea typeface="+mn-ea"/>
        <a:cs typeface="+mn-cs"/>
      </a:defRPr>
    </a:lvl3pPr>
    <a:lvl4pPr marL="1371600" algn="l" rtl="0" fontAlgn="base">
      <a:lnSpc>
        <a:spcPct val="120000"/>
      </a:lnSpc>
      <a:spcBef>
        <a:spcPct val="20000"/>
      </a:spcBef>
      <a:spcAft>
        <a:spcPct val="25000"/>
      </a:spcAft>
      <a:defRPr kern="1200">
        <a:solidFill>
          <a:schemeClr val="bg1"/>
        </a:solidFill>
        <a:latin typeface="Arial" charset="0"/>
        <a:ea typeface="+mn-ea"/>
        <a:cs typeface="+mn-cs"/>
      </a:defRPr>
    </a:lvl4pPr>
    <a:lvl5pPr marL="1828800" algn="l" rtl="0" fontAlgn="base">
      <a:lnSpc>
        <a:spcPct val="120000"/>
      </a:lnSpc>
      <a:spcBef>
        <a:spcPct val="20000"/>
      </a:spcBef>
      <a:spcAft>
        <a:spcPct val="2500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tton, Christopher " initials="SC" lastIdx="2" clrIdx="0"/>
  <p:cmAuthor id="1" name="Solanes, Maria" initials="SM" lastIdx="1" clrIdx="1"/>
  <p:cmAuthor id="2" name="Rissi, Erika Johnson" initials="RE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F6112"/>
    <a:srgbClr val="0B7200"/>
    <a:srgbClr val="2D3A0E"/>
    <a:srgbClr val="5A8D1A"/>
    <a:srgbClr val="FF0000"/>
    <a:srgbClr val="FED3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7" autoAdjust="0"/>
    <p:restoredTop sz="63532" autoAdjust="0"/>
  </p:normalViewPr>
  <p:slideViewPr>
    <p:cSldViewPr snapToGrid="0">
      <p:cViewPr>
        <p:scale>
          <a:sx n="45" d="100"/>
          <a:sy n="45" d="100"/>
        </p:scale>
        <p:origin x="-2320" y="-35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518"/>
    </p:cViewPr>
  </p:sorterViewPr>
  <p:notesViewPr>
    <p:cSldViewPr snapToGrid="0">
      <p:cViewPr>
        <p:scale>
          <a:sx n="75" d="100"/>
          <a:sy n="75" d="100"/>
        </p:scale>
        <p:origin x="-3474" y="-1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A520A812-D052-43C9-938B-63CF14C7CE62}" type="datetimeFigureOut">
              <a:rPr lang="en-US" smtClean="0"/>
              <a:pPr/>
              <a:t>2/29/16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35C3D5D4-A5FE-44D7-810A-B3B121732E7B}" type="slidenum">
              <a:rPr lang="en-US" smtClean="0"/>
              <a:pPr/>
              <a:t>‹#›</a:t>
            </a:fld>
            <a:endParaRPr lang="en-US" dirty="0"/>
          </a:p>
        </p:txBody>
      </p:sp>
    </p:spTree>
    <p:extLst>
      <p:ext uri="{BB962C8B-B14F-4D97-AF65-F5344CB8AC3E}">
        <p14:creationId xmlns:p14="http://schemas.microsoft.com/office/powerpoint/2010/main" val="414411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769427F-61B4-41B9-9D74-7D322F578942}" type="datetimeFigureOut">
              <a:rPr lang="en-US" smtClean="0"/>
              <a:pPr/>
              <a:t>2/29/16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CBBEDB6-EB92-4D2A-8E1B-7623F9BCB48D}" type="slidenum">
              <a:rPr lang="en-US" smtClean="0"/>
              <a:pPr/>
              <a:t>‹#›</a:t>
            </a:fld>
            <a:endParaRPr lang="en-US" dirty="0"/>
          </a:p>
        </p:txBody>
      </p:sp>
    </p:spTree>
    <p:extLst>
      <p:ext uri="{BB962C8B-B14F-4D97-AF65-F5344CB8AC3E}">
        <p14:creationId xmlns:p14="http://schemas.microsoft.com/office/powerpoint/2010/main" val="351679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thank you for your interest</a:t>
            </a:r>
            <a:r>
              <a:rPr lang="en-US" baseline="0" dirty="0" smtClean="0"/>
              <a:t> in</a:t>
            </a:r>
            <a:r>
              <a:rPr lang="en-US" dirty="0" smtClean="0"/>
              <a:t> ACI’s programs related</a:t>
            </a:r>
            <a:r>
              <a:rPr lang="en-US" baseline="0" dirty="0" smtClean="0"/>
              <a:t> to learning and workforce development.  </a:t>
            </a:r>
          </a:p>
          <a:p>
            <a:endParaRPr lang="en-US" baseline="0" dirty="0" smtClean="0"/>
          </a:p>
          <a:p>
            <a:r>
              <a:rPr lang="en-US" baseline="0" dirty="0" smtClean="0"/>
              <a:t>I am Sushil Prasad, a recent rotator in charge of the LWD thrust in ACI.  I am a Computer Science professor from Georgia State University.  My research is in Parallel Processing.  However, since 2010, I have been steering a curriculum initiative in parallel and distributed computing with the premise that every </a:t>
            </a:r>
            <a:r>
              <a:rPr lang="en-US" baseline="0" dirty="0" smtClean="0"/>
              <a:t>undergraduate student in </a:t>
            </a:r>
            <a:r>
              <a:rPr lang="en-US" baseline="0" dirty="0" smtClean="0"/>
              <a:t>Computer Science or Computer Engineering must acquire certain basic parallel computing skills.  This curriculum has had wide adoption including its direct impact on ACM’s CS2013 Curricula.</a:t>
            </a:r>
          </a:p>
          <a:p>
            <a:endParaRPr lang="en-US" baseline="0" dirty="0" smtClean="0"/>
          </a:p>
          <a:p>
            <a:r>
              <a:rPr lang="en-US" baseline="0" dirty="0" smtClean="0"/>
              <a:t>Today, I will summarize four key programs that ACI participates in for workforce development pipeline and highlight some aspects for proposal preparation.  I will also mention other current opportunities such EAGERs and Workshops.</a:t>
            </a:r>
            <a:endParaRPr lang="en-US" dirty="0"/>
          </a:p>
        </p:txBody>
      </p:sp>
      <p:sp>
        <p:nvSpPr>
          <p:cNvPr id="4" name="Slide Number Placeholder 3"/>
          <p:cNvSpPr>
            <a:spLocks noGrp="1"/>
          </p:cNvSpPr>
          <p:nvPr>
            <p:ph type="sldNum" sz="quarter" idx="10"/>
          </p:nvPr>
        </p:nvSpPr>
        <p:spPr/>
        <p:txBody>
          <a:bodyPr/>
          <a:lstStyle/>
          <a:p>
            <a:fld id="{9CBBEDB6-EB92-4D2A-8E1B-7623F9BCB48D}" type="slidenum">
              <a:rPr lang="en-US" smtClean="0"/>
              <a:pPr/>
              <a:t>1</a:t>
            </a:fld>
            <a:endParaRPr lang="en-US" dirty="0"/>
          </a:p>
        </p:txBody>
      </p:sp>
    </p:spTree>
    <p:extLst>
      <p:ext uri="{BB962C8B-B14F-4D97-AF65-F5344CB8AC3E}">
        <p14:creationId xmlns:p14="http://schemas.microsoft.com/office/powerpoint/2010/main" val="317007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solidFill>
                  <a:srgbClr val="000000"/>
                </a:solidFill>
              </a:rPr>
              <a:t>The NRT proposal</a:t>
            </a:r>
            <a:r>
              <a:rPr lang="en-US" sz="1400" baseline="0" dirty="0" smtClean="0">
                <a:solidFill>
                  <a:srgbClr val="000000"/>
                </a:solidFill>
              </a:rPr>
              <a:t>s just came in February, but I want to briefly mention it. </a:t>
            </a:r>
          </a:p>
          <a:p>
            <a:endParaRPr lang="en-US" sz="1400" baseline="0" dirty="0" smtClean="0">
              <a:solidFill>
                <a:srgbClr val="000000"/>
              </a:solidFill>
            </a:endParaRPr>
          </a:p>
          <a:p>
            <a:pPr marL="0" indent="0" algn="l">
              <a:spcBef>
                <a:spcPts val="0"/>
              </a:spcBef>
              <a:buFont typeface="Arial" panose="020B0604020202020204" pitchFamily="34" charset="0"/>
              <a:buNone/>
            </a:pPr>
            <a:r>
              <a:rPr lang="en-US" sz="1400" dirty="0" smtClean="0">
                <a:solidFill>
                  <a:srgbClr val="000000"/>
                </a:solidFill>
              </a:rPr>
              <a:t>The</a:t>
            </a:r>
            <a:r>
              <a:rPr lang="en-US" sz="1400" baseline="0" dirty="0" smtClean="0">
                <a:solidFill>
                  <a:srgbClr val="000000"/>
                </a:solidFill>
              </a:rPr>
              <a:t> NRT program </a:t>
            </a:r>
            <a:r>
              <a:rPr lang="en-US" sz="1400" dirty="0" smtClean="0">
                <a:solidFill>
                  <a:srgbClr val="000000"/>
                </a:solidFill>
              </a:rPr>
              <a:t>is to encourage the development and implementation of potentially transformative models for STEM graduate education</a:t>
            </a:r>
            <a:r>
              <a:rPr lang="en-US" sz="1400" b="1" dirty="0" smtClean="0">
                <a:solidFill>
                  <a:srgbClr val="000000"/>
                </a:solidFill>
              </a:rPr>
              <a:t> </a:t>
            </a:r>
            <a:r>
              <a:rPr lang="en-US" sz="1400" dirty="0" smtClean="0">
                <a:solidFill>
                  <a:srgbClr val="000000"/>
                </a:solidFill>
              </a:rPr>
              <a:t>training.</a:t>
            </a:r>
            <a:endParaRPr lang="en-US" sz="1400" kern="1200" dirty="0" smtClean="0">
              <a:solidFill>
                <a:srgbClr val="000000"/>
              </a:solidFill>
              <a:latin typeface="+mn-lt"/>
              <a:ea typeface="+mn-ea"/>
              <a:cs typeface="Times New Roman" pitchFamily="18" charset="0"/>
            </a:endParaRPr>
          </a:p>
          <a:p>
            <a:pPr marL="0" indent="0" algn="l">
              <a:spcBef>
                <a:spcPts val="0"/>
              </a:spcBef>
              <a:buFont typeface="Arial" panose="020B0604020202020204" pitchFamily="34" charset="0"/>
              <a:buNone/>
            </a:pPr>
            <a:r>
              <a:rPr lang="en-US" sz="1400" dirty="0" smtClean="0">
                <a:solidFill>
                  <a:srgbClr val="000000"/>
                </a:solidFill>
              </a:rPr>
              <a:t>The last round had three focus</a:t>
            </a:r>
            <a:r>
              <a:rPr lang="en-US" sz="1400" baseline="0" dirty="0" smtClean="0">
                <a:solidFill>
                  <a:srgbClr val="000000"/>
                </a:solidFill>
              </a:rPr>
              <a:t> areas including </a:t>
            </a:r>
            <a:r>
              <a:rPr lang="en-US" sz="1400" dirty="0" smtClean="0">
                <a:solidFill>
                  <a:srgbClr val="000000"/>
                </a:solidFill>
              </a:rPr>
              <a:t>Data-enabled Science and Engineering (DESE),</a:t>
            </a:r>
            <a:r>
              <a:rPr lang="en-US" sz="1400" baseline="0" dirty="0" smtClean="0">
                <a:solidFill>
                  <a:srgbClr val="000000"/>
                </a:solidFill>
              </a:rPr>
              <a:t> </a:t>
            </a:r>
            <a:r>
              <a:rPr lang="en-US" sz="1400" dirty="0" smtClean="0">
                <a:solidFill>
                  <a:srgbClr val="000000"/>
                </a:solidFill>
              </a:rPr>
              <a:t>Understanding the Brain (</a:t>
            </a:r>
            <a:r>
              <a:rPr lang="en-US" sz="1400" dirty="0" err="1" smtClean="0">
                <a:solidFill>
                  <a:srgbClr val="000000"/>
                </a:solidFill>
              </a:rPr>
              <a:t>UtB</a:t>
            </a:r>
            <a:r>
              <a:rPr lang="en-US" sz="1400" dirty="0" smtClean="0">
                <a:solidFill>
                  <a:srgbClr val="000000"/>
                </a:solidFill>
              </a:rPr>
              <a:t>),</a:t>
            </a:r>
            <a:r>
              <a:rPr lang="en-US" sz="1400" baseline="0" dirty="0" smtClean="0">
                <a:solidFill>
                  <a:srgbClr val="000000"/>
                </a:solidFill>
              </a:rPr>
              <a:t> and </a:t>
            </a:r>
            <a:r>
              <a:rPr lang="en-US" sz="1400" dirty="0" smtClean="0">
                <a:solidFill>
                  <a:srgbClr val="000000"/>
                </a:solidFill>
              </a:rPr>
              <a:t> Innovations at the Nexus of Food, Energy, and Water Systems (INFEWS). </a:t>
            </a:r>
          </a:p>
          <a:p>
            <a:pPr marL="0" indent="0" algn="l">
              <a:spcBef>
                <a:spcPts val="0"/>
              </a:spcBef>
              <a:buFont typeface="Arial" panose="020B0604020202020204" pitchFamily="34" charset="0"/>
              <a:buNone/>
            </a:pPr>
            <a:endParaRPr lang="en-US" sz="1400" dirty="0" smtClean="0">
              <a:solidFill>
                <a:srgbClr val="000000"/>
              </a:solidFill>
            </a:endParaRPr>
          </a:p>
          <a:p>
            <a:pPr marL="0" indent="0" algn="l">
              <a:spcBef>
                <a:spcPts val="0"/>
              </a:spcBef>
              <a:buFont typeface="Arial" panose="020B0604020202020204" pitchFamily="34" charset="0"/>
              <a:buNone/>
            </a:pPr>
            <a:r>
              <a:rPr lang="en-US" sz="1400" dirty="0" smtClean="0">
                <a:solidFill>
                  <a:srgbClr val="000000"/>
                </a:solidFill>
              </a:rPr>
              <a:t>It is one of</a:t>
            </a:r>
            <a:r>
              <a:rPr lang="en-US" sz="1400" baseline="0" dirty="0" smtClean="0">
                <a:solidFill>
                  <a:srgbClr val="000000"/>
                </a:solidFill>
              </a:rPr>
              <a:t> the larger a</a:t>
            </a:r>
            <a:r>
              <a:rPr lang="en-US" sz="1400" dirty="0" smtClean="0">
                <a:solidFill>
                  <a:srgbClr val="000000"/>
                </a:solidFill>
              </a:rPr>
              <a:t>wards funding up to $3M</a:t>
            </a:r>
            <a:r>
              <a:rPr lang="en-US" sz="1400" baseline="0" dirty="0" smtClean="0">
                <a:solidFill>
                  <a:srgbClr val="000000"/>
                </a:solidFill>
              </a:rPr>
              <a:t> for </a:t>
            </a:r>
            <a:r>
              <a:rPr lang="en-US" sz="1400" dirty="0" smtClean="0">
                <a:solidFill>
                  <a:srgbClr val="000000"/>
                </a:solidFill>
              </a:rPr>
              <a:t>4-5yrs.</a:t>
            </a:r>
            <a:r>
              <a:rPr lang="en-US" sz="1400" baseline="0" dirty="0" smtClean="0">
                <a:solidFill>
                  <a:srgbClr val="000000"/>
                </a:solidFill>
              </a:rPr>
              <a:t>  We introduced m</a:t>
            </a:r>
            <a:r>
              <a:rPr lang="en-US" sz="1400" dirty="0" smtClean="0">
                <a:solidFill>
                  <a:srgbClr val="000000"/>
                </a:solidFill>
              </a:rPr>
              <a:t>andatory letters of intent</a:t>
            </a:r>
            <a:r>
              <a:rPr lang="en-US" sz="1400" baseline="0" dirty="0" smtClean="0">
                <a:solidFill>
                  <a:srgbClr val="000000"/>
                </a:solidFill>
              </a:rPr>
              <a:t> in the last round.</a:t>
            </a:r>
            <a:endParaRPr lang="en-US" sz="1400" dirty="0" smtClean="0">
              <a:solidFill>
                <a:srgbClr val="000000"/>
              </a:solidFill>
            </a:endParaRPr>
          </a:p>
        </p:txBody>
      </p:sp>
      <p:sp>
        <p:nvSpPr>
          <p:cNvPr id="4" name="Slide Number Placeholder 3"/>
          <p:cNvSpPr>
            <a:spLocks noGrp="1"/>
          </p:cNvSpPr>
          <p:nvPr>
            <p:ph type="sldNum" sz="quarter" idx="10"/>
          </p:nvPr>
        </p:nvSpPr>
        <p:spPr/>
        <p:txBody>
          <a:bodyPr/>
          <a:lstStyle/>
          <a:p>
            <a:fld id="{9CBBEDB6-EB92-4D2A-8E1B-7623F9BCB48D}" type="slidenum">
              <a:rPr lang="en-US" smtClean="0"/>
              <a:pPr/>
              <a:t>10</a:t>
            </a:fld>
            <a:endParaRPr lang="en-US" dirty="0"/>
          </a:p>
        </p:txBody>
      </p:sp>
    </p:spTree>
    <p:extLst>
      <p:ext uri="{BB962C8B-B14F-4D97-AF65-F5344CB8AC3E}">
        <p14:creationId xmlns:p14="http://schemas.microsoft.com/office/powerpoint/2010/main" val="6324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solidFill>
                  <a:srgbClr val="000000"/>
                </a:solidFill>
              </a:rPr>
              <a:t>In addition</a:t>
            </a:r>
            <a:r>
              <a:rPr lang="en-US" sz="1400" b="0" baseline="0" dirty="0" smtClean="0">
                <a:solidFill>
                  <a:srgbClr val="000000"/>
                </a:solidFill>
              </a:rPr>
              <a:t> to the regular programs, let me emphasize that I am looking for exciting ideas toward </a:t>
            </a:r>
            <a:r>
              <a:rPr lang="en-US" sz="1400" b="0" dirty="0" smtClean="0">
                <a:solidFill>
                  <a:srgbClr val="000000"/>
                </a:solidFill>
              </a:rPr>
              <a:t>EAGERs, Workshops, and RCNs which can </a:t>
            </a:r>
            <a:r>
              <a:rPr lang="en-US" sz="1400" b="0" baseline="0" dirty="0" smtClean="0">
                <a:solidFill>
                  <a:srgbClr val="000000"/>
                </a:solidFill>
              </a:rPr>
              <a:t>seed longer term activities, create roadmaps, or help coalesce the community around critical goals.   These can be in the broad areas of </a:t>
            </a:r>
            <a:r>
              <a:rPr lang="en-US" sz="1400" b="0" dirty="0" smtClean="0">
                <a:solidFill>
                  <a:srgbClr val="000000"/>
                </a:solidFill>
              </a:rPr>
              <a:t>Informal</a:t>
            </a:r>
            <a:r>
              <a:rPr lang="en-US" sz="1400" b="0" baseline="0" dirty="0" smtClean="0">
                <a:solidFill>
                  <a:srgbClr val="000000"/>
                </a:solidFill>
              </a:rPr>
              <a:t> or </a:t>
            </a:r>
            <a:r>
              <a:rPr lang="en-US" sz="1400" b="0" dirty="0" smtClean="0">
                <a:solidFill>
                  <a:srgbClr val="000000"/>
                </a:solidFill>
              </a:rPr>
              <a:t>Formal Training and Education</a:t>
            </a:r>
            <a:r>
              <a:rPr lang="en-US" sz="1400" b="0" baseline="0" dirty="0" smtClean="0">
                <a:solidFill>
                  <a:srgbClr val="000000"/>
                </a:solidFill>
              </a:rPr>
              <a:t> needs of all our constituency including undergraduate and graduate students, post docs, faculty, instructors, research scientists and the CI professionals.  </a:t>
            </a:r>
            <a:r>
              <a:rPr lang="en-US" sz="1400" b="0" dirty="0" smtClean="0">
                <a:solidFill>
                  <a:srgbClr val="000000"/>
                </a:solidFill>
              </a:rPr>
              <a:t>Broadening participation is a key goal. </a:t>
            </a:r>
          </a:p>
          <a:p>
            <a:endParaRPr lang="en-US" sz="1400" b="0" dirty="0" smtClean="0">
              <a:solidFill>
                <a:srgbClr val="000000"/>
              </a:solidFill>
            </a:endParaRPr>
          </a:p>
          <a:p>
            <a:r>
              <a:rPr lang="en-US" sz="1400" b="0" dirty="0" smtClean="0">
                <a:solidFill>
                  <a:srgbClr val="000000"/>
                </a:solidFill>
              </a:rPr>
              <a:t>There</a:t>
            </a:r>
            <a:r>
              <a:rPr lang="en-US" sz="1400" b="0" baseline="0" dirty="0" smtClean="0">
                <a:solidFill>
                  <a:srgbClr val="000000"/>
                </a:solidFill>
              </a:rPr>
              <a:t> are also miscellaneous opportunities including graduate student f</a:t>
            </a:r>
            <a:r>
              <a:rPr lang="en-US" sz="1400" b="0" dirty="0" smtClean="0">
                <a:solidFill>
                  <a:srgbClr val="000000"/>
                </a:solidFill>
              </a:rPr>
              <a:t>ellowships,</a:t>
            </a:r>
            <a:r>
              <a:rPr lang="en-US" sz="1400" b="0" baseline="0" dirty="0" smtClean="0">
                <a:solidFill>
                  <a:srgbClr val="000000"/>
                </a:solidFill>
              </a:rPr>
              <a:t> and support for student travel to conferences.  </a:t>
            </a:r>
            <a:r>
              <a:rPr lang="en-US" sz="1400" b="0" dirty="0" smtClean="0">
                <a:solidFill>
                  <a:srgbClr val="000000"/>
                </a:solidFill>
              </a:rPr>
              <a:t> We</a:t>
            </a:r>
            <a:r>
              <a:rPr lang="en-US" sz="1400" b="0" baseline="0" dirty="0" smtClean="0">
                <a:solidFill>
                  <a:srgbClr val="000000"/>
                </a:solidFill>
              </a:rPr>
              <a:t> also participate in the </a:t>
            </a:r>
            <a:r>
              <a:rPr lang="en-US" sz="1400" b="0" dirty="0" smtClean="0">
                <a:solidFill>
                  <a:srgbClr val="000000"/>
                </a:solidFill>
              </a:rPr>
              <a:t>STEM+C program which</a:t>
            </a:r>
            <a:r>
              <a:rPr lang="en-US" sz="1400" b="0" baseline="0" dirty="0" smtClean="0">
                <a:solidFill>
                  <a:srgbClr val="000000"/>
                </a:solidFill>
              </a:rPr>
              <a:t> supports projects at the </a:t>
            </a:r>
            <a:r>
              <a:rPr lang="en-US" sz="1400" b="0" dirty="0" smtClean="0">
                <a:solidFill>
                  <a:srgbClr val="000000"/>
                </a:solidFill>
              </a:rPr>
              <a:t>K-12 level.</a:t>
            </a:r>
          </a:p>
        </p:txBody>
      </p:sp>
      <p:sp>
        <p:nvSpPr>
          <p:cNvPr id="4" name="Slide Number Placeholder 3"/>
          <p:cNvSpPr>
            <a:spLocks noGrp="1"/>
          </p:cNvSpPr>
          <p:nvPr>
            <p:ph type="sldNum" sz="quarter" idx="10"/>
          </p:nvPr>
        </p:nvSpPr>
        <p:spPr/>
        <p:txBody>
          <a:bodyPr/>
          <a:lstStyle/>
          <a:p>
            <a:fld id="{9CBBEDB6-EB92-4D2A-8E1B-7623F9BCB48D}" type="slidenum">
              <a:rPr lang="en-US" smtClean="0"/>
              <a:pPr/>
              <a:t>11</a:t>
            </a:fld>
            <a:endParaRPr lang="en-US" dirty="0"/>
          </a:p>
        </p:txBody>
      </p:sp>
    </p:spTree>
    <p:extLst>
      <p:ext uri="{BB962C8B-B14F-4D97-AF65-F5344CB8AC3E}">
        <p14:creationId xmlns:p14="http://schemas.microsoft.com/office/powerpoint/2010/main" val="129200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rPr>
              <a:t>This</a:t>
            </a:r>
            <a:r>
              <a:rPr lang="en-US" sz="1200" kern="1200" baseline="0" dirty="0" smtClean="0">
                <a:solidFill>
                  <a:srgbClr val="000000"/>
                </a:solidFill>
                <a:effectLst/>
                <a:latin typeface="Arial" panose="020B0604020202020204" pitchFamily="34" charset="0"/>
                <a:ea typeface="ＭＳ Ｐゴシック" charset="-128"/>
                <a:cs typeface="Arial" panose="020B0604020202020204" pitchFamily="34" charset="0"/>
              </a:rPr>
              <a:t> complete my slide presentation.</a:t>
            </a:r>
            <a:r>
              <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rPr>
              <a:t> </a:t>
            </a:r>
            <a:r>
              <a:rPr lang="en-US" sz="1200" kern="1200" baseline="0" dirty="0" smtClean="0">
                <a:solidFill>
                  <a:srgbClr val="000000"/>
                </a:solidFill>
                <a:effectLst/>
                <a:latin typeface="Arial" panose="020B0604020202020204" pitchFamily="34" charset="0"/>
                <a:ea typeface="ＭＳ Ｐゴシック" charset="-128"/>
                <a:cs typeface="Arial" panose="020B0604020202020204" pitchFamily="34" charset="0"/>
              </a:rPr>
              <a:t> Please note that t</a:t>
            </a:r>
            <a:r>
              <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rPr>
              <a:t>hese slides and the transcript for this webcast as well as an audio recording will be available at </a:t>
            </a:r>
            <a:r>
              <a:rPr lang="en-US" sz="1200" kern="1200" dirty="0" err="1" smtClean="0">
                <a:solidFill>
                  <a:srgbClr val="000000"/>
                </a:solidFill>
                <a:effectLst/>
                <a:latin typeface="Arial" panose="020B0604020202020204" pitchFamily="34" charset="0"/>
                <a:ea typeface="ＭＳ Ｐゴシック" charset="-128"/>
                <a:cs typeface="Arial" panose="020B0604020202020204" pitchFamily="34" charset="0"/>
              </a:rPr>
              <a:t>www.nsf.gov</a:t>
            </a:r>
            <a:r>
              <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rPr>
              <a:t>/events. </a:t>
            </a:r>
          </a:p>
          <a:p>
            <a:endPar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endParaRPr>
          </a:p>
          <a:p>
            <a:r>
              <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rPr>
              <a:t>Now, I welcome your questions.</a:t>
            </a:r>
            <a:r>
              <a:rPr lang="en-US" sz="1200" kern="1200" baseline="0" dirty="0" smtClean="0">
                <a:solidFill>
                  <a:srgbClr val="000000"/>
                </a:solidFill>
                <a:effectLst/>
                <a:latin typeface="Arial" panose="020B0604020202020204" pitchFamily="34" charset="0"/>
                <a:ea typeface="ＭＳ Ｐゴシック" charset="-128"/>
                <a:cs typeface="Arial" panose="020B0604020202020204" pitchFamily="34" charset="0"/>
              </a:rPr>
              <a:t>  Please </a:t>
            </a:r>
            <a:r>
              <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rPr>
              <a:t>email to </a:t>
            </a:r>
            <a:r>
              <a:rPr lang="en-US" sz="1200" kern="1200" dirty="0" err="1" smtClean="0">
                <a:solidFill>
                  <a:srgbClr val="000000"/>
                </a:solidFill>
                <a:effectLst/>
                <a:latin typeface="Arial" panose="020B0604020202020204" pitchFamily="34" charset="0"/>
                <a:ea typeface="ＭＳ Ｐゴシック" charset="-128"/>
                <a:cs typeface="Arial" panose="020B0604020202020204" pitchFamily="34" charset="0"/>
              </a:rPr>
              <a:t>sprasad@nsf.gov</a:t>
            </a:r>
            <a:r>
              <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rPr>
              <a:t>.</a:t>
            </a:r>
          </a:p>
          <a:p>
            <a:endPar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endParaRPr>
          </a:p>
          <a:p>
            <a:r>
              <a:rPr lang="en-US" sz="1200" kern="1200" dirty="0" smtClean="0">
                <a:solidFill>
                  <a:srgbClr val="000000"/>
                </a:solidFill>
                <a:effectLst/>
                <a:latin typeface="Arial" panose="020B0604020202020204" pitchFamily="34" charset="0"/>
                <a:ea typeface="ＭＳ Ｐゴシック" charset="-128"/>
                <a:cs typeface="Arial" panose="020B0604020202020204" pitchFamily="34" charset="0"/>
              </a:rPr>
              <a:t>Thank</a:t>
            </a:r>
            <a:r>
              <a:rPr lang="en-US" sz="1200" kern="1200" baseline="0" dirty="0" smtClean="0">
                <a:solidFill>
                  <a:srgbClr val="000000"/>
                </a:solidFill>
                <a:effectLst/>
                <a:latin typeface="Arial" panose="020B0604020202020204" pitchFamily="34" charset="0"/>
                <a:ea typeface="ＭＳ Ｐゴシック" charset="-128"/>
                <a:cs typeface="Arial" panose="020B0604020202020204" pitchFamily="34" charset="0"/>
              </a:rPr>
              <a:t> you!</a:t>
            </a:r>
            <a:endParaRPr lang="en-US" dirty="0"/>
          </a:p>
        </p:txBody>
      </p:sp>
      <p:sp>
        <p:nvSpPr>
          <p:cNvPr id="4" name="Slide Number Placeholder 3"/>
          <p:cNvSpPr>
            <a:spLocks noGrp="1"/>
          </p:cNvSpPr>
          <p:nvPr>
            <p:ph type="sldNum" sz="quarter" idx="10"/>
          </p:nvPr>
        </p:nvSpPr>
        <p:spPr/>
        <p:txBody>
          <a:bodyPr/>
          <a:lstStyle/>
          <a:p>
            <a:fld id="{9CBBEDB6-EB92-4D2A-8E1B-7623F9BCB48D}" type="slidenum">
              <a:rPr lang="en-US" smtClean="0"/>
              <a:pPr/>
              <a:t>12</a:t>
            </a:fld>
            <a:endParaRPr lang="en-US" dirty="0"/>
          </a:p>
        </p:txBody>
      </p:sp>
    </p:spTree>
    <p:extLst>
      <p:ext uri="{BB962C8B-B14F-4D97-AF65-F5344CB8AC3E}">
        <p14:creationId xmlns:p14="http://schemas.microsoft.com/office/powerpoint/2010/main" val="320424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our stakeholders?  </a:t>
            </a:r>
          </a:p>
          <a:p>
            <a:r>
              <a:rPr lang="en-US" dirty="0" smtClean="0"/>
              <a:t>We are concerned</a:t>
            </a:r>
            <a:r>
              <a:rPr lang="en-US" baseline="0" dirty="0" smtClean="0"/>
              <a:t> </a:t>
            </a:r>
            <a:r>
              <a:rPr lang="en-US" dirty="0" smtClean="0"/>
              <a:t>about all</a:t>
            </a:r>
            <a:r>
              <a:rPr lang="en-US" baseline="0" dirty="0" smtClean="0"/>
              <a:t> the faculty, students, postdocs, and scientists</a:t>
            </a:r>
            <a:r>
              <a:rPr lang="en-US" dirty="0" smtClean="0"/>
              <a:t> who help create new </a:t>
            </a:r>
            <a:r>
              <a:rPr lang="en-US" dirty="0" err="1" smtClean="0"/>
              <a:t>cyberinfrastructure</a:t>
            </a:r>
            <a:r>
              <a:rPr lang="en-US" baseline="0" dirty="0" smtClean="0"/>
              <a:t> related to software, data, hardware, networking and security. </a:t>
            </a:r>
            <a:r>
              <a:rPr lang="en-US" dirty="0" smtClean="0"/>
              <a:t> </a:t>
            </a:r>
          </a:p>
          <a:p>
            <a:endParaRPr lang="en-US" dirty="0" smtClean="0"/>
          </a:p>
          <a:p>
            <a:r>
              <a:rPr lang="en-US" dirty="0" smtClean="0"/>
              <a:t>Similarly, we</a:t>
            </a:r>
            <a:r>
              <a:rPr lang="en-US" baseline="0" dirty="0" smtClean="0"/>
              <a:t> are concerned about all the domain scientists and engineers and their students who employ these </a:t>
            </a:r>
            <a:r>
              <a:rPr lang="en-US" baseline="0" dirty="0" err="1" smtClean="0"/>
              <a:t>cyberinfrastructures</a:t>
            </a:r>
            <a:r>
              <a:rPr lang="en-US" baseline="0" dirty="0" smtClean="0"/>
              <a:t> for scientific discovery.</a:t>
            </a:r>
          </a:p>
          <a:p>
            <a:endParaRPr lang="en-US" baseline="0" dirty="0" smtClean="0"/>
          </a:p>
          <a:p>
            <a:r>
              <a:rPr lang="en-US" baseline="0" dirty="0" smtClean="0"/>
              <a:t>We are also concerned about training and career development of the CI professionals who support all the research and the </a:t>
            </a:r>
            <a:r>
              <a:rPr lang="en-US" baseline="0" dirty="0" err="1" smtClean="0"/>
              <a:t>cyberinfrastructures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CBBEDB6-EB92-4D2A-8E1B-7623F9BCB48D}" type="slidenum">
              <a:rPr lang="en-US" smtClean="0"/>
              <a:pPr/>
              <a:t>2</a:t>
            </a:fld>
            <a:endParaRPr lang="en-US" dirty="0"/>
          </a:p>
        </p:txBody>
      </p:sp>
    </p:spTree>
    <p:extLst>
      <p:ext uri="{BB962C8B-B14F-4D97-AF65-F5344CB8AC3E}">
        <p14:creationId xmlns:p14="http://schemas.microsoft.com/office/powerpoint/2010/main" val="150528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good to visualize the</a:t>
            </a:r>
            <a:r>
              <a:rPr lang="en-US" baseline="0" dirty="0" smtClean="0"/>
              <a:t> career pipeline of young researchers and how ACI supports them at various stages.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a:t>
            </a:r>
            <a:r>
              <a:rPr lang="en-US" sz="1200" b="0" dirty="0" smtClean="0"/>
              <a:t>goal</a:t>
            </a:r>
            <a:r>
              <a:rPr lang="en-US" sz="1200" b="0" baseline="0" dirty="0" smtClean="0"/>
              <a:t> is to</a:t>
            </a:r>
            <a:r>
              <a:rPr lang="en-US" sz="1200" b="0" dirty="0" smtClean="0"/>
              <a:t> build robust careers paths in Cyber-Infrastructure and Computation and Data-enabled Science and Engineering.</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a:t>
            </a:r>
            <a:r>
              <a:rPr lang="en-US" sz="1200" b="0" dirty="0" smtClean="0"/>
              <a:t>approach</a:t>
            </a:r>
            <a:r>
              <a:rPr lang="en-US" sz="1200" b="0" baseline="0" dirty="0" smtClean="0"/>
              <a:t> is to l</a:t>
            </a:r>
            <a:r>
              <a:rPr lang="en-US" sz="1200" b="0" dirty="0" smtClean="0"/>
              <a:t>everage the existing programs for early-stage researchers.  We also intend to develop new programs in the areas of challenges.</a:t>
            </a:r>
          </a:p>
          <a:p>
            <a:endParaRPr lang="en-US" dirty="0" smtClean="0"/>
          </a:p>
          <a:p>
            <a:r>
              <a:rPr lang="en-US" baseline="0" dirty="0" smtClean="0"/>
              <a:t>Our current program supports the: </a:t>
            </a:r>
          </a:p>
          <a:p>
            <a:r>
              <a:rPr lang="en-US" baseline="0" dirty="0" smtClean="0"/>
              <a:t>	Undergraduates via REU sites</a:t>
            </a:r>
          </a:p>
          <a:p>
            <a:r>
              <a:rPr lang="en-US" baseline="0" dirty="0" smtClean="0"/>
              <a:t>	Graduate students via NSF Research Traineeship or the NRT program, which is a successor to the IGERT program</a:t>
            </a:r>
          </a:p>
          <a:p>
            <a:r>
              <a:rPr lang="en-US" baseline="0" dirty="0" smtClean="0"/>
              <a:t>	Early faculty via the CAREER program</a:t>
            </a:r>
          </a:p>
          <a:p>
            <a:r>
              <a:rPr lang="en-US" baseline="0" dirty="0" smtClean="0"/>
              <a:t>	- And the earliest of the faculty members through the recent CISE Research Initiation Initiative or the CRII program. </a:t>
            </a:r>
          </a:p>
        </p:txBody>
      </p:sp>
      <p:sp>
        <p:nvSpPr>
          <p:cNvPr id="4" name="Slide Number Placeholder 3"/>
          <p:cNvSpPr>
            <a:spLocks noGrp="1"/>
          </p:cNvSpPr>
          <p:nvPr>
            <p:ph type="sldNum" sz="quarter" idx="10"/>
          </p:nvPr>
        </p:nvSpPr>
        <p:spPr/>
        <p:txBody>
          <a:bodyPr/>
          <a:lstStyle/>
          <a:p>
            <a:fld id="{29EC7708-C69F-4F4E-9E53-8C8812BEA7C6}" type="slidenum">
              <a:rPr lang="en-US" smtClean="0"/>
              <a:t>3</a:t>
            </a:fld>
            <a:endParaRPr lang="en-US"/>
          </a:p>
        </p:txBody>
      </p:sp>
    </p:spTree>
    <p:extLst>
      <p:ext uri="{BB962C8B-B14F-4D97-AF65-F5344CB8AC3E}">
        <p14:creationId xmlns:p14="http://schemas.microsoft.com/office/powerpoint/2010/main" val="1507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Let us start with the CAREER program.  We are working hard to grow this programs,</a:t>
            </a:r>
            <a:r>
              <a:rPr lang="en-US" sz="1400" baseline="0" dirty="0" smtClean="0"/>
              <a:t> with good successes.</a:t>
            </a:r>
            <a:endParaRPr lang="en-US" sz="1400" dirty="0" smtClean="0"/>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a:t>
            </a:r>
            <a:r>
              <a:rPr lang="en-US" sz="1400" kern="1200" baseline="0" dirty="0" smtClean="0">
                <a:solidFill>
                  <a:schemeClr val="tx1"/>
                </a:solidFill>
                <a:latin typeface="+mn-lt"/>
                <a:ea typeface="+mn-ea"/>
                <a:cs typeface="+mn-cs"/>
              </a:rPr>
              <a:t> CAREER is the m</a:t>
            </a:r>
            <a:r>
              <a:rPr lang="en-US" sz="1400" kern="1200" dirty="0" smtClean="0">
                <a:solidFill>
                  <a:schemeClr val="tx1"/>
                </a:solidFill>
                <a:latin typeface="+mn-lt"/>
                <a:ea typeface="+mn-ea"/>
                <a:cs typeface="+mn-cs"/>
              </a:rPr>
              <a:t>ost prestigious award supporting junior faculty as a </a:t>
            </a:r>
            <a:r>
              <a:rPr lang="en-US" sz="1400" kern="1200" dirty="0" smtClean="0">
                <a:solidFill>
                  <a:srgbClr val="C00000"/>
                </a:solidFill>
                <a:latin typeface="+mn-lt"/>
                <a:ea typeface="+mn-ea"/>
                <a:cs typeface="+mn-cs"/>
              </a:rPr>
              <a:t>teacher-scholar.</a:t>
            </a:r>
          </a:p>
          <a:p>
            <a:r>
              <a:rPr lang="en-US" sz="1400" kern="1200" dirty="0" smtClean="0">
                <a:solidFill>
                  <a:srgbClr val="C00000"/>
                </a:solidFill>
                <a:latin typeface="+mn-lt"/>
                <a:ea typeface="+mn-ea"/>
                <a:cs typeface="+mn-cs"/>
              </a:rPr>
              <a:t>-A</a:t>
            </a:r>
            <a:r>
              <a:rPr lang="en-US" sz="1400" kern="1200" baseline="0" dirty="0" smtClean="0">
                <a:solidFill>
                  <a:srgbClr val="C00000"/>
                </a:solidFill>
                <a:latin typeface="+mn-lt"/>
                <a:ea typeface="+mn-ea"/>
                <a:cs typeface="+mn-cs"/>
              </a:rPr>
              <a:t> career</a:t>
            </a:r>
            <a:r>
              <a:rPr lang="en-US" sz="1400" kern="1200" dirty="0" smtClean="0">
                <a:solidFill>
                  <a:srgbClr val="C00000"/>
                </a:solidFill>
                <a:latin typeface="+mn-lt"/>
                <a:ea typeface="+mn-ea"/>
                <a:cs typeface="+mn-cs"/>
              </a:rPr>
              <a:t> proposal</a:t>
            </a:r>
            <a:r>
              <a:rPr lang="en-US" sz="1400" kern="1200" baseline="0" dirty="0" smtClean="0">
                <a:solidFill>
                  <a:srgbClr val="C00000"/>
                </a:solidFill>
                <a:latin typeface="+mn-lt"/>
                <a:ea typeface="+mn-ea"/>
                <a:cs typeface="+mn-cs"/>
              </a:rPr>
              <a:t> need to focus on</a:t>
            </a:r>
            <a:r>
              <a:rPr lang="en-US" sz="1400" kern="1200" dirty="0" smtClean="0">
                <a:solidFill>
                  <a:schemeClr val="tx1"/>
                </a:solidFill>
                <a:latin typeface="+mn-lt"/>
                <a:ea typeface="+mn-ea"/>
                <a:cs typeface="+mn-cs"/>
              </a:rPr>
              <a:t> research</a:t>
            </a:r>
            <a:r>
              <a:rPr lang="en-US" sz="1400" kern="1200" baseline="0" dirty="0" smtClean="0">
                <a:solidFill>
                  <a:schemeClr val="tx1"/>
                </a:solidFill>
                <a:latin typeface="+mn-lt"/>
                <a:ea typeface="+mn-ea"/>
                <a:cs typeface="+mn-cs"/>
              </a:rPr>
              <a:t>,</a:t>
            </a:r>
            <a:r>
              <a:rPr lang="en-US" sz="1400" kern="1200" dirty="0" smtClean="0">
                <a:solidFill>
                  <a:schemeClr val="tx1"/>
                </a:solidFill>
                <a:latin typeface="+mn-lt"/>
                <a:ea typeface="+mn-ea"/>
                <a:cs typeface="+mn-cs"/>
              </a:rPr>
              <a:t> education as</a:t>
            </a:r>
            <a:r>
              <a:rPr lang="en-US" sz="1400" kern="1200" baseline="0" dirty="0" smtClean="0">
                <a:solidFill>
                  <a:schemeClr val="tx1"/>
                </a:solidFill>
                <a:latin typeface="+mn-lt"/>
                <a:ea typeface="+mn-ea"/>
                <a:cs typeface="+mn-cs"/>
              </a:rPr>
              <a:t> well as their</a:t>
            </a:r>
            <a:r>
              <a:rPr lang="en-US" sz="1400" kern="1200" dirty="0" smtClean="0">
                <a:solidFill>
                  <a:schemeClr val="tx1"/>
                </a:solidFill>
                <a:latin typeface="+mn-lt"/>
                <a:ea typeface="+mn-ea"/>
                <a:cs typeface="+mn-cs"/>
              </a:rPr>
              <a:t> integration.</a:t>
            </a:r>
          </a:p>
          <a:p>
            <a:r>
              <a:rPr lang="en-US" sz="1400" kern="1200" dirty="0" smtClean="0">
                <a:solidFill>
                  <a:schemeClr val="tx1"/>
                </a:solidFill>
                <a:latin typeface="+mn-lt"/>
                <a:ea typeface="+mn-ea"/>
                <a:cs typeface="+mn-cs"/>
              </a:rPr>
              <a:t>-NSF</a:t>
            </a:r>
            <a:r>
              <a:rPr lang="en-US" sz="1400" kern="1200" baseline="0" dirty="0" smtClean="0">
                <a:solidFill>
                  <a:schemeClr val="tx1"/>
                </a:solidFill>
                <a:latin typeface="+mn-lt"/>
                <a:ea typeface="+mn-ea"/>
                <a:cs typeface="+mn-cs"/>
              </a:rPr>
              <a:t> also chooses the best 20 of its CAREER awardees for the </a:t>
            </a:r>
            <a:r>
              <a:rPr lang="en-US" sz="1400" kern="1200" dirty="0" smtClean="0">
                <a:solidFill>
                  <a:schemeClr val="tx1"/>
                </a:solidFill>
                <a:latin typeface="+mn-lt"/>
                <a:ea typeface="+mn-ea"/>
                <a:cs typeface="+mn-cs"/>
              </a:rPr>
              <a:t>Presidential Early Career Awards</a:t>
            </a:r>
            <a:r>
              <a:rPr lang="en-US" sz="1400" kern="1200" baseline="0" dirty="0" smtClean="0">
                <a:solidFill>
                  <a:schemeClr val="tx1"/>
                </a:solidFill>
                <a:latin typeface="+mn-lt"/>
                <a:ea typeface="+mn-ea"/>
                <a:cs typeface="+mn-cs"/>
              </a:rPr>
              <a:t> the so called </a:t>
            </a:r>
            <a:r>
              <a:rPr lang="en-US" sz="1400" kern="1200" dirty="0" smtClean="0">
                <a:solidFill>
                  <a:schemeClr val="tx1"/>
                </a:solidFill>
                <a:latin typeface="+mn-lt"/>
                <a:ea typeface="+mn-ea"/>
                <a:cs typeface="+mn-cs"/>
              </a:rPr>
              <a:t>PECASE</a:t>
            </a:r>
            <a:r>
              <a:rPr lang="en-US" sz="1400" kern="1200" baseline="0" dirty="0" smtClean="0">
                <a:solidFill>
                  <a:schemeClr val="tx1"/>
                </a:solidFill>
                <a:latin typeface="+mn-lt"/>
                <a:ea typeface="+mn-ea"/>
                <a:cs typeface="+mn-cs"/>
              </a:rPr>
              <a:t> awards</a:t>
            </a:r>
            <a:r>
              <a:rPr lang="en-US" sz="14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smtClean="0">
                <a:solidFill>
                  <a:schemeClr val="tx1"/>
                </a:solidFill>
                <a:latin typeface="+mn-lt"/>
                <a:ea typeface="+mn-ea"/>
                <a:cs typeface="+mn-cs"/>
              </a:rPr>
              <a:t>- It</a:t>
            </a:r>
            <a:r>
              <a:rPr lang="en-US" sz="1400" kern="1200" baseline="0" dirty="0" smtClean="0">
                <a:solidFill>
                  <a:schemeClr val="tx1"/>
                </a:solidFill>
                <a:latin typeface="+mn-lt"/>
                <a:ea typeface="+mn-ea"/>
                <a:cs typeface="+mn-cs"/>
              </a:rPr>
              <a:t> is important to note that the </a:t>
            </a:r>
            <a:r>
              <a:rPr lang="en-US" sz="1400" kern="1200" dirty="0" smtClean="0">
                <a:solidFill>
                  <a:schemeClr val="tx1"/>
                </a:solidFill>
                <a:latin typeface="+mn-lt"/>
                <a:ea typeface="+mn-ea"/>
                <a:cs typeface="+mn-cs"/>
              </a:rPr>
              <a:t>research focus</a:t>
            </a:r>
            <a:r>
              <a:rPr lang="en-US" sz="1400" kern="1200" baseline="0" dirty="0" smtClean="0">
                <a:solidFill>
                  <a:schemeClr val="tx1"/>
                </a:solidFill>
                <a:latin typeface="+mn-lt"/>
                <a:ea typeface="+mn-ea"/>
                <a:cs typeface="+mn-cs"/>
              </a:rPr>
              <a:t> of ACI is </a:t>
            </a:r>
            <a:r>
              <a:rPr lang="en-US" sz="1400" kern="1200" baseline="0" dirty="0" smtClean="0">
                <a:solidFill>
                  <a:srgbClr val="FF0000"/>
                </a:solidFill>
                <a:latin typeface="+mn-lt"/>
                <a:ea typeface="+mn-ea"/>
                <a:cs typeface="+mn-cs"/>
              </a:rPr>
              <a:t>u</a:t>
            </a:r>
            <a:r>
              <a:rPr lang="en-US" sz="1400" kern="1200" dirty="0" smtClean="0">
                <a:solidFill>
                  <a:srgbClr val="FF0000"/>
                </a:solidFill>
                <a:latin typeface="+mn-lt"/>
                <a:ea typeface="+mn-ea"/>
                <a:cs typeface="+mn-cs"/>
              </a:rPr>
              <a:t>se-inspired or applied, possibly </a:t>
            </a:r>
            <a:r>
              <a:rPr lang="en-US" sz="1400" dirty="0" smtClean="0">
                <a:solidFill>
                  <a:srgbClr val="FF0000"/>
                </a:solidFill>
              </a:rPr>
              <a:t>multidisciplinary research</a:t>
            </a:r>
            <a:r>
              <a:rPr lang="en-US" sz="1400" kern="1200" dirty="0" smtClean="0">
                <a:solidFill>
                  <a:srgbClr val="FF0000"/>
                </a:solidFill>
                <a:latin typeface="+mn-lt"/>
                <a:ea typeface="+mn-ea"/>
                <a:cs typeface="+mn-cs"/>
              </a:rPr>
              <a:t>, </a:t>
            </a:r>
            <a:r>
              <a:rPr lang="en-US" sz="1400" kern="1200" baseline="0" dirty="0" smtClean="0">
                <a:solidFill>
                  <a:schemeClr val="tx1"/>
                </a:solidFill>
                <a:latin typeface="+mn-lt"/>
                <a:ea typeface="+mn-ea"/>
                <a:cs typeface="+mn-cs"/>
              </a:rPr>
              <a:t>not fundamental research, which enables </a:t>
            </a:r>
            <a:r>
              <a:rPr lang="en-US" sz="1400" kern="1200" dirty="0" smtClean="0">
                <a:solidFill>
                  <a:schemeClr val="tx1"/>
                </a:solidFill>
                <a:latin typeface="+mn-lt"/>
                <a:ea typeface="+mn-ea"/>
                <a:cs typeface="+mn-cs"/>
              </a:rPr>
              <a:t>computation and data-enabled science and engineering.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smtClean="0">
                <a:solidFill>
                  <a:schemeClr val="tx1"/>
                </a:solidFill>
                <a:latin typeface="+mn-lt"/>
                <a:ea typeface="+mn-ea"/>
                <a:cs typeface="+mn-cs"/>
              </a:rPr>
              <a:t>Minimum award for CAREER is $400K for 5 year.  The</a:t>
            </a:r>
            <a:r>
              <a:rPr lang="en-US" sz="1400" kern="1200" baseline="0" dirty="0" smtClean="0">
                <a:solidFill>
                  <a:schemeClr val="tx1"/>
                </a:solidFill>
                <a:latin typeface="+mn-lt"/>
                <a:ea typeface="+mn-ea"/>
                <a:cs typeface="+mn-cs"/>
              </a:rPr>
              <a:t>  next deadline would be in July.</a:t>
            </a:r>
            <a:endParaRPr lang="en-US" sz="1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CBBEDB6-EB92-4D2A-8E1B-7623F9BCB48D}" type="slidenum">
              <a:rPr lang="en-US" smtClean="0"/>
              <a:pPr/>
              <a:t>4</a:t>
            </a:fld>
            <a:endParaRPr lang="en-US" dirty="0"/>
          </a:p>
        </p:txBody>
      </p:sp>
    </p:spTree>
    <p:extLst>
      <p:ext uri="{BB962C8B-B14F-4D97-AF65-F5344CB8AC3E}">
        <p14:creationId xmlns:p14="http://schemas.microsoft.com/office/powerpoint/2010/main" val="290265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latin typeface="+mn-lt"/>
                <a:ea typeface="+mn-ea"/>
                <a:cs typeface="+mn-cs"/>
              </a:rPr>
              <a:t>Within the context of the CAREER program, ACI encourages proposals that are either of</a:t>
            </a:r>
            <a:r>
              <a:rPr lang="en-US" sz="1400" kern="1200" baseline="0" dirty="0" smtClean="0">
                <a:solidFill>
                  <a:srgbClr val="000000"/>
                </a:solidFill>
                <a:latin typeface="+mn-lt"/>
                <a:ea typeface="+mn-ea"/>
                <a:cs typeface="+mn-cs"/>
              </a:rPr>
              <a:t> </a:t>
            </a:r>
            <a:r>
              <a:rPr lang="en-US" sz="1400" kern="1200" dirty="0" smtClean="0">
                <a:solidFill>
                  <a:srgbClr val="000000"/>
                </a:solidFill>
                <a:latin typeface="+mn-lt"/>
                <a:ea typeface="+mn-ea"/>
                <a:cs typeface="+mn-cs"/>
              </a:rPr>
              <a:t>primary interest to ACI, or</a:t>
            </a:r>
            <a:r>
              <a:rPr lang="en-US" sz="1400" kern="1200" baseline="0" dirty="0" smtClean="0">
                <a:solidFill>
                  <a:srgbClr val="000000"/>
                </a:solidFill>
                <a:latin typeface="+mn-lt"/>
                <a:ea typeface="+mn-ea"/>
                <a:cs typeface="+mn-cs"/>
              </a:rPr>
              <a:t> of </a:t>
            </a:r>
            <a:r>
              <a:rPr lang="en-US" sz="1400" kern="1200" dirty="0" smtClean="0">
                <a:solidFill>
                  <a:srgbClr val="000000"/>
                </a:solidFill>
                <a:latin typeface="+mn-lt"/>
                <a:ea typeface="+mn-ea"/>
                <a:cs typeface="+mn-cs"/>
              </a:rPr>
              <a:t>primary interest to another division of NSF, and of secondary interest to ACI. 	Make sure that your cover page mentions ACI in</a:t>
            </a:r>
            <a:r>
              <a:rPr lang="en-US" sz="1400" kern="1200" baseline="0" dirty="0" smtClean="0">
                <a:solidFill>
                  <a:srgbClr val="000000"/>
                </a:solidFill>
                <a:latin typeface="+mn-lt"/>
                <a:ea typeface="+mn-ea"/>
                <a:cs typeface="+mn-cs"/>
              </a:rPr>
              <a:t> either case.</a:t>
            </a:r>
          </a:p>
          <a:p>
            <a:r>
              <a:rPr lang="en-US" sz="1400" kern="1200" dirty="0" smtClean="0">
                <a:solidFill>
                  <a:srgbClr val="000000"/>
                </a:solidFill>
                <a:latin typeface="+mn-lt"/>
                <a:ea typeface="+mn-ea"/>
                <a:cs typeface="+mn-cs"/>
              </a:rPr>
              <a:t>		</a:t>
            </a:r>
          </a:p>
          <a:p>
            <a:r>
              <a:rPr lang="en-US" sz="1400" kern="1200" dirty="0" smtClean="0">
                <a:solidFill>
                  <a:srgbClr val="000000"/>
                </a:solidFill>
                <a:latin typeface="+mn-lt"/>
                <a:ea typeface="+mn-ea"/>
                <a:cs typeface="+mn-cs"/>
              </a:rPr>
              <a:t>- In both cases, proposals should contribute to exploration, experimentation, development, or deployment of </a:t>
            </a:r>
            <a:r>
              <a:rPr lang="en-US" sz="1400" kern="1200" dirty="0" err="1" smtClean="0">
                <a:solidFill>
                  <a:srgbClr val="000000"/>
                </a:solidFill>
                <a:latin typeface="+mn-lt"/>
                <a:ea typeface="+mn-ea"/>
                <a:cs typeface="+mn-cs"/>
              </a:rPr>
              <a:t>cyberinfrastructure</a:t>
            </a:r>
            <a:r>
              <a:rPr lang="en-US" sz="1400" kern="1200" baseline="0" dirty="0" smtClean="0">
                <a:solidFill>
                  <a:srgbClr val="000000"/>
                </a:solidFill>
                <a:latin typeface="+mn-lt"/>
                <a:ea typeface="+mn-ea"/>
                <a:cs typeface="+mn-cs"/>
              </a:rPr>
              <a:t> related to software, hardware, modeling/simulation, data, networking, security, or policies.</a:t>
            </a:r>
          </a:p>
          <a:p>
            <a:endParaRPr lang="en-US" sz="1400" kern="1200" baseline="0" dirty="0" smtClean="0">
              <a:solidFill>
                <a:srgbClr val="000000"/>
              </a:solidFill>
              <a:latin typeface="+mn-lt"/>
              <a:ea typeface="+mn-ea"/>
              <a:cs typeface="+mn-cs"/>
            </a:endParaRPr>
          </a:p>
          <a:p>
            <a:r>
              <a:rPr lang="en-US" sz="1400" kern="1200" baseline="0" dirty="0" smtClean="0">
                <a:solidFill>
                  <a:srgbClr val="000000"/>
                </a:solidFill>
                <a:latin typeface="+mn-lt"/>
                <a:ea typeface="+mn-ea"/>
                <a:cs typeface="+mn-cs"/>
              </a:rPr>
              <a:t>A good resource is a </a:t>
            </a:r>
            <a:r>
              <a:rPr lang="en-US" sz="1400" dirty="0" smtClean="0">
                <a:solidFill>
                  <a:srgbClr val="000000"/>
                </a:solidFill>
              </a:rPr>
              <a:t>Dear Colleague Letter</a:t>
            </a:r>
            <a:r>
              <a:rPr lang="en-US" sz="1400" baseline="0" dirty="0" smtClean="0">
                <a:solidFill>
                  <a:srgbClr val="000000"/>
                </a:solidFill>
              </a:rPr>
              <a:t> on </a:t>
            </a:r>
            <a:r>
              <a:rPr lang="en-US" sz="1400" dirty="0" smtClean="0">
                <a:solidFill>
                  <a:srgbClr val="000000"/>
                </a:solidFill>
              </a:rPr>
              <a:t>ACI &amp; Career program</a:t>
            </a:r>
            <a:r>
              <a:rPr lang="en-US" sz="1400" baseline="0" dirty="0" smtClean="0">
                <a:solidFill>
                  <a:srgbClr val="000000"/>
                </a:solidFill>
              </a:rPr>
              <a:t> released last year.  You should also see the C</a:t>
            </a:r>
            <a:r>
              <a:rPr lang="en-US" sz="1400" dirty="0" smtClean="0">
                <a:solidFill>
                  <a:srgbClr val="000000"/>
                </a:solidFill>
              </a:rPr>
              <a:t>AREER program page.</a:t>
            </a:r>
          </a:p>
          <a:p>
            <a:r>
              <a:rPr lang="en-US" sz="1400" dirty="0" smtClean="0">
                <a:solidFill>
                  <a:srgbClr val="000000"/>
                </a:solidFill>
              </a:rPr>
              <a:t>	</a:t>
            </a:r>
          </a:p>
          <a:p>
            <a:r>
              <a:rPr lang="en-US" sz="1400" dirty="0" smtClean="0">
                <a:solidFill>
                  <a:srgbClr val="000000"/>
                </a:solidFill>
              </a:rPr>
              <a:t>If you or a colleague are </a:t>
            </a:r>
            <a:r>
              <a:rPr lang="en-US" sz="1400" baseline="0" dirty="0" smtClean="0">
                <a:solidFill>
                  <a:srgbClr val="000000"/>
                </a:solidFill>
              </a:rPr>
              <a:t>contemplating submitting a CAREER proposal to ACI, you should participate</a:t>
            </a:r>
            <a:r>
              <a:rPr lang="en-US" sz="1400" dirty="0" smtClean="0">
                <a:solidFill>
                  <a:srgbClr val="000000"/>
                </a:solidFill>
              </a:rPr>
              <a:t> in the CISE CAREER Proposal Writing Workshop. If you</a:t>
            </a:r>
            <a:r>
              <a:rPr lang="en-US" sz="1400" baseline="0" dirty="0" smtClean="0">
                <a:solidFill>
                  <a:srgbClr val="000000"/>
                </a:solidFill>
              </a:rPr>
              <a:t> could not register, attend online.  </a:t>
            </a:r>
            <a:r>
              <a:rPr lang="en-US" sz="1400" dirty="0" smtClean="0">
                <a:solidFill>
                  <a:srgbClr val="000000"/>
                </a:solidFill>
              </a:rPr>
              <a:t>This</a:t>
            </a:r>
            <a:r>
              <a:rPr lang="en-US" sz="1400" baseline="0" dirty="0" smtClean="0">
                <a:solidFill>
                  <a:srgbClr val="000000"/>
                </a:solidFill>
              </a:rPr>
              <a:t> would be held on </a:t>
            </a:r>
            <a:r>
              <a:rPr lang="en-US" sz="1400" dirty="0" smtClean="0">
                <a:solidFill>
                  <a:srgbClr val="000000"/>
                </a:solidFill>
              </a:rPr>
              <a:t>April 4, 2016</a:t>
            </a:r>
            <a:r>
              <a:rPr lang="en-US" sz="1400" baseline="0" dirty="0" smtClean="0">
                <a:solidFill>
                  <a:srgbClr val="000000"/>
                </a:solidFill>
              </a:rPr>
              <a:t> in Arlington.</a:t>
            </a:r>
            <a:endParaRPr lang="en-US" sz="1400" dirty="0" smtClean="0">
              <a:solidFill>
                <a:srgbClr val="000000"/>
              </a:solidFill>
            </a:endParaRPr>
          </a:p>
          <a:p>
            <a:r>
              <a:rPr lang="en-US" sz="1400" kern="1200" dirty="0" smtClean="0">
                <a:solidFill>
                  <a:srgbClr val="000000"/>
                </a:solidFill>
                <a:latin typeface="+mn-lt"/>
                <a:ea typeface="+mn-ea"/>
                <a:cs typeface="+mn-cs"/>
              </a:rPr>
              <a:t>		</a:t>
            </a:r>
          </a:p>
          <a:p>
            <a:endParaRPr lang="en-US" sz="1400" dirty="0">
              <a:solidFill>
                <a:srgbClr val="000000"/>
              </a:solidFill>
            </a:endParaRPr>
          </a:p>
        </p:txBody>
      </p:sp>
      <p:sp>
        <p:nvSpPr>
          <p:cNvPr id="4" name="Slide Number Placeholder 3"/>
          <p:cNvSpPr>
            <a:spLocks noGrp="1"/>
          </p:cNvSpPr>
          <p:nvPr>
            <p:ph type="sldNum" sz="quarter" idx="10"/>
          </p:nvPr>
        </p:nvSpPr>
        <p:spPr/>
        <p:txBody>
          <a:bodyPr/>
          <a:lstStyle/>
          <a:p>
            <a:fld id="{9CBBEDB6-EB92-4D2A-8E1B-7623F9BCB48D}" type="slidenum">
              <a:rPr lang="en-US" smtClean="0"/>
              <a:pPr/>
              <a:t>5</a:t>
            </a:fld>
            <a:endParaRPr lang="en-US" dirty="0"/>
          </a:p>
        </p:txBody>
      </p:sp>
    </p:spTree>
    <p:extLst>
      <p:ext uri="{BB962C8B-B14F-4D97-AF65-F5344CB8AC3E}">
        <p14:creationId xmlns:p14="http://schemas.microsoft.com/office/powerpoint/2010/main" val="69474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Font typeface="Arial" panose="020B0604020202020204" pitchFamily="34" charset="0"/>
              <a:buNone/>
            </a:pPr>
            <a:r>
              <a:rPr lang="en-US" sz="1400" dirty="0" smtClean="0">
                <a:solidFill>
                  <a:schemeClr val="tx1"/>
                </a:solidFill>
              </a:rPr>
              <a:t>The next program is the </a:t>
            </a:r>
            <a:r>
              <a:rPr lang="en-US" sz="1400" b="0" dirty="0" smtClean="0">
                <a:solidFill>
                  <a:schemeClr val="tx1"/>
                </a:solidFill>
              </a:rPr>
              <a:t>CISE Research Initiation Initiative</a:t>
            </a:r>
            <a:r>
              <a:rPr lang="en-US" sz="1400" b="0" baseline="0" dirty="0" smtClean="0">
                <a:solidFill>
                  <a:schemeClr val="tx1"/>
                </a:solidFill>
              </a:rPr>
              <a:t> program or CRII.  </a:t>
            </a:r>
          </a:p>
          <a:p>
            <a:pPr marL="0" indent="0" algn="l">
              <a:spcBef>
                <a:spcPts val="0"/>
              </a:spcBef>
              <a:buFont typeface="Arial" panose="020B0604020202020204" pitchFamily="34" charset="0"/>
              <a:buNone/>
            </a:pPr>
            <a:endParaRPr lang="en-US" sz="1400" b="0" kern="1200" dirty="0" smtClean="0">
              <a:solidFill>
                <a:schemeClr val="tx1"/>
              </a:solidFill>
              <a:latin typeface="+mn-lt"/>
              <a:ea typeface="+mn-ea"/>
              <a:cs typeface="+mn-cs"/>
            </a:endParaRPr>
          </a:p>
          <a:p>
            <a:pPr marL="0" indent="0" algn="l">
              <a:spcBef>
                <a:spcPts val="0"/>
              </a:spcBef>
              <a:buFont typeface="Arial" panose="020B0604020202020204" pitchFamily="34" charset="0"/>
              <a:buNone/>
            </a:pPr>
            <a:r>
              <a:rPr lang="en-US" sz="1400" b="0" kern="1200" dirty="0" smtClean="0">
                <a:solidFill>
                  <a:schemeClr val="tx1"/>
                </a:solidFill>
                <a:latin typeface="+mn-lt"/>
                <a:ea typeface="+mn-ea"/>
                <a:cs typeface="+mn-cs"/>
              </a:rPr>
              <a:t>CRII promotes independent research for </a:t>
            </a:r>
            <a:r>
              <a:rPr lang="en-US" sz="1400" b="0" dirty="0" smtClean="0">
                <a:solidFill>
                  <a:schemeClr val="tx1"/>
                </a:solidFill>
              </a:rPr>
              <a:t>faculty or research scientists in their first two years.  Note that CAREER</a:t>
            </a:r>
            <a:r>
              <a:rPr lang="en-US" sz="1400" b="0" baseline="0" dirty="0" smtClean="0">
                <a:solidFill>
                  <a:schemeClr val="tx1"/>
                </a:solidFill>
              </a:rPr>
              <a:t> is only for tenure track faculty. Whereas, the CRII program also supports the research scientists as long the proposer does</a:t>
            </a:r>
            <a:r>
              <a:rPr lang="en-US" sz="1400" b="0" dirty="0" smtClean="0">
                <a:solidFill>
                  <a:schemeClr val="tx1"/>
                </a:solidFill>
              </a:rPr>
              <a:t> not have any grant as PI. </a:t>
            </a:r>
          </a:p>
          <a:p>
            <a:pPr marL="0" indent="0" algn="l">
              <a:spcBef>
                <a:spcPts val="0"/>
              </a:spcBef>
              <a:buFont typeface="Arial" panose="020B0604020202020204" pitchFamily="34" charset="0"/>
              <a:buNone/>
            </a:pPr>
            <a:endParaRPr lang="en-US" sz="1400" b="0" dirty="0" smtClean="0">
              <a:solidFill>
                <a:schemeClr val="tx1"/>
              </a:solidFill>
            </a:endParaRPr>
          </a:p>
          <a:p>
            <a:pPr marL="0" indent="0" algn="l">
              <a:spcBef>
                <a:spcPts val="0"/>
              </a:spcBef>
              <a:buFont typeface="Arial" panose="020B0604020202020204" pitchFamily="34" charset="0"/>
              <a:buNone/>
            </a:pPr>
            <a:r>
              <a:rPr lang="en-US" sz="1400" b="0" dirty="0" smtClean="0">
                <a:solidFill>
                  <a:schemeClr val="tx1"/>
                </a:solidFill>
              </a:rPr>
              <a:t>Again, remember</a:t>
            </a:r>
            <a:r>
              <a:rPr lang="en-US" sz="1400" b="0" baseline="0" dirty="0" smtClean="0">
                <a:solidFill>
                  <a:schemeClr val="tx1"/>
                </a:solidFill>
              </a:rPr>
              <a:t> that </a:t>
            </a:r>
            <a:r>
              <a:rPr lang="en-US" sz="1400" b="0" dirty="0" smtClean="0">
                <a:solidFill>
                  <a:schemeClr val="tx1"/>
                </a:solidFill>
              </a:rPr>
              <a:t>ACI’s research focus</a:t>
            </a:r>
            <a:r>
              <a:rPr lang="en-US" sz="1400" b="0" baseline="0" dirty="0" smtClean="0">
                <a:solidFill>
                  <a:schemeClr val="tx1"/>
                </a:solidFill>
              </a:rPr>
              <a:t> is in </a:t>
            </a:r>
            <a:r>
              <a:rPr lang="en-US" sz="1400" b="0" dirty="0" smtClean="0">
                <a:solidFill>
                  <a:schemeClr val="tx1"/>
                </a:solidFill>
              </a:rPr>
              <a:t>Use-inspired and/or applied multidisciplinary research. </a:t>
            </a:r>
          </a:p>
          <a:p>
            <a:pPr marL="0" indent="0" algn="l">
              <a:spcBef>
                <a:spcPts val="0"/>
              </a:spcBef>
              <a:buFont typeface="Arial" panose="020B0604020202020204" pitchFamily="34" charset="0"/>
              <a:buNone/>
            </a:pPr>
            <a:endParaRPr lang="en-US" sz="1400" b="0" dirty="0" smtClean="0">
              <a:solidFill>
                <a:schemeClr val="tx1"/>
              </a:solidFill>
            </a:endParaRPr>
          </a:p>
          <a:p>
            <a:pPr marL="0" indent="0" algn="l">
              <a:spcBef>
                <a:spcPts val="0"/>
              </a:spcBef>
              <a:buFont typeface="Arial" panose="020B0604020202020204" pitchFamily="34" charset="0"/>
              <a:buNone/>
            </a:pPr>
            <a:r>
              <a:rPr lang="en-US" sz="1400" b="0" dirty="0" smtClean="0">
                <a:solidFill>
                  <a:schemeClr val="tx1"/>
                </a:solidFill>
              </a:rPr>
              <a:t>ACI</a:t>
            </a:r>
            <a:r>
              <a:rPr lang="en-US" sz="1400" b="0" baseline="0" dirty="0" smtClean="0">
                <a:solidFill>
                  <a:schemeClr val="tx1"/>
                </a:solidFill>
              </a:rPr>
              <a:t> invites both the </a:t>
            </a:r>
            <a:r>
              <a:rPr lang="en-US" sz="1400" b="0" dirty="0" smtClean="0">
                <a:solidFill>
                  <a:schemeClr val="tx1"/>
                </a:solidFill>
              </a:rPr>
              <a:t>Computational scientists from various domains a</a:t>
            </a:r>
            <a:r>
              <a:rPr lang="en-US" sz="1400" b="0" baseline="0" dirty="0" smtClean="0">
                <a:solidFill>
                  <a:schemeClr val="tx1"/>
                </a:solidFill>
              </a:rPr>
              <a:t>s well as</a:t>
            </a:r>
            <a:r>
              <a:rPr lang="en-US" sz="1400" b="0" dirty="0" smtClean="0">
                <a:solidFill>
                  <a:schemeClr val="tx1"/>
                </a:solidFill>
              </a:rPr>
              <a:t> the computer scientists under this program, even though the program is currently only within CISE.</a:t>
            </a:r>
          </a:p>
          <a:p>
            <a:pPr marL="0" indent="0" algn="l">
              <a:spcBef>
                <a:spcPts val="0"/>
              </a:spcBef>
              <a:buFont typeface="Arial" panose="020B0604020202020204" pitchFamily="34" charset="0"/>
              <a:buNone/>
            </a:pPr>
            <a:endParaRPr lang="en-US" sz="1400" b="0" dirty="0" smtClean="0">
              <a:solidFill>
                <a:schemeClr val="tx1"/>
              </a:solidFill>
            </a:endParaRPr>
          </a:p>
          <a:p>
            <a:pPr marL="0" indent="0" algn="l">
              <a:spcBef>
                <a:spcPts val="0"/>
              </a:spcBef>
              <a:buFont typeface="Arial" panose="020B0604020202020204" pitchFamily="34" charset="0"/>
              <a:buNone/>
            </a:pPr>
            <a:r>
              <a:rPr lang="en-US" sz="1400" b="0" dirty="0" smtClean="0">
                <a:solidFill>
                  <a:schemeClr val="tx1"/>
                </a:solidFill>
              </a:rPr>
              <a:t>The Award is</a:t>
            </a:r>
            <a:r>
              <a:rPr lang="en-US" sz="1400" b="0" baseline="0" dirty="0" smtClean="0">
                <a:solidFill>
                  <a:schemeClr val="tx1"/>
                </a:solidFill>
              </a:rPr>
              <a:t> up  to</a:t>
            </a:r>
            <a:r>
              <a:rPr lang="en-US" sz="1400" b="0" dirty="0" smtClean="0">
                <a:solidFill>
                  <a:schemeClr val="tx1"/>
                </a:solidFill>
              </a:rPr>
              <a:t>$175K</a:t>
            </a:r>
            <a:r>
              <a:rPr lang="en-US" sz="1400" b="0" baseline="0" dirty="0" smtClean="0">
                <a:solidFill>
                  <a:schemeClr val="tx1"/>
                </a:solidFill>
              </a:rPr>
              <a:t> for </a:t>
            </a:r>
            <a:r>
              <a:rPr lang="en-US" sz="1400" b="0" dirty="0" smtClean="0">
                <a:solidFill>
                  <a:schemeClr val="tx1"/>
                </a:solidFill>
              </a:rPr>
              <a:t>2 yrs</a:t>
            </a:r>
            <a:r>
              <a:rPr lang="en-US" sz="1400" b="0" baseline="0" dirty="0" smtClean="0">
                <a:solidFill>
                  <a:schemeClr val="tx1"/>
                </a:solidFill>
              </a:rPr>
              <a:t>.  The last year deadline was in September.</a:t>
            </a:r>
            <a:endParaRPr lang="en-US" sz="1400" b="0" dirty="0" smtClean="0">
              <a:solidFill>
                <a:schemeClr val="tx1"/>
              </a:solidFill>
            </a:endParaRPr>
          </a:p>
        </p:txBody>
      </p:sp>
      <p:sp>
        <p:nvSpPr>
          <p:cNvPr id="4" name="Slide Number Placeholder 3"/>
          <p:cNvSpPr>
            <a:spLocks noGrp="1"/>
          </p:cNvSpPr>
          <p:nvPr>
            <p:ph type="sldNum" sz="quarter" idx="10"/>
          </p:nvPr>
        </p:nvSpPr>
        <p:spPr/>
        <p:txBody>
          <a:bodyPr/>
          <a:lstStyle/>
          <a:p>
            <a:fld id="{9CBBEDB6-EB92-4D2A-8E1B-7623F9BCB48D}" type="slidenum">
              <a:rPr lang="en-US" smtClean="0"/>
              <a:pPr/>
              <a:t>6</a:t>
            </a:fld>
            <a:endParaRPr lang="en-US" dirty="0"/>
          </a:p>
        </p:txBody>
      </p:sp>
    </p:spTree>
    <p:extLst>
      <p:ext uri="{BB962C8B-B14F-4D97-AF65-F5344CB8AC3E}">
        <p14:creationId xmlns:p14="http://schemas.microsoft.com/office/powerpoint/2010/main" val="343232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solidFill>
                  <a:srgbClr val="000000"/>
                </a:solidFill>
              </a:rPr>
              <a:t>Let me highlight a few things to remember</a:t>
            </a:r>
            <a:r>
              <a:rPr lang="en-US" sz="1400" b="0" baseline="0" dirty="0" smtClean="0">
                <a:solidFill>
                  <a:srgbClr val="000000"/>
                </a:solidFill>
              </a:rPr>
              <a:t> </a:t>
            </a:r>
            <a:r>
              <a:rPr lang="en-US" sz="1400" b="0" dirty="0" smtClean="0">
                <a:solidFill>
                  <a:srgbClr val="000000"/>
                </a:solidFill>
              </a:rPr>
              <a:t>when preparing a CRII proposal or advising a young colleague.  As the name suggests, the</a:t>
            </a:r>
            <a:r>
              <a:rPr lang="en-US" sz="1400" b="0" baseline="0" dirty="0" smtClean="0">
                <a:solidFill>
                  <a:srgbClr val="000000"/>
                </a:solidFill>
              </a:rPr>
              <a:t> </a:t>
            </a:r>
            <a:r>
              <a:rPr lang="en-US" sz="1400" b="0" dirty="0" smtClean="0">
                <a:solidFill>
                  <a:srgbClr val="000000"/>
                </a:solidFill>
              </a:rPr>
              <a:t>CRII program</a:t>
            </a:r>
            <a:r>
              <a:rPr lang="en-US" sz="1400" b="0" baseline="0" dirty="0" smtClean="0">
                <a:solidFill>
                  <a:srgbClr val="000000"/>
                </a:solidFill>
              </a:rPr>
              <a:t> is to support</a:t>
            </a:r>
            <a:r>
              <a:rPr lang="en-US" sz="1400" b="1" baseline="0" dirty="0" smtClean="0">
                <a:solidFill>
                  <a:srgbClr val="000000"/>
                </a:solidFill>
              </a:rPr>
              <a:t> </a:t>
            </a:r>
            <a:r>
              <a:rPr lang="en-US" sz="1400" b="0" baseline="0" dirty="0" smtClean="0">
                <a:solidFill>
                  <a:srgbClr val="000000"/>
                </a:solidFill>
              </a:rPr>
              <a:t>s</a:t>
            </a:r>
            <a:r>
              <a:rPr lang="en-US" sz="1400" b="0" dirty="0" smtClean="0">
                <a:solidFill>
                  <a:srgbClr val="000000"/>
                </a:solidFill>
              </a:rPr>
              <a:t>tarting of a research career.</a:t>
            </a:r>
            <a:r>
              <a:rPr lang="en-US" sz="1400" b="0" baseline="0" dirty="0" smtClean="0">
                <a:solidFill>
                  <a:srgbClr val="000000"/>
                </a:solidFill>
              </a:rPr>
              <a:t> </a:t>
            </a:r>
            <a:r>
              <a:rPr lang="en-US" sz="1400" b="0" dirty="0" smtClean="0">
                <a:solidFill>
                  <a:srgbClr val="000000"/>
                </a:solidFill>
              </a:rPr>
              <a:t>The PI does not need to have significant prior research results.</a:t>
            </a:r>
            <a:r>
              <a:rPr lang="en-US" sz="1400" b="0" baseline="0" dirty="0" smtClean="0">
                <a:solidFill>
                  <a:srgbClr val="000000"/>
                </a:solidFill>
              </a:rPr>
              <a:t>  On the other hand, PI needs to demonstrate </a:t>
            </a:r>
            <a:r>
              <a:rPr lang="en-US" sz="1400" b="0" dirty="0" smtClean="0">
                <a:solidFill>
                  <a:srgbClr val="000000"/>
                </a:solidFill>
              </a:rPr>
              <a:t>a path toward research independence.</a:t>
            </a:r>
            <a:r>
              <a:rPr lang="en-US" sz="1400" b="0" baseline="0" dirty="0" smtClean="0">
                <a:solidFill>
                  <a:srgbClr val="000000"/>
                </a:solidFill>
              </a:rPr>
              <a:t>  This is an opportunity to d</a:t>
            </a:r>
            <a:r>
              <a:rPr lang="en-US" sz="1400" b="0" dirty="0" smtClean="0">
                <a:solidFill>
                  <a:srgbClr val="000000"/>
                </a:solidFill>
              </a:rPr>
              <a:t>evelop collaborations,</a:t>
            </a:r>
            <a:r>
              <a:rPr lang="en-US" sz="1400" b="0" baseline="0" dirty="0" smtClean="0">
                <a:solidFill>
                  <a:srgbClr val="000000"/>
                </a:solidFill>
              </a:rPr>
              <a:t> u</a:t>
            </a:r>
            <a:r>
              <a:rPr lang="en-US" sz="1400" b="0" dirty="0" smtClean="0">
                <a:solidFill>
                  <a:srgbClr val="000000"/>
                </a:solidFill>
              </a:rPr>
              <a:t>ndertake exploratory investigations,</a:t>
            </a:r>
            <a:r>
              <a:rPr lang="en-US" sz="1400" b="0" baseline="0" dirty="0" smtClean="0">
                <a:solidFill>
                  <a:srgbClr val="000000"/>
                </a:solidFill>
              </a:rPr>
              <a:t> and a</a:t>
            </a:r>
            <a:r>
              <a:rPr lang="en-US" sz="1400" b="0" dirty="0" smtClean="0">
                <a:solidFill>
                  <a:srgbClr val="000000"/>
                </a:solidFill>
              </a:rPr>
              <a:t>cquire and test preliminary data.</a:t>
            </a:r>
          </a:p>
          <a:p>
            <a:endParaRPr lang="en-US" sz="1400" b="0" dirty="0" smtClean="0">
              <a:solidFill>
                <a:srgbClr val="000000"/>
              </a:solidFill>
            </a:endParaRPr>
          </a:p>
          <a:p>
            <a:r>
              <a:rPr lang="en-US" sz="1400" b="0" dirty="0" smtClean="0">
                <a:solidFill>
                  <a:srgbClr val="000000"/>
                </a:solidFill>
              </a:rPr>
              <a:t>CRII also aims</a:t>
            </a:r>
            <a:r>
              <a:rPr lang="en-US" sz="1400" b="0" baseline="0" dirty="0" smtClean="0">
                <a:solidFill>
                  <a:srgbClr val="000000"/>
                </a:solidFill>
              </a:rPr>
              <a:t> to b</a:t>
            </a:r>
            <a:r>
              <a:rPr lang="en-US" sz="1400" b="0" dirty="0" smtClean="0">
                <a:solidFill>
                  <a:srgbClr val="000000"/>
                </a:solidFill>
              </a:rPr>
              <a:t>roaden the community of researchers, with</a:t>
            </a:r>
            <a:r>
              <a:rPr lang="en-US" sz="1400" b="0" baseline="0" dirty="0" smtClean="0">
                <a:solidFill>
                  <a:srgbClr val="000000"/>
                </a:solidFill>
              </a:rPr>
              <a:t> an eye toward r</a:t>
            </a:r>
            <a:r>
              <a:rPr lang="en-US" sz="1400" b="0" dirty="0" smtClean="0">
                <a:solidFill>
                  <a:srgbClr val="000000"/>
                </a:solidFill>
              </a:rPr>
              <a:t>eaching out to underserved communities, under-represented groups, and nontraditional institutions. </a:t>
            </a:r>
            <a:endParaRPr lang="en-US" sz="1400" dirty="0">
              <a:solidFill>
                <a:srgbClr val="000000"/>
              </a:solidFill>
            </a:endParaRPr>
          </a:p>
        </p:txBody>
      </p:sp>
      <p:sp>
        <p:nvSpPr>
          <p:cNvPr id="4" name="Slide Number Placeholder 3"/>
          <p:cNvSpPr>
            <a:spLocks noGrp="1"/>
          </p:cNvSpPr>
          <p:nvPr>
            <p:ph type="sldNum" sz="quarter" idx="10"/>
          </p:nvPr>
        </p:nvSpPr>
        <p:spPr/>
        <p:txBody>
          <a:bodyPr/>
          <a:lstStyle/>
          <a:p>
            <a:fld id="{9CBBEDB6-EB92-4D2A-8E1B-7623F9BCB48D}" type="slidenum">
              <a:rPr lang="en-US" smtClean="0"/>
              <a:pPr/>
              <a:t>7</a:t>
            </a:fld>
            <a:endParaRPr lang="en-US" dirty="0"/>
          </a:p>
        </p:txBody>
      </p:sp>
    </p:spTree>
    <p:extLst>
      <p:ext uri="{BB962C8B-B14F-4D97-AF65-F5344CB8AC3E}">
        <p14:creationId xmlns:p14="http://schemas.microsoft.com/office/powerpoint/2010/main" val="240369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solidFill>
                  <a:srgbClr val="000000"/>
                </a:solidFill>
              </a:rPr>
              <a:t>Now let us look at the REU site program</a:t>
            </a:r>
            <a:r>
              <a:rPr lang="en-US" sz="1400" baseline="0" dirty="0" smtClean="0">
                <a:solidFill>
                  <a:srgbClr val="000000"/>
                </a:solidFill>
              </a:rPr>
              <a:t> that ACI also participates in.  This program is an important component of research training of undergraduates in computational science and engineering.  ACI has been strongly emphasizing this lately and the program has been growing.</a:t>
            </a:r>
          </a:p>
          <a:p>
            <a:endParaRPr lang="en-US" sz="1400" baseline="0" dirty="0" smtClean="0">
              <a:solidFill>
                <a:srgbClr val="000000"/>
              </a:solidFill>
            </a:endParaRPr>
          </a:p>
          <a:p>
            <a:pPr marL="0" indent="0" algn="l">
              <a:spcBef>
                <a:spcPts val="0"/>
              </a:spcBef>
              <a:buFont typeface="Arial"/>
              <a:buNone/>
            </a:pPr>
            <a:r>
              <a:rPr lang="en-US" sz="1400" dirty="0" smtClean="0">
                <a:solidFill>
                  <a:srgbClr val="000000"/>
                </a:solidFill>
              </a:rPr>
              <a:t>The REU site is</a:t>
            </a:r>
            <a:r>
              <a:rPr lang="en-US" sz="1400" baseline="0" dirty="0" smtClean="0">
                <a:solidFill>
                  <a:srgbClr val="000000"/>
                </a:solidFill>
              </a:rPr>
              <a:t> for a</a:t>
            </a:r>
            <a:r>
              <a:rPr lang="en-US" sz="1400" dirty="0" smtClean="0">
                <a:solidFill>
                  <a:srgbClr val="000000"/>
                </a:solidFill>
              </a:rPr>
              <a:t>ctive research participation by undergraduate students, usually during 10 weeks of summer. </a:t>
            </a:r>
          </a:p>
          <a:p>
            <a:pPr marL="0" indent="0" algn="l">
              <a:spcBef>
                <a:spcPts val="0"/>
              </a:spcBef>
              <a:buFont typeface="Arial" panose="020B0604020202020204" pitchFamily="34" charset="0"/>
              <a:buNone/>
            </a:pPr>
            <a:endParaRPr lang="en-US" sz="1400" b="1" i="1" dirty="0" smtClean="0">
              <a:solidFill>
                <a:srgbClr val="000000"/>
              </a:solidFill>
            </a:endParaRPr>
          </a:p>
          <a:p>
            <a:pPr marL="0" indent="0" algn="l">
              <a:spcBef>
                <a:spcPts val="0"/>
              </a:spcBef>
              <a:buFont typeface="Arial" panose="020B0604020202020204" pitchFamily="34" charset="0"/>
              <a:buNone/>
            </a:pPr>
            <a:r>
              <a:rPr lang="en-US" sz="1400" b="0" i="1" dirty="0" smtClean="0">
                <a:solidFill>
                  <a:srgbClr val="000000"/>
                </a:solidFill>
              </a:rPr>
              <a:t>The</a:t>
            </a:r>
            <a:r>
              <a:rPr lang="en-US" sz="1400" b="0" i="1" baseline="0" dirty="0" smtClean="0">
                <a:solidFill>
                  <a:srgbClr val="000000"/>
                </a:solidFill>
              </a:rPr>
              <a:t> </a:t>
            </a:r>
            <a:r>
              <a:rPr lang="en-US" sz="1400" b="0" i="1" dirty="0" smtClean="0">
                <a:solidFill>
                  <a:srgbClr val="000000"/>
                </a:solidFill>
              </a:rPr>
              <a:t>REU Sites</a:t>
            </a:r>
            <a:r>
              <a:rPr lang="en-US" sz="1400" b="0" dirty="0" smtClean="0">
                <a:solidFill>
                  <a:srgbClr val="000000"/>
                </a:solidFill>
              </a:rPr>
              <a:t> are based on independent proposals</a:t>
            </a:r>
            <a:r>
              <a:rPr lang="en-US" sz="1400" b="0" baseline="0" dirty="0" smtClean="0">
                <a:solidFill>
                  <a:srgbClr val="000000"/>
                </a:solidFill>
              </a:rPr>
              <a:t> whereas </a:t>
            </a:r>
            <a:r>
              <a:rPr lang="en-US" sz="1400" b="0" i="1" dirty="0" smtClean="0">
                <a:solidFill>
                  <a:srgbClr val="000000"/>
                </a:solidFill>
              </a:rPr>
              <a:t>REU Supplements</a:t>
            </a:r>
            <a:r>
              <a:rPr lang="en-US" sz="1400" b="0" i="1" baseline="0" dirty="0" smtClean="0">
                <a:solidFill>
                  <a:srgbClr val="000000"/>
                </a:solidFill>
              </a:rPr>
              <a:t> can be proposed as a </a:t>
            </a:r>
            <a:r>
              <a:rPr lang="en-US" sz="1400" b="0" dirty="0" smtClean="0">
                <a:solidFill>
                  <a:srgbClr val="000000"/>
                </a:solidFill>
              </a:rPr>
              <a:t>component of new </a:t>
            </a:r>
            <a:br>
              <a:rPr lang="en-US" sz="1400" b="0" dirty="0" smtClean="0">
                <a:solidFill>
                  <a:srgbClr val="000000"/>
                </a:solidFill>
              </a:rPr>
            </a:br>
            <a:r>
              <a:rPr lang="en-US" sz="1400" b="0" dirty="0" smtClean="0">
                <a:solidFill>
                  <a:srgbClr val="000000"/>
                </a:solidFill>
              </a:rPr>
              <a:t>or continuing proposals.</a:t>
            </a:r>
          </a:p>
          <a:p>
            <a:pPr marL="0" indent="0" algn="l">
              <a:spcBef>
                <a:spcPts val="0"/>
              </a:spcBef>
              <a:buFont typeface="Arial" panose="020B0604020202020204" pitchFamily="34" charset="0"/>
              <a:buNone/>
            </a:pPr>
            <a:endParaRPr lang="en-US" sz="1400" kern="1200" dirty="0" smtClean="0">
              <a:solidFill>
                <a:srgbClr val="000000"/>
              </a:solidFill>
              <a:latin typeface="+mn-lt"/>
              <a:ea typeface="+mn-ea"/>
              <a:cs typeface="+mn-cs"/>
            </a:endParaRPr>
          </a:p>
          <a:p>
            <a:pPr marL="0" indent="0" algn="l">
              <a:spcBef>
                <a:spcPts val="0"/>
              </a:spcBef>
              <a:buFont typeface="Arial" panose="020B0604020202020204" pitchFamily="34" charset="0"/>
              <a:buNone/>
            </a:pPr>
            <a:r>
              <a:rPr lang="en-US" sz="1400" kern="1200" dirty="0" smtClean="0">
                <a:solidFill>
                  <a:srgbClr val="000000"/>
                </a:solidFill>
                <a:latin typeface="+mn-lt"/>
                <a:ea typeface="+mn-ea"/>
                <a:cs typeface="+mn-cs"/>
              </a:rPr>
              <a:t>The</a:t>
            </a:r>
            <a:r>
              <a:rPr lang="en-US" sz="1400" kern="1200" baseline="0" dirty="0" smtClean="0">
                <a:solidFill>
                  <a:srgbClr val="000000"/>
                </a:solidFill>
                <a:latin typeface="+mn-lt"/>
                <a:ea typeface="+mn-ea"/>
                <a:cs typeface="+mn-cs"/>
              </a:rPr>
              <a:t> 2015 deadline was in </a:t>
            </a:r>
            <a:r>
              <a:rPr lang="en-US" sz="1400" dirty="0" smtClean="0">
                <a:solidFill>
                  <a:srgbClr val="000000"/>
                </a:solidFill>
              </a:rPr>
              <a:t>August.</a:t>
            </a:r>
            <a:r>
              <a:rPr lang="en-US" sz="1400" baseline="0" dirty="0" smtClean="0">
                <a:solidFill>
                  <a:srgbClr val="000000"/>
                </a:solidFill>
              </a:rPr>
              <a:t>  </a:t>
            </a:r>
            <a:r>
              <a:rPr lang="en-US" sz="1400" kern="1200" dirty="0" smtClean="0">
                <a:solidFill>
                  <a:srgbClr val="000000"/>
                </a:solidFill>
                <a:latin typeface="+mn-lt"/>
                <a:ea typeface="+mn-ea"/>
                <a:cs typeface="Times New Roman" pitchFamily="18" charset="0"/>
              </a:rPr>
              <a:t>ACI funds</a:t>
            </a:r>
            <a:r>
              <a:rPr lang="en-US" sz="1400" kern="1200" baseline="0" dirty="0" smtClean="0">
                <a:solidFill>
                  <a:srgbClr val="000000"/>
                </a:solidFill>
                <a:latin typeface="+mn-lt"/>
                <a:ea typeface="+mn-ea"/>
                <a:cs typeface="Times New Roman" pitchFamily="18" charset="0"/>
              </a:rPr>
              <a:t> up to </a:t>
            </a:r>
            <a:r>
              <a:rPr lang="en-US" sz="1400" kern="1200" dirty="0" smtClean="0">
                <a:solidFill>
                  <a:srgbClr val="000000"/>
                </a:solidFill>
                <a:latin typeface="+mn-lt"/>
                <a:ea typeface="+mn-ea"/>
                <a:cs typeface="Times New Roman" pitchFamily="18" charset="0"/>
              </a:rPr>
              <a:t> $360K</a:t>
            </a:r>
            <a:r>
              <a:rPr lang="en-US" sz="1400" kern="1200" baseline="0" dirty="0" smtClean="0">
                <a:solidFill>
                  <a:srgbClr val="000000"/>
                </a:solidFill>
                <a:latin typeface="+mn-lt"/>
                <a:ea typeface="+mn-ea"/>
                <a:cs typeface="Times New Roman" pitchFamily="18" charset="0"/>
              </a:rPr>
              <a:t> for </a:t>
            </a:r>
            <a:r>
              <a:rPr lang="en-US" sz="1400" kern="1200" dirty="0" smtClean="0">
                <a:solidFill>
                  <a:srgbClr val="000000"/>
                </a:solidFill>
                <a:latin typeface="+mn-lt"/>
                <a:ea typeface="+mn-ea"/>
                <a:cs typeface="Times New Roman" pitchFamily="18" charset="0"/>
              </a:rPr>
              <a:t>3yr</a:t>
            </a:r>
            <a:r>
              <a:rPr lang="en-US" sz="1400" kern="1200" baseline="0" dirty="0" smtClean="0">
                <a:solidFill>
                  <a:srgbClr val="000000"/>
                </a:solidFill>
                <a:latin typeface="+mn-lt"/>
                <a:ea typeface="+mn-ea"/>
                <a:cs typeface="Times New Roman" pitchFamily="18" charset="0"/>
              </a:rPr>
              <a:t> to host 10 students.</a:t>
            </a:r>
            <a:endParaRPr lang="en-US" sz="1400" kern="1200" dirty="0" smtClean="0">
              <a:solidFill>
                <a:srgbClr val="000000"/>
              </a:solidFill>
              <a:latin typeface="+mn-lt"/>
              <a:ea typeface="+mn-ea"/>
              <a:cs typeface="Times New Roman" pitchFamily="18" charset="0"/>
            </a:endParaRPr>
          </a:p>
          <a:p>
            <a:endParaRPr lang="en-US" sz="1400" dirty="0">
              <a:solidFill>
                <a:srgbClr val="000000"/>
              </a:solidFill>
            </a:endParaRPr>
          </a:p>
        </p:txBody>
      </p:sp>
      <p:sp>
        <p:nvSpPr>
          <p:cNvPr id="4" name="Slide Number Placeholder 3"/>
          <p:cNvSpPr>
            <a:spLocks noGrp="1"/>
          </p:cNvSpPr>
          <p:nvPr>
            <p:ph type="sldNum" sz="quarter" idx="10"/>
          </p:nvPr>
        </p:nvSpPr>
        <p:spPr/>
        <p:txBody>
          <a:bodyPr/>
          <a:lstStyle/>
          <a:p>
            <a:fld id="{9CBBEDB6-EB92-4D2A-8E1B-7623F9BCB48D}" type="slidenum">
              <a:rPr lang="en-US" smtClean="0"/>
              <a:pPr/>
              <a:t>8</a:t>
            </a:fld>
            <a:endParaRPr lang="en-US" dirty="0"/>
          </a:p>
        </p:txBody>
      </p:sp>
    </p:spTree>
    <p:extLst>
      <p:ext uri="{BB962C8B-B14F-4D97-AF65-F5344CB8AC3E}">
        <p14:creationId xmlns:p14="http://schemas.microsoft.com/office/powerpoint/2010/main" val="220853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good REU site proposal should ensure that  there is a </a:t>
            </a:r>
            <a:r>
              <a:rPr lang="en-US" sz="1200" baseline="0" dirty="0" smtClean="0">
                <a:solidFill>
                  <a:srgbClr val="FF6600"/>
                </a:solidFill>
              </a:rPr>
              <a:t>c</a:t>
            </a:r>
            <a:r>
              <a:rPr lang="en-US" sz="1200" dirty="0" smtClean="0">
                <a:solidFill>
                  <a:srgbClr val="FF6600"/>
                </a:solidFill>
              </a:rPr>
              <a:t>oherent intellectual focus </a:t>
            </a:r>
            <a:r>
              <a:rPr lang="en-US" sz="1200" dirty="0" smtClean="0"/>
              <a:t>to research topics for the</a:t>
            </a:r>
            <a:r>
              <a:rPr lang="en-US" sz="1200" baseline="0" dirty="0" smtClean="0"/>
              <a:t> students, and they are not just a collection of what faculty can easily put together.</a:t>
            </a:r>
            <a:endParaRPr lang="en-US" sz="1200" dirty="0" smtClean="0"/>
          </a:p>
          <a:p>
            <a:pPr marL="0" indent="0" algn="l" eaLnBrk="1" hangingPunct="1">
              <a:buFont typeface="Arial"/>
              <a:buNone/>
            </a:pPr>
            <a:endParaRPr lang="en-US" sz="1200" dirty="0" smtClean="0"/>
          </a:p>
          <a:p>
            <a:pPr marL="0" indent="0" algn="l" eaLnBrk="1" hangingPunct="1">
              <a:buFont typeface="Arial"/>
              <a:buNone/>
            </a:pPr>
            <a:r>
              <a:rPr lang="en-US" sz="1200" dirty="0" smtClean="0"/>
              <a:t>-The</a:t>
            </a:r>
            <a:r>
              <a:rPr lang="en-US" sz="1200" baseline="0" dirty="0" smtClean="0"/>
              <a:t> site should have a</a:t>
            </a:r>
            <a:r>
              <a:rPr lang="en-US" sz="1200" dirty="0" smtClean="0"/>
              <a:t>t least half the students from institutions other than the host institution; </a:t>
            </a:r>
            <a:r>
              <a:rPr lang="en-US" sz="1200" baseline="0" dirty="0" smtClean="0"/>
              <a:t> likewise, </a:t>
            </a:r>
            <a:r>
              <a:rPr lang="en-US" sz="1200" baseline="0" dirty="0" smtClean="0">
                <a:solidFill>
                  <a:srgbClr val="FF6600"/>
                </a:solidFill>
              </a:rPr>
              <a:t>a</a:t>
            </a:r>
            <a:r>
              <a:rPr lang="en-US" sz="1200" dirty="0" smtClean="0">
                <a:solidFill>
                  <a:srgbClr val="FF6600"/>
                </a:solidFill>
              </a:rPr>
              <a:t>t least half should be from schools with limited research opportunities. </a:t>
            </a:r>
          </a:p>
          <a:p>
            <a:pPr marL="0" indent="0" algn="l" eaLnBrk="1" hangingPunct="1">
              <a:buFont typeface="Arial"/>
              <a:buNone/>
            </a:pPr>
            <a:endParaRPr lang="en-US" sz="1200" dirty="0" smtClean="0"/>
          </a:p>
          <a:p>
            <a:pPr marL="0" indent="0" algn="l" eaLnBrk="1" hangingPunct="1">
              <a:buFont typeface="Arial"/>
              <a:buNone/>
            </a:pPr>
            <a:r>
              <a:rPr lang="en-US" sz="1200" dirty="0" smtClean="0"/>
              <a:t>In addition to research, the REU site also needs to address varied enriching</a:t>
            </a:r>
            <a:r>
              <a:rPr lang="en-US" sz="1200" baseline="0" dirty="0" smtClean="0"/>
              <a:t> experiences including</a:t>
            </a:r>
            <a:r>
              <a:rPr lang="en-US" sz="1200" dirty="0" smtClean="0"/>
              <a:t> mentoring,</a:t>
            </a:r>
            <a:r>
              <a:rPr lang="en-US" sz="1200" baseline="0" dirty="0" smtClean="0"/>
              <a:t> s</a:t>
            </a:r>
            <a:r>
              <a:rPr lang="en-US" sz="1200" dirty="0" smtClean="0"/>
              <a:t>ocial activities,</a:t>
            </a:r>
            <a:r>
              <a:rPr lang="en-US" sz="1200" baseline="0" dirty="0" smtClean="0"/>
              <a:t> p</a:t>
            </a:r>
            <a:r>
              <a:rPr lang="en-US" sz="1200" dirty="0" smtClean="0"/>
              <a:t>rofessional development, and graduate school preparation.</a:t>
            </a:r>
          </a:p>
          <a:p>
            <a:endParaRPr lang="en-US" dirty="0"/>
          </a:p>
        </p:txBody>
      </p:sp>
      <p:sp>
        <p:nvSpPr>
          <p:cNvPr id="4" name="Slide Number Placeholder 3"/>
          <p:cNvSpPr>
            <a:spLocks noGrp="1"/>
          </p:cNvSpPr>
          <p:nvPr>
            <p:ph type="sldNum" sz="quarter" idx="10"/>
          </p:nvPr>
        </p:nvSpPr>
        <p:spPr/>
        <p:txBody>
          <a:bodyPr/>
          <a:lstStyle/>
          <a:p>
            <a:fld id="{9CBBEDB6-EB92-4D2A-8E1B-7623F9BCB48D}" type="slidenum">
              <a:rPr lang="en-US" smtClean="0"/>
              <a:pPr/>
              <a:t>9</a:t>
            </a:fld>
            <a:endParaRPr lang="en-US" dirty="0"/>
          </a:p>
        </p:txBody>
      </p:sp>
    </p:spTree>
    <p:extLst>
      <p:ext uri="{BB962C8B-B14F-4D97-AF65-F5344CB8AC3E}">
        <p14:creationId xmlns:p14="http://schemas.microsoft.com/office/powerpoint/2010/main" val="41021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0754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75778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506574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499364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621617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774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33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9107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err="1" smtClean="0"/>
              <a:t>Secaond</a:t>
            </a:r>
            <a:r>
              <a:rPr lang="en-US" dirty="0" smtClean="0"/>
              <a:t> level</a:t>
            </a:r>
          </a:p>
          <a:p>
            <a:pPr lvl="2"/>
            <a:r>
              <a:rPr lang="en-US" dirty="0" smtClean="0"/>
              <a:t>Third level</a:t>
            </a:r>
          </a:p>
          <a:p>
            <a:pPr lvl="3"/>
            <a:r>
              <a:rPr lang="en-US" dirty="0" smtClean="0"/>
              <a:t>Fourth level</a:t>
            </a:r>
          </a:p>
          <a:p>
            <a:pPr lvl="4"/>
            <a:r>
              <a:rPr lang="en-US" dirty="0" err="1" smtClean="0"/>
              <a:t>aFifth</a:t>
            </a:r>
            <a:r>
              <a:rPr lang="en-US" dirty="0" smtClean="0"/>
              <a:t> level</a:t>
            </a:r>
            <a:endParaRPr lang="en-US" dirty="0"/>
          </a:p>
        </p:txBody>
      </p:sp>
    </p:spTree>
    <p:extLst>
      <p:ext uri="{BB962C8B-B14F-4D97-AF65-F5344CB8AC3E}">
        <p14:creationId xmlns:p14="http://schemas.microsoft.com/office/powerpoint/2010/main" val="2194362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a:prstGeom prst="rect">
            <a:avLst/>
          </a:prstGeom>
        </p:spPr>
        <p:txBody>
          <a:bodyPr vert="eaVert"/>
          <a:lstStyle>
            <a:lvl1pPr>
              <a:defRPr>
                <a:latin typeface="+mj-lt"/>
              </a:defRPr>
            </a:lvl1pPr>
          </a:lstStyle>
          <a:p>
            <a:r>
              <a:rPr lang="en-US" dirty="0" smtClean="0"/>
              <a:t>Click to edit Master </a:t>
            </a:r>
            <a:r>
              <a:rPr lang="en-US" dirty="0" err="1" smtClean="0"/>
              <a:t>titlea</a:t>
            </a:r>
            <a:r>
              <a:rPr lang="en-US" dirty="0" smtClean="0"/>
              <a:t>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539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82070"/>
            <a:ext cx="8229600" cy="1143000"/>
          </a:xfrm>
          <a:prstGeom prst="rect">
            <a:avLst/>
          </a:prstGeom>
        </p:spPr>
        <p:txBody>
          <a:bodyPr/>
          <a:lstStyle>
            <a:lvl1pPr>
              <a:defRPr/>
            </a:lvl1pPr>
          </a:lstStyle>
          <a:p>
            <a:r>
              <a:rPr lang="en-US" dirty="0" smtClean="0"/>
              <a:t>Click to </a:t>
            </a:r>
            <a:r>
              <a:rPr lang="en-US" dirty="0" err="1" smtClean="0"/>
              <a:t>edsit</a:t>
            </a:r>
            <a:r>
              <a:rPr lang="en-US" dirty="0" smtClean="0"/>
              <a:t> Master title style</a:t>
            </a:r>
            <a:endParaRPr lang="en-US" dirty="0"/>
          </a:p>
        </p:txBody>
      </p:sp>
      <p:sp>
        <p:nvSpPr>
          <p:cNvPr id="3" name="Content Placeholder 2"/>
          <p:cNvSpPr>
            <a:spLocks noGrp="1"/>
          </p:cNvSpPr>
          <p:nvPr>
            <p:ph idx="1"/>
          </p:nvPr>
        </p:nvSpPr>
        <p:spPr>
          <a:xfrm>
            <a:off x="622300" y="1835767"/>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41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81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96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26937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2464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16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txBox="1">
            <a:spLocks/>
          </p:cNvSpPr>
          <p:nvPr userDrawn="1"/>
        </p:nvSpPr>
        <p:spPr>
          <a:xfrm>
            <a:off x="6705600" y="6247493"/>
            <a:ext cx="21336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94395443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3740986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atin typeface="Calibri" panose="020F0502020204030204" pitchFamily="34" charset="0"/>
              </a:defRPr>
            </a:lvl1pPr>
          </a:lstStyle>
          <a:p>
            <a:r>
              <a:rPr lang="en-US" dirty="0" smtClean="0"/>
              <a:t>Click </a:t>
            </a:r>
            <a:r>
              <a:rPr lang="en-US" dirty="0" err="1" smtClean="0"/>
              <a:t>tao</a:t>
            </a:r>
            <a:r>
              <a:rPr lang="en-US" dirty="0" smtClean="0"/>
              <a:t>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b="1">
                <a:latin typeface="Arial" panose="020B0604020202020204" pitchFamily="34" charset="0"/>
                <a:cs typeface="Arial" panose="020B0604020202020204" pitchFamily="34" charset="0"/>
              </a:defRPr>
            </a:lvl1pPr>
            <a:lvl2pPr>
              <a:defRPr b="1">
                <a:latin typeface="+mn-lt"/>
              </a:defRPr>
            </a:lvl2pPr>
            <a:lvl3pPr>
              <a:defRPr b="1">
                <a:latin typeface="+mn-lt"/>
              </a:defRPr>
            </a:lvl3pPr>
            <a:lvl4pPr>
              <a:defRPr b="1">
                <a:latin typeface="+mn-lt"/>
              </a:defRPr>
            </a:lvl4pPr>
            <a:lvl5pPr>
              <a:defRPr b="1">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5872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29" y="0"/>
            <a:ext cx="9139940" cy="6857998"/>
          </a:xfrm>
          <a:prstGeom prst="rect">
            <a:avLst/>
          </a:prstGeom>
        </p:spPr>
      </p:pic>
    </p:spTree>
    <p:extLst>
      <p:ext uri="{BB962C8B-B14F-4D97-AF65-F5344CB8AC3E}">
        <p14:creationId xmlns:p14="http://schemas.microsoft.com/office/powerpoint/2010/main" val="2177614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92" r:id="rId7"/>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29" y="11340"/>
            <a:ext cx="9139941" cy="6846660"/>
          </a:xfrm>
          <a:prstGeom prst="rect">
            <a:avLst/>
          </a:prstGeom>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4D59AF5-0BFB-44F1-A72A-9E03123EE8FE}" type="slidenum">
              <a:rPr lang="en-US" smtClean="0"/>
              <a:pPr/>
              <a:t>‹#›</a:t>
            </a:fld>
            <a:endParaRPr lang="en-US" dirty="0"/>
          </a:p>
        </p:txBody>
      </p:sp>
    </p:spTree>
    <p:extLst>
      <p:ext uri="{BB962C8B-B14F-4D97-AF65-F5344CB8AC3E}">
        <p14:creationId xmlns:p14="http://schemas.microsoft.com/office/powerpoint/2010/main" val="1818673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xmlns:p14="http://schemas.microsoft.com/office/powerpoint/2010/main" id="1" dur="indefinite" restart="never" nodeType="tmRoot"/>
      </p:par>
    </p:tnLst>
  </p:timing>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mailto:sprasad@nsf.gov" TargetMode="External"/><Relationship Id="rId4" Type="http://schemas.openxmlformats.org/officeDocument/2006/relationships/hyperlink" Target="http://www.nsf.gov/events/"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nsf.gov/pubs/2015/nsf15072/nsf15072.jsp" TargetMode="External"/><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057" y="863600"/>
            <a:ext cx="8229600" cy="2214076"/>
          </a:xfrm>
        </p:spPr>
        <p:txBody>
          <a:bodyPr/>
          <a:lstStyle/>
          <a:p>
            <a:pPr algn="l"/>
            <a:r>
              <a:rPr lang="en-US" sz="4000" b="1" dirty="0">
                <a:solidFill>
                  <a:srgbClr val="FFC000"/>
                </a:solidFill>
              </a:rPr>
              <a:t>Innovations in </a:t>
            </a:r>
            <a:r>
              <a:rPr lang="en-US" sz="4000" b="1" dirty="0" err="1">
                <a:solidFill>
                  <a:srgbClr val="FFC000"/>
                </a:solidFill>
              </a:rPr>
              <a:t>Cyberinfrastructure</a:t>
            </a:r>
            <a:r>
              <a:rPr lang="en-US" sz="4000" b="1" dirty="0">
                <a:solidFill>
                  <a:srgbClr val="FFC000"/>
                </a:solidFill>
              </a:rPr>
              <a:t> </a:t>
            </a:r>
            <a:r>
              <a:rPr lang="en-US" sz="4000" b="1" dirty="0" smtClean="0">
                <a:solidFill>
                  <a:srgbClr val="FFC000"/>
                </a:solidFill>
              </a:rPr>
              <a:t>Learning </a:t>
            </a:r>
            <a:r>
              <a:rPr lang="en-US" sz="4000" b="1" dirty="0">
                <a:solidFill>
                  <a:srgbClr val="FFC000"/>
                </a:solidFill>
              </a:rPr>
              <a:t>and Workforce </a:t>
            </a:r>
            <a:r>
              <a:rPr lang="en-US" sz="4000" b="1" dirty="0" smtClean="0">
                <a:solidFill>
                  <a:srgbClr val="FFC000"/>
                </a:solidFill>
              </a:rPr>
              <a:t>Development (LWD)</a:t>
            </a:r>
            <a:r>
              <a:rPr lang="en-US" sz="4000" b="1" dirty="0" smtClean="0">
                <a:solidFill>
                  <a:srgbClr val="FFC000"/>
                </a:solidFill>
              </a:rPr>
              <a:t/>
            </a:r>
            <a:br>
              <a:rPr lang="en-US" sz="4000" b="1" dirty="0" smtClean="0">
                <a:solidFill>
                  <a:srgbClr val="FFC000"/>
                </a:solidFill>
              </a:rPr>
            </a:br>
            <a:r>
              <a:rPr lang="en-US" sz="4000" b="1" dirty="0">
                <a:solidFill>
                  <a:srgbClr val="FFC000"/>
                </a:solidFill>
              </a:rPr>
              <a:t/>
            </a:r>
            <a:br>
              <a:rPr lang="en-US" sz="4000" b="1" dirty="0">
                <a:solidFill>
                  <a:srgbClr val="FFC000"/>
                </a:solidFill>
              </a:rPr>
            </a:br>
            <a:r>
              <a:rPr lang="en-US" sz="2400" dirty="0">
                <a:solidFill>
                  <a:srgbClr val="FFC000"/>
                </a:solidFill>
              </a:rPr>
              <a:t>Advanced Cyberinfrastructure Division (ACI)</a:t>
            </a:r>
            <a:br>
              <a:rPr lang="en-US" sz="2400" dirty="0">
                <a:solidFill>
                  <a:srgbClr val="FFC000"/>
                </a:solidFill>
              </a:rPr>
            </a:br>
            <a:r>
              <a:rPr lang="en-US" sz="2400" dirty="0">
                <a:solidFill>
                  <a:srgbClr val="FFC000"/>
                </a:solidFill>
              </a:rPr>
              <a:t>Computer and Information Science &amp; Engineering (CISE) </a:t>
            </a:r>
            <a:br>
              <a:rPr lang="en-US" sz="2400" dirty="0">
                <a:solidFill>
                  <a:srgbClr val="FFC000"/>
                </a:solidFill>
              </a:rPr>
            </a:br>
            <a:r>
              <a:rPr lang="en-US" sz="4000" dirty="0" smtClean="0"/>
              <a:t> </a:t>
            </a:r>
            <a:endParaRPr lang="en-US" sz="4000" b="1" dirty="0"/>
          </a:p>
        </p:txBody>
      </p:sp>
      <p:sp>
        <p:nvSpPr>
          <p:cNvPr id="3" name="Subtitle 2"/>
          <p:cNvSpPr>
            <a:spLocks noGrp="1"/>
          </p:cNvSpPr>
          <p:nvPr>
            <p:ph type="subTitle" idx="1"/>
          </p:nvPr>
        </p:nvSpPr>
        <p:spPr>
          <a:xfrm>
            <a:off x="540327" y="4693234"/>
            <a:ext cx="8042564" cy="976739"/>
          </a:xfrm>
        </p:spPr>
        <p:txBody>
          <a:bodyPr/>
          <a:lstStyle/>
          <a:p>
            <a:pPr algn="r"/>
            <a:r>
              <a:rPr lang="en-US" sz="2000" dirty="0" smtClean="0">
                <a:latin typeface="Arial" panose="020B0604020202020204" pitchFamily="34" charset="0"/>
                <a:cs typeface="Arial" panose="020B0604020202020204" pitchFamily="34" charset="0"/>
              </a:rPr>
              <a:t>Sushil K Prasad, Program Director</a:t>
            </a:r>
          </a:p>
          <a:p>
            <a:pPr algn="r"/>
            <a:r>
              <a:rPr lang="en-US" sz="2000" dirty="0" smtClean="0">
                <a:latin typeface="Arial" panose="020B0604020202020204" pitchFamily="34" charset="0"/>
                <a:cs typeface="Arial" panose="020B0604020202020204" pitchFamily="34" charset="0"/>
              </a:rPr>
              <a:t>Questions: </a:t>
            </a:r>
            <a:r>
              <a:rPr lang="en-US" sz="2000" dirty="0" err="1" smtClean="0">
                <a:latin typeface="Arial" panose="020B0604020202020204" pitchFamily="34" charset="0"/>
                <a:cs typeface="Arial" panose="020B0604020202020204" pitchFamily="34" charset="0"/>
              </a:rPr>
              <a:t>sprasad@nsf.gov</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615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139700"/>
            <a:ext cx="7772400" cy="990600"/>
          </a:xfrm>
        </p:spPr>
        <p:txBody>
          <a:bodyPr>
            <a:noAutofit/>
          </a:bodyPr>
          <a:lstStyle/>
          <a:p>
            <a:pPr lvl="1" algn="ctr" rtl="0">
              <a:spcBef>
                <a:spcPct val="0"/>
              </a:spcBef>
            </a:pPr>
            <a:r>
              <a:rPr lang="en-US" sz="3200" b="1" dirty="0" smtClean="0"/>
              <a:t>NSF Research Training </a:t>
            </a:r>
            <a:br>
              <a:rPr lang="en-US" sz="3200" b="1" dirty="0" smtClean="0"/>
            </a:br>
            <a:r>
              <a:rPr lang="en-US" sz="3200" b="1" dirty="0" smtClean="0"/>
              <a:t>(</a:t>
            </a:r>
            <a:r>
              <a:rPr lang="en-US" sz="3200" b="1" dirty="0" smtClean="0"/>
              <a:t>NRT</a:t>
            </a:r>
            <a:r>
              <a:rPr lang="en-US" sz="3200" b="1" dirty="0"/>
              <a:t> </a:t>
            </a:r>
            <a:r>
              <a:rPr lang="en-US" sz="3200" b="1" dirty="0" smtClean="0"/>
              <a:t>- </a:t>
            </a:r>
            <a:r>
              <a:rPr lang="en-US" sz="3200" b="1" dirty="0" smtClean="0"/>
              <a:t>NSF 15542)</a:t>
            </a:r>
            <a:endParaRPr lang="en-US" sz="3200" b="1" dirty="0"/>
          </a:p>
        </p:txBody>
      </p:sp>
      <p:sp>
        <p:nvSpPr>
          <p:cNvPr id="4" name="Subtitle 3"/>
          <p:cNvSpPr>
            <a:spLocks noGrp="1"/>
          </p:cNvSpPr>
          <p:nvPr>
            <p:ph type="subTitle" idx="1"/>
          </p:nvPr>
        </p:nvSpPr>
        <p:spPr>
          <a:xfrm>
            <a:off x="292100" y="1676400"/>
            <a:ext cx="8534400" cy="4876800"/>
          </a:xfrm>
        </p:spPr>
        <p:txBody>
          <a:bodyPr>
            <a:normAutofit/>
          </a:bodyPr>
          <a:lstStyle/>
          <a:p>
            <a:pPr marL="457200" indent="-457200" algn="l">
              <a:spcBef>
                <a:spcPts val="0"/>
              </a:spcBef>
              <a:buFont typeface="Arial" panose="020B0604020202020204" pitchFamily="34" charset="0"/>
              <a:buChar char="•"/>
            </a:pPr>
            <a:r>
              <a:rPr lang="en-US" sz="2800" dirty="0">
                <a:solidFill>
                  <a:schemeClr val="tx1"/>
                </a:solidFill>
              </a:rPr>
              <a:t>T</a:t>
            </a:r>
            <a:r>
              <a:rPr lang="en-US" sz="2800" dirty="0" smtClean="0">
                <a:solidFill>
                  <a:schemeClr val="tx1"/>
                </a:solidFill>
              </a:rPr>
              <a:t>o </a:t>
            </a:r>
            <a:r>
              <a:rPr lang="en-US" sz="2800" dirty="0">
                <a:solidFill>
                  <a:schemeClr val="tx1"/>
                </a:solidFill>
              </a:rPr>
              <a:t>encourage the development and implementation of </a:t>
            </a:r>
            <a:r>
              <a:rPr lang="en-US" sz="2800" dirty="0" smtClean="0">
                <a:solidFill>
                  <a:schemeClr val="tx1"/>
                </a:solidFill>
              </a:rPr>
              <a:t>potentially </a:t>
            </a:r>
            <a:r>
              <a:rPr lang="en-US" sz="2800" dirty="0">
                <a:solidFill>
                  <a:schemeClr val="tx1"/>
                </a:solidFill>
              </a:rPr>
              <a:t>transformative models for </a:t>
            </a:r>
            <a:r>
              <a:rPr lang="en-US" sz="2800" dirty="0">
                <a:solidFill>
                  <a:srgbClr val="FF0000"/>
                </a:solidFill>
              </a:rPr>
              <a:t>STEM graduate education</a:t>
            </a:r>
            <a:r>
              <a:rPr lang="en-US" sz="2800" b="1" dirty="0">
                <a:solidFill>
                  <a:schemeClr val="tx1"/>
                </a:solidFill>
              </a:rPr>
              <a:t> </a:t>
            </a:r>
            <a:r>
              <a:rPr lang="en-US" sz="2800" dirty="0">
                <a:solidFill>
                  <a:schemeClr val="tx1"/>
                </a:solidFill>
              </a:rPr>
              <a:t>training </a:t>
            </a:r>
            <a:endParaRPr lang="en-US" sz="2800" dirty="0" smtClean="0">
              <a:solidFill>
                <a:schemeClr val="tx1"/>
              </a:solidFill>
              <a:latin typeface="+mj-lt"/>
              <a:cs typeface="Times New Roman" pitchFamily="18" charset="0"/>
            </a:endParaRPr>
          </a:p>
          <a:p>
            <a:pPr marL="457200" indent="-457200" algn="l">
              <a:spcBef>
                <a:spcPts val="0"/>
              </a:spcBef>
              <a:buFont typeface="Arial" panose="020B0604020202020204" pitchFamily="34" charset="0"/>
              <a:buChar char="•"/>
            </a:pPr>
            <a:r>
              <a:rPr lang="en-US" sz="2800" dirty="0" smtClean="0"/>
              <a:t>Data-enabled Science and Engineering (</a:t>
            </a:r>
            <a:r>
              <a:rPr lang="en-US" sz="2800" dirty="0" smtClean="0">
                <a:solidFill>
                  <a:schemeClr val="tx1"/>
                </a:solidFill>
              </a:rPr>
              <a:t>DESE)  </a:t>
            </a:r>
            <a:endParaRPr lang="en-US" sz="2800" dirty="0" smtClean="0">
              <a:solidFill>
                <a:schemeClr val="tx1"/>
              </a:solidFill>
            </a:endParaRPr>
          </a:p>
          <a:p>
            <a:pPr marL="914400" lvl="1" indent="-457200" algn="l">
              <a:spcBef>
                <a:spcPts val="0"/>
              </a:spcBef>
              <a:buFont typeface="Arial" panose="020B0604020202020204" pitchFamily="34" charset="0"/>
              <a:buChar char="•"/>
            </a:pPr>
            <a:r>
              <a:rPr lang="en-US" sz="2400" dirty="0" smtClean="0">
                <a:solidFill>
                  <a:schemeClr val="tx1"/>
                </a:solidFill>
              </a:rPr>
              <a:t>Understanding </a:t>
            </a:r>
            <a:r>
              <a:rPr lang="en-US" sz="2400" dirty="0">
                <a:solidFill>
                  <a:schemeClr val="tx1"/>
                </a:solidFill>
              </a:rPr>
              <a:t>the Brain (</a:t>
            </a:r>
            <a:r>
              <a:rPr lang="en-US" sz="2400" dirty="0" err="1">
                <a:solidFill>
                  <a:schemeClr val="tx1"/>
                </a:solidFill>
              </a:rPr>
              <a:t>UtB</a:t>
            </a:r>
            <a:r>
              <a:rPr lang="en-US" sz="2400" dirty="0">
                <a:solidFill>
                  <a:schemeClr val="tx1"/>
                </a:solidFill>
              </a:rPr>
              <a:t>) </a:t>
            </a:r>
            <a:r>
              <a:rPr lang="en-US" sz="2400" dirty="0" smtClean="0">
                <a:solidFill>
                  <a:schemeClr val="tx1"/>
                </a:solidFill>
              </a:rPr>
              <a:t> + Innovations </a:t>
            </a:r>
            <a:r>
              <a:rPr lang="en-US" sz="2400" dirty="0">
                <a:solidFill>
                  <a:schemeClr val="tx1"/>
                </a:solidFill>
              </a:rPr>
              <a:t>at the Nexus of Food, Energy, and Water Systems (INFEWS) </a:t>
            </a:r>
            <a:endParaRPr lang="en-US" sz="2400" dirty="0" smtClean="0">
              <a:solidFill>
                <a:schemeClr val="tx1"/>
              </a:solidFill>
            </a:endParaRPr>
          </a:p>
          <a:p>
            <a:pPr marL="457200" indent="-457200" algn="l">
              <a:spcBef>
                <a:spcPts val="0"/>
              </a:spcBef>
              <a:buFont typeface="Arial" panose="020B0604020202020204" pitchFamily="34" charset="0"/>
              <a:buChar char="•"/>
            </a:pPr>
            <a:r>
              <a:rPr lang="en-US" sz="2800" dirty="0" smtClean="0">
                <a:solidFill>
                  <a:schemeClr val="tx1"/>
                </a:solidFill>
              </a:rPr>
              <a:t>Award </a:t>
            </a:r>
            <a:r>
              <a:rPr lang="en-US" sz="2800" dirty="0" smtClean="0">
                <a:solidFill>
                  <a:srgbClr val="FF0000"/>
                </a:solidFill>
              </a:rPr>
              <a:t>$3</a:t>
            </a:r>
            <a:r>
              <a:rPr lang="en-US" sz="2800" dirty="0">
                <a:solidFill>
                  <a:srgbClr val="FF0000"/>
                </a:solidFill>
              </a:rPr>
              <a:t>M</a:t>
            </a:r>
            <a:r>
              <a:rPr lang="en-US" sz="2800" dirty="0" smtClean="0">
                <a:solidFill>
                  <a:schemeClr val="tx1"/>
                </a:solidFill>
              </a:rPr>
              <a:t>/4-5yrs</a:t>
            </a:r>
          </a:p>
          <a:p>
            <a:pPr marL="457200" indent="-457200" algn="l">
              <a:spcBef>
                <a:spcPts val="0"/>
              </a:spcBef>
              <a:buFont typeface="Arial" panose="020B0604020202020204" pitchFamily="34" charset="0"/>
              <a:buChar char="•"/>
            </a:pPr>
            <a:r>
              <a:rPr lang="en-US" sz="2800" dirty="0" smtClean="0">
                <a:solidFill>
                  <a:schemeClr val="tx1"/>
                </a:solidFill>
                <a:latin typeface="+mj-lt"/>
              </a:rPr>
              <a:t>Deadlines: </a:t>
            </a:r>
            <a:endParaRPr lang="en-US" sz="2800" dirty="0" smtClean="0">
              <a:solidFill>
                <a:schemeClr val="tx1"/>
              </a:solidFill>
              <a:latin typeface="+mj-lt"/>
            </a:endParaRPr>
          </a:p>
          <a:p>
            <a:pPr marL="914400" lvl="1" indent="-457200" algn="l">
              <a:spcBef>
                <a:spcPts val="0"/>
              </a:spcBef>
              <a:buFont typeface="Arial" panose="020B0604020202020204" pitchFamily="34" charset="0"/>
              <a:buChar char="•"/>
            </a:pPr>
            <a:r>
              <a:rPr lang="en-US" dirty="0" smtClean="0">
                <a:solidFill>
                  <a:srgbClr val="FF0000"/>
                </a:solidFill>
              </a:rPr>
              <a:t>Mandatory</a:t>
            </a:r>
            <a:r>
              <a:rPr lang="en-US" dirty="0" smtClean="0"/>
              <a:t> l</a:t>
            </a:r>
            <a:r>
              <a:rPr lang="en-US" dirty="0" smtClean="0">
                <a:solidFill>
                  <a:schemeClr val="tx1"/>
                </a:solidFill>
              </a:rPr>
              <a:t>etters of intent: Dec-2015 </a:t>
            </a:r>
          </a:p>
          <a:p>
            <a:pPr marL="914400" lvl="1" indent="-457200" algn="l">
              <a:spcBef>
                <a:spcPts val="0"/>
              </a:spcBef>
              <a:buFont typeface="Arial" panose="020B0604020202020204" pitchFamily="34" charset="0"/>
              <a:buChar char="•"/>
            </a:pPr>
            <a:r>
              <a:rPr lang="en-US" dirty="0" smtClean="0">
                <a:solidFill>
                  <a:schemeClr val="tx1"/>
                </a:solidFill>
              </a:rPr>
              <a:t>Feb</a:t>
            </a:r>
            <a:r>
              <a:rPr lang="en-US" dirty="0">
                <a:solidFill>
                  <a:schemeClr val="tx1"/>
                </a:solidFill>
              </a:rPr>
              <a:t>-2016 deadline</a:t>
            </a:r>
          </a:p>
          <a:p>
            <a:pPr lvl="1" algn="l">
              <a:spcBef>
                <a:spcPts val="0"/>
              </a:spcBef>
            </a:pPr>
            <a:endParaRPr lang="en-US" dirty="0">
              <a:solidFill>
                <a:schemeClr val="tx1"/>
              </a:solidFill>
              <a:latin typeface="+mj-lt"/>
              <a:ea typeface="Verdana" pitchFamily="34" charset="0"/>
              <a:cs typeface="Arial"/>
            </a:endParaRPr>
          </a:p>
        </p:txBody>
      </p:sp>
      <p:pic>
        <p:nvPicPr>
          <p:cNvPr id="4098" name="Picture 2" descr="C:\Users\afriedla\AppData\Local\Microsoft\Windows\Temporary Internet Files\Content.IE5\8CTBDIGI\mono-bank[1].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183247" y="0"/>
            <a:ext cx="1813306" cy="1813306"/>
          </a:xfrm>
          <a:prstGeom prst="rect">
            <a:avLst/>
          </a:prstGeom>
          <a:noFill/>
          <a:effectLst>
            <a:glow rad="228600">
              <a:schemeClr val="accent2">
                <a:satMod val="175000"/>
                <a:alpha val="40000"/>
              </a:schemeClr>
            </a:glo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385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SCHMIDT\AppData\Local\Microsoft\Windows\Temporary Internet Files\Content.IE5\3EK4HI05\direction[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372" b="-3274"/>
          <a:stretch/>
        </p:blipFill>
        <p:spPr bwMode="auto">
          <a:xfrm>
            <a:off x="6286500" y="3672840"/>
            <a:ext cx="2857500"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smtClean="0"/>
              <a:t>Other </a:t>
            </a:r>
            <a:r>
              <a:rPr lang="en-US" b="1" dirty="0" smtClean="0"/>
              <a:t>LWD Opportunities </a:t>
            </a:r>
            <a:r>
              <a:rPr lang="en-US" b="1" dirty="0" smtClean="0"/>
              <a:t>within ACI</a:t>
            </a:r>
            <a:endParaRPr lang="en-US" b="1" dirty="0"/>
          </a:p>
        </p:txBody>
      </p:sp>
      <p:sp>
        <p:nvSpPr>
          <p:cNvPr id="3" name="Content Placeholder 2"/>
          <p:cNvSpPr>
            <a:spLocks noGrp="1"/>
          </p:cNvSpPr>
          <p:nvPr>
            <p:ph idx="1"/>
          </p:nvPr>
        </p:nvSpPr>
        <p:spPr/>
        <p:txBody>
          <a:bodyPr>
            <a:normAutofit fontScale="92500"/>
          </a:bodyPr>
          <a:lstStyle/>
          <a:p>
            <a:r>
              <a:rPr lang="en-US" b="0" dirty="0" smtClean="0"/>
              <a:t>EAGERs</a:t>
            </a:r>
            <a:r>
              <a:rPr lang="en-US" b="0" dirty="0" smtClean="0"/>
              <a:t>, </a:t>
            </a:r>
            <a:r>
              <a:rPr lang="en-US" b="0" dirty="0" smtClean="0"/>
              <a:t>Workshops, RCNs</a:t>
            </a:r>
          </a:p>
          <a:p>
            <a:pPr lvl="1"/>
            <a:r>
              <a:rPr lang="en-US" b="0" dirty="0" smtClean="0">
                <a:solidFill>
                  <a:srgbClr val="FF0000"/>
                </a:solidFill>
              </a:rPr>
              <a:t>Seed Exploration of Informal/Formal Training and Education, Broadening Participation</a:t>
            </a:r>
            <a:r>
              <a:rPr lang="en-US" b="0" dirty="0" smtClean="0">
                <a:solidFill>
                  <a:srgbClr val="FF0000"/>
                </a:solidFill>
              </a:rPr>
              <a:t> </a:t>
            </a:r>
          </a:p>
          <a:p>
            <a:pPr lvl="1"/>
            <a:r>
              <a:rPr lang="en-US" b="0" dirty="0" smtClean="0">
                <a:solidFill>
                  <a:srgbClr val="FF0000"/>
                </a:solidFill>
              </a:rPr>
              <a:t>Students, Post-Docs, Faculty, CI Professionals</a:t>
            </a:r>
            <a:endParaRPr lang="en-US" b="0" dirty="0" smtClean="0">
              <a:solidFill>
                <a:srgbClr val="FF0000"/>
              </a:solidFill>
            </a:endParaRPr>
          </a:p>
          <a:p>
            <a:r>
              <a:rPr lang="en-US" b="0" dirty="0" smtClean="0"/>
              <a:t>Fellowships </a:t>
            </a:r>
            <a:r>
              <a:rPr lang="en-US" b="0" dirty="0"/>
              <a:t>(e.g., Blue Waters, </a:t>
            </a:r>
            <a:r>
              <a:rPr lang="en-US" b="0" dirty="0" smtClean="0"/>
              <a:t>XSEDE Scholars)</a:t>
            </a:r>
            <a:endParaRPr lang="en-US" b="0" dirty="0"/>
          </a:p>
          <a:p>
            <a:r>
              <a:rPr lang="en-US" b="0" dirty="0" smtClean="0"/>
              <a:t>STEM+C at K-12 level </a:t>
            </a:r>
            <a:endParaRPr lang="en-US" b="0" dirty="0"/>
          </a:p>
          <a:p>
            <a:r>
              <a:rPr lang="en-US" b="0" dirty="0" smtClean="0"/>
              <a:t>Student </a:t>
            </a:r>
            <a:r>
              <a:rPr lang="en-US" b="0" dirty="0"/>
              <a:t>T</a:t>
            </a:r>
            <a:r>
              <a:rPr lang="en-US" b="0" dirty="0" smtClean="0"/>
              <a:t>ravel </a:t>
            </a:r>
            <a:r>
              <a:rPr lang="en-US" b="0" dirty="0"/>
              <a:t>G</a:t>
            </a:r>
            <a:r>
              <a:rPr lang="en-US" b="0" dirty="0" smtClean="0"/>
              <a:t>rants </a:t>
            </a:r>
            <a:endParaRPr lang="en-US" b="0" dirty="0" smtClean="0"/>
          </a:p>
          <a:p>
            <a:r>
              <a:rPr lang="en-US" b="0" i="1" dirty="0" smtClean="0">
                <a:solidFill>
                  <a:srgbClr val="FF0000"/>
                </a:solidFill>
              </a:rPr>
              <a:t>Discuss </a:t>
            </a:r>
            <a:r>
              <a:rPr lang="en-US" b="0" i="1" dirty="0" smtClean="0">
                <a:solidFill>
                  <a:srgbClr val="FF0000"/>
                </a:solidFill>
              </a:rPr>
              <a:t>with me and </a:t>
            </a:r>
            <a:endParaRPr lang="en-US" b="0" i="1" dirty="0" smtClean="0">
              <a:solidFill>
                <a:srgbClr val="FF0000"/>
              </a:solidFill>
            </a:endParaRPr>
          </a:p>
          <a:p>
            <a:pPr marL="0" indent="0">
              <a:buNone/>
            </a:pPr>
            <a:r>
              <a:rPr lang="en-US" b="0" i="1" dirty="0" smtClean="0">
                <a:solidFill>
                  <a:srgbClr val="FF0000"/>
                </a:solidFill>
              </a:rPr>
              <a:t>other </a:t>
            </a:r>
            <a:r>
              <a:rPr lang="en-US" b="0" i="1" dirty="0" smtClean="0">
                <a:solidFill>
                  <a:srgbClr val="FF0000"/>
                </a:solidFill>
              </a:rPr>
              <a:t>ACI Program </a:t>
            </a:r>
            <a:r>
              <a:rPr lang="en-US" b="0" i="1" dirty="0" smtClean="0">
                <a:solidFill>
                  <a:srgbClr val="FF0000"/>
                </a:solidFill>
              </a:rPr>
              <a:t>Officers</a:t>
            </a:r>
            <a:endParaRPr lang="en-US" b="0" i="1" dirty="0" smtClean="0">
              <a:solidFill>
                <a:srgbClr val="FF0000"/>
              </a:solidFill>
            </a:endParaRPr>
          </a:p>
        </p:txBody>
      </p:sp>
    </p:spTree>
    <p:extLst>
      <p:ext uri="{BB962C8B-B14F-4D97-AF65-F5344CB8AC3E}">
        <p14:creationId xmlns:p14="http://schemas.microsoft.com/office/powerpoint/2010/main" val="31707510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endParaRPr lang="en-US" b="1" dirty="0" smtClean="0">
              <a:solidFill>
                <a:schemeClr val="bg1"/>
              </a:solidFill>
            </a:endParaRPr>
          </a:p>
          <a:p>
            <a:pPr marL="0" indent="0">
              <a:buNone/>
            </a:pPr>
            <a:r>
              <a:rPr lang="en-US" sz="3600" b="1" dirty="0" smtClean="0">
                <a:solidFill>
                  <a:schemeClr val="bg1"/>
                </a:solidFill>
              </a:rPr>
              <a:t>Thank you</a:t>
            </a:r>
            <a:r>
              <a:rPr lang="en-US" sz="3600" b="1" dirty="0" smtClean="0">
                <a:solidFill>
                  <a:schemeClr val="bg1"/>
                </a:solidFill>
              </a:rPr>
              <a:t>!</a:t>
            </a:r>
            <a:endParaRPr lang="en-US" sz="3600" b="1" i="1" u="sng" dirty="0" smtClean="0">
              <a:solidFill>
                <a:schemeClr val="bg1"/>
              </a:solidFill>
            </a:endParaRPr>
          </a:p>
          <a:p>
            <a:pPr marL="0" indent="0">
              <a:buNone/>
            </a:pPr>
            <a:endParaRPr lang="en-US" sz="3600" b="1" i="1" u="sng" dirty="0" smtClean="0">
              <a:solidFill>
                <a:schemeClr val="bg1"/>
              </a:solidFill>
            </a:endParaRPr>
          </a:p>
          <a:p>
            <a:pPr marL="0" indent="0">
              <a:buNone/>
            </a:pPr>
            <a:r>
              <a:rPr lang="en-US" sz="3600" b="1" i="1" u="sng" dirty="0" smtClean="0">
                <a:solidFill>
                  <a:schemeClr val="bg1"/>
                </a:solidFill>
              </a:rPr>
              <a:t>Questions </a:t>
            </a:r>
            <a:r>
              <a:rPr lang="en-US" sz="3600" b="1" i="1" u="sng" dirty="0">
                <a:solidFill>
                  <a:schemeClr val="bg1"/>
                </a:solidFill>
              </a:rPr>
              <a:t>Now:</a:t>
            </a:r>
            <a:r>
              <a:rPr lang="en-US" sz="3600" b="1" dirty="0">
                <a:solidFill>
                  <a:schemeClr val="bg1"/>
                </a:solidFill>
              </a:rPr>
              <a:t> </a:t>
            </a: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hlinkClick r:id="rId3"/>
              </a:rPr>
              <a:t>sprasad@</a:t>
            </a: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hlinkClick r:id="rId3"/>
              </a:rPr>
              <a:t>nsf.gov</a:t>
            </a:r>
            <a:endPar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0" indent="0">
              <a:buNone/>
            </a:pPr>
            <a:endPar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endParaRPr>
          </a:p>
          <a:p>
            <a:pPr marL="0" indent="0">
              <a:buNone/>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rPr>
              <a:t>(</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rPr>
              <a:t>These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rPr>
              <a:t>slides, an audio recording, and a script of this webinar </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rPr>
              <a:t>will be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rPr>
              <a:t>available at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hlinkClick r:id="rId4"/>
              </a:rPr>
              <a:t>http://www.nsf.gov/events</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hlinkClick r:id="rId4"/>
              </a:rPr>
              <a:t>/</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rPr>
              <a:t>)</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endParaRPr>
          </a:p>
          <a:p>
            <a:pPr marL="0" indent="0">
              <a:buNone/>
            </a:pPr>
            <a:endParaRPr lang="en-US" sz="2400" b="1" i="1" u="sng" dirty="0" smtClean="0">
              <a:solidFill>
                <a:schemeClr val="bg1"/>
              </a:solidFill>
            </a:endParaRPr>
          </a:p>
          <a:p>
            <a:pPr marL="0" indent="0">
              <a:buNone/>
            </a:pPr>
            <a:endParaRPr lang="en-US" sz="2400" b="1" dirty="0">
              <a:solidFill>
                <a:schemeClr val="bg1"/>
              </a:solidFill>
            </a:endParaRPr>
          </a:p>
        </p:txBody>
      </p:sp>
    </p:spTree>
    <p:extLst>
      <p:ext uri="{BB962C8B-B14F-4D97-AF65-F5344CB8AC3E}">
        <p14:creationId xmlns:p14="http://schemas.microsoft.com/office/powerpoint/2010/main" val="37136758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696200" cy="1143000"/>
          </a:xfrm>
        </p:spPr>
        <p:txBody>
          <a:bodyPr/>
          <a:lstStyle/>
          <a:p>
            <a:r>
              <a:rPr lang="en-US" sz="2800" dirty="0" smtClean="0"/>
              <a:t/>
            </a:r>
            <a:br>
              <a:rPr lang="en-US" sz="2800" dirty="0" smtClean="0"/>
            </a:br>
            <a:endParaRPr lang="en-US" sz="2800" dirty="0"/>
          </a:p>
        </p:txBody>
      </p:sp>
      <p:sp>
        <p:nvSpPr>
          <p:cNvPr id="3" name="Left Arrow 2"/>
          <p:cNvSpPr/>
          <p:nvPr/>
        </p:nvSpPr>
        <p:spPr>
          <a:xfrm rot="16200000">
            <a:off x="4445002" y="2428645"/>
            <a:ext cx="914400" cy="324309"/>
          </a:xfrm>
          <a:prstGeom prst="leftArrow">
            <a:avLst>
              <a:gd name="adj1" fmla="val 60000"/>
              <a:gd name="adj2" fmla="val 92717"/>
            </a:avLst>
          </a:prstGeom>
          <a:solidFill>
            <a:schemeClr val="accent1">
              <a:lumMod val="50000"/>
            </a:schemeClr>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 name="Left Arrow 3"/>
          <p:cNvSpPr/>
          <p:nvPr/>
        </p:nvSpPr>
        <p:spPr>
          <a:xfrm rot="19623210">
            <a:off x="5465265" y="2867921"/>
            <a:ext cx="1675438" cy="324309"/>
          </a:xfrm>
          <a:prstGeom prst="leftArrow">
            <a:avLst>
              <a:gd name="adj1" fmla="val 60000"/>
              <a:gd name="adj2" fmla="val 92717"/>
            </a:avLst>
          </a:prstGeom>
          <a:solidFill>
            <a:schemeClr val="accent1">
              <a:lumMod val="50000"/>
            </a:schemeClr>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5" name="Left Arrow 4"/>
          <p:cNvSpPr/>
          <p:nvPr/>
        </p:nvSpPr>
        <p:spPr>
          <a:xfrm rot="12948260">
            <a:off x="2985411" y="2948769"/>
            <a:ext cx="1339233" cy="324309"/>
          </a:xfrm>
          <a:prstGeom prst="leftArrow">
            <a:avLst>
              <a:gd name="adj1" fmla="val 60000"/>
              <a:gd name="adj2" fmla="val 92717"/>
            </a:avLst>
          </a:prstGeom>
          <a:solidFill>
            <a:schemeClr val="accent1">
              <a:lumMod val="50000"/>
            </a:schemeClr>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6" name="Freeform 5"/>
          <p:cNvSpPr/>
          <p:nvPr/>
        </p:nvSpPr>
        <p:spPr>
          <a:xfrm>
            <a:off x="698500" y="1447798"/>
            <a:ext cx="2514600" cy="1371600"/>
          </a:xfrm>
          <a:custGeom>
            <a:avLst/>
            <a:gdLst>
              <a:gd name="connsiteX0" fmla="*/ 0 w 1081031"/>
              <a:gd name="connsiteY0" fmla="*/ 86483 h 864825"/>
              <a:gd name="connsiteX1" fmla="*/ 25330 w 1081031"/>
              <a:gd name="connsiteY1" fmla="*/ 25330 h 864825"/>
              <a:gd name="connsiteX2" fmla="*/ 86483 w 1081031"/>
              <a:gd name="connsiteY2" fmla="*/ 0 h 864825"/>
              <a:gd name="connsiteX3" fmla="*/ 994548 w 1081031"/>
              <a:gd name="connsiteY3" fmla="*/ 0 h 864825"/>
              <a:gd name="connsiteX4" fmla="*/ 1055701 w 1081031"/>
              <a:gd name="connsiteY4" fmla="*/ 25330 h 864825"/>
              <a:gd name="connsiteX5" fmla="*/ 1081031 w 1081031"/>
              <a:gd name="connsiteY5" fmla="*/ 86483 h 864825"/>
              <a:gd name="connsiteX6" fmla="*/ 1081031 w 1081031"/>
              <a:gd name="connsiteY6" fmla="*/ 778342 h 864825"/>
              <a:gd name="connsiteX7" fmla="*/ 1055701 w 1081031"/>
              <a:gd name="connsiteY7" fmla="*/ 839495 h 864825"/>
              <a:gd name="connsiteX8" fmla="*/ 994548 w 1081031"/>
              <a:gd name="connsiteY8" fmla="*/ 864825 h 864825"/>
              <a:gd name="connsiteX9" fmla="*/ 86483 w 1081031"/>
              <a:gd name="connsiteY9" fmla="*/ 864825 h 864825"/>
              <a:gd name="connsiteX10" fmla="*/ 25330 w 1081031"/>
              <a:gd name="connsiteY10" fmla="*/ 839495 h 864825"/>
              <a:gd name="connsiteX11" fmla="*/ 0 w 1081031"/>
              <a:gd name="connsiteY11" fmla="*/ 778342 h 864825"/>
              <a:gd name="connsiteX12" fmla="*/ 0 w 1081031"/>
              <a:gd name="connsiteY12" fmla="*/ 86483 h 86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031" h="864825">
                <a:moveTo>
                  <a:pt x="0" y="86483"/>
                </a:moveTo>
                <a:cubicBezTo>
                  <a:pt x="0" y="63546"/>
                  <a:pt x="9112" y="41549"/>
                  <a:pt x="25330" y="25330"/>
                </a:cubicBezTo>
                <a:cubicBezTo>
                  <a:pt x="41549" y="9111"/>
                  <a:pt x="63546" y="0"/>
                  <a:pt x="86483" y="0"/>
                </a:cubicBezTo>
                <a:lnTo>
                  <a:pt x="994548" y="0"/>
                </a:lnTo>
                <a:cubicBezTo>
                  <a:pt x="1017485" y="0"/>
                  <a:pt x="1039482" y="9112"/>
                  <a:pt x="1055701" y="25330"/>
                </a:cubicBezTo>
                <a:cubicBezTo>
                  <a:pt x="1071920" y="41549"/>
                  <a:pt x="1081031" y="63546"/>
                  <a:pt x="1081031" y="86483"/>
                </a:cubicBezTo>
                <a:lnTo>
                  <a:pt x="1081031" y="778342"/>
                </a:lnTo>
                <a:cubicBezTo>
                  <a:pt x="1081031" y="801279"/>
                  <a:pt x="1071919" y="823276"/>
                  <a:pt x="1055701" y="839495"/>
                </a:cubicBezTo>
                <a:cubicBezTo>
                  <a:pt x="1039482" y="855714"/>
                  <a:pt x="1017485" y="864825"/>
                  <a:pt x="994548" y="864825"/>
                </a:cubicBezTo>
                <a:lnTo>
                  <a:pt x="86483" y="864825"/>
                </a:lnTo>
                <a:cubicBezTo>
                  <a:pt x="63546" y="864825"/>
                  <a:pt x="41549" y="855713"/>
                  <a:pt x="25330" y="839495"/>
                </a:cubicBezTo>
                <a:cubicBezTo>
                  <a:pt x="9111" y="823276"/>
                  <a:pt x="0" y="801279"/>
                  <a:pt x="0" y="778342"/>
                </a:cubicBezTo>
                <a:lnTo>
                  <a:pt x="0" y="86483"/>
                </a:lnTo>
                <a:close/>
              </a:path>
            </a:pathLst>
          </a:cu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905" tIns="53905" rIns="53905" bIns="53905" numCol="1" spcCol="1270" anchor="ctr" anchorCtr="0">
            <a:noAutofit/>
          </a:bodyPr>
          <a:lstStyle/>
          <a:p>
            <a:pPr algn="ctr">
              <a:lnSpc>
                <a:spcPct val="100000"/>
              </a:lnSpc>
            </a:pPr>
            <a:r>
              <a:rPr lang="en-US" sz="2000" b="1" i="1" dirty="0" smtClean="0">
                <a:solidFill>
                  <a:schemeClr val="bg1"/>
                </a:solidFill>
                <a:effectLst>
                  <a:outerShdw blurRad="38100" dist="38100" dir="2700000" algn="tl">
                    <a:srgbClr val="000000">
                      <a:alpha val="43137"/>
                    </a:srgbClr>
                  </a:outerShdw>
                </a:effectLst>
              </a:rPr>
              <a:t>Cyber </a:t>
            </a:r>
            <a:r>
              <a:rPr lang="en-US" sz="2000" b="1" i="1" dirty="0">
                <a:solidFill>
                  <a:schemeClr val="bg1"/>
                </a:solidFill>
                <a:effectLst>
                  <a:outerShdw blurRad="38100" dist="38100" dir="2700000" algn="tl">
                    <a:srgbClr val="000000">
                      <a:alpha val="43137"/>
                    </a:srgbClr>
                  </a:outerShdw>
                </a:effectLst>
              </a:rPr>
              <a:t>S</a:t>
            </a:r>
            <a:r>
              <a:rPr lang="en-US" sz="2000" b="1" i="1" dirty="0" smtClean="0">
                <a:solidFill>
                  <a:schemeClr val="bg1"/>
                </a:solidFill>
                <a:effectLst>
                  <a:outerShdw blurRad="38100" dist="38100" dir="2700000" algn="tl">
                    <a:srgbClr val="000000">
                      <a:alpha val="43137"/>
                    </a:srgbClr>
                  </a:outerShdw>
                </a:effectLst>
              </a:rPr>
              <a:t>cientists</a:t>
            </a:r>
          </a:p>
          <a:p>
            <a:pPr algn="ctr">
              <a:lnSpc>
                <a:spcPct val="100000"/>
              </a:lnSpc>
            </a:pPr>
            <a:r>
              <a:rPr lang="en-US" sz="2000" dirty="0" smtClean="0">
                <a:solidFill>
                  <a:schemeClr val="bg1"/>
                </a:solidFill>
              </a:rPr>
              <a:t>to develop</a:t>
            </a:r>
            <a:endParaRPr lang="en-US" sz="2000" dirty="0">
              <a:solidFill>
                <a:schemeClr val="bg1"/>
              </a:solidFill>
            </a:endParaRPr>
          </a:p>
          <a:p>
            <a:pPr algn="ctr">
              <a:lnSpc>
                <a:spcPct val="100000"/>
              </a:lnSpc>
            </a:pPr>
            <a:r>
              <a:rPr lang="en-US" sz="2000" dirty="0" smtClean="0">
                <a:solidFill>
                  <a:schemeClr val="bg1"/>
                </a:solidFill>
              </a:rPr>
              <a:t>new capabilities</a:t>
            </a:r>
          </a:p>
        </p:txBody>
      </p:sp>
      <p:sp>
        <p:nvSpPr>
          <p:cNvPr id="7" name="Freeform 6"/>
          <p:cNvSpPr/>
          <p:nvPr/>
        </p:nvSpPr>
        <p:spPr>
          <a:xfrm>
            <a:off x="6426200" y="1600200"/>
            <a:ext cx="2514600" cy="1371600"/>
          </a:xfrm>
          <a:custGeom>
            <a:avLst/>
            <a:gdLst>
              <a:gd name="connsiteX0" fmla="*/ 0 w 1081031"/>
              <a:gd name="connsiteY0" fmla="*/ 86483 h 864825"/>
              <a:gd name="connsiteX1" fmla="*/ 25330 w 1081031"/>
              <a:gd name="connsiteY1" fmla="*/ 25330 h 864825"/>
              <a:gd name="connsiteX2" fmla="*/ 86483 w 1081031"/>
              <a:gd name="connsiteY2" fmla="*/ 0 h 864825"/>
              <a:gd name="connsiteX3" fmla="*/ 994548 w 1081031"/>
              <a:gd name="connsiteY3" fmla="*/ 0 h 864825"/>
              <a:gd name="connsiteX4" fmla="*/ 1055701 w 1081031"/>
              <a:gd name="connsiteY4" fmla="*/ 25330 h 864825"/>
              <a:gd name="connsiteX5" fmla="*/ 1081031 w 1081031"/>
              <a:gd name="connsiteY5" fmla="*/ 86483 h 864825"/>
              <a:gd name="connsiteX6" fmla="*/ 1081031 w 1081031"/>
              <a:gd name="connsiteY6" fmla="*/ 778342 h 864825"/>
              <a:gd name="connsiteX7" fmla="*/ 1055701 w 1081031"/>
              <a:gd name="connsiteY7" fmla="*/ 839495 h 864825"/>
              <a:gd name="connsiteX8" fmla="*/ 994548 w 1081031"/>
              <a:gd name="connsiteY8" fmla="*/ 864825 h 864825"/>
              <a:gd name="connsiteX9" fmla="*/ 86483 w 1081031"/>
              <a:gd name="connsiteY9" fmla="*/ 864825 h 864825"/>
              <a:gd name="connsiteX10" fmla="*/ 25330 w 1081031"/>
              <a:gd name="connsiteY10" fmla="*/ 839495 h 864825"/>
              <a:gd name="connsiteX11" fmla="*/ 0 w 1081031"/>
              <a:gd name="connsiteY11" fmla="*/ 778342 h 864825"/>
              <a:gd name="connsiteX12" fmla="*/ 0 w 1081031"/>
              <a:gd name="connsiteY12" fmla="*/ 86483 h 86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031" h="864825">
                <a:moveTo>
                  <a:pt x="0" y="86483"/>
                </a:moveTo>
                <a:cubicBezTo>
                  <a:pt x="0" y="63546"/>
                  <a:pt x="9112" y="41549"/>
                  <a:pt x="25330" y="25330"/>
                </a:cubicBezTo>
                <a:cubicBezTo>
                  <a:pt x="41549" y="9111"/>
                  <a:pt x="63546" y="0"/>
                  <a:pt x="86483" y="0"/>
                </a:cubicBezTo>
                <a:lnTo>
                  <a:pt x="994548" y="0"/>
                </a:lnTo>
                <a:cubicBezTo>
                  <a:pt x="1017485" y="0"/>
                  <a:pt x="1039482" y="9112"/>
                  <a:pt x="1055701" y="25330"/>
                </a:cubicBezTo>
                <a:cubicBezTo>
                  <a:pt x="1071920" y="41549"/>
                  <a:pt x="1081031" y="63546"/>
                  <a:pt x="1081031" y="86483"/>
                </a:cubicBezTo>
                <a:lnTo>
                  <a:pt x="1081031" y="778342"/>
                </a:lnTo>
                <a:cubicBezTo>
                  <a:pt x="1081031" y="801279"/>
                  <a:pt x="1071919" y="823276"/>
                  <a:pt x="1055701" y="839495"/>
                </a:cubicBezTo>
                <a:cubicBezTo>
                  <a:pt x="1039482" y="855714"/>
                  <a:pt x="1017485" y="864825"/>
                  <a:pt x="994548" y="864825"/>
                </a:cubicBezTo>
                <a:lnTo>
                  <a:pt x="86483" y="864825"/>
                </a:lnTo>
                <a:cubicBezTo>
                  <a:pt x="63546" y="864825"/>
                  <a:pt x="41549" y="855713"/>
                  <a:pt x="25330" y="839495"/>
                </a:cubicBezTo>
                <a:cubicBezTo>
                  <a:pt x="9111" y="823276"/>
                  <a:pt x="0" y="801279"/>
                  <a:pt x="0" y="778342"/>
                </a:cubicBezTo>
                <a:lnTo>
                  <a:pt x="0" y="86483"/>
                </a:lnTo>
                <a:close/>
              </a:path>
            </a:pathLst>
          </a:cu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905" tIns="53905" rIns="53905" bIns="53905" numCol="1" spcCol="1270" anchor="ctr" anchorCtr="0">
            <a:noAutofit/>
          </a:bodyPr>
          <a:lstStyle/>
          <a:p>
            <a:pPr algn="ctr"/>
            <a:r>
              <a:rPr lang="en-US" sz="2000" b="1" i="1" dirty="0" smtClean="0">
                <a:solidFill>
                  <a:schemeClr val="bg1"/>
                </a:solidFill>
                <a:effectLst>
                  <a:outerShdw blurRad="38100" dist="38100" dir="2700000" algn="tl">
                    <a:srgbClr val="000000">
                      <a:alpha val="43137"/>
                    </a:srgbClr>
                  </a:outerShdw>
                </a:effectLst>
              </a:rPr>
              <a:t>Area Scientists</a:t>
            </a:r>
          </a:p>
          <a:p>
            <a:pPr algn="ctr"/>
            <a:r>
              <a:rPr lang="en-US" sz="2000" dirty="0" smtClean="0">
                <a:solidFill>
                  <a:schemeClr val="bg1"/>
                </a:solidFill>
              </a:rPr>
              <a:t>to exploit</a:t>
            </a:r>
            <a:endParaRPr lang="en-US" sz="2000" dirty="0">
              <a:solidFill>
                <a:schemeClr val="bg1"/>
              </a:solidFill>
            </a:endParaRPr>
          </a:p>
          <a:p>
            <a:pPr algn="ctr"/>
            <a:r>
              <a:rPr lang="en-US" sz="2000" dirty="0" smtClean="0">
                <a:solidFill>
                  <a:schemeClr val="bg1"/>
                </a:solidFill>
              </a:rPr>
              <a:t>new capabilities</a:t>
            </a:r>
          </a:p>
        </p:txBody>
      </p:sp>
      <p:sp>
        <p:nvSpPr>
          <p:cNvPr id="8" name="Freeform 7"/>
          <p:cNvSpPr/>
          <p:nvPr/>
        </p:nvSpPr>
        <p:spPr>
          <a:xfrm>
            <a:off x="3606800" y="1219200"/>
            <a:ext cx="2514600" cy="1371600"/>
          </a:xfrm>
          <a:custGeom>
            <a:avLst/>
            <a:gdLst>
              <a:gd name="connsiteX0" fmla="*/ 0 w 1081031"/>
              <a:gd name="connsiteY0" fmla="*/ 86483 h 864825"/>
              <a:gd name="connsiteX1" fmla="*/ 25330 w 1081031"/>
              <a:gd name="connsiteY1" fmla="*/ 25330 h 864825"/>
              <a:gd name="connsiteX2" fmla="*/ 86483 w 1081031"/>
              <a:gd name="connsiteY2" fmla="*/ 0 h 864825"/>
              <a:gd name="connsiteX3" fmla="*/ 994548 w 1081031"/>
              <a:gd name="connsiteY3" fmla="*/ 0 h 864825"/>
              <a:gd name="connsiteX4" fmla="*/ 1055701 w 1081031"/>
              <a:gd name="connsiteY4" fmla="*/ 25330 h 864825"/>
              <a:gd name="connsiteX5" fmla="*/ 1081031 w 1081031"/>
              <a:gd name="connsiteY5" fmla="*/ 86483 h 864825"/>
              <a:gd name="connsiteX6" fmla="*/ 1081031 w 1081031"/>
              <a:gd name="connsiteY6" fmla="*/ 778342 h 864825"/>
              <a:gd name="connsiteX7" fmla="*/ 1055701 w 1081031"/>
              <a:gd name="connsiteY7" fmla="*/ 839495 h 864825"/>
              <a:gd name="connsiteX8" fmla="*/ 994548 w 1081031"/>
              <a:gd name="connsiteY8" fmla="*/ 864825 h 864825"/>
              <a:gd name="connsiteX9" fmla="*/ 86483 w 1081031"/>
              <a:gd name="connsiteY9" fmla="*/ 864825 h 864825"/>
              <a:gd name="connsiteX10" fmla="*/ 25330 w 1081031"/>
              <a:gd name="connsiteY10" fmla="*/ 839495 h 864825"/>
              <a:gd name="connsiteX11" fmla="*/ 0 w 1081031"/>
              <a:gd name="connsiteY11" fmla="*/ 778342 h 864825"/>
              <a:gd name="connsiteX12" fmla="*/ 0 w 1081031"/>
              <a:gd name="connsiteY12" fmla="*/ 86483 h 86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031" h="864825">
                <a:moveTo>
                  <a:pt x="0" y="86483"/>
                </a:moveTo>
                <a:cubicBezTo>
                  <a:pt x="0" y="63546"/>
                  <a:pt x="9112" y="41549"/>
                  <a:pt x="25330" y="25330"/>
                </a:cubicBezTo>
                <a:cubicBezTo>
                  <a:pt x="41549" y="9111"/>
                  <a:pt x="63546" y="0"/>
                  <a:pt x="86483" y="0"/>
                </a:cubicBezTo>
                <a:lnTo>
                  <a:pt x="994548" y="0"/>
                </a:lnTo>
                <a:cubicBezTo>
                  <a:pt x="1017485" y="0"/>
                  <a:pt x="1039482" y="9112"/>
                  <a:pt x="1055701" y="25330"/>
                </a:cubicBezTo>
                <a:cubicBezTo>
                  <a:pt x="1071920" y="41549"/>
                  <a:pt x="1081031" y="63546"/>
                  <a:pt x="1081031" y="86483"/>
                </a:cubicBezTo>
                <a:lnTo>
                  <a:pt x="1081031" y="778342"/>
                </a:lnTo>
                <a:cubicBezTo>
                  <a:pt x="1081031" y="801279"/>
                  <a:pt x="1071919" y="823276"/>
                  <a:pt x="1055701" y="839495"/>
                </a:cubicBezTo>
                <a:cubicBezTo>
                  <a:pt x="1039482" y="855714"/>
                  <a:pt x="1017485" y="864825"/>
                  <a:pt x="994548" y="864825"/>
                </a:cubicBezTo>
                <a:lnTo>
                  <a:pt x="86483" y="864825"/>
                </a:lnTo>
                <a:cubicBezTo>
                  <a:pt x="63546" y="864825"/>
                  <a:pt x="41549" y="855713"/>
                  <a:pt x="25330" y="839495"/>
                </a:cubicBezTo>
                <a:cubicBezTo>
                  <a:pt x="9111" y="823276"/>
                  <a:pt x="0" y="801279"/>
                  <a:pt x="0" y="778342"/>
                </a:cubicBezTo>
                <a:lnTo>
                  <a:pt x="0" y="86483"/>
                </a:lnTo>
                <a:close/>
              </a:path>
            </a:pathLst>
          </a:cu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905" tIns="53905" rIns="53905" bIns="53905" numCol="1" spcCol="1270" anchor="ctr" anchorCtr="0">
            <a:noAutofit/>
          </a:bodyPr>
          <a:lstStyle/>
          <a:p>
            <a:pPr algn="ctr"/>
            <a:r>
              <a:rPr lang="en-US" sz="2000" b="1" i="1" dirty="0" smtClean="0">
                <a:solidFill>
                  <a:schemeClr val="bg1"/>
                </a:solidFill>
                <a:effectLst>
                  <a:outerShdw blurRad="38100" dist="38100" dir="2700000" algn="tl">
                    <a:srgbClr val="000000">
                      <a:alpha val="43137"/>
                    </a:srgbClr>
                  </a:outerShdw>
                </a:effectLst>
              </a:rPr>
              <a:t>Professional Staff</a:t>
            </a:r>
          </a:p>
          <a:p>
            <a:pPr algn="ctr"/>
            <a:r>
              <a:rPr lang="en-US" sz="2000" dirty="0" smtClean="0">
                <a:solidFill>
                  <a:schemeClr val="bg1"/>
                </a:solidFill>
              </a:rPr>
              <a:t>to support</a:t>
            </a:r>
            <a:endParaRPr lang="en-US" sz="2000" dirty="0">
              <a:solidFill>
                <a:schemeClr val="bg1"/>
              </a:solidFill>
            </a:endParaRPr>
          </a:p>
          <a:p>
            <a:pPr algn="ctr"/>
            <a:r>
              <a:rPr lang="en-US" sz="2000" dirty="0" smtClean="0">
                <a:solidFill>
                  <a:schemeClr val="bg1"/>
                </a:solidFill>
              </a:rPr>
              <a:t>new capabilities</a:t>
            </a:r>
          </a:p>
        </p:txBody>
      </p:sp>
      <p:sp>
        <p:nvSpPr>
          <p:cNvPr id="9" name="Freeform 8"/>
          <p:cNvSpPr>
            <a:spLocks noChangeAspect="1"/>
          </p:cNvSpPr>
          <p:nvPr/>
        </p:nvSpPr>
        <p:spPr>
          <a:xfrm>
            <a:off x="4250326" y="3124200"/>
            <a:ext cx="1303749" cy="1303749"/>
          </a:xfrm>
          <a:custGeom>
            <a:avLst/>
            <a:gdLst>
              <a:gd name="connsiteX0" fmla="*/ 0 w 1137927"/>
              <a:gd name="connsiteY0" fmla="*/ 568964 h 1137927"/>
              <a:gd name="connsiteX1" fmla="*/ 166646 w 1137927"/>
              <a:gd name="connsiteY1" fmla="*/ 166646 h 1137927"/>
              <a:gd name="connsiteX2" fmla="*/ 568965 w 1137927"/>
              <a:gd name="connsiteY2" fmla="*/ 1 h 1137927"/>
              <a:gd name="connsiteX3" fmla="*/ 971283 w 1137927"/>
              <a:gd name="connsiteY3" fmla="*/ 166647 h 1137927"/>
              <a:gd name="connsiteX4" fmla="*/ 1137928 w 1137927"/>
              <a:gd name="connsiteY4" fmla="*/ 568966 h 1137927"/>
              <a:gd name="connsiteX5" fmla="*/ 971282 w 1137927"/>
              <a:gd name="connsiteY5" fmla="*/ 971284 h 1137927"/>
              <a:gd name="connsiteX6" fmla="*/ 568963 w 1137927"/>
              <a:gd name="connsiteY6" fmla="*/ 1137930 h 1137927"/>
              <a:gd name="connsiteX7" fmla="*/ 166645 w 1137927"/>
              <a:gd name="connsiteY7" fmla="*/ 971284 h 1137927"/>
              <a:gd name="connsiteX8" fmla="*/ 0 w 1137927"/>
              <a:gd name="connsiteY8" fmla="*/ 568965 h 1137927"/>
              <a:gd name="connsiteX9" fmla="*/ 0 w 1137927"/>
              <a:gd name="connsiteY9" fmla="*/ 568964 h 113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927" h="1137927">
                <a:moveTo>
                  <a:pt x="0" y="568964"/>
                </a:moveTo>
                <a:cubicBezTo>
                  <a:pt x="0" y="418065"/>
                  <a:pt x="59945" y="273347"/>
                  <a:pt x="166646" y="166646"/>
                </a:cubicBezTo>
                <a:cubicBezTo>
                  <a:pt x="273348" y="59945"/>
                  <a:pt x="418066" y="1"/>
                  <a:pt x="568965" y="1"/>
                </a:cubicBezTo>
                <a:cubicBezTo>
                  <a:pt x="719864" y="1"/>
                  <a:pt x="864582" y="59946"/>
                  <a:pt x="971283" y="166647"/>
                </a:cubicBezTo>
                <a:cubicBezTo>
                  <a:pt x="1077984" y="273349"/>
                  <a:pt x="1137928" y="418067"/>
                  <a:pt x="1137928" y="568966"/>
                </a:cubicBezTo>
                <a:cubicBezTo>
                  <a:pt x="1137928" y="719865"/>
                  <a:pt x="1077984" y="864583"/>
                  <a:pt x="971282" y="971284"/>
                </a:cubicBezTo>
                <a:cubicBezTo>
                  <a:pt x="864580" y="1077985"/>
                  <a:pt x="719862" y="1137930"/>
                  <a:pt x="568963" y="1137930"/>
                </a:cubicBezTo>
                <a:cubicBezTo>
                  <a:pt x="418064" y="1137930"/>
                  <a:pt x="273346" y="1077986"/>
                  <a:pt x="166645" y="971284"/>
                </a:cubicBezTo>
                <a:cubicBezTo>
                  <a:pt x="59944" y="864582"/>
                  <a:pt x="-1" y="719864"/>
                  <a:pt x="0" y="568965"/>
                </a:cubicBezTo>
                <a:lnTo>
                  <a:pt x="0" y="568964"/>
                </a:lnTo>
                <a:close/>
              </a:path>
            </a:pathLst>
          </a:custGeom>
          <a:gradFill rotWithShape="0">
            <a:gsLst>
              <a:gs pos="0">
                <a:srgbClr val="FFF200"/>
              </a:gs>
              <a:gs pos="45000">
                <a:srgbClr val="FF7A00"/>
              </a:gs>
              <a:gs pos="70000">
                <a:srgbClr val="FF0300"/>
              </a:gs>
              <a:gs pos="100000">
                <a:srgbClr val="4D0808"/>
              </a:gs>
            </a:gsLst>
            <a:lin ang="16200000" scaled="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0301" tIns="200300" rIns="200301" bIns="200300" numCol="1" spcCol="1270" anchor="ctr" anchorCtr="0">
            <a:noAutofit/>
          </a:bodyPr>
          <a:lstStyle/>
          <a:p>
            <a:pPr lvl="0" algn="ctr" defTabSz="2355850">
              <a:lnSpc>
                <a:spcPct val="90000"/>
              </a:lnSpc>
              <a:spcBef>
                <a:spcPct val="0"/>
              </a:spcBef>
              <a:spcAft>
                <a:spcPct val="35000"/>
              </a:spcAft>
            </a:pPr>
            <a:r>
              <a:rPr lang="en-US" sz="4000" kern="1200" dirty="0" smtClean="0">
                <a:latin typeface="Stencil" pitchFamily="82" charset="0"/>
              </a:rPr>
              <a:t>ACI</a:t>
            </a:r>
            <a:endParaRPr lang="en-US" sz="4000" kern="1200" dirty="0">
              <a:latin typeface="Stencil" pitchFamily="82" charset="0"/>
            </a:endParaRPr>
          </a:p>
        </p:txBody>
      </p:sp>
      <p:pic>
        <p:nvPicPr>
          <p:cNvPr id="10" name="Picture 2" descr="http://www.mtu.edu/ece/graduate/images/ee-grad.jpg"/>
          <p:cNvPicPr>
            <a:picLocks noChangeAspect="1" noChangeArrowheads="1"/>
          </p:cNvPicPr>
          <p:nvPr/>
        </p:nvPicPr>
        <p:blipFill>
          <a:blip r:embed="rId3" cstate="print"/>
          <a:srcRect/>
          <a:stretch>
            <a:fillRect/>
          </a:stretch>
        </p:blipFill>
        <p:spPr bwMode="auto">
          <a:xfrm>
            <a:off x="787400" y="3352800"/>
            <a:ext cx="2672861" cy="1828800"/>
          </a:xfrm>
          <a:prstGeom prst="rect">
            <a:avLst/>
          </a:prstGeom>
          <a:ln>
            <a:noFill/>
          </a:ln>
          <a:effectLst>
            <a:outerShdw blurRad="190500" algn="tl" rotWithShape="0">
              <a:srgbClr val="000000">
                <a:alpha val="70000"/>
              </a:srgbClr>
            </a:outerShdw>
          </a:effectLst>
        </p:spPr>
      </p:pic>
      <p:pic>
        <p:nvPicPr>
          <p:cNvPr id="11" name="Picture 8" descr="http://www.olcf.ornl.gov/wp-content/uploads/2011/09/Evans_Worley_EVEREST1-427x300.jpg"/>
          <p:cNvPicPr>
            <a:picLocks noChangeAspect="1" noChangeArrowheads="1"/>
          </p:cNvPicPr>
          <p:nvPr/>
        </p:nvPicPr>
        <p:blipFill>
          <a:blip r:embed="rId4" cstate="print"/>
          <a:srcRect b="1462"/>
          <a:stretch>
            <a:fillRect/>
          </a:stretch>
        </p:blipFill>
        <p:spPr bwMode="auto">
          <a:xfrm>
            <a:off x="6350000" y="3352800"/>
            <a:ext cx="2641600" cy="1828800"/>
          </a:xfrm>
          <a:prstGeom prst="rect">
            <a:avLst/>
          </a:prstGeom>
          <a:ln>
            <a:noFill/>
          </a:ln>
          <a:effectLst>
            <a:outerShdw blurRad="190500" algn="tl" rotWithShape="0">
              <a:srgbClr val="000000">
                <a:alpha val="70000"/>
              </a:srgbClr>
            </a:outerShdw>
          </a:effectLst>
        </p:spPr>
      </p:pic>
      <p:pic>
        <p:nvPicPr>
          <p:cNvPr id="12" name="Picture 11" descr="maccartney-carter01.jpg"/>
          <p:cNvPicPr>
            <a:picLocks noChangeAspect="1"/>
          </p:cNvPicPr>
          <p:nvPr/>
        </p:nvPicPr>
        <p:blipFill>
          <a:blip r:embed="rId5" cstate="print"/>
          <a:srcRect/>
          <a:stretch>
            <a:fillRect/>
          </a:stretch>
        </p:blipFill>
        <p:spPr>
          <a:xfrm>
            <a:off x="3582331" y="4648200"/>
            <a:ext cx="2639739" cy="1828800"/>
          </a:xfrm>
          <a:prstGeom prst="rect">
            <a:avLst/>
          </a:prstGeom>
          <a:ln>
            <a:noFill/>
          </a:ln>
          <a:effectLst>
            <a:outerShdw blurRad="190500" algn="tl" rotWithShape="0">
              <a:srgbClr val="000000">
                <a:alpha val="70000"/>
              </a:srgbClr>
            </a:outerShdw>
          </a:effectLst>
        </p:spPr>
      </p:pic>
      <p:sp>
        <p:nvSpPr>
          <p:cNvPr id="13" name="Title 1"/>
          <p:cNvSpPr txBox="1">
            <a:spLocks/>
          </p:cNvSpPr>
          <p:nvPr/>
        </p:nvSpPr>
        <p:spPr>
          <a:xfrm>
            <a:off x="342900" y="241300"/>
            <a:ext cx="8382000" cy="762000"/>
          </a:xfrm>
          <a:prstGeom prst="rect">
            <a:avLst/>
          </a:prstGeom>
        </p:spPr>
        <p:txBody>
          <a:bodyPr/>
          <a:lstStyle>
            <a:lvl1pPr algn="l" rtl="0" eaLnBrk="0" fontAlgn="base" hangingPunct="0">
              <a:spcBef>
                <a:spcPct val="0"/>
              </a:spcBef>
              <a:spcAft>
                <a:spcPct val="0"/>
              </a:spcAft>
              <a:defRPr sz="3800">
                <a:solidFill>
                  <a:srgbClr val="0070C0"/>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3200" dirty="0" smtClean="0">
                <a:solidFill>
                  <a:schemeClr val="tx1"/>
                </a:solidFill>
                <a:latin typeface="+mn-lt"/>
              </a:rPr>
              <a:t>Education and Workforce as infrastructure</a:t>
            </a:r>
            <a:endParaRPr lang="en-US" sz="3200" dirty="0">
              <a:solidFill>
                <a:schemeClr val="tx1"/>
              </a:solidFill>
              <a:latin typeface="+mn-lt"/>
            </a:endParaRPr>
          </a:p>
        </p:txBody>
      </p:sp>
    </p:spTree>
    <p:extLst>
      <p:ext uri="{BB962C8B-B14F-4D97-AF65-F5344CB8AC3E}">
        <p14:creationId xmlns:p14="http://schemas.microsoft.com/office/powerpoint/2010/main" val="1150166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fltVal val="0"/>
                                          </p:val>
                                        </p:tav>
                                      </p:tavLst>
                                    </p:anim>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par>
                                <p:cTn id="33" presetID="9"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nodeType="clickEffect">
                                  <p:stCondLst>
                                    <p:cond delay="0"/>
                                  </p:stCondLst>
                                  <p:childTnLst>
                                    <p:anim calcmode="lin" valueType="num">
                                      <p:cBhvr>
                                        <p:cTn id="43" dur="500"/>
                                        <p:tgtEl>
                                          <p:spTgt spid="11"/>
                                        </p:tgtEl>
                                        <p:attrNameLst>
                                          <p:attrName>ppt_w</p:attrName>
                                        </p:attrNameLst>
                                      </p:cBhvr>
                                      <p:tavLst>
                                        <p:tav tm="0">
                                          <p:val>
                                            <p:strVal val="ppt_w"/>
                                          </p:val>
                                        </p:tav>
                                        <p:tav tm="100000">
                                          <p:val>
                                            <p:fltVal val="0"/>
                                          </p:val>
                                        </p:tav>
                                      </p:tavLst>
                                    </p:anim>
                                    <p:anim calcmode="lin" valueType="num">
                                      <p:cBhvr>
                                        <p:cTn id="44" dur="500"/>
                                        <p:tgtEl>
                                          <p:spTgt spid="11"/>
                                        </p:tgtEl>
                                        <p:attrNameLst>
                                          <p:attrName>ppt_h</p:attrName>
                                        </p:attrNameLst>
                                      </p:cBhvr>
                                      <p:tavLst>
                                        <p:tav tm="0">
                                          <p:val>
                                            <p:strVal val="ppt_h"/>
                                          </p:val>
                                        </p:tav>
                                        <p:tav tm="100000">
                                          <p:val>
                                            <p:fltVal val="0"/>
                                          </p:val>
                                        </p:tav>
                                      </p:tavLst>
                                    </p:anim>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par>
                                <p:cTn id="51" presetID="9"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ssolve">
                                      <p:cBhvr>
                                        <p:cTn id="53" dur="500"/>
                                        <p:tgtEl>
                                          <p:spTgt spid="3"/>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40" y="188329"/>
            <a:ext cx="7696200" cy="1143000"/>
          </a:xfrm>
        </p:spPr>
        <p:txBody>
          <a:bodyPr/>
          <a:lstStyle/>
          <a:p>
            <a:r>
              <a:rPr lang="en-US" sz="2800" b="1" dirty="0" smtClean="0"/>
              <a:t>LWD: The Career Pipeline</a:t>
            </a:r>
            <a:endParaRPr lang="en-US" sz="2800" b="1" dirty="0"/>
          </a:p>
        </p:txBody>
      </p:sp>
      <p:sp>
        <p:nvSpPr>
          <p:cNvPr id="3" name="Content Placeholder 2"/>
          <p:cNvSpPr>
            <a:spLocks noGrp="1"/>
          </p:cNvSpPr>
          <p:nvPr>
            <p:ph idx="1"/>
          </p:nvPr>
        </p:nvSpPr>
        <p:spPr>
          <a:xfrm>
            <a:off x="773440" y="787400"/>
            <a:ext cx="7620000" cy="5350358"/>
          </a:xfrm>
        </p:spPr>
        <p:txBody>
          <a:bodyPr/>
          <a:lstStyle/>
          <a:p>
            <a:r>
              <a:rPr lang="en-US" sz="2400" b="0" dirty="0"/>
              <a:t>Goal:  Build robust careers paths in Cyber-Infrastructure (CI) and Computational and Data-enabled Science and Engineering (CDSE)</a:t>
            </a:r>
          </a:p>
          <a:p>
            <a:r>
              <a:rPr lang="en-US" sz="2400" b="0" dirty="0"/>
              <a:t>Techniques:  Leverage existing programs for early-stage researchers.  Develop new programs in areas of need/</a:t>
            </a:r>
            <a:r>
              <a:rPr lang="en-US" sz="2400" b="0" dirty="0" smtClean="0"/>
              <a:t>challenge</a:t>
            </a:r>
            <a:endParaRPr lang="en-US" sz="2400" b="0" dirty="0"/>
          </a:p>
        </p:txBody>
      </p:sp>
      <p:sp>
        <p:nvSpPr>
          <p:cNvPr id="4" name="Shape 3"/>
          <p:cNvSpPr/>
          <p:nvPr/>
        </p:nvSpPr>
        <p:spPr>
          <a:xfrm>
            <a:off x="4583440" y="3394558"/>
            <a:ext cx="4027168" cy="2638424"/>
          </a:xfrm>
          <a:prstGeom prst="swooshArrow">
            <a:avLst>
              <a:gd name="adj1" fmla="val 25000"/>
              <a:gd name="adj2" fmla="val 31539"/>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Oval 4"/>
          <p:cNvSpPr/>
          <p:nvPr/>
        </p:nvSpPr>
        <p:spPr>
          <a:xfrm flipH="1" flipV="1">
            <a:off x="4911696" y="5383281"/>
            <a:ext cx="163231" cy="135385"/>
          </a:xfrm>
          <a:prstGeom prst="ellipse">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5"/>
          <p:cNvSpPr/>
          <p:nvPr/>
        </p:nvSpPr>
        <p:spPr>
          <a:xfrm>
            <a:off x="4332730" y="4956010"/>
            <a:ext cx="578967" cy="657415"/>
          </a:xfrm>
          <a:custGeom>
            <a:avLst/>
            <a:gdLst>
              <a:gd name="connsiteX0" fmla="*/ 0 w 578967"/>
              <a:gd name="connsiteY0" fmla="*/ 0 h 657415"/>
              <a:gd name="connsiteX1" fmla="*/ 578967 w 578967"/>
              <a:gd name="connsiteY1" fmla="*/ 0 h 657415"/>
              <a:gd name="connsiteX2" fmla="*/ 578967 w 578967"/>
              <a:gd name="connsiteY2" fmla="*/ 657415 h 657415"/>
              <a:gd name="connsiteX3" fmla="*/ 0 w 578967"/>
              <a:gd name="connsiteY3" fmla="*/ 657415 h 657415"/>
              <a:gd name="connsiteX4" fmla="*/ 0 w 578967"/>
              <a:gd name="connsiteY4" fmla="*/ 0 h 65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967" h="657415">
                <a:moveTo>
                  <a:pt x="0" y="0"/>
                </a:moveTo>
                <a:lnTo>
                  <a:pt x="578967" y="0"/>
                </a:lnTo>
                <a:lnTo>
                  <a:pt x="578967" y="657415"/>
                </a:lnTo>
                <a:lnTo>
                  <a:pt x="0" y="6574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863" tIns="0" rIns="0" bIns="0" numCol="1" spcCol="1270" anchor="t" anchorCtr="0">
            <a:noAutofit/>
          </a:bodyPr>
          <a:lstStyle/>
          <a:p>
            <a:pPr lvl="0" algn="l" defTabSz="800100">
              <a:lnSpc>
                <a:spcPct val="90000"/>
              </a:lnSpc>
              <a:spcBef>
                <a:spcPct val="0"/>
              </a:spcBef>
              <a:spcAft>
                <a:spcPct val="35000"/>
              </a:spcAft>
            </a:pPr>
            <a:endParaRPr lang="en-US" sz="1800" kern="1200" dirty="0" smtClean="0">
              <a:solidFill>
                <a:srgbClr val="000000"/>
              </a:solidFill>
            </a:endParaRPr>
          </a:p>
          <a:p>
            <a:pPr lvl="0" algn="l" defTabSz="800100">
              <a:lnSpc>
                <a:spcPct val="90000"/>
              </a:lnSpc>
              <a:spcBef>
                <a:spcPct val="0"/>
              </a:spcBef>
              <a:spcAft>
                <a:spcPct val="35000"/>
              </a:spcAft>
            </a:pPr>
            <a:r>
              <a:rPr lang="en-US" sz="1800" kern="1200" dirty="0" smtClean="0">
                <a:solidFill>
                  <a:srgbClr val="000000"/>
                </a:solidFill>
              </a:rPr>
              <a:t>REU</a:t>
            </a:r>
            <a:endParaRPr lang="en-US" sz="1800" kern="1200" dirty="0">
              <a:solidFill>
                <a:srgbClr val="000000"/>
              </a:solidFill>
            </a:endParaRPr>
          </a:p>
        </p:txBody>
      </p:sp>
      <p:sp>
        <p:nvSpPr>
          <p:cNvPr id="7" name="Oval 6"/>
          <p:cNvSpPr/>
          <p:nvPr/>
        </p:nvSpPr>
        <p:spPr>
          <a:xfrm>
            <a:off x="5489457" y="4876457"/>
            <a:ext cx="159105" cy="159105"/>
          </a:xfrm>
          <a:prstGeom prst="ellipse">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4254384" y="4225899"/>
            <a:ext cx="1314626" cy="1157382"/>
          </a:xfrm>
          <a:custGeom>
            <a:avLst/>
            <a:gdLst>
              <a:gd name="connsiteX0" fmla="*/ 0 w 1314626"/>
              <a:gd name="connsiteY0" fmla="*/ 0 h 1157382"/>
              <a:gd name="connsiteX1" fmla="*/ 1314626 w 1314626"/>
              <a:gd name="connsiteY1" fmla="*/ 0 h 1157382"/>
              <a:gd name="connsiteX2" fmla="*/ 1314626 w 1314626"/>
              <a:gd name="connsiteY2" fmla="*/ 1157382 h 1157382"/>
              <a:gd name="connsiteX3" fmla="*/ 0 w 1314626"/>
              <a:gd name="connsiteY3" fmla="*/ 1157382 h 1157382"/>
              <a:gd name="connsiteX4" fmla="*/ 0 w 1314626"/>
              <a:gd name="connsiteY4" fmla="*/ 0 h 1157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626" h="1157382">
                <a:moveTo>
                  <a:pt x="0" y="0"/>
                </a:moveTo>
                <a:lnTo>
                  <a:pt x="1314626" y="0"/>
                </a:lnTo>
                <a:lnTo>
                  <a:pt x="1314626" y="1157382"/>
                </a:lnTo>
                <a:lnTo>
                  <a:pt x="0" y="1157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4307" tIns="0" rIns="0" bIns="0" numCol="1" spcCol="1270" anchor="t" anchorCtr="0">
            <a:noAutofit/>
          </a:bodyPr>
          <a:lstStyle/>
          <a:p>
            <a:pPr lvl="0" algn="l" defTabSz="800100">
              <a:lnSpc>
                <a:spcPct val="90000"/>
              </a:lnSpc>
              <a:spcBef>
                <a:spcPct val="0"/>
              </a:spcBef>
              <a:spcAft>
                <a:spcPct val="35000"/>
              </a:spcAft>
            </a:pPr>
            <a:endParaRPr lang="en-US" sz="1800" kern="1200" dirty="0" smtClean="0">
              <a:solidFill>
                <a:srgbClr val="000000"/>
              </a:solidFill>
            </a:endParaRPr>
          </a:p>
          <a:p>
            <a:pPr lvl="0" algn="ctr" defTabSz="800100">
              <a:lnSpc>
                <a:spcPct val="90000"/>
              </a:lnSpc>
              <a:spcBef>
                <a:spcPct val="0"/>
              </a:spcBef>
              <a:spcAft>
                <a:spcPct val="35000"/>
              </a:spcAft>
            </a:pPr>
            <a:r>
              <a:rPr lang="en-US" dirty="0" smtClean="0">
                <a:solidFill>
                  <a:srgbClr val="FF0000"/>
                </a:solidFill>
              </a:rPr>
              <a:t>NRT</a:t>
            </a:r>
            <a:r>
              <a:rPr lang="en-US" dirty="0" smtClean="0">
                <a:solidFill>
                  <a:srgbClr val="000000"/>
                </a:solidFill>
              </a:rPr>
              <a:t>/IGERT</a:t>
            </a:r>
            <a:endParaRPr lang="en-US" sz="1800" kern="1200" dirty="0">
              <a:solidFill>
                <a:schemeClr val="tx2">
                  <a:lumMod val="60000"/>
                  <a:lumOff val="40000"/>
                </a:schemeClr>
              </a:solidFill>
            </a:endParaRPr>
          </a:p>
        </p:txBody>
      </p:sp>
      <p:sp>
        <p:nvSpPr>
          <p:cNvPr id="9" name="Oval 8"/>
          <p:cNvSpPr/>
          <p:nvPr/>
        </p:nvSpPr>
        <p:spPr>
          <a:xfrm>
            <a:off x="6197967" y="4412132"/>
            <a:ext cx="212140" cy="212140"/>
          </a:xfrm>
          <a:prstGeom prst="ellipse">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5208229" y="3742010"/>
            <a:ext cx="1495833" cy="1552384"/>
          </a:xfrm>
          <a:custGeom>
            <a:avLst/>
            <a:gdLst>
              <a:gd name="connsiteX0" fmla="*/ 0 w 1495833"/>
              <a:gd name="connsiteY0" fmla="*/ 0 h 1552384"/>
              <a:gd name="connsiteX1" fmla="*/ 1495833 w 1495833"/>
              <a:gd name="connsiteY1" fmla="*/ 0 h 1552384"/>
              <a:gd name="connsiteX2" fmla="*/ 1495833 w 1495833"/>
              <a:gd name="connsiteY2" fmla="*/ 1552384 h 1552384"/>
              <a:gd name="connsiteX3" fmla="*/ 0 w 1495833"/>
              <a:gd name="connsiteY3" fmla="*/ 1552384 h 1552384"/>
              <a:gd name="connsiteX4" fmla="*/ 0 w 1495833"/>
              <a:gd name="connsiteY4" fmla="*/ 0 h 155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833" h="1552384">
                <a:moveTo>
                  <a:pt x="0" y="0"/>
                </a:moveTo>
                <a:lnTo>
                  <a:pt x="1495833" y="0"/>
                </a:lnTo>
                <a:lnTo>
                  <a:pt x="1495833" y="1552384"/>
                </a:lnTo>
                <a:lnTo>
                  <a:pt x="0" y="1552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2409" tIns="0" rIns="0" bIns="0" numCol="1" spcCol="1270" anchor="t" anchorCtr="0">
            <a:noAutofit/>
          </a:bodyPr>
          <a:lstStyle/>
          <a:p>
            <a:pPr lvl="0" algn="l" defTabSz="800100">
              <a:lnSpc>
                <a:spcPct val="90000"/>
              </a:lnSpc>
              <a:spcBef>
                <a:spcPct val="0"/>
              </a:spcBef>
              <a:spcAft>
                <a:spcPct val="35000"/>
              </a:spcAft>
            </a:pPr>
            <a:endParaRPr lang="en-US" sz="1800" kern="1200" dirty="0" smtClean="0">
              <a:solidFill>
                <a:srgbClr val="000000"/>
              </a:solidFill>
            </a:endParaRPr>
          </a:p>
          <a:p>
            <a:pPr lvl="0" defTabSz="800100">
              <a:lnSpc>
                <a:spcPct val="90000"/>
              </a:lnSpc>
              <a:spcBef>
                <a:spcPct val="0"/>
              </a:spcBef>
              <a:spcAft>
                <a:spcPct val="35000"/>
              </a:spcAft>
            </a:pPr>
            <a:r>
              <a:rPr lang="en-US" dirty="0" smtClean="0">
                <a:solidFill>
                  <a:srgbClr val="FF0000"/>
                </a:solidFill>
              </a:rPr>
              <a:t>      CRII</a:t>
            </a:r>
            <a:endParaRPr lang="en-US" sz="1800" kern="1200" dirty="0">
              <a:solidFill>
                <a:srgbClr val="0000FF"/>
              </a:solidFill>
            </a:endParaRPr>
          </a:p>
        </p:txBody>
      </p:sp>
      <p:sp>
        <p:nvSpPr>
          <p:cNvPr id="11" name="Oval 10"/>
          <p:cNvSpPr/>
          <p:nvPr/>
        </p:nvSpPr>
        <p:spPr>
          <a:xfrm>
            <a:off x="6840824" y="4088892"/>
            <a:ext cx="274015" cy="274015"/>
          </a:xfrm>
          <a:prstGeom prst="ellipse">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6229251" y="3300545"/>
            <a:ext cx="1205348" cy="1850707"/>
          </a:xfrm>
          <a:custGeom>
            <a:avLst/>
            <a:gdLst>
              <a:gd name="connsiteX0" fmla="*/ 0 w 1205348"/>
              <a:gd name="connsiteY0" fmla="*/ 0 h 1850707"/>
              <a:gd name="connsiteX1" fmla="*/ 1205348 w 1205348"/>
              <a:gd name="connsiteY1" fmla="*/ 0 h 1850707"/>
              <a:gd name="connsiteX2" fmla="*/ 1205348 w 1205348"/>
              <a:gd name="connsiteY2" fmla="*/ 1850707 h 1850707"/>
              <a:gd name="connsiteX3" fmla="*/ 0 w 1205348"/>
              <a:gd name="connsiteY3" fmla="*/ 1850707 h 1850707"/>
              <a:gd name="connsiteX4" fmla="*/ 0 w 1205348"/>
              <a:gd name="connsiteY4" fmla="*/ 0 h 185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348" h="1850707">
                <a:moveTo>
                  <a:pt x="0" y="0"/>
                </a:moveTo>
                <a:lnTo>
                  <a:pt x="1205348" y="0"/>
                </a:lnTo>
                <a:lnTo>
                  <a:pt x="1205348" y="1850707"/>
                </a:lnTo>
                <a:lnTo>
                  <a:pt x="0" y="1850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5195" tIns="0" rIns="0" bIns="0" numCol="1" spcCol="1270" anchor="t" anchorCtr="0">
            <a:noAutofit/>
          </a:bodyPr>
          <a:lstStyle/>
          <a:p>
            <a:pPr lvl="0" algn="l" defTabSz="800100">
              <a:lnSpc>
                <a:spcPct val="90000"/>
              </a:lnSpc>
              <a:spcBef>
                <a:spcPct val="0"/>
              </a:spcBef>
              <a:spcAft>
                <a:spcPct val="35000"/>
              </a:spcAft>
            </a:pPr>
            <a:endParaRPr lang="en-US" sz="1800" kern="1200" dirty="0" smtClean="0">
              <a:solidFill>
                <a:srgbClr val="000000"/>
              </a:solidFill>
            </a:endParaRPr>
          </a:p>
          <a:p>
            <a:pPr lvl="0" algn="l" defTabSz="800100">
              <a:lnSpc>
                <a:spcPct val="90000"/>
              </a:lnSpc>
              <a:spcBef>
                <a:spcPct val="0"/>
              </a:spcBef>
              <a:spcAft>
                <a:spcPct val="35000"/>
              </a:spcAft>
            </a:pPr>
            <a:r>
              <a:rPr lang="en-US" sz="1800" kern="1200" dirty="0" smtClean="0">
                <a:solidFill>
                  <a:srgbClr val="000000"/>
                </a:solidFill>
              </a:rPr>
              <a:t>CAREER</a:t>
            </a:r>
            <a:endParaRPr lang="en-US" sz="1800" kern="1200" dirty="0">
              <a:solidFill>
                <a:srgbClr val="000000"/>
              </a:solidFill>
            </a:endParaRPr>
          </a:p>
        </p:txBody>
      </p:sp>
      <p:sp>
        <p:nvSpPr>
          <p:cNvPr id="13" name="Oval 12"/>
          <p:cNvSpPr/>
          <p:nvPr/>
        </p:nvSpPr>
        <p:spPr>
          <a:xfrm>
            <a:off x="7769971" y="3914318"/>
            <a:ext cx="349148" cy="349148"/>
          </a:xfrm>
          <a:prstGeom prst="ellipse">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7315208" y="3072384"/>
            <a:ext cx="1752592" cy="2033016"/>
          </a:xfrm>
          <a:custGeom>
            <a:avLst/>
            <a:gdLst>
              <a:gd name="connsiteX0" fmla="*/ 0 w 1752592"/>
              <a:gd name="connsiteY0" fmla="*/ 0 h 2033016"/>
              <a:gd name="connsiteX1" fmla="*/ 1752592 w 1752592"/>
              <a:gd name="connsiteY1" fmla="*/ 0 h 2033016"/>
              <a:gd name="connsiteX2" fmla="*/ 1752592 w 1752592"/>
              <a:gd name="connsiteY2" fmla="*/ 2033016 h 2033016"/>
              <a:gd name="connsiteX3" fmla="*/ 0 w 1752592"/>
              <a:gd name="connsiteY3" fmla="*/ 2033016 h 2033016"/>
              <a:gd name="connsiteX4" fmla="*/ 0 w 1752592"/>
              <a:gd name="connsiteY4" fmla="*/ 0 h 2033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592" h="2033016">
                <a:moveTo>
                  <a:pt x="0" y="0"/>
                </a:moveTo>
                <a:lnTo>
                  <a:pt x="1752592" y="0"/>
                </a:lnTo>
                <a:lnTo>
                  <a:pt x="1752592" y="2033016"/>
                </a:lnTo>
                <a:lnTo>
                  <a:pt x="0" y="20330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5007" tIns="0" rIns="0" bIns="0" numCol="1" spcCol="1270" anchor="t" anchorCtr="0">
            <a:noAutofit/>
          </a:bodyPr>
          <a:lstStyle/>
          <a:p>
            <a:pPr lvl="0" algn="l" defTabSz="800100">
              <a:lnSpc>
                <a:spcPct val="90000"/>
              </a:lnSpc>
              <a:spcBef>
                <a:spcPct val="0"/>
              </a:spcBef>
              <a:spcAft>
                <a:spcPct val="35000"/>
              </a:spcAft>
            </a:pPr>
            <a:endParaRPr lang="en-US" sz="1800" kern="1200" dirty="0" smtClean="0">
              <a:solidFill>
                <a:schemeClr val="accent5">
                  <a:lumMod val="60000"/>
                  <a:lumOff val="40000"/>
                </a:schemeClr>
              </a:solidFill>
            </a:endParaRPr>
          </a:p>
        </p:txBody>
      </p:sp>
    </p:spTree>
    <p:extLst>
      <p:ext uri="{BB962C8B-B14F-4D97-AF65-F5344CB8AC3E}">
        <p14:creationId xmlns:p14="http://schemas.microsoft.com/office/powerpoint/2010/main" val="388668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42" presetClass="entr" presetSubtype="0" fill="hold" grpId="0" nodeType="withEffect" nodePh="1">
                                  <p:stCondLst>
                                    <p:cond delay="0"/>
                                  </p:stCondLst>
                                  <p:endCondLst>
                                    <p:cond evt="begin" delay="0">
                                      <p:tn val="65"/>
                                    </p:cond>
                                  </p:end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8440"/>
            <a:ext cx="7772400" cy="990600"/>
          </a:xfrm>
        </p:spPr>
        <p:txBody>
          <a:bodyPr>
            <a:noAutofit/>
          </a:bodyPr>
          <a:lstStyle/>
          <a:p>
            <a:r>
              <a:rPr lang="en-US" sz="3200" b="1" dirty="0"/>
              <a:t>Faculty Early Career Development Program </a:t>
            </a:r>
            <a:r>
              <a:rPr lang="en-US" sz="2800" b="1" dirty="0"/>
              <a:t>(</a:t>
            </a:r>
            <a:r>
              <a:rPr lang="en-US" sz="2800" b="1" dirty="0" smtClean="0">
                <a:solidFill>
                  <a:srgbClr val="FF0000"/>
                </a:solidFill>
              </a:rPr>
              <a:t>CAREER</a:t>
            </a:r>
            <a:r>
              <a:rPr lang="en-US" sz="2800" b="1" dirty="0" smtClean="0"/>
              <a:t> - NSF 15-555)</a:t>
            </a:r>
            <a:endParaRPr lang="en-US" sz="2800" b="1" dirty="0"/>
          </a:p>
        </p:txBody>
      </p:sp>
      <p:sp>
        <p:nvSpPr>
          <p:cNvPr id="4" name="Subtitle 3"/>
          <p:cNvSpPr>
            <a:spLocks noGrp="1"/>
          </p:cNvSpPr>
          <p:nvPr>
            <p:ph type="subTitle" idx="1"/>
          </p:nvPr>
        </p:nvSpPr>
        <p:spPr>
          <a:xfrm>
            <a:off x="76200" y="1066800"/>
            <a:ext cx="9067800" cy="4495800"/>
          </a:xfrm>
        </p:spPr>
        <p:txBody>
          <a:bodyPr>
            <a:noAutofit/>
          </a:bodyPr>
          <a:lstStyle/>
          <a:p>
            <a:pPr algn="l">
              <a:spcBef>
                <a:spcPts val="0"/>
              </a:spcBef>
            </a:pPr>
            <a:endParaRPr lang="en-US" sz="2800" dirty="0" smtClean="0">
              <a:solidFill>
                <a:schemeClr val="tx1"/>
              </a:solidFill>
              <a:latin typeface="+mj-lt"/>
              <a:cs typeface="Times New Roman" pitchFamily="18" charset="0"/>
            </a:endParaRPr>
          </a:p>
          <a:p>
            <a:pPr marL="457200" indent="-457200" algn="l">
              <a:spcBef>
                <a:spcPts val="0"/>
              </a:spcBef>
              <a:buFont typeface="Arial" panose="020B0604020202020204" pitchFamily="34" charset="0"/>
              <a:buChar char="•"/>
            </a:pPr>
            <a:r>
              <a:rPr lang="en-US" sz="2800" dirty="0" smtClean="0">
                <a:solidFill>
                  <a:schemeClr val="tx1"/>
                </a:solidFill>
                <a:latin typeface="+mj-lt"/>
              </a:rPr>
              <a:t>Most prestigious award supporting </a:t>
            </a:r>
            <a:r>
              <a:rPr lang="en-US" sz="2800" dirty="0">
                <a:solidFill>
                  <a:schemeClr val="tx1"/>
                </a:solidFill>
                <a:latin typeface="+mj-lt"/>
              </a:rPr>
              <a:t>junior </a:t>
            </a:r>
            <a:r>
              <a:rPr lang="en-US" sz="2800" dirty="0" smtClean="0">
                <a:solidFill>
                  <a:schemeClr val="tx1"/>
                </a:solidFill>
                <a:latin typeface="+mj-lt"/>
              </a:rPr>
              <a:t>faculty as a </a:t>
            </a:r>
            <a:r>
              <a:rPr lang="en-US" sz="2800" dirty="0" smtClean="0">
                <a:solidFill>
                  <a:srgbClr val="C00000"/>
                </a:solidFill>
                <a:latin typeface="+mj-lt"/>
              </a:rPr>
              <a:t>teacher-scholar</a:t>
            </a:r>
          </a:p>
          <a:p>
            <a:pPr marL="914400" lvl="1" indent="-457200" algn="l">
              <a:spcBef>
                <a:spcPts val="0"/>
              </a:spcBef>
              <a:buFont typeface="Arial" panose="020B0604020202020204" pitchFamily="34" charset="0"/>
              <a:buChar char="•"/>
            </a:pPr>
            <a:r>
              <a:rPr lang="en-US" sz="2400" dirty="0" smtClean="0">
                <a:solidFill>
                  <a:schemeClr val="tx1"/>
                </a:solidFill>
                <a:latin typeface="+mj-lt"/>
              </a:rPr>
              <a:t>Outstanding </a:t>
            </a:r>
            <a:r>
              <a:rPr lang="en-US" sz="2400" dirty="0">
                <a:solidFill>
                  <a:schemeClr val="tx1"/>
                </a:solidFill>
                <a:latin typeface="+mj-lt"/>
              </a:rPr>
              <a:t>research, </a:t>
            </a:r>
            <a:r>
              <a:rPr lang="en-US" sz="2400" dirty="0" smtClean="0">
                <a:solidFill>
                  <a:schemeClr val="tx1"/>
                </a:solidFill>
                <a:latin typeface="+mj-lt"/>
              </a:rPr>
              <a:t>education </a:t>
            </a:r>
            <a:r>
              <a:rPr lang="en-US" sz="2400" dirty="0">
                <a:solidFill>
                  <a:schemeClr val="tx1"/>
                </a:solidFill>
                <a:latin typeface="+mj-lt"/>
              </a:rPr>
              <a:t>and the integration of education and research </a:t>
            </a:r>
            <a:endParaRPr lang="en-US" sz="2400" dirty="0" smtClean="0">
              <a:solidFill>
                <a:schemeClr val="tx1"/>
              </a:solidFill>
              <a:latin typeface="+mj-lt"/>
            </a:endParaRPr>
          </a:p>
          <a:p>
            <a:pPr marL="914400" lvl="1" indent="-457200" algn="l">
              <a:spcBef>
                <a:spcPts val="0"/>
              </a:spcBef>
              <a:buFont typeface="Arial" panose="020B0604020202020204" pitchFamily="34" charset="0"/>
              <a:buChar char="•"/>
            </a:pPr>
            <a:r>
              <a:rPr lang="en-US" sz="2400" dirty="0" smtClean="0">
                <a:solidFill>
                  <a:schemeClr val="tx1"/>
                </a:solidFill>
                <a:latin typeface="+mj-lt"/>
              </a:rPr>
              <a:t>Presidential </a:t>
            </a:r>
            <a:r>
              <a:rPr lang="en-US" sz="2400" dirty="0">
                <a:solidFill>
                  <a:schemeClr val="tx1"/>
                </a:solidFill>
                <a:latin typeface="+mj-lt"/>
              </a:rPr>
              <a:t>Early Career Awards </a:t>
            </a:r>
            <a:r>
              <a:rPr lang="en-US" sz="2400" dirty="0" smtClean="0">
                <a:solidFill>
                  <a:schemeClr val="tx1"/>
                </a:solidFill>
                <a:latin typeface="+mj-lt"/>
              </a:rPr>
              <a:t>…(</a:t>
            </a:r>
            <a:r>
              <a:rPr lang="en-US" sz="2400" dirty="0">
                <a:solidFill>
                  <a:schemeClr val="tx1"/>
                </a:solidFill>
                <a:latin typeface="+mj-lt"/>
              </a:rPr>
              <a:t>PECASE) </a:t>
            </a:r>
            <a:r>
              <a:rPr lang="en-US" sz="2400" dirty="0" smtClean="0">
                <a:solidFill>
                  <a:schemeClr val="tx1"/>
                </a:solidFill>
                <a:latin typeface="+mj-lt"/>
              </a:rPr>
              <a:t>– 20 best</a:t>
            </a:r>
          </a:p>
          <a:p>
            <a:pPr marL="457200" indent="-457200" algn="l">
              <a:spcBef>
                <a:spcPts val="0"/>
              </a:spcBef>
              <a:buFont typeface="Arial" panose="020B0604020202020204" pitchFamily="34" charset="0"/>
              <a:buChar char="•"/>
            </a:pPr>
            <a:r>
              <a:rPr lang="en-US" dirty="0" smtClean="0">
                <a:solidFill>
                  <a:schemeClr val="tx1"/>
                </a:solidFill>
                <a:latin typeface="+mj-lt"/>
              </a:rPr>
              <a:t>ACI research focus: </a:t>
            </a:r>
          </a:p>
          <a:p>
            <a:pPr marL="914400" lvl="1" indent="-457200" algn="l">
              <a:spcBef>
                <a:spcPts val="0"/>
              </a:spcBef>
              <a:buFont typeface="Arial" panose="020B0604020202020204" pitchFamily="34" charset="0"/>
              <a:buChar char="•"/>
            </a:pPr>
            <a:r>
              <a:rPr lang="en-US" sz="2400" dirty="0" smtClean="0">
                <a:solidFill>
                  <a:srgbClr val="FF0000"/>
                </a:solidFill>
                <a:latin typeface="+mj-lt"/>
              </a:rPr>
              <a:t>Use-inspired and/or </a:t>
            </a:r>
            <a:r>
              <a:rPr lang="en-US" sz="2400" dirty="0" smtClean="0">
                <a:solidFill>
                  <a:srgbClr val="FF0000"/>
                </a:solidFill>
                <a:latin typeface="+mj-lt"/>
              </a:rPr>
              <a:t>applied, </a:t>
            </a:r>
            <a:r>
              <a:rPr lang="en-US" sz="2400" dirty="0" smtClean="0">
                <a:solidFill>
                  <a:srgbClr val="FF0000"/>
                </a:solidFill>
              </a:rPr>
              <a:t>multidisciplinary </a:t>
            </a:r>
            <a:r>
              <a:rPr lang="en-US" sz="2400" dirty="0">
                <a:solidFill>
                  <a:srgbClr val="FF0000"/>
                </a:solidFill>
              </a:rPr>
              <a:t>research</a:t>
            </a:r>
            <a:r>
              <a:rPr lang="en-US" sz="2400" dirty="0" smtClean="0">
                <a:solidFill>
                  <a:srgbClr val="FF0000"/>
                </a:solidFill>
                <a:latin typeface="+mj-lt"/>
              </a:rPr>
              <a:t> </a:t>
            </a:r>
          </a:p>
          <a:p>
            <a:pPr marL="914400" lvl="1" indent="-457200" algn="l">
              <a:spcBef>
                <a:spcPts val="0"/>
              </a:spcBef>
              <a:buFont typeface="Arial" panose="020B0604020202020204" pitchFamily="34" charset="0"/>
              <a:buChar char="•"/>
            </a:pPr>
            <a:r>
              <a:rPr lang="en-US" sz="2400" dirty="0">
                <a:latin typeface="+mj-lt"/>
              </a:rPr>
              <a:t>c</a:t>
            </a:r>
            <a:r>
              <a:rPr lang="en-US" sz="2400" dirty="0" smtClean="0">
                <a:solidFill>
                  <a:schemeClr val="tx1"/>
                </a:solidFill>
                <a:latin typeface="+mj-lt"/>
              </a:rPr>
              <a:t>omputation and data-enabled science and engineering</a:t>
            </a:r>
          </a:p>
          <a:p>
            <a:pPr marL="457200" indent="-457200" algn="l">
              <a:spcBef>
                <a:spcPts val="0"/>
              </a:spcBef>
              <a:buFont typeface="Arial" panose="020B0604020202020204" pitchFamily="34" charset="0"/>
              <a:buChar char="•"/>
            </a:pPr>
            <a:r>
              <a:rPr lang="en-US" sz="2800" dirty="0" smtClean="0">
                <a:solidFill>
                  <a:schemeClr val="tx1"/>
                </a:solidFill>
              </a:rPr>
              <a:t>Min $400K/5 </a:t>
            </a:r>
            <a:r>
              <a:rPr lang="en-US" sz="2800" dirty="0" err="1" smtClean="0">
                <a:solidFill>
                  <a:schemeClr val="tx1"/>
                </a:solidFill>
              </a:rPr>
              <a:t>yrs</a:t>
            </a:r>
            <a:r>
              <a:rPr lang="en-US" sz="2800" dirty="0" smtClean="0">
                <a:solidFill>
                  <a:schemeClr val="tx1"/>
                </a:solidFill>
              </a:rPr>
              <a:t> </a:t>
            </a:r>
          </a:p>
          <a:p>
            <a:pPr marL="457200" indent="-457200" algn="l">
              <a:spcBef>
                <a:spcPts val="0"/>
              </a:spcBef>
              <a:buFont typeface="Arial" panose="020B0604020202020204" pitchFamily="34" charset="0"/>
              <a:buChar char="•"/>
            </a:pPr>
            <a:r>
              <a:rPr lang="en-US" sz="2800" dirty="0" smtClean="0">
                <a:latin typeface="+mj-lt"/>
                <a:cs typeface="Times New Roman" pitchFamily="18" charset="0"/>
              </a:rPr>
              <a:t>Deadlines by </a:t>
            </a:r>
            <a:r>
              <a:rPr lang="en-US" sz="2800" dirty="0" smtClean="0">
                <a:latin typeface="+mj-lt"/>
                <a:cs typeface="Times New Roman" pitchFamily="18" charset="0"/>
              </a:rPr>
              <a:t>directorate:  </a:t>
            </a:r>
            <a:r>
              <a:rPr lang="en-US" sz="2800" dirty="0" smtClean="0">
                <a:latin typeface="+mj-lt"/>
                <a:cs typeface="Times New Roman" pitchFamily="18" charset="0"/>
              </a:rPr>
              <a:t>July </a:t>
            </a:r>
            <a:r>
              <a:rPr lang="en-US" sz="2800" dirty="0" smtClean="0">
                <a:latin typeface="+mj-lt"/>
                <a:cs typeface="Times New Roman" pitchFamily="18" charset="0"/>
              </a:rPr>
              <a:t>2016; </a:t>
            </a:r>
            <a:r>
              <a:rPr lang="en-US" sz="2800" i="1" dirty="0" smtClean="0">
                <a:latin typeface="+mj-lt"/>
                <a:cs typeface="Times New Roman" pitchFamily="18" charset="0"/>
              </a:rPr>
              <a:t>see solicitation for specific dates.</a:t>
            </a:r>
            <a:endParaRPr lang="en-US" sz="2800" i="1" dirty="0" smtClean="0">
              <a:solidFill>
                <a:schemeClr val="tx1"/>
              </a:solidFill>
              <a:latin typeface="+mj-lt"/>
              <a:cs typeface="Times New Roman" pitchFamily="18" charset="0"/>
            </a:endParaRPr>
          </a:p>
        </p:txBody>
      </p:sp>
      <p:pic>
        <p:nvPicPr>
          <p:cNvPr id="1026" name="Picture 2" descr="C:\Users\afriedla\AppData\Local\Microsoft\Windows\Temporary Internet Files\Content.IE5\594I9HEY\grad-cap-diplom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798" y="170180"/>
            <a:ext cx="1676401" cy="13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2028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8440"/>
            <a:ext cx="7772400" cy="990600"/>
          </a:xfrm>
        </p:spPr>
        <p:txBody>
          <a:bodyPr>
            <a:noAutofit/>
          </a:bodyPr>
          <a:lstStyle/>
          <a:p>
            <a:r>
              <a:rPr lang="en-US" sz="3200" b="1" dirty="0"/>
              <a:t>Faculty Early Career Development Program </a:t>
            </a:r>
            <a:r>
              <a:rPr lang="en-US" sz="2800" b="1" dirty="0"/>
              <a:t>(</a:t>
            </a:r>
            <a:r>
              <a:rPr lang="en-US" sz="2800" b="1" dirty="0" smtClean="0">
                <a:solidFill>
                  <a:srgbClr val="FF0000"/>
                </a:solidFill>
              </a:rPr>
              <a:t>CAREER</a:t>
            </a:r>
            <a:r>
              <a:rPr lang="en-US" sz="2800" b="1" dirty="0" smtClean="0"/>
              <a:t> </a:t>
            </a:r>
            <a:r>
              <a:rPr lang="en-US" sz="2800" b="1" dirty="0" smtClean="0"/>
              <a:t>– </a:t>
            </a:r>
            <a:r>
              <a:rPr lang="en-US" sz="2800" b="1" dirty="0" err="1" smtClean="0"/>
              <a:t>contd</a:t>
            </a:r>
            <a:r>
              <a:rPr lang="en-US" sz="2800" b="1" dirty="0" smtClean="0"/>
              <a:t>)</a:t>
            </a:r>
            <a:endParaRPr lang="en-US" sz="2800" b="1" dirty="0"/>
          </a:p>
        </p:txBody>
      </p:sp>
      <p:sp>
        <p:nvSpPr>
          <p:cNvPr id="4" name="Subtitle 3"/>
          <p:cNvSpPr>
            <a:spLocks noGrp="1"/>
          </p:cNvSpPr>
          <p:nvPr>
            <p:ph type="subTitle" idx="1"/>
          </p:nvPr>
        </p:nvSpPr>
        <p:spPr>
          <a:xfrm>
            <a:off x="76200" y="1449293"/>
            <a:ext cx="9067800" cy="4098365"/>
          </a:xfrm>
        </p:spPr>
        <p:txBody>
          <a:bodyPr>
            <a:noAutofit/>
          </a:bodyPr>
          <a:lstStyle/>
          <a:p>
            <a:pPr marL="457200" indent="-457200" algn="l">
              <a:spcBef>
                <a:spcPts val="0"/>
              </a:spcBef>
              <a:buFont typeface="Arial"/>
              <a:buChar char="•"/>
            </a:pPr>
            <a:r>
              <a:rPr lang="en-US" sz="2800" dirty="0" smtClean="0"/>
              <a:t>ACI </a:t>
            </a:r>
            <a:r>
              <a:rPr lang="en-US" sz="2800" dirty="0"/>
              <a:t>encourages proposals that are either </a:t>
            </a:r>
            <a:r>
              <a:rPr lang="en-US" sz="2800" dirty="0" smtClean="0"/>
              <a:t>of</a:t>
            </a:r>
          </a:p>
          <a:p>
            <a:pPr marL="914400" lvl="1" indent="-457200" algn="l">
              <a:spcBef>
                <a:spcPts val="0"/>
              </a:spcBef>
              <a:buFont typeface="Arial"/>
              <a:buChar char="•"/>
            </a:pPr>
            <a:r>
              <a:rPr lang="en-US" sz="2400" dirty="0" smtClean="0"/>
              <a:t>primary </a:t>
            </a:r>
            <a:r>
              <a:rPr lang="en-US" sz="2400" dirty="0"/>
              <a:t>interest to ACI, </a:t>
            </a:r>
            <a:r>
              <a:rPr lang="en-US" sz="2400" dirty="0" smtClean="0"/>
              <a:t>or </a:t>
            </a:r>
          </a:p>
          <a:p>
            <a:pPr marL="914400" lvl="1" indent="-457200" algn="l">
              <a:spcBef>
                <a:spcPts val="0"/>
              </a:spcBef>
              <a:buFont typeface="Arial"/>
              <a:buChar char="•"/>
            </a:pPr>
            <a:r>
              <a:rPr lang="en-US" sz="2400" dirty="0" smtClean="0"/>
              <a:t>secondary </a:t>
            </a:r>
            <a:r>
              <a:rPr lang="en-US" sz="2400" dirty="0"/>
              <a:t>interest to </a:t>
            </a:r>
            <a:r>
              <a:rPr lang="en-US" sz="2400" dirty="0" smtClean="0"/>
              <a:t>ACI (add ACI in Cover Page)</a:t>
            </a:r>
          </a:p>
          <a:p>
            <a:pPr marL="914400" lvl="1" indent="-457200" algn="l">
              <a:spcBef>
                <a:spcPts val="0"/>
              </a:spcBef>
              <a:buFont typeface="Arial"/>
              <a:buChar char="•"/>
            </a:pPr>
            <a:r>
              <a:rPr lang="en-US" sz="2400" dirty="0" smtClean="0">
                <a:solidFill>
                  <a:srgbClr val="FF6600"/>
                </a:solidFill>
              </a:rPr>
              <a:t>Dear </a:t>
            </a:r>
            <a:r>
              <a:rPr lang="en-US" sz="2400" dirty="0">
                <a:solidFill>
                  <a:srgbClr val="FF6600"/>
                </a:solidFill>
              </a:rPr>
              <a:t>Colleague Letter: ACI &amp; Career </a:t>
            </a:r>
            <a:r>
              <a:rPr lang="en-US" sz="2400" dirty="0"/>
              <a:t>(NSF 15-072</a:t>
            </a:r>
            <a:r>
              <a:rPr lang="en-US" sz="2400" dirty="0" smtClean="0"/>
              <a:t>) </a:t>
            </a:r>
            <a:r>
              <a:rPr lang="en-US" sz="2000" dirty="0" smtClean="0">
                <a:cs typeface="Times New Roman" pitchFamily="18" charset="0"/>
                <a:hlinkClick r:id="rId3"/>
              </a:rPr>
              <a:t>http</a:t>
            </a:r>
            <a:r>
              <a:rPr lang="en-US" sz="2000" dirty="0">
                <a:cs typeface="Times New Roman" pitchFamily="18" charset="0"/>
                <a:hlinkClick r:id="rId3"/>
              </a:rPr>
              <a:t>://www.nsf.gov/pubs/2015/nsf15072/nsf15072.</a:t>
            </a:r>
            <a:r>
              <a:rPr lang="en-US" sz="2000" dirty="0" smtClean="0">
                <a:cs typeface="Times New Roman" pitchFamily="18" charset="0"/>
                <a:hlinkClick r:id="rId3"/>
              </a:rPr>
              <a:t>jsp</a:t>
            </a:r>
            <a:endParaRPr lang="en-US" dirty="0" smtClean="0"/>
          </a:p>
          <a:p>
            <a:pPr marL="457200" indent="-457200" algn="l">
              <a:spcBef>
                <a:spcPts val="0"/>
              </a:spcBef>
              <a:buFont typeface="Arial"/>
              <a:buChar char="•"/>
            </a:pPr>
            <a:r>
              <a:rPr lang="en-US" sz="2800" dirty="0" smtClean="0"/>
              <a:t>CAREER </a:t>
            </a:r>
            <a:r>
              <a:rPr lang="en-US" sz="2800" dirty="0"/>
              <a:t>program page </a:t>
            </a:r>
            <a:endParaRPr lang="en-US" sz="2800" dirty="0"/>
          </a:p>
          <a:p>
            <a:pPr marL="914400" lvl="1" indent="-457200" algn="l">
              <a:spcBef>
                <a:spcPts val="0"/>
              </a:spcBef>
              <a:buFont typeface="Arial"/>
              <a:buChar char="•"/>
            </a:pPr>
            <a:r>
              <a:rPr lang="en-US" sz="2000" dirty="0" smtClean="0"/>
              <a:t>http</a:t>
            </a:r>
            <a:r>
              <a:rPr lang="en-US" sz="2000" dirty="0"/>
              <a:t>://www.nsf.gov/</a:t>
            </a:r>
            <a:r>
              <a:rPr lang="en-US" sz="2000" dirty="0" smtClean="0"/>
              <a:t>career</a:t>
            </a:r>
            <a:r>
              <a:rPr lang="en-US" dirty="0"/>
              <a:t>		</a:t>
            </a:r>
          </a:p>
          <a:p>
            <a:pPr marL="457200" indent="-457200" algn="l">
              <a:spcBef>
                <a:spcPts val="0"/>
              </a:spcBef>
              <a:buFont typeface="Arial"/>
              <a:buChar char="•"/>
            </a:pPr>
            <a:r>
              <a:rPr lang="en-US" sz="2800" dirty="0" smtClean="0"/>
              <a:t>CISE </a:t>
            </a:r>
            <a:r>
              <a:rPr lang="en-US" sz="2800" dirty="0"/>
              <a:t>CAREER Proposal Writing </a:t>
            </a:r>
            <a:r>
              <a:rPr lang="en-US" sz="2800" dirty="0" smtClean="0"/>
              <a:t>Workshop</a:t>
            </a:r>
          </a:p>
          <a:p>
            <a:pPr marL="914400" lvl="1" indent="-457200" algn="l">
              <a:spcBef>
                <a:spcPts val="0"/>
              </a:spcBef>
              <a:buFont typeface="Arial"/>
              <a:buChar char="•"/>
            </a:pPr>
            <a:r>
              <a:rPr lang="en-US" sz="2400" dirty="0" smtClean="0"/>
              <a:t>April </a:t>
            </a:r>
            <a:r>
              <a:rPr lang="en-US" sz="2400" dirty="0"/>
              <a:t>4, </a:t>
            </a:r>
            <a:r>
              <a:rPr lang="en-US" sz="2400" dirty="0" smtClean="0"/>
              <a:t>2016, Arlington, in-person and online participation</a:t>
            </a:r>
          </a:p>
          <a:p>
            <a:pPr marL="914400" lvl="1" indent="-457200" algn="l">
              <a:spcBef>
                <a:spcPts val="0"/>
              </a:spcBef>
              <a:buFont typeface="Arial"/>
              <a:buChar char="•"/>
            </a:pPr>
            <a:r>
              <a:rPr lang="en-US" sz="2000" dirty="0"/>
              <a:t>http://</a:t>
            </a:r>
            <a:r>
              <a:rPr lang="en-US" sz="2000" dirty="0" err="1"/>
              <a:t>carch.seas.gwu.edu</a:t>
            </a:r>
            <a:r>
              <a:rPr lang="en-US" sz="2000" dirty="0"/>
              <a:t>/</a:t>
            </a:r>
            <a:r>
              <a:rPr lang="en-US" sz="2000" dirty="0" err="1"/>
              <a:t>cise</a:t>
            </a:r>
            <a:r>
              <a:rPr lang="en-US" sz="2000" dirty="0"/>
              <a:t>-career/NSF_2016.html</a:t>
            </a:r>
            <a:endParaRPr lang="en-US" sz="2000" dirty="0" smtClean="0"/>
          </a:p>
          <a:p>
            <a:pPr marL="914400" lvl="1" indent="-457200" algn="l">
              <a:spcBef>
                <a:spcPts val="0"/>
              </a:spcBef>
              <a:buFont typeface="Arial"/>
              <a:buChar char="•"/>
            </a:pPr>
            <a:endParaRPr lang="en-US" b="1" dirty="0" smtClean="0"/>
          </a:p>
          <a:p>
            <a:pPr marL="914400" lvl="1" indent="-457200" algn="l">
              <a:spcBef>
                <a:spcPts val="0"/>
              </a:spcBef>
              <a:buFont typeface="Arial"/>
              <a:buChar char="•"/>
            </a:pPr>
            <a:endParaRPr lang="en-US" dirty="0" smtClean="0">
              <a:solidFill>
                <a:schemeClr val="tx1"/>
              </a:solidFill>
              <a:latin typeface="+mj-lt"/>
              <a:cs typeface="Times New Roman" pitchFamily="18" charset="0"/>
            </a:endParaRPr>
          </a:p>
        </p:txBody>
      </p:sp>
      <p:pic>
        <p:nvPicPr>
          <p:cNvPr id="1026" name="Picture 2" descr="C:\Users\afriedla\AppData\Local\Microsoft\Windows\Temporary Internet Files\Content.IE5\594I9HEY\grad-cap-diplom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798" y="170180"/>
            <a:ext cx="1676401" cy="13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0715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CISE Research </a:t>
            </a:r>
            <a:r>
              <a:rPr lang="en-US" sz="3200" b="1" dirty="0"/>
              <a:t>Initiation Initiative </a:t>
            </a:r>
            <a:r>
              <a:rPr lang="en-US" sz="3200" b="1" dirty="0" smtClean="0"/>
              <a:t/>
            </a:r>
            <a:br>
              <a:rPr lang="en-US" sz="3200" b="1" dirty="0" smtClean="0"/>
            </a:br>
            <a:r>
              <a:rPr lang="en-US" sz="3200" b="1" dirty="0" smtClean="0"/>
              <a:t>(</a:t>
            </a:r>
            <a:r>
              <a:rPr lang="en-US" sz="3200" b="1" dirty="0" smtClean="0">
                <a:solidFill>
                  <a:srgbClr val="FF0000"/>
                </a:solidFill>
              </a:rPr>
              <a:t>CRII</a:t>
            </a:r>
            <a:r>
              <a:rPr lang="en-US" sz="3200" b="1" dirty="0"/>
              <a:t> </a:t>
            </a:r>
            <a:r>
              <a:rPr lang="en-US" sz="3200" b="1" dirty="0" smtClean="0"/>
              <a:t>- </a:t>
            </a:r>
            <a:r>
              <a:rPr lang="en-US" sz="2800" b="1" dirty="0" smtClean="0"/>
              <a:t>NSF </a:t>
            </a:r>
            <a:r>
              <a:rPr lang="en-US" sz="3200" b="1" dirty="0"/>
              <a:t>15-</a:t>
            </a:r>
            <a:r>
              <a:rPr lang="en-US" sz="3200" b="1" dirty="0" smtClean="0"/>
              <a:t>569)</a:t>
            </a:r>
            <a:r>
              <a:rPr lang="en-US" sz="3200" b="1" dirty="0" smtClean="0"/>
              <a:t/>
            </a:r>
            <a:br>
              <a:rPr lang="en-US" sz="3200" b="1" dirty="0" smtClean="0"/>
            </a:br>
            <a:endParaRPr lang="en-US" sz="2000" b="1" dirty="0"/>
          </a:p>
        </p:txBody>
      </p:sp>
      <p:sp>
        <p:nvSpPr>
          <p:cNvPr id="4" name="Subtitle 3"/>
          <p:cNvSpPr>
            <a:spLocks noGrp="1"/>
          </p:cNvSpPr>
          <p:nvPr>
            <p:ph idx="1"/>
          </p:nvPr>
        </p:nvSpPr>
        <p:spPr>
          <a:xfrm>
            <a:off x="495300" y="1404937"/>
            <a:ext cx="8229600" cy="4525963"/>
          </a:xfrm>
        </p:spPr>
        <p:txBody>
          <a:bodyPr>
            <a:normAutofit lnSpcReduction="10000"/>
          </a:bodyPr>
          <a:lstStyle/>
          <a:p>
            <a:pPr marL="457200" indent="-457200" algn="l">
              <a:spcBef>
                <a:spcPts val="0"/>
              </a:spcBef>
              <a:buFont typeface="Arial" panose="020B0604020202020204" pitchFamily="34" charset="0"/>
              <a:buChar char="•"/>
            </a:pPr>
            <a:endParaRPr lang="en-US" sz="2000" b="0" dirty="0" smtClean="0">
              <a:solidFill>
                <a:schemeClr val="tx1"/>
              </a:solidFill>
              <a:latin typeface="+mj-lt"/>
              <a:cs typeface="Times New Roman" pitchFamily="18" charset="0"/>
            </a:endParaRPr>
          </a:p>
          <a:p>
            <a:pPr marL="457200" indent="-457200" algn="l">
              <a:spcBef>
                <a:spcPts val="0"/>
              </a:spcBef>
              <a:buFont typeface="Arial" panose="020B0604020202020204" pitchFamily="34" charset="0"/>
              <a:buChar char="•"/>
            </a:pPr>
            <a:r>
              <a:rPr lang="en-US" sz="3000" b="0" dirty="0" smtClean="0">
                <a:solidFill>
                  <a:schemeClr val="tx1"/>
                </a:solidFill>
                <a:latin typeface="+mj-lt"/>
              </a:rPr>
              <a:t>Independent research for </a:t>
            </a:r>
            <a:r>
              <a:rPr lang="en-US" sz="3000" b="0" dirty="0" smtClean="0">
                <a:solidFill>
                  <a:schemeClr val="tx1"/>
                </a:solidFill>
              </a:rPr>
              <a:t>faculty or </a:t>
            </a:r>
            <a:r>
              <a:rPr lang="en-US" sz="3000" b="0" i="1" dirty="0" smtClean="0">
                <a:solidFill>
                  <a:schemeClr val="tx1"/>
                </a:solidFill>
              </a:rPr>
              <a:t>research scientists</a:t>
            </a:r>
            <a:r>
              <a:rPr lang="en-US" sz="3000" b="0" dirty="0" smtClean="0">
                <a:solidFill>
                  <a:schemeClr val="tx1"/>
                </a:solidFill>
              </a:rPr>
              <a:t> in their </a:t>
            </a:r>
            <a:r>
              <a:rPr lang="en-US" sz="3000" b="0" dirty="0" smtClean="0">
                <a:solidFill>
                  <a:srgbClr val="C00000"/>
                </a:solidFill>
              </a:rPr>
              <a:t>first two years </a:t>
            </a:r>
            <a:r>
              <a:rPr lang="en-US" sz="3000" b="0" dirty="0" smtClean="0">
                <a:solidFill>
                  <a:schemeClr val="tx1"/>
                </a:solidFill>
              </a:rPr>
              <a:t>(Pre-CAREER)</a:t>
            </a:r>
          </a:p>
          <a:p>
            <a:pPr marL="914400" lvl="1" indent="-457200" algn="l">
              <a:spcBef>
                <a:spcPts val="0"/>
              </a:spcBef>
              <a:buFont typeface="Arial" panose="020B0604020202020204" pitchFamily="34" charset="0"/>
              <a:buChar char="•"/>
            </a:pPr>
            <a:r>
              <a:rPr lang="en-US" sz="2600" b="0" dirty="0" smtClean="0">
                <a:solidFill>
                  <a:schemeClr val="tx1"/>
                </a:solidFill>
              </a:rPr>
              <a:t>May not have any grant as PI</a:t>
            </a:r>
          </a:p>
          <a:p>
            <a:pPr marL="457200" indent="-457200" algn="l">
              <a:spcBef>
                <a:spcPts val="0"/>
              </a:spcBef>
              <a:buFont typeface="Arial" panose="020B0604020202020204" pitchFamily="34" charset="0"/>
              <a:buChar char="•"/>
            </a:pPr>
            <a:r>
              <a:rPr lang="en-US" sz="3000" b="0" dirty="0" smtClean="0">
                <a:solidFill>
                  <a:schemeClr val="tx1"/>
                </a:solidFill>
              </a:rPr>
              <a:t>ACI </a:t>
            </a:r>
            <a:r>
              <a:rPr lang="en-US" sz="3000" b="0" dirty="0">
                <a:solidFill>
                  <a:schemeClr val="tx1"/>
                </a:solidFill>
              </a:rPr>
              <a:t>research focus: </a:t>
            </a:r>
          </a:p>
          <a:p>
            <a:pPr marL="914400" lvl="1" indent="-457200" algn="l">
              <a:spcBef>
                <a:spcPts val="0"/>
              </a:spcBef>
              <a:buFont typeface="Arial" panose="020B0604020202020204" pitchFamily="34" charset="0"/>
              <a:buChar char="•"/>
            </a:pPr>
            <a:r>
              <a:rPr lang="en-US" sz="2400" b="0" dirty="0">
                <a:solidFill>
                  <a:schemeClr val="tx1"/>
                </a:solidFill>
              </a:rPr>
              <a:t>Use-inspired and/or applied multidisciplinary research </a:t>
            </a:r>
          </a:p>
          <a:p>
            <a:pPr marL="914400" lvl="1" indent="-457200" algn="l">
              <a:spcBef>
                <a:spcPts val="0"/>
              </a:spcBef>
              <a:buFont typeface="Arial" panose="020B0604020202020204" pitchFamily="34" charset="0"/>
              <a:buChar char="•"/>
            </a:pPr>
            <a:r>
              <a:rPr lang="en-US" sz="2400" b="0" dirty="0">
                <a:solidFill>
                  <a:srgbClr val="FF0000"/>
                </a:solidFill>
              </a:rPr>
              <a:t>C</a:t>
            </a:r>
            <a:r>
              <a:rPr lang="en-US" sz="2400" b="0" dirty="0" smtClean="0">
                <a:solidFill>
                  <a:srgbClr val="FF0000"/>
                </a:solidFill>
              </a:rPr>
              <a:t>omputational </a:t>
            </a:r>
            <a:r>
              <a:rPr lang="en-US" sz="2400" b="0" dirty="0">
                <a:solidFill>
                  <a:srgbClr val="FF0000"/>
                </a:solidFill>
              </a:rPr>
              <a:t>and data-intensive </a:t>
            </a:r>
            <a:r>
              <a:rPr lang="en-US" sz="2400" b="0" dirty="0" smtClean="0">
                <a:solidFill>
                  <a:srgbClr val="FF0000"/>
                </a:solidFill>
              </a:rPr>
              <a:t/>
            </a:r>
            <a:br>
              <a:rPr lang="en-US" sz="2400" b="0" dirty="0" smtClean="0">
                <a:solidFill>
                  <a:srgbClr val="FF0000"/>
                </a:solidFill>
              </a:rPr>
            </a:br>
            <a:r>
              <a:rPr lang="en-US" sz="2400" b="0" dirty="0" smtClean="0">
                <a:solidFill>
                  <a:srgbClr val="FF0000"/>
                </a:solidFill>
              </a:rPr>
              <a:t>scientists </a:t>
            </a:r>
            <a:r>
              <a:rPr lang="en-US" sz="2400" b="0" dirty="0"/>
              <a:t>in addition to </a:t>
            </a:r>
            <a:r>
              <a:rPr lang="en-US" sz="2400" b="0" dirty="0">
                <a:solidFill>
                  <a:srgbClr val="FF0000"/>
                </a:solidFill>
              </a:rPr>
              <a:t>computer </a:t>
            </a:r>
            <a:r>
              <a:rPr lang="en-US" sz="2400" b="0" dirty="0" smtClean="0">
                <a:solidFill>
                  <a:srgbClr val="FF0000"/>
                </a:solidFill>
              </a:rPr>
              <a:t>scientists</a:t>
            </a:r>
            <a:endParaRPr lang="en-US" sz="2400" b="0" dirty="0" smtClean="0">
              <a:solidFill>
                <a:srgbClr val="FF0000"/>
              </a:solidFill>
            </a:endParaRPr>
          </a:p>
          <a:p>
            <a:pPr marL="457200" indent="-457200" algn="l">
              <a:spcBef>
                <a:spcPts val="0"/>
              </a:spcBef>
              <a:buFont typeface="Arial" panose="020B0604020202020204" pitchFamily="34" charset="0"/>
              <a:buChar char="•"/>
            </a:pPr>
            <a:r>
              <a:rPr lang="en-US" sz="2800" b="0" dirty="0" smtClean="0">
                <a:solidFill>
                  <a:schemeClr val="tx1"/>
                </a:solidFill>
              </a:rPr>
              <a:t>Award </a:t>
            </a:r>
            <a:r>
              <a:rPr lang="en-US" sz="2800" b="0" dirty="0" smtClean="0">
                <a:solidFill>
                  <a:schemeClr val="tx1"/>
                </a:solidFill>
              </a:rPr>
              <a:t>~$</a:t>
            </a:r>
            <a:r>
              <a:rPr lang="en-US" sz="2800" b="0" dirty="0" smtClean="0">
                <a:solidFill>
                  <a:schemeClr val="tx1"/>
                </a:solidFill>
              </a:rPr>
              <a:t>175K</a:t>
            </a:r>
            <a:r>
              <a:rPr lang="en-US" sz="2800" b="0" dirty="0" smtClean="0">
                <a:solidFill>
                  <a:schemeClr val="tx1"/>
                </a:solidFill>
              </a:rPr>
              <a:t>/ 2 </a:t>
            </a:r>
            <a:r>
              <a:rPr lang="en-US" sz="2800" b="0" dirty="0" err="1" smtClean="0">
                <a:solidFill>
                  <a:schemeClr val="tx1"/>
                </a:solidFill>
              </a:rPr>
              <a:t>yrs</a:t>
            </a:r>
            <a:endParaRPr lang="en-US" sz="2800" b="0" dirty="0" smtClean="0">
              <a:solidFill>
                <a:schemeClr val="tx1"/>
              </a:solidFill>
            </a:endParaRPr>
          </a:p>
          <a:p>
            <a:pPr marL="457200" indent="-457200" algn="l">
              <a:spcBef>
                <a:spcPts val="0"/>
              </a:spcBef>
              <a:buFont typeface="Arial" panose="020B0604020202020204" pitchFamily="34" charset="0"/>
              <a:buChar char="•"/>
            </a:pPr>
            <a:r>
              <a:rPr lang="en-US" sz="2800" b="0" dirty="0" smtClean="0">
                <a:solidFill>
                  <a:schemeClr val="tx1"/>
                </a:solidFill>
                <a:latin typeface="+mj-lt"/>
              </a:rPr>
              <a:t>Deadline: </a:t>
            </a:r>
            <a:r>
              <a:rPr lang="en-US" sz="2800" b="0" dirty="0">
                <a:solidFill>
                  <a:schemeClr val="tx1"/>
                </a:solidFill>
              </a:rPr>
              <a:t>September </a:t>
            </a:r>
            <a:r>
              <a:rPr lang="en-US" sz="2800" b="0" dirty="0" smtClean="0">
                <a:solidFill>
                  <a:schemeClr val="tx1"/>
                </a:solidFill>
              </a:rPr>
              <a:t>30, 2015</a:t>
            </a:r>
            <a:endParaRPr lang="en-US" sz="2800" b="0" dirty="0" smtClean="0">
              <a:solidFill>
                <a:schemeClr val="tx1"/>
              </a:solidFill>
              <a:latin typeface="+mj-lt"/>
              <a:cs typeface="Times New Roman" pitchFamily="18" charset="0"/>
            </a:endParaRPr>
          </a:p>
          <a:p>
            <a:pPr lvl="1" algn="l">
              <a:spcBef>
                <a:spcPts val="0"/>
              </a:spcBef>
            </a:pPr>
            <a:endParaRPr lang="en-US" dirty="0">
              <a:solidFill>
                <a:schemeClr val="tx1"/>
              </a:solidFill>
              <a:latin typeface="+mj-lt"/>
              <a:ea typeface="Verdana" pitchFamily="34" charset="0"/>
              <a:cs typeface="Arial"/>
            </a:endParaRPr>
          </a:p>
        </p:txBody>
      </p:sp>
      <p:pic>
        <p:nvPicPr>
          <p:cNvPr id="2050" name="Picture 2" descr="C:\Users\afriedla\AppData\Local\Microsoft\Windows\Temporary Internet Files\Content.IE5\7X6XLCAF\bigstock-D-Small-People-Movement-To-18037805-1024x8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7529" y="4368852"/>
            <a:ext cx="2166470" cy="177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449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r>
              <a:rPr lang="en-US" sz="3200" b="1" dirty="0" smtClean="0">
                <a:solidFill>
                  <a:srgbClr val="FF6600"/>
                </a:solidFill>
              </a:rPr>
              <a:t>Goals</a:t>
            </a:r>
            <a:r>
              <a:rPr lang="en-US" sz="3200" b="1" dirty="0" smtClean="0">
                <a:solidFill>
                  <a:srgbClr val="008000"/>
                </a:solidFill>
              </a:rPr>
              <a:t> </a:t>
            </a:r>
            <a:r>
              <a:rPr lang="en-US" sz="3200" b="1" dirty="0" smtClean="0"/>
              <a:t>of CISE </a:t>
            </a:r>
            <a:r>
              <a:rPr lang="en-US" sz="3200" b="1" dirty="0" smtClean="0"/>
              <a:t>Research </a:t>
            </a:r>
            <a:r>
              <a:rPr lang="en-US" sz="3200" b="1" dirty="0"/>
              <a:t>Initiation Initiative </a:t>
            </a:r>
            <a:r>
              <a:rPr lang="en-US" sz="3200" b="1" dirty="0" smtClean="0"/>
              <a:t/>
            </a:r>
            <a:br>
              <a:rPr lang="en-US" sz="3200" b="1" dirty="0" smtClean="0"/>
            </a:br>
            <a:r>
              <a:rPr lang="en-US" sz="3200" b="1" dirty="0" smtClean="0"/>
              <a:t>(</a:t>
            </a:r>
            <a:r>
              <a:rPr lang="en-US" sz="3200" b="1" dirty="0" smtClean="0">
                <a:solidFill>
                  <a:srgbClr val="FF0000"/>
                </a:solidFill>
              </a:rPr>
              <a:t>CRII</a:t>
            </a:r>
            <a:r>
              <a:rPr lang="en-US" sz="3200" b="1" dirty="0"/>
              <a:t> </a:t>
            </a:r>
            <a:r>
              <a:rPr lang="en-US" sz="3200" b="1" dirty="0" smtClean="0"/>
              <a:t>- </a:t>
            </a:r>
            <a:r>
              <a:rPr lang="en-US" sz="2800" b="1" dirty="0" smtClean="0"/>
              <a:t>contd.)</a:t>
            </a:r>
            <a:endParaRPr lang="en-US" sz="2000" b="1" dirty="0"/>
          </a:p>
        </p:txBody>
      </p:sp>
      <p:sp>
        <p:nvSpPr>
          <p:cNvPr id="4" name="Subtitle 3"/>
          <p:cNvSpPr>
            <a:spLocks noGrp="1"/>
          </p:cNvSpPr>
          <p:nvPr>
            <p:ph idx="1"/>
          </p:nvPr>
        </p:nvSpPr>
        <p:spPr>
          <a:xfrm>
            <a:off x="495300" y="1404937"/>
            <a:ext cx="8229600" cy="4525963"/>
          </a:xfrm>
        </p:spPr>
        <p:txBody>
          <a:bodyPr>
            <a:normAutofit fontScale="85000" lnSpcReduction="20000"/>
          </a:bodyPr>
          <a:lstStyle/>
          <a:p>
            <a:pPr marL="0" indent="0" algn="l">
              <a:spcBef>
                <a:spcPts val="0"/>
              </a:spcBef>
              <a:buNone/>
            </a:pPr>
            <a:endParaRPr lang="en-US" sz="2000" b="0" dirty="0" smtClean="0">
              <a:solidFill>
                <a:schemeClr val="tx1"/>
              </a:solidFill>
              <a:latin typeface="+mj-lt"/>
              <a:cs typeface="Times New Roman" pitchFamily="18" charset="0"/>
            </a:endParaRPr>
          </a:p>
          <a:p>
            <a:r>
              <a:rPr lang="en-US" sz="3300" b="0" dirty="0">
                <a:solidFill>
                  <a:srgbClr val="FF6600"/>
                </a:solidFill>
              </a:rPr>
              <a:t>S</a:t>
            </a:r>
            <a:r>
              <a:rPr lang="en-US" sz="3300" b="0" dirty="0" smtClean="0">
                <a:solidFill>
                  <a:srgbClr val="FF6600"/>
                </a:solidFill>
              </a:rPr>
              <a:t>tart </a:t>
            </a:r>
            <a:r>
              <a:rPr lang="en-US" sz="3300" b="0" dirty="0">
                <a:solidFill>
                  <a:srgbClr val="FF6600"/>
                </a:solidFill>
              </a:rPr>
              <a:t>a research program and career</a:t>
            </a:r>
          </a:p>
          <a:p>
            <a:pPr lvl="1"/>
            <a:r>
              <a:rPr lang="en-US" b="0" dirty="0"/>
              <a:t>The PI need not have significant prior research results or maturity</a:t>
            </a:r>
          </a:p>
          <a:p>
            <a:pPr lvl="1"/>
            <a:r>
              <a:rPr lang="en-US" b="0" dirty="0">
                <a:solidFill>
                  <a:srgbClr val="000000"/>
                </a:solidFill>
              </a:rPr>
              <a:t>Start a path toward </a:t>
            </a:r>
            <a:r>
              <a:rPr lang="en-US" b="0" dirty="0">
                <a:solidFill>
                  <a:srgbClr val="008000"/>
                </a:solidFill>
              </a:rPr>
              <a:t>research </a:t>
            </a:r>
            <a:r>
              <a:rPr lang="en-US" b="0" dirty="0" smtClean="0">
                <a:solidFill>
                  <a:srgbClr val="008000"/>
                </a:solidFill>
              </a:rPr>
              <a:t>independence</a:t>
            </a:r>
          </a:p>
          <a:p>
            <a:pPr lvl="1"/>
            <a:r>
              <a:rPr lang="en-US" b="0" dirty="0"/>
              <a:t>Develop collaborations within or across research </a:t>
            </a:r>
            <a:r>
              <a:rPr lang="en-US" b="0" dirty="0" smtClean="0"/>
              <a:t>disciplines</a:t>
            </a:r>
          </a:p>
          <a:p>
            <a:pPr lvl="1"/>
            <a:r>
              <a:rPr lang="en-US" b="0" dirty="0" smtClean="0"/>
              <a:t>Undertake </a:t>
            </a:r>
            <a:r>
              <a:rPr lang="en-US" b="0" dirty="0"/>
              <a:t>exploratory </a:t>
            </a:r>
            <a:r>
              <a:rPr lang="en-US" b="0" dirty="0" smtClean="0"/>
              <a:t>investigations</a:t>
            </a:r>
          </a:p>
          <a:p>
            <a:pPr lvl="1"/>
            <a:r>
              <a:rPr lang="en-US" b="0" dirty="0" smtClean="0"/>
              <a:t>Acquire </a:t>
            </a:r>
            <a:r>
              <a:rPr lang="en-US" b="0" dirty="0"/>
              <a:t>and test preliminary </a:t>
            </a:r>
            <a:r>
              <a:rPr lang="en-US" b="0" dirty="0" smtClean="0"/>
              <a:t>data</a:t>
            </a:r>
            <a:endParaRPr lang="en-US" b="0" dirty="0">
              <a:solidFill>
                <a:srgbClr val="008000"/>
              </a:solidFill>
            </a:endParaRPr>
          </a:p>
          <a:p>
            <a:r>
              <a:rPr lang="en-US" sz="3300" b="0" dirty="0"/>
              <a:t>Broaden community of researchers</a:t>
            </a:r>
          </a:p>
          <a:p>
            <a:pPr lvl="1"/>
            <a:r>
              <a:rPr lang="en-US" b="0" dirty="0">
                <a:solidFill>
                  <a:srgbClr val="000000"/>
                </a:solidFill>
              </a:rPr>
              <a:t>Reach underserved sub-communities, under-represented groups</a:t>
            </a:r>
            <a:r>
              <a:rPr lang="en-US" b="0" dirty="0" smtClean="0">
                <a:solidFill>
                  <a:srgbClr val="000000"/>
                </a:solidFill>
              </a:rPr>
              <a:t>, nontraditional </a:t>
            </a:r>
            <a:r>
              <a:rPr lang="en-US" b="0" dirty="0">
                <a:solidFill>
                  <a:srgbClr val="000000"/>
                </a:solidFill>
              </a:rPr>
              <a:t>institutions </a:t>
            </a:r>
          </a:p>
        </p:txBody>
      </p:sp>
    </p:spTree>
    <p:extLst>
      <p:ext uri="{BB962C8B-B14F-4D97-AF65-F5344CB8AC3E}">
        <p14:creationId xmlns:p14="http://schemas.microsoft.com/office/powerpoint/2010/main" val="20327404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118" y="283883"/>
            <a:ext cx="8416365" cy="990600"/>
          </a:xfrm>
        </p:spPr>
        <p:txBody>
          <a:bodyPr>
            <a:noAutofit/>
          </a:bodyPr>
          <a:lstStyle/>
          <a:p>
            <a:r>
              <a:rPr lang="en-US" sz="3200" b="1" dirty="0"/>
              <a:t>Research Experiences for Undergraduates </a:t>
            </a:r>
            <a:r>
              <a:rPr lang="en-US" sz="3200" b="1" dirty="0" smtClean="0"/>
              <a:t/>
            </a:r>
            <a:br>
              <a:rPr lang="en-US" sz="3200" b="1" dirty="0" smtClean="0"/>
            </a:br>
            <a:r>
              <a:rPr lang="en-US" sz="3200" b="1" dirty="0" smtClean="0"/>
              <a:t>(</a:t>
            </a:r>
            <a:r>
              <a:rPr lang="en-US" sz="3200" b="1" dirty="0" smtClean="0">
                <a:solidFill>
                  <a:srgbClr val="FF0000"/>
                </a:solidFill>
              </a:rPr>
              <a:t>REU</a:t>
            </a:r>
            <a:r>
              <a:rPr lang="en-US" sz="3200" b="1" dirty="0" smtClean="0"/>
              <a:t> - </a:t>
            </a:r>
            <a:r>
              <a:rPr lang="en-US" sz="3200" b="1" dirty="0" smtClean="0"/>
              <a:t>NSF </a:t>
            </a:r>
            <a:r>
              <a:rPr lang="en-US" sz="3200" b="1" dirty="0"/>
              <a:t>13-542</a:t>
            </a:r>
            <a:r>
              <a:rPr lang="en-US" sz="3200" b="1" dirty="0" smtClean="0"/>
              <a:t>) </a:t>
            </a:r>
            <a:endParaRPr lang="en-US" sz="3200" b="1" dirty="0"/>
          </a:p>
        </p:txBody>
      </p:sp>
      <p:sp>
        <p:nvSpPr>
          <p:cNvPr id="4" name="Subtitle 3"/>
          <p:cNvSpPr>
            <a:spLocks noGrp="1"/>
          </p:cNvSpPr>
          <p:nvPr>
            <p:ph type="subTitle" idx="1"/>
          </p:nvPr>
        </p:nvSpPr>
        <p:spPr>
          <a:xfrm>
            <a:off x="228600" y="1447800"/>
            <a:ext cx="8686800" cy="4876800"/>
          </a:xfrm>
        </p:spPr>
        <p:txBody>
          <a:bodyPr>
            <a:noAutofit/>
          </a:bodyPr>
          <a:lstStyle/>
          <a:p>
            <a:pPr marL="457200" indent="-457200" algn="l">
              <a:spcBef>
                <a:spcPts val="0"/>
              </a:spcBef>
              <a:buFont typeface="Arial"/>
              <a:buChar char="•"/>
            </a:pPr>
            <a:r>
              <a:rPr lang="en-US" sz="2800" dirty="0" smtClean="0">
                <a:solidFill>
                  <a:schemeClr val="tx1"/>
                </a:solidFill>
              </a:rPr>
              <a:t>Active </a:t>
            </a:r>
            <a:r>
              <a:rPr lang="en-US" sz="2800" dirty="0">
                <a:solidFill>
                  <a:srgbClr val="C00000"/>
                </a:solidFill>
              </a:rPr>
              <a:t>research participation </a:t>
            </a:r>
            <a:r>
              <a:rPr lang="en-US" sz="2800" dirty="0">
                <a:solidFill>
                  <a:schemeClr val="tx1"/>
                </a:solidFill>
              </a:rPr>
              <a:t>by undergraduate students </a:t>
            </a:r>
            <a:endParaRPr lang="en-US" sz="2800" dirty="0" smtClean="0">
              <a:solidFill>
                <a:schemeClr val="tx1"/>
              </a:solidFill>
            </a:endParaRPr>
          </a:p>
          <a:p>
            <a:pPr marL="457200" indent="-457200" algn="l">
              <a:spcBef>
                <a:spcPts val="0"/>
              </a:spcBef>
              <a:buFont typeface="Arial" panose="020B0604020202020204" pitchFamily="34" charset="0"/>
              <a:buChar char="•"/>
            </a:pPr>
            <a:r>
              <a:rPr lang="en-US" sz="2400" b="1" i="1" dirty="0" smtClean="0">
                <a:solidFill>
                  <a:schemeClr val="tx1"/>
                </a:solidFill>
              </a:rPr>
              <a:t>REU </a:t>
            </a:r>
            <a:r>
              <a:rPr lang="en-US" sz="2400" b="1" i="1" dirty="0">
                <a:solidFill>
                  <a:schemeClr val="tx1"/>
                </a:solidFill>
              </a:rPr>
              <a:t>Sites</a:t>
            </a:r>
            <a:r>
              <a:rPr lang="en-US" sz="2400" b="1" dirty="0">
                <a:solidFill>
                  <a:schemeClr val="tx1"/>
                </a:solidFill>
              </a:rPr>
              <a:t> </a:t>
            </a:r>
            <a:r>
              <a:rPr lang="en-US" sz="2400" dirty="0">
                <a:solidFill>
                  <a:schemeClr val="tx1"/>
                </a:solidFill>
              </a:rPr>
              <a:t>are based on independent </a:t>
            </a:r>
            <a:r>
              <a:rPr lang="en-US" sz="2400" dirty="0" smtClean="0">
                <a:solidFill>
                  <a:schemeClr val="tx1"/>
                </a:solidFill>
              </a:rPr>
              <a:t>proposals</a:t>
            </a:r>
          </a:p>
          <a:p>
            <a:pPr marL="800100" lvl="1" indent="-342900" algn="l">
              <a:spcBef>
                <a:spcPts val="0"/>
              </a:spcBef>
              <a:buFont typeface="Arial" panose="020B0604020202020204" pitchFamily="34" charset="0"/>
              <a:buChar char="•"/>
            </a:pPr>
            <a:r>
              <a:rPr lang="en-US" sz="2400" b="1" i="1" dirty="0">
                <a:solidFill>
                  <a:schemeClr val="tx1"/>
                </a:solidFill>
              </a:rPr>
              <a:t>REU </a:t>
            </a:r>
            <a:r>
              <a:rPr lang="en-US" sz="2400" b="1" i="1" dirty="0" smtClean="0">
                <a:solidFill>
                  <a:schemeClr val="tx1"/>
                </a:solidFill>
              </a:rPr>
              <a:t>Supplements:</a:t>
            </a:r>
            <a:r>
              <a:rPr lang="en-US" sz="2400" b="1" dirty="0" smtClean="0">
                <a:solidFill>
                  <a:schemeClr val="tx1"/>
                </a:solidFill>
              </a:rPr>
              <a:t> </a:t>
            </a:r>
            <a:r>
              <a:rPr lang="en-US" sz="2400" dirty="0" smtClean="0">
                <a:solidFill>
                  <a:schemeClr val="tx1"/>
                </a:solidFill>
              </a:rPr>
              <a:t>component </a:t>
            </a:r>
            <a:r>
              <a:rPr lang="en-US" sz="2400" dirty="0">
                <a:solidFill>
                  <a:schemeClr val="tx1"/>
                </a:solidFill>
              </a:rPr>
              <a:t>of </a:t>
            </a:r>
            <a:r>
              <a:rPr lang="en-US" sz="2400" dirty="0" smtClean="0">
                <a:solidFill>
                  <a:schemeClr val="tx1"/>
                </a:solidFill>
              </a:rPr>
              <a:t>new </a:t>
            </a:r>
            <a:br>
              <a:rPr lang="en-US" sz="2400" dirty="0" smtClean="0">
                <a:solidFill>
                  <a:schemeClr val="tx1"/>
                </a:solidFill>
              </a:rPr>
            </a:br>
            <a:r>
              <a:rPr lang="en-US" sz="2400" dirty="0" smtClean="0">
                <a:solidFill>
                  <a:schemeClr val="tx1"/>
                </a:solidFill>
              </a:rPr>
              <a:t>or continuing proposals</a:t>
            </a:r>
          </a:p>
          <a:p>
            <a:pPr marL="457200" indent="-457200" algn="l">
              <a:spcBef>
                <a:spcPts val="0"/>
              </a:spcBef>
              <a:buFont typeface="Arial" panose="020B0604020202020204" pitchFamily="34" charset="0"/>
              <a:buChar char="•"/>
            </a:pPr>
            <a:r>
              <a:rPr lang="en-US" sz="2800" dirty="0" smtClean="0">
                <a:solidFill>
                  <a:schemeClr val="tx1"/>
                </a:solidFill>
                <a:latin typeface="+mj-lt"/>
              </a:rPr>
              <a:t>Deadline: </a:t>
            </a:r>
            <a:r>
              <a:rPr lang="en-US" sz="2800" dirty="0">
                <a:solidFill>
                  <a:schemeClr val="tx1"/>
                </a:solidFill>
              </a:rPr>
              <a:t>August 26, </a:t>
            </a:r>
            <a:r>
              <a:rPr lang="en-US" sz="2800" dirty="0" smtClean="0">
                <a:solidFill>
                  <a:schemeClr val="tx1"/>
                </a:solidFill>
              </a:rPr>
              <a:t>2015 </a:t>
            </a:r>
            <a:endParaRPr lang="en-US" sz="2000" dirty="0">
              <a:solidFill>
                <a:schemeClr val="tx1"/>
              </a:solidFill>
            </a:endParaRPr>
          </a:p>
          <a:p>
            <a:pPr marL="457200" indent="-457200" algn="l">
              <a:spcBef>
                <a:spcPts val="0"/>
              </a:spcBef>
              <a:buFont typeface="Arial" panose="020B0604020202020204" pitchFamily="34" charset="0"/>
              <a:buChar char="•"/>
            </a:pPr>
            <a:r>
              <a:rPr lang="en-US" sz="2800" dirty="0" smtClean="0">
                <a:solidFill>
                  <a:schemeClr val="tx1"/>
                </a:solidFill>
                <a:latin typeface="+mj-lt"/>
                <a:cs typeface="Times New Roman" pitchFamily="18" charset="0"/>
              </a:rPr>
              <a:t>ACI 2015: </a:t>
            </a:r>
            <a:r>
              <a:rPr lang="en-US" sz="2800" dirty="0" smtClean="0">
                <a:latin typeface="+mj-lt"/>
                <a:cs typeface="Times New Roman" pitchFamily="18" charset="0"/>
              </a:rPr>
              <a:t>up to $</a:t>
            </a:r>
            <a:r>
              <a:rPr lang="en-US" sz="2800" dirty="0" smtClean="0">
                <a:solidFill>
                  <a:schemeClr val="tx1"/>
                </a:solidFill>
                <a:latin typeface="+mj-lt"/>
                <a:cs typeface="Times New Roman" pitchFamily="18" charset="0"/>
              </a:rPr>
              <a:t>360K</a:t>
            </a:r>
            <a:r>
              <a:rPr lang="en-US" sz="2800" dirty="0" smtClean="0">
                <a:solidFill>
                  <a:schemeClr val="tx1"/>
                </a:solidFill>
                <a:latin typeface="+mj-lt"/>
                <a:cs typeface="Times New Roman" pitchFamily="18" charset="0"/>
              </a:rPr>
              <a:t>/3yr; </a:t>
            </a:r>
            <a:endParaRPr lang="en-US" sz="2800" dirty="0">
              <a:solidFill>
                <a:srgbClr val="C00000"/>
              </a:solidFill>
              <a:latin typeface="+mj-lt"/>
              <a:cs typeface="Times New Roman" pitchFamily="18" charset="0"/>
            </a:endParaRPr>
          </a:p>
        </p:txBody>
      </p:sp>
      <p:pic>
        <p:nvPicPr>
          <p:cNvPr id="3076" name="Picture 4" descr="C:\Users\afriedla\AppData\Local\Microsoft\Windows\Temporary Internet Files\Content.IE5\594I9HEY\internet-154450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75419"/>
            <a:ext cx="2794000" cy="266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027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118" y="283883"/>
            <a:ext cx="8416365" cy="990600"/>
          </a:xfrm>
        </p:spPr>
        <p:txBody>
          <a:bodyPr>
            <a:noAutofit/>
          </a:bodyPr>
          <a:lstStyle/>
          <a:p>
            <a:r>
              <a:rPr lang="en-US" sz="3200" b="1" dirty="0"/>
              <a:t>Research Experiences for Undergraduates </a:t>
            </a:r>
            <a:r>
              <a:rPr lang="en-US" sz="3200" b="1" dirty="0" smtClean="0"/>
              <a:t/>
            </a:r>
            <a:br>
              <a:rPr lang="en-US" sz="3200" b="1" dirty="0" smtClean="0"/>
            </a:br>
            <a:r>
              <a:rPr lang="en-US" sz="3200" b="1" dirty="0" smtClean="0"/>
              <a:t>(</a:t>
            </a:r>
            <a:r>
              <a:rPr lang="en-US" sz="3200" b="1" dirty="0" smtClean="0">
                <a:solidFill>
                  <a:srgbClr val="FF0000"/>
                </a:solidFill>
              </a:rPr>
              <a:t>REU</a:t>
            </a:r>
            <a:r>
              <a:rPr lang="en-US" sz="3200" b="1" dirty="0" smtClean="0"/>
              <a:t> – Contd.) </a:t>
            </a:r>
            <a:endParaRPr lang="en-US" sz="3200" b="1" dirty="0"/>
          </a:p>
        </p:txBody>
      </p:sp>
      <p:sp>
        <p:nvSpPr>
          <p:cNvPr id="4" name="Subtitle 3"/>
          <p:cNvSpPr>
            <a:spLocks noGrp="1"/>
          </p:cNvSpPr>
          <p:nvPr>
            <p:ph type="subTitle" idx="1"/>
          </p:nvPr>
        </p:nvSpPr>
        <p:spPr>
          <a:xfrm>
            <a:off x="228600" y="1447800"/>
            <a:ext cx="8686800" cy="4876800"/>
          </a:xfrm>
        </p:spPr>
        <p:txBody>
          <a:bodyPr>
            <a:noAutofit/>
          </a:bodyPr>
          <a:lstStyle/>
          <a:p>
            <a:pPr algn="l"/>
            <a:r>
              <a:rPr lang="en-US" sz="2800" dirty="0"/>
              <a:t>School hosts summer cohort for undergrad research</a:t>
            </a:r>
          </a:p>
          <a:p>
            <a:pPr marL="457200" indent="-457200" algn="l" eaLnBrk="1" hangingPunct="1">
              <a:buFont typeface="Arial"/>
              <a:buChar char="•"/>
            </a:pPr>
            <a:r>
              <a:rPr lang="en-US" sz="2400" dirty="0">
                <a:solidFill>
                  <a:srgbClr val="FF6600"/>
                </a:solidFill>
              </a:rPr>
              <a:t>Coherent intellectual focus </a:t>
            </a:r>
            <a:r>
              <a:rPr lang="en-US" sz="2400" dirty="0"/>
              <a:t>to research topics</a:t>
            </a:r>
          </a:p>
          <a:p>
            <a:pPr marL="457200" indent="-457200" algn="l" eaLnBrk="1" hangingPunct="1">
              <a:buFont typeface="Arial"/>
              <a:buChar char="•"/>
            </a:pPr>
            <a:r>
              <a:rPr lang="en-US" sz="2400" dirty="0"/>
              <a:t>At least half the students are from institutions other than the host institution </a:t>
            </a:r>
          </a:p>
          <a:p>
            <a:pPr marL="457200" indent="-457200" algn="l" eaLnBrk="1" hangingPunct="1">
              <a:buFont typeface="Arial"/>
              <a:buChar char="•"/>
            </a:pPr>
            <a:r>
              <a:rPr lang="en-US" sz="2400" dirty="0">
                <a:solidFill>
                  <a:srgbClr val="FF6600"/>
                </a:solidFill>
              </a:rPr>
              <a:t>At least half from schools with limited research potential </a:t>
            </a:r>
          </a:p>
          <a:p>
            <a:pPr marL="457200" indent="-457200" algn="l" eaLnBrk="1" hangingPunct="1">
              <a:buFont typeface="Arial"/>
              <a:buChar char="•"/>
            </a:pPr>
            <a:r>
              <a:rPr lang="en-US" sz="2400" dirty="0"/>
              <a:t>Research mentoring and support</a:t>
            </a:r>
          </a:p>
          <a:p>
            <a:pPr marL="457200" indent="-457200" algn="l" eaLnBrk="1" hangingPunct="1">
              <a:buFont typeface="Arial"/>
              <a:buChar char="•"/>
            </a:pPr>
            <a:r>
              <a:rPr lang="en-US" sz="2400" dirty="0"/>
              <a:t>Social activities</a:t>
            </a:r>
          </a:p>
          <a:p>
            <a:pPr marL="457200" indent="-457200" algn="l" eaLnBrk="1" hangingPunct="1">
              <a:buFont typeface="Arial"/>
              <a:buChar char="•"/>
            </a:pPr>
            <a:r>
              <a:rPr lang="en-US" sz="2400" dirty="0"/>
              <a:t>Professional development, grad school </a:t>
            </a:r>
            <a:r>
              <a:rPr lang="en-US" sz="2400" dirty="0" smtClean="0"/>
              <a:t>prep</a:t>
            </a:r>
            <a:endParaRPr lang="en-US" sz="2400" dirty="0"/>
          </a:p>
        </p:txBody>
      </p:sp>
    </p:spTree>
    <p:extLst>
      <p:ext uri="{BB962C8B-B14F-4D97-AF65-F5344CB8AC3E}">
        <p14:creationId xmlns:p14="http://schemas.microsoft.com/office/powerpoint/2010/main" val="10448334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15282</TotalTime>
  <Words>1790</Words>
  <Application>Microsoft Macintosh PowerPoint</Application>
  <PresentationFormat>On-screen Show (4:3)</PresentationFormat>
  <Paragraphs>190</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1_Default Design</vt:lpstr>
      <vt:lpstr>Default Design</vt:lpstr>
      <vt:lpstr>Innovations in Cyberinfrastructure Learning and Workforce Development (LWD)  Advanced Cyberinfrastructure Division (ACI) Computer and Information Science &amp; Engineering (CISE)   </vt:lpstr>
      <vt:lpstr> </vt:lpstr>
      <vt:lpstr>LWD: The Career Pipeline</vt:lpstr>
      <vt:lpstr>Faculty Early Career Development Program (CAREER - NSF 15-555)</vt:lpstr>
      <vt:lpstr>Faculty Early Career Development Program (CAREER – contd)</vt:lpstr>
      <vt:lpstr>CISE Research Initiation Initiative  (CRII - NSF 15-569) </vt:lpstr>
      <vt:lpstr>_x0007_Goals of CISE Research Initiation Initiative  (CRII - contd.)</vt:lpstr>
      <vt:lpstr>Research Experiences for Undergraduates  (REU - NSF 13-542) </vt:lpstr>
      <vt:lpstr>Research Experiences for Undergraduates  (REU – Contd.) </vt:lpstr>
      <vt:lpstr>NSF Research Training  (NRT - NSF 15542)</vt:lpstr>
      <vt:lpstr>Other LWD Opportunities within ACI</vt:lpstr>
      <vt:lpstr>PowerPoint Presentation</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Preparation</dc:title>
  <dc:creator>Eric Robbins</dc:creator>
  <cp:lastModifiedBy>Sushil Prasad</cp:lastModifiedBy>
  <cp:revision>865</cp:revision>
  <cp:lastPrinted>2015-09-29T16:07:32Z</cp:lastPrinted>
  <dcterms:created xsi:type="dcterms:W3CDTF">2010-12-03T20:37:43Z</dcterms:created>
  <dcterms:modified xsi:type="dcterms:W3CDTF">2016-03-01T09:38:30Z</dcterms:modified>
</cp:coreProperties>
</file>