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6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5" r:id="rId2"/>
    <p:sldMasterId id="2147483690" r:id="rId3"/>
    <p:sldMasterId id="2147483705" r:id="rId4"/>
    <p:sldMasterId id="2147483720" r:id="rId5"/>
    <p:sldMasterId id="2147483735" r:id="rId6"/>
    <p:sldMasterId id="2147483750" r:id="rId7"/>
    <p:sldMasterId id="2147483765" r:id="rId8"/>
  </p:sldMasterIdLst>
  <p:notesMasterIdLst>
    <p:notesMasterId r:id="rId28"/>
  </p:notesMasterIdLst>
  <p:sldIdLst>
    <p:sldId id="256" r:id="rId9"/>
    <p:sldId id="258" r:id="rId10"/>
    <p:sldId id="282" r:id="rId11"/>
    <p:sldId id="259" r:id="rId12"/>
    <p:sldId id="276" r:id="rId13"/>
    <p:sldId id="260" r:id="rId14"/>
    <p:sldId id="261" r:id="rId15"/>
    <p:sldId id="273" r:id="rId16"/>
    <p:sldId id="278" r:id="rId17"/>
    <p:sldId id="279" r:id="rId18"/>
    <p:sldId id="280" r:id="rId19"/>
    <p:sldId id="281" r:id="rId20"/>
    <p:sldId id="277" r:id="rId21"/>
    <p:sldId id="262" r:id="rId22"/>
    <p:sldId id="263" r:id="rId23"/>
    <p:sldId id="275" r:id="rId24"/>
    <p:sldId id="264" r:id="rId25"/>
    <p:sldId id="271" r:id="rId26"/>
    <p:sldId id="272" r:id="rId27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 autoAdjust="0"/>
    <p:restoredTop sz="82587" autoAdjust="0"/>
  </p:normalViewPr>
  <p:slideViewPr>
    <p:cSldViewPr>
      <p:cViewPr varScale="1">
        <p:scale>
          <a:sx n="93" d="100"/>
          <a:sy n="93" d="100"/>
        </p:scale>
        <p:origin x="1122" y="84"/>
      </p:cViewPr>
      <p:guideLst>
        <p:guide orient="horz" pos="1152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A40B5A-4AAB-48C1-B798-FDB1E63537F9}" type="doc">
      <dgm:prSet loTypeId="urn:microsoft.com/office/officeart/2005/8/layout/h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AD38498B-EAAC-49C5-9FD4-2CF758E20F6E}">
      <dgm:prSet phldrT="[Text]" custT="1"/>
      <dgm:spPr/>
      <dgm:t>
        <a:bodyPr/>
        <a:lstStyle/>
        <a:p>
          <a:r>
            <a:rPr lang="en-US" sz="1600" dirty="0" smtClean="0"/>
            <a:t>Define the program</a:t>
          </a:r>
          <a:endParaRPr lang="en-US" sz="1600" dirty="0"/>
        </a:p>
      </dgm:t>
    </dgm:pt>
    <dgm:pt modelId="{18479AF8-2EB8-49A3-A628-24B66E3ECF91}" type="parTrans" cxnId="{A60A2A67-4F47-4DF8-90E9-F6D43A9A2CE2}">
      <dgm:prSet/>
      <dgm:spPr/>
      <dgm:t>
        <a:bodyPr/>
        <a:lstStyle/>
        <a:p>
          <a:endParaRPr lang="en-US"/>
        </a:p>
      </dgm:t>
    </dgm:pt>
    <dgm:pt modelId="{17DEE3E9-6FA3-49A0-88BA-D6198FF1E118}" type="sibTrans" cxnId="{A60A2A67-4F47-4DF8-90E9-F6D43A9A2CE2}">
      <dgm:prSet/>
      <dgm:spPr/>
      <dgm:t>
        <a:bodyPr/>
        <a:lstStyle/>
        <a:p>
          <a:endParaRPr lang="en-US"/>
        </a:p>
      </dgm:t>
    </dgm:pt>
    <dgm:pt modelId="{BDA8E188-F214-4781-B835-F0803A6F8907}">
      <dgm:prSet phldrT="[Text]" custT="1"/>
      <dgm:spPr/>
      <dgm:t>
        <a:bodyPr/>
        <a:lstStyle/>
        <a:p>
          <a:r>
            <a:rPr lang="en-US" sz="1600" dirty="0" smtClean="0"/>
            <a:t>Identify ground rules and assumptions</a:t>
          </a:r>
          <a:endParaRPr lang="en-US" sz="1600" dirty="0"/>
        </a:p>
      </dgm:t>
    </dgm:pt>
    <dgm:pt modelId="{9AE24DE2-213C-4792-8EE2-6EBC198D100C}" type="parTrans" cxnId="{161A859F-AC6D-413D-A110-FDD8F07C21E8}">
      <dgm:prSet/>
      <dgm:spPr/>
      <dgm:t>
        <a:bodyPr/>
        <a:lstStyle/>
        <a:p>
          <a:endParaRPr lang="en-US"/>
        </a:p>
      </dgm:t>
    </dgm:pt>
    <dgm:pt modelId="{7373BA7F-D6F7-44C4-8B55-D3AD4F4B1E1F}" type="sibTrans" cxnId="{161A859F-AC6D-413D-A110-FDD8F07C21E8}">
      <dgm:prSet/>
      <dgm:spPr/>
      <dgm:t>
        <a:bodyPr/>
        <a:lstStyle/>
        <a:p>
          <a:endParaRPr lang="en-US"/>
        </a:p>
      </dgm:t>
    </dgm:pt>
    <dgm:pt modelId="{B006C0BD-6EAA-44DA-9BAA-3DD874F45248}">
      <dgm:prSet phldrT="[Text]" custT="1"/>
      <dgm:spPr/>
      <dgm:t>
        <a:bodyPr/>
        <a:lstStyle/>
        <a:p>
          <a:r>
            <a:rPr lang="en-US" sz="1600" dirty="0" smtClean="0"/>
            <a:t>Obtain data</a:t>
          </a:r>
          <a:endParaRPr lang="en-US" sz="1600" dirty="0"/>
        </a:p>
      </dgm:t>
    </dgm:pt>
    <dgm:pt modelId="{BAE03314-094F-4D7E-B172-C937D1A09F1C}" type="parTrans" cxnId="{55BFE570-D4BB-4769-BECE-F4BFAC879A75}">
      <dgm:prSet/>
      <dgm:spPr/>
      <dgm:t>
        <a:bodyPr/>
        <a:lstStyle/>
        <a:p>
          <a:endParaRPr lang="en-US"/>
        </a:p>
      </dgm:t>
    </dgm:pt>
    <dgm:pt modelId="{55E1CFDD-0F99-457F-9226-E83C232A7AFA}" type="sibTrans" cxnId="{55BFE570-D4BB-4769-BECE-F4BFAC879A75}">
      <dgm:prSet/>
      <dgm:spPr/>
      <dgm:t>
        <a:bodyPr/>
        <a:lstStyle/>
        <a:p>
          <a:endParaRPr lang="en-US"/>
        </a:p>
      </dgm:t>
    </dgm:pt>
    <dgm:pt modelId="{CADA8315-E02C-4763-AC73-77EFCF09B00D}">
      <dgm:prSet phldrT="[Text]" custT="1"/>
      <dgm:spPr/>
      <dgm:t>
        <a:bodyPr/>
        <a:lstStyle/>
        <a:p>
          <a:r>
            <a:rPr lang="en-US" sz="1600" dirty="0" smtClean="0"/>
            <a:t>Document the estimate</a:t>
          </a:r>
          <a:endParaRPr lang="en-US" sz="1600" dirty="0"/>
        </a:p>
      </dgm:t>
    </dgm:pt>
    <dgm:pt modelId="{4E4A6D8B-65E6-4D6F-9437-296261474DB2}" type="parTrans" cxnId="{5CF63AAE-7C55-4173-86E0-2F4158680CA5}">
      <dgm:prSet/>
      <dgm:spPr/>
      <dgm:t>
        <a:bodyPr/>
        <a:lstStyle/>
        <a:p>
          <a:endParaRPr lang="en-US"/>
        </a:p>
      </dgm:t>
    </dgm:pt>
    <dgm:pt modelId="{6841D5BE-9994-48DC-BDFD-440C5A8FC438}" type="sibTrans" cxnId="{5CF63AAE-7C55-4173-86E0-2F4158680CA5}">
      <dgm:prSet/>
      <dgm:spPr/>
      <dgm:t>
        <a:bodyPr/>
        <a:lstStyle/>
        <a:p>
          <a:endParaRPr lang="en-US"/>
        </a:p>
      </dgm:t>
    </dgm:pt>
    <dgm:pt modelId="{14C871F1-A17B-41B7-92A8-DA7DFF859490}">
      <dgm:prSet phldrT="[Text]" custT="1"/>
      <dgm:spPr/>
      <dgm:t>
        <a:bodyPr/>
        <a:lstStyle/>
        <a:p>
          <a:r>
            <a:rPr lang="en-US" sz="1600" dirty="0" smtClean="0"/>
            <a:t>Present estimate to management</a:t>
          </a:r>
          <a:endParaRPr lang="en-US" sz="1600" dirty="0"/>
        </a:p>
      </dgm:t>
    </dgm:pt>
    <dgm:pt modelId="{93B7F021-D4B4-4F9C-8166-81D886BD410D}" type="parTrans" cxnId="{6FBF5D72-4666-4919-B2CB-CAFE0E2F4409}">
      <dgm:prSet/>
      <dgm:spPr/>
      <dgm:t>
        <a:bodyPr/>
        <a:lstStyle/>
        <a:p>
          <a:endParaRPr lang="en-US"/>
        </a:p>
      </dgm:t>
    </dgm:pt>
    <dgm:pt modelId="{5CD4B081-A859-4466-824F-8DE80FEE3C3D}" type="sibTrans" cxnId="{6FBF5D72-4666-4919-B2CB-CAFE0E2F4409}">
      <dgm:prSet/>
      <dgm:spPr/>
      <dgm:t>
        <a:bodyPr/>
        <a:lstStyle/>
        <a:p>
          <a:endParaRPr lang="en-US"/>
        </a:p>
      </dgm:t>
    </dgm:pt>
    <dgm:pt modelId="{AC5316E4-2227-4E00-8F59-2B2D06EBB9AF}">
      <dgm:prSet phldrT="[Text]"/>
      <dgm:spPr/>
      <dgm:t>
        <a:bodyPr/>
        <a:lstStyle/>
        <a:p>
          <a:r>
            <a:rPr lang="en-US" dirty="0" smtClean="0"/>
            <a:t>Comprehensive</a:t>
          </a:r>
          <a:endParaRPr lang="en-US" dirty="0"/>
        </a:p>
      </dgm:t>
    </dgm:pt>
    <dgm:pt modelId="{AFF6DA92-B747-43DB-A2D0-64B5B3959C29}" type="parTrans" cxnId="{EBCBFBF2-A7FB-4F02-9070-C455D380D1FE}">
      <dgm:prSet/>
      <dgm:spPr/>
      <dgm:t>
        <a:bodyPr/>
        <a:lstStyle/>
        <a:p>
          <a:endParaRPr lang="en-US"/>
        </a:p>
      </dgm:t>
    </dgm:pt>
    <dgm:pt modelId="{B52056FA-1275-4988-A81A-50066B30E6EE}" type="sibTrans" cxnId="{EBCBFBF2-A7FB-4F02-9070-C455D380D1FE}">
      <dgm:prSet/>
      <dgm:spPr/>
      <dgm:t>
        <a:bodyPr/>
        <a:lstStyle/>
        <a:p>
          <a:endParaRPr lang="en-US"/>
        </a:p>
      </dgm:t>
    </dgm:pt>
    <dgm:pt modelId="{55C4F1A9-FD36-4D29-A9EC-9A2BB0036697}">
      <dgm:prSet phldrT="[Text]" custT="1"/>
      <dgm:spPr/>
      <dgm:t>
        <a:bodyPr/>
        <a:lstStyle/>
        <a:p>
          <a:r>
            <a:rPr lang="en-US" sz="1800" dirty="0" smtClean="0"/>
            <a:t>Develop the estimating plan</a:t>
          </a:r>
          <a:endParaRPr lang="en-US" sz="1800" dirty="0"/>
        </a:p>
      </dgm:t>
    </dgm:pt>
    <dgm:pt modelId="{2B7672E5-A0E6-4EF7-A60C-5B7581F87A76}" type="parTrans" cxnId="{7291F63C-9D5F-4C02-A1C4-E0C7D2E3B7DA}">
      <dgm:prSet/>
      <dgm:spPr/>
      <dgm:t>
        <a:bodyPr/>
        <a:lstStyle/>
        <a:p>
          <a:endParaRPr lang="en-US"/>
        </a:p>
      </dgm:t>
    </dgm:pt>
    <dgm:pt modelId="{BEA41CF6-36F8-4CB7-A9C4-7755208568EA}" type="sibTrans" cxnId="{7291F63C-9D5F-4C02-A1C4-E0C7D2E3B7DA}">
      <dgm:prSet/>
      <dgm:spPr/>
      <dgm:t>
        <a:bodyPr/>
        <a:lstStyle/>
        <a:p>
          <a:endParaRPr lang="en-US"/>
        </a:p>
      </dgm:t>
    </dgm:pt>
    <dgm:pt modelId="{DFCE36BC-E985-44F4-B566-203063C3D06D}">
      <dgm:prSet phldrT="[Text]"/>
      <dgm:spPr/>
      <dgm:t>
        <a:bodyPr/>
        <a:lstStyle/>
        <a:p>
          <a:r>
            <a:rPr lang="en-US" dirty="0" smtClean="0"/>
            <a:t>Well Documented</a:t>
          </a:r>
          <a:endParaRPr lang="en-US" dirty="0"/>
        </a:p>
      </dgm:t>
    </dgm:pt>
    <dgm:pt modelId="{0C314051-1611-455C-9988-BF8AEAD909AD}" type="parTrans" cxnId="{58FE4087-3305-4070-8B60-E6580B061120}">
      <dgm:prSet/>
      <dgm:spPr/>
      <dgm:t>
        <a:bodyPr/>
        <a:lstStyle/>
        <a:p>
          <a:endParaRPr lang="en-US"/>
        </a:p>
      </dgm:t>
    </dgm:pt>
    <dgm:pt modelId="{C9BF875F-AF3F-4344-B298-FA5FACF10EBF}" type="sibTrans" cxnId="{58FE4087-3305-4070-8B60-E6580B061120}">
      <dgm:prSet/>
      <dgm:spPr/>
      <dgm:t>
        <a:bodyPr/>
        <a:lstStyle/>
        <a:p>
          <a:endParaRPr lang="en-US"/>
        </a:p>
      </dgm:t>
    </dgm:pt>
    <dgm:pt modelId="{EFEA07E1-BC03-42DD-AF17-155B5D721837}">
      <dgm:prSet phldrT="[Text]" custT="1"/>
      <dgm:spPr/>
      <dgm:t>
        <a:bodyPr/>
        <a:lstStyle/>
        <a:p>
          <a:r>
            <a:rPr lang="en-US" sz="1800" dirty="0" smtClean="0"/>
            <a:t>Determine the estimating approach</a:t>
          </a:r>
          <a:endParaRPr lang="en-US" sz="1800" dirty="0"/>
        </a:p>
      </dgm:t>
    </dgm:pt>
    <dgm:pt modelId="{7EC98590-8D80-4C82-BC02-388FC3B30752}" type="parTrans" cxnId="{540C3A67-4480-4095-848F-71E918ED3E4B}">
      <dgm:prSet/>
      <dgm:spPr/>
      <dgm:t>
        <a:bodyPr/>
        <a:lstStyle/>
        <a:p>
          <a:endParaRPr lang="en-US"/>
        </a:p>
      </dgm:t>
    </dgm:pt>
    <dgm:pt modelId="{E872FEE3-09B3-401E-9780-7E551526CE61}" type="sibTrans" cxnId="{540C3A67-4480-4095-848F-71E918ED3E4B}">
      <dgm:prSet/>
      <dgm:spPr/>
      <dgm:t>
        <a:bodyPr/>
        <a:lstStyle/>
        <a:p>
          <a:endParaRPr lang="en-US"/>
        </a:p>
      </dgm:t>
    </dgm:pt>
    <dgm:pt modelId="{B47BB14B-5BB9-4524-A907-1645F7C22218}">
      <dgm:prSet phldrT="[Text]"/>
      <dgm:spPr/>
      <dgm:t>
        <a:bodyPr/>
        <a:lstStyle/>
        <a:p>
          <a:r>
            <a:rPr lang="en-US" dirty="0" smtClean="0"/>
            <a:t>Accurate</a:t>
          </a:r>
          <a:endParaRPr lang="en-US" dirty="0"/>
        </a:p>
      </dgm:t>
    </dgm:pt>
    <dgm:pt modelId="{92467C88-F83A-47F6-827A-7BF04E2010F5}" type="parTrans" cxnId="{D54C6523-CD40-4F2F-81F7-02E4FD42DAFC}">
      <dgm:prSet/>
      <dgm:spPr/>
      <dgm:t>
        <a:bodyPr/>
        <a:lstStyle/>
        <a:p>
          <a:endParaRPr lang="en-US"/>
        </a:p>
      </dgm:t>
    </dgm:pt>
    <dgm:pt modelId="{F3272CF0-0140-4312-897A-881C41C6CA39}" type="sibTrans" cxnId="{D54C6523-CD40-4F2F-81F7-02E4FD42DAFC}">
      <dgm:prSet/>
      <dgm:spPr/>
      <dgm:t>
        <a:bodyPr/>
        <a:lstStyle/>
        <a:p>
          <a:endParaRPr lang="en-US"/>
        </a:p>
      </dgm:t>
    </dgm:pt>
    <dgm:pt modelId="{A8256B2F-9F4E-43AC-995F-541CE3F88ED0}">
      <dgm:prSet phldrT="[Text]" custT="1"/>
      <dgm:spPr/>
      <dgm:t>
        <a:bodyPr/>
        <a:lstStyle/>
        <a:p>
          <a:r>
            <a:rPr lang="en-US" sz="1800" dirty="0" smtClean="0"/>
            <a:t>Develop the point estimate</a:t>
          </a:r>
          <a:endParaRPr lang="en-US" sz="1800" dirty="0"/>
        </a:p>
      </dgm:t>
    </dgm:pt>
    <dgm:pt modelId="{34374CB4-A535-4878-A418-C386159D1DCA}" type="parTrans" cxnId="{D401C698-B072-4979-801E-B9C5F4959A5E}">
      <dgm:prSet/>
      <dgm:spPr/>
      <dgm:t>
        <a:bodyPr/>
        <a:lstStyle/>
        <a:p>
          <a:endParaRPr lang="en-US"/>
        </a:p>
      </dgm:t>
    </dgm:pt>
    <dgm:pt modelId="{67F11D00-C742-406C-8072-A7F8DEBF36D0}" type="sibTrans" cxnId="{D401C698-B072-4979-801E-B9C5F4959A5E}">
      <dgm:prSet/>
      <dgm:spPr/>
      <dgm:t>
        <a:bodyPr/>
        <a:lstStyle/>
        <a:p>
          <a:endParaRPr lang="en-US"/>
        </a:p>
      </dgm:t>
    </dgm:pt>
    <dgm:pt modelId="{BAE28A55-A304-475D-B155-ED5B91F4ADE4}">
      <dgm:prSet phldrT="[Text]" custT="1"/>
      <dgm:spPr/>
      <dgm:t>
        <a:bodyPr/>
        <a:lstStyle/>
        <a:p>
          <a:r>
            <a:rPr lang="en-US" sz="1800" dirty="0" smtClean="0"/>
            <a:t>Compare the point estimate to an independent estimate</a:t>
          </a:r>
          <a:endParaRPr lang="en-US" sz="1800" dirty="0"/>
        </a:p>
      </dgm:t>
    </dgm:pt>
    <dgm:pt modelId="{CCD8A3FB-505A-4D3D-93CF-4F579E4CF7A6}" type="parTrans" cxnId="{26B8C196-B295-442F-94E4-8C9C71687E62}">
      <dgm:prSet/>
      <dgm:spPr/>
      <dgm:t>
        <a:bodyPr/>
        <a:lstStyle/>
        <a:p>
          <a:endParaRPr lang="en-US"/>
        </a:p>
      </dgm:t>
    </dgm:pt>
    <dgm:pt modelId="{8F4ACBD8-93F0-4E30-B885-0D1BE80E92AA}" type="sibTrans" cxnId="{26B8C196-B295-442F-94E4-8C9C71687E62}">
      <dgm:prSet/>
      <dgm:spPr/>
      <dgm:t>
        <a:bodyPr/>
        <a:lstStyle/>
        <a:p>
          <a:endParaRPr lang="en-US"/>
        </a:p>
      </dgm:t>
    </dgm:pt>
    <dgm:pt modelId="{A444066C-175F-4EA8-884B-61233A37D368}">
      <dgm:prSet phldrT="[Text]" custT="1"/>
      <dgm:spPr/>
      <dgm:t>
        <a:bodyPr/>
        <a:lstStyle/>
        <a:p>
          <a:r>
            <a:rPr lang="en-US" sz="1800" dirty="0" smtClean="0"/>
            <a:t>Update the estimate with actual costs</a:t>
          </a:r>
          <a:endParaRPr lang="en-US" sz="1800" dirty="0"/>
        </a:p>
      </dgm:t>
    </dgm:pt>
    <dgm:pt modelId="{3724F47B-336F-4019-B535-8DDF0D1A59CE}" type="parTrans" cxnId="{FE72A972-656B-4F3C-9BCF-11CFF00810C3}">
      <dgm:prSet/>
      <dgm:spPr/>
      <dgm:t>
        <a:bodyPr/>
        <a:lstStyle/>
        <a:p>
          <a:endParaRPr lang="en-US"/>
        </a:p>
      </dgm:t>
    </dgm:pt>
    <dgm:pt modelId="{106758F9-6097-410D-8EFA-EE8F41B13BC8}" type="sibTrans" cxnId="{FE72A972-656B-4F3C-9BCF-11CFF00810C3}">
      <dgm:prSet/>
      <dgm:spPr/>
      <dgm:t>
        <a:bodyPr/>
        <a:lstStyle/>
        <a:p>
          <a:endParaRPr lang="en-US"/>
        </a:p>
      </dgm:t>
    </dgm:pt>
    <dgm:pt modelId="{B6C09A33-71F3-4FC3-BB62-3C4C530B5AD7}">
      <dgm:prSet phldrT="[Text]"/>
      <dgm:spPr/>
      <dgm:t>
        <a:bodyPr/>
        <a:lstStyle/>
        <a:p>
          <a:r>
            <a:rPr lang="en-US" dirty="0" smtClean="0"/>
            <a:t>Credible</a:t>
          </a:r>
          <a:endParaRPr lang="en-US" dirty="0"/>
        </a:p>
      </dgm:t>
    </dgm:pt>
    <dgm:pt modelId="{02231BF7-8DCB-4BC4-BA94-E5E9757C7D00}" type="parTrans" cxnId="{4FDCB410-99BA-456B-8143-1BFC146CB954}">
      <dgm:prSet/>
      <dgm:spPr/>
      <dgm:t>
        <a:bodyPr/>
        <a:lstStyle/>
        <a:p>
          <a:endParaRPr lang="en-US"/>
        </a:p>
      </dgm:t>
    </dgm:pt>
    <dgm:pt modelId="{8A06527F-732B-4E76-8849-A114B54A53C9}" type="sibTrans" cxnId="{4FDCB410-99BA-456B-8143-1BFC146CB954}">
      <dgm:prSet/>
      <dgm:spPr/>
      <dgm:t>
        <a:bodyPr/>
        <a:lstStyle/>
        <a:p>
          <a:endParaRPr lang="en-US"/>
        </a:p>
      </dgm:t>
    </dgm:pt>
    <dgm:pt modelId="{EF4B91DE-0ECF-457C-953E-C04B1EC555E1}">
      <dgm:prSet phldrT="[Text]" custT="1"/>
      <dgm:spPr/>
      <dgm:t>
        <a:bodyPr/>
        <a:lstStyle/>
        <a:p>
          <a:r>
            <a:rPr lang="en-US" sz="1800" dirty="0" smtClean="0"/>
            <a:t>Create an independent cost estimate</a:t>
          </a:r>
          <a:endParaRPr lang="en-US" sz="1800" dirty="0"/>
        </a:p>
      </dgm:t>
    </dgm:pt>
    <dgm:pt modelId="{C04981F1-49DC-4E85-9C34-84D5B9214243}" type="parTrans" cxnId="{8710BB79-AB41-47BF-8D7A-CF07DDBAA285}">
      <dgm:prSet/>
      <dgm:spPr/>
      <dgm:t>
        <a:bodyPr/>
        <a:lstStyle/>
        <a:p>
          <a:endParaRPr lang="en-US"/>
        </a:p>
      </dgm:t>
    </dgm:pt>
    <dgm:pt modelId="{91D6EE44-9144-49BE-9B6C-DA5328D5EF4E}" type="sibTrans" cxnId="{8710BB79-AB41-47BF-8D7A-CF07DDBAA285}">
      <dgm:prSet/>
      <dgm:spPr/>
      <dgm:t>
        <a:bodyPr/>
        <a:lstStyle/>
        <a:p>
          <a:endParaRPr lang="en-US"/>
        </a:p>
      </dgm:t>
    </dgm:pt>
    <dgm:pt modelId="{68C31B74-4552-4879-BDA7-8A2E30A29E66}">
      <dgm:prSet phldrT="[Text]" custT="1"/>
      <dgm:spPr/>
      <dgm:t>
        <a:bodyPr/>
        <a:lstStyle/>
        <a:p>
          <a:r>
            <a:rPr lang="en-US" sz="1800" dirty="0" smtClean="0"/>
            <a:t>Conduct sensitivity analysis</a:t>
          </a:r>
          <a:endParaRPr lang="en-US" sz="1800" dirty="0"/>
        </a:p>
      </dgm:t>
    </dgm:pt>
    <dgm:pt modelId="{26F438A9-1F58-4886-AD85-02CB439EDFB0}" type="parTrans" cxnId="{574E9B9D-0D13-487E-B130-4D82C1F58D8F}">
      <dgm:prSet/>
      <dgm:spPr/>
      <dgm:t>
        <a:bodyPr/>
        <a:lstStyle/>
        <a:p>
          <a:endParaRPr lang="en-US"/>
        </a:p>
      </dgm:t>
    </dgm:pt>
    <dgm:pt modelId="{AE91AF20-9038-4D71-9E2C-03711C95AED2}" type="sibTrans" cxnId="{574E9B9D-0D13-487E-B130-4D82C1F58D8F}">
      <dgm:prSet/>
      <dgm:spPr/>
      <dgm:t>
        <a:bodyPr/>
        <a:lstStyle/>
        <a:p>
          <a:endParaRPr lang="en-US"/>
        </a:p>
      </dgm:t>
    </dgm:pt>
    <dgm:pt modelId="{8E0D379A-35F3-4BCC-A8D2-255A38637505}">
      <dgm:prSet phldrT="[Text]" custT="1"/>
      <dgm:spPr/>
      <dgm:t>
        <a:bodyPr/>
        <a:lstStyle/>
        <a:p>
          <a:r>
            <a:rPr lang="en-US" sz="1800" dirty="0" smtClean="0"/>
            <a:t>Conduct risk and uncertainty analysis</a:t>
          </a:r>
          <a:endParaRPr lang="en-US" sz="1800" dirty="0"/>
        </a:p>
      </dgm:t>
    </dgm:pt>
    <dgm:pt modelId="{E1D42149-DA7D-42E4-AAE8-968C13C18348}" type="parTrans" cxnId="{EA0A68EE-46E7-47EC-B81B-AFED047BE393}">
      <dgm:prSet/>
      <dgm:spPr/>
      <dgm:t>
        <a:bodyPr/>
        <a:lstStyle/>
        <a:p>
          <a:endParaRPr lang="en-US"/>
        </a:p>
      </dgm:t>
    </dgm:pt>
    <dgm:pt modelId="{5CD850E0-01D6-48C4-99F5-477FF471CDC9}" type="sibTrans" cxnId="{EA0A68EE-46E7-47EC-B81B-AFED047BE393}">
      <dgm:prSet/>
      <dgm:spPr/>
      <dgm:t>
        <a:bodyPr/>
        <a:lstStyle/>
        <a:p>
          <a:endParaRPr lang="en-US"/>
        </a:p>
      </dgm:t>
    </dgm:pt>
    <dgm:pt modelId="{03353315-C622-4841-8A5B-26BCA86B6E9B}" type="pres">
      <dgm:prSet presAssocID="{5DA40B5A-4AAB-48C1-B798-FDB1E63537F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BA9A3F-EA31-4FD9-B164-8E759C1047CE}" type="pres">
      <dgm:prSet presAssocID="{AC5316E4-2227-4E00-8F59-2B2D06EBB9AF}" presName="composite" presStyleCnt="0"/>
      <dgm:spPr/>
    </dgm:pt>
    <dgm:pt modelId="{654D0913-ABA3-4F33-A2BB-C4EF858772AA}" type="pres">
      <dgm:prSet presAssocID="{AC5316E4-2227-4E00-8F59-2B2D06EBB9AF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5CFFC0-A71E-40D0-B8E0-B8BD3753D23D}" type="pres">
      <dgm:prSet presAssocID="{AC5316E4-2227-4E00-8F59-2B2D06EBB9AF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1BE2B6-CB19-415C-8A4D-1025E7966310}" type="pres">
      <dgm:prSet presAssocID="{B52056FA-1275-4988-A81A-50066B30E6EE}" presName="space" presStyleCnt="0"/>
      <dgm:spPr/>
    </dgm:pt>
    <dgm:pt modelId="{F1626197-AE94-4A38-BFB3-444D3FC71A51}" type="pres">
      <dgm:prSet presAssocID="{B47BB14B-5BB9-4524-A907-1645F7C22218}" presName="composite" presStyleCnt="0"/>
      <dgm:spPr/>
    </dgm:pt>
    <dgm:pt modelId="{8644EFCC-F80B-4F76-BB50-8BCC4CABBFFE}" type="pres">
      <dgm:prSet presAssocID="{B47BB14B-5BB9-4524-A907-1645F7C22218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AF219F-E955-40EB-BDC2-BA0F0B14C2A5}" type="pres">
      <dgm:prSet presAssocID="{B47BB14B-5BB9-4524-A907-1645F7C22218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0F7429-9DBF-407A-B6C3-80B2EB312562}" type="pres">
      <dgm:prSet presAssocID="{F3272CF0-0140-4312-897A-881C41C6CA39}" presName="space" presStyleCnt="0"/>
      <dgm:spPr/>
    </dgm:pt>
    <dgm:pt modelId="{0152712C-B6D5-44F2-A187-F08902435C2F}" type="pres">
      <dgm:prSet presAssocID="{B6C09A33-71F3-4FC3-BB62-3C4C530B5AD7}" presName="composite" presStyleCnt="0"/>
      <dgm:spPr/>
    </dgm:pt>
    <dgm:pt modelId="{47A3AF28-E981-445C-8EBB-B5D82DC35306}" type="pres">
      <dgm:prSet presAssocID="{B6C09A33-71F3-4FC3-BB62-3C4C530B5AD7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9D375C-7898-4F1B-A5FB-094A79F9A957}" type="pres">
      <dgm:prSet presAssocID="{B6C09A33-71F3-4FC3-BB62-3C4C530B5AD7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5C199-140C-420B-95E1-6BD37C5C8DD3}" type="pres">
      <dgm:prSet presAssocID="{8A06527F-732B-4E76-8849-A114B54A53C9}" presName="space" presStyleCnt="0"/>
      <dgm:spPr/>
    </dgm:pt>
    <dgm:pt modelId="{0353A677-EC55-47E8-A172-A03B8D2F2A12}" type="pres">
      <dgm:prSet presAssocID="{DFCE36BC-E985-44F4-B566-203063C3D06D}" presName="composite" presStyleCnt="0"/>
      <dgm:spPr/>
    </dgm:pt>
    <dgm:pt modelId="{C391BEA5-9A55-4E56-8BEA-3D75F0EAC8CB}" type="pres">
      <dgm:prSet presAssocID="{DFCE36BC-E985-44F4-B566-203063C3D06D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A46636-697A-4F3B-825C-D2330E0394DB}" type="pres">
      <dgm:prSet presAssocID="{DFCE36BC-E985-44F4-B566-203063C3D06D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A8B9F0-FFA0-45AA-A80D-57EDE8FAEC07}" type="presOf" srcId="{14C871F1-A17B-41B7-92A8-DA7DFF859490}" destId="{05A46636-697A-4F3B-825C-D2330E0394DB}" srcOrd="0" destOrd="4" presId="urn:microsoft.com/office/officeart/2005/8/layout/hList1"/>
    <dgm:cxn modelId="{8A3331F6-37A8-4215-85C5-F1FEE1D2D313}" type="presOf" srcId="{B47BB14B-5BB9-4524-A907-1645F7C22218}" destId="{8644EFCC-F80B-4F76-BB50-8BCC4CABBFFE}" srcOrd="0" destOrd="0" presId="urn:microsoft.com/office/officeart/2005/8/layout/hList1"/>
    <dgm:cxn modelId="{6FE91F7C-A3E7-4240-BA18-6D2F3B76D818}" type="presOf" srcId="{BAE28A55-A304-475D-B155-ED5B91F4ADE4}" destId="{8BAF219F-E955-40EB-BDC2-BA0F0B14C2A5}" srcOrd="0" destOrd="1" presId="urn:microsoft.com/office/officeart/2005/8/layout/hList1"/>
    <dgm:cxn modelId="{4FDCB410-99BA-456B-8143-1BFC146CB954}" srcId="{5DA40B5A-4AAB-48C1-B798-FDB1E63537F9}" destId="{B6C09A33-71F3-4FC3-BB62-3C4C530B5AD7}" srcOrd="2" destOrd="0" parTransId="{02231BF7-8DCB-4BC4-BA94-E5E9757C7D00}" sibTransId="{8A06527F-732B-4E76-8849-A114B54A53C9}"/>
    <dgm:cxn modelId="{7291F63C-9D5F-4C02-A1C4-E0C7D2E3B7DA}" srcId="{AC5316E4-2227-4E00-8F59-2B2D06EBB9AF}" destId="{55C4F1A9-FD36-4D29-A9EC-9A2BB0036697}" srcOrd="0" destOrd="0" parTransId="{2B7672E5-A0E6-4EF7-A60C-5B7581F87A76}" sibTransId="{BEA41CF6-36F8-4CB7-A9C4-7755208568EA}"/>
    <dgm:cxn modelId="{CC56251F-D230-4FF5-BAE4-BD0800B35474}" type="presOf" srcId="{BDA8E188-F214-4781-B835-F0803A6F8907}" destId="{05A46636-697A-4F3B-825C-D2330E0394DB}" srcOrd="0" destOrd="1" presId="urn:microsoft.com/office/officeart/2005/8/layout/hList1"/>
    <dgm:cxn modelId="{5CF63AAE-7C55-4173-86E0-2F4158680CA5}" srcId="{DFCE36BC-E985-44F4-B566-203063C3D06D}" destId="{CADA8315-E02C-4763-AC73-77EFCF09B00D}" srcOrd="3" destOrd="0" parTransId="{4E4A6D8B-65E6-4D6F-9437-296261474DB2}" sibTransId="{6841D5BE-9994-48DC-BDFD-440C5A8FC438}"/>
    <dgm:cxn modelId="{F0907863-A909-4C33-A1CB-BFD1B0660351}" type="presOf" srcId="{AC5316E4-2227-4E00-8F59-2B2D06EBB9AF}" destId="{654D0913-ABA3-4F33-A2BB-C4EF858772AA}" srcOrd="0" destOrd="0" presId="urn:microsoft.com/office/officeart/2005/8/layout/hList1"/>
    <dgm:cxn modelId="{FE72A972-656B-4F3C-9BCF-11CFF00810C3}" srcId="{B47BB14B-5BB9-4524-A907-1645F7C22218}" destId="{A444066C-175F-4EA8-884B-61233A37D368}" srcOrd="2" destOrd="0" parTransId="{3724F47B-336F-4019-B535-8DDF0D1A59CE}" sibTransId="{106758F9-6097-410D-8EFA-EE8F41B13BC8}"/>
    <dgm:cxn modelId="{58FE4087-3305-4070-8B60-E6580B061120}" srcId="{5DA40B5A-4AAB-48C1-B798-FDB1E63537F9}" destId="{DFCE36BC-E985-44F4-B566-203063C3D06D}" srcOrd="3" destOrd="0" parTransId="{0C314051-1611-455C-9988-BF8AEAD909AD}" sibTransId="{C9BF875F-AF3F-4344-B298-FA5FACF10EBF}"/>
    <dgm:cxn modelId="{D401C698-B072-4979-801E-B9C5F4959A5E}" srcId="{B47BB14B-5BB9-4524-A907-1645F7C22218}" destId="{A8256B2F-9F4E-43AC-995F-541CE3F88ED0}" srcOrd="0" destOrd="0" parTransId="{34374CB4-A535-4878-A418-C386159D1DCA}" sibTransId="{67F11D00-C742-406C-8072-A7F8DEBF36D0}"/>
    <dgm:cxn modelId="{C66DE325-9D0F-4939-8CC4-2D37077F6C00}" type="presOf" srcId="{CADA8315-E02C-4763-AC73-77EFCF09B00D}" destId="{05A46636-697A-4F3B-825C-D2330E0394DB}" srcOrd="0" destOrd="3" presId="urn:microsoft.com/office/officeart/2005/8/layout/hList1"/>
    <dgm:cxn modelId="{F2F9FAC3-4DB4-4655-8573-17D7A724A570}" type="presOf" srcId="{55C4F1A9-FD36-4D29-A9EC-9A2BB0036697}" destId="{865CFFC0-A71E-40D0-B8E0-B8BD3753D23D}" srcOrd="0" destOrd="0" presId="urn:microsoft.com/office/officeart/2005/8/layout/hList1"/>
    <dgm:cxn modelId="{E8217CAD-784B-4D4E-A77F-6A364FA13665}" type="presOf" srcId="{EFEA07E1-BC03-42DD-AF17-155B5D721837}" destId="{865CFFC0-A71E-40D0-B8E0-B8BD3753D23D}" srcOrd="0" destOrd="1" presId="urn:microsoft.com/office/officeart/2005/8/layout/hList1"/>
    <dgm:cxn modelId="{574E9B9D-0D13-487E-B130-4D82C1F58D8F}" srcId="{B6C09A33-71F3-4FC3-BB62-3C4C530B5AD7}" destId="{68C31B74-4552-4879-BDA7-8A2E30A29E66}" srcOrd="1" destOrd="0" parTransId="{26F438A9-1F58-4886-AD85-02CB439EDFB0}" sibTransId="{AE91AF20-9038-4D71-9E2C-03711C95AED2}"/>
    <dgm:cxn modelId="{E45AA684-E3BA-4F61-9BC2-1DC00E05A653}" type="presOf" srcId="{8E0D379A-35F3-4BCC-A8D2-255A38637505}" destId="{A59D375C-7898-4F1B-A5FB-094A79F9A957}" srcOrd="0" destOrd="2" presId="urn:microsoft.com/office/officeart/2005/8/layout/hList1"/>
    <dgm:cxn modelId="{8B2B2F39-C394-4A35-88E0-E20C20774CF9}" type="presOf" srcId="{A444066C-175F-4EA8-884B-61233A37D368}" destId="{8BAF219F-E955-40EB-BDC2-BA0F0B14C2A5}" srcOrd="0" destOrd="2" presId="urn:microsoft.com/office/officeart/2005/8/layout/hList1"/>
    <dgm:cxn modelId="{0D1B18A7-2F2E-40DC-AF20-B3088204B447}" type="presOf" srcId="{AD38498B-EAAC-49C5-9FD4-2CF758E20F6E}" destId="{05A46636-697A-4F3B-825C-D2330E0394DB}" srcOrd="0" destOrd="0" presId="urn:microsoft.com/office/officeart/2005/8/layout/hList1"/>
    <dgm:cxn modelId="{4BA41229-4E6E-488B-8017-B73320BF2DDC}" type="presOf" srcId="{5DA40B5A-4AAB-48C1-B798-FDB1E63537F9}" destId="{03353315-C622-4841-8A5B-26BCA86B6E9B}" srcOrd="0" destOrd="0" presId="urn:microsoft.com/office/officeart/2005/8/layout/hList1"/>
    <dgm:cxn modelId="{6FBF5D72-4666-4919-B2CB-CAFE0E2F4409}" srcId="{DFCE36BC-E985-44F4-B566-203063C3D06D}" destId="{14C871F1-A17B-41B7-92A8-DA7DFF859490}" srcOrd="4" destOrd="0" parTransId="{93B7F021-D4B4-4F9C-8166-81D886BD410D}" sibTransId="{5CD4B081-A859-4466-824F-8DE80FEE3C3D}"/>
    <dgm:cxn modelId="{540C3A67-4480-4095-848F-71E918ED3E4B}" srcId="{AC5316E4-2227-4E00-8F59-2B2D06EBB9AF}" destId="{EFEA07E1-BC03-42DD-AF17-155B5D721837}" srcOrd="1" destOrd="0" parTransId="{7EC98590-8D80-4C82-BC02-388FC3B30752}" sibTransId="{E872FEE3-09B3-401E-9780-7E551526CE61}"/>
    <dgm:cxn modelId="{CFBFD909-A087-4CBC-98CC-1DABD006B0A2}" type="presOf" srcId="{EF4B91DE-0ECF-457C-953E-C04B1EC555E1}" destId="{A59D375C-7898-4F1B-A5FB-094A79F9A957}" srcOrd="0" destOrd="0" presId="urn:microsoft.com/office/officeart/2005/8/layout/hList1"/>
    <dgm:cxn modelId="{55BFE570-D4BB-4769-BECE-F4BFAC879A75}" srcId="{DFCE36BC-E985-44F4-B566-203063C3D06D}" destId="{B006C0BD-6EAA-44DA-9BAA-3DD874F45248}" srcOrd="2" destOrd="0" parTransId="{BAE03314-094F-4D7E-B172-C937D1A09F1C}" sibTransId="{55E1CFDD-0F99-457F-9226-E83C232A7AFA}"/>
    <dgm:cxn modelId="{26B8C196-B295-442F-94E4-8C9C71687E62}" srcId="{B47BB14B-5BB9-4524-A907-1645F7C22218}" destId="{BAE28A55-A304-475D-B155-ED5B91F4ADE4}" srcOrd="1" destOrd="0" parTransId="{CCD8A3FB-505A-4D3D-93CF-4F579E4CF7A6}" sibTransId="{8F4ACBD8-93F0-4E30-B885-0D1BE80E92AA}"/>
    <dgm:cxn modelId="{161A859F-AC6D-413D-A110-FDD8F07C21E8}" srcId="{DFCE36BC-E985-44F4-B566-203063C3D06D}" destId="{BDA8E188-F214-4781-B835-F0803A6F8907}" srcOrd="1" destOrd="0" parTransId="{9AE24DE2-213C-4792-8EE2-6EBC198D100C}" sibTransId="{7373BA7F-D6F7-44C4-8B55-D3AD4F4B1E1F}"/>
    <dgm:cxn modelId="{D54C6523-CD40-4F2F-81F7-02E4FD42DAFC}" srcId="{5DA40B5A-4AAB-48C1-B798-FDB1E63537F9}" destId="{B47BB14B-5BB9-4524-A907-1645F7C22218}" srcOrd="1" destOrd="0" parTransId="{92467C88-F83A-47F6-827A-7BF04E2010F5}" sibTransId="{F3272CF0-0140-4312-897A-881C41C6CA39}"/>
    <dgm:cxn modelId="{D50D1573-3269-453B-8A7C-AC8CAE59648A}" type="presOf" srcId="{DFCE36BC-E985-44F4-B566-203063C3D06D}" destId="{C391BEA5-9A55-4E56-8BEA-3D75F0EAC8CB}" srcOrd="0" destOrd="0" presId="urn:microsoft.com/office/officeart/2005/8/layout/hList1"/>
    <dgm:cxn modelId="{A3914582-E42D-4625-AC8E-58A04F268D63}" type="presOf" srcId="{B006C0BD-6EAA-44DA-9BAA-3DD874F45248}" destId="{05A46636-697A-4F3B-825C-D2330E0394DB}" srcOrd="0" destOrd="2" presId="urn:microsoft.com/office/officeart/2005/8/layout/hList1"/>
    <dgm:cxn modelId="{EA0A68EE-46E7-47EC-B81B-AFED047BE393}" srcId="{B6C09A33-71F3-4FC3-BB62-3C4C530B5AD7}" destId="{8E0D379A-35F3-4BCC-A8D2-255A38637505}" srcOrd="2" destOrd="0" parTransId="{E1D42149-DA7D-42E4-AAE8-968C13C18348}" sibTransId="{5CD850E0-01D6-48C4-99F5-477FF471CDC9}"/>
    <dgm:cxn modelId="{B7E9C792-AA78-4A21-8DCD-2628E1D36785}" type="presOf" srcId="{A8256B2F-9F4E-43AC-995F-541CE3F88ED0}" destId="{8BAF219F-E955-40EB-BDC2-BA0F0B14C2A5}" srcOrd="0" destOrd="0" presId="urn:microsoft.com/office/officeart/2005/8/layout/hList1"/>
    <dgm:cxn modelId="{8710BB79-AB41-47BF-8D7A-CF07DDBAA285}" srcId="{B6C09A33-71F3-4FC3-BB62-3C4C530B5AD7}" destId="{EF4B91DE-0ECF-457C-953E-C04B1EC555E1}" srcOrd="0" destOrd="0" parTransId="{C04981F1-49DC-4E85-9C34-84D5B9214243}" sibTransId="{91D6EE44-9144-49BE-9B6C-DA5328D5EF4E}"/>
    <dgm:cxn modelId="{A60A2A67-4F47-4DF8-90E9-F6D43A9A2CE2}" srcId="{DFCE36BC-E985-44F4-B566-203063C3D06D}" destId="{AD38498B-EAAC-49C5-9FD4-2CF758E20F6E}" srcOrd="0" destOrd="0" parTransId="{18479AF8-2EB8-49A3-A628-24B66E3ECF91}" sibTransId="{17DEE3E9-6FA3-49A0-88BA-D6198FF1E118}"/>
    <dgm:cxn modelId="{1A01C634-997D-488A-B1D5-0B647AD9FB51}" type="presOf" srcId="{B6C09A33-71F3-4FC3-BB62-3C4C530B5AD7}" destId="{47A3AF28-E981-445C-8EBB-B5D82DC35306}" srcOrd="0" destOrd="0" presId="urn:microsoft.com/office/officeart/2005/8/layout/hList1"/>
    <dgm:cxn modelId="{B73ABFEC-5DC7-456D-AD61-F20F6A0AE616}" type="presOf" srcId="{68C31B74-4552-4879-BDA7-8A2E30A29E66}" destId="{A59D375C-7898-4F1B-A5FB-094A79F9A957}" srcOrd="0" destOrd="1" presId="urn:microsoft.com/office/officeart/2005/8/layout/hList1"/>
    <dgm:cxn modelId="{EBCBFBF2-A7FB-4F02-9070-C455D380D1FE}" srcId="{5DA40B5A-4AAB-48C1-B798-FDB1E63537F9}" destId="{AC5316E4-2227-4E00-8F59-2B2D06EBB9AF}" srcOrd="0" destOrd="0" parTransId="{AFF6DA92-B747-43DB-A2D0-64B5B3959C29}" sibTransId="{B52056FA-1275-4988-A81A-50066B30E6EE}"/>
    <dgm:cxn modelId="{8CB810CB-400A-4FE8-915A-894442504C76}" type="presParOf" srcId="{03353315-C622-4841-8A5B-26BCA86B6E9B}" destId="{78BA9A3F-EA31-4FD9-B164-8E759C1047CE}" srcOrd="0" destOrd="0" presId="urn:microsoft.com/office/officeart/2005/8/layout/hList1"/>
    <dgm:cxn modelId="{7A25B7A1-939F-4A3A-A86A-7AEEBA0C8A6E}" type="presParOf" srcId="{78BA9A3F-EA31-4FD9-B164-8E759C1047CE}" destId="{654D0913-ABA3-4F33-A2BB-C4EF858772AA}" srcOrd="0" destOrd="0" presId="urn:microsoft.com/office/officeart/2005/8/layout/hList1"/>
    <dgm:cxn modelId="{E0A35AC3-F0D5-4224-A072-9A5AEEFE9E13}" type="presParOf" srcId="{78BA9A3F-EA31-4FD9-B164-8E759C1047CE}" destId="{865CFFC0-A71E-40D0-B8E0-B8BD3753D23D}" srcOrd="1" destOrd="0" presId="urn:microsoft.com/office/officeart/2005/8/layout/hList1"/>
    <dgm:cxn modelId="{FE4CF54A-A736-432D-B39B-2D048DE199D9}" type="presParOf" srcId="{03353315-C622-4841-8A5B-26BCA86B6E9B}" destId="{061BE2B6-CB19-415C-8A4D-1025E7966310}" srcOrd="1" destOrd="0" presId="urn:microsoft.com/office/officeart/2005/8/layout/hList1"/>
    <dgm:cxn modelId="{3B3EAF66-2FD4-4F7C-BC11-75625D426138}" type="presParOf" srcId="{03353315-C622-4841-8A5B-26BCA86B6E9B}" destId="{F1626197-AE94-4A38-BFB3-444D3FC71A51}" srcOrd="2" destOrd="0" presId="urn:microsoft.com/office/officeart/2005/8/layout/hList1"/>
    <dgm:cxn modelId="{E1A89116-0381-42EF-88E0-44AC5FB36153}" type="presParOf" srcId="{F1626197-AE94-4A38-BFB3-444D3FC71A51}" destId="{8644EFCC-F80B-4F76-BB50-8BCC4CABBFFE}" srcOrd="0" destOrd="0" presId="urn:microsoft.com/office/officeart/2005/8/layout/hList1"/>
    <dgm:cxn modelId="{092B44E4-12C2-4E26-811A-161D51B5A8DC}" type="presParOf" srcId="{F1626197-AE94-4A38-BFB3-444D3FC71A51}" destId="{8BAF219F-E955-40EB-BDC2-BA0F0B14C2A5}" srcOrd="1" destOrd="0" presId="urn:microsoft.com/office/officeart/2005/8/layout/hList1"/>
    <dgm:cxn modelId="{87985F9A-72E8-4D74-BAC5-74FD943827C6}" type="presParOf" srcId="{03353315-C622-4841-8A5B-26BCA86B6E9B}" destId="{FB0F7429-9DBF-407A-B6C3-80B2EB312562}" srcOrd="3" destOrd="0" presId="urn:microsoft.com/office/officeart/2005/8/layout/hList1"/>
    <dgm:cxn modelId="{930C1CDF-95DA-43C7-A617-08EB062FF1B8}" type="presParOf" srcId="{03353315-C622-4841-8A5B-26BCA86B6E9B}" destId="{0152712C-B6D5-44F2-A187-F08902435C2F}" srcOrd="4" destOrd="0" presId="urn:microsoft.com/office/officeart/2005/8/layout/hList1"/>
    <dgm:cxn modelId="{72C20610-D32E-475F-9CE9-6FBECAA45365}" type="presParOf" srcId="{0152712C-B6D5-44F2-A187-F08902435C2F}" destId="{47A3AF28-E981-445C-8EBB-B5D82DC35306}" srcOrd="0" destOrd="0" presId="urn:microsoft.com/office/officeart/2005/8/layout/hList1"/>
    <dgm:cxn modelId="{9277414A-B670-49AC-8FFF-7629FC22AD3F}" type="presParOf" srcId="{0152712C-B6D5-44F2-A187-F08902435C2F}" destId="{A59D375C-7898-4F1B-A5FB-094A79F9A957}" srcOrd="1" destOrd="0" presId="urn:microsoft.com/office/officeart/2005/8/layout/hList1"/>
    <dgm:cxn modelId="{55D9099E-CA4B-4871-B6C9-3B22707E60E4}" type="presParOf" srcId="{03353315-C622-4841-8A5B-26BCA86B6E9B}" destId="{70E5C199-140C-420B-95E1-6BD37C5C8DD3}" srcOrd="5" destOrd="0" presId="urn:microsoft.com/office/officeart/2005/8/layout/hList1"/>
    <dgm:cxn modelId="{AB1DD4CE-8FBF-4B71-855F-EBF9F5EDA8DB}" type="presParOf" srcId="{03353315-C622-4841-8A5B-26BCA86B6E9B}" destId="{0353A677-EC55-47E8-A172-A03B8D2F2A12}" srcOrd="6" destOrd="0" presId="urn:microsoft.com/office/officeart/2005/8/layout/hList1"/>
    <dgm:cxn modelId="{16D3DF1E-60E4-44D0-8482-164E69AB9407}" type="presParOf" srcId="{0353A677-EC55-47E8-A172-A03B8D2F2A12}" destId="{C391BEA5-9A55-4E56-8BEA-3D75F0EAC8CB}" srcOrd="0" destOrd="0" presId="urn:microsoft.com/office/officeart/2005/8/layout/hList1"/>
    <dgm:cxn modelId="{A04EC362-846C-4D54-8BB7-66FFCEF02F51}" type="presParOf" srcId="{0353A677-EC55-47E8-A172-A03B8D2F2A12}" destId="{05A46636-697A-4F3B-825C-D2330E0394D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A40B5A-4AAB-48C1-B798-FDB1E63537F9}" type="doc">
      <dgm:prSet loTypeId="urn:microsoft.com/office/officeart/2005/8/layout/hList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AD38498B-EAAC-49C5-9FD4-2CF758E20F6E}">
      <dgm:prSet phldrT="[Text]"/>
      <dgm:spPr/>
      <dgm:t>
        <a:bodyPr/>
        <a:lstStyle/>
        <a:p>
          <a:r>
            <a:rPr lang="en-US" dirty="0" smtClean="0"/>
            <a:t>Update the schedule with progress</a:t>
          </a:r>
          <a:endParaRPr lang="en-US" dirty="0"/>
        </a:p>
      </dgm:t>
    </dgm:pt>
    <dgm:pt modelId="{18479AF8-2EB8-49A3-A628-24B66E3ECF91}" type="parTrans" cxnId="{A60A2A67-4F47-4DF8-90E9-F6D43A9A2CE2}">
      <dgm:prSet/>
      <dgm:spPr/>
      <dgm:t>
        <a:bodyPr/>
        <a:lstStyle/>
        <a:p>
          <a:endParaRPr lang="en-US"/>
        </a:p>
      </dgm:t>
    </dgm:pt>
    <dgm:pt modelId="{17DEE3E9-6FA3-49A0-88BA-D6198FF1E118}" type="sibTrans" cxnId="{A60A2A67-4F47-4DF8-90E9-F6D43A9A2CE2}">
      <dgm:prSet/>
      <dgm:spPr/>
      <dgm:t>
        <a:bodyPr/>
        <a:lstStyle/>
        <a:p>
          <a:endParaRPr lang="en-US"/>
        </a:p>
      </dgm:t>
    </dgm:pt>
    <dgm:pt modelId="{4A676ED7-40E8-44DD-8590-A39CFE2F2DAB}">
      <dgm:prSet phldrT="[Text]"/>
      <dgm:spPr/>
      <dgm:t>
        <a:bodyPr/>
        <a:lstStyle/>
        <a:p>
          <a:r>
            <a:rPr lang="en-US" dirty="0" smtClean="0"/>
            <a:t>Maintain a schedule baseline</a:t>
          </a:r>
          <a:endParaRPr lang="en-US" dirty="0"/>
        </a:p>
      </dgm:t>
    </dgm:pt>
    <dgm:pt modelId="{87B73B3B-2D1F-4CFD-A357-4831584B18B9}" type="parTrans" cxnId="{C6E73740-18A7-421F-BCEF-8229C81FF2B7}">
      <dgm:prSet/>
      <dgm:spPr/>
      <dgm:t>
        <a:bodyPr/>
        <a:lstStyle/>
        <a:p>
          <a:endParaRPr lang="en-US"/>
        </a:p>
      </dgm:t>
    </dgm:pt>
    <dgm:pt modelId="{D9C53F62-B6F9-4D6E-887C-53DEDDDFF1A6}" type="sibTrans" cxnId="{C6E73740-18A7-421F-BCEF-8229C81FF2B7}">
      <dgm:prSet/>
      <dgm:spPr/>
      <dgm:t>
        <a:bodyPr/>
        <a:lstStyle/>
        <a:p>
          <a:endParaRPr lang="en-US"/>
        </a:p>
      </dgm:t>
    </dgm:pt>
    <dgm:pt modelId="{AC5316E4-2227-4E00-8F59-2B2D06EBB9AF}">
      <dgm:prSet phldrT="[Text]"/>
      <dgm:spPr/>
      <dgm:t>
        <a:bodyPr/>
        <a:lstStyle/>
        <a:p>
          <a:r>
            <a:rPr lang="en-US" dirty="0" smtClean="0"/>
            <a:t>Comprehensive</a:t>
          </a:r>
          <a:endParaRPr lang="en-US" dirty="0"/>
        </a:p>
      </dgm:t>
    </dgm:pt>
    <dgm:pt modelId="{AFF6DA92-B747-43DB-A2D0-64B5B3959C29}" type="parTrans" cxnId="{EBCBFBF2-A7FB-4F02-9070-C455D380D1FE}">
      <dgm:prSet/>
      <dgm:spPr/>
      <dgm:t>
        <a:bodyPr/>
        <a:lstStyle/>
        <a:p>
          <a:endParaRPr lang="en-US"/>
        </a:p>
      </dgm:t>
    </dgm:pt>
    <dgm:pt modelId="{B52056FA-1275-4988-A81A-50066B30E6EE}" type="sibTrans" cxnId="{EBCBFBF2-A7FB-4F02-9070-C455D380D1FE}">
      <dgm:prSet/>
      <dgm:spPr/>
      <dgm:t>
        <a:bodyPr/>
        <a:lstStyle/>
        <a:p>
          <a:endParaRPr lang="en-US"/>
        </a:p>
      </dgm:t>
    </dgm:pt>
    <dgm:pt modelId="{55C4F1A9-FD36-4D29-A9EC-9A2BB0036697}">
      <dgm:prSet phldrT="[Text]"/>
      <dgm:spPr/>
      <dgm:t>
        <a:bodyPr/>
        <a:lstStyle/>
        <a:p>
          <a:r>
            <a:rPr lang="en-US" dirty="0" smtClean="0"/>
            <a:t>Capture all activities</a:t>
          </a:r>
          <a:endParaRPr lang="en-US" dirty="0"/>
        </a:p>
      </dgm:t>
    </dgm:pt>
    <dgm:pt modelId="{2B7672E5-A0E6-4EF7-A60C-5B7581F87A76}" type="parTrans" cxnId="{7291F63C-9D5F-4C02-A1C4-E0C7D2E3B7DA}">
      <dgm:prSet/>
      <dgm:spPr/>
      <dgm:t>
        <a:bodyPr/>
        <a:lstStyle/>
        <a:p>
          <a:endParaRPr lang="en-US"/>
        </a:p>
      </dgm:t>
    </dgm:pt>
    <dgm:pt modelId="{BEA41CF6-36F8-4CB7-A9C4-7755208568EA}" type="sibTrans" cxnId="{7291F63C-9D5F-4C02-A1C4-E0C7D2E3B7DA}">
      <dgm:prSet/>
      <dgm:spPr/>
      <dgm:t>
        <a:bodyPr/>
        <a:lstStyle/>
        <a:p>
          <a:endParaRPr lang="en-US"/>
        </a:p>
      </dgm:t>
    </dgm:pt>
    <dgm:pt modelId="{DFCE36BC-E985-44F4-B566-203063C3D06D}">
      <dgm:prSet phldrT="[Text]"/>
      <dgm:spPr/>
      <dgm:t>
        <a:bodyPr/>
        <a:lstStyle/>
        <a:p>
          <a:r>
            <a:rPr lang="en-US" dirty="0" smtClean="0"/>
            <a:t>Controlled</a:t>
          </a:r>
          <a:endParaRPr lang="en-US" dirty="0"/>
        </a:p>
      </dgm:t>
    </dgm:pt>
    <dgm:pt modelId="{0C314051-1611-455C-9988-BF8AEAD909AD}" type="parTrans" cxnId="{58FE4087-3305-4070-8B60-E6580B061120}">
      <dgm:prSet/>
      <dgm:spPr/>
      <dgm:t>
        <a:bodyPr/>
        <a:lstStyle/>
        <a:p>
          <a:endParaRPr lang="en-US"/>
        </a:p>
      </dgm:t>
    </dgm:pt>
    <dgm:pt modelId="{C9BF875F-AF3F-4344-B298-FA5FACF10EBF}" type="sibTrans" cxnId="{58FE4087-3305-4070-8B60-E6580B061120}">
      <dgm:prSet/>
      <dgm:spPr/>
      <dgm:t>
        <a:bodyPr/>
        <a:lstStyle/>
        <a:p>
          <a:endParaRPr lang="en-US"/>
        </a:p>
      </dgm:t>
    </dgm:pt>
    <dgm:pt modelId="{EFEA07E1-BC03-42DD-AF17-155B5D721837}">
      <dgm:prSet phldrT="[Text]"/>
      <dgm:spPr/>
      <dgm:t>
        <a:bodyPr/>
        <a:lstStyle/>
        <a:p>
          <a:r>
            <a:rPr lang="en-US" dirty="0" smtClean="0"/>
            <a:t>Assign resources to all activities</a:t>
          </a:r>
          <a:endParaRPr lang="en-US" dirty="0"/>
        </a:p>
      </dgm:t>
    </dgm:pt>
    <dgm:pt modelId="{7EC98590-8D80-4C82-BC02-388FC3B30752}" type="parTrans" cxnId="{540C3A67-4480-4095-848F-71E918ED3E4B}">
      <dgm:prSet/>
      <dgm:spPr/>
      <dgm:t>
        <a:bodyPr/>
        <a:lstStyle/>
        <a:p>
          <a:endParaRPr lang="en-US"/>
        </a:p>
      </dgm:t>
    </dgm:pt>
    <dgm:pt modelId="{E872FEE3-09B3-401E-9780-7E551526CE61}" type="sibTrans" cxnId="{540C3A67-4480-4095-848F-71E918ED3E4B}">
      <dgm:prSet/>
      <dgm:spPr/>
      <dgm:t>
        <a:bodyPr/>
        <a:lstStyle/>
        <a:p>
          <a:endParaRPr lang="en-US"/>
        </a:p>
      </dgm:t>
    </dgm:pt>
    <dgm:pt modelId="{B47BB14B-5BB9-4524-A907-1645F7C22218}">
      <dgm:prSet phldrT="[Text]"/>
      <dgm:spPr/>
      <dgm:t>
        <a:bodyPr/>
        <a:lstStyle/>
        <a:p>
          <a:r>
            <a:rPr lang="en-US" dirty="0" smtClean="0"/>
            <a:t>Well Constructed</a:t>
          </a:r>
          <a:endParaRPr lang="en-US" dirty="0"/>
        </a:p>
      </dgm:t>
    </dgm:pt>
    <dgm:pt modelId="{92467C88-F83A-47F6-827A-7BF04E2010F5}" type="parTrans" cxnId="{D54C6523-CD40-4F2F-81F7-02E4FD42DAFC}">
      <dgm:prSet/>
      <dgm:spPr/>
      <dgm:t>
        <a:bodyPr/>
        <a:lstStyle/>
        <a:p>
          <a:endParaRPr lang="en-US"/>
        </a:p>
      </dgm:t>
    </dgm:pt>
    <dgm:pt modelId="{F3272CF0-0140-4312-897A-881C41C6CA39}" type="sibTrans" cxnId="{D54C6523-CD40-4F2F-81F7-02E4FD42DAFC}">
      <dgm:prSet/>
      <dgm:spPr/>
      <dgm:t>
        <a:bodyPr/>
        <a:lstStyle/>
        <a:p>
          <a:endParaRPr lang="en-US"/>
        </a:p>
      </dgm:t>
    </dgm:pt>
    <dgm:pt modelId="{A8256B2F-9F4E-43AC-995F-541CE3F88ED0}">
      <dgm:prSet phldrT="[Text]"/>
      <dgm:spPr/>
      <dgm:t>
        <a:bodyPr/>
        <a:lstStyle/>
        <a:p>
          <a:r>
            <a:rPr lang="en-US" dirty="0" smtClean="0"/>
            <a:t>Sequence all activities</a:t>
          </a:r>
          <a:endParaRPr lang="en-US" dirty="0"/>
        </a:p>
      </dgm:t>
    </dgm:pt>
    <dgm:pt modelId="{34374CB4-A535-4878-A418-C386159D1DCA}" type="parTrans" cxnId="{D401C698-B072-4979-801E-B9C5F4959A5E}">
      <dgm:prSet/>
      <dgm:spPr/>
      <dgm:t>
        <a:bodyPr/>
        <a:lstStyle/>
        <a:p>
          <a:endParaRPr lang="en-US"/>
        </a:p>
      </dgm:t>
    </dgm:pt>
    <dgm:pt modelId="{67F11D00-C742-406C-8072-A7F8DEBF36D0}" type="sibTrans" cxnId="{D401C698-B072-4979-801E-B9C5F4959A5E}">
      <dgm:prSet/>
      <dgm:spPr/>
      <dgm:t>
        <a:bodyPr/>
        <a:lstStyle/>
        <a:p>
          <a:endParaRPr lang="en-US"/>
        </a:p>
      </dgm:t>
    </dgm:pt>
    <dgm:pt modelId="{BAE28A55-A304-475D-B155-ED5B91F4ADE4}">
      <dgm:prSet phldrT="[Text]"/>
      <dgm:spPr/>
      <dgm:t>
        <a:bodyPr/>
        <a:lstStyle/>
        <a:p>
          <a:r>
            <a:rPr lang="en-US" dirty="0" smtClean="0"/>
            <a:t>Confirm the critical path</a:t>
          </a:r>
          <a:endParaRPr lang="en-US" dirty="0"/>
        </a:p>
      </dgm:t>
    </dgm:pt>
    <dgm:pt modelId="{CCD8A3FB-505A-4D3D-93CF-4F579E4CF7A6}" type="parTrans" cxnId="{26B8C196-B295-442F-94E4-8C9C71687E62}">
      <dgm:prSet/>
      <dgm:spPr/>
      <dgm:t>
        <a:bodyPr/>
        <a:lstStyle/>
        <a:p>
          <a:endParaRPr lang="en-US"/>
        </a:p>
      </dgm:t>
    </dgm:pt>
    <dgm:pt modelId="{8F4ACBD8-93F0-4E30-B885-0D1BE80E92AA}" type="sibTrans" cxnId="{26B8C196-B295-442F-94E4-8C9C71687E62}">
      <dgm:prSet/>
      <dgm:spPr/>
      <dgm:t>
        <a:bodyPr/>
        <a:lstStyle/>
        <a:p>
          <a:endParaRPr lang="en-US"/>
        </a:p>
      </dgm:t>
    </dgm:pt>
    <dgm:pt modelId="{A444066C-175F-4EA8-884B-61233A37D368}">
      <dgm:prSet phldrT="[Text]"/>
      <dgm:spPr/>
      <dgm:t>
        <a:bodyPr/>
        <a:lstStyle/>
        <a:p>
          <a:r>
            <a:rPr lang="en-US" dirty="0" smtClean="0"/>
            <a:t>Confirm reasonable float (slack)</a:t>
          </a:r>
          <a:endParaRPr lang="en-US" dirty="0"/>
        </a:p>
      </dgm:t>
    </dgm:pt>
    <dgm:pt modelId="{3724F47B-336F-4019-B535-8DDF0D1A59CE}" type="parTrans" cxnId="{FE72A972-656B-4F3C-9BCF-11CFF00810C3}">
      <dgm:prSet/>
      <dgm:spPr/>
      <dgm:t>
        <a:bodyPr/>
        <a:lstStyle/>
        <a:p>
          <a:endParaRPr lang="en-US"/>
        </a:p>
      </dgm:t>
    </dgm:pt>
    <dgm:pt modelId="{106758F9-6097-410D-8EFA-EE8F41B13BC8}" type="sibTrans" cxnId="{FE72A972-656B-4F3C-9BCF-11CFF00810C3}">
      <dgm:prSet/>
      <dgm:spPr/>
      <dgm:t>
        <a:bodyPr/>
        <a:lstStyle/>
        <a:p>
          <a:endParaRPr lang="en-US"/>
        </a:p>
      </dgm:t>
    </dgm:pt>
    <dgm:pt modelId="{B6C09A33-71F3-4FC3-BB62-3C4C530B5AD7}">
      <dgm:prSet phldrT="[Text]"/>
      <dgm:spPr/>
      <dgm:t>
        <a:bodyPr/>
        <a:lstStyle/>
        <a:p>
          <a:r>
            <a:rPr lang="en-US" dirty="0" smtClean="0"/>
            <a:t>Credible</a:t>
          </a:r>
          <a:endParaRPr lang="en-US" dirty="0"/>
        </a:p>
      </dgm:t>
    </dgm:pt>
    <dgm:pt modelId="{02231BF7-8DCB-4BC4-BA94-E5E9757C7D00}" type="parTrans" cxnId="{4FDCB410-99BA-456B-8143-1BFC146CB954}">
      <dgm:prSet/>
      <dgm:spPr/>
      <dgm:t>
        <a:bodyPr/>
        <a:lstStyle/>
        <a:p>
          <a:endParaRPr lang="en-US"/>
        </a:p>
      </dgm:t>
    </dgm:pt>
    <dgm:pt modelId="{8A06527F-732B-4E76-8849-A114B54A53C9}" type="sibTrans" cxnId="{4FDCB410-99BA-456B-8143-1BFC146CB954}">
      <dgm:prSet/>
      <dgm:spPr/>
      <dgm:t>
        <a:bodyPr/>
        <a:lstStyle/>
        <a:p>
          <a:endParaRPr lang="en-US"/>
        </a:p>
      </dgm:t>
    </dgm:pt>
    <dgm:pt modelId="{EF4B91DE-0ECF-457C-953E-C04B1EC555E1}">
      <dgm:prSet phldrT="[Text]"/>
      <dgm:spPr/>
      <dgm:t>
        <a:bodyPr/>
        <a:lstStyle/>
        <a:p>
          <a:r>
            <a:rPr lang="en-US" dirty="0" smtClean="0"/>
            <a:t>Confirm vertical and horizontal traceability</a:t>
          </a:r>
          <a:endParaRPr lang="en-US" dirty="0"/>
        </a:p>
      </dgm:t>
    </dgm:pt>
    <dgm:pt modelId="{C04981F1-49DC-4E85-9C34-84D5B9214243}" type="parTrans" cxnId="{8710BB79-AB41-47BF-8D7A-CF07DDBAA285}">
      <dgm:prSet/>
      <dgm:spPr/>
      <dgm:t>
        <a:bodyPr/>
        <a:lstStyle/>
        <a:p>
          <a:endParaRPr lang="en-US"/>
        </a:p>
      </dgm:t>
    </dgm:pt>
    <dgm:pt modelId="{91D6EE44-9144-49BE-9B6C-DA5328D5EF4E}" type="sibTrans" cxnId="{8710BB79-AB41-47BF-8D7A-CF07DDBAA285}">
      <dgm:prSet/>
      <dgm:spPr/>
      <dgm:t>
        <a:bodyPr/>
        <a:lstStyle/>
        <a:p>
          <a:endParaRPr lang="en-US"/>
        </a:p>
      </dgm:t>
    </dgm:pt>
    <dgm:pt modelId="{58D0316A-D243-44FB-87AC-7B90E86A35F5}">
      <dgm:prSet phldrT="[Text]"/>
      <dgm:spPr/>
      <dgm:t>
        <a:bodyPr/>
        <a:lstStyle/>
        <a:p>
          <a:r>
            <a:rPr lang="en-US" dirty="0" smtClean="0"/>
            <a:t>Establish durations for all activities</a:t>
          </a:r>
          <a:endParaRPr lang="en-US" dirty="0"/>
        </a:p>
      </dgm:t>
    </dgm:pt>
    <dgm:pt modelId="{FBC16640-CDA1-4A56-AC9D-7176A214B5FE}" type="parTrans" cxnId="{8E467C7A-3648-4846-A326-4FBFA06225E5}">
      <dgm:prSet/>
      <dgm:spPr/>
      <dgm:t>
        <a:bodyPr/>
        <a:lstStyle/>
        <a:p>
          <a:endParaRPr lang="en-US"/>
        </a:p>
      </dgm:t>
    </dgm:pt>
    <dgm:pt modelId="{5ED916EF-9536-42B3-9131-6B0C321E2AD5}" type="sibTrans" cxnId="{8E467C7A-3648-4846-A326-4FBFA06225E5}">
      <dgm:prSet/>
      <dgm:spPr/>
      <dgm:t>
        <a:bodyPr/>
        <a:lstStyle/>
        <a:p>
          <a:endParaRPr lang="en-US"/>
        </a:p>
      </dgm:t>
    </dgm:pt>
    <dgm:pt modelId="{CD7512E6-84A8-4648-A12F-1404FC6A2788}">
      <dgm:prSet phldrT="[Text]"/>
      <dgm:spPr/>
      <dgm:t>
        <a:bodyPr/>
        <a:lstStyle/>
        <a:p>
          <a:r>
            <a:rPr lang="en-US" dirty="0" smtClean="0"/>
            <a:t>Conduct a schedule risk analysis</a:t>
          </a:r>
          <a:endParaRPr lang="en-US" dirty="0"/>
        </a:p>
      </dgm:t>
    </dgm:pt>
    <dgm:pt modelId="{3F87F31A-3C79-4C5E-93D0-E615A5BE9E22}" type="parTrans" cxnId="{5C81975F-1740-4E9E-8D14-692F6632236B}">
      <dgm:prSet/>
      <dgm:spPr/>
      <dgm:t>
        <a:bodyPr/>
        <a:lstStyle/>
        <a:p>
          <a:endParaRPr lang="en-US"/>
        </a:p>
      </dgm:t>
    </dgm:pt>
    <dgm:pt modelId="{32FC35D2-A604-40B2-BA93-30B33A2E195D}" type="sibTrans" cxnId="{5C81975F-1740-4E9E-8D14-692F6632236B}">
      <dgm:prSet/>
      <dgm:spPr/>
      <dgm:t>
        <a:bodyPr/>
        <a:lstStyle/>
        <a:p>
          <a:endParaRPr lang="en-US"/>
        </a:p>
      </dgm:t>
    </dgm:pt>
    <dgm:pt modelId="{03353315-C622-4841-8A5B-26BCA86B6E9B}" type="pres">
      <dgm:prSet presAssocID="{5DA40B5A-4AAB-48C1-B798-FDB1E63537F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BA9A3F-EA31-4FD9-B164-8E759C1047CE}" type="pres">
      <dgm:prSet presAssocID="{AC5316E4-2227-4E00-8F59-2B2D06EBB9AF}" presName="composite" presStyleCnt="0"/>
      <dgm:spPr/>
    </dgm:pt>
    <dgm:pt modelId="{654D0913-ABA3-4F33-A2BB-C4EF858772AA}" type="pres">
      <dgm:prSet presAssocID="{AC5316E4-2227-4E00-8F59-2B2D06EBB9AF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5CFFC0-A71E-40D0-B8E0-B8BD3753D23D}" type="pres">
      <dgm:prSet presAssocID="{AC5316E4-2227-4E00-8F59-2B2D06EBB9AF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1BE2B6-CB19-415C-8A4D-1025E7966310}" type="pres">
      <dgm:prSet presAssocID="{B52056FA-1275-4988-A81A-50066B30E6EE}" presName="space" presStyleCnt="0"/>
      <dgm:spPr/>
    </dgm:pt>
    <dgm:pt modelId="{F1626197-AE94-4A38-BFB3-444D3FC71A51}" type="pres">
      <dgm:prSet presAssocID="{B47BB14B-5BB9-4524-A907-1645F7C22218}" presName="composite" presStyleCnt="0"/>
      <dgm:spPr/>
    </dgm:pt>
    <dgm:pt modelId="{8644EFCC-F80B-4F76-BB50-8BCC4CABBFFE}" type="pres">
      <dgm:prSet presAssocID="{B47BB14B-5BB9-4524-A907-1645F7C22218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AF219F-E955-40EB-BDC2-BA0F0B14C2A5}" type="pres">
      <dgm:prSet presAssocID="{B47BB14B-5BB9-4524-A907-1645F7C22218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0F7429-9DBF-407A-B6C3-80B2EB312562}" type="pres">
      <dgm:prSet presAssocID="{F3272CF0-0140-4312-897A-881C41C6CA39}" presName="space" presStyleCnt="0"/>
      <dgm:spPr/>
    </dgm:pt>
    <dgm:pt modelId="{0152712C-B6D5-44F2-A187-F08902435C2F}" type="pres">
      <dgm:prSet presAssocID="{B6C09A33-71F3-4FC3-BB62-3C4C530B5AD7}" presName="composite" presStyleCnt="0"/>
      <dgm:spPr/>
    </dgm:pt>
    <dgm:pt modelId="{47A3AF28-E981-445C-8EBB-B5D82DC35306}" type="pres">
      <dgm:prSet presAssocID="{B6C09A33-71F3-4FC3-BB62-3C4C530B5AD7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9D375C-7898-4F1B-A5FB-094A79F9A957}" type="pres">
      <dgm:prSet presAssocID="{B6C09A33-71F3-4FC3-BB62-3C4C530B5AD7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5C199-140C-420B-95E1-6BD37C5C8DD3}" type="pres">
      <dgm:prSet presAssocID="{8A06527F-732B-4E76-8849-A114B54A53C9}" presName="space" presStyleCnt="0"/>
      <dgm:spPr/>
    </dgm:pt>
    <dgm:pt modelId="{0353A677-EC55-47E8-A172-A03B8D2F2A12}" type="pres">
      <dgm:prSet presAssocID="{DFCE36BC-E985-44F4-B566-203063C3D06D}" presName="composite" presStyleCnt="0"/>
      <dgm:spPr/>
    </dgm:pt>
    <dgm:pt modelId="{C391BEA5-9A55-4E56-8BEA-3D75F0EAC8CB}" type="pres">
      <dgm:prSet presAssocID="{DFCE36BC-E985-44F4-B566-203063C3D06D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A46636-697A-4F3B-825C-D2330E0394DB}" type="pres">
      <dgm:prSet presAssocID="{DFCE36BC-E985-44F4-B566-203063C3D06D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72A972-656B-4F3C-9BCF-11CFF00810C3}" srcId="{B47BB14B-5BB9-4524-A907-1645F7C22218}" destId="{A444066C-175F-4EA8-884B-61233A37D368}" srcOrd="2" destOrd="0" parTransId="{3724F47B-336F-4019-B535-8DDF0D1A59CE}" sibTransId="{106758F9-6097-410D-8EFA-EE8F41B13BC8}"/>
    <dgm:cxn modelId="{8E467C7A-3648-4846-A326-4FBFA06225E5}" srcId="{AC5316E4-2227-4E00-8F59-2B2D06EBB9AF}" destId="{58D0316A-D243-44FB-87AC-7B90E86A35F5}" srcOrd="2" destOrd="0" parTransId="{FBC16640-CDA1-4A56-AC9D-7176A214B5FE}" sibTransId="{5ED916EF-9536-42B3-9131-6B0C321E2AD5}"/>
    <dgm:cxn modelId="{69AAE679-35F6-4179-AD10-E906E7299B4B}" type="presOf" srcId="{BAE28A55-A304-475D-B155-ED5B91F4ADE4}" destId="{8BAF219F-E955-40EB-BDC2-BA0F0B14C2A5}" srcOrd="0" destOrd="1" presId="urn:microsoft.com/office/officeart/2005/8/layout/hList1"/>
    <dgm:cxn modelId="{4DCC0DBF-D6F8-4548-8913-E972EEB011E7}" type="presOf" srcId="{AD38498B-EAAC-49C5-9FD4-2CF758E20F6E}" destId="{05A46636-697A-4F3B-825C-D2330E0394DB}" srcOrd="0" destOrd="0" presId="urn:microsoft.com/office/officeart/2005/8/layout/hList1"/>
    <dgm:cxn modelId="{61DB89CE-FD60-4BDB-B0A3-7114A583574D}" type="presOf" srcId="{A444066C-175F-4EA8-884B-61233A37D368}" destId="{8BAF219F-E955-40EB-BDC2-BA0F0B14C2A5}" srcOrd="0" destOrd="2" presId="urn:microsoft.com/office/officeart/2005/8/layout/hList1"/>
    <dgm:cxn modelId="{58FE4087-3305-4070-8B60-E6580B061120}" srcId="{5DA40B5A-4AAB-48C1-B798-FDB1E63537F9}" destId="{DFCE36BC-E985-44F4-B566-203063C3D06D}" srcOrd="3" destOrd="0" parTransId="{0C314051-1611-455C-9988-BF8AEAD909AD}" sibTransId="{C9BF875F-AF3F-4344-B298-FA5FACF10EBF}"/>
    <dgm:cxn modelId="{540C3A67-4480-4095-848F-71E918ED3E4B}" srcId="{AC5316E4-2227-4E00-8F59-2B2D06EBB9AF}" destId="{EFEA07E1-BC03-42DD-AF17-155B5D721837}" srcOrd="1" destOrd="0" parTransId="{7EC98590-8D80-4C82-BC02-388FC3B30752}" sibTransId="{E872FEE3-09B3-401E-9780-7E551526CE61}"/>
    <dgm:cxn modelId="{78FAD71C-6291-4EB1-AB9F-D689AA382304}" type="presOf" srcId="{DFCE36BC-E985-44F4-B566-203063C3D06D}" destId="{C391BEA5-9A55-4E56-8BEA-3D75F0EAC8CB}" srcOrd="0" destOrd="0" presId="urn:microsoft.com/office/officeart/2005/8/layout/hList1"/>
    <dgm:cxn modelId="{D54C6523-CD40-4F2F-81F7-02E4FD42DAFC}" srcId="{5DA40B5A-4AAB-48C1-B798-FDB1E63537F9}" destId="{B47BB14B-5BB9-4524-A907-1645F7C22218}" srcOrd="1" destOrd="0" parTransId="{92467C88-F83A-47F6-827A-7BF04E2010F5}" sibTransId="{F3272CF0-0140-4312-897A-881C41C6CA39}"/>
    <dgm:cxn modelId="{7291F63C-9D5F-4C02-A1C4-E0C7D2E3B7DA}" srcId="{AC5316E4-2227-4E00-8F59-2B2D06EBB9AF}" destId="{55C4F1A9-FD36-4D29-A9EC-9A2BB0036697}" srcOrd="0" destOrd="0" parTransId="{2B7672E5-A0E6-4EF7-A60C-5B7581F87A76}" sibTransId="{BEA41CF6-36F8-4CB7-A9C4-7755208568EA}"/>
    <dgm:cxn modelId="{26B8C196-B295-442F-94E4-8C9C71687E62}" srcId="{B47BB14B-5BB9-4524-A907-1645F7C22218}" destId="{BAE28A55-A304-475D-B155-ED5B91F4ADE4}" srcOrd="1" destOrd="0" parTransId="{CCD8A3FB-505A-4D3D-93CF-4F579E4CF7A6}" sibTransId="{8F4ACBD8-93F0-4E30-B885-0D1BE80E92AA}"/>
    <dgm:cxn modelId="{EBCBFBF2-A7FB-4F02-9070-C455D380D1FE}" srcId="{5DA40B5A-4AAB-48C1-B798-FDB1E63537F9}" destId="{AC5316E4-2227-4E00-8F59-2B2D06EBB9AF}" srcOrd="0" destOrd="0" parTransId="{AFF6DA92-B747-43DB-A2D0-64B5B3959C29}" sibTransId="{B52056FA-1275-4988-A81A-50066B30E6EE}"/>
    <dgm:cxn modelId="{FBEB42AD-B33A-43A4-87BF-2F05D86A7642}" type="presOf" srcId="{5DA40B5A-4AAB-48C1-B798-FDB1E63537F9}" destId="{03353315-C622-4841-8A5B-26BCA86B6E9B}" srcOrd="0" destOrd="0" presId="urn:microsoft.com/office/officeart/2005/8/layout/hList1"/>
    <dgm:cxn modelId="{D500B098-276A-4B97-9E30-CC53D62E78A7}" type="presOf" srcId="{4A676ED7-40E8-44DD-8590-A39CFE2F2DAB}" destId="{05A46636-697A-4F3B-825C-D2330E0394DB}" srcOrd="0" destOrd="1" presId="urn:microsoft.com/office/officeart/2005/8/layout/hList1"/>
    <dgm:cxn modelId="{C6E73740-18A7-421F-BCEF-8229C81FF2B7}" srcId="{DFCE36BC-E985-44F4-B566-203063C3D06D}" destId="{4A676ED7-40E8-44DD-8590-A39CFE2F2DAB}" srcOrd="1" destOrd="0" parTransId="{87B73B3B-2D1F-4CFD-A357-4831584B18B9}" sibTransId="{D9C53F62-B6F9-4D6E-887C-53DEDDDFF1A6}"/>
    <dgm:cxn modelId="{D401C698-B072-4979-801E-B9C5F4959A5E}" srcId="{B47BB14B-5BB9-4524-A907-1645F7C22218}" destId="{A8256B2F-9F4E-43AC-995F-541CE3F88ED0}" srcOrd="0" destOrd="0" parTransId="{34374CB4-A535-4878-A418-C386159D1DCA}" sibTransId="{67F11D00-C742-406C-8072-A7F8DEBF36D0}"/>
    <dgm:cxn modelId="{F4A5DDD2-E0AC-4F2B-B8E0-183932E825C8}" type="presOf" srcId="{55C4F1A9-FD36-4D29-A9EC-9A2BB0036697}" destId="{865CFFC0-A71E-40D0-B8E0-B8BD3753D23D}" srcOrd="0" destOrd="0" presId="urn:microsoft.com/office/officeart/2005/8/layout/hList1"/>
    <dgm:cxn modelId="{D41774AA-DAA4-438E-8418-F5C5C03629DB}" type="presOf" srcId="{CD7512E6-84A8-4648-A12F-1404FC6A2788}" destId="{A59D375C-7898-4F1B-A5FB-094A79F9A957}" srcOrd="0" destOrd="1" presId="urn:microsoft.com/office/officeart/2005/8/layout/hList1"/>
    <dgm:cxn modelId="{6B0AAA4D-0AA0-4507-88DD-D8FD885037BA}" type="presOf" srcId="{EFEA07E1-BC03-42DD-AF17-155B5D721837}" destId="{865CFFC0-A71E-40D0-B8E0-B8BD3753D23D}" srcOrd="0" destOrd="1" presId="urn:microsoft.com/office/officeart/2005/8/layout/hList1"/>
    <dgm:cxn modelId="{C0B04D44-54EC-456F-B3A8-E0CE4DE6C232}" type="presOf" srcId="{B6C09A33-71F3-4FC3-BB62-3C4C530B5AD7}" destId="{47A3AF28-E981-445C-8EBB-B5D82DC35306}" srcOrd="0" destOrd="0" presId="urn:microsoft.com/office/officeart/2005/8/layout/hList1"/>
    <dgm:cxn modelId="{00CD9F35-B0BE-4970-8E7D-40066BE6A7AF}" type="presOf" srcId="{AC5316E4-2227-4E00-8F59-2B2D06EBB9AF}" destId="{654D0913-ABA3-4F33-A2BB-C4EF858772AA}" srcOrd="0" destOrd="0" presId="urn:microsoft.com/office/officeart/2005/8/layout/hList1"/>
    <dgm:cxn modelId="{A60A2A67-4F47-4DF8-90E9-F6D43A9A2CE2}" srcId="{DFCE36BC-E985-44F4-B566-203063C3D06D}" destId="{AD38498B-EAAC-49C5-9FD4-2CF758E20F6E}" srcOrd="0" destOrd="0" parTransId="{18479AF8-2EB8-49A3-A628-24B66E3ECF91}" sibTransId="{17DEE3E9-6FA3-49A0-88BA-D6198FF1E118}"/>
    <dgm:cxn modelId="{8710BB79-AB41-47BF-8D7A-CF07DDBAA285}" srcId="{B6C09A33-71F3-4FC3-BB62-3C4C530B5AD7}" destId="{EF4B91DE-0ECF-457C-953E-C04B1EC555E1}" srcOrd="0" destOrd="0" parTransId="{C04981F1-49DC-4E85-9C34-84D5B9214243}" sibTransId="{91D6EE44-9144-49BE-9B6C-DA5328D5EF4E}"/>
    <dgm:cxn modelId="{5C81975F-1740-4E9E-8D14-692F6632236B}" srcId="{B6C09A33-71F3-4FC3-BB62-3C4C530B5AD7}" destId="{CD7512E6-84A8-4648-A12F-1404FC6A2788}" srcOrd="1" destOrd="0" parTransId="{3F87F31A-3C79-4C5E-93D0-E615A5BE9E22}" sibTransId="{32FC35D2-A604-40B2-BA93-30B33A2E195D}"/>
    <dgm:cxn modelId="{132366CF-37BF-4FC2-9058-895CA387F728}" type="presOf" srcId="{B47BB14B-5BB9-4524-A907-1645F7C22218}" destId="{8644EFCC-F80B-4F76-BB50-8BCC4CABBFFE}" srcOrd="0" destOrd="0" presId="urn:microsoft.com/office/officeart/2005/8/layout/hList1"/>
    <dgm:cxn modelId="{4FDCB410-99BA-456B-8143-1BFC146CB954}" srcId="{5DA40B5A-4AAB-48C1-B798-FDB1E63537F9}" destId="{B6C09A33-71F3-4FC3-BB62-3C4C530B5AD7}" srcOrd="2" destOrd="0" parTransId="{02231BF7-8DCB-4BC4-BA94-E5E9757C7D00}" sibTransId="{8A06527F-732B-4E76-8849-A114B54A53C9}"/>
    <dgm:cxn modelId="{AAE2B0E4-8F44-401B-9C36-A5D74F8BED09}" type="presOf" srcId="{EF4B91DE-0ECF-457C-953E-C04B1EC555E1}" destId="{A59D375C-7898-4F1B-A5FB-094A79F9A957}" srcOrd="0" destOrd="0" presId="urn:microsoft.com/office/officeart/2005/8/layout/hList1"/>
    <dgm:cxn modelId="{13D1AC3F-3236-4B29-9CAD-B32ED27E1932}" type="presOf" srcId="{A8256B2F-9F4E-43AC-995F-541CE3F88ED0}" destId="{8BAF219F-E955-40EB-BDC2-BA0F0B14C2A5}" srcOrd="0" destOrd="0" presId="urn:microsoft.com/office/officeart/2005/8/layout/hList1"/>
    <dgm:cxn modelId="{1BBC2A29-047F-49D3-BA7F-AD26EA5C27F9}" type="presOf" srcId="{58D0316A-D243-44FB-87AC-7B90E86A35F5}" destId="{865CFFC0-A71E-40D0-B8E0-B8BD3753D23D}" srcOrd="0" destOrd="2" presId="urn:microsoft.com/office/officeart/2005/8/layout/hList1"/>
    <dgm:cxn modelId="{1538ECD2-3A83-482E-9185-16ED0E27F7CF}" type="presParOf" srcId="{03353315-C622-4841-8A5B-26BCA86B6E9B}" destId="{78BA9A3F-EA31-4FD9-B164-8E759C1047CE}" srcOrd="0" destOrd="0" presId="urn:microsoft.com/office/officeart/2005/8/layout/hList1"/>
    <dgm:cxn modelId="{D5FFC9E9-C6AF-4C41-AB8A-D992C0D3F04F}" type="presParOf" srcId="{78BA9A3F-EA31-4FD9-B164-8E759C1047CE}" destId="{654D0913-ABA3-4F33-A2BB-C4EF858772AA}" srcOrd="0" destOrd="0" presId="urn:microsoft.com/office/officeart/2005/8/layout/hList1"/>
    <dgm:cxn modelId="{9BD9BBF5-8AB2-4CB2-B563-DFCA74F96745}" type="presParOf" srcId="{78BA9A3F-EA31-4FD9-B164-8E759C1047CE}" destId="{865CFFC0-A71E-40D0-B8E0-B8BD3753D23D}" srcOrd="1" destOrd="0" presId="urn:microsoft.com/office/officeart/2005/8/layout/hList1"/>
    <dgm:cxn modelId="{019C5776-0CC7-4C04-A39B-91E8D56FCC08}" type="presParOf" srcId="{03353315-C622-4841-8A5B-26BCA86B6E9B}" destId="{061BE2B6-CB19-415C-8A4D-1025E7966310}" srcOrd="1" destOrd="0" presId="urn:microsoft.com/office/officeart/2005/8/layout/hList1"/>
    <dgm:cxn modelId="{64A63678-008B-4BF6-BC72-AB30ABCCDCC3}" type="presParOf" srcId="{03353315-C622-4841-8A5B-26BCA86B6E9B}" destId="{F1626197-AE94-4A38-BFB3-444D3FC71A51}" srcOrd="2" destOrd="0" presId="urn:microsoft.com/office/officeart/2005/8/layout/hList1"/>
    <dgm:cxn modelId="{AFD38209-9EF6-446D-AD03-4BFDB18B85E1}" type="presParOf" srcId="{F1626197-AE94-4A38-BFB3-444D3FC71A51}" destId="{8644EFCC-F80B-4F76-BB50-8BCC4CABBFFE}" srcOrd="0" destOrd="0" presId="urn:microsoft.com/office/officeart/2005/8/layout/hList1"/>
    <dgm:cxn modelId="{375FA778-8368-458E-9816-0B44E44C85AB}" type="presParOf" srcId="{F1626197-AE94-4A38-BFB3-444D3FC71A51}" destId="{8BAF219F-E955-40EB-BDC2-BA0F0B14C2A5}" srcOrd="1" destOrd="0" presId="urn:microsoft.com/office/officeart/2005/8/layout/hList1"/>
    <dgm:cxn modelId="{D56AE7B2-8726-4B82-96D0-9C4AA53ED858}" type="presParOf" srcId="{03353315-C622-4841-8A5B-26BCA86B6E9B}" destId="{FB0F7429-9DBF-407A-B6C3-80B2EB312562}" srcOrd="3" destOrd="0" presId="urn:microsoft.com/office/officeart/2005/8/layout/hList1"/>
    <dgm:cxn modelId="{C1C31EA2-F689-4B60-A274-FAF3AF8FAAA8}" type="presParOf" srcId="{03353315-C622-4841-8A5B-26BCA86B6E9B}" destId="{0152712C-B6D5-44F2-A187-F08902435C2F}" srcOrd="4" destOrd="0" presId="urn:microsoft.com/office/officeart/2005/8/layout/hList1"/>
    <dgm:cxn modelId="{2695EE08-DCC9-4081-BB88-709D5D5D9821}" type="presParOf" srcId="{0152712C-B6D5-44F2-A187-F08902435C2F}" destId="{47A3AF28-E981-445C-8EBB-B5D82DC35306}" srcOrd="0" destOrd="0" presId="urn:microsoft.com/office/officeart/2005/8/layout/hList1"/>
    <dgm:cxn modelId="{F5AF228F-08BD-4B35-8EFC-CD32768199BA}" type="presParOf" srcId="{0152712C-B6D5-44F2-A187-F08902435C2F}" destId="{A59D375C-7898-4F1B-A5FB-094A79F9A957}" srcOrd="1" destOrd="0" presId="urn:microsoft.com/office/officeart/2005/8/layout/hList1"/>
    <dgm:cxn modelId="{40C9C447-669D-442C-B038-3595AF4F62B7}" type="presParOf" srcId="{03353315-C622-4841-8A5B-26BCA86B6E9B}" destId="{70E5C199-140C-420B-95E1-6BD37C5C8DD3}" srcOrd="5" destOrd="0" presId="urn:microsoft.com/office/officeart/2005/8/layout/hList1"/>
    <dgm:cxn modelId="{C87A63CA-DB07-4B60-8BA4-85CDBC40E1D2}" type="presParOf" srcId="{03353315-C622-4841-8A5B-26BCA86B6E9B}" destId="{0353A677-EC55-47E8-A172-A03B8D2F2A12}" srcOrd="6" destOrd="0" presId="urn:microsoft.com/office/officeart/2005/8/layout/hList1"/>
    <dgm:cxn modelId="{8A7610E8-353D-4C25-8D0B-5CDEB18D7BD2}" type="presParOf" srcId="{0353A677-EC55-47E8-A172-A03B8D2F2A12}" destId="{C391BEA5-9A55-4E56-8BEA-3D75F0EAC8CB}" srcOrd="0" destOrd="0" presId="urn:microsoft.com/office/officeart/2005/8/layout/hList1"/>
    <dgm:cxn modelId="{A68E9574-24FB-490B-A28B-407A29862820}" type="presParOf" srcId="{0353A677-EC55-47E8-A172-A03B8D2F2A12}" destId="{05A46636-697A-4F3B-825C-D2330E0394D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A1C6D-3FC1-401F-9823-F35F2E884998}" type="datetimeFigureOut">
              <a:rPr lang="en-US" smtClean="0"/>
              <a:pPr/>
              <a:t>05/23/2016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876C6-EA95-47F5-A754-C02FDB7BF9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1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76C6-EA95-47F5-A754-C02FDB7BF9E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40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FontTx/>
              <a:buNone/>
              <a:defRPr/>
            </a:pPr>
            <a:r>
              <a:rPr lang="en-US" sz="5700" dirty="0" smtClean="0"/>
              <a:t>In general, government program offices</a:t>
            </a:r>
          </a:p>
          <a:p>
            <a:pPr>
              <a:buFontTx/>
              <a:buNone/>
              <a:defRPr/>
            </a:pPr>
            <a:endParaRPr lang="en-US" sz="5700" dirty="0" smtClean="0"/>
          </a:p>
          <a:p>
            <a:pPr marL="228600" lvl="0" indent="-228600">
              <a:lnSpc>
                <a:spcPct val="100000"/>
              </a:lnSpc>
              <a:spcBef>
                <a:spcPts val="538"/>
              </a:spcBef>
              <a:spcAft>
                <a:spcPts val="538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5700" dirty="0" smtClean="0"/>
              <a:t>Exclude all program life cycle costs and do not break out costs into sufficient detail</a:t>
            </a:r>
          </a:p>
          <a:p>
            <a:pPr marL="228600" lvl="0" indent="-228600">
              <a:lnSpc>
                <a:spcPct val="100000"/>
              </a:lnSpc>
              <a:spcBef>
                <a:spcPts val="538"/>
              </a:spcBef>
              <a:spcAft>
                <a:spcPts val="538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5700" dirty="0" smtClean="0"/>
              <a:t>Rarely use standardized product-oriented work breakdown structures with common support elements</a:t>
            </a:r>
          </a:p>
          <a:p>
            <a:pPr marL="228600" lvl="0" indent="-228600">
              <a:lnSpc>
                <a:spcPct val="100000"/>
              </a:lnSpc>
              <a:spcBef>
                <a:spcPts val="538"/>
              </a:spcBef>
              <a:spcAft>
                <a:spcPts val="538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5700" dirty="0" smtClean="0"/>
              <a:t>Do not reflect historic or risk data and do not assess the risk impacts if major assumptions fail</a:t>
            </a:r>
          </a:p>
          <a:p>
            <a:pPr marL="228600" lvl="0" indent="-228600">
              <a:lnSpc>
                <a:spcPct val="100000"/>
              </a:lnSpc>
              <a:spcBef>
                <a:spcPts val="538"/>
              </a:spcBef>
              <a:spcAft>
                <a:spcPts val="538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5700" dirty="0" smtClean="0"/>
              <a:t>Do not document the cost estimate to a level that would allow a cost analyst unfamiliar with the program to replicate the results</a:t>
            </a:r>
          </a:p>
          <a:p>
            <a:pPr marL="228600" lvl="0" indent="-228600">
              <a:lnSpc>
                <a:spcPct val="100000"/>
              </a:lnSpc>
              <a:spcBef>
                <a:spcPts val="538"/>
              </a:spcBef>
              <a:spcAft>
                <a:spcPts val="538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5700" dirty="0" smtClean="0"/>
              <a:t>Conduct limited sensitivity analyses based on engineering judgment rather than historic data</a:t>
            </a:r>
          </a:p>
          <a:p>
            <a:pPr marL="228600" lvl="0" indent="-228600">
              <a:lnSpc>
                <a:spcPct val="100000"/>
              </a:lnSpc>
              <a:spcBef>
                <a:spcPts val="538"/>
              </a:spcBef>
              <a:spcAft>
                <a:spcPts val="538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5700" dirty="0" smtClean="0"/>
              <a:t>Do not perform cost risk and uncertainty analysis and fail to document the risks associated with assumptions</a:t>
            </a:r>
          </a:p>
          <a:p>
            <a:pPr marL="228600" lvl="0" indent="-228600">
              <a:lnSpc>
                <a:spcPct val="100000"/>
              </a:lnSpc>
              <a:spcBef>
                <a:spcPts val="538"/>
              </a:spcBef>
              <a:spcAft>
                <a:spcPts val="538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5700" dirty="0" smtClean="0"/>
              <a:t>Cannot show that their estimates are unbiased (i.e., do not identify a level of confidence along with contingency)</a:t>
            </a:r>
          </a:p>
          <a:p>
            <a:pPr marL="228600" lvl="0" indent="-228600">
              <a:lnSpc>
                <a:spcPct val="100000"/>
              </a:lnSpc>
              <a:spcBef>
                <a:spcPts val="538"/>
              </a:spcBef>
              <a:spcAft>
                <a:spcPts val="538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5700" dirty="0" smtClean="0"/>
              <a:t>Fail to crosscheck estimating methodologies or reconcile with an independent cost estimate</a:t>
            </a:r>
          </a:p>
          <a:p>
            <a:pPr marL="228600" lvl="0" indent="-228600">
              <a:lnSpc>
                <a:spcPct val="100000"/>
              </a:lnSpc>
              <a:spcBef>
                <a:spcPts val="538"/>
              </a:spcBef>
              <a:spcAft>
                <a:spcPts val="538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5700" dirty="0" smtClean="0"/>
              <a:t>Cannot demonstrate that management has understood and approved all facets of the cost estimate</a:t>
            </a:r>
          </a:p>
          <a:p>
            <a:pPr marL="228600" lvl="0" indent="-228600">
              <a:lnSpc>
                <a:spcPct val="100000"/>
              </a:lnSpc>
              <a:spcBef>
                <a:spcPts val="538"/>
              </a:spcBef>
              <a:spcAft>
                <a:spcPts val="538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5700" dirty="0" smtClean="0"/>
              <a:t>Fail to update the cost estimate to reflect actual costs and reasons for variances </a:t>
            </a:r>
          </a:p>
          <a:p>
            <a:endParaRPr lang="en-US" dirty="0" smtClean="0"/>
          </a:p>
          <a:p>
            <a:r>
              <a:rPr lang="en-US" dirty="0" smtClean="0"/>
              <a:t>Many government program offices lack effective internal controls </a:t>
            </a:r>
          </a:p>
          <a:p>
            <a:endParaRPr lang="en-US" dirty="0" smtClean="0"/>
          </a:p>
          <a:p>
            <a:pPr marL="10288" indent="0">
              <a:spcBef>
                <a:spcPts val="538"/>
              </a:spcBef>
              <a:spcAft>
                <a:spcPts val="538"/>
              </a:spcAft>
              <a:buSzPct val="150000"/>
              <a:buFontTx/>
              <a:buNone/>
              <a:defRPr/>
            </a:pPr>
            <a:r>
              <a:rPr lang="en-US" sz="1200" dirty="0" smtClean="0"/>
              <a:t>Program offices generally have no:</a:t>
            </a:r>
          </a:p>
          <a:p>
            <a:pPr marL="10288" indent="0">
              <a:spcBef>
                <a:spcPts val="538"/>
              </a:spcBef>
              <a:spcAft>
                <a:spcPts val="538"/>
              </a:spcAft>
              <a:buSzPct val="150000"/>
              <a:buFontTx/>
              <a:buNone/>
              <a:defRPr/>
            </a:pPr>
            <a:endParaRPr lang="en-US" sz="1200" dirty="0" smtClean="0"/>
          </a:p>
          <a:p>
            <a:pPr marL="238887" indent="-228600">
              <a:spcBef>
                <a:spcPts val="538"/>
              </a:spcBef>
              <a:spcAft>
                <a:spcPts val="538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1200" dirty="0" smtClean="0"/>
              <a:t>Centralized cost estimating organization that includes experienced and trained cost analysts to develop high-quality cost estimates</a:t>
            </a:r>
          </a:p>
          <a:p>
            <a:pPr marL="238887" indent="-228600">
              <a:spcBef>
                <a:spcPts val="538"/>
              </a:spcBef>
              <a:spcAft>
                <a:spcPts val="538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1200" dirty="0" smtClean="0"/>
              <a:t>Policy or guidance for developing high-quality cost estimates that include steps to follow, time that is needed, and how estimates will be updated</a:t>
            </a:r>
          </a:p>
          <a:p>
            <a:pPr marL="238887" indent="-228600">
              <a:spcBef>
                <a:spcPts val="538"/>
              </a:spcBef>
              <a:spcAft>
                <a:spcPts val="538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1200" dirty="0" smtClean="0"/>
              <a:t>Infrastructure or staff for collecting and storing historic cost and technical data</a:t>
            </a:r>
          </a:p>
          <a:p>
            <a:pPr marL="242186" indent="-242186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1200" dirty="0" smtClean="0"/>
              <a:t>Independent cost estimating organization that can test whether the cost estimate is accurate and realistic</a:t>
            </a:r>
          </a:p>
          <a:p>
            <a:pPr marL="10288" indent="0">
              <a:spcBef>
                <a:spcPts val="538"/>
              </a:spcBef>
              <a:spcAft>
                <a:spcPts val="538"/>
              </a:spcAft>
              <a:buSzPct val="150000"/>
              <a:buFontTx/>
              <a:buNone/>
              <a:defRPr/>
            </a:pPr>
            <a:endParaRPr lang="en-US" sz="1400" dirty="0" smtClean="0"/>
          </a:p>
          <a:p>
            <a:pPr marL="10288" indent="0">
              <a:spcBef>
                <a:spcPts val="538"/>
              </a:spcBef>
              <a:spcAft>
                <a:spcPts val="538"/>
              </a:spcAft>
              <a:buSzPct val="150000"/>
              <a:buFontTx/>
              <a:buNone/>
              <a:defRPr/>
            </a:pPr>
            <a:r>
              <a:rPr lang="en-US" sz="1400" dirty="0" smtClean="0"/>
              <a:t>Program offices generally do not</a:t>
            </a:r>
          </a:p>
          <a:p>
            <a:pPr marL="266720" indent="-256432">
              <a:spcBef>
                <a:spcPts val="538"/>
              </a:spcBef>
              <a:spcAft>
                <a:spcPts val="538"/>
              </a:spcAft>
              <a:buSzPct val="150000"/>
              <a:defRPr/>
            </a:pPr>
            <a:endParaRPr lang="en-US" sz="1400" dirty="0" smtClean="0"/>
          </a:p>
          <a:p>
            <a:pPr marL="353188" indent="-342900">
              <a:spcBef>
                <a:spcPts val="538"/>
              </a:spcBef>
              <a:spcAft>
                <a:spcPts val="538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1400" dirty="0" smtClean="0"/>
              <a:t>Link cost and schedule variances to risks in the cost uncertainty analysis</a:t>
            </a:r>
          </a:p>
          <a:p>
            <a:pPr marL="353188" indent="-342900">
              <a:spcBef>
                <a:spcPts val="538"/>
              </a:spcBef>
              <a:spcAft>
                <a:spcPts val="538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1400" dirty="0" smtClean="0"/>
              <a:t>Update cost estimates regularly (e.g., monthly) </a:t>
            </a:r>
          </a:p>
          <a:p>
            <a:pPr marL="578818" lvl="1" indent="-342900">
              <a:spcBef>
                <a:spcPts val="538"/>
              </a:spcBef>
              <a:spcAft>
                <a:spcPts val="538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ea typeface="+mn-ea"/>
                <a:cs typeface="+mn-cs"/>
              </a:rPr>
              <a:t>with actual cost data from an earned value management system,</a:t>
            </a:r>
          </a:p>
          <a:p>
            <a:pPr marL="578818" lvl="1" indent="-342900"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ea typeface="+mn-ea"/>
                <a:cs typeface="+mn-cs"/>
              </a:rPr>
              <a:t>to capture the reasons for variances with links to risks identified in the risk register,</a:t>
            </a:r>
          </a:p>
          <a:p>
            <a:pPr marL="578818" lvl="1" indent="-342900"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ea typeface="+mn-ea"/>
                <a:cs typeface="+mn-cs"/>
              </a:rPr>
              <a:t>at major milestones.</a:t>
            </a:r>
          </a:p>
          <a:p>
            <a:pPr marL="242186" indent="-242186">
              <a:spcBef>
                <a:spcPts val="0"/>
              </a:spcBef>
              <a:buSzPct val="150000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76C6-EA95-47F5-A754-C02FDB7BF9E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646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70000"/>
              </a:lnSpc>
              <a:spcBef>
                <a:spcPts val="538"/>
              </a:spcBef>
              <a:buFontTx/>
              <a:buNone/>
              <a:defRPr/>
            </a:pPr>
            <a:r>
              <a:rPr lang="en-US" sz="1900" dirty="0" smtClean="0"/>
              <a:t>In general, government program offices fail to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endParaRPr lang="en-US" sz="1900" dirty="0" smtClean="0"/>
          </a:p>
          <a:p>
            <a:pPr marL="228600" indent="-22860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1900" dirty="0" smtClean="0"/>
              <a:t>Include all effort in the IMS for the entire program  or provide traceability of activities to the statement of work</a:t>
            </a:r>
          </a:p>
          <a:p>
            <a:pPr marL="228600" indent="-228600"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1900" dirty="0" smtClean="0"/>
              <a:t>Set a schedule baseline (or track against one)</a:t>
            </a:r>
          </a:p>
          <a:p>
            <a:pPr marL="228600" lvl="1" indent="-228600">
              <a:lnSpc>
                <a:spcPct val="100000"/>
              </a:lnSpc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1900" dirty="0" smtClean="0"/>
              <a:t>Properly sequence activities using correct logic to ensure the schedule is dynamically networked (e.g., missing relationships and dangling activities)</a:t>
            </a:r>
          </a:p>
          <a:p>
            <a:pPr marL="228600" lvl="1" indent="-228600">
              <a:lnSpc>
                <a:spcPct val="100000"/>
              </a:lnSpc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1900" dirty="0" smtClean="0"/>
              <a:t>Use constraints and lags moderately and force activities to occur on predetermined dates </a:t>
            </a:r>
          </a:p>
          <a:p>
            <a:pPr marL="228600" lvl="1" indent="-228600">
              <a:lnSpc>
                <a:spcPct val="100000"/>
              </a:lnSpc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1900" dirty="0" smtClean="0"/>
              <a:t>Document their justification</a:t>
            </a:r>
          </a:p>
          <a:p>
            <a:pPr marL="228600" lvl="1" indent="-228600">
              <a:lnSpc>
                <a:spcPct val="100000"/>
              </a:lnSpc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1900" dirty="0" smtClean="0"/>
              <a:t>Include activities of long duration that are difficult to objectively status and manage</a:t>
            </a:r>
          </a:p>
          <a:p>
            <a:pPr marL="228600" lvl="1" indent="-228600">
              <a:lnSpc>
                <a:spcPct val="100000"/>
              </a:lnSpc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1900" dirty="0" smtClean="0"/>
              <a:t>Perform schedule risk analysis</a:t>
            </a:r>
          </a:p>
          <a:p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sz="1900" dirty="0" smtClean="0"/>
              <a:t>Further, government program offices 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1900" dirty="0" smtClean="0"/>
          </a:p>
          <a:p>
            <a:pPr marL="228600" indent="-22860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1900" dirty="0" smtClean="0"/>
              <a:t>Appreciate the concept of a critical path but not the consequences of unrealistic float </a:t>
            </a:r>
          </a:p>
          <a:p>
            <a:pPr marL="228600" lvl="1" indent="-228600">
              <a:lnSpc>
                <a:spcPct val="100000"/>
              </a:lnSpc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1900" dirty="0" smtClean="0"/>
              <a:t>Assume unlimited resources by failing to resource load their schedules</a:t>
            </a:r>
          </a:p>
          <a:p>
            <a:pPr marL="228600" lvl="1" indent="-228600">
              <a:lnSpc>
                <a:spcPct val="100000"/>
              </a:lnSpc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1900" dirty="0" smtClean="0"/>
              <a:t>Do not consistently update schedules or record a status/data date</a:t>
            </a:r>
          </a:p>
          <a:p>
            <a:pPr marL="228600" lvl="1" indent="-228600">
              <a:lnSpc>
                <a:spcPct val="100000"/>
              </a:lnSpc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1900" dirty="0" smtClean="0"/>
              <a:t>Miss distinct start and finish milestones.</a:t>
            </a:r>
          </a:p>
          <a:p>
            <a:pPr marL="228600" lvl="1" indent="-228600">
              <a:lnSpc>
                <a:spcPct val="100000"/>
              </a:lnSpc>
              <a:buSzPct val="150000"/>
              <a:buFont typeface="Arial" panose="020B0604020202020204" pitchFamily="34" charset="0"/>
              <a:buChar char="•"/>
              <a:defRPr/>
            </a:pPr>
            <a:endParaRPr lang="en-US" sz="1900" dirty="0" smtClean="0"/>
          </a:p>
          <a:p>
            <a:pPr marL="215433" indent="-205146">
              <a:spcBef>
                <a:spcPts val="538"/>
              </a:spcBef>
              <a:spcAft>
                <a:spcPts val="538"/>
              </a:spcAft>
              <a:buSzPct val="150000"/>
              <a:defRPr/>
            </a:pPr>
            <a:r>
              <a:rPr lang="en-US" sz="1600" dirty="0" smtClean="0"/>
              <a:t>Contractor schedules are usually more reliable than government program office schedules</a:t>
            </a:r>
          </a:p>
          <a:p>
            <a:pPr marL="677011" lvl="1" indent="-256432">
              <a:spcBef>
                <a:spcPts val="538"/>
              </a:spcBef>
              <a:spcAft>
                <a:spcPts val="538"/>
              </a:spcAft>
              <a:buFont typeface="Wingdings" pitchFamily="2" charset="2"/>
              <a:buChar char="§"/>
              <a:defRPr/>
            </a:pPr>
            <a:r>
              <a:rPr lang="en-US" sz="1600" dirty="0" smtClean="0"/>
              <a:t>Many contract deliverables require an integrated network schedule </a:t>
            </a:r>
          </a:p>
          <a:p>
            <a:pPr marL="677011" lvl="1" indent="-256432">
              <a:spcBef>
                <a:spcPts val="538"/>
              </a:spcBef>
              <a:spcAft>
                <a:spcPts val="538"/>
              </a:spcAft>
              <a:buFont typeface="Wingdings" pitchFamily="2" charset="2"/>
              <a:buChar char="§"/>
              <a:defRPr/>
            </a:pPr>
            <a:r>
              <a:rPr lang="en-US" sz="1600" dirty="0" smtClean="0"/>
              <a:t>Government program offices typically have a 1-page IMS developed in PowerPoint</a:t>
            </a:r>
          </a:p>
          <a:p>
            <a:pPr marL="215433" indent="-205146">
              <a:spcBef>
                <a:spcPts val="538"/>
              </a:spcBef>
              <a:spcAft>
                <a:spcPts val="538"/>
              </a:spcAft>
              <a:buSzPct val="150000"/>
              <a:defRPr/>
            </a:pPr>
            <a:r>
              <a:rPr lang="en-US" sz="1600" dirty="0" smtClean="0"/>
              <a:t>Program offices resource-load schedules only at the prime and subcontractor levels, believing that resource loading a schedule is overkill</a:t>
            </a:r>
          </a:p>
          <a:p>
            <a:pPr marL="215433" indent="-205146">
              <a:spcBef>
                <a:spcPts val="538"/>
              </a:spcBef>
              <a:spcAft>
                <a:spcPts val="538"/>
              </a:spcAft>
              <a:buSzPct val="150000"/>
              <a:defRPr/>
            </a:pPr>
            <a:r>
              <a:rPr lang="en-US" sz="1600" dirty="0" smtClean="0"/>
              <a:t>Government program office IMSs usually fail to span an entire program, regardless of how many increments, steps, blocks, contracts, or milestones the program is divided into</a:t>
            </a:r>
          </a:p>
          <a:p>
            <a:pPr marL="202296" indent="-192324">
              <a:spcBef>
                <a:spcPts val="538"/>
              </a:spcBef>
              <a:spcAft>
                <a:spcPts val="538"/>
              </a:spcAft>
              <a:buSzPct val="150000"/>
              <a:defRPr/>
            </a:pPr>
            <a:r>
              <a:rPr lang="en-US" sz="1600" dirty="0" smtClean="0"/>
              <a:t>Activity names in government programs tend to be too general, causing problems when filtering the schedule to look for missing logic or status issues</a:t>
            </a:r>
          </a:p>
          <a:p>
            <a:pPr marL="202296" indent="-200872">
              <a:spcBef>
                <a:spcPts val="538"/>
              </a:spcBef>
              <a:spcAft>
                <a:spcPts val="538"/>
              </a:spcAft>
              <a:buSzPct val="150000"/>
              <a:defRPr/>
            </a:pPr>
            <a:r>
              <a:rPr lang="en-US" sz="1600" dirty="0" smtClean="0"/>
              <a:t>Schedules are not created by the critical path method and therefore cannot be</a:t>
            </a:r>
          </a:p>
          <a:p>
            <a:pPr marL="676695" lvl="1" indent="-256432">
              <a:spcBef>
                <a:spcPts val="538"/>
              </a:spcBef>
              <a:spcAft>
                <a:spcPts val="538"/>
              </a:spcAft>
              <a:buFont typeface="Wingdings" pitchFamily="2" charset="2"/>
              <a:buChar char="§"/>
              <a:defRPr/>
            </a:pPr>
            <a:r>
              <a:rPr lang="en-US" sz="1600" dirty="0" smtClean="0"/>
              <a:t>Used to conduct schedule risk analysis</a:t>
            </a:r>
          </a:p>
          <a:p>
            <a:pPr marL="676695" lvl="1" indent="-256432">
              <a:spcBef>
                <a:spcPts val="538"/>
              </a:spcBef>
              <a:spcAft>
                <a:spcPts val="538"/>
              </a:spcAft>
              <a:buFont typeface="Wingdings" pitchFamily="2" charset="2"/>
              <a:buChar char="§"/>
              <a:defRPr/>
            </a:pPr>
            <a:r>
              <a:rPr lang="en-US" sz="1600" dirty="0" smtClean="0"/>
              <a:t>Relied on by management to evaluate progress and make decisions</a:t>
            </a:r>
          </a:p>
          <a:p>
            <a:pPr marL="202296" indent="-192324">
              <a:spcBef>
                <a:spcPts val="538"/>
              </a:spcBef>
              <a:spcAft>
                <a:spcPts val="538"/>
              </a:spcAft>
              <a:buSzPct val="150000"/>
              <a:defRPr/>
            </a:pPr>
            <a:r>
              <a:rPr lang="en-US" sz="1600" dirty="0" smtClean="0"/>
              <a:t>Schedulers -- rather than the program manager -- are too often held responsible for updating and managing schedules.</a:t>
            </a:r>
          </a:p>
          <a:p>
            <a:pPr marL="228600" lvl="1" indent="-228600">
              <a:lnSpc>
                <a:spcPct val="100000"/>
              </a:lnSpc>
              <a:buSzPct val="150000"/>
              <a:buFont typeface="Arial" panose="020B0604020202020204" pitchFamily="34" charset="0"/>
              <a:buChar char="•"/>
              <a:defRPr/>
            </a:pPr>
            <a:endParaRPr lang="en-US" sz="19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76C6-EA95-47F5-A754-C02FDB7BF9E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22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Improved descriptions and definitions of several best practices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Application beyond</a:t>
            </a:r>
            <a:r>
              <a:rPr lang="en-US" baseline="0" dirty="0" smtClean="0"/>
              <a:t> capital programs and major weapons systems</a:t>
            </a:r>
            <a:endParaRPr lang="en-US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Definition</a:t>
            </a:r>
            <a:r>
              <a:rPr lang="en-US" baseline="0" dirty="0" smtClean="0"/>
              <a:t> of life cycle (e.g. FOC + 10 years)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Explanation of management briefings and sign-off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Explanation of optimistic and pessimistic estimates relative to Monte Carlo S curves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76C6-EA95-47F5-A754-C02FDB7BF9E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61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76C6-EA95-47F5-A754-C02FDB7BF9E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70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76C6-EA95-47F5-A754-C02FDB7BF9E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1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76C6-EA95-47F5-A754-C02FDB7BF9E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67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76C6-EA95-47F5-A754-C02FDB7BF9E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865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28" y="1188720"/>
            <a:ext cx="9372600" cy="1837944"/>
          </a:xfrm>
        </p:spPr>
        <p:txBody>
          <a:bodyPr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328" y="3364992"/>
            <a:ext cx="9372600" cy="298094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100" b="1">
                <a:solidFill>
                  <a:schemeClr val="tx1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2E56-D970-4A57-B794-03FB2B85294B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38328" y="3172968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29184" y="6647688"/>
            <a:ext cx="9372600" cy="5212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THIS PRELIMINARY WORK OF GAO IS SUBJECT TO REVISION AND SHOULD NOT BE REPRODUCED OR DISTRIBUTED. SOME GRAPHICS MAY BE ENTITLED TO COPYRIGHT. </a:t>
            </a:r>
            <a:endParaRPr lang="en-US" sz="17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9184" y="6565392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BEBE-99C0-4EE3-AC5A-AE4337FAF019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28" y="1188720"/>
            <a:ext cx="9372600" cy="1837944"/>
          </a:xfrm>
        </p:spPr>
        <p:txBody>
          <a:bodyPr>
            <a:normAutofit/>
          </a:bodyPr>
          <a:lstStyle>
            <a:lvl1pPr algn="ctr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328" y="3364992"/>
            <a:ext cx="9372600" cy="298094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100" b="1">
                <a:solidFill>
                  <a:srgbClr val="000000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2A064-37AC-4417-92DE-4E8EF75B9F47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38328" y="3172968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971675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1971675" lvl="4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49C-1F7A-4FE4-AA6D-C839E9EA7070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AC8A-CB50-40C2-A995-188F860AE65A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209800"/>
            <a:ext cx="4640580" cy="473318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09800"/>
            <a:ext cx="4645152" cy="473318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1212-38F2-4D56-9F2C-690E319E7328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6EBA-0216-4FA1-BFEC-225E79399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62200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3124199"/>
            <a:ext cx="4444207" cy="3818785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2362200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3124199"/>
            <a:ext cx="4445953" cy="3818785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A6BC-580D-424A-96E1-C9A053D47B8F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E033-8EFF-4207-922B-5A6F58C5F699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C5A2-8A6D-462F-812E-572DB3B594B2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9184" y="2377440"/>
            <a:ext cx="9372600" cy="4791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AB80B-39B1-40A9-9D70-E337B97384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05/23/2016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295400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1295398"/>
            <a:ext cx="5622925" cy="5669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2666999"/>
            <a:ext cx="3309144" cy="4275985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4899-C44D-4E7E-A3C8-6361523C5032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143000"/>
            <a:ext cx="6035040" cy="4214918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7CBF-8622-4094-9B65-BF650A5A4EC7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01CB-769B-4704-BDCE-FA680EC312A6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1216152"/>
            <a:ext cx="2263140" cy="57241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216152"/>
            <a:ext cx="6621780" cy="57241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3008-5A55-4FD5-8886-06AE70C2ADDB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1219199"/>
            <a:ext cx="2263140" cy="5705856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219199"/>
            <a:ext cx="6621780" cy="572378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8C21-E214-41E2-B951-09C8E5ED29FC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38400"/>
            <a:ext cx="9171432" cy="28810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101838" tIns="50919" rIns="101838" bIns="50919" numCol="6">
            <a:spAutoFit/>
          </a:bodyPr>
          <a:lstStyle>
            <a:lvl1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AFE1B43-C3AD-47B4-97A6-BA504B0D0285}" type="datetime1">
              <a:rPr lang="en-US" smtClean="0"/>
              <a:pPr>
                <a:defRPr/>
              </a:pPr>
              <a:t>05/23/2016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t" anchorCtr="0">
            <a:no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044805D-0E86-4927-A0B2-2C1B76AD6F9D}" type="datetime1">
              <a:rPr lang="en-US" smtClean="0"/>
              <a:pPr>
                <a:defRPr/>
              </a:pPr>
              <a:t>05/23/2016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2438400"/>
            <a:ext cx="9171432" cy="28803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838" tIns="50919" rIns="101838" bIns="50919" numCol="6">
            <a:spAutoFit/>
          </a:bodyPr>
          <a:lstStyle>
            <a:lvl1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0700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1056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75104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319088" lvl="0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2667000"/>
            <a:ext cx="9380220" cy="160813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329184" y="2286000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13517" tIns="56758" rIns="113517" bIns="56758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38328" y="7260336"/>
            <a:ext cx="2057400" cy="347472"/>
          </a:xfrm>
        </p:spPr>
        <p:txBody>
          <a:bodyPr/>
          <a:lstStyle/>
          <a:p>
            <a:fld id="{379B2B52-3AE0-4C85-9343-B830AC4B5FD5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60336"/>
            <a:ext cx="3185160" cy="35661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0920" y="7260336"/>
            <a:ext cx="2346960" cy="356616"/>
          </a:xfrm>
        </p:spPr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 anchor="t" anchorCtr="0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10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101838" tIns="50919" rIns="101838" bIns="50919" numCol="6">
            <a:spAutoFit/>
          </a:bodyPr>
          <a:lstStyle>
            <a:lvl1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1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3C1FF84-4C96-4819-9C5E-DBFDAD175BBE}" type="datetime1">
              <a:rPr lang="en-US" smtClean="0"/>
              <a:pPr>
                <a:defRPr/>
              </a:pPr>
              <a:t>05/23/2016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54864" anchor="t" anchorCtr="0">
            <a:no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5CD064B-8CCF-432E-99FD-2724B16624D4}" type="datetime1">
              <a:rPr lang="en-US" smtClean="0"/>
              <a:pPr>
                <a:defRPr/>
              </a:pPr>
              <a:t>05/23/2016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03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838" tIns="50919" rIns="101838" bIns="50919" numCol="6">
            <a:spAutoFit/>
          </a:bodyPr>
          <a:lstStyle>
            <a:lvl1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0700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1056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75104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319088" lvl="0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319088" lvl="1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Second level</a:t>
            </a:r>
          </a:p>
          <a:p>
            <a:pPr marL="319088" lvl="2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Third level</a:t>
            </a:r>
          </a:p>
          <a:p>
            <a:pPr marL="319088" lvl="3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Fourth level</a:t>
            </a:r>
          </a:p>
          <a:p>
            <a:pPr marL="319088" lvl="4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81000" y="2667000"/>
            <a:ext cx="9304020" cy="165686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329184" y="2286000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13517" tIns="56758" rIns="113517" bIns="56758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38328" y="7260336"/>
            <a:ext cx="2057400" cy="347472"/>
          </a:xfrm>
        </p:spPr>
        <p:txBody>
          <a:bodyPr/>
          <a:lstStyle/>
          <a:p>
            <a:fld id="{984A7EB9-44AE-4B28-A4D2-7CAD78E17B9A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60336"/>
            <a:ext cx="3185160" cy="356616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0920" y="7260336"/>
            <a:ext cx="2346960" cy="356616"/>
          </a:xfrm>
        </p:spPr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81000" y="2667000"/>
            <a:ext cx="9304020" cy="165686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329184" y="2286000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13517" tIns="56758" rIns="113517" bIns="56758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38328" y="7260336"/>
            <a:ext cx="2057400" cy="347472"/>
          </a:xfrm>
        </p:spPr>
        <p:txBody>
          <a:bodyPr/>
          <a:lstStyle/>
          <a:p>
            <a:fld id="{379B2B52-3AE0-4C85-9343-B830AC4B5FD5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60336"/>
            <a:ext cx="3185160" cy="35661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0920" y="7260336"/>
            <a:ext cx="2346960" cy="356616"/>
          </a:xfrm>
        </p:spPr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28" y="1188720"/>
            <a:ext cx="9372600" cy="1837944"/>
          </a:xfrm>
        </p:spPr>
        <p:txBody>
          <a:bodyPr>
            <a:normAutofit/>
          </a:bodyPr>
          <a:lstStyle>
            <a:lvl1pPr algn="ctr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328" y="3364992"/>
            <a:ext cx="9372600" cy="298094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100" b="1">
                <a:solidFill>
                  <a:schemeClr val="tx1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E252-CDCD-49ED-9308-945ECCDF2721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38328" y="3172968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971675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1971675" lvl="4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3BFD2-CD7C-4E72-A40F-D9A4B9F82B98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399F-8096-4569-934A-A157B8A80794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60C8-CEB1-488B-A50A-EB38037F0BF7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971675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826CA-CA8A-4BE7-8234-A2AFB53F1EA5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9152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3127248"/>
            <a:ext cx="4444207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2359152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3127248"/>
            <a:ext cx="4445953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A97D-76FE-409D-848E-EA48B58E0399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0598-38C4-42DD-94B1-64DA6D2394C8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62896-A302-4E6C-AE71-66B05BD88F44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9184" y="2377440"/>
            <a:ext cx="9372600" cy="4791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AB80B-39B1-40A9-9D70-E337B97384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05/23/2016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1298448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1298448"/>
            <a:ext cx="5622925" cy="5669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2670048"/>
            <a:ext cx="3309144" cy="4279392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5F5C-080C-4D7A-BC82-AB042600D59D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143000"/>
            <a:ext cx="6035040" cy="4215384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E4B9-8FB4-442C-9F6B-762D21F27E18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03D64-A88C-40C0-A6EA-9B69CAA6FF38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1216152"/>
            <a:ext cx="2263140" cy="57241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216152"/>
            <a:ext cx="6621780" cy="570585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FE05-D50B-41EF-BCC8-7E1756F38852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10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101838" tIns="50919" rIns="101838" bIns="50919" numCol="6">
            <a:spAutoFit/>
          </a:bodyPr>
          <a:lstStyle>
            <a:lvl1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1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061EE1-F7FC-4D5F-BAD9-924B56290231}" type="datetime1">
              <a:rPr lang="en-US" smtClean="0"/>
              <a:pPr>
                <a:defRPr/>
              </a:pPr>
              <a:t>05/23/2016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t" anchorCtr="0">
            <a:no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D762BF2-DB14-4B6B-B1AD-3767ADD0DF41}" type="datetime1">
              <a:rPr lang="en-US" smtClean="0"/>
              <a:pPr>
                <a:defRPr/>
              </a:pPr>
              <a:t>05/23/2016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03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838" tIns="50919" rIns="101838" bIns="50919" numCol="6">
            <a:spAutoFit/>
          </a:bodyPr>
          <a:lstStyle>
            <a:lvl1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0700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1056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75104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319088" lvl="0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81000" y="2667000"/>
            <a:ext cx="9304020" cy="165686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329184" y="2286000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13517" tIns="56758" rIns="113517" bIns="56758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38328" y="7260336"/>
            <a:ext cx="2057400" cy="347472"/>
          </a:xfrm>
        </p:spPr>
        <p:txBody>
          <a:bodyPr/>
          <a:lstStyle/>
          <a:p>
            <a:fld id="{02352F61-EF07-4CB2-9E24-BBA51903F0DC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60336"/>
            <a:ext cx="3185160" cy="35661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0920" y="7260336"/>
            <a:ext cx="2346960" cy="356616"/>
          </a:xfrm>
        </p:spPr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3673-DA2E-41F3-AE0B-105E6330B9FF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28" y="1188720"/>
            <a:ext cx="9372600" cy="1837944"/>
          </a:xfrm>
        </p:spPr>
        <p:txBody>
          <a:bodyPr>
            <a:normAutofit/>
          </a:bodyPr>
          <a:lstStyle>
            <a:lvl1pPr algn="ctr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328" y="3364992"/>
            <a:ext cx="9372600" cy="298094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100" b="1">
                <a:solidFill>
                  <a:srgbClr val="000000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374C-EA74-4071-8B0B-8974F1CEC343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38328" y="3172968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29184" y="6647688"/>
            <a:ext cx="9372600" cy="5212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THIS PRELIMINARY WORK OF GAO IS SUBJECT TO REVISION AND SHOULD NOT BE REPRODUCED OR DISTRIBUTED. SOME GRAPHICS MAY BE ENTITLED TO COPYRIGHT. </a:t>
            </a:r>
            <a:endParaRPr lang="en-US" sz="17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9184" y="656539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971675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1971675" lvl="4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B453-DAFC-4091-B0DE-F51977A11FD3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F2CA-307F-4E36-9C15-730FBE9BB4A0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15AB-2386-486E-9B94-0562F7423AE5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9152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3127248"/>
            <a:ext cx="4444207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2359152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3127248"/>
            <a:ext cx="4445953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8D74-6EE3-4B95-95FA-DC1C0DB8D13F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E0DA-283D-4B59-80D3-E5D94F1F7A88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51A7-4612-4EC8-A212-A164392B8E46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9184" y="2377440"/>
            <a:ext cx="9372600" cy="4791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AB80B-39B1-40A9-9D70-E337B97384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05/23/2016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1298448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1298448"/>
            <a:ext cx="5622925" cy="5669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2670048"/>
            <a:ext cx="3309144" cy="4279392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7BDC-2884-469E-9C38-FE545FA88461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143000"/>
            <a:ext cx="6035040" cy="4215384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1895-B28B-4812-A459-20254EA78002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4709-72C3-4824-8FEF-FBC6C1D46530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8388-E0C9-4E2F-AE34-C44D736F72D7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1216152"/>
            <a:ext cx="2263140" cy="57058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216152"/>
            <a:ext cx="6621780" cy="57241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156F-56DA-4EE9-BC46-531D96B6D24B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 anchor="t" anchorCtr="0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10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101838" tIns="50919" rIns="101838" bIns="50919" numCol="6">
            <a:spAutoFit/>
          </a:bodyPr>
          <a:lstStyle>
            <a:lvl1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D4E1262-4F2B-4BAC-9041-F94FF89EA2EB}" type="datetime1">
              <a:rPr lang="en-US" smtClean="0"/>
              <a:pPr>
                <a:defRPr/>
              </a:pPr>
              <a:t>05/23/2016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marR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Page </a:t>
            </a:r>
            <a:fld id="{01E16EBA-0216-4FA1-BFEC-225E79399361}" type="slidenum">
              <a:rPr lang="en-US" smtClean="0"/>
              <a:pPr>
                <a:defRPr/>
              </a:pPr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54864" rIns="0" anchor="t" anchorCtr="0">
            <a:no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7916EEB-1272-4DD1-B686-E4EA4913FF9C}" type="datetime1">
              <a:rPr lang="en-US" smtClean="0"/>
              <a:pPr>
                <a:defRPr/>
              </a:pPr>
              <a:t>05/23/2016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03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838" tIns="50919" rIns="101838" bIns="50919" numCol="6">
            <a:spAutoFit/>
          </a:bodyPr>
          <a:lstStyle>
            <a:lvl1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0700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1056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75104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319088" lvl="0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81000" y="2667000"/>
            <a:ext cx="9304020" cy="165686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329184" y="2286000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13517" tIns="56758" rIns="113517" bIns="56758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38328" y="7260336"/>
            <a:ext cx="2057400" cy="347472"/>
          </a:xfrm>
        </p:spPr>
        <p:txBody>
          <a:bodyPr/>
          <a:lstStyle/>
          <a:p>
            <a:fld id="{C7324B07-F510-4AE0-9F5A-324E920CB5E3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60336"/>
            <a:ext cx="3185160" cy="35661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0920" y="7260336"/>
            <a:ext cx="2346960" cy="356616"/>
          </a:xfrm>
        </p:spPr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28" y="1188720"/>
            <a:ext cx="9372600" cy="1837944"/>
          </a:xfrm>
        </p:spPr>
        <p:txBody>
          <a:bodyPr>
            <a:normAutofit/>
          </a:bodyPr>
          <a:lstStyle>
            <a:lvl1pPr algn="ctr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328" y="3364992"/>
            <a:ext cx="9372600" cy="298094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100" b="1">
                <a:solidFill>
                  <a:srgbClr val="000000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0843-75F1-451F-B1F5-734376F7FF23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38328" y="3172968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971675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1971675" lvl="4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5B84-85D0-405A-AB03-8A5A108CBD3D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165A-CF9F-496E-9529-12943221BD65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C2A4-8B79-4BC4-95CC-AA10B1893934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9152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3127248"/>
            <a:ext cx="4444207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2359152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3127248"/>
            <a:ext cx="4445953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6801-979B-4C4C-B338-91E76B352BCE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F577-2323-4ACB-99B4-2622E4565B26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9152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3127248"/>
            <a:ext cx="4444207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2359152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3127248"/>
            <a:ext cx="4445953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D8EA-2B89-4947-8ABE-BBE08C73245A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0E20-AB73-4504-B657-62FC9E10538C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9184" y="2377440"/>
            <a:ext cx="9372600" cy="4791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AB80B-39B1-40A9-9D70-E337B97384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05/23/2016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1298448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1298448"/>
            <a:ext cx="5622925" cy="5669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2670048"/>
            <a:ext cx="3309144" cy="4279392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3695-8ECD-498F-B722-D9A8A067E380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143000"/>
            <a:ext cx="6035040" cy="4215384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047F-46A3-41B9-B6F7-6176FCBD36B3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E6E9-AFFA-41DD-B88E-B7E52B031903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1216152"/>
            <a:ext cx="2263140" cy="5724144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216152"/>
            <a:ext cx="6621780" cy="57241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FE855-4301-4E37-AD8A-ED09471BC11B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10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101838" tIns="50919" rIns="101838" bIns="50919" numCol="6">
            <a:spAutoFit/>
          </a:bodyPr>
          <a:lstStyle>
            <a:lvl1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AE2F0B0-AA6A-43FA-8139-A597F20D8515}" type="datetime1">
              <a:rPr lang="en-US" smtClean="0"/>
              <a:pPr>
                <a:defRPr/>
              </a:pPr>
              <a:t>05/23/2016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t" anchorCtr="0">
            <a:no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5270CAA-465B-4596-9458-D562263F70BB}" type="datetime1">
              <a:rPr lang="en-US" smtClean="0"/>
              <a:pPr>
                <a:defRPr/>
              </a:pPr>
              <a:t>05/23/2016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03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838" tIns="50919" rIns="101838" bIns="50919" numCol="6">
            <a:spAutoFit/>
          </a:bodyPr>
          <a:lstStyle>
            <a:lvl1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0700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1056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75104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319088" lvl="0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81000" y="2667000"/>
            <a:ext cx="9304020" cy="165686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329184" y="2286000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13517" tIns="56758" rIns="113517" bIns="56758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38328" y="7260336"/>
            <a:ext cx="2057400" cy="347472"/>
          </a:xfrm>
        </p:spPr>
        <p:txBody>
          <a:bodyPr/>
          <a:lstStyle/>
          <a:p>
            <a:fld id="{F534C66E-3EB5-47DA-97CF-8700B20D5524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60336"/>
            <a:ext cx="3185160" cy="35661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0920" y="7260336"/>
            <a:ext cx="2346960" cy="356616"/>
          </a:xfrm>
        </p:spPr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28" y="1188720"/>
            <a:ext cx="9372600" cy="1837944"/>
          </a:xfrm>
        </p:spPr>
        <p:txBody>
          <a:bodyPr>
            <a:normAutofit/>
          </a:bodyPr>
          <a:lstStyle>
            <a:lvl1pPr algn="ctr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328" y="3364992"/>
            <a:ext cx="9372600" cy="298094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100" b="1">
                <a:solidFill>
                  <a:schemeClr val="tx1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B17A-B67B-4052-A6D8-D7DB3BC9A3DB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38328" y="3172968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29184" y="6647688"/>
            <a:ext cx="9372600" cy="5212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THIS PRELIMINARY WORK OF GAO IS SUBJECT TO REVISION AND SHOULD NOT BE REPRODUCED OR DISTRIBUTED. SOME GRAPHICS MAY BE ENTITLED TO COPYRIGHT. </a:t>
            </a:r>
            <a:endParaRPr lang="en-US" sz="17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9184" y="6565392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971675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1971675" lvl="4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A289-61A6-432B-9AF5-5B38BDF030D1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E7B2-D199-412E-8090-7B99BDA24D1D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0447-86B9-4BF6-9049-2F2460B47B25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9998-255C-45B9-A52D-EC9258BD00E0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9152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3127248"/>
            <a:ext cx="4444207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2359152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3127248"/>
            <a:ext cx="4445953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AE14-0F11-4D4A-859F-BC4C3A73D3C0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59EE-2BCC-45B1-A0C0-086780306225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860-05C5-45C8-ABF0-E24FF4F93C1B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9184" y="2377440"/>
            <a:ext cx="9372600" cy="4791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AB80B-39B1-40A9-9D70-E337B97384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05/23/2016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1298448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0" y="1298448"/>
            <a:ext cx="5622925" cy="5669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2670048"/>
            <a:ext cx="3309144" cy="4279392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BCCC-7D46-4309-AE25-D3C38E48D962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143000"/>
            <a:ext cx="6035040" cy="4215384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BFA0-6F97-4CC1-90AA-BEF6A97F9259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622D-3E22-423E-85B8-6403522C7B89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1216152"/>
            <a:ext cx="2263140" cy="57241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216152"/>
            <a:ext cx="6621780" cy="57241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D5CA0-A15D-4E80-85FD-96EBD2359918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10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101838" tIns="50919" rIns="101838" bIns="50919" numCol="6">
            <a:spAutoFit/>
          </a:bodyPr>
          <a:lstStyle>
            <a:lvl1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1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98CE5CB-C5C1-416C-9C65-F4DBDDD31568}" type="datetime1">
              <a:rPr lang="en-US" smtClean="0"/>
              <a:pPr>
                <a:defRPr/>
              </a:pPr>
              <a:t>05/23/2016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EEA1-2960-4FA0-AD37-828A54FA296B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9184" y="2377440"/>
            <a:ext cx="9372600" cy="4791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AB80B-39B1-40A9-9D70-E337B97384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05/23/2016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t" anchorCtr="0">
            <a:no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42619A7-4763-4B70-93AC-7993BAB67675}" type="datetime1">
              <a:rPr lang="en-US" smtClean="0"/>
              <a:pPr>
                <a:defRPr/>
              </a:pPr>
              <a:t>05/23/2016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03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838" tIns="50919" rIns="101838" bIns="50919" numCol="6">
            <a:spAutoFit/>
          </a:bodyPr>
          <a:lstStyle>
            <a:lvl1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0700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1056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75104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319088" lvl="0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81000" y="2667000"/>
            <a:ext cx="9304020" cy="165686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329184" y="2286000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13517" tIns="56758" rIns="113517" bIns="56758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38328" y="7260336"/>
            <a:ext cx="2057400" cy="347472"/>
          </a:xfrm>
        </p:spPr>
        <p:txBody>
          <a:bodyPr/>
          <a:lstStyle/>
          <a:p>
            <a:fld id="{B65E777A-27B5-46BD-A1D1-F33971455DB1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60336"/>
            <a:ext cx="3185160" cy="35661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0920" y="7260336"/>
            <a:ext cx="2346960" cy="356616"/>
          </a:xfrm>
        </p:spPr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28" y="1188720"/>
            <a:ext cx="9372600" cy="1837944"/>
          </a:xfrm>
        </p:spPr>
        <p:txBody>
          <a:bodyPr>
            <a:normAutofit/>
          </a:bodyPr>
          <a:lstStyle>
            <a:lvl1pPr algn="ctr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328" y="3364992"/>
            <a:ext cx="9372600" cy="298094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100" b="1">
                <a:solidFill>
                  <a:schemeClr val="tx1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0351-BBD3-4E64-8CE5-FAFDB06EB62F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38328" y="3172968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971675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1971675" lvl="4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8FAD-4798-4380-945B-1EB1FC5B714C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D847-79EA-470A-86A0-D528EEBFC41F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35AB-1D15-4292-AA2C-1E5243D3FDD1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9152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3127248"/>
            <a:ext cx="4444207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2359152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3127248"/>
            <a:ext cx="4445953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0BB4-3D8A-4895-8FD2-ABE057C929C3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68FB8-28B6-4096-BABA-D1DA4B8E8CBD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F556-C35D-4A4F-93B3-D84CD8BC4B8F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9184" y="2377440"/>
            <a:ext cx="9372600" cy="4791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AB80B-39B1-40A9-9D70-E337B97384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05/23/2016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16EBA-0216-4FA1-BFEC-225E79399361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1298448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1298448"/>
            <a:ext cx="5622925" cy="5669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2670048"/>
            <a:ext cx="3309144" cy="4279392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5950-E7FE-4A00-B64C-96BC5B5566FE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1298448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1298448"/>
            <a:ext cx="5622925" cy="5669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2670048"/>
            <a:ext cx="3309144" cy="4279392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91E1-7A46-4B40-B438-4A6BF638EC9B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143000"/>
            <a:ext cx="6035040" cy="4215384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6938-009A-489C-BD73-3A200C9AE04E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EE51-11F9-4E61-BE0F-CE2693C3F6CF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1216152"/>
            <a:ext cx="2263140" cy="57241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216152"/>
            <a:ext cx="6621780" cy="57241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77D57-BDB6-4D8A-BDF4-3093CC65C3CF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10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101838" tIns="50919" rIns="101838" bIns="50919" numCol="6">
            <a:spAutoFit/>
          </a:bodyPr>
          <a:lstStyle>
            <a:lvl1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1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5A5ACBA-D5F2-4165-81B1-A1E8D8AB2D9D}" type="datetime1">
              <a:rPr lang="en-US" smtClean="0"/>
              <a:pPr>
                <a:defRPr/>
              </a:pPr>
              <a:t>05/23/2016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t" anchorCtr="0">
            <a:no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843FF2E-697D-413E-AA4F-498A62DA7D8B}" type="datetime1">
              <a:rPr lang="en-US" smtClean="0"/>
              <a:pPr>
                <a:defRPr/>
              </a:pPr>
              <a:t>05/23/2016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53144" cy="28803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838" tIns="50919" rIns="101838" bIns="50919" numCol="6">
            <a:spAutoFit/>
          </a:bodyPr>
          <a:lstStyle>
            <a:lvl1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0700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1056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75104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319088" lvl="0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81000" y="2667000"/>
            <a:ext cx="9304020" cy="165686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329184" y="2286000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13517" tIns="56758" rIns="113517" bIns="56758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38328" y="7260336"/>
            <a:ext cx="2057400" cy="347472"/>
          </a:xfrm>
        </p:spPr>
        <p:txBody>
          <a:bodyPr/>
          <a:lstStyle/>
          <a:p>
            <a:fld id="{9E35D973-2E2C-4B85-AE46-7F5F5DD5F34B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60336"/>
            <a:ext cx="3185160" cy="35661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0920" y="7260336"/>
            <a:ext cx="2346960" cy="356616"/>
          </a:xfrm>
        </p:spPr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28" y="1188720"/>
            <a:ext cx="9372600" cy="1837944"/>
          </a:xfrm>
        </p:spPr>
        <p:txBody>
          <a:bodyPr>
            <a:normAutofit/>
          </a:bodyPr>
          <a:lstStyle>
            <a:lvl1pPr algn="ctr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328" y="3364992"/>
            <a:ext cx="9372600" cy="298094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100" b="1">
                <a:solidFill>
                  <a:srgbClr val="000000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C0C7-CB73-4FAD-99B3-790D9362AEE2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38328" y="3172968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29184" y="6647688"/>
            <a:ext cx="9372600" cy="5212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THIS PRELIMINARY WORK OF GAO IS SUBJECT TO REVISION AND SHOULD NOT BE REPRODUCED OR DISTRIBUTED. SOME GRAPHICS MAY BE ENTITLED TO COPYRIGHT. </a:t>
            </a:r>
            <a:endParaRPr lang="en-US" sz="17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9184" y="656539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971675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1971675" lvl="4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9A24-0F2A-4CCC-8CFC-441D12AC0866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611B-7D61-44FD-B8C9-CFF3ACA997E3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A176-225F-4B07-9B7F-9561F23B148F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143000"/>
            <a:ext cx="6035040" cy="4215384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F0A0-8F43-4978-811E-5180A9E33B09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9152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3127248"/>
            <a:ext cx="4444207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2359152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3127248"/>
            <a:ext cx="4445953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8908-781E-4EDC-83E6-176B40AC7E4A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0CD5-FE79-4F81-BB3D-DC067502B3AF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928E-FA80-495C-8517-60BBDAFE33AF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9184" y="2377440"/>
            <a:ext cx="9372600" cy="4791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AB80B-39B1-40A9-9D70-E337B97384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05/23/2016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298448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1295401"/>
            <a:ext cx="5622925" cy="5669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2670048"/>
            <a:ext cx="3309144" cy="4279392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2D8A-7637-476D-AEED-A3466B06EE1F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143000"/>
            <a:ext cx="6035040" cy="4215384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78A5-A0A8-4972-9ADC-8014F2611BCB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A80B-BA2A-4C77-BB16-5168A73D2124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1216152"/>
            <a:ext cx="2263140" cy="57058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216152"/>
            <a:ext cx="6620256" cy="57241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8922F-A6C4-497D-A90E-B0F6E0762035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 anchor="t" anchorCtr="0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9171432" cy="28810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101838" tIns="50919" rIns="101838" bIns="50919" numCol="6">
            <a:spAutoFit/>
          </a:bodyPr>
          <a:lstStyle>
            <a:lvl1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B01C0AA-BC15-41F2-9DAC-0E0F78AC436D}" type="datetime1">
              <a:rPr lang="en-US" smtClean="0"/>
              <a:pPr>
                <a:defRPr/>
              </a:pPr>
              <a:t>05/23/2016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54864" rIns="0" anchor="t" anchorCtr="0">
            <a:no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76E0380-880C-43F0-B23B-CD9F5C48CB20}" type="datetime1">
              <a:rPr lang="en-US" smtClean="0"/>
              <a:pPr>
                <a:defRPr/>
              </a:pPr>
              <a:t>05/23/2016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9171432" cy="28803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838" tIns="50919" rIns="101838" bIns="50919" numCol="6">
            <a:spAutoFit/>
          </a:bodyPr>
          <a:lstStyle>
            <a:lvl1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0700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1056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75104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319088" lvl="0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2667000"/>
            <a:ext cx="9380220" cy="165686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329184" y="2286000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13517" tIns="56758" rIns="113517" bIns="56758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38328" y="7260336"/>
            <a:ext cx="2057400" cy="347472"/>
          </a:xfrm>
        </p:spPr>
        <p:txBody>
          <a:bodyPr/>
          <a:lstStyle/>
          <a:p>
            <a:fld id="{C0C1DF57-0694-4E80-A107-77D51588EA3C}" type="datetime1">
              <a:rPr lang="en-US" smtClean="0"/>
              <a:pPr/>
              <a:t>05/23/2016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60336"/>
            <a:ext cx="3185160" cy="35661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0920" y="7260336"/>
            <a:ext cx="2346960" cy="356616"/>
          </a:xfrm>
        </p:spPr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screen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" y="2377440"/>
            <a:ext cx="9372600" cy="4791456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666BD8D-96D9-4ABA-B2C8-115BF2903F59}" type="datetime1">
              <a:rPr lang="en-US" smtClean="0"/>
              <a:pPr/>
              <a:t>05/23/2016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60336"/>
            <a:ext cx="31851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29768"/>
            <a:ext cx="10058400" cy="41065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PRELIMINARY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47472" y="1033272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9184" y="7251192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GAO Logo"/>
          <p:cNvPicPr>
            <a:picLocks noChangeAspect="1"/>
          </p:cNvPicPr>
          <p:nvPr/>
        </p:nvPicPr>
        <p:blipFill>
          <a:blip r:embed="rId18" cstate="screen"/>
          <a:stretch>
            <a:fillRect/>
          </a:stretch>
        </p:blipFill>
        <p:spPr>
          <a:xfrm>
            <a:off x="338328" y="530352"/>
            <a:ext cx="1328931" cy="4572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792" r:id="rId15"/>
  </p:sldLayoutIdLst>
  <p:hf hdr="0" ftr="0" dt="0"/>
  <p:txStyles>
    <p:titleStyle>
      <a:lvl1pPr algn="l" defTabSz="1018824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82059" indent="-382059" algn="l" defTabSz="1018824" rtl="0" eaLnBrk="1" fontAlgn="base" latinLnBrk="0" hangingPunct="1"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827795" indent="-318383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273531" indent="-254706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782943" indent="-254706" algn="l" defTabSz="1018824" rtl="0" eaLnBrk="1" fontAlgn="base" latinLnBrk="0" hangingPunct="1">
        <a:lnSpc>
          <a:spcPct val="85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292355" indent="-254706" algn="l" defTabSz="1018824" rtl="0" eaLnBrk="1" fontAlgn="base" latinLnBrk="0" hangingPunct="1">
        <a:spcBef>
          <a:spcPts val="450"/>
        </a:spcBef>
        <a:spcAft>
          <a:spcPct val="0"/>
        </a:spcAft>
        <a:buFont typeface="Arial" pitchFamily="34" charset="0"/>
        <a:buChar char="•"/>
        <a:defRPr lang="en-US" sz="18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screen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" y="2377440"/>
            <a:ext cx="9372600" cy="4791456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1971675" lvl="4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F2EBF65-BB55-498A-AB70-5F4176A22043}" type="datetime1">
              <a:rPr lang="en-US" smtClean="0"/>
              <a:pPr/>
              <a:t>05/23/2016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60336"/>
            <a:ext cx="31851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47472" y="1033272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9184" y="7251192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GAO Logo"/>
          <p:cNvPicPr>
            <a:picLocks noChangeAspect="1"/>
          </p:cNvPicPr>
          <p:nvPr/>
        </p:nvPicPr>
        <p:blipFill>
          <a:blip r:embed="rId17" cstate="screen"/>
          <a:stretch>
            <a:fillRect/>
          </a:stretch>
        </p:blipFill>
        <p:spPr>
          <a:xfrm>
            <a:off x="338328" y="533400"/>
            <a:ext cx="1328931" cy="4572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ftr="0" dt="0"/>
  <p:txStyles>
    <p:titleStyle>
      <a:lvl1pPr algn="l" defTabSz="1018824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82059" indent="-382059" algn="l" defTabSz="1018824" rtl="0" eaLnBrk="1" fontAlgn="base" latinLnBrk="0" hangingPunct="1"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827795" indent="-318383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273531" indent="-254706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782943" indent="-254706" algn="l" defTabSz="1018824" rtl="0" eaLnBrk="1" fontAlgn="base" latinLnBrk="0" hangingPunct="1">
        <a:lnSpc>
          <a:spcPct val="85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292355" indent="-254706" algn="l" defTabSz="1018824" rtl="0" eaLnBrk="1" fontAlgn="base" latinLnBrk="0" hangingPunct="1">
        <a:spcBef>
          <a:spcPts val="450"/>
        </a:spcBef>
        <a:spcAft>
          <a:spcPct val="0"/>
        </a:spcAft>
        <a:buFont typeface="Arial" pitchFamily="34" charset="0"/>
        <a:buChar char="•"/>
        <a:defRPr lang="en-US" sz="18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screen">
            <a:grayscl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" y="2377440"/>
            <a:ext cx="9372600" cy="4791456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1971675" lvl="4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FB68A62-2B2C-4307-B5A2-9C7E40409BE4}" type="datetime1">
              <a:rPr lang="en-US" smtClean="0"/>
              <a:pPr/>
              <a:t>05/23/2016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60336"/>
            <a:ext cx="31851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29768"/>
            <a:ext cx="10058400" cy="41065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PRELIMINARY</a:t>
            </a:r>
            <a:endParaRPr lang="en-US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47472" y="103327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9184" y="725119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GAO Logo"/>
          <p:cNvPicPr>
            <a:picLocks noChangeAspect="1"/>
          </p:cNvPicPr>
          <p:nvPr/>
        </p:nvPicPr>
        <p:blipFill>
          <a:blip r:embed="rId17" cstate="screen"/>
          <a:stretch>
            <a:fillRect/>
          </a:stretch>
        </p:blipFill>
        <p:spPr>
          <a:xfrm>
            <a:off x="338328" y="533400"/>
            <a:ext cx="1328931" cy="4572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hf hdr="0" ftr="0" dt="0"/>
  <p:txStyles>
    <p:titleStyle>
      <a:lvl1pPr algn="l" defTabSz="1018824" rtl="0" eaLnBrk="1" latinLnBrk="0" hangingPunct="1">
        <a:spcBef>
          <a:spcPct val="0"/>
        </a:spcBef>
        <a:buNone/>
        <a:defRPr sz="3600" b="1" kern="1200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82059" indent="-382059" algn="l" defTabSz="1018824" rtl="0" eaLnBrk="1" fontAlgn="base" latinLnBrk="0" hangingPunct="1"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827795" indent="-318383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273531" indent="-254706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782943" indent="-254706" algn="l" defTabSz="1018824" rtl="0" eaLnBrk="1" fontAlgn="base" latinLnBrk="0" hangingPunct="1">
        <a:lnSpc>
          <a:spcPct val="85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292355" indent="-254706" algn="l" defTabSz="1018824" rtl="0" eaLnBrk="1" fontAlgn="base" latinLnBrk="0" hangingPunct="1">
        <a:spcBef>
          <a:spcPts val="450"/>
        </a:spcBef>
        <a:spcAft>
          <a:spcPct val="0"/>
        </a:spcAft>
        <a:buFont typeface="Arial" pitchFamily="34" charset="0"/>
        <a:buChar char="•"/>
        <a:defRPr lang="en-US" sz="18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screen">
            <a:grayscl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" y="2377440"/>
            <a:ext cx="9372600" cy="4791456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1971675" lvl="4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3D685D8-E52B-4131-824E-59B2D038003F}" type="datetime1">
              <a:rPr lang="en-US" smtClean="0"/>
              <a:pPr/>
              <a:t>05/23/2016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60336"/>
            <a:ext cx="31851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47472" y="103327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9184" y="725119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GAO Logo"/>
          <p:cNvPicPr>
            <a:picLocks noChangeAspect="1"/>
          </p:cNvPicPr>
          <p:nvPr/>
        </p:nvPicPr>
        <p:blipFill>
          <a:blip r:embed="rId17" cstate="screen"/>
          <a:stretch>
            <a:fillRect/>
          </a:stretch>
        </p:blipFill>
        <p:spPr>
          <a:xfrm>
            <a:off x="338328" y="533400"/>
            <a:ext cx="1328931" cy="4572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hf hdr="0" ftr="0" dt="0"/>
  <p:txStyles>
    <p:titleStyle>
      <a:lvl1pPr algn="l" defTabSz="1018824" rtl="0" eaLnBrk="1" latinLnBrk="0" hangingPunct="1">
        <a:spcBef>
          <a:spcPct val="0"/>
        </a:spcBef>
        <a:buNone/>
        <a:defRPr sz="3600" b="1" kern="1200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82059" indent="-382059" algn="l" defTabSz="1018824" rtl="0" eaLnBrk="1" fontAlgn="base" latinLnBrk="0" hangingPunct="1"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827795" indent="-318383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273531" indent="-254706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782943" indent="-254706" algn="l" defTabSz="1018824" rtl="0" eaLnBrk="1" fontAlgn="base" latinLnBrk="0" hangingPunct="1">
        <a:lnSpc>
          <a:spcPct val="85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292355" indent="-254706" algn="l" defTabSz="1018824" rtl="0" eaLnBrk="1" fontAlgn="base" latinLnBrk="0" hangingPunct="1">
        <a:spcBef>
          <a:spcPts val="450"/>
        </a:spcBef>
        <a:spcAft>
          <a:spcPct val="0"/>
        </a:spcAft>
        <a:buFont typeface="Arial" pitchFamily="34" charset="0"/>
        <a:buChar char="•"/>
        <a:defRPr lang="en-US" sz="18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" y="2377440"/>
            <a:ext cx="9372600" cy="4791456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1971675" lvl="4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C7114BF-381C-44C0-BDE9-3CA28CC06FF8}" type="datetime1">
              <a:rPr lang="en-US" smtClean="0"/>
              <a:pPr/>
              <a:t>05/23/2016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60336"/>
            <a:ext cx="31851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29768"/>
            <a:ext cx="10058400" cy="41065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PRELIMINARY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47472" y="1033272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9184" y="7251192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GAO Logo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338328" y="533400"/>
            <a:ext cx="1328931" cy="4572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hf hdr="0" ftr="0" dt="0"/>
  <p:txStyles>
    <p:titleStyle>
      <a:lvl1pPr algn="l" defTabSz="1018824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82059" indent="-382059" algn="l" defTabSz="1018824" rtl="0" eaLnBrk="1" fontAlgn="base" latinLnBrk="0" hangingPunct="1"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827795" indent="-318383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273531" indent="-254706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782943" indent="-254706" algn="l" defTabSz="1018824" rtl="0" eaLnBrk="1" fontAlgn="base" latinLnBrk="0" hangingPunct="1">
        <a:lnSpc>
          <a:spcPct val="85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292355" indent="-254706" algn="l" defTabSz="1018824" rtl="0" eaLnBrk="1" fontAlgn="base" latinLnBrk="0" hangingPunct="1">
        <a:spcBef>
          <a:spcPts val="450"/>
        </a:spcBef>
        <a:spcAft>
          <a:spcPct val="0"/>
        </a:spcAft>
        <a:buFont typeface="Arial" pitchFamily="34" charset="0"/>
        <a:buChar char="•"/>
        <a:defRPr lang="en-US" sz="18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" y="2377440"/>
            <a:ext cx="9372600" cy="4791456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1971675" lvl="4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086FA2A-C11E-4A6A-8251-6A0296507E12}" type="datetime1">
              <a:rPr lang="en-US" smtClean="0"/>
              <a:pPr/>
              <a:t>05/23/2016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60336"/>
            <a:ext cx="31851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47472" y="1033272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9184" y="7251192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GAO Logo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338328" y="533400"/>
            <a:ext cx="1328931" cy="4572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hf hdr="0" ftr="0" dt="0"/>
  <p:txStyles>
    <p:titleStyle>
      <a:lvl1pPr algn="l" defTabSz="1018824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82059" indent="-382059" algn="l" defTabSz="1018824" rtl="0" eaLnBrk="1" fontAlgn="base" latinLnBrk="0" hangingPunct="1"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827795" indent="-318383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273531" indent="-254706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782943" indent="-254706" algn="l" defTabSz="1018824" rtl="0" eaLnBrk="1" fontAlgn="base" latinLnBrk="0" hangingPunct="1">
        <a:lnSpc>
          <a:spcPct val="85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292355" indent="-254706" algn="l" defTabSz="1018824" rtl="0" eaLnBrk="1" fontAlgn="base" latinLnBrk="0" hangingPunct="1">
        <a:spcBef>
          <a:spcPts val="450"/>
        </a:spcBef>
        <a:spcAft>
          <a:spcPct val="0"/>
        </a:spcAft>
        <a:buFont typeface="Arial" pitchFamily="34" charset="0"/>
        <a:buChar char="•"/>
        <a:defRPr lang="en-US" sz="18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" y="2377440"/>
            <a:ext cx="9372600" cy="4791456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1971675" lvl="4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6FBB96D-542B-4156-8D4B-0F7DEF91E2BD}" type="datetime1">
              <a:rPr lang="en-US" smtClean="0"/>
              <a:pPr/>
              <a:t>05/23/2016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60336"/>
            <a:ext cx="31851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29768"/>
            <a:ext cx="10058400" cy="41065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PRELIMINARY</a:t>
            </a:r>
            <a:endParaRPr lang="en-US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47472" y="103327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9184" y="725119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GAO Logo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338328" y="533400"/>
            <a:ext cx="1328931" cy="4572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p:hf hdr="0" ftr="0" dt="0"/>
  <p:txStyles>
    <p:titleStyle>
      <a:lvl1pPr algn="l" defTabSz="1018824" rtl="0" eaLnBrk="1" latinLnBrk="0" hangingPunct="1">
        <a:spcBef>
          <a:spcPct val="0"/>
        </a:spcBef>
        <a:buNone/>
        <a:defRPr sz="3600" b="1" kern="1200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82059" indent="-382059" algn="l" defTabSz="1018824" rtl="0" eaLnBrk="1" fontAlgn="base" latinLnBrk="0" hangingPunct="1"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827795" indent="-318383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273531" indent="-254706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782943" indent="-254706" algn="l" defTabSz="1018824" rtl="0" eaLnBrk="1" fontAlgn="base" latinLnBrk="0" hangingPunct="1">
        <a:lnSpc>
          <a:spcPct val="85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292355" indent="-254706" algn="l" defTabSz="1018824" rtl="0" eaLnBrk="1" fontAlgn="base" latinLnBrk="0" hangingPunct="1">
        <a:spcBef>
          <a:spcPts val="450"/>
        </a:spcBef>
        <a:spcAft>
          <a:spcPct val="0"/>
        </a:spcAft>
        <a:buFont typeface="Arial" pitchFamily="34" charset="0"/>
        <a:buChar char="•"/>
        <a:defRPr lang="en-US" sz="18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" y="2377440"/>
            <a:ext cx="9372600" cy="4791456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1971675" lvl="4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80E19-26EA-4967-B15A-AE7D54F13896}" type="datetime1">
              <a:rPr lang="en-US" smtClean="0"/>
              <a:pPr/>
              <a:t>05/23/2016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60336"/>
            <a:ext cx="31851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47472" y="103327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9184" y="725119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GAO Logo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338328" y="533400"/>
            <a:ext cx="1328931" cy="4572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</p:sldLayoutIdLst>
  <p:hf hdr="0" ftr="0" dt="0"/>
  <p:txStyles>
    <p:titleStyle>
      <a:lvl1pPr algn="l" defTabSz="1018824" rtl="0" eaLnBrk="1" latinLnBrk="0" hangingPunct="1">
        <a:spcBef>
          <a:spcPct val="0"/>
        </a:spcBef>
        <a:buNone/>
        <a:defRPr sz="3600" b="1" kern="1200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82059" indent="-382059" algn="l" defTabSz="1018824" rtl="0" eaLnBrk="1" fontAlgn="base" latinLnBrk="0" hangingPunct="1"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827795" indent="-318383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273531" indent="-254706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782943" indent="-254706" algn="l" defTabSz="1018824" rtl="0" eaLnBrk="1" fontAlgn="base" latinLnBrk="0" hangingPunct="1">
        <a:lnSpc>
          <a:spcPct val="85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292355" indent="-254706" algn="l" defTabSz="1018824" rtl="0" eaLnBrk="1" fontAlgn="base" latinLnBrk="0" hangingPunct="1">
        <a:spcBef>
          <a:spcPts val="450"/>
        </a:spcBef>
        <a:spcAft>
          <a:spcPct val="0"/>
        </a:spcAft>
        <a:buFont typeface="Arial" pitchFamily="34" charset="0"/>
        <a:buChar char="•"/>
        <a:defRPr lang="en-US" sz="18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richeyk@gao.gov" TargetMode="External"/><Relationship Id="rId2" Type="http://schemas.openxmlformats.org/officeDocument/2006/relationships/hyperlink" Target="mailto:leejt1@gao.gov" TargetMode="Externa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o.gov/products/GAO-12-120G" TargetMode="External"/><Relationship Id="rId2" Type="http://schemas.openxmlformats.org/officeDocument/2006/relationships/hyperlink" Target="http://www.gao.gov/products/GAO-09-3SP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GAO’s Cost and Schedule Assessment Guides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anchor="ctr" anchorCtr="0">
            <a:normAutofit/>
          </a:bodyPr>
          <a:lstStyle/>
          <a:p>
            <a:r>
              <a:rPr lang="en-US" sz="2800" dirty="0" smtClean="0"/>
              <a:t>U.S. Government Accountability Office</a:t>
            </a:r>
          </a:p>
          <a:p>
            <a:r>
              <a:rPr lang="en-US" sz="2000" dirty="0" smtClean="0"/>
              <a:t>Applied Research and Methods</a:t>
            </a:r>
          </a:p>
          <a:p>
            <a:r>
              <a:rPr lang="en-US" sz="2000" dirty="0"/>
              <a:t>Cost Engineering Sciences</a:t>
            </a:r>
          </a:p>
          <a:p>
            <a:endParaRPr lang="en-US" sz="2400" dirty="0" smtClean="0"/>
          </a:p>
          <a:p>
            <a:r>
              <a:rPr lang="en-US" sz="1800" dirty="0" smtClean="0"/>
              <a:t>Jason T Lee, Assistant Director</a:t>
            </a:r>
          </a:p>
          <a:p>
            <a:r>
              <a:rPr lang="en-US" sz="1800" dirty="0" smtClean="0"/>
              <a:t>May 2016</a:t>
            </a:r>
          </a:p>
          <a:p>
            <a:endParaRPr lang="en-US" sz="1800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How is the government performing in developing cost estimates? 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rgbClr val="0E1B8D"/>
                </a:solidFill>
                <a:latin typeface="Helvetica" pitchFamily="34" charset="0"/>
              </a:defRPr>
            </a:lvl1pPr>
            <a:lvl2pPr marL="827795" indent="-318383">
              <a:defRPr sz="2700">
                <a:solidFill>
                  <a:srgbClr val="0E1B8D"/>
                </a:solidFill>
                <a:latin typeface="Helvetica" pitchFamily="34" charset="0"/>
              </a:defRPr>
            </a:lvl2pPr>
            <a:lvl3pPr marL="1273531" indent="-254706">
              <a:defRPr sz="2700">
                <a:solidFill>
                  <a:srgbClr val="0E1B8D"/>
                </a:solidFill>
                <a:latin typeface="Helvetica" pitchFamily="34" charset="0"/>
              </a:defRPr>
            </a:lvl3pPr>
            <a:lvl4pPr marL="1782943" indent="-254706">
              <a:defRPr sz="2700">
                <a:solidFill>
                  <a:srgbClr val="0E1B8D"/>
                </a:solidFill>
                <a:latin typeface="Helvetica" pitchFamily="34" charset="0"/>
              </a:defRPr>
            </a:lvl4pPr>
            <a:lvl5pPr marL="2292355" indent="-254706">
              <a:defRPr sz="2700">
                <a:solidFill>
                  <a:srgbClr val="0E1B8D"/>
                </a:solidFill>
                <a:latin typeface="Helvetica" pitchFamily="34" charset="0"/>
              </a:defRPr>
            </a:lvl5pPr>
            <a:lvl6pPr marL="2801767" indent="-254706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E1B8D"/>
                </a:solidFill>
                <a:latin typeface="Helvetica" pitchFamily="34" charset="0"/>
              </a:defRPr>
            </a:lvl6pPr>
            <a:lvl7pPr marL="3311180" indent="-254706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E1B8D"/>
                </a:solidFill>
                <a:latin typeface="Helvetica" pitchFamily="34" charset="0"/>
              </a:defRPr>
            </a:lvl7pPr>
            <a:lvl8pPr marL="3820592" indent="-254706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E1B8D"/>
                </a:solidFill>
                <a:latin typeface="Helvetica" pitchFamily="34" charset="0"/>
              </a:defRPr>
            </a:lvl8pPr>
            <a:lvl9pPr marL="4330004" indent="-254706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E1B8D"/>
                </a:solidFill>
                <a:latin typeface="Helvetica" pitchFamily="34" charset="0"/>
              </a:defRPr>
            </a:lvl9pPr>
          </a:lstStyle>
          <a:p>
            <a:r>
              <a:rPr lang="en-US" altLang="en-US" sz="1600">
                <a:solidFill>
                  <a:srgbClr val="000066"/>
                </a:solidFill>
              </a:rPr>
              <a:t>Page </a:t>
            </a:r>
            <a:fld id="{59D205EB-7046-4130-9B0A-91C35E215F14}" type="slidenum">
              <a:rPr lang="en-US" altLang="en-US" sz="1600">
                <a:solidFill>
                  <a:srgbClr val="000066"/>
                </a:solidFill>
              </a:rPr>
              <a:pPr/>
              <a:t>10</a:t>
            </a:fld>
            <a:endParaRPr lang="en-US" altLang="en-US" sz="1600">
              <a:solidFill>
                <a:srgbClr val="000066"/>
              </a:solidFill>
            </a:endParaRPr>
          </a:p>
        </p:txBody>
      </p:sp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838200" y="7315412"/>
            <a:ext cx="6066473" cy="26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10" rIns="91418" bIns="45710">
            <a:spAutoFit/>
          </a:bodyPr>
          <a:lstStyle>
            <a:lvl1pPr>
              <a:defRPr sz="2400">
                <a:solidFill>
                  <a:srgbClr val="0E1B8D"/>
                </a:solidFill>
                <a:latin typeface="Helvetica" pitchFamily="34" charset="0"/>
              </a:defRPr>
            </a:lvl1pPr>
            <a:lvl2pPr marL="742950" indent="-285750">
              <a:defRPr sz="2400">
                <a:solidFill>
                  <a:srgbClr val="0E1B8D"/>
                </a:solidFill>
                <a:latin typeface="Helvetica" pitchFamily="34" charset="0"/>
              </a:defRPr>
            </a:lvl2pPr>
            <a:lvl3pPr marL="1143000" indent="-228600">
              <a:defRPr sz="2400">
                <a:solidFill>
                  <a:srgbClr val="0E1B8D"/>
                </a:solidFill>
                <a:latin typeface="Helvetica" pitchFamily="34" charset="0"/>
              </a:defRPr>
            </a:lvl3pPr>
            <a:lvl4pPr marL="1600200" indent="-228600">
              <a:defRPr sz="2400">
                <a:solidFill>
                  <a:srgbClr val="0E1B8D"/>
                </a:solidFill>
                <a:latin typeface="Helvetica" pitchFamily="34" charset="0"/>
              </a:defRPr>
            </a:lvl4pPr>
            <a:lvl5pPr marL="2057400" indent="-228600">
              <a:defRPr sz="2400">
                <a:solidFill>
                  <a:srgbClr val="0E1B8D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1B8D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1B8D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1B8D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1B8D"/>
                </a:solidFill>
                <a:latin typeface="Helvetica" pitchFamily="34" charset="0"/>
              </a:defRPr>
            </a:lvl9pPr>
          </a:lstStyle>
          <a:p>
            <a:r>
              <a:rPr lang="en-US" altLang="en-US" sz="1100"/>
              <a:t>Data based on agencies and departments with three or more  GAO cost estimate assessments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257301" y="7009554"/>
          <a:ext cx="7543803" cy="228495"/>
        </p:xfrm>
        <a:graphic>
          <a:graphicData uri="http://schemas.openxmlformats.org/drawingml/2006/table">
            <a:tbl>
              <a:tblPr/>
              <a:tblGrid>
                <a:gridCol w="1531883"/>
                <a:gridCol w="1502980"/>
                <a:gridCol w="1502980"/>
                <a:gridCol w="1502980"/>
                <a:gridCol w="1502980"/>
              </a:tblGrid>
              <a:tr h="2284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latin typeface="Arial"/>
                        </a:rPr>
                        <a:t>Fully Met</a:t>
                      </a:r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8960" marR="8960" marT="8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latin typeface="Arial"/>
                        </a:rPr>
                        <a:t>Substantially</a:t>
                      </a:r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8960" marR="8960" marT="8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latin typeface="Arial"/>
                        </a:rPr>
                        <a:t>Partially</a:t>
                      </a:r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8960" marR="8960" marT="8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latin typeface="Arial"/>
                        </a:rPr>
                        <a:t>Minimally</a:t>
                      </a:r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8960" marR="8960" marT="8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latin typeface="Arial"/>
                        </a:rPr>
                        <a:t>Not Met</a:t>
                      </a:r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8960" marR="8960" marT="8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838200" y="2286741"/>
          <a:ext cx="8305161" cy="4649050"/>
        </p:xfrm>
        <a:graphic>
          <a:graphicData uri="http://schemas.openxmlformats.org/drawingml/2006/table">
            <a:tbl>
              <a:tblPr/>
              <a:tblGrid>
                <a:gridCol w="1686489"/>
                <a:gridCol w="1654668"/>
                <a:gridCol w="1654668"/>
                <a:gridCol w="1654668"/>
                <a:gridCol w="1654668"/>
              </a:tblGrid>
              <a:tr h="46490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8567" marR="8567" marT="856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Comprehensive</a:t>
                      </a:r>
                    </a:p>
                  </a:txBody>
                  <a:tcPr marL="8567" marR="8567" marT="8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Well Documented</a:t>
                      </a:r>
                    </a:p>
                  </a:txBody>
                  <a:tcPr marL="8567" marR="8567" marT="8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Accurate</a:t>
                      </a:r>
                    </a:p>
                  </a:txBody>
                  <a:tcPr marL="8567" marR="8567" marT="8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Credible</a:t>
                      </a:r>
                    </a:p>
                  </a:txBody>
                  <a:tcPr marL="8567" marR="8567" marT="8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649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Veterans Affairs (VA)</a:t>
                      </a:r>
                    </a:p>
                  </a:txBody>
                  <a:tcPr marL="8567" marR="8567" marT="8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8567" marR="8567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2C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8567" marR="8567" marT="856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C7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8567" marR="8567" marT="856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C5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8567" marR="8567" marT="85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BC7B"/>
                    </a:solidFill>
                  </a:tcPr>
                </a:tc>
              </a:tr>
              <a:tr h="4649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DOT</a:t>
                      </a:r>
                    </a:p>
                  </a:txBody>
                  <a:tcPr marL="8567" marR="8567" marT="8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8567" marR="8567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CB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8567" marR="8567" marT="85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CB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8567" marR="8567" marT="85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8567" marR="8567" marT="85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C57C"/>
                    </a:solidFill>
                  </a:tcPr>
                </a:tc>
              </a:tr>
              <a:tr h="4649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DOD</a:t>
                      </a:r>
                    </a:p>
                  </a:txBody>
                  <a:tcPr marL="8567" marR="8567" marT="8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8567" marR="8567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8567" marR="8567" marT="85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CB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8567" marR="8567" marT="85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8567" marR="8567" marT="85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</a:tr>
              <a:tr h="4649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Missile Defense (MDA)</a:t>
                      </a:r>
                    </a:p>
                  </a:txBody>
                  <a:tcPr marL="8567" marR="8567" marT="8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8567" marR="8567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8567" marR="8567" marT="85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C5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8567" marR="8567" marT="85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C5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8567" marR="8567" marT="85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773"/>
                    </a:solidFill>
                  </a:tcPr>
                </a:tc>
              </a:tr>
              <a:tr h="4649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IRS</a:t>
                      </a:r>
                    </a:p>
                  </a:txBody>
                  <a:tcPr marL="8567" marR="8567" marT="8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8567" marR="8567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D3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8567" marR="8567" marT="85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8567" marR="8567" marT="85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8567" marR="8567" marT="85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977"/>
                    </a:solidFill>
                  </a:tcPr>
                </a:tc>
              </a:tr>
              <a:tr h="4649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DHS</a:t>
                      </a:r>
                    </a:p>
                  </a:txBody>
                  <a:tcPr marL="8567" marR="8567" marT="8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8567" marR="8567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D3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8567" marR="8567" marT="85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8567" marR="8567" marT="85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8567" marR="8567" marT="85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880"/>
                    </a:solidFill>
                  </a:tcPr>
                </a:tc>
              </a:tr>
              <a:tr h="4649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DOE</a:t>
                      </a:r>
                    </a:p>
                  </a:txBody>
                  <a:tcPr marL="8567" marR="8567" marT="8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8567" marR="8567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8567" marR="8567" marT="85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8567" marR="8567" marT="85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8567" marR="8567" marT="85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C7B"/>
                    </a:solidFill>
                  </a:tcPr>
                </a:tc>
              </a:tr>
              <a:tr h="4649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Agriculture</a:t>
                      </a:r>
                    </a:p>
                  </a:txBody>
                  <a:tcPr marL="8567" marR="8567" marT="8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8567" marR="8567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C5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8567" marR="8567" marT="85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8567" marR="8567" marT="85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8567" marR="8567" marT="85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</a:tr>
              <a:tr h="4649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Commerce</a:t>
                      </a:r>
                    </a:p>
                  </a:txBody>
                  <a:tcPr marL="8567" marR="8567" marT="8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8567" marR="8567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3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8567" marR="8567" marT="85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5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8567" marR="8567" marT="85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8567" marR="8567" marT="85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454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How is the government performing in developing and maintaining schedules? 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rgbClr val="0E1B8D"/>
                </a:solidFill>
                <a:latin typeface="Helvetica" pitchFamily="34" charset="0"/>
              </a:defRPr>
            </a:lvl1pPr>
            <a:lvl2pPr marL="827795" indent="-318383">
              <a:defRPr sz="2700">
                <a:solidFill>
                  <a:srgbClr val="0E1B8D"/>
                </a:solidFill>
                <a:latin typeface="Helvetica" pitchFamily="34" charset="0"/>
              </a:defRPr>
            </a:lvl2pPr>
            <a:lvl3pPr marL="1273531" indent="-254706">
              <a:defRPr sz="2700">
                <a:solidFill>
                  <a:srgbClr val="0E1B8D"/>
                </a:solidFill>
                <a:latin typeface="Helvetica" pitchFamily="34" charset="0"/>
              </a:defRPr>
            </a:lvl3pPr>
            <a:lvl4pPr marL="1782943" indent="-254706">
              <a:defRPr sz="2700">
                <a:solidFill>
                  <a:srgbClr val="0E1B8D"/>
                </a:solidFill>
                <a:latin typeface="Helvetica" pitchFamily="34" charset="0"/>
              </a:defRPr>
            </a:lvl4pPr>
            <a:lvl5pPr marL="2292355" indent="-254706">
              <a:defRPr sz="2700">
                <a:solidFill>
                  <a:srgbClr val="0E1B8D"/>
                </a:solidFill>
                <a:latin typeface="Helvetica" pitchFamily="34" charset="0"/>
              </a:defRPr>
            </a:lvl5pPr>
            <a:lvl6pPr marL="2801767" indent="-254706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E1B8D"/>
                </a:solidFill>
                <a:latin typeface="Helvetica" pitchFamily="34" charset="0"/>
              </a:defRPr>
            </a:lvl6pPr>
            <a:lvl7pPr marL="3311180" indent="-254706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E1B8D"/>
                </a:solidFill>
                <a:latin typeface="Helvetica" pitchFamily="34" charset="0"/>
              </a:defRPr>
            </a:lvl7pPr>
            <a:lvl8pPr marL="3820592" indent="-254706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E1B8D"/>
                </a:solidFill>
                <a:latin typeface="Helvetica" pitchFamily="34" charset="0"/>
              </a:defRPr>
            </a:lvl8pPr>
            <a:lvl9pPr marL="4330004" indent="-254706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E1B8D"/>
                </a:solidFill>
                <a:latin typeface="Helvetica" pitchFamily="34" charset="0"/>
              </a:defRPr>
            </a:lvl9pPr>
          </a:lstStyle>
          <a:p>
            <a:r>
              <a:rPr lang="en-US" altLang="en-US" sz="1600">
                <a:solidFill>
                  <a:srgbClr val="000066"/>
                </a:solidFill>
              </a:rPr>
              <a:t>Page </a:t>
            </a:r>
            <a:fld id="{01BE3189-800A-490B-8F2C-7BAA2D7CB5BE}" type="slidenum">
              <a:rPr lang="en-US" altLang="en-US" sz="1600">
                <a:solidFill>
                  <a:srgbClr val="000066"/>
                </a:solidFill>
              </a:rPr>
              <a:pPr/>
              <a:t>11</a:t>
            </a:fld>
            <a:endParaRPr lang="en-US" altLang="en-US" sz="1600">
              <a:solidFill>
                <a:srgbClr val="000066"/>
              </a:solidFill>
            </a:endParaRPr>
          </a:p>
        </p:txBody>
      </p:sp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915035" y="7315412"/>
            <a:ext cx="5741670" cy="26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defRPr sz="2400">
                <a:solidFill>
                  <a:srgbClr val="0E1B8D"/>
                </a:solidFill>
                <a:latin typeface="Helvetica" pitchFamily="34" charset="0"/>
              </a:defRPr>
            </a:lvl1pPr>
            <a:lvl2pPr marL="742950" indent="-285750">
              <a:defRPr sz="2400">
                <a:solidFill>
                  <a:srgbClr val="0E1B8D"/>
                </a:solidFill>
                <a:latin typeface="Helvetica" pitchFamily="34" charset="0"/>
              </a:defRPr>
            </a:lvl2pPr>
            <a:lvl3pPr marL="1143000" indent="-228600">
              <a:defRPr sz="2400">
                <a:solidFill>
                  <a:srgbClr val="0E1B8D"/>
                </a:solidFill>
                <a:latin typeface="Helvetica" pitchFamily="34" charset="0"/>
              </a:defRPr>
            </a:lvl3pPr>
            <a:lvl4pPr marL="1600200" indent="-228600">
              <a:defRPr sz="2400">
                <a:solidFill>
                  <a:srgbClr val="0E1B8D"/>
                </a:solidFill>
                <a:latin typeface="Helvetica" pitchFamily="34" charset="0"/>
              </a:defRPr>
            </a:lvl4pPr>
            <a:lvl5pPr marL="2057400" indent="-228600">
              <a:defRPr sz="2400">
                <a:solidFill>
                  <a:srgbClr val="0E1B8D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1B8D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1B8D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1B8D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1B8D"/>
                </a:solidFill>
                <a:latin typeface="Helvetica" pitchFamily="34" charset="0"/>
              </a:defRPr>
            </a:lvl9pPr>
          </a:lstStyle>
          <a:p>
            <a:r>
              <a:rPr lang="en-US" altLang="en-US" sz="1100"/>
              <a:t>Results reflect agencies and departments with three or more GAO schedule assessments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32607" y="2349712"/>
          <a:ext cx="9068277" cy="4456537"/>
        </p:xfrm>
        <a:graphic>
          <a:graphicData uri="http://schemas.openxmlformats.org/drawingml/2006/table">
            <a:tbl>
              <a:tblPr/>
              <a:tblGrid>
                <a:gridCol w="1491843"/>
                <a:gridCol w="841826"/>
                <a:gridCol w="841826"/>
                <a:gridCol w="841826"/>
                <a:gridCol w="841826"/>
                <a:gridCol w="841826"/>
                <a:gridCol w="841826"/>
                <a:gridCol w="841826"/>
                <a:gridCol w="841826"/>
                <a:gridCol w="841826"/>
              </a:tblGrid>
              <a:tr h="57790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BP 1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All effort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908" marR="7908" marT="79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BP 2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Logic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908" marR="7908" marT="79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BP 3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Resources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908" marR="7908" marT="79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BP 4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Durations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908" marR="7908" marT="79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BP 5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Traceable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908" marR="7908" marT="79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BP 6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Critical</a:t>
                      </a:r>
                      <a:r>
                        <a:rPr lang="en-US" sz="1200" b="1" i="0" u="none" strike="noStrike" baseline="0" dirty="0" smtClean="0">
                          <a:solidFill>
                            <a:srgbClr val="FFFFFF"/>
                          </a:solidFill>
                          <a:latin typeface="Arial"/>
                        </a:rPr>
                        <a:t> Path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908" marR="7908" marT="79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BP 7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Float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908" marR="7908" marT="79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BP 8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Risk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908" marR="7908" marT="79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BP 9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Statusing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908" marR="7908" marT="79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55409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Veterans Affairs (VA)</a:t>
                      </a:r>
                    </a:p>
                  </a:txBody>
                  <a:tcPr marL="7908" marR="7908" marT="79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7908" marR="7908" marT="79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1C7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1C7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1C7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1C7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ECF7F"/>
                    </a:solidFill>
                  </a:tcPr>
                </a:tc>
              </a:tr>
              <a:tr h="55409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DOT</a:t>
                      </a:r>
                    </a:p>
                  </a:txBody>
                  <a:tcPr marL="7908" marR="7908" marT="79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7908" marR="7908" marT="79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5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F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5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4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4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9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</a:tr>
              <a:tr h="55409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DOD</a:t>
                      </a:r>
                    </a:p>
                  </a:txBody>
                  <a:tcPr marL="7908" marR="7908" marT="79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7908" marR="7908" marT="79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D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D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5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4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683"/>
                    </a:solidFill>
                  </a:tcPr>
                </a:tc>
              </a:tr>
              <a:tr h="55409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Missile Defense (MDA)</a:t>
                      </a:r>
                    </a:p>
                  </a:txBody>
                  <a:tcPr marL="7908" marR="7908" marT="79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7908" marR="7908" marT="79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F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5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683"/>
                    </a:solidFill>
                  </a:tcPr>
                </a:tc>
              </a:tr>
              <a:tr h="55409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DHS</a:t>
                      </a:r>
                    </a:p>
                  </a:txBody>
                  <a:tcPr marL="7908" marR="7908" marT="79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7908" marR="7908" marT="79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C5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A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D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F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C5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9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473"/>
                    </a:solidFill>
                  </a:tcPr>
                </a:tc>
              </a:tr>
              <a:tr h="55409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DOE</a:t>
                      </a:r>
                    </a:p>
                  </a:txBody>
                  <a:tcPr marL="7908" marR="7908" marT="79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7908" marR="7908" marT="79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BCA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EC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5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B81"/>
                    </a:solidFill>
                  </a:tcPr>
                </a:tc>
              </a:tr>
              <a:tr h="55409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NASA</a:t>
                      </a:r>
                    </a:p>
                  </a:txBody>
                  <a:tcPr marL="7908" marR="7908" marT="79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7908" marR="7908" marT="79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5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CD7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057083" y="6933989"/>
          <a:ext cx="7543803" cy="228495"/>
        </p:xfrm>
        <a:graphic>
          <a:graphicData uri="http://schemas.openxmlformats.org/drawingml/2006/table">
            <a:tbl>
              <a:tblPr/>
              <a:tblGrid>
                <a:gridCol w="1531883"/>
                <a:gridCol w="1502980"/>
                <a:gridCol w="1502980"/>
                <a:gridCol w="1502980"/>
                <a:gridCol w="1502980"/>
              </a:tblGrid>
              <a:tr h="2284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latin typeface="Arial"/>
                        </a:rPr>
                        <a:t>Fully Met</a:t>
                      </a:r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8960" marR="8960" marT="8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latin typeface="Arial"/>
                        </a:rPr>
                        <a:t>Substantially</a:t>
                      </a:r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8960" marR="8960" marT="8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latin typeface="Arial"/>
                        </a:rPr>
                        <a:t>Partially</a:t>
                      </a:r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8960" marR="8960" marT="8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latin typeface="Arial"/>
                        </a:rPr>
                        <a:t>Minimally</a:t>
                      </a:r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8960" marR="8960" marT="8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latin typeface="Arial"/>
                        </a:rPr>
                        <a:t>Not Met</a:t>
                      </a:r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8960" marR="8960" marT="8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27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Proposed Cost Guide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600" dirty="0" smtClean="0"/>
              <a:t>Integration with and references to the</a:t>
            </a:r>
          </a:p>
          <a:p>
            <a:pPr lvl="1">
              <a:buSzPct val="80000"/>
              <a:buFont typeface="Wingdings" panose="05000000000000000000" pitchFamily="2" charset="2"/>
              <a:buChar char="Ø"/>
            </a:pPr>
            <a:r>
              <a:rPr lang="en-US" sz="2200" dirty="0" smtClean="0"/>
              <a:t>GAO Schedule Assessment Guide (GAO-16-89G)</a:t>
            </a:r>
          </a:p>
          <a:p>
            <a:pPr lvl="1">
              <a:buSzPct val="80000"/>
              <a:buFont typeface="Wingdings" panose="05000000000000000000" pitchFamily="2" charset="2"/>
              <a:buChar char="Ø"/>
            </a:pPr>
            <a:r>
              <a:rPr lang="en-US" sz="2200" dirty="0" smtClean="0"/>
              <a:t>GAO Standards for Internal Control (GAO-14-704G)</a:t>
            </a:r>
          </a:p>
          <a:p>
            <a:pPr lvl="1">
              <a:buSzPct val="80000"/>
              <a:buFont typeface="Wingdings" panose="05000000000000000000" pitchFamily="2" charset="2"/>
              <a:buChar char="Ø"/>
            </a:pPr>
            <a:r>
              <a:rPr lang="en-US" sz="2200" dirty="0"/>
              <a:t>G</a:t>
            </a:r>
            <a:r>
              <a:rPr lang="en-US" sz="2200" dirty="0" smtClean="0"/>
              <a:t>AO Technology Readiness Assessment Guide (expected summer 2016)</a:t>
            </a:r>
          </a:p>
          <a:p>
            <a:pPr lvl="1">
              <a:buSzPct val="80000"/>
              <a:buFont typeface="Wingdings" panose="05000000000000000000" pitchFamily="2" charset="2"/>
              <a:buChar char="Ø"/>
            </a:pPr>
            <a:r>
              <a:rPr lang="en-US" sz="2200" dirty="0" smtClean="0"/>
              <a:t>GAO Federal Agile Software Guide (issue date TBD)</a:t>
            </a:r>
          </a:p>
          <a:p>
            <a:r>
              <a:rPr lang="en-US" sz="2600" dirty="0" smtClean="0"/>
              <a:t>Improved definitions and descriptions of several best practices and their mappings to the 12 steps and 4 characteristics</a:t>
            </a:r>
          </a:p>
          <a:p>
            <a:r>
              <a:rPr lang="en-US" sz="2600" dirty="0" smtClean="0"/>
              <a:t>Applicability of best practices to all types of capital programs</a:t>
            </a:r>
          </a:p>
          <a:p>
            <a:r>
              <a:rPr lang="en-US" sz="2600" dirty="0" smtClean="0"/>
              <a:t>Appendixes: risk breakdown structures, spreading contingency dollars through the WBS; updated laws and guidance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0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rgbClr val="0E1B8D"/>
                </a:solidFill>
                <a:latin typeface="Helvetica" pitchFamily="34" charset="0"/>
              </a:defRPr>
            </a:lvl1pPr>
            <a:lvl2pPr marL="827795" indent="-318383">
              <a:defRPr sz="2700">
                <a:solidFill>
                  <a:srgbClr val="0E1B8D"/>
                </a:solidFill>
                <a:latin typeface="Helvetica" pitchFamily="34" charset="0"/>
              </a:defRPr>
            </a:lvl2pPr>
            <a:lvl3pPr marL="1273531" indent="-254706">
              <a:defRPr sz="2700">
                <a:solidFill>
                  <a:srgbClr val="0E1B8D"/>
                </a:solidFill>
                <a:latin typeface="Helvetica" pitchFamily="34" charset="0"/>
              </a:defRPr>
            </a:lvl3pPr>
            <a:lvl4pPr marL="1782943" indent="-254706">
              <a:defRPr sz="2700">
                <a:solidFill>
                  <a:srgbClr val="0E1B8D"/>
                </a:solidFill>
                <a:latin typeface="Helvetica" pitchFamily="34" charset="0"/>
              </a:defRPr>
            </a:lvl4pPr>
            <a:lvl5pPr marL="2292355" indent="-254706">
              <a:defRPr sz="2700">
                <a:solidFill>
                  <a:srgbClr val="0E1B8D"/>
                </a:solidFill>
                <a:latin typeface="Helvetica" pitchFamily="34" charset="0"/>
              </a:defRPr>
            </a:lvl5pPr>
            <a:lvl6pPr marL="2801767" indent="-254706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E1B8D"/>
                </a:solidFill>
                <a:latin typeface="Helvetica" pitchFamily="34" charset="0"/>
              </a:defRPr>
            </a:lvl6pPr>
            <a:lvl7pPr marL="3311180" indent="-254706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E1B8D"/>
                </a:solidFill>
                <a:latin typeface="Helvetica" pitchFamily="34" charset="0"/>
              </a:defRPr>
            </a:lvl7pPr>
            <a:lvl8pPr marL="3820592" indent="-254706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E1B8D"/>
                </a:solidFill>
                <a:latin typeface="Helvetica" pitchFamily="34" charset="0"/>
              </a:defRPr>
            </a:lvl8pPr>
            <a:lvl9pPr marL="4330004" indent="-254706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E1B8D"/>
                </a:solidFill>
                <a:latin typeface="Helvetica" pitchFamily="34" charset="0"/>
              </a:defRPr>
            </a:lvl9pPr>
          </a:lstStyle>
          <a:p>
            <a:fld id="{670350D6-9785-4F61-A177-CB86BC852C92}" type="slidenum">
              <a:rPr lang="en-US" altLang="en-US" sz="1600">
                <a:solidFill>
                  <a:srgbClr val="000066"/>
                </a:solidFill>
              </a:rPr>
              <a:pPr/>
              <a:t>13</a:t>
            </a:fld>
            <a:endParaRPr lang="en-US" altLang="en-US" sz="1600">
              <a:solidFill>
                <a:srgbClr val="000066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020" y="2374900"/>
            <a:ext cx="8451850" cy="4490720"/>
          </a:xfrm>
        </p:spPr>
        <p:txBody>
          <a:bodyPr/>
          <a:lstStyle/>
          <a:p>
            <a:pPr marL="378522" indent="-378522">
              <a:buNone/>
            </a:pPr>
            <a:endParaRPr lang="en-US" altLang="en-US" sz="700" dirty="0"/>
          </a:p>
          <a:p>
            <a:pPr marL="0" indent="0">
              <a:buNone/>
            </a:pPr>
            <a:r>
              <a:rPr lang="en-US" altLang="en-US" sz="2000" dirty="0"/>
              <a:t>GAO invites interested parties to meet with us and other experts to discuss further updates to the </a:t>
            </a:r>
            <a:r>
              <a:rPr lang="en-US" altLang="en-US" sz="2000" dirty="0" smtClean="0"/>
              <a:t>cost </a:t>
            </a:r>
            <a:r>
              <a:rPr lang="en-US" altLang="en-US" sz="2000" dirty="0"/>
              <a:t>and </a:t>
            </a:r>
            <a:r>
              <a:rPr lang="en-US" altLang="en-US" sz="2000" dirty="0" smtClean="0"/>
              <a:t>schedule guides </a:t>
            </a:r>
            <a:r>
              <a:rPr lang="en-US" altLang="en-US" sz="2000" dirty="0"/>
              <a:t>so that </a:t>
            </a:r>
            <a:r>
              <a:rPr lang="en-US" altLang="en-US" sz="2000" dirty="0" smtClean="0"/>
              <a:t>the guides continually </a:t>
            </a:r>
            <a:r>
              <a:rPr lang="en-US" altLang="en-US" sz="2000" dirty="0"/>
              <a:t>reflect best </a:t>
            </a:r>
            <a:r>
              <a:rPr lang="en-US" altLang="en-US" sz="2000" dirty="0" smtClean="0"/>
              <a:t>practices.</a:t>
            </a:r>
          </a:p>
          <a:p>
            <a:pPr marL="0" indent="0">
              <a:buNone/>
            </a:pPr>
            <a:r>
              <a:rPr lang="en-US" altLang="en-US" sz="2000" dirty="0" smtClean="0"/>
              <a:t>If </a:t>
            </a:r>
            <a:r>
              <a:rPr lang="en-US" altLang="en-US" sz="2000" dirty="0"/>
              <a:t>interested, please e-mail your contact </a:t>
            </a:r>
            <a:r>
              <a:rPr lang="en-US" altLang="en-US" sz="2000" dirty="0" smtClean="0"/>
              <a:t>information </a:t>
            </a:r>
            <a:r>
              <a:rPr lang="en-US" altLang="en-US" sz="2000" dirty="0"/>
              <a:t>to:</a:t>
            </a:r>
          </a:p>
          <a:p>
            <a:pPr marL="1321289" lvl="1" indent="-551863"/>
            <a:endParaRPr lang="en-US" altLang="en-US" sz="1300" dirty="0"/>
          </a:p>
          <a:p>
            <a:pPr marL="1448642" lvl="2" indent="0">
              <a:buNone/>
            </a:pPr>
            <a:r>
              <a:rPr lang="en-US" altLang="en-US" sz="2000" dirty="0"/>
              <a:t>Jason </a:t>
            </a:r>
            <a:r>
              <a:rPr lang="en-US" altLang="en-US" sz="2000" dirty="0" smtClean="0"/>
              <a:t>T Lee </a:t>
            </a:r>
            <a:r>
              <a:rPr lang="en-US" altLang="en-US" sz="2000" dirty="0"/>
              <a:t>– </a:t>
            </a:r>
            <a:r>
              <a:rPr lang="en-US" altLang="en-US" sz="2000" dirty="0">
                <a:hlinkClick r:id="rId2"/>
              </a:rPr>
              <a:t>leejt1@gao.gov</a:t>
            </a:r>
            <a:endParaRPr lang="en-US" altLang="en-US" sz="2000" dirty="0"/>
          </a:p>
          <a:p>
            <a:pPr marL="1448642" lvl="2" indent="0">
              <a:buNone/>
            </a:pPr>
            <a:r>
              <a:rPr lang="en-US" altLang="en-US" sz="2000" dirty="0"/>
              <a:t>Karen Richey - </a:t>
            </a:r>
            <a:r>
              <a:rPr lang="en-US" altLang="en-US" sz="2000" dirty="0">
                <a:hlinkClick r:id="rId3"/>
              </a:rPr>
              <a:t>richeyk@gao.gov</a:t>
            </a:r>
            <a:endParaRPr lang="en-US" altLang="en-US" sz="2000" dirty="0"/>
          </a:p>
          <a:p>
            <a:pPr marL="1915603" lvl="2" indent="-466961"/>
            <a:endParaRPr lang="en-US" altLang="en-US" sz="2000" dirty="0"/>
          </a:p>
          <a:p>
            <a:pPr marL="1321289" lvl="1" indent="-551863"/>
            <a:endParaRPr lang="en-US" altLang="en-US" sz="2100" dirty="0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Invitation to Participate in Further Updates and Discussion about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307299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International Thermonuclear Experimental Reactor (ITER) Project: Background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9184" y="2377440"/>
            <a:ext cx="4928616" cy="4791456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ITER is an international research facility being built in France to demonstrate the feasibility of fusion energy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Other countries involved in ITER include Russian Federation, Japan,  European Union, People’s Republic of China, Republic of Korea, and India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/>
              <a:t>The United States has committed to providing about 9 percent of ITER's construction costs through contributions of hardware, personnel, and cash, and DOE is responsible for managing those contributions, as well as the overall U.S. fusion program. </a:t>
            </a:r>
          </a:p>
          <a:p>
            <a:r>
              <a:rPr lang="en-US" sz="2400" dirty="0" smtClean="0"/>
              <a:t>GAO </a:t>
            </a:r>
            <a:r>
              <a:rPr lang="en-US" sz="2400" dirty="0"/>
              <a:t>reviewed </a:t>
            </a:r>
            <a:r>
              <a:rPr lang="en-US" sz="2400" dirty="0" smtClean="0"/>
              <a:t>costs </a:t>
            </a:r>
            <a:r>
              <a:rPr lang="en-US" sz="2400" dirty="0"/>
              <a:t>and schedules </a:t>
            </a:r>
            <a:r>
              <a:rPr lang="en-US" sz="2400" dirty="0" smtClean="0"/>
              <a:t>in 2014 </a:t>
            </a:r>
            <a:r>
              <a:rPr lang="en-US" sz="2400" dirty="0"/>
              <a:t>(</a:t>
            </a:r>
            <a:r>
              <a:rPr lang="en-US" sz="2400" dirty="0" smtClean="0"/>
              <a:t>GAO-14-499)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2532" name="Picture 4" descr="http://www.iter-industry.ch/pictures/ITER%20Reactor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57800" y="2743200"/>
            <a:ext cx="4568116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ITER: Cost estimates of U.S. Contribution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2" descr="Total Estimated Cost and Completion Date for the U.S. ITER Project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2598736"/>
            <a:ext cx="9100186" cy="2856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ITER: Key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b="1" i="1" dirty="0" smtClean="0"/>
              <a:t>Cost: </a:t>
            </a:r>
            <a:r>
              <a:rPr lang="en-US" sz="2800" dirty="0" smtClean="0"/>
              <a:t>Estimate of U.S. contribution has grown by almost $3 billion</a:t>
            </a:r>
          </a:p>
          <a:p>
            <a:r>
              <a:rPr lang="en-US" sz="2800" b="1" i="1" dirty="0" smtClean="0"/>
              <a:t>Schedule: </a:t>
            </a:r>
            <a:r>
              <a:rPr lang="en-US" sz="2800" dirty="0" smtClean="0"/>
              <a:t>Estimated completion date has slipped by 20 years</a:t>
            </a:r>
            <a:endParaRPr lang="en-US" sz="2800" dirty="0"/>
          </a:p>
          <a:p>
            <a:r>
              <a:rPr lang="en-US" sz="2800" b="1" i="1" dirty="0" smtClean="0"/>
              <a:t>Causes:</a:t>
            </a:r>
            <a:r>
              <a:rPr lang="en-US" sz="2800" dirty="0" smtClean="0"/>
              <a:t> 1</a:t>
            </a:r>
            <a:r>
              <a:rPr lang="en-US" sz="2800" dirty="0"/>
              <a:t>) </a:t>
            </a:r>
            <a:r>
              <a:rPr lang="en-US" sz="2800" dirty="0" smtClean="0"/>
              <a:t>refined design and requirements of U.S. hardware; 2) changes to the international schedule; 3) changes to ITER design; 4) U.S. funding constraints and associated inflation; 5) increased ITER construction costs</a:t>
            </a:r>
            <a:endParaRPr lang="en-US" sz="2800" dirty="0"/>
          </a:p>
          <a:p>
            <a:r>
              <a:rPr lang="en-US" sz="2800" dirty="0" smtClean="0"/>
              <a:t>Assessment: </a:t>
            </a:r>
          </a:p>
          <a:p>
            <a:pPr lvl="1"/>
            <a:r>
              <a:rPr lang="en-US" sz="2800" dirty="0" smtClean="0"/>
              <a:t>U.S. schedule estimates substantially meet best practices</a:t>
            </a:r>
          </a:p>
          <a:p>
            <a:pPr lvl="1"/>
            <a:r>
              <a:rPr lang="en-US" sz="2800" dirty="0" smtClean="0"/>
              <a:t>U.S. cost estimates substantially meet best practices, but only partially meet Credible because they did not develop a sensitivity analysis or independent cost estimate</a:t>
            </a:r>
          </a:p>
          <a:p>
            <a:pPr lvl="1"/>
            <a:r>
              <a:rPr lang="en-US" sz="2800" dirty="0" smtClean="0"/>
              <a:t>DOE </a:t>
            </a:r>
            <a:r>
              <a:rPr lang="en-US" sz="2800" dirty="0"/>
              <a:t>has been unable to set a cost and schedule baseline in part because the international schedule has not been set</a:t>
            </a:r>
          </a:p>
          <a:p>
            <a:pPr lvl="1"/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ITER: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Revise U.S. ITER Project Office to develop a sensitivity analysis for the cost estimate and compare to an independent cost estimate</a:t>
            </a:r>
            <a:endParaRPr lang="en-US" sz="2800" dirty="0"/>
          </a:p>
          <a:p>
            <a:r>
              <a:rPr lang="en-US" sz="2800" dirty="0" smtClean="0"/>
              <a:t>Develop proposal describing what actions are necessary to create a reliable international schedule and improve ITER Organization program management</a:t>
            </a:r>
            <a:endParaRPr lang="en-US" sz="2800" dirty="0"/>
          </a:p>
          <a:p>
            <a:r>
              <a:rPr lang="en-US" sz="2800" dirty="0" smtClean="0"/>
              <a:t>Once ITER Organization creates a reliable master schedule, use that schedule to update the U.S. schedule</a:t>
            </a:r>
            <a:endParaRPr lang="en-US" sz="2800" dirty="0"/>
          </a:p>
          <a:p>
            <a:r>
              <a:rPr lang="en-US" sz="2800" dirty="0" smtClean="0"/>
              <a:t>Develop strategic plan to address DOE’s fusion program priorities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GAO Cost Guide and Schedule Guides provide criteria to evaluate many types projects</a:t>
            </a:r>
          </a:p>
          <a:p>
            <a:endParaRPr lang="en-US" dirty="0"/>
          </a:p>
          <a:p>
            <a:r>
              <a:rPr lang="en-US" dirty="0"/>
              <a:t>The GAO Cost Guide and Schedule Guides </a:t>
            </a:r>
            <a:r>
              <a:rPr lang="en-US" dirty="0" smtClean="0"/>
              <a:t>can serve as the basis for agency project control guidance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GAO recommendations have been aimed at improving oversight to keep projects on cost and schedule.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you- Any Questions?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Guides Available Online:  </a:t>
            </a:r>
          </a:p>
          <a:p>
            <a:endParaRPr lang="en-US" dirty="0" smtClean="0"/>
          </a:p>
          <a:p>
            <a:r>
              <a:rPr lang="en-US" dirty="0" smtClean="0"/>
              <a:t>GAO Cost Estimating and </a:t>
            </a:r>
            <a:r>
              <a:rPr lang="en-US" dirty="0"/>
              <a:t>Assessment </a:t>
            </a:r>
            <a:r>
              <a:rPr lang="en-US" dirty="0" smtClean="0"/>
              <a:t>Guide: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www.gao.gov/products/GAO-09-3SP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GAO Schedule Assessment Guide: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www.gao.gov/products/GAO-16-89G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role of GAO</a:t>
            </a:r>
          </a:p>
          <a:p>
            <a:r>
              <a:rPr lang="en-US" dirty="0" smtClean="0"/>
              <a:t>GAO Cost Guide and the characteristics of a reliable cost estimate</a:t>
            </a:r>
          </a:p>
          <a:p>
            <a:r>
              <a:rPr lang="en-US" dirty="0" smtClean="0"/>
              <a:t>GAO Schedule Guide and the characteristics of a reliable schedule</a:t>
            </a:r>
            <a:endParaRPr lang="en-US" dirty="0"/>
          </a:p>
          <a:p>
            <a:r>
              <a:rPr lang="en-US" dirty="0" smtClean="0"/>
              <a:t>How is the government performing?</a:t>
            </a:r>
          </a:p>
          <a:p>
            <a:r>
              <a:rPr lang="en-US" dirty="0" smtClean="0"/>
              <a:t>Proposed updates to the Cost Guide</a:t>
            </a:r>
          </a:p>
          <a:p>
            <a:r>
              <a:rPr lang="en-US" dirty="0" smtClean="0"/>
              <a:t>Reliability assessment example for a large-scale infrastructure project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9372600" cy="47914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Known </a:t>
            </a:r>
            <a:r>
              <a:rPr lang="en-US" sz="2400" dirty="0"/>
              <a:t>as the investigative arm of Congress, GAO exists to support Congress in meeting its constitutional responsibilities. To that end, GAO works to</a:t>
            </a:r>
          </a:p>
          <a:p>
            <a:endParaRPr lang="en-US" sz="1200" dirty="0"/>
          </a:p>
          <a:p>
            <a:pPr lvl="1"/>
            <a:r>
              <a:rPr lang="en-US" sz="2000" dirty="0"/>
              <a:t>Help improve the performance of federal government</a:t>
            </a:r>
          </a:p>
          <a:p>
            <a:pPr lvl="1"/>
            <a:endParaRPr lang="en-US" sz="1000" dirty="0"/>
          </a:p>
          <a:p>
            <a:pPr lvl="1"/>
            <a:r>
              <a:rPr lang="en-US" sz="2000" dirty="0"/>
              <a:t>Ensure government agencies and programs are accountable to the American people</a:t>
            </a:r>
          </a:p>
          <a:p>
            <a:pPr lvl="1"/>
            <a:endParaRPr lang="en-US" sz="1000" dirty="0"/>
          </a:p>
          <a:p>
            <a:pPr lvl="1"/>
            <a:r>
              <a:rPr lang="en-US" sz="2000" dirty="0"/>
              <a:t>Examine the use of public funds, and </a:t>
            </a:r>
          </a:p>
          <a:p>
            <a:pPr lvl="1"/>
            <a:endParaRPr lang="en-US" sz="1000" dirty="0"/>
          </a:p>
          <a:p>
            <a:pPr lvl="1"/>
            <a:r>
              <a:rPr lang="en-US" sz="2000" dirty="0"/>
              <a:t>Evaluate federal programs by providing analyses and recommendations to help Congress make informed oversight and funding decisions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GAO in Government</a:t>
            </a:r>
          </a:p>
        </p:txBody>
      </p:sp>
    </p:spTree>
    <p:extLst>
      <p:ext uri="{BB962C8B-B14F-4D97-AF65-F5344CB8AC3E}">
        <p14:creationId xmlns:p14="http://schemas.microsoft.com/office/powerpoint/2010/main" val="20505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Cost Estimating and Assessment Guide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Drafted 2005-2007, published in 2009</a:t>
            </a:r>
          </a:p>
          <a:p>
            <a:r>
              <a:rPr lang="en-US" dirty="0" smtClean="0"/>
              <a:t>Outlines GAO’s criteria for assessing cost estimates during audits</a:t>
            </a:r>
          </a:p>
          <a:p>
            <a:r>
              <a:rPr lang="en-US" dirty="0" smtClean="0"/>
              <a:t>Contains 20 chapters with supporting appendixes</a:t>
            </a:r>
          </a:p>
          <a:p>
            <a:r>
              <a:rPr lang="en-US" dirty="0" smtClean="0"/>
              <a:t>Chapters 1-17: developing credible cost estimates and the 12-step cost estimating process for developing high quality cost estimates</a:t>
            </a:r>
          </a:p>
          <a:p>
            <a:r>
              <a:rPr lang="en-US" dirty="0" smtClean="0"/>
              <a:t>Chapters 18-20 address managing program costs once a contract has been awarded and discuss Earned Value and risk management</a:t>
            </a:r>
          </a:p>
          <a:p>
            <a:r>
              <a:rPr lang="en-US" dirty="0" smtClean="0"/>
              <a:t>Also provides case studies of prior GAO audits to show typical findings related to the cost estimating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697490" y="2212975"/>
            <a:ext cx="3476721" cy="4737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rgbClr val="0E1B8D"/>
                </a:solidFill>
                <a:latin typeface="Helvetica" pitchFamily="34" charset="0"/>
              </a:defRPr>
            </a:lvl1pPr>
            <a:lvl2pPr marL="827795" indent="-318383">
              <a:defRPr sz="2700">
                <a:solidFill>
                  <a:srgbClr val="0E1B8D"/>
                </a:solidFill>
                <a:latin typeface="Helvetica" pitchFamily="34" charset="0"/>
              </a:defRPr>
            </a:lvl2pPr>
            <a:lvl3pPr marL="1273531" indent="-254706">
              <a:defRPr sz="2700">
                <a:solidFill>
                  <a:srgbClr val="0E1B8D"/>
                </a:solidFill>
                <a:latin typeface="Helvetica" pitchFamily="34" charset="0"/>
              </a:defRPr>
            </a:lvl3pPr>
            <a:lvl4pPr marL="1782943" indent="-254706">
              <a:defRPr sz="2700">
                <a:solidFill>
                  <a:srgbClr val="0E1B8D"/>
                </a:solidFill>
                <a:latin typeface="Helvetica" pitchFamily="34" charset="0"/>
              </a:defRPr>
            </a:lvl4pPr>
            <a:lvl5pPr marL="2292355" indent="-254706">
              <a:defRPr sz="2700">
                <a:solidFill>
                  <a:srgbClr val="0E1B8D"/>
                </a:solidFill>
                <a:latin typeface="Helvetica" pitchFamily="34" charset="0"/>
              </a:defRPr>
            </a:lvl5pPr>
            <a:lvl6pPr marL="2801767" indent="-254706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E1B8D"/>
                </a:solidFill>
                <a:latin typeface="Helvetica" pitchFamily="34" charset="0"/>
              </a:defRPr>
            </a:lvl6pPr>
            <a:lvl7pPr marL="3311180" indent="-254706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E1B8D"/>
                </a:solidFill>
                <a:latin typeface="Helvetica" pitchFamily="34" charset="0"/>
              </a:defRPr>
            </a:lvl7pPr>
            <a:lvl8pPr marL="3820592" indent="-254706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E1B8D"/>
                </a:solidFill>
                <a:latin typeface="Helvetica" pitchFamily="34" charset="0"/>
              </a:defRPr>
            </a:lvl8pPr>
            <a:lvl9pPr marL="4330004" indent="-254706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E1B8D"/>
                </a:solidFill>
                <a:latin typeface="Helvetica" pitchFamily="34" charset="0"/>
              </a:defRPr>
            </a:lvl9pPr>
          </a:lstStyle>
          <a:p>
            <a:fld id="{686F4536-C28B-46DB-80CC-0F12BF8123A2}" type="slidenum">
              <a:rPr lang="en-US" altLang="en-US" sz="1600">
                <a:solidFill>
                  <a:srgbClr val="000066"/>
                </a:solidFill>
              </a:rPr>
              <a:pPr/>
              <a:t>5</a:t>
            </a:fld>
            <a:endParaRPr lang="en-US" altLang="en-US" sz="1600">
              <a:solidFill>
                <a:srgbClr val="000066"/>
              </a:solidFill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100" dirty="0"/>
              <a:t>A Reliable Process for Developing Credible Cost Estimates</a:t>
            </a: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0" y="-205327"/>
            <a:ext cx="205819" cy="41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 anchor="ctr">
            <a:spAutoFit/>
          </a:bodyPr>
          <a:lstStyle>
            <a:lvl1pPr>
              <a:tabLst>
                <a:tab pos="971550" algn="l"/>
              </a:tabLst>
              <a:defRPr sz="2400">
                <a:solidFill>
                  <a:srgbClr val="0E1B8D"/>
                </a:solidFill>
                <a:latin typeface="Helvetica" pitchFamily="34" charset="0"/>
              </a:defRPr>
            </a:lvl1pPr>
            <a:lvl2pPr marL="742950" indent="-285750">
              <a:tabLst>
                <a:tab pos="971550" algn="l"/>
              </a:tabLst>
              <a:defRPr sz="2400">
                <a:solidFill>
                  <a:srgbClr val="0E1B8D"/>
                </a:solidFill>
                <a:latin typeface="Helvetica" pitchFamily="34" charset="0"/>
              </a:defRPr>
            </a:lvl2pPr>
            <a:lvl3pPr marL="1143000" indent="-228600">
              <a:tabLst>
                <a:tab pos="971550" algn="l"/>
              </a:tabLst>
              <a:defRPr sz="2400">
                <a:solidFill>
                  <a:srgbClr val="0E1B8D"/>
                </a:solidFill>
                <a:latin typeface="Helvetica" pitchFamily="34" charset="0"/>
              </a:defRPr>
            </a:lvl3pPr>
            <a:lvl4pPr marL="1600200" indent="-228600">
              <a:tabLst>
                <a:tab pos="971550" algn="l"/>
              </a:tabLst>
              <a:defRPr sz="2400">
                <a:solidFill>
                  <a:srgbClr val="0E1B8D"/>
                </a:solidFill>
                <a:latin typeface="Helvetica" pitchFamily="34" charset="0"/>
              </a:defRPr>
            </a:lvl4pPr>
            <a:lvl5pPr marL="2057400" indent="-228600">
              <a:tabLst>
                <a:tab pos="971550" algn="l"/>
              </a:tabLst>
              <a:defRPr sz="2400">
                <a:solidFill>
                  <a:srgbClr val="0E1B8D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71550" algn="l"/>
              </a:tabLst>
              <a:defRPr sz="2400">
                <a:solidFill>
                  <a:srgbClr val="0E1B8D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71550" algn="l"/>
              </a:tabLst>
              <a:defRPr sz="2400">
                <a:solidFill>
                  <a:srgbClr val="0E1B8D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71550" algn="l"/>
              </a:tabLst>
              <a:defRPr sz="2400">
                <a:solidFill>
                  <a:srgbClr val="0E1B8D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71550" algn="l"/>
              </a:tabLst>
              <a:defRPr sz="2400">
                <a:solidFill>
                  <a:srgbClr val="0E1B8D"/>
                </a:solidFill>
                <a:latin typeface="Helvetica" pitchFamily="34" charset="0"/>
              </a:defRPr>
            </a:lvl9pPr>
          </a:lstStyle>
          <a:p>
            <a:pPr eaLnBrk="1" hangingPunct="1"/>
            <a:endParaRPr lang="en-US" alt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0" y="2309908"/>
            <a:ext cx="205819" cy="41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 anchor="ctr">
            <a:spAutoFit/>
          </a:bodyPr>
          <a:lstStyle>
            <a:lvl1pPr>
              <a:tabLst>
                <a:tab pos="971550" algn="l"/>
              </a:tabLst>
              <a:defRPr sz="2400">
                <a:solidFill>
                  <a:srgbClr val="0E1B8D"/>
                </a:solidFill>
                <a:latin typeface="Helvetica" pitchFamily="34" charset="0"/>
              </a:defRPr>
            </a:lvl1pPr>
            <a:lvl2pPr marL="742950" indent="-285750">
              <a:tabLst>
                <a:tab pos="971550" algn="l"/>
              </a:tabLst>
              <a:defRPr sz="2400">
                <a:solidFill>
                  <a:srgbClr val="0E1B8D"/>
                </a:solidFill>
                <a:latin typeface="Helvetica" pitchFamily="34" charset="0"/>
              </a:defRPr>
            </a:lvl2pPr>
            <a:lvl3pPr marL="1143000" indent="-228600">
              <a:tabLst>
                <a:tab pos="971550" algn="l"/>
              </a:tabLst>
              <a:defRPr sz="2400">
                <a:solidFill>
                  <a:srgbClr val="0E1B8D"/>
                </a:solidFill>
                <a:latin typeface="Helvetica" pitchFamily="34" charset="0"/>
              </a:defRPr>
            </a:lvl3pPr>
            <a:lvl4pPr marL="1600200" indent="-228600">
              <a:tabLst>
                <a:tab pos="971550" algn="l"/>
              </a:tabLst>
              <a:defRPr sz="2400">
                <a:solidFill>
                  <a:srgbClr val="0E1B8D"/>
                </a:solidFill>
                <a:latin typeface="Helvetica" pitchFamily="34" charset="0"/>
              </a:defRPr>
            </a:lvl4pPr>
            <a:lvl5pPr marL="2057400" indent="-228600">
              <a:tabLst>
                <a:tab pos="971550" algn="l"/>
              </a:tabLst>
              <a:defRPr sz="2400">
                <a:solidFill>
                  <a:srgbClr val="0E1B8D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71550" algn="l"/>
              </a:tabLst>
              <a:defRPr sz="2400">
                <a:solidFill>
                  <a:srgbClr val="0E1B8D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71550" algn="l"/>
              </a:tabLst>
              <a:defRPr sz="2400">
                <a:solidFill>
                  <a:srgbClr val="0E1B8D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71550" algn="l"/>
              </a:tabLst>
              <a:defRPr sz="2400">
                <a:solidFill>
                  <a:srgbClr val="0E1B8D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71550" algn="l"/>
              </a:tabLst>
              <a:defRPr sz="2400">
                <a:solidFill>
                  <a:srgbClr val="0E1B8D"/>
                </a:solidFill>
                <a:latin typeface="Helvetica" pitchFamily="34" charset="0"/>
              </a:defRPr>
            </a:lvl9pPr>
          </a:lstStyle>
          <a:p>
            <a:pPr eaLnBrk="1" hangingPunct="1"/>
            <a:endParaRPr lang="en-US" altLang="en-US" sz="20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2296" name="Picture 8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199" y="2514600"/>
            <a:ext cx="9059955" cy="3810000"/>
          </a:xfrm>
          <a:noFill/>
        </p:spPr>
      </p:pic>
    </p:spTree>
    <p:extLst>
      <p:ext uri="{BB962C8B-B14F-4D97-AF65-F5344CB8AC3E}">
        <p14:creationId xmlns:p14="http://schemas.microsoft.com/office/powerpoint/2010/main" val="19334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371600"/>
            <a:ext cx="9372600" cy="1033272"/>
          </a:xfrm>
        </p:spPr>
        <p:txBody>
          <a:bodyPr/>
          <a:lstStyle/>
          <a:p>
            <a:r>
              <a:rPr lang="en-US" sz="2800" dirty="0" smtClean="0"/>
              <a:t>Characteristics of Reliable Cost Estimates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988947"/>
              </p:ext>
            </p:extLst>
          </p:nvPr>
        </p:nvGraphicFramePr>
        <p:xfrm>
          <a:off x="354012" y="3521075"/>
          <a:ext cx="9170988" cy="2879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Down Arrow Callout 9"/>
          <p:cNvSpPr/>
          <p:nvPr/>
        </p:nvSpPr>
        <p:spPr>
          <a:xfrm>
            <a:off x="506412" y="2149475"/>
            <a:ext cx="1752600" cy="1371600"/>
          </a:xfrm>
          <a:prstGeom prst="downArrowCallou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Are all costs included?</a:t>
            </a:r>
            <a:endParaRPr lang="en-US" sz="1800" dirty="0"/>
          </a:p>
        </p:txBody>
      </p:sp>
      <p:sp>
        <p:nvSpPr>
          <p:cNvPr id="12" name="Down Arrow Callout 11"/>
          <p:cNvSpPr/>
          <p:nvPr/>
        </p:nvSpPr>
        <p:spPr>
          <a:xfrm>
            <a:off x="2792412" y="2149475"/>
            <a:ext cx="1752600" cy="1371600"/>
          </a:xfrm>
          <a:prstGeom prst="downArrowCallou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Is the estimate unbiased?</a:t>
            </a:r>
            <a:endParaRPr lang="en-US" sz="1800" dirty="0"/>
          </a:p>
        </p:txBody>
      </p:sp>
      <p:sp>
        <p:nvSpPr>
          <p:cNvPr id="14" name="Down Arrow Callout 13"/>
          <p:cNvSpPr/>
          <p:nvPr/>
        </p:nvSpPr>
        <p:spPr>
          <a:xfrm>
            <a:off x="5230812" y="2149475"/>
            <a:ext cx="1752600" cy="1371600"/>
          </a:xfrm>
          <a:prstGeom prst="downArrowCallou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What is the uncertainty?</a:t>
            </a:r>
            <a:endParaRPr lang="en-US" sz="1800" dirty="0"/>
          </a:p>
        </p:txBody>
      </p:sp>
      <p:sp>
        <p:nvSpPr>
          <p:cNvPr id="15" name="Down Arrow Callout 14"/>
          <p:cNvSpPr/>
          <p:nvPr/>
        </p:nvSpPr>
        <p:spPr>
          <a:xfrm>
            <a:off x="7593012" y="2149475"/>
            <a:ext cx="1752600" cy="1371600"/>
          </a:xfrm>
          <a:prstGeom prst="downArrowCallou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Can the estimate be recreated?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Assessment Guide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Drafted 2010-2015, exposure draft published May 2012</a:t>
            </a:r>
          </a:p>
          <a:p>
            <a:endParaRPr lang="en-US" dirty="0" smtClean="0"/>
          </a:p>
          <a:p>
            <a:r>
              <a:rPr lang="en-US" dirty="0" smtClean="0"/>
              <a:t>Final publication December 2015</a:t>
            </a:r>
          </a:p>
          <a:p>
            <a:endParaRPr lang="en-US" dirty="0" smtClean="0"/>
          </a:p>
          <a:p>
            <a:r>
              <a:rPr lang="en-US" dirty="0" smtClean="0"/>
              <a:t>Outlines GAO’s criteria for assessing master schedules</a:t>
            </a:r>
          </a:p>
          <a:p>
            <a:endParaRPr lang="en-US" dirty="0" smtClean="0"/>
          </a:p>
          <a:p>
            <a:r>
              <a:rPr lang="en-US" dirty="0" smtClean="0"/>
              <a:t>Contains chapters for each of the 10 best practices plus supporting appendixes</a:t>
            </a:r>
          </a:p>
          <a:p>
            <a:endParaRPr lang="en-US" dirty="0" smtClean="0"/>
          </a:p>
          <a:p>
            <a:r>
              <a:rPr lang="en-US" dirty="0" smtClean="0"/>
              <a:t>Also provides case studies of prior GAO audits to show typical findings related to the scheduling process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95525"/>
            <a:ext cx="3541039" cy="4486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Four Characteristics of a Reliable Schedule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457200" y="2514600"/>
          <a:ext cx="9223375" cy="4737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Down Arrow Callout 7"/>
          <p:cNvSpPr/>
          <p:nvPr/>
        </p:nvSpPr>
        <p:spPr>
          <a:xfrm>
            <a:off x="533400" y="2133600"/>
            <a:ext cx="1752600" cy="1066800"/>
          </a:xfrm>
          <a:prstGeom prst="downArrowCallou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 all effort included?</a:t>
            </a:r>
            <a:endParaRPr lang="en-US" dirty="0"/>
          </a:p>
        </p:txBody>
      </p:sp>
      <p:sp>
        <p:nvSpPr>
          <p:cNvPr id="9" name="Down Arrow Callout 8"/>
          <p:cNvSpPr/>
          <p:nvPr/>
        </p:nvSpPr>
        <p:spPr>
          <a:xfrm>
            <a:off x="2895600" y="2133600"/>
            <a:ext cx="1905000" cy="1066800"/>
          </a:xfrm>
          <a:prstGeom prst="downArrowCallou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 the network logical?</a:t>
            </a:r>
            <a:endParaRPr lang="en-US" dirty="0"/>
          </a:p>
        </p:txBody>
      </p:sp>
      <p:sp>
        <p:nvSpPr>
          <p:cNvPr id="10" name="Down Arrow Callout 9"/>
          <p:cNvSpPr/>
          <p:nvPr/>
        </p:nvSpPr>
        <p:spPr>
          <a:xfrm>
            <a:off x="5334000" y="2133600"/>
            <a:ext cx="1752600" cy="1066800"/>
          </a:xfrm>
          <a:prstGeom prst="downArrowCallou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is the uncertainty?</a:t>
            </a:r>
            <a:endParaRPr lang="en-US" dirty="0"/>
          </a:p>
        </p:txBody>
      </p:sp>
      <p:sp>
        <p:nvSpPr>
          <p:cNvPr id="11" name="Down Arrow Callout 10"/>
          <p:cNvSpPr/>
          <p:nvPr/>
        </p:nvSpPr>
        <p:spPr>
          <a:xfrm>
            <a:off x="7772400" y="2133600"/>
            <a:ext cx="1752600" cy="1066800"/>
          </a:xfrm>
          <a:prstGeom prst="downArrowCallou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 progress measured?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2800" cap="none" dirty="0"/>
              <a:t/>
            </a:r>
            <a:br>
              <a:rPr lang="en-US" sz="2800" cap="none" dirty="0"/>
            </a:br>
            <a:r>
              <a:rPr lang="en-US" sz="2800" cap="none" dirty="0"/>
              <a:t/>
            </a:r>
            <a:br>
              <a:rPr lang="en-US" sz="2800" cap="none" dirty="0"/>
            </a:br>
            <a:r>
              <a:rPr lang="en-US" sz="2800" cap="none" dirty="0"/>
              <a:t/>
            </a:r>
            <a:br>
              <a:rPr lang="en-US" sz="2800" cap="none" dirty="0"/>
            </a:br>
            <a:endParaRPr lang="en-US" sz="2800" cap="none" dirty="0"/>
          </a:p>
        </p:txBody>
      </p:sp>
      <p:sp>
        <p:nvSpPr>
          <p:cNvPr id="20483" name="Subtitle 2"/>
          <p:cNvSpPr>
            <a:spLocks noGrp="1"/>
          </p:cNvSpPr>
          <p:nvPr>
            <p:ph type="body" idx="1"/>
          </p:nvPr>
        </p:nvSpPr>
        <p:spPr>
          <a:xfrm>
            <a:off x="685800" y="1524000"/>
            <a:ext cx="8549640" cy="170021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altLang="en-US" sz="3000" b="1" dirty="0">
                <a:solidFill>
                  <a:schemeClr val="tx1"/>
                </a:solidFill>
              </a:rPr>
              <a:t>How Is the Government Performing? </a:t>
            </a:r>
          </a:p>
          <a:p>
            <a:pPr algn="ctr"/>
            <a:endParaRPr lang="en-US" altLang="en-US" sz="2800" b="1" dirty="0">
              <a:solidFill>
                <a:schemeClr val="tx1"/>
              </a:solidFill>
            </a:endParaRPr>
          </a:p>
          <a:p>
            <a:pPr algn="ctr"/>
            <a:r>
              <a:rPr lang="en-US" altLang="en-US" b="1" dirty="0" smtClean="0">
                <a:solidFill>
                  <a:schemeClr val="tx1"/>
                </a:solidFill>
              </a:rPr>
              <a:t>The extent to which agencies are adhering </a:t>
            </a:r>
          </a:p>
          <a:p>
            <a:pPr algn="ctr"/>
            <a:r>
              <a:rPr lang="en-US" altLang="en-US" b="1" dirty="0" smtClean="0">
                <a:solidFill>
                  <a:schemeClr val="tx1"/>
                </a:solidFill>
              </a:rPr>
              <a:t>to cost and schedule best practices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rgbClr val="0E1B8D"/>
                </a:solidFill>
                <a:latin typeface="Helvetica" pitchFamily="34" charset="0"/>
              </a:defRPr>
            </a:lvl1pPr>
            <a:lvl2pPr marL="827795" indent="-318383">
              <a:defRPr sz="2700">
                <a:solidFill>
                  <a:srgbClr val="0E1B8D"/>
                </a:solidFill>
                <a:latin typeface="Helvetica" pitchFamily="34" charset="0"/>
              </a:defRPr>
            </a:lvl2pPr>
            <a:lvl3pPr marL="1273531" indent="-254706">
              <a:defRPr sz="2700">
                <a:solidFill>
                  <a:srgbClr val="0E1B8D"/>
                </a:solidFill>
                <a:latin typeface="Helvetica" pitchFamily="34" charset="0"/>
              </a:defRPr>
            </a:lvl3pPr>
            <a:lvl4pPr marL="1782943" indent="-254706">
              <a:defRPr sz="2700">
                <a:solidFill>
                  <a:srgbClr val="0E1B8D"/>
                </a:solidFill>
                <a:latin typeface="Helvetica" pitchFamily="34" charset="0"/>
              </a:defRPr>
            </a:lvl4pPr>
            <a:lvl5pPr marL="2292355" indent="-254706">
              <a:defRPr sz="2700">
                <a:solidFill>
                  <a:srgbClr val="0E1B8D"/>
                </a:solidFill>
                <a:latin typeface="Helvetica" pitchFamily="34" charset="0"/>
              </a:defRPr>
            </a:lvl5pPr>
            <a:lvl6pPr marL="2801767" indent="-254706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E1B8D"/>
                </a:solidFill>
                <a:latin typeface="Helvetica" pitchFamily="34" charset="0"/>
              </a:defRPr>
            </a:lvl6pPr>
            <a:lvl7pPr marL="3311180" indent="-254706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E1B8D"/>
                </a:solidFill>
                <a:latin typeface="Helvetica" pitchFamily="34" charset="0"/>
              </a:defRPr>
            </a:lvl7pPr>
            <a:lvl8pPr marL="3820592" indent="-254706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E1B8D"/>
                </a:solidFill>
                <a:latin typeface="Helvetica" pitchFamily="34" charset="0"/>
              </a:defRPr>
            </a:lvl8pPr>
            <a:lvl9pPr marL="4330004" indent="-254706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E1B8D"/>
                </a:solidFill>
                <a:latin typeface="Helvetica" pitchFamily="34" charset="0"/>
              </a:defRPr>
            </a:lvl9pPr>
          </a:lstStyle>
          <a:p>
            <a:r>
              <a:rPr lang="en-US" altLang="en-US" sz="1600">
                <a:solidFill>
                  <a:srgbClr val="000066"/>
                </a:solidFill>
              </a:rPr>
              <a:t>Page </a:t>
            </a:r>
            <a:fld id="{7919FC78-CC2E-42EB-BAA6-8D1009E5018E}" type="slidenum">
              <a:rPr lang="en-US" altLang="en-US" sz="1600">
                <a:solidFill>
                  <a:srgbClr val="000066"/>
                </a:solidFill>
              </a:rPr>
              <a:pPr/>
              <a:t>9</a:t>
            </a:fld>
            <a:endParaRPr lang="en-US" altLang="en-US" sz="160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O_Combined_Templates">
  <a:themeElements>
    <a:clrScheme name="GAO Color Palette">
      <a:dk1>
        <a:srgbClr val="044F91"/>
      </a:dk1>
      <a:lt1>
        <a:sysClr val="window" lastClr="FFFFFF"/>
      </a:lt1>
      <a:dk2>
        <a:srgbClr val="044F91"/>
      </a:dk2>
      <a:lt2>
        <a:srgbClr val="FFFFFF"/>
      </a:lt2>
      <a:accent1>
        <a:srgbClr val="99CCFF"/>
      </a:accent1>
      <a:accent2>
        <a:srgbClr val="409993"/>
      </a:accent2>
      <a:accent3>
        <a:srgbClr val="330033"/>
      </a:accent3>
      <a:accent4>
        <a:srgbClr val="A71930"/>
      </a:accent4>
      <a:accent5>
        <a:srgbClr val="BB9115"/>
      </a:accent5>
      <a:accent6>
        <a:srgbClr val="129548"/>
      </a:accent6>
      <a:hlink>
        <a:srgbClr val="0000FF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AO Color Final with Flag">
  <a:themeElements>
    <a:clrScheme name="GAO Color Palette">
      <a:dk1>
        <a:srgbClr val="044F91"/>
      </a:dk1>
      <a:lt1>
        <a:sysClr val="window" lastClr="FFFFFF"/>
      </a:lt1>
      <a:dk2>
        <a:srgbClr val="044F91"/>
      </a:dk2>
      <a:lt2>
        <a:srgbClr val="FFFFFF"/>
      </a:lt2>
      <a:accent1>
        <a:srgbClr val="99CCFF"/>
      </a:accent1>
      <a:accent2>
        <a:srgbClr val="409993"/>
      </a:accent2>
      <a:accent3>
        <a:srgbClr val="330033"/>
      </a:accent3>
      <a:accent4>
        <a:srgbClr val="A71930"/>
      </a:accent4>
      <a:accent5>
        <a:srgbClr val="BB9115"/>
      </a:accent5>
      <a:accent6>
        <a:srgbClr val="129548"/>
      </a:accent6>
      <a:hlink>
        <a:srgbClr val="0000FF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AO B&amp;W Preliminary with Flag">
  <a:themeElements>
    <a:clrScheme name="GAO Color Palette">
      <a:dk1>
        <a:srgbClr val="044F91"/>
      </a:dk1>
      <a:lt1>
        <a:sysClr val="window" lastClr="FFFFFF"/>
      </a:lt1>
      <a:dk2>
        <a:srgbClr val="044F91"/>
      </a:dk2>
      <a:lt2>
        <a:srgbClr val="FFFFFF"/>
      </a:lt2>
      <a:accent1>
        <a:srgbClr val="99CCFF"/>
      </a:accent1>
      <a:accent2>
        <a:srgbClr val="409993"/>
      </a:accent2>
      <a:accent3>
        <a:srgbClr val="330033"/>
      </a:accent3>
      <a:accent4>
        <a:srgbClr val="A71930"/>
      </a:accent4>
      <a:accent5>
        <a:srgbClr val="BB9115"/>
      </a:accent5>
      <a:accent6>
        <a:srgbClr val="129548"/>
      </a:accent6>
      <a:hlink>
        <a:srgbClr val="0000FF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GAO B&amp;W Final with Flag">
  <a:themeElements>
    <a:clrScheme name="GAO Color Palette">
      <a:dk1>
        <a:srgbClr val="044F91"/>
      </a:dk1>
      <a:lt1>
        <a:sysClr val="window" lastClr="FFFFFF"/>
      </a:lt1>
      <a:dk2>
        <a:srgbClr val="044F91"/>
      </a:dk2>
      <a:lt2>
        <a:srgbClr val="FFFFFF"/>
      </a:lt2>
      <a:accent1>
        <a:srgbClr val="99CCFF"/>
      </a:accent1>
      <a:accent2>
        <a:srgbClr val="409993"/>
      </a:accent2>
      <a:accent3>
        <a:srgbClr val="330033"/>
      </a:accent3>
      <a:accent4>
        <a:srgbClr val="A71930"/>
      </a:accent4>
      <a:accent5>
        <a:srgbClr val="BB9115"/>
      </a:accent5>
      <a:accent6>
        <a:srgbClr val="129548"/>
      </a:accent6>
      <a:hlink>
        <a:srgbClr val="0000FF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GAO Color Preliminary w/o Flag">
  <a:themeElements>
    <a:clrScheme name="GAO Color Palette">
      <a:dk1>
        <a:srgbClr val="044F91"/>
      </a:dk1>
      <a:lt1>
        <a:sysClr val="window" lastClr="FFFFFF"/>
      </a:lt1>
      <a:dk2>
        <a:srgbClr val="044F91"/>
      </a:dk2>
      <a:lt2>
        <a:srgbClr val="FFFFFF"/>
      </a:lt2>
      <a:accent1>
        <a:srgbClr val="99CCFF"/>
      </a:accent1>
      <a:accent2>
        <a:srgbClr val="409993"/>
      </a:accent2>
      <a:accent3>
        <a:srgbClr val="330033"/>
      </a:accent3>
      <a:accent4>
        <a:srgbClr val="A71930"/>
      </a:accent4>
      <a:accent5>
        <a:srgbClr val="BB9115"/>
      </a:accent5>
      <a:accent6>
        <a:srgbClr val="129548"/>
      </a:accent6>
      <a:hlink>
        <a:srgbClr val="0000FF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GAO Color Final w/o Flag">
  <a:themeElements>
    <a:clrScheme name="GAO Color Palette">
      <a:dk1>
        <a:srgbClr val="044F91"/>
      </a:dk1>
      <a:lt1>
        <a:sysClr val="window" lastClr="FFFFFF"/>
      </a:lt1>
      <a:dk2>
        <a:srgbClr val="044F91"/>
      </a:dk2>
      <a:lt2>
        <a:srgbClr val="FFFFFF"/>
      </a:lt2>
      <a:accent1>
        <a:srgbClr val="99CCFF"/>
      </a:accent1>
      <a:accent2>
        <a:srgbClr val="409993"/>
      </a:accent2>
      <a:accent3>
        <a:srgbClr val="330033"/>
      </a:accent3>
      <a:accent4>
        <a:srgbClr val="A71930"/>
      </a:accent4>
      <a:accent5>
        <a:srgbClr val="BB9115"/>
      </a:accent5>
      <a:accent6>
        <a:srgbClr val="129548"/>
      </a:accent6>
      <a:hlink>
        <a:srgbClr val="0000FF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GAO B&amp;W Preliminary w/o Flag">
  <a:themeElements>
    <a:clrScheme name="GAO Color Palette">
      <a:dk1>
        <a:srgbClr val="044F91"/>
      </a:dk1>
      <a:lt1>
        <a:sysClr val="window" lastClr="FFFFFF"/>
      </a:lt1>
      <a:dk2>
        <a:srgbClr val="044F91"/>
      </a:dk2>
      <a:lt2>
        <a:srgbClr val="FFFFFF"/>
      </a:lt2>
      <a:accent1>
        <a:srgbClr val="99CCFF"/>
      </a:accent1>
      <a:accent2>
        <a:srgbClr val="409993"/>
      </a:accent2>
      <a:accent3>
        <a:srgbClr val="330033"/>
      </a:accent3>
      <a:accent4>
        <a:srgbClr val="A71930"/>
      </a:accent4>
      <a:accent5>
        <a:srgbClr val="BB9115"/>
      </a:accent5>
      <a:accent6>
        <a:srgbClr val="129548"/>
      </a:accent6>
      <a:hlink>
        <a:srgbClr val="0000FF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GAO B&amp;W Final w/o Flag">
  <a:themeElements>
    <a:clrScheme name="GAO Color Palette">
      <a:dk1>
        <a:srgbClr val="044F91"/>
      </a:dk1>
      <a:lt1>
        <a:sysClr val="window" lastClr="FFFFFF"/>
      </a:lt1>
      <a:dk2>
        <a:srgbClr val="044F91"/>
      </a:dk2>
      <a:lt2>
        <a:srgbClr val="FFFFFF"/>
      </a:lt2>
      <a:accent1>
        <a:srgbClr val="99CCFF"/>
      </a:accent1>
      <a:accent2>
        <a:srgbClr val="409993"/>
      </a:accent2>
      <a:accent3>
        <a:srgbClr val="330033"/>
      </a:accent3>
      <a:accent4>
        <a:srgbClr val="A71930"/>
      </a:accent4>
      <a:accent5>
        <a:srgbClr val="BB9115"/>
      </a:accent5>
      <a:accent6>
        <a:srgbClr val="129548"/>
      </a:accent6>
      <a:hlink>
        <a:srgbClr val="0000FF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GAO_Combined_Templates</Template>
  <TotalTime>813</TotalTime>
  <Words>1822</Words>
  <Application>Microsoft Office PowerPoint</Application>
  <PresentationFormat>Custom</PresentationFormat>
  <Paragraphs>277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Helvetica</vt:lpstr>
      <vt:lpstr>Wingdings</vt:lpstr>
      <vt:lpstr>GAO_Combined_Templates</vt:lpstr>
      <vt:lpstr>GAO Color Final with Flag</vt:lpstr>
      <vt:lpstr>GAO B&amp;W Preliminary with Flag</vt:lpstr>
      <vt:lpstr>GAO B&amp;W Final with Flag</vt:lpstr>
      <vt:lpstr>GAO Color Preliminary w/o Flag</vt:lpstr>
      <vt:lpstr>GAO Color Final w/o Flag</vt:lpstr>
      <vt:lpstr>GAO B&amp;W Preliminary w/o Flag</vt:lpstr>
      <vt:lpstr>GAO B&amp;W Final w/o Flag</vt:lpstr>
      <vt:lpstr>GAO’s Cost and Schedule Assessment Guides</vt:lpstr>
      <vt:lpstr>Agenda</vt:lpstr>
      <vt:lpstr>The Role of GAO in Government</vt:lpstr>
      <vt:lpstr>Cost Estimating and Assessment Guide</vt:lpstr>
      <vt:lpstr>A Reliable Process for Developing Credible Cost Estimates</vt:lpstr>
      <vt:lpstr>Characteristics of Reliable Cost Estimates</vt:lpstr>
      <vt:lpstr>Schedule Assessment Guide</vt:lpstr>
      <vt:lpstr>Four Characteristics of a Reliable Schedule</vt:lpstr>
      <vt:lpstr>   </vt:lpstr>
      <vt:lpstr>How is the government performing in developing cost estimates? </vt:lpstr>
      <vt:lpstr>How is the government performing in developing and maintaining schedules? </vt:lpstr>
      <vt:lpstr>Some Proposed Cost Guide Updates</vt:lpstr>
      <vt:lpstr>Invitation to Participate in Further Updates and Discussion about Best Practices</vt:lpstr>
      <vt:lpstr>International Thermonuclear Experimental Reactor (ITER) Project: Background</vt:lpstr>
      <vt:lpstr>ITER: Cost estimates of U.S. Contribution</vt:lpstr>
      <vt:lpstr>ITER: Key Findings</vt:lpstr>
      <vt:lpstr>ITER: Recommendations</vt:lpstr>
      <vt:lpstr>Conclusion</vt:lpstr>
      <vt:lpstr>Thank you- Any Questions? </vt:lpstr>
    </vt:vector>
  </TitlesOfParts>
  <Company>GAO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GAO’s Work on Infrastructure Projects</dc:title>
  <dc:creator>Emily Larson</dc:creator>
  <cp:lastModifiedBy>Daniels, William P.</cp:lastModifiedBy>
  <cp:revision>60</cp:revision>
  <dcterms:created xsi:type="dcterms:W3CDTF">2014-08-26T19:54:10Z</dcterms:created>
  <dcterms:modified xsi:type="dcterms:W3CDTF">2016-05-23T18:30:59Z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