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9144000" cy="6858000" type="screen4x3"/>
  <p:notesSz cx="7019925" cy="9305925"/>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9D107"/>
    <a:srgbClr val="CC3300"/>
    <a:srgbClr val="FFFF00"/>
    <a:srgbClr val="009900"/>
    <a:srgbClr val="FF6600"/>
    <a:srgbClr val="FF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100" d="100"/>
          <a:sy n="100" d="100"/>
        </p:scale>
        <p:origin x="-1112"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78437" cy="461450"/>
          </a:xfrm>
          <a:prstGeom prst="rect">
            <a:avLst/>
          </a:prstGeom>
          <a:noFill/>
          <a:ln w="9525">
            <a:noFill/>
            <a:miter lim="800000"/>
            <a:headEnd/>
            <a:tailEnd/>
          </a:ln>
          <a:effectLst/>
        </p:spPr>
        <p:txBody>
          <a:bodyPr vert="horz" wrap="square" lIns="92805" tIns="46401" rIns="92805" bIns="46401" numCol="1" anchor="t" anchorCtr="0" compatLnSpc="1">
            <a:prstTxWarp prst="textNoShape">
              <a:avLst/>
            </a:prstTxWarp>
          </a:bodyPr>
          <a:lstStyle>
            <a:lvl1pPr defTabSz="929681">
              <a:defRPr sz="1200"/>
            </a:lvl1pPr>
          </a:lstStyle>
          <a:p>
            <a:endParaRPr lang="en-US"/>
          </a:p>
        </p:txBody>
      </p:sp>
      <p:sp>
        <p:nvSpPr>
          <p:cNvPr id="5123" name="Rectangle 1027"/>
          <p:cNvSpPr>
            <a:spLocks noGrp="1" noChangeArrowheads="1"/>
          </p:cNvSpPr>
          <p:nvPr>
            <p:ph type="dt" sz="quarter" idx="1"/>
          </p:nvPr>
        </p:nvSpPr>
        <p:spPr bwMode="auto">
          <a:xfrm>
            <a:off x="4000845" y="0"/>
            <a:ext cx="3001436" cy="461450"/>
          </a:xfrm>
          <a:prstGeom prst="rect">
            <a:avLst/>
          </a:prstGeom>
          <a:noFill/>
          <a:ln w="9525">
            <a:noFill/>
            <a:miter lim="800000"/>
            <a:headEnd/>
            <a:tailEnd/>
          </a:ln>
          <a:effectLst/>
        </p:spPr>
        <p:txBody>
          <a:bodyPr vert="horz" wrap="square" lIns="92805" tIns="46401" rIns="92805" bIns="46401" numCol="1" anchor="t" anchorCtr="0" compatLnSpc="1">
            <a:prstTxWarp prst="textNoShape">
              <a:avLst/>
            </a:prstTxWarp>
          </a:bodyPr>
          <a:lstStyle>
            <a:lvl1pPr algn="r" defTabSz="929681">
              <a:defRPr sz="1200"/>
            </a:lvl1pPr>
          </a:lstStyle>
          <a:p>
            <a:endParaRPr lang="en-US"/>
          </a:p>
        </p:txBody>
      </p:sp>
      <p:sp>
        <p:nvSpPr>
          <p:cNvPr id="5124" name="Rectangle 1028"/>
          <p:cNvSpPr>
            <a:spLocks noGrp="1" noChangeArrowheads="1"/>
          </p:cNvSpPr>
          <p:nvPr>
            <p:ph type="ftr" sz="quarter" idx="2"/>
          </p:nvPr>
        </p:nvSpPr>
        <p:spPr bwMode="auto">
          <a:xfrm>
            <a:off x="0" y="8825248"/>
            <a:ext cx="3078437" cy="459849"/>
          </a:xfrm>
          <a:prstGeom prst="rect">
            <a:avLst/>
          </a:prstGeom>
          <a:noFill/>
          <a:ln w="9525">
            <a:noFill/>
            <a:miter lim="800000"/>
            <a:headEnd/>
            <a:tailEnd/>
          </a:ln>
          <a:effectLst/>
        </p:spPr>
        <p:txBody>
          <a:bodyPr vert="horz" wrap="square" lIns="92805" tIns="46401" rIns="92805" bIns="46401" numCol="1" anchor="b" anchorCtr="0" compatLnSpc="1">
            <a:prstTxWarp prst="textNoShape">
              <a:avLst/>
            </a:prstTxWarp>
          </a:bodyPr>
          <a:lstStyle>
            <a:lvl1pPr defTabSz="929681">
              <a:defRPr sz="1200"/>
            </a:lvl1pPr>
          </a:lstStyle>
          <a:p>
            <a:endParaRPr lang="en-US"/>
          </a:p>
        </p:txBody>
      </p:sp>
      <p:sp>
        <p:nvSpPr>
          <p:cNvPr id="5125" name="Rectangle 1029"/>
          <p:cNvSpPr>
            <a:spLocks noGrp="1" noChangeArrowheads="1"/>
          </p:cNvSpPr>
          <p:nvPr>
            <p:ph type="sldNum" sz="quarter" idx="3"/>
          </p:nvPr>
        </p:nvSpPr>
        <p:spPr bwMode="auto">
          <a:xfrm>
            <a:off x="4000845" y="8825248"/>
            <a:ext cx="3001436" cy="459849"/>
          </a:xfrm>
          <a:prstGeom prst="rect">
            <a:avLst/>
          </a:prstGeom>
          <a:noFill/>
          <a:ln w="9525">
            <a:noFill/>
            <a:miter lim="800000"/>
            <a:headEnd/>
            <a:tailEnd/>
          </a:ln>
          <a:effectLst/>
        </p:spPr>
        <p:txBody>
          <a:bodyPr vert="horz" wrap="square" lIns="92805" tIns="46401" rIns="92805" bIns="46401" numCol="1" anchor="b" anchorCtr="0" compatLnSpc="1">
            <a:prstTxWarp prst="textNoShape">
              <a:avLst/>
            </a:prstTxWarp>
          </a:bodyPr>
          <a:lstStyle>
            <a:lvl1pPr algn="r" defTabSz="929681">
              <a:defRPr sz="1200"/>
            </a:lvl1pPr>
          </a:lstStyle>
          <a:p>
            <a:fld id="{51228FFE-CC72-4D0E-9A5E-3FAB00C299A1}" type="slidenum">
              <a:rPr lang="en-US"/>
              <a:pPr/>
              <a:t>‹#›</a:t>
            </a:fld>
            <a:endParaRPr lang="en-US"/>
          </a:p>
        </p:txBody>
      </p:sp>
    </p:spTree>
    <p:extLst>
      <p:ext uri="{BB962C8B-B14F-4D97-AF65-F5344CB8AC3E}">
        <p14:creationId xmlns:p14="http://schemas.microsoft.com/office/powerpoint/2010/main" val="34195504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20F6F-7766-4BF2-9B6D-FCAEE7ECDF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43EE7-6330-41EE-9708-D4FE482ED6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859C6-FD27-439A-B13B-02E21A18B0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D7587-5583-4AFB-9506-1BC80DC658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B424-3468-4DC8-A445-EFC11A92B4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9D59B1-B224-4ADE-B02D-D584D11B61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1A7ACD-2041-49DB-83C0-BB4E961966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C35DC3-0667-45BA-83D7-F44AFEFDE2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D252A1-450E-4B73-95C5-58C8EF49B9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B58586-08C2-431C-A363-86F96E323F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EEA070-2558-432F-B94C-D2D5F12A17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2CEB4A-79D1-451F-9FA3-D130A0B162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marzull@nsf.gov" TargetMode="External"/><Relationship Id="rId4" Type="http://schemas.openxmlformats.org/officeDocument/2006/relationships/image" Target="../media/image2.jpeg"/><Relationship Id="rId1" Type="http://schemas.openxmlformats.org/officeDocument/2006/relationships/slideLayout" Target="../slideLayouts/slideLayout6.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4962525" y="363233"/>
            <a:ext cx="4294572" cy="2082621"/>
          </a:xfrm>
          <a:prstGeom prst="rect">
            <a:avLst/>
          </a:prstGeom>
          <a:noFill/>
          <a:ln w="9525">
            <a:noFill/>
            <a:miter lim="800000"/>
            <a:headEnd/>
            <a:tailEnd/>
          </a:ln>
          <a:effectLst/>
        </p:spPr>
        <p:txBody>
          <a:bodyPr wrap="square">
            <a:spAutoFit/>
          </a:bodyPr>
          <a:lstStyle/>
          <a:p>
            <a:pPr algn="ctr">
              <a:lnSpc>
                <a:spcPts val="2000"/>
              </a:lnSpc>
            </a:pPr>
            <a:r>
              <a:rPr lang="en-US" sz="2400" dirty="0" smtClean="0">
                <a:latin typeface="+mn-lt"/>
              </a:rPr>
              <a:t>25th  </a:t>
            </a:r>
            <a:r>
              <a:rPr lang="en-US" sz="2400" dirty="0" smtClean="0">
                <a:latin typeface="+mn-lt"/>
              </a:rPr>
              <a:t>WATCH:</a:t>
            </a:r>
            <a:r>
              <a:rPr lang="en-US" sz="800" dirty="0" smtClean="0">
                <a:latin typeface="+mn-lt"/>
              </a:rPr>
              <a:t> </a:t>
            </a:r>
            <a:endParaRPr lang="en-US" sz="2400" dirty="0" smtClean="0">
              <a:latin typeface="+mn-lt"/>
            </a:endParaRPr>
          </a:p>
          <a:p>
            <a:pPr algn="ctr">
              <a:lnSpc>
                <a:spcPts val="2000"/>
              </a:lnSpc>
            </a:pPr>
            <a:r>
              <a:rPr lang="en-US" sz="1800" dirty="0" smtClean="0"/>
              <a:t>The burden of authentication:</a:t>
            </a:r>
            <a:br>
              <a:rPr lang="en-US" sz="1800" dirty="0" smtClean="0"/>
            </a:br>
            <a:r>
              <a:rPr lang="en-US" sz="1800" dirty="0" smtClean="0"/>
              <a:t>What friction points reveal</a:t>
            </a:r>
            <a:endParaRPr lang="en-US" sz="1800" dirty="0" smtClean="0"/>
          </a:p>
          <a:p>
            <a:pPr algn="ctr">
              <a:lnSpc>
                <a:spcPts val="2000"/>
              </a:lnSpc>
            </a:pPr>
            <a:endParaRPr lang="en-US" sz="2000" dirty="0" smtClean="0"/>
          </a:p>
          <a:p>
            <a:pPr algn="ctr">
              <a:lnSpc>
                <a:spcPts val="2000"/>
              </a:lnSpc>
            </a:pPr>
            <a:r>
              <a:rPr lang="en-US" sz="2000" dirty="0" smtClean="0"/>
              <a:t>Dana </a:t>
            </a:r>
            <a:r>
              <a:rPr lang="en-US" sz="2000" dirty="0" err="1" smtClean="0"/>
              <a:t>Chisnell</a:t>
            </a:r>
            <a:endParaRPr lang="en-US" sz="2000" dirty="0" smtClean="0">
              <a:latin typeface="+mn-lt"/>
              <a:cs typeface="Calibri"/>
            </a:endParaRPr>
          </a:p>
          <a:p>
            <a:pPr algn="ctr"/>
            <a:r>
              <a:rPr lang="en-US" sz="1400" dirty="0" smtClean="0"/>
              <a:t>Center for Civic Design</a:t>
            </a:r>
            <a:endParaRPr lang="en-US" sz="1400" dirty="0" smtClean="0"/>
          </a:p>
          <a:p>
            <a:pPr algn="ctr"/>
            <a:r>
              <a:rPr lang="en-US" sz="1400" dirty="0" smtClean="0"/>
              <a:t/>
            </a:r>
            <a:br>
              <a:rPr lang="en-US" sz="1400" dirty="0" smtClean="0"/>
            </a:br>
            <a:r>
              <a:rPr lang="en-US" sz="1800" dirty="0" smtClean="0">
                <a:latin typeface="+mn-lt"/>
                <a:cs typeface="Calibri"/>
              </a:rPr>
              <a:t>THURSDAY </a:t>
            </a:r>
            <a:r>
              <a:rPr lang="en-US" sz="1800" dirty="0" smtClean="0">
                <a:latin typeface="+mn-lt"/>
                <a:cs typeface="Calibri"/>
              </a:rPr>
              <a:t>Nov.13th, </a:t>
            </a:r>
            <a:r>
              <a:rPr lang="en-US" sz="1800" dirty="0" smtClean="0">
                <a:latin typeface="+mn-lt"/>
                <a:cs typeface="Calibri"/>
              </a:rPr>
              <a:t>Noon, Room </a:t>
            </a:r>
            <a:r>
              <a:rPr lang="en-US" sz="1800" dirty="0">
                <a:latin typeface="+mn-lt"/>
                <a:cs typeface="Calibri"/>
              </a:rPr>
              <a:t>110</a:t>
            </a:r>
          </a:p>
        </p:txBody>
      </p:sp>
      <p:pic>
        <p:nvPicPr>
          <p:cNvPr id="1026" name="Picture 2" descr="C:\Documents and Settings\alasalle\Local Settings\Temp\Temporary Internet Files\Content.IE5\BUMT7NDT\MP900448626[1].jpg"/>
          <p:cNvPicPr>
            <a:picLocks noChangeAspect="1" noChangeArrowheads="1"/>
          </p:cNvPicPr>
          <p:nvPr/>
        </p:nvPicPr>
        <p:blipFill>
          <a:blip r:embed="rId2" cstate="print">
            <a:lum bright="66000" contrast="22000"/>
          </a:blip>
          <a:srcRect/>
          <a:stretch>
            <a:fillRect/>
          </a:stretch>
        </p:blipFill>
        <p:spPr bwMode="auto">
          <a:xfrm>
            <a:off x="153257" y="289249"/>
            <a:ext cx="3222172" cy="2416629"/>
          </a:xfrm>
          <a:prstGeom prst="rect">
            <a:avLst/>
          </a:prstGeom>
          <a:noFill/>
        </p:spPr>
      </p:pic>
      <p:sp>
        <p:nvSpPr>
          <p:cNvPr id="2050" name="Rectangle 2"/>
          <p:cNvSpPr>
            <a:spLocks noGrp="1" noChangeArrowheads="1"/>
          </p:cNvSpPr>
          <p:nvPr>
            <p:ph type="title"/>
          </p:nvPr>
        </p:nvSpPr>
        <p:spPr>
          <a:xfrm>
            <a:off x="-10" y="215900"/>
            <a:ext cx="3162301" cy="2590800"/>
          </a:xfrm>
          <a:noFill/>
          <a:ln/>
        </p:spPr>
        <p:txBody>
          <a:bodyPr/>
          <a:lstStyle/>
          <a:p>
            <a:pPr algn="l"/>
            <a:r>
              <a:rPr lang="en-US" sz="3200" b="1" i="1" dirty="0" smtClean="0">
                <a:solidFill>
                  <a:schemeClr val="accent2"/>
                </a:solidFill>
                <a:latin typeface="Lucida Sans Typewriter" pitchFamily="49" charset="0"/>
                <a:cs typeface="Tahoma" pitchFamily="34" charset="0"/>
              </a:rPr>
              <a:t>W</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ashington</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A</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rea</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T</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rustworthy</a:t>
            </a:r>
            <a:r>
              <a:rPr lang="en-US" sz="3200" b="1" i="1" dirty="0">
                <a:solidFill>
                  <a:schemeClr val="tx1"/>
                </a:solidFill>
                <a:latin typeface="Lucida Sans Typewriter" pitchFamily="49" charset="0"/>
                <a:cs typeface="Tahoma" pitchFamily="34" charset="0"/>
              </a:rPr>
              <a:t/>
            </a:r>
            <a:br>
              <a:rPr lang="en-US" sz="3200" b="1" i="1" dirty="0">
                <a:solidFill>
                  <a:schemeClr val="tx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C</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omputing</a:t>
            </a:r>
            <a:r>
              <a:rPr lang="en-US" sz="3200" b="1" i="1" dirty="0" smtClean="0">
                <a:solidFill>
                  <a:schemeClr val="bg1"/>
                </a:solidFill>
                <a:latin typeface="Lucida Sans Typewriter" pitchFamily="49" charset="0"/>
                <a:cs typeface="Tahoma" pitchFamily="34" charset="0"/>
              </a:rPr>
              <a:t> </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H</a:t>
            </a:r>
            <a:r>
              <a:rPr lang="en-US" sz="600" b="1" i="1" dirty="0" smtClean="0">
                <a:solidFill>
                  <a:schemeClr val="accent2"/>
                </a:solidFill>
                <a:latin typeface="Lucida Sans Typewriter" pitchFamily="49" charset="0"/>
                <a:cs typeface="Tahoma" pitchFamily="34" charset="0"/>
              </a:rPr>
              <a:t> </a:t>
            </a:r>
            <a:r>
              <a:rPr lang="en-US" sz="3200" b="1" i="1" dirty="0" smtClean="0">
                <a:solidFill>
                  <a:schemeClr val="tx1"/>
                </a:solidFill>
                <a:latin typeface="Lucida Sans Typewriter" pitchFamily="49" charset="0"/>
                <a:cs typeface="Tahoma" pitchFamily="34" charset="0"/>
              </a:rPr>
              <a:t>our</a:t>
            </a:r>
            <a:endParaRPr lang="en-US" sz="3200" i="1" dirty="0">
              <a:solidFill>
                <a:schemeClr val="tx1"/>
              </a:solidFill>
              <a:latin typeface="Lucida Sans Typewriter" pitchFamily="49" charset="0"/>
              <a:cs typeface="Tahoma" pitchFamily="34" charset="0"/>
            </a:endParaRPr>
          </a:p>
        </p:txBody>
      </p:sp>
      <p:sp>
        <p:nvSpPr>
          <p:cNvPr id="2052" name="Text Box 4"/>
          <p:cNvSpPr txBox="1">
            <a:spLocks noChangeArrowheads="1"/>
          </p:cNvSpPr>
          <p:nvPr/>
        </p:nvSpPr>
        <p:spPr bwMode="auto">
          <a:xfrm>
            <a:off x="101597" y="5784511"/>
            <a:ext cx="3268136" cy="827960"/>
          </a:xfrm>
          <a:prstGeom prst="rect">
            <a:avLst/>
          </a:prstGeom>
          <a:noFill/>
          <a:ln w="9525">
            <a:noFill/>
            <a:miter lim="800000"/>
            <a:headEnd/>
            <a:tailEnd/>
          </a:ln>
          <a:effectLst/>
        </p:spPr>
        <p:txBody>
          <a:bodyPr wrap="square">
            <a:normAutofit/>
          </a:bodyPr>
          <a:lstStyle/>
          <a:p>
            <a:pPr>
              <a:lnSpc>
                <a:spcPts val="1900"/>
              </a:lnSpc>
              <a:tabLst>
                <a:tab pos="344488" algn="l"/>
              </a:tabLst>
            </a:pPr>
            <a:r>
              <a:rPr lang="en-US" sz="1600" b="1" dirty="0" smtClean="0">
                <a:latin typeface="Calibri" pitchFamily="34" charset="0"/>
              </a:rPr>
              <a:t>NSF </a:t>
            </a:r>
            <a:r>
              <a:rPr lang="en-US" sz="1600" b="1" dirty="0">
                <a:latin typeface="Calibri" pitchFamily="34" charset="0"/>
              </a:rPr>
              <a:t>Stafford I </a:t>
            </a:r>
            <a:r>
              <a:rPr lang="en-US" sz="1600" b="1" dirty="0" smtClean="0">
                <a:latin typeface="Calibri" pitchFamily="34" charset="0"/>
              </a:rPr>
              <a:t>Room </a:t>
            </a:r>
            <a:r>
              <a:rPr lang="en-US" sz="1600" b="1" dirty="0">
                <a:latin typeface="Calibri" pitchFamily="34" charset="0"/>
              </a:rPr>
              <a:t>110, </a:t>
            </a:r>
            <a:r>
              <a:rPr lang="en-US" sz="1600" b="1" dirty="0" smtClean="0">
                <a:latin typeface="Calibri" pitchFamily="34" charset="0"/>
              </a:rPr>
              <a:t>Noon              </a:t>
            </a:r>
          </a:p>
          <a:p>
            <a:pPr>
              <a:lnSpc>
                <a:spcPts val="1900"/>
              </a:lnSpc>
              <a:tabLst>
                <a:tab pos="344488" algn="l"/>
              </a:tabLst>
            </a:pPr>
            <a:r>
              <a:rPr lang="en-US" sz="1600" b="1" dirty="0" smtClean="0">
                <a:latin typeface="Calibri" pitchFamily="34" charset="0"/>
              </a:rPr>
              <a:t>Public Invited</a:t>
            </a:r>
            <a:endParaRPr lang="en-US" sz="1200" b="1" dirty="0" smtClean="0">
              <a:latin typeface="Calibri" pitchFamily="34" charset="0"/>
            </a:endParaRPr>
          </a:p>
          <a:p>
            <a:pPr>
              <a:lnSpc>
                <a:spcPts val="1900"/>
              </a:lnSpc>
              <a:tabLst>
                <a:tab pos="344488" algn="l"/>
              </a:tabLst>
            </a:pPr>
            <a:endParaRPr lang="en-US" sz="1600" b="1" dirty="0">
              <a:latin typeface="Calibri" pitchFamily="34" charset="0"/>
            </a:endParaRPr>
          </a:p>
        </p:txBody>
      </p:sp>
      <p:sp>
        <p:nvSpPr>
          <p:cNvPr id="2054" name="Text Box 6"/>
          <p:cNvSpPr txBox="1">
            <a:spLocks noChangeArrowheads="1"/>
          </p:cNvSpPr>
          <p:nvPr/>
        </p:nvSpPr>
        <p:spPr bwMode="auto">
          <a:xfrm>
            <a:off x="3263840" y="2868113"/>
            <a:ext cx="5880160" cy="3200448"/>
          </a:xfrm>
          <a:prstGeom prst="rect">
            <a:avLst/>
          </a:prstGeom>
          <a:noFill/>
          <a:ln w="9525">
            <a:noFill/>
            <a:miter lim="800000"/>
            <a:headEnd/>
            <a:tailEnd/>
          </a:ln>
          <a:effectLst/>
        </p:spPr>
        <p:txBody>
          <a:bodyPr wrap="square">
            <a:spAutoFit/>
          </a:bodyPr>
          <a:lstStyle/>
          <a:p>
            <a:pPr algn="r"/>
            <a:r>
              <a:rPr lang="en-US" sz="1100" b="1" dirty="0" smtClean="0">
                <a:latin typeface="Calibri"/>
                <a:cs typeface="Calibri"/>
              </a:rPr>
              <a:t>Abstract</a:t>
            </a:r>
          </a:p>
          <a:p>
            <a:pPr algn="r">
              <a:lnSpc>
                <a:spcPts val="1100"/>
              </a:lnSpc>
            </a:pPr>
            <a:r>
              <a:rPr lang="en-US" sz="1000" dirty="0"/>
              <a:t>Everyone whines about dealing with passwords and authentication, but what’s the real cost to individual users? In a study conducted with 23 people at the National Institute of Standards and Technology, we asked participants to tell us about every time they authenticated in a 24-hour period. From this, we learned that the friction of authentication goes beyond the specific act of authenticating, spilling over into tasks, productivity, and attitudes about compliance as people encountered the “wall of disruption” created by the enabling task of authentication. </a:t>
            </a:r>
            <a:endParaRPr lang="en-US" sz="1000" b="1" dirty="0" smtClean="0">
              <a:solidFill>
                <a:schemeClr val="tx1">
                  <a:lumMod val="75000"/>
                  <a:lumOff val="25000"/>
                </a:schemeClr>
              </a:solidFill>
              <a:latin typeface="Calibri" pitchFamily="34" charset="0"/>
            </a:endParaRPr>
          </a:p>
          <a:p>
            <a:pPr algn="r">
              <a:lnSpc>
                <a:spcPts val="1100"/>
              </a:lnSpc>
            </a:pPr>
            <a:endParaRPr lang="en-US" sz="1000" b="1" dirty="0">
              <a:solidFill>
                <a:schemeClr val="tx1">
                  <a:lumMod val="75000"/>
                  <a:lumOff val="25000"/>
                </a:schemeClr>
              </a:solidFill>
              <a:latin typeface="Calibri" pitchFamily="34" charset="0"/>
            </a:endParaRPr>
          </a:p>
          <a:p>
            <a:pPr algn="r">
              <a:lnSpc>
                <a:spcPts val="1100"/>
              </a:lnSpc>
            </a:pPr>
            <a:endParaRPr lang="en-US" sz="1000" b="1" dirty="0" smtClean="0">
              <a:solidFill>
                <a:schemeClr val="tx1">
                  <a:lumMod val="75000"/>
                  <a:lumOff val="25000"/>
                </a:schemeClr>
              </a:solidFill>
              <a:latin typeface="Calibri" pitchFamily="34" charset="0"/>
            </a:endParaRPr>
          </a:p>
          <a:p>
            <a:pPr algn="r">
              <a:lnSpc>
                <a:spcPts val="1100"/>
              </a:lnSpc>
            </a:pPr>
            <a:r>
              <a:rPr lang="en-US" sz="1100" b="1" dirty="0" smtClean="0">
                <a:latin typeface="Calibri" pitchFamily="34" charset="0"/>
              </a:rPr>
              <a:t>Speaker</a:t>
            </a:r>
          </a:p>
          <a:p>
            <a:pPr algn="r"/>
            <a:r>
              <a:rPr lang="en-US" sz="1100" dirty="0"/>
              <a:t>Dana's love of the usable and usability testing started when she participated in research on a mainframe office system developed by IBM. Since then Dana has worked with dozens of teams, gathering and analyzing user research data to inform product designs from software to websites to voting systems. She’s the co-director of the Center for Civic Design (</a:t>
            </a:r>
            <a:r>
              <a:rPr lang="en-US" sz="1100" dirty="0" err="1"/>
              <a:t>civicdesign.org</a:t>
            </a:r>
            <a:r>
              <a:rPr lang="en-US" sz="1100" dirty="0"/>
              <a:t>), where she conducts applied research and is the managing editor of the Field Guides To Ensuring Voter Intent. Dana recently concluded an NSF-funded study about the impact of poll worker behavior on election security. If you’re looking for guidance with user research, check out her book with Jeff Rubin, Handbook of Usability Testing Second Edition.</a:t>
            </a:r>
            <a:r>
              <a:rPr lang="en-US" sz="1100" dirty="0" smtClean="0"/>
              <a:t> </a:t>
            </a:r>
            <a:endParaRPr lang="en-US" sz="1100" dirty="0"/>
          </a:p>
          <a:p>
            <a:r>
              <a:rPr lang="en-US" sz="1100" dirty="0"/>
              <a:t> </a:t>
            </a:r>
            <a:endParaRPr lang="en-US" sz="1100" dirty="0" smtClean="0"/>
          </a:p>
          <a:p>
            <a:pPr algn="r">
              <a:lnSpc>
                <a:spcPts val="1100"/>
              </a:lnSpc>
            </a:pPr>
            <a:endParaRPr lang="en-US" sz="1100" b="1" dirty="0" smtClean="0">
              <a:latin typeface="Calibri" pitchFamily="34" charset="0"/>
            </a:endParaRPr>
          </a:p>
        </p:txBody>
      </p:sp>
      <p:sp>
        <p:nvSpPr>
          <p:cNvPr id="2055" name="Text Box 7"/>
          <p:cNvSpPr txBox="1">
            <a:spLocks noChangeArrowheads="1"/>
          </p:cNvSpPr>
          <p:nvPr/>
        </p:nvSpPr>
        <p:spPr bwMode="auto">
          <a:xfrm>
            <a:off x="-7362" y="2677613"/>
            <a:ext cx="3377095" cy="2303961"/>
          </a:xfrm>
          <a:prstGeom prst="rect">
            <a:avLst/>
          </a:prstGeom>
          <a:noFill/>
          <a:ln w="9525">
            <a:noFill/>
            <a:miter lim="800000"/>
            <a:headEnd/>
            <a:tailEnd/>
          </a:ln>
          <a:effectLst/>
        </p:spPr>
        <p:txBody>
          <a:bodyPr wrap="square">
            <a:spAutoFit/>
          </a:bodyPr>
          <a:lstStyle/>
          <a:p>
            <a:endParaRPr lang="en-US" sz="1000" b="1" dirty="0" smtClean="0">
              <a:latin typeface="Calibri" pitchFamily="34" charset="0"/>
            </a:endParaRPr>
          </a:p>
          <a:p>
            <a:r>
              <a:rPr lang="en-US" sz="1000" b="1" dirty="0" smtClean="0">
                <a:latin typeface="Calibri" pitchFamily="34" charset="0"/>
              </a:rPr>
              <a:t>About the WATCH series:</a:t>
            </a:r>
          </a:p>
          <a:p>
            <a:pPr>
              <a:lnSpc>
                <a:spcPts val="1100"/>
              </a:lnSpc>
            </a:pPr>
            <a:r>
              <a:rPr lang="en-US" sz="1000" dirty="0" smtClean="0">
                <a:solidFill>
                  <a:schemeClr val="tx1">
                    <a:lumMod val="75000"/>
                    <a:lumOff val="25000"/>
                  </a:schemeClr>
                </a:solidFill>
                <a:latin typeface="Calibri" pitchFamily="34" charset="0"/>
              </a:rPr>
              <a:t>Transforming today’s trusted but untrustworthy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into one that can meet society’s growing demands requires both technical advances and improved understanding of  how people and organizations of many backgrounds perceive, decide to adopt,  and  actually use technology.  WATCH aims to provide thought-provoking talks by innovative thinkers with ideas that illuminate these challenges and provide signposts toward solutions.  The series is jointly organized by NSF’s Computer Science and Engineering (CISE) and Social, Behavioral, and Economic (SBE) Directorates  and sponsored by the CISE Secure and Trustworthy Cyberspace (</a:t>
            </a:r>
            <a:r>
              <a:rPr lang="en-US" sz="1000" dirty="0" err="1" smtClean="0">
                <a:solidFill>
                  <a:schemeClr val="tx1">
                    <a:lumMod val="75000"/>
                    <a:lumOff val="25000"/>
                  </a:schemeClr>
                </a:solidFill>
                <a:latin typeface="Calibri" pitchFamily="34" charset="0"/>
              </a:rPr>
              <a:t>SaTC</a:t>
            </a:r>
            <a:r>
              <a:rPr lang="en-US" sz="1000" dirty="0" smtClean="0">
                <a:solidFill>
                  <a:schemeClr val="tx1">
                    <a:lumMod val="75000"/>
                    <a:lumOff val="25000"/>
                  </a:schemeClr>
                </a:solidFill>
                <a:latin typeface="Calibri" pitchFamily="34" charset="0"/>
              </a:rPr>
              <a:t>) Program. Talks will be recorded and made available over the Internet.</a:t>
            </a:r>
            <a:endParaRPr lang="en-US" sz="1000" dirty="0">
              <a:solidFill>
                <a:schemeClr val="tx1">
                  <a:lumMod val="75000"/>
                  <a:lumOff val="25000"/>
                </a:schemeClr>
              </a:solidFill>
              <a:latin typeface="Calibri" pitchFamily="34" charset="0"/>
            </a:endParaRPr>
          </a:p>
        </p:txBody>
      </p:sp>
      <p:sp>
        <p:nvSpPr>
          <p:cNvPr id="2108" name="Freeform 60"/>
          <p:cNvSpPr>
            <a:spLocks/>
          </p:cNvSpPr>
          <p:nvPr/>
        </p:nvSpPr>
        <p:spPr bwMode="auto">
          <a:xfrm>
            <a:off x="6095001" y="292874"/>
            <a:ext cx="759824" cy="377331"/>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sp>
        <p:nvSpPr>
          <p:cNvPr id="2051" name="Rectangle 3"/>
          <p:cNvSpPr>
            <a:spLocks noChangeArrowheads="1"/>
          </p:cNvSpPr>
          <p:nvPr/>
        </p:nvSpPr>
        <p:spPr bwMode="auto">
          <a:xfrm>
            <a:off x="135689" y="288324"/>
            <a:ext cx="329513" cy="2426301"/>
          </a:xfrm>
          <a:prstGeom prst="rect">
            <a:avLst/>
          </a:prstGeom>
          <a:solidFill>
            <a:srgbClr val="FF3300">
              <a:alpha val="19000"/>
            </a:srgbClr>
          </a:solidFill>
          <a:ln w="28575">
            <a:noFill/>
            <a:miter lim="800000"/>
            <a:headEnd/>
            <a:tailEnd/>
          </a:ln>
          <a:effectLst/>
        </p:spPr>
        <p:txBody>
          <a:bodyPr wrap="none" anchor="ctr"/>
          <a:lstStyle/>
          <a:p>
            <a:endParaRPr lang="en-US" dirty="0">
              <a:latin typeface="Castellar" pitchFamily="18" charset="0"/>
            </a:endParaRPr>
          </a:p>
        </p:txBody>
      </p:sp>
      <p:sp>
        <p:nvSpPr>
          <p:cNvPr id="12" name="TextBox 11"/>
          <p:cNvSpPr txBox="1"/>
          <p:nvPr/>
        </p:nvSpPr>
        <p:spPr>
          <a:xfrm>
            <a:off x="0" y="6400795"/>
            <a:ext cx="9144000" cy="461665"/>
          </a:xfrm>
          <a:prstGeom prst="rect">
            <a:avLst/>
          </a:prstGeom>
          <a:noFill/>
        </p:spPr>
        <p:txBody>
          <a:bodyPr wrap="square" rtlCol="0">
            <a:spAutoFit/>
          </a:bodyPr>
          <a:lstStyle/>
          <a:p>
            <a:r>
              <a:rPr lang="en-US" sz="1200" b="1" dirty="0" smtClean="0">
                <a:latin typeface="Calibri" pitchFamily="34" charset="0"/>
              </a:rPr>
              <a:t>Questions/comments about WATCH? </a:t>
            </a:r>
          </a:p>
          <a:p>
            <a:r>
              <a:rPr lang="en-US" sz="1200" b="1" dirty="0" smtClean="0">
                <a:latin typeface="Calibri" pitchFamily="34" charset="0"/>
              </a:rPr>
              <a:t>Contact Keith Marzullo  </a:t>
            </a:r>
            <a:r>
              <a:rPr lang="en-US" sz="1200" b="1" dirty="0" smtClean="0">
                <a:latin typeface="Calibri" pitchFamily="34" charset="0"/>
                <a:hlinkClick r:id="rId3"/>
              </a:rPr>
              <a:t>kmarzull@nsf.gov</a:t>
            </a:r>
            <a:endParaRPr lang="en-US" sz="1200" b="1" dirty="0" smtClean="0">
              <a:latin typeface="Calibri" pitchFamily="34" charset="0"/>
            </a:endParaRPr>
          </a:p>
        </p:txBody>
      </p:sp>
      <p:sp>
        <p:nvSpPr>
          <p:cNvPr id="13" name="TextBox 12"/>
          <p:cNvSpPr txBox="1"/>
          <p:nvPr/>
        </p:nvSpPr>
        <p:spPr>
          <a:xfrm>
            <a:off x="164021" y="5122330"/>
            <a:ext cx="2748970" cy="400110"/>
          </a:xfrm>
          <a:prstGeom prst="rect">
            <a:avLst/>
          </a:prstGeom>
          <a:noFill/>
        </p:spPr>
        <p:txBody>
          <a:bodyPr wrap="none" rtlCol="0">
            <a:spAutoFit/>
          </a:bodyPr>
          <a:lstStyle/>
          <a:p>
            <a:r>
              <a:rPr lang="en-US" sz="2000" b="1" dirty="0" smtClean="0">
                <a:latin typeface="Calibri"/>
                <a:cs typeface="Calibri"/>
              </a:rPr>
              <a:t>Thursday, </a:t>
            </a:r>
            <a:r>
              <a:rPr lang="en-US" sz="2000" b="1" dirty="0" smtClean="0">
                <a:latin typeface="Calibri"/>
                <a:cs typeface="Calibri"/>
              </a:rPr>
              <a:t>Nov. 13, </a:t>
            </a:r>
            <a:r>
              <a:rPr lang="en-US" sz="2000" b="1" dirty="0" smtClean="0">
                <a:latin typeface="Calibri"/>
                <a:cs typeface="Calibri"/>
              </a:rPr>
              <a:t>2014</a:t>
            </a:r>
            <a:endParaRPr lang="en-US" sz="2000" b="1" dirty="0">
              <a:latin typeface="Calibri"/>
              <a:cs typeface="Calibri"/>
            </a:endParaRPr>
          </a:p>
        </p:txBody>
      </p:sp>
      <p:sp>
        <p:nvSpPr>
          <p:cNvPr id="14" name="Freeform 60"/>
          <p:cNvSpPr>
            <a:spLocks/>
          </p:cNvSpPr>
          <p:nvPr/>
        </p:nvSpPr>
        <p:spPr bwMode="auto">
          <a:xfrm>
            <a:off x="28615" y="4829176"/>
            <a:ext cx="3220527" cy="828674"/>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pic>
        <p:nvPicPr>
          <p:cNvPr id="2" name="Picture 1" descr="_DSC8733Final.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8807" y="254000"/>
            <a:ext cx="1506796" cy="22479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3377</TotalTime>
  <Words>255</Words>
  <Application>Microsoft Macintosh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W ashington A rea T rustworthy C omputing  H our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Area Trustworthy Systems  Hour</dc:title>
  <dc:creator>Carl Landwehr</dc:creator>
  <cp:lastModifiedBy>Geary, Karen L.</cp:lastModifiedBy>
  <cp:revision>209</cp:revision>
  <cp:lastPrinted>2014-07-01T15:42:44Z</cp:lastPrinted>
  <dcterms:created xsi:type="dcterms:W3CDTF">2012-02-27T15:18:26Z</dcterms:created>
  <dcterms:modified xsi:type="dcterms:W3CDTF">2014-10-22T16:12:43Z</dcterms:modified>
</cp:coreProperties>
</file>