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75D8-D413-B347-A9A4-2668B2C21C4F}" type="datetimeFigureOut">
              <a:rPr lang="en-US" smtClean="0"/>
              <a:pPr/>
              <a:t>01/02/2014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045B2E-3F88-C547-82EF-57E146E444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75D8-D413-B347-A9A4-2668B2C21C4F}" type="datetimeFigureOut">
              <a:rPr lang="en-US" smtClean="0"/>
              <a:pPr/>
              <a:t>01/02/2014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5B2E-3F88-C547-82EF-57E146E44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C045B2E-3F88-C547-82EF-57E146E444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75D8-D413-B347-A9A4-2668B2C21C4F}" type="datetimeFigureOut">
              <a:rPr lang="en-US" smtClean="0"/>
              <a:pPr/>
              <a:t>01/02/2014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75D8-D413-B347-A9A4-2668B2C21C4F}" type="datetimeFigureOut">
              <a:rPr lang="en-US" smtClean="0"/>
              <a:pPr/>
              <a:t>01/02/2014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C045B2E-3F88-C547-82EF-57E146E444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75D8-D413-B347-A9A4-2668B2C21C4F}" type="datetimeFigureOut">
              <a:rPr lang="en-US" smtClean="0"/>
              <a:pPr/>
              <a:t>01/02/2014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045B2E-3F88-C547-82EF-57E146E444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0D575D8-D413-B347-A9A4-2668B2C21C4F}" type="datetimeFigureOut">
              <a:rPr lang="en-US" smtClean="0"/>
              <a:pPr/>
              <a:t>01/02/2014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5B2E-3F88-C547-82EF-57E146E444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75D8-D413-B347-A9A4-2668B2C21C4F}" type="datetimeFigureOut">
              <a:rPr lang="en-US" smtClean="0"/>
              <a:pPr/>
              <a:t>01/02/2014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C045B2E-3F88-C547-82EF-57E146E444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75D8-D413-B347-A9A4-2668B2C21C4F}" type="datetimeFigureOut">
              <a:rPr lang="en-US" smtClean="0"/>
              <a:pPr/>
              <a:t>01/02/2014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C045B2E-3F88-C547-82EF-57E146E44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75D8-D413-B347-A9A4-2668B2C21C4F}" type="datetimeFigureOut">
              <a:rPr lang="en-US" smtClean="0"/>
              <a:pPr/>
              <a:t>01/02/2014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045B2E-3F88-C547-82EF-57E146E44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045B2E-3F88-C547-82EF-57E146E444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75D8-D413-B347-A9A4-2668B2C21C4F}" type="datetimeFigureOut">
              <a:rPr lang="en-US" smtClean="0"/>
              <a:pPr/>
              <a:t>01/02/2014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C045B2E-3F88-C547-82EF-57E146E444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0D575D8-D413-B347-A9A4-2668B2C21C4F}" type="datetimeFigureOut">
              <a:rPr lang="en-US" smtClean="0"/>
              <a:pPr/>
              <a:t>01/02/2014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0D575D8-D413-B347-A9A4-2668B2C21C4F}" type="datetimeFigureOut">
              <a:rPr lang="en-US" smtClean="0"/>
              <a:pPr/>
              <a:t>01/02/2014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045B2E-3F88-C547-82EF-57E146E444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Subcommittee on STEM Learning </a:t>
            </a:r>
            <a:r>
              <a:rPr lang="en-US" sz="2400" b="1" dirty="0" smtClean="0">
                <a:solidFill>
                  <a:schemeClr val="accent1"/>
                </a:solidFill>
              </a:rPr>
              <a:t/>
            </a:r>
            <a:br>
              <a:rPr lang="en-US" sz="2400" b="1" dirty="0" smtClean="0">
                <a:solidFill>
                  <a:schemeClr val="accent1"/>
                </a:solidFill>
              </a:rPr>
            </a:br>
            <a:r>
              <a:rPr lang="en-US" sz="2400" b="1" dirty="0" smtClean="0">
                <a:solidFill>
                  <a:schemeClr val="accent1"/>
                </a:solidFill>
              </a:rPr>
              <a:t>and </a:t>
            </a:r>
            <a:r>
              <a:rPr lang="en-US" sz="2400" b="1" dirty="0">
                <a:solidFill>
                  <a:schemeClr val="accent1"/>
                </a:solidFill>
              </a:rPr>
              <a:t>STEM Learning Environments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Subcommittee on STEM Learning and STEM Learning Environments offers three overarching </a:t>
            </a:r>
            <a:r>
              <a:rPr lang="en-US" sz="2800" dirty="0" smtClean="0"/>
              <a:t>recommendations to </a:t>
            </a:r>
            <a:r>
              <a:rPr lang="en-US" sz="2800" dirty="0"/>
              <a:t>guide NSF-EHR investments over the next several years: </a:t>
            </a:r>
            <a:endParaRPr lang="en-US" sz="2800" dirty="0" smtClean="0"/>
          </a:p>
          <a:p>
            <a:r>
              <a:rPr lang="en-US" sz="2800" dirty="0" smtClean="0"/>
              <a:t>Capitalize on promising trends in STEM learning</a:t>
            </a:r>
            <a:endParaRPr lang="en-US" sz="2800" dirty="0"/>
          </a:p>
          <a:p>
            <a:r>
              <a:rPr lang="en-US" dirty="0" smtClean="0"/>
              <a:t>Create coordinated programs of research</a:t>
            </a:r>
          </a:p>
          <a:p>
            <a:r>
              <a:rPr lang="en-US" dirty="0" smtClean="0"/>
              <a:t>Develop a knowledge base of NSF funded research on STEM learning and </a:t>
            </a:r>
            <a:r>
              <a:rPr lang="en-US" smtClean="0"/>
              <a:t>learning environments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68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Subcommittee on STEM Learning </a:t>
            </a:r>
            <a:r>
              <a:rPr lang="en-US" sz="2400" b="1" dirty="0" smtClean="0">
                <a:solidFill>
                  <a:schemeClr val="accent1"/>
                </a:solidFill>
              </a:rPr>
              <a:t/>
            </a:r>
            <a:br>
              <a:rPr lang="en-US" sz="2400" b="1" dirty="0" smtClean="0">
                <a:solidFill>
                  <a:schemeClr val="accent1"/>
                </a:solidFill>
              </a:rPr>
            </a:br>
            <a:r>
              <a:rPr lang="en-US" sz="2400" b="1" dirty="0" smtClean="0">
                <a:solidFill>
                  <a:schemeClr val="accent1"/>
                </a:solidFill>
              </a:rPr>
              <a:t>and </a:t>
            </a:r>
            <a:r>
              <a:rPr lang="en-US" sz="2400" b="1" dirty="0">
                <a:solidFill>
                  <a:schemeClr val="accent1"/>
                </a:solidFill>
              </a:rPr>
              <a:t>STEM Learning Environments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3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D16349"/>
                </a:solidFill>
              </a:rPr>
              <a:t>1. </a:t>
            </a:r>
            <a:r>
              <a:rPr lang="en-US" sz="2400" b="1" dirty="0" smtClean="0"/>
              <a:t>Capitalize on promising trends in STEM learning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 smtClean="0"/>
          </a:p>
          <a:p>
            <a:pPr marL="0" indent="0">
              <a:buNone/>
            </a:pPr>
            <a:r>
              <a:rPr lang="en-US" sz="2800" b="1" dirty="0" smtClean="0"/>
              <a:t>Context: a confluence of major forces</a:t>
            </a:r>
          </a:p>
          <a:p>
            <a:pPr lvl="0"/>
            <a:r>
              <a:rPr lang="en-US" sz="2000" dirty="0" smtClean="0"/>
              <a:t>Recognition </a:t>
            </a:r>
            <a:r>
              <a:rPr lang="en-US" sz="2000" dirty="0"/>
              <a:t>of the </a:t>
            </a:r>
            <a:r>
              <a:rPr lang="en-US" sz="2000" dirty="0" smtClean="0"/>
              <a:t>role of </a:t>
            </a:r>
            <a:r>
              <a:rPr lang="en-US" sz="2000" dirty="0"/>
              <a:t>postsecondary education and </a:t>
            </a:r>
            <a:r>
              <a:rPr lang="en-US" sz="2000" dirty="0" smtClean="0"/>
              <a:t>STEM skills </a:t>
            </a:r>
          </a:p>
          <a:p>
            <a:pPr lvl="0"/>
            <a:r>
              <a:rPr lang="en-US" sz="2000" dirty="0" smtClean="0"/>
              <a:t>New education </a:t>
            </a:r>
            <a:r>
              <a:rPr lang="en-US" sz="2000" dirty="0"/>
              <a:t>standards, including </a:t>
            </a:r>
            <a:r>
              <a:rPr lang="en-US" sz="2000" dirty="0" smtClean="0"/>
              <a:t>CCSS and NGSS</a:t>
            </a:r>
            <a:endParaRPr lang="en-US" sz="2000" dirty="0"/>
          </a:p>
          <a:p>
            <a:pPr lvl="0"/>
            <a:r>
              <a:rPr lang="en-US" sz="2000" dirty="0" smtClean="0"/>
              <a:t>New information</a:t>
            </a:r>
            <a:r>
              <a:rPr lang="en-US" sz="2000" dirty="0"/>
              <a:t>, communication, and collaborative </a:t>
            </a:r>
            <a:r>
              <a:rPr lang="en-US" sz="2000" dirty="0" smtClean="0"/>
              <a:t>technologies</a:t>
            </a:r>
            <a:endParaRPr lang="en-US" sz="2000" dirty="0"/>
          </a:p>
          <a:p>
            <a:pPr lvl="0"/>
            <a:r>
              <a:rPr lang="en-US" sz="2000" dirty="0"/>
              <a:t>The rise of </a:t>
            </a:r>
            <a:r>
              <a:rPr lang="en-US" sz="2000" dirty="0" smtClean="0"/>
              <a:t>improvement </a:t>
            </a:r>
            <a:r>
              <a:rPr lang="en-US" sz="2000" dirty="0"/>
              <a:t>science </a:t>
            </a:r>
            <a:r>
              <a:rPr lang="en-US" sz="2000" dirty="0" smtClean="0"/>
              <a:t>and </a:t>
            </a:r>
            <a:r>
              <a:rPr lang="en-US" sz="2000" dirty="0"/>
              <a:t>its application to data collection, analyses, and pedagogical </a:t>
            </a:r>
            <a:r>
              <a:rPr lang="en-US" sz="2000" dirty="0" smtClean="0"/>
              <a:t>practice</a:t>
            </a:r>
            <a:endParaRPr lang="en-US" sz="2000" dirty="0"/>
          </a:p>
          <a:p>
            <a:pPr lvl="0"/>
            <a:r>
              <a:rPr lang="en-US" sz="2000" dirty="0"/>
              <a:t>U</a:t>
            </a:r>
            <a:r>
              <a:rPr lang="en-US" sz="2000" dirty="0" smtClean="0"/>
              <a:t>nderstanding </a:t>
            </a:r>
            <a:r>
              <a:rPr lang="en-US" sz="2000" dirty="0"/>
              <a:t>that learning occurs across </a:t>
            </a:r>
            <a:r>
              <a:rPr lang="en-US" sz="2000" dirty="0" smtClean="0"/>
              <a:t>environments and the lifespan</a:t>
            </a:r>
          </a:p>
          <a:p>
            <a:pPr marL="0" lvl="0" indent="0">
              <a:buNone/>
            </a:pPr>
            <a:endParaRPr lang="en-US" sz="2000" i="1" dirty="0"/>
          </a:p>
          <a:p>
            <a:pPr marL="0" lvl="0" indent="0">
              <a:buNone/>
            </a:pPr>
            <a:r>
              <a:rPr lang="en-US" sz="2000" i="1" dirty="0" smtClean="0"/>
              <a:t>These trends in the wider field of education open significant new opportunities to improve STEM learning for all American students.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924400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Subcommittee on STEM Learning </a:t>
            </a:r>
            <a:r>
              <a:rPr lang="en-US" sz="2400" b="1" dirty="0" smtClean="0">
                <a:solidFill>
                  <a:schemeClr val="accent1"/>
                </a:solidFill>
              </a:rPr>
              <a:t/>
            </a:r>
            <a:br>
              <a:rPr lang="en-US" sz="2400" b="1" dirty="0" smtClean="0">
                <a:solidFill>
                  <a:schemeClr val="accent1"/>
                </a:solidFill>
              </a:rPr>
            </a:br>
            <a:r>
              <a:rPr lang="en-US" sz="2400" b="1" dirty="0" smtClean="0">
                <a:solidFill>
                  <a:schemeClr val="accent1"/>
                </a:solidFill>
              </a:rPr>
              <a:t>and </a:t>
            </a:r>
            <a:r>
              <a:rPr lang="en-US" sz="2400" b="1" dirty="0">
                <a:solidFill>
                  <a:schemeClr val="accent1"/>
                </a:solidFill>
              </a:rPr>
              <a:t>STEM Learning Environments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D16349"/>
                </a:solidFill>
              </a:rPr>
              <a:t>1. </a:t>
            </a:r>
            <a:r>
              <a:rPr lang="en-US" sz="2400" b="1" dirty="0" smtClean="0"/>
              <a:t>Capitalize on promising trends in STEM learning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800" b="1" dirty="0" smtClean="0"/>
              <a:t>Opportunities</a:t>
            </a:r>
          </a:p>
          <a:p>
            <a:pPr lvl="0"/>
            <a:r>
              <a:rPr lang="en-US" sz="2000" dirty="0" smtClean="0"/>
              <a:t>Encourage researchers and practitioners to improve the field’s understanding of core questions </a:t>
            </a:r>
          </a:p>
          <a:p>
            <a:pPr lvl="0"/>
            <a:r>
              <a:rPr lang="en-US" sz="2000" dirty="0" smtClean="0"/>
              <a:t>Exploit the potential of cyberlearning to accelerate and personalize STEM learning </a:t>
            </a:r>
          </a:p>
          <a:p>
            <a:pPr lvl="0"/>
            <a:r>
              <a:rPr lang="en-US" sz="2000" dirty="0" smtClean="0"/>
              <a:t>Study shifts in educators’ roles in the STEM disciplines </a:t>
            </a:r>
          </a:p>
          <a:p>
            <a:r>
              <a:rPr lang="en-US" sz="2000" dirty="0" smtClean="0"/>
              <a:t>Employ multi-modal learning analytics and data-intensive methods to address educational questions (e.g., STEM performance assessments)</a:t>
            </a:r>
          </a:p>
          <a:p>
            <a:r>
              <a:rPr lang="en-US" sz="2000" dirty="0" smtClean="0"/>
              <a:t>Take leadership to engage emerging concerns for human subjects’ protections in STEM learning environments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24254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Subcommittee on STEM Learning </a:t>
            </a:r>
            <a:r>
              <a:rPr lang="en-US" sz="2400" b="1" dirty="0" smtClean="0">
                <a:solidFill>
                  <a:schemeClr val="accent1"/>
                </a:solidFill>
              </a:rPr>
              <a:t/>
            </a:r>
            <a:br>
              <a:rPr lang="en-US" sz="2400" b="1" dirty="0" smtClean="0">
                <a:solidFill>
                  <a:schemeClr val="accent1"/>
                </a:solidFill>
              </a:rPr>
            </a:br>
            <a:r>
              <a:rPr lang="en-US" sz="2400" b="1" dirty="0" smtClean="0">
                <a:solidFill>
                  <a:schemeClr val="accent1"/>
                </a:solidFill>
              </a:rPr>
              <a:t>and </a:t>
            </a:r>
            <a:r>
              <a:rPr lang="en-US" sz="2400" b="1" dirty="0">
                <a:solidFill>
                  <a:schemeClr val="accent1"/>
                </a:solidFill>
              </a:rPr>
              <a:t>STEM Learning Environments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561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D16349"/>
                </a:solidFill>
              </a:rPr>
              <a:t>2. </a:t>
            </a:r>
            <a:r>
              <a:rPr lang="en-US" sz="2400" b="1" dirty="0" smtClean="0"/>
              <a:t>Create coordinated programs of research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800" b="1" dirty="0" smtClean="0"/>
              <a:t>Context: common problems of practice</a:t>
            </a:r>
          </a:p>
          <a:p>
            <a:pPr lvl="0"/>
            <a:r>
              <a:rPr lang="en-US" sz="2000" dirty="0" smtClean="0"/>
              <a:t>Growing capacity in the field to identify common problems of practice, including “stumbling blocks” to student learning</a:t>
            </a:r>
          </a:p>
          <a:p>
            <a:pPr lvl="0"/>
            <a:r>
              <a:rPr lang="en-US" sz="2000" dirty="0" smtClean="0"/>
              <a:t>Potential to raise levels of STEM learning for girls and young women and students from underrepresented racial and ethnic groups</a:t>
            </a:r>
          </a:p>
          <a:p>
            <a:pPr lvl="0"/>
            <a:r>
              <a:rPr lang="en-US" sz="2000" dirty="0"/>
              <a:t>T</a:t>
            </a:r>
            <a:r>
              <a:rPr lang="en-US" sz="2000" dirty="0" smtClean="0"/>
              <a:t>echnology infrastructure and improvement science open new ways to expand field participation in designing and testing solutions</a:t>
            </a:r>
          </a:p>
          <a:p>
            <a:pPr marL="0" lvl="0" indent="0">
              <a:buNone/>
            </a:pPr>
            <a:endParaRPr lang="en-US" sz="2000" dirty="0" smtClean="0"/>
          </a:p>
          <a:p>
            <a:pPr marL="0" lvl="0" indent="0">
              <a:buNone/>
            </a:pPr>
            <a:r>
              <a:rPr lang="en-US" sz="2000" i="1" dirty="0" smtClean="0"/>
              <a:t>NSF investment should be designed to spark broad interest, understanding, and dialogue about how problems can be solved and solutions applied.</a:t>
            </a:r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73642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Subcommittee on STEM Learning </a:t>
            </a:r>
            <a:r>
              <a:rPr lang="en-US" sz="2400" b="1" dirty="0" smtClean="0">
                <a:solidFill>
                  <a:schemeClr val="accent1"/>
                </a:solidFill>
              </a:rPr>
              <a:t/>
            </a:r>
            <a:br>
              <a:rPr lang="en-US" sz="2400" b="1" dirty="0" smtClean="0">
                <a:solidFill>
                  <a:schemeClr val="accent1"/>
                </a:solidFill>
              </a:rPr>
            </a:br>
            <a:r>
              <a:rPr lang="en-US" sz="2400" b="1" dirty="0" smtClean="0">
                <a:solidFill>
                  <a:schemeClr val="accent1"/>
                </a:solidFill>
              </a:rPr>
              <a:t>and </a:t>
            </a:r>
            <a:r>
              <a:rPr lang="en-US" sz="2400" b="1" dirty="0">
                <a:solidFill>
                  <a:schemeClr val="accent1"/>
                </a:solidFill>
              </a:rPr>
              <a:t>STEM Learning Environments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D16349"/>
                </a:solidFill>
              </a:rPr>
              <a:t>2. </a:t>
            </a:r>
            <a:r>
              <a:rPr lang="en-US" sz="2400" b="1" dirty="0" smtClean="0"/>
              <a:t>Create coordinated programs of research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800" b="1" dirty="0" smtClean="0"/>
              <a:t>Opportunities</a:t>
            </a:r>
          </a:p>
          <a:p>
            <a:pPr lvl="0"/>
            <a:r>
              <a:rPr lang="en-US" sz="2000" dirty="0"/>
              <a:t>Build knowledge about how </a:t>
            </a:r>
            <a:r>
              <a:rPr lang="en-US" sz="2000" dirty="0" smtClean="0"/>
              <a:t>to recognize </a:t>
            </a:r>
            <a:r>
              <a:rPr lang="en-US" sz="2000" dirty="0"/>
              <a:t>and </a:t>
            </a:r>
            <a:r>
              <a:rPr lang="en-US" sz="2000" dirty="0" smtClean="0"/>
              <a:t>overcome </a:t>
            </a:r>
            <a:r>
              <a:rPr lang="en-US" sz="2000" dirty="0"/>
              <a:t>common “stumbling blocks” that hamper student learning. Examples </a:t>
            </a:r>
            <a:r>
              <a:rPr lang="en-US" sz="2000" dirty="0" smtClean="0"/>
              <a:t>include: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Understanding </a:t>
            </a:r>
            <a:r>
              <a:rPr lang="en-US" sz="2000" dirty="0">
                <a:solidFill>
                  <a:schemeClr val="tx1"/>
                </a:solidFill>
              </a:rPr>
              <a:t>rational numbers, ratios and proportional </a:t>
            </a:r>
            <a:r>
              <a:rPr lang="en-US" sz="2000" dirty="0" smtClean="0">
                <a:solidFill>
                  <a:schemeClr val="tx1"/>
                </a:solidFill>
              </a:rPr>
              <a:t>reasoning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Applying </a:t>
            </a:r>
            <a:r>
              <a:rPr lang="en-US" sz="2000" dirty="0">
                <a:solidFill>
                  <a:schemeClr val="tx1"/>
                </a:solidFill>
              </a:rPr>
              <a:t>core concepts and problem-solving strategies for computational </a:t>
            </a:r>
            <a:r>
              <a:rPr lang="en-US" sz="2000" dirty="0" smtClean="0">
                <a:solidFill>
                  <a:schemeClr val="tx1"/>
                </a:solidFill>
              </a:rPr>
              <a:t>thinking</a:t>
            </a:r>
          </a:p>
          <a:p>
            <a:r>
              <a:rPr lang="en-US" sz="2000" dirty="0" smtClean="0"/>
              <a:t>Other potential high-leverage topics include: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Mastering interdisciplinary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Overcoming barriers that limit the success of underrepresented students in postsecondary STEM learning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7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Subcommittee on STEM Learning </a:t>
            </a:r>
            <a:r>
              <a:rPr lang="en-US" sz="2400" b="1" dirty="0" smtClean="0">
                <a:solidFill>
                  <a:schemeClr val="accent1"/>
                </a:solidFill>
              </a:rPr>
              <a:t/>
            </a:r>
            <a:br>
              <a:rPr lang="en-US" sz="2400" b="1" dirty="0" smtClean="0">
                <a:solidFill>
                  <a:schemeClr val="accent1"/>
                </a:solidFill>
              </a:rPr>
            </a:br>
            <a:r>
              <a:rPr lang="en-US" sz="2400" b="1" dirty="0" smtClean="0">
                <a:solidFill>
                  <a:schemeClr val="accent1"/>
                </a:solidFill>
              </a:rPr>
              <a:t>and </a:t>
            </a:r>
            <a:r>
              <a:rPr lang="en-US" sz="2400" b="1" dirty="0">
                <a:solidFill>
                  <a:schemeClr val="accent1"/>
                </a:solidFill>
              </a:rPr>
              <a:t>STEM Learning Environments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34400" cy="4863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D16349"/>
                </a:solidFill>
              </a:rPr>
              <a:t>3</a:t>
            </a:r>
            <a:r>
              <a:rPr lang="en-US" sz="2400" b="1" dirty="0" smtClean="0">
                <a:solidFill>
                  <a:srgbClr val="D16349"/>
                </a:solidFill>
              </a:rPr>
              <a:t>. </a:t>
            </a:r>
            <a:r>
              <a:rPr lang="en-US" sz="2400" b="1" dirty="0" smtClean="0"/>
              <a:t>Develop a knowledge base of NSF-funded research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 smtClean="0"/>
          </a:p>
          <a:p>
            <a:pPr marL="0" indent="0">
              <a:buNone/>
            </a:pPr>
            <a:r>
              <a:rPr lang="en-US" sz="2800" b="1" dirty="0" smtClean="0"/>
              <a:t>Context: coordination and transparency</a:t>
            </a:r>
          </a:p>
          <a:p>
            <a:pPr lvl="0"/>
            <a:r>
              <a:rPr lang="en-US" sz="2000" dirty="0" smtClean="0">
                <a:solidFill>
                  <a:srgbClr val="000000"/>
                </a:solidFill>
              </a:rPr>
              <a:t>New NSF/IES guidelines provide a basis for coordinated, transparent programs of knowledge generation</a:t>
            </a:r>
          </a:p>
          <a:p>
            <a:pPr lvl="0"/>
            <a:r>
              <a:rPr lang="en-US" sz="2000" dirty="0" smtClean="0">
                <a:solidFill>
                  <a:srgbClr val="000000"/>
                </a:solidFill>
              </a:rPr>
              <a:t>Programs should encompass projects across research “types,” including foundational, design and development, impact, scaling, and evaluation</a:t>
            </a:r>
          </a:p>
          <a:p>
            <a:pPr lvl="0"/>
            <a:r>
              <a:rPr lang="en-US" sz="2000" dirty="0" smtClean="0">
                <a:solidFill>
                  <a:srgbClr val="000000"/>
                </a:solidFill>
              </a:rPr>
              <a:t>Balanced portfolios could help fill gaps and drive evidence and theory toward development, design, and implementation.</a:t>
            </a:r>
          </a:p>
          <a:p>
            <a:pPr marL="0" lvl="0" indent="0"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i="1" dirty="0" smtClean="0"/>
              <a:t>Greater transparency about NSF priorities and how NSF-funded research efforts fit together could help educators, researchers, and others in the field to recognize potential connections with their work.</a:t>
            </a:r>
            <a:endParaRPr lang="en-US" sz="2000" i="1" dirty="0"/>
          </a:p>
          <a:p>
            <a:pPr marL="0" lvl="0" indent="0"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pPr lvl="1"/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2448694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Subcommittee on STEM Learning </a:t>
            </a:r>
            <a:r>
              <a:rPr lang="en-US" sz="2400" b="1" dirty="0" smtClean="0">
                <a:solidFill>
                  <a:schemeClr val="accent1"/>
                </a:solidFill>
              </a:rPr>
              <a:t/>
            </a:r>
            <a:br>
              <a:rPr lang="en-US" sz="2400" b="1" dirty="0" smtClean="0">
                <a:solidFill>
                  <a:schemeClr val="accent1"/>
                </a:solidFill>
              </a:rPr>
            </a:br>
            <a:r>
              <a:rPr lang="en-US" sz="2400" b="1" dirty="0" smtClean="0">
                <a:solidFill>
                  <a:schemeClr val="accent1"/>
                </a:solidFill>
              </a:rPr>
              <a:t>and </a:t>
            </a:r>
            <a:r>
              <a:rPr lang="en-US" sz="2400" b="1" dirty="0">
                <a:solidFill>
                  <a:schemeClr val="accent1"/>
                </a:solidFill>
              </a:rPr>
              <a:t>STEM Learning Environments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D16349"/>
                </a:solidFill>
              </a:rPr>
              <a:t>3</a:t>
            </a:r>
            <a:r>
              <a:rPr lang="en-US" sz="2400" b="1" dirty="0" smtClean="0">
                <a:solidFill>
                  <a:srgbClr val="D16349"/>
                </a:solidFill>
              </a:rPr>
              <a:t>. </a:t>
            </a:r>
            <a:r>
              <a:rPr lang="en-US" sz="2400" b="1" dirty="0" smtClean="0"/>
              <a:t>Develop a knowledge base of NSF-funded research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800" b="1" dirty="0" smtClean="0"/>
              <a:t>Opportunities</a:t>
            </a:r>
          </a:p>
          <a:p>
            <a:pPr lvl="0"/>
            <a:r>
              <a:rPr lang="en-US" sz="2000" dirty="0" smtClean="0"/>
              <a:t>Develop a logic model and associated schematics that articulate the Directorate’s vision</a:t>
            </a:r>
          </a:p>
          <a:p>
            <a:pPr lvl="0"/>
            <a:r>
              <a:rPr lang="en-US" sz="2000" dirty="0" smtClean="0"/>
              <a:t>Strengthen relationships with educators and others to identify high-leverage topics</a:t>
            </a:r>
          </a:p>
          <a:p>
            <a:pPr lvl="0"/>
            <a:r>
              <a:rPr lang="en-US" sz="2000" dirty="0" smtClean="0"/>
              <a:t>Broaden participation by practitioners and researchers, especially those from underserved populations</a:t>
            </a:r>
          </a:p>
          <a:p>
            <a:r>
              <a:rPr lang="en-US" sz="2000" dirty="0" smtClean="0"/>
              <a:t>Establish and/or charge translational research centers with developing common standards for collecting and tagging data</a:t>
            </a:r>
          </a:p>
        </p:txBody>
      </p:sp>
    </p:spTree>
    <p:extLst>
      <p:ext uri="{BB962C8B-B14F-4D97-AF65-F5344CB8AC3E}">
        <p14:creationId xmlns:p14="http://schemas.microsoft.com/office/powerpoint/2010/main" val="33328928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124</TotalTime>
  <Words>562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Subcommittee on STEM Learning  and STEM Learning Environments</vt:lpstr>
      <vt:lpstr>Subcommittee on STEM Learning  and STEM Learning Environments</vt:lpstr>
      <vt:lpstr>Subcommittee on STEM Learning  and STEM Learning Environments</vt:lpstr>
      <vt:lpstr>Subcommittee on STEM Learning  and STEM Learning Environments</vt:lpstr>
      <vt:lpstr>Subcommittee on STEM Learning  and STEM Learning Environments</vt:lpstr>
      <vt:lpstr>Subcommittee on STEM Learning  and STEM Learning Environments</vt:lpstr>
      <vt:lpstr>Subcommittee on STEM Learning  and STEM Learning Environments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Subcommittee on STEM Learning and STEM Learning Environments</dc:title>
  <dc:creator>Anne Mackinnon</dc:creator>
  <cp:lastModifiedBy>Caravelli, Teresa</cp:lastModifiedBy>
  <cp:revision>14</cp:revision>
  <dcterms:created xsi:type="dcterms:W3CDTF">2013-12-20T14:59:03Z</dcterms:created>
  <dcterms:modified xsi:type="dcterms:W3CDTF">2014-01-02T21:39:37Z</dcterms:modified>
</cp:coreProperties>
</file>