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handoutMasterIdLst>
    <p:handoutMasterId r:id="rId16"/>
  </p:handoutMasterIdLst>
  <p:sldIdLst>
    <p:sldId id="257" r:id="rId2"/>
    <p:sldId id="267" r:id="rId3"/>
    <p:sldId id="258" r:id="rId4"/>
    <p:sldId id="265" r:id="rId5"/>
    <p:sldId id="263" r:id="rId6"/>
    <p:sldId id="262" r:id="rId7"/>
    <p:sldId id="266" r:id="rId8"/>
    <p:sldId id="264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32" autoAdjust="0"/>
    <p:restoredTop sz="92732" autoAdjust="0"/>
  </p:normalViewPr>
  <p:slideViewPr>
    <p:cSldViewPr>
      <p:cViewPr>
        <p:scale>
          <a:sx n="70" d="100"/>
          <a:sy n="70" d="100"/>
        </p:scale>
        <p:origin x="-2250" y="-11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7E81E-EEDB-400B-A4F2-602EF0BC2A6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E6AF1-512B-4346-9B4D-C47644E3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15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8C3B9739-5A9F-48BA-9A7F-3C9AF269A8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C61E6-01B5-4770-BAD7-392A1167D5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74D3D-86F9-40AD-9E92-B6DD51B9EA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864F8-E69C-4414-883E-1D22ABC6A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D9602ECE-FF18-4991-8F17-A838972D7D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EF5A9-A0DC-4DFB-93F4-44F7FA6409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C99AE-55DE-43F1-AE2B-AA148A3018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2A221-2811-428D-AE42-86AD9EFCD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9CA4B8-8284-4D58-AF40-6F9CEDA29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DC0E78-C97F-4CF3-9DE4-15DA61C04F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68F43-6E6F-4446-BEA7-4EE2AB70BB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0AD7D4-0D96-4F5D-8913-49A7CC5661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2286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FY2010-2012 Division of Human Resources Development Combined COV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COV PRESENTATION TO ADVISORY COMMITTEE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January 7, 2014</a:t>
            </a:r>
          </a:p>
        </p:txBody>
      </p:sp>
      <p:pic>
        <p:nvPicPr>
          <p:cNvPr id="4" name="Picture 3" descr="nsf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5785233"/>
            <a:ext cx="990600" cy="996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AGEP COV FINDINGS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program needs to widen the pool of institutions receiving awards</a:t>
            </a:r>
          </a:p>
          <a:p>
            <a:r>
              <a:rPr lang="en-US" dirty="0" smtClean="0"/>
              <a:t>AGEP proposals need more data to show both need and impact</a:t>
            </a:r>
          </a:p>
          <a:p>
            <a:r>
              <a:rPr lang="en-US" dirty="0" smtClean="0"/>
              <a:t>The program had too many large unsolicited proposals as it was realigning, which took up too many </a:t>
            </a:r>
            <a:r>
              <a:rPr lang="en-US" dirty="0" smtClean="0"/>
              <a:t>resources</a:t>
            </a:r>
            <a:endParaRPr lang="en-US" dirty="0" smtClean="0"/>
          </a:p>
          <a:p>
            <a:r>
              <a:rPr lang="en-US" dirty="0" smtClean="0"/>
              <a:t>The COV praised the program realignment, which used a deliberate process of incorporating multiple stakeholder </a:t>
            </a:r>
            <a:r>
              <a:rPr lang="en-US" dirty="0" smtClean="0"/>
              <a:t>feedback</a:t>
            </a:r>
          </a:p>
          <a:p>
            <a:r>
              <a:rPr lang="en-US" dirty="0" smtClean="0"/>
              <a:t>Appropriate funding needs to be addressed to sustain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6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CREST COV FINDINGS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program needs better coordination and co-funding with NSF’s Research Directorates</a:t>
            </a:r>
          </a:p>
          <a:p>
            <a:r>
              <a:rPr lang="en-US" dirty="0" smtClean="0"/>
              <a:t>The program needs more consistent staffing</a:t>
            </a:r>
          </a:p>
          <a:p>
            <a:r>
              <a:rPr lang="en-US" dirty="0" smtClean="0"/>
              <a:t>The program staff needs to communicate successes better</a:t>
            </a:r>
          </a:p>
          <a:p>
            <a:r>
              <a:rPr lang="en-US" dirty="0" smtClean="0"/>
              <a:t>The COV included specific recommendations about program management and structure including:</a:t>
            </a:r>
          </a:p>
          <a:p>
            <a:pPr lvl="1"/>
            <a:r>
              <a:rPr lang="en-US" dirty="0" smtClean="0"/>
              <a:t>A multi-tiered application process that involves Letters of Intent, Preliminary Proposals, and Invited Full Proposals</a:t>
            </a:r>
          </a:p>
          <a:p>
            <a:pPr lvl="1"/>
            <a:r>
              <a:rPr lang="en-US" dirty="0" smtClean="0"/>
              <a:t>More award types and sizes</a:t>
            </a:r>
          </a:p>
          <a:p>
            <a:pPr lvl="1"/>
            <a:r>
              <a:rPr lang="en-US" dirty="0" smtClean="0"/>
              <a:t>Awards that have a more coherent research focus as well as sustained institutional commitment beyond the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50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LSAMP COV FINDINGS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program is encouraged to continue to gather data about awardees and participants and encourage use of the data to show program progress</a:t>
            </a:r>
          </a:p>
          <a:p>
            <a:r>
              <a:rPr lang="en-US" dirty="0" smtClean="0"/>
              <a:t>The program should continue communicating its successes and the outcomes of student </a:t>
            </a:r>
            <a:r>
              <a:rPr lang="en-US" dirty="0" smtClean="0"/>
              <a:t>research</a:t>
            </a:r>
          </a:p>
          <a:p>
            <a:r>
              <a:rPr lang="en-US" dirty="0" smtClean="0"/>
              <a:t>Program should increase communications of its successes and the outcomes of student research within EHR and NSF</a:t>
            </a:r>
          </a:p>
          <a:p>
            <a:r>
              <a:rPr lang="en-US" dirty="0" smtClean="0"/>
              <a:t>There is a need for additional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70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COV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39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TO ACCEPT COV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67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FINDINGS ACROSS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8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SELECTED FINDINGS ACROSS PROGRAMS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Merit Review Process:</a:t>
            </a:r>
          </a:p>
          <a:p>
            <a:pPr lvl="0"/>
            <a:r>
              <a:rPr lang="en-US" sz="2200" dirty="0" smtClean="0"/>
              <a:t>Overall, the merit review process uses appropriate methods to review proposals and make award and declination </a:t>
            </a:r>
            <a:r>
              <a:rPr lang="en-US" sz="2200" dirty="0" smtClean="0"/>
              <a:t>recommendations</a:t>
            </a:r>
            <a:endParaRPr lang="en-US" sz="2200" dirty="0" smtClean="0"/>
          </a:p>
          <a:p>
            <a:r>
              <a:rPr lang="en-US" sz="2200" dirty="0"/>
              <a:t>Panel summaries provided excellent overviews of proposal </a:t>
            </a:r>
            <a:r>
              <a:rPr lang="en-US" sz="2200" dirty="0" smtClean="0"/>
              <a:t>reviews</a:t>
            </a:r>
            <a:endParaRPr lang="en-US" sz="2200" dirty="0" smtClean="0"/>
          </a:p>
          <a:p>
            <a:pPr lvl="0"/>
            <a:r>
              <a:rPr lang="en-US" sz="2200" dirty="0" smtClean="0"/>
              <a:t>There was variable quality of reviews across </a:t>
            </a:r>
            <a:r>
              <a:rPr lang="en-US" sz="2200" dirty="0" smtClean="0"/>
              <a:t>reviewers</a:t>
            </a:r>
            <a:endParaRPr lang="en-US" sz="2200" dirty="0" smtClean="0"/>
          </a:p>
          <a:p>
            <a:pPr lvl="0"/>
            <a:r>
              <a:rPr lang="en-US" sz="2200" u="sng" dirty="0" smtClean="0"/>
              <a:t>COV Recommendation</a:t>
            </a:r>
            <a:r>
              <a:rPr lang="en-US" sz="2200" dirty="0" smtClean="0"/>
              <a:t>: Programs need to communicate better with reviewers about what the kinds of feedback they should include for both Merit Review Criteria that is most useful to </a:t>
            </a:r>
            <a:r>
              <a:rPr lang="en-US" sz="2200" dirty="0" smtClean="0"/>
              <a:t>proposers</a:t>
            </a:r>
            <a:endParaRPr lang="en-US" sz="2200" dirty="0" smtClean="0"/>
          </a:p>
          <a:p>
            <a:pPr lvl="0"/>
            <a:r>
              <a:rPr lang="en-US" sz="2200" dirty="0" smtClean="0"/>
              <a:t>Programs also need to explain more fully funding recommendations to proposers, especially in the case of </a:t>
            </a:r>
            <a:r>
              <a:rPr lang="en-US" sz="2200" dirty="0" smtClean="0"/>
              <a:t>declines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SELECTED FINDINGS ACROSS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PROGRAMS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Selection of Reviewers:</a:t>
            </a:r>
          </a:p>
          <a:p>
            <a:r>
              <a:rPr lang="en-US" sz="2200" dirty="0" smtClean="0"/>
              <a:t>Overall, there was variability across programs in the diversity of  the reviewer </a:t>
            </a:r>
            <a:r>
              <a:rPr lang="en-US" sz="2200" dirty="0" smtClean="0"/>
              <a:t>pools</a:t>
            </a:r>
            <a:endParaRPr lang="en-US" sz="2200" dirty="0" smtClean="0"/>
          </a:p>
          <a:p>
            <a:r>
              <a:rPr lang="en-US" sz="2200" dirty="0"/>
              <a:t>Conflicts of Interest were dealt with appropriately and the process was </a:t>
            </a:r>
            <a:r>
              <a:rPr lang="en-US" sz="2200" dirty="0" smtClean="0"/>
              <a:t>transparent</a:t>
            </a:r>
            <a:endParaRPr lang="en-US" sz="2200" dirty="0"/>
          </a:p>
          <a:p>
            <a:pPr lvl="0"/>
            <a:r>
              <a:rPr lang="en-US" sz="2200" u="sng" dirty="0" smtClean="0"/>
              <a:t>COV </a:t>
            </a:r>
            <a:r>
              <a:rPr lang="en-US" sz="2200" u="sng" dirty="0"/>
              <a:t>Recommendation</a:t>
            </a:r>
            <a:r>
              <a:rPr lang="en-US" sz="2200" dirty="0" smtClean="0"/>
              <a:t>: Programs should make an effort to retain reviewers who provide detailed and informative </a:t>
            </a:r>
            <a:r>
              <a:rPr lang="en-US" sz="2200" dirty="0" smtClean="0"/>
              <a:t>feedback </a:t>
            </a:r>
            <a:endParaRPr lang="en-US" sz="2200" dirty="0" smtClean="0"/>
          </a:p>
          <a:p>
            <a:pPr lvl="0"/>
            <a:r>
              <a:rPr lang="en-US" sz="2200" dirty="0" smtClean="0"/>
              <a:t>Programs need to widen the candidate pool for panel reviewers, especially beyond the current awardee </a:t>
            </a:r>
            <a:r>
              <a:rPr lang="en-US" sz="2200" dirty="0" smtClean="0"/>
              <a:t>pool</a:t>
            </a:r>
            <a:endParaRPr lang="en-US" sz="2200" dirty="0" smtClean="0"/>
          </a:p>
          <a:p>
            <a:pPr lvl="0"/>
            <a:r>
              <a:rPr lang="en-US" sz="2200" dirty="0" smtClean="0"/>
              <a:t>Some effort to include other types of reviewers from industry and national labs, for example, might be </a:t>
            </a:r>
            <a:r>
              <a:rPr lang="en-US" sz="2200" dirty="0" smtClean="0"/>
              <a:t>beneficial</a:t>
            </a:r>
            <a:endParaRPr lang="en-US" sz="2200" dirty="0"/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SELECTED FINDINGS ACROSS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PROGRAMS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Management of the Program:</a:t>
            </a:r>
          </a:p>
          <a:p>
            <a:r>
              <a:rPr lang="en-US" sz="2200" dirty="0" smtClean="0"/>
              <a:t>Overall, the COV members found the program management to be very professional and of high quality, although continuity of management was variable across </a:t>
            </a:r>
            <a:r>
              <a:rPr lang="en-US" sz="2200" dirty="0" smtClean="0"/>
              <a:t>programs</a:t>
            </a:r>
            <a:endParaRPr lang="en-US" sz="2200" dirty="0" smtClean="0"/>
          </a:p>
          <a:p>
            <a:r>
              <a:rPr lang="en-US" sz="2200" dirty="0" smtClean="0"/>
              <a:t>Programs have paid attention to community needs, evaluation results, and previous COV recommendations when making programmatic changes and adding new solicitation </a:t>
            </a:r>
            <a:r>
              <a:rPr lang="en-US" sz="2200" dirty="0" smtClean="0"/>
              <a:t>tracks</a:t>
            </a:r>
            <a:endParaRPr lang="en-US" sz="2200" dirty="0" smtClean="0"/>
          </a:p>
          <a:p>
            <a:pPr lvl="0"/>
            <a:r>
              <a:rPr lang="en-US" sz="2200" u="sng" dirty="0" smtClean="0"/>
              <a:t>COV </a:t>
            </a:r>
            <a:r>
              <a:rPr lang="en-US" sz="2200" u="sng" dirty="0"/>
              <a:t>Recommendation</a:t>
            </a:r>
            <a:r>
              <a:rPr lang="en-US" sz="2200" dirty="0"/>
              <a:t>: </a:t>
            </a:r>
            <a:r>
              <a:rPr lang="en-US" sz="2200" dirty="0" smtClean="0"/>
              <a:t>All five COVs mentioned the need for more program staff and, better continuity in program </a:t>
            </a:r>
            <a:r>
              <a:rPr lang="en-US" sz="2200" dirty="0" smtClean="0"/>
              <a:t>staffing</a:t>
            </a:r>
            <a:endParaRPr lang="en-US" sz="2200" dirty="0" smtClean="0"/>
          </a:p>
          <a:p>
            <a:pPr lvl="0"/>
            <a:r>
              <a:rPr lang="en-US" sz="2200" dirty="0" smtClean="0"/>
              <a:t>Programs need to ensure awards align with new priorities as the programs evolve and pay attention to intended </a:t>
            </a:r>
            <a:r>
              <a:rPr lang="en-US" sz="2200" dirty="0" smtClean="0"/>
              <a:t>impacts</a:t>
            </a:r>
            <a:endParaRPr lang="en-US" sz="2200" dirty="0" smtClean="0"/>
          </a:p>
          <a:p>
            <a:pPr lvl="0"/>
            <a:r>
              <a:rPr lang="en-US" sz="2200" dirty="0" smtClean="0">
                <a:solidFill>
                  <a:schemeClr val="tx2"/>
                </a:solidFill>
              </a:rPr>
              <a:t>Programs should seek out more co-funding opportunities within NSF, across federal agencies, and potentially with the private sector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SELECTED FINDINGS ACROSS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PROGRAMS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Portfolio of Awards:</a:t>
            </a:r>
          </a:p>
          <a:p>
            <a:r>
              <a:rPr lang="en-US" sz="2200" dirty="0" smtClean="0"/>
              <a:t>For these programs, the portfolios of awards generally represent an appropriate balance of </a:t>
            </a:r>
            <a:r>
              <a:rPr lang="en-US" sz="2200" dirty="0" smtClean="0"/>
              <a:t>disciplines</a:t>
            </a:r>
            <a:endParaRPr lang="en-US" sz="2200" dirty="0" smtClean="0"/>
          </a:p>
          <a:p>
            <a:r>
              <a:rPr lang="en-US" sz="2200" dirty="0" smtClean="0"/>
              <a:t>Awards build on proven </a:t>
            </a:r>
            <a:r>
              <a:rPr lang="en-US" sz="2200" dirty="0" smtClean="0"/>
              <a:t>practices</a:t>
            </a:r>
          </a:p>
          <a:p>
            <a:r>
              <a:rPr lang="en-US" sz="2200" dirty="0" smtClean="0"/>
              <a:t>Award </a:t>
            </a:r>
            <a:r>
              <a:rPr lang="en-US" sz="2200" dirty="0" smtClean="0"/>
              <a:t>sizes seem appropriate and a broad range of institutions are being </a:t>
            </a:r>
            <a:r>
              <a:rPr lang="en-US" sz="2200" dirty="0" smtClean="0"/>
              <a:t>funded</a:t>
            </a:r>
            <a:endParaRPr lang="en-US" sz="2200" dirty="0" smtClean="0"/>
          </a:p>
          <a:p>
            <a:pPr lvl="0"/>
            <a:r>
              <a:rPr lang="en-US" sz="2200" u="sng" dirty="0"/>
              <a:t>COV Recommendation</a:t>
            </a:r>
            <a:r>
              <a:rPr lang="en-US" sz="2200" dirty="0" smtClean="0"/>
              <a:t>: There is some need to broaden the awardee pools beyond those who have already received </a:t>
            </a:r>
            <a:r>
              <a:rPr lang="en-US" sz="2200" dirty="0" smtClean="0"/>
              <a:t>funding</a:t>
            </a:r>
            <a:endParaRPr lang="en-US" sz="2200" dirty="0" smtClean="0"/>
          </a:p>
          <a:p>
            <a:pPr lvl="0"/>
            <a:r>
              <a:rPr lang="en-US" sz="2200" dirty="0" smtClean="0"/>
              <a:t>There is a need for the 5 programs to coordinate award portfolios so new institutions are given a chance to participation in Broadening Participation </a:t>
            </a:r>
            <a:r>
              <a:rPr lang="en-US" sz="2200" dirty="0" smtClean="0"/>
              <a:t>activities</a:t>
            </a:r>
            <a:endParaRPr lang="en-US" sz="2200" dirty="0" smtClean="0"/>
          </a:p>
          <a:p>
            <a:pPr lvl="0"/>
            <a:r>
              <a:rPr lang="en-US" sz="2200" dirty="0" smtClean="0"/>
              <a:t>Programs need to communicate successes </a:t>
            </a:r>
            <a:r>
              <a:rPr lang="en-US" sz="2200" dirty="0" smtClean="0"/>
              <a:t>better</a:t>
            </a:r>
          </a:p>
          <a:p>
            <a:pPr lvl="0"/>
            <a:r>
              <a:rPr lang="en-US" sz="2200" dirty="0" smtClean="0"/>
              <a:t>Need to provide more data on program outcomes to EHR and other NSF Directorates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FINDINGS FOR EACH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95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2">
                    <a:lumMod val="50000"/>
                  </a:schemeClr>
                </a:solidFill>
              </a:rPr>
              <a:t>TCUP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COV FINDINGS</a:t>
            </a:r>
          </a:p>
        </p:txBody>
      </p:sp>
      <p:sp>
        <p:nvSpPr>
          <p:cNvPr id="15362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TCUP has had significant success in establishing partnerships across NSF Directorates and should expand this across the agency and with other federal </a:t>
            </a:r>
            <a:r>
              <a:rPr lang="en-US" sz="2200" dirty="0" smtClean="0"/>
              <a:t>agencies </a:t>
            </a:r>
            <a:r>
              <a:rPr lang="en-US" sz="2200" dirty="0" smtClean="0"/>
              <a:t>and minority-serving scientific </a:t>
            </a:r>
            <a:r>
              <a:rPr lang="en-US" sz="2200" dirty="0" smtClean="0"/>
              <a:t>societies </a:t>
            </a:r>
            <a:endParaRPr lang="en-US" sz="2200" dirty="0" smtClean="0"/>
          </a:p>
          <a:p>
            <a:r>
              <a:rPr lang="en-US" sz="2200" dirty="0" smtClean="0"/>
              <a:t>TCUP would benefit from the creation of  additional metrics to measure the success of TCUP-funded projects, including outcome </a:t>
            </a:r>
            <a:r>
              <a:rPr lang="en-US" sz="2200" dirty="0" smtClean="0"/>
              <a:t>goals</a:t>
            </a:r>
            <a:endParaRPr lang="en-US" sz="2200" dirty="0" smtClean="0"/>
          </a:p>
          <a:p>
            <a:r>
              <a:rPr lang="en-US" sz="2200" dirty="0" smtClean="0"/>
              <a:t>The program might consider new program tracks that offer smaller and shorter-term awards to expand the number of institutions getting </a:t>
            </a:r>
            <a:r>
              <a:rPr lang="en-US" sz="2200" dirty="0" smtClean="0"/>
              <a:t>awards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HBCU-UP COV FINDINGS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program needs to make more effort to disseminate the results of its portfolio</a:t>
            </a:r>
          </a:p>
          <a:p>
            <a:r>
              <a:rPr lang="en-US" dirty="0" smtClean="0"/>
              <a:t>The program needs to partner with other federal agencies</a:t>
            </a:r>
          </a:p>
          <a:p>
            <a:r>
              <a:rPr lang="en-US" dirty="0" smtClean="0"/>
              <a:t>The size of the program management team has decreased substantially over time while the proposal load has increased more than 300</a:t>
            </a:r>
            <a:r>
              <a:rPr lang="en-US" dirty="0" smtClean="0"/>
              <a:t>%; the </a:t>
            </a:r>
            <a:r>
              <a:rPr lang="en-US" dirty="0" smtClean="0"/>
              <a:t>COV strongly recommends increased program </a:t>
            </a:r>
            <a:r>
              <a:rPr lang="en-US" dirty="0" smtClean="0"/>
              <a:t>staffing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05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3368</TotalTime>
  <Words>775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FY2010-2012 Division of Human Resources Development Combined COV</vt:lpstr>
      <vt:lpstr>SELECTED FINDINGS ACROSS PROGRAMS</vt:lpstr>
      <vt:lpstr>SELECTED FINDINGS ACROSS PROGRAMS</vt:lpstr>
      <vt:lpstr>SELECTED FINDINGS ACROSS PROGRAMS</vt:lpstr>
      <vt:lpstr>SELECTED FINDINGS ACROSS PROGRAMS</vt:lpstr>
      <vt:lpstr>SELECTED FINDINGS ACROSS PROGRAMS</vt:lpstr>
      <vt:lpstr>SELECTED FINDINGS FOR EACH PROGRAM</vt:lpstr>
      <vt:lpstr>TCUP COV FINDINGS</vt:lpstr>
      <vt:lpstr>HBCU-UP COV FINDINGS</vt:lpstr>
      <vt:lpstr>AGEP COV FINDINGS</vt:lpstr>
      <vt:lpstr>CREST COV FINDINGS</vt:lpstr>
      <vt:lpstr>LSAMP COV FINDINGS</vt:lpstr>
      <vt:lpstr>DISCUSSION OF COV FINDINGS</vt:lpstr>
      <vt:lpstr>MOVE TO ACCEPT COV FINDINGS</vt:lpstr>
    </vt:vector>
  </TitlesOfParts>
  <Company>RCR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Education Ecosystem</dc:title>
  <dc:creator>RCR</dc:creator>
  <cp:lastModifiedBy>jjesse</cp:lastModifiedBy>
  <cp:revision>206</cp:revision>
  <cp:lastPrinted>2013-12-19T14:05:03Z</cp:lastPrinted>
  <dcterms:created xsi:type="dcterms:W3CDTF">2009-05-05T17:18:48Z</dcterms:created>
  <dcterms:modified xsi:type="dcterms:W3CDTF">2014-01-02T15:51:19Z</dcterms:modified>
</cp:coreProperties>
</file>