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79"/>
  </p:notesMasterIdLst>
  <p:handoutMasterIdLst>
    <p:handoutMasterId r:id="rId80"/>
  </p:handoutMasterIdLst>
  <p:sldIdLst>
    <p:sldId id="1026" r:id="rId5"/>
    <p:sldId id="1018" r:id="rId6"/>
    <p:sldId id="1009" r:id="rId7"/>
    <p:sldId id="1048" r:id="rId8"/>
    <p:sldId id="1049" r:id="rId9"/>
    <p:sldId id="883" r:id="rId10"/>
    <p:sldId id="999" r:id="rId11"/>
    <p:sldId id="994" r:id="rId12"/>
    <p:sldId id="1039" r:id="rId13"/>
    <p:sldId id="903" r:id="rId14"/>
    <p:sldId id="1040" r:id="rId15"/>
    <p:sldId id="905" r:id="rId16"/>
    <p:sldId id="917" r:id="rId17"/>
    <p:sldId id="738" r:id="rId18"/>
    <p:sldId id="835" r:id="rId19"/>
    <p:sldId id="983" r:id="rId20"/>
    <p:sldId id="984" r:id="rId21"/>
    <p:sldId id="1042" r:id="rId22"/>
    <p:sldId id="907" r:id="rId23"/>
    <p:sldId id="908" r:id="rId24"/>
    <p:sldId id="697" r:id="rId25"/>
    <p:sldId id="806" r:id="rId26"/>
    <p:sldId id="1043" r:id="rId27"/>
    <p:sldId id="1044" r:id="rId28"/>
    <p:sldId id="809" r:id="rId29"/>
    <p:sldId id="1045" r:id="rId30"/>
    <p:sldId id="927" r:id="rId31"/>
    <p:sldId id="1050" r:id="rId32"/>
    <p:sldId id="1004" r:id="rId33"/>
    <p:sldId id="1001" r:id="rId34"/>
    <p:sldId id="1002" r:id="rId35"/>
    <p:sldId id="1003" r:id="rId36"/>
    <p:sldId id="1021" r:id="rId37"/>
    <p:sldId id="1007" r:id="rId38"/>
    <p:sldId id="1051" r:id="rId39"/>
    <p:sldId id="1052" r:id="rId40"/>
    <p:sldId id="1053" r:id="rId41"/>
    <p:sldId id="1006" r:id="rId42"/>
    <p:sldId id="1008" r:id="rId43"/>
    <p:sldId id="1054" r:id="rId44"/>
    <p:sldId id="1010" r:id="rId45"/>
    <p:sldId id="1011" r:id="rId46"/>
    <p:sldId id="1012" r:id="rId47"/>
    <p:sldId id="1013" r:id="rId48"/>
    <p:sldId id="1014" r:id="rId49"/>
    <p:sldId id="1022" r:id="rId50"/>
    <p:sldId id="960" r:id="rId51"/>
    <p:sldId id="1055" r:id="rId52"/>
    <p:sldId id="1056" r:id="rId53"/>
    <p:sldId id="1016" r:id="rId54"/>
    <p:sldId id="1017" r:id="rId55"/>
    <p:sldId id="931" r:id="rId56"/>
    <p:sldId id="963" r:id="rId57"/>
    <p:sldId id="1025" r:id="rId58"/>
    <p:sldId id="1057" r:id="rId59"/>
    <p:sldId id="966" r:id="rId60"/>
    <p:sldId id="932" r:id="rId61"/>
    <p:sldId id="991" r:id="rId62"/>
    <p:sldId id="997" r:id="rId63"/>
    <p:sldId id="1041" r:id="rId64"/>
    <p:sldId id="968" r:id="rId65"/>
    <p:sldId id="1058" r:id="rId66"/>
    <p:sldId id="1059" r:id="rId67"/>
    <p:sldId id="647" r:id="rId68"/>
    <p:sldId id="784" r:id="rId69"/>
    <p:sldId id="1027" r:id="rId70"/>
    <p:sldId id="1028" r:id="rId71"/>
    <p:sldId id="1029" r:id="rId72"/>
    <p:sldId id="1033" r:id="rId73"/>
    <p:sldId id="1035" r:id="rId74"/>
    <p:sldId id="1036" r:id="rId75"/>
    <p:sldId id="1037" r:id="rId76"/>
    <p:sldId id="1038" r:id="rId77"/>
    <p:sldId id="1047" r:id="rId78"/>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00CC"/>
    <a:srgbClr val="FF0066"/>
    <a:srgbClr val="CCECFF"/>
    <a:srgbClr val="FF0000"/>
    <a:srgbClr val="00DA00"/>
    <a:srgbClr val="FFFF00"/>
    <a:srgbClr val="00B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731" autoAdjust="0"/>
  </p:normalViewPr>
  <p:slideViewPr>
    <p:cSldViewPr snapToGrid="0" snapToObjects="1">
      <p:cViewPr varScale="1">
        <p:scale>
          <a:sx n="98" d="100"/>
          <a:sy n="98" d="100"/>
        </p:scale>
        <p:origin x="-102" y="-28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7980"/>
    </p:cViewPr>
  </p:sorterViewPr>
  <p:notesViewPr>
    <p:cSldViewPr snapToGrid="0" snapToObjects="1">
      <p:cViewPr>
        <p:scale>
          <a:sx n="100" d="100"/>
          <a:sy n="100" d="100"/>
        </p:scale>
        <p:origin x="-4206" y="-1416"/>
      </p:cViewPr>
      <p:guideLst>
        <p:guide orient="horz" pos="2925"/>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image" Target="../media/image10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image" Target="../media/image10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image" Target="../media/image10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487" tIns="46243" rIns="92487" bIns="46243" numCol="1" anchor="t" anchorCtr="0" compatLnSpc="1">
            <a:prstTxWarp prst="textNoShape">
              <a:avLst/>
            </a:prstTxWarp>
          </a:bodyPr>
          <a:lstStyle>
            <a:lvl1pPr defTabSz="923925" eaLnBrk="0" hangingPunct="0">
              <a:defRPr sz="1100">
                <a:latin typeface="Times New Roman" pitchFamily="18" charset="0"/>
              </a:defRPr>
            </a:lvl1pPr>
          </a:lstStyle>
          <a:p>
            <a:pPr>
              <a:defRPr/>
            </a:pPr>
            <a:endParaRPr lang="en-US"/>
          </a:p>
        </p:txBody>
      </p:sp>
      <p:sp>
        <p:nvSpPr>
          <p:cNvPr id="12288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487" tIns="46243" rIns="92487" bIns="46243" numCol="1" anchor="t" anchorCtr="0" compatLnSpc="1">
            <a:prstTxWarp prst="textNoShape">
              <a:avLst/>
            </a:prstTxWarp>
          </a:bodyPr>
          <a:lstStyle>
            <a:lvl1pPr algn="r" defTabSz="923925" eaLnBrk="0" hangingPunct="0">
              <a:defRPr sz="1100">
                <a:latin typeface="Times New Roman" pitchFamily="18" charset="0"/>
              </a:defRPr>
            </a:lvl1pPr>
          </a:lstStyle>
          <a:p>
            <a:pPr>
              <a:defRPr/>
            </a:pPr>
            <a:endParaRPr lang="en-US"/>
          </a:p>
        </p:txBody>
      </p:sp>
      <p:sp>
        <p:nvSpPr>
          <p:cNvPr id="12288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2487" tIns="46243" rIns="92487" bIns="46243" numCol="1" anchor="b" anchorCtr="0" compatLnSpc="1">
            <a:prstTxWarp prst="textNoShape">
              <a:avLst/>
            </a:prstTxWarp>
          </a:bodyPr>
          <a:lstStyle>
            <a:lvl1pPr defTabSz="923925" eaLnBrk="0" hangingPunct="0">
              <a:defRPr sz="1100">
                <a:latin typeface="Times New Roman" pitchFamily="18" charset="0"/>
              </a:defRPr>
            </a:lvl1pPr>
          </a:lstStyle>
          <a:p>
            <a:pPr>
              <a:defRPr/>
            </a:pPr>
            <a:endParaRPr lang="en-US"/>
          </a:p>
        </p:txBody>
      </p:sp>
      <p:sp>
        <p:nvSpPr>
          <p:cNvPr id="12288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2487" tIns="46243" rIns="92487" bIns="46243" numCol="1" anchor="b" anchorCtr="0" compatLnSpc="1">
            <a:prstTxWarp prst="textNoShape">
              <a:avLst/>
            </a:prstTxWarp>
          </a:bodyPr>
          <a:lstStyle>
            <a:lvl1pPr algn="r" defTabSz="923925" eaLnBrk="0" hangingPunct="0">
              <a:defRPr sz="1100">
                <a:latin typeface="Times New Roman" pitchFamily="18" charset="0"/>
              </a:defRPr>
            </a:lvl1pPr>
          </a:lstStyle>
          <a:p>
            <a:pPr>
              <a:defRPr/>
            </a:pPr>
            <a:fld id="{6E956A3C-0F9B-4A5D-B07F-5B45793076B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lvl1pPr defTabSz="923925" eaLnBrk="0" hangingPunct="0">
              <a:defRPr sz="1100">
                <a:latin typeface="Times New Roman" pitchFamily="18" charset="0"/>
              </a:defRPr>
            </a:lvl1pPr>
          </a:lstStyle>
          <a:p>
            <a:pPr>
              <a:defRPr/>
            </a:pPr>
            <a:endParaRPr lang="en-US"/>
          </a:p>
        </p:txBody>
      </p:sp>
      <p:sp>
        <p:nvSpPr>
          <p:cNvPr id="4608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lvl1pPr algn="r" defTabSz="923925" eaLnBrk="0" hangingPunct="0">
              <a:defRPr sz="11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9513" y="695325"/>
            <a:ext cx="4643437" cy="3482975"/>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33450" y="4410075"/>
            <a:ext cx="5130800" cy="4178300"/>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2472" tIns="46236" rIns="92472" bIns="46236" numCol="1" anchor="b" anchorCtr="0" compatLnSpc="1">
            <a:prstTxWarp prst="textNoShape">
              <a:avLst/>
            </a:prstTxWarp>
          </a:bodyPr>
          <a:lstStyle>
            <a:lvl1pPr defTabSz="923925" eaLnBrk="0" hangingPunct="0">
              <a:defRPr sz="1100">
                <a:latin typeface="Times New Roman" pitchFamily="18" charset="0"/>
              </a:defRPr>
            </a:lvl1pPr>
          </a:lstStyle>
          <a:p>
            <a:pPr>
              <a:defRPr/>
            </a:pPr>
            <a:endParaRPr lang="en-US"/>
          </a:p>
        </p:txBody>
      </p:sp>
      <p:sp>
        <p:nvSpPr>
          <p:cNvPr id="46087"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2472" tIns="46236" rIns="92472" bIns="46236" numCol="1" anchor="b" anchorCtr="0" compatLnSpc="1">
            <a:prstTxWarp prst="textNoShape">
              <a:avLst/>
            </a:prstTxWarp>
          </a:bodyPr>
          <a:lstStyle>
            <a:lvl1pPr algn="r" defTabSz="923925" eaLnBrk="0" hangingPunct="0">
              <a:defRPr sz="1100">
                <a:latin typeface="Times New Roman" pitchFamily="18" charset="0"/>
              </a:defRPr>
            </a:lvl1pPr>
          </a:lstStyle>
          <a:p>
            <a:pPr>
              <a:defRPr/>
            </a:pPr>
            <a:fld id="{E6A3730C-F20C-4788-8B31-8B3941F367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965575" y="8820150"/>
            <a:ext cx="3032125" cy="463550"/>
          </a:xfrm>
          <a:prstGeom prst="rect">
            <a:avLst/>
          </a:prstGeom>
          <a:noFill/>
          <a:ln w="9525">
            <a:noFill/>
            <a:miter lim="800000"/>
            <a:headEnd/>
            <a:tailEnd/>
          </a:ln>
        </p:spPr>
        <p:txBody>
          <a:bodyPr lIns="92472" tIns="46236" rIns="92472" bIns="46236" anchor="b"/>
          <a:lstStyle/>
          <a:p>
            <a:pPr algn="r" defTabSz="923925" eaLnBrk="0" hangingPunct="0"/>
            <a:fld id="{058F8BC1-A259-459A-8875-D483EEB0A05E}" type="slidenum">
              <a:rPr lang="en-US" sz="1100">
                <a:latin typeface="Times New Roman" pitchFamily="18" charset="0"/>
              </a:rPr>
              <a:pPr algn="r" defTabSz="923925" eaLnBrk="0" hangingPunct="0"/>
              <a:t>1</a:t>
            </a:fld>
            <a:endParaRPr lang="en-US" sz="1100">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FEFCE80-E30C-4AE6-9DAE-C53ECD4F6B93}" type="slidenum">
              <a:rPr lang="en-US" smtClean="0"/>
              <a:pPr/>
              <a:t>15</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smtClean="0"/>
              <a:t>Small December up to $500,000</a:t>
            </a:r>
          </a:p>
          <a:p>
            <a:r>
              <a:rPr lang="en-US" smtClean="0"/>
              <a:t>Medium October FY09 August FY10 $500,001 up to $1,200,000</a:t>
            </a:r>
          </a:p>
          <a:p>
            <a:r>
              <a:rPr lang="en-US" smtClean="0"/>
              <a:t>Large December $1,200,000 up to $300,000,000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pPr defTabSz="930275"/>
            <a:fld id="{7532521B-62D1-440A-A246-1F8598A4172E}" type="slidenum">
              <a:rPr lang="en-US" smtClean="0"/>
              <a:pPr defTabSz="930275"/>
              <a:t>17</a:t>
            </a:fld>
            <a:endParaRPr lang="en-US" smtClean="0"/>
          </a:p>
        </p:txBody>
      </p:sp>
      <p:sp>
        <p:nvSpPr>
          <p:cNvPr id="40962" name="Rectangle 2"/>
          <p:cNvSpPr>
            <a:spLocks noGrp="1" noRot="1" noChangeAspect="1" noChangeArrowheads="1" noTextEdit="1"/>
          </p:cNvSpPr>
          <p:nvPr>
            <p:ph type="sldImg"/>
          </p:nvPr>
        </p:nvSpPr>
        <p:spPr>
          <a:xfrm>
            <a:off x="1179513" y="696913"/>
            <a:ext cx="4638675" cy="3479800"/>
          </a:xfrm>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30275"/>
            <a:fld id="{FDD2F073-CC6C-41EA-9955-630B539CB13B}" type="slidenum">
              <a:rPr lang="en-US" smtClean="0"/>
              <a:pPr defTabSz="930275"/>
              <a:t>18</a:t>
            </a:fld>
            <a:endParaRPr lang="en-US" smtClean="0"/>
          </a:p>
        </p:txBody>
      </p:sp>
      <p:sp>
        <p:nvSpPr>
          <p:cNvPr id="43010" name="Rectangle 2"/>
          <p:cNvSpPr>
            <a:spLocks noGrp="1" noRot="1" noChangeAspect="1" noChangeArrowheads="1" noTextEdit="1"/>
          </p:cNvSpPr>
          <p:nvPr>
            <p:ph type="sldImg"/>
          </p:nvPr>
        </p:nvSpPr>
        <p:spPr>
          <a:xfrm>
            <a:off x="1179513" y="696913"/>
            <a:ext cx="4638675" cy="3479800"/>
          </a:xfrm>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162C5FDE-D22A-410D-B1AB-69BBA699716E}" type="slidenum">
              <a:rPr lang="en-US" smtClean="0"/>
              <a:pPr/>
              <a:t>19</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smtClean="0"/>
              <a:t>$10M for five year ($2M/year)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8875C1E-0BA1-4927-A5FD-C59879BAE0C0}" type="slidenum">
              <a:rPr lang="en-US" smtClean="0"/>
              <a:pPr/>
              <a:t>21</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A3730C-F20C-4788-8B31-8B3941F367F3}"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8875C1E-0BA1-4927-A5FD-C59879BAE0C0}" type="slidenum">
              <a:rPr lang="en-US" smtClean="0"/>
              <a:pPr/>
              <a:t>29</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8875C1E-0BA1-4927-A5FD-C59879BAE0C0}" type="slidenum">
              <a:rPr lang="en-US" smtClean="0"/>
              <a:pPr/>
              <a:t>34</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90DE81A-E614-45BE-97BF-277C5688D353}" type="slidenum">
              <a:rPr lang="en-US" smtClean="0"/>
              <a:pPr/>
              <a:t>35</a:t>
            </a:fld>
            <a:endParaRPr lang="en-US" smtClean="0"/>
          </a:p>
        </p:txBody>
      </p:sp>
      <p:sp>
        <p:nvSpPr>
          <p:cNvPr id="31747" name="Slide Image Placeholder 1"/>
          <p:cNvSpPr>
            <a:spLocks noGrp="1" noRot="1" noChangeAspect="1" noTextEdit="1"/>
          </p:cNvSpPr>
          <p:nvPr>
            <p:ph type="sldImg"/>
          </p:nvPr>
        </p:nvSpPr>
        <p:spPr>
          <a:xfrm>
            <a:off x="1181100" y="696913"/>
            <a:ext cx="4637088" cy="3479800"/>
          </a:xfrm>
          <a:ln/>
        </p:spPr>
      </p:sp>
      <p:sp>
        <p:nvSpPr>
          <p:cNvPr id="31748" name="Notes Placeholder 2"/>
          <p:cNvSpPr>
            <a:spLocks noGrp="1"/>
          </p:cNvSpPr>
          <p:nvPr>
            <p:ph type="body" idx="1"/>
          </p:nvPr>
        </p:nvSpPr>
        <p:spPr>
          <a:xfrm>
            <a:off x="700088" y="4410075"/>
            <a:ext cx="5597525" cy="4176713"/>
          </a:xfrm>
          <a:noFill/>
          <a:ln/>
        </p:spPr>
        <p:txBody>
          <a:bodyPr lIns="91410" tIns="45705" rIns="91410" bIns="45705"/>
          <a:lstStyle/>
          <a:p>
            <a:r>
              <a:rPr lang="en-US" sz="1100" smtClean="0"/>
              <a:t>The networks that we have created and that have evolved over the decades are complex.</a:t>
            </a:r>
          </a:p>
          <a:p>
            <a:endParaRPr lang="en-US" sz="1100" smtClean="0"/>
          </a:p>
          <a:p>
            <a:r>
              <a:rPr lang="en-US" sz="1100" smtClean="0"/>
              <a:t>For example, the Internet is complex. Here is a picture of the ARPANET in 1970.   Here it is in 1980.  Twenty years later, it is too complex to draw, let alone understand, model, or predict its behavior.  The Internet is computer science’s gift to society, but ironically we cannot even describe it.</a:t>
            </a:r>
          </a:p>
          <a:p>
            <a:endParaRPr lang="en-US" sz="1100" smtClean="0"/>
          </a:p>
          <a:p>
            <a:r>
              <a:rPr lang="en-US" sz="1100" smtClean="0"/>
              <a:t>We interpret networks at multiple layers of abstraction.  Below, we are concerned with new technologies: in the beginning we communicated via phone lines, modems, and cables underground and now we have a proliferation of communication media and a proliferation of devices, sensors, and actuators.</a:t>
            </a:r>
          </a:p>
          <a:p>
            <a:endParaRPr lang="en-US" sz="1100" smtClean="0"/>
          </a:p>
          <a:p>
            <a:r>
              <a:rPr lang="en-US" sz="1100" smtClean="0"/>
              <a:t>Above, we are concerned with new kinds of social uses of our computers and networks: from the days when people shared a terminal, to today where we have a multitude of applications, from the good to the bad. Examples of the good are on-line banking, social networks, and open courseware that already enables tens of millions of people, including tens of thousands of high school students, to learn from famous professors.  Examples of the bad are spam, worms and viruses, and distributed denial of service.</a:t>
            </a:r>
          </a:p>
          <a:p>
            <a:endParaRPr lang="en-US" sz="1100" smtClean="0"/>
          </a:p>
          <a:p>
            <a:r>
              <a:rPr lang="en-US" sz="1100" smtClean="0"/>
              <a:t>I’ve shown pictures of the past and the present.  What about the future?   I believe that if we understand the complexity of our networks better then we can evolve them in ways that can unleash unimaginable creativity and innovation—from new technologies, to new applications, to new users—and hopefully at the same time improve the overall security of our networked systems.</a:t>
            </a:r>
          </a:p>
          <a:p>
            <a:endParaRPr lang="en-US" sz="1100" smtClean="0"/>
          </a:p>
        </p:txBody>
      </p:sp>
      <p:sp>
        <p:nvSpPr>
          <p:cNvPr id="31749" name="Slide Number Placeholder 3"/>
          <p:cNvSpPr txBox="1">
            <a:spLocks noGrp="1"/>
          </p:cNvSpPr>
          <p:nvPr/>
        </p:nvSpPr>
        <p:spPr bwMode="auto">
          <a:xfrm>
            <a:off x="3963988" y="8818563"/>
            <a:ext cx="3032125" cy="463550"/>
          </a:xfrm>
          <a:prstGeom prst="rect">
            <a:avLst/>
          </a:prstGeom>
          <a:noFill/>
          <a:ln w="9525">
            <a:noFill/>
            <a:miter lim="800000"/>
            <a:headEnd/>
            <a:tailEnd/>
          </a:ln>
        </p:spPr>
        <p:txBody>
          <a:bodyPr lIns="91410" tIns="45705" rIns="91410" bIns="45705" anchor="b"/>
          <a:lstStyle/>
          <a:p>
            <a:pPr algn="r"/>
            <a:fld id="{3450C541-DE01-4538-8EA7-67F4BBDA1F50}" type="slidenum">
              <a:rPr lang="en-US" sz="1200"/>
              <a:pPr algn="r"/>
              <a:t>35</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D95B102-C40B-46E4-AAF9-74EE9E6B48DF}" type="slidenum">
              <a:rPr lang="en-US" smtClean="0"/>
              <a:pPr/>
              <a:t>36</a:t>
            </a:fld>
            <a:endParaRPr lang="en-US" smtClean="0"/>
          </a:p>
        </p:txBody>
      </p:sp>
      <p:sp>
        <p:nvSpPr>
          <p:cNvPr id="32771" name="Slide Image Placeholder 1"/>
          <p:cNvSpPr>
            <a:spLocks noGrp="1" noRot="1" noChangeAspect="1" noTextEdit="1"/>
          </p:cNvSpPr>
          <p:nvPr>
            <p:ph type="sldImg"/>
          </p:nvPr>
        </p:nvSpPr>
        <p:spPr>
          <a:xfrm>
            <a:off x="1181100" y="696913"/>
            <a:ext cx="4637088" cy="3479800"/>
          </a:xfrm>
          <a:ln/>
        </p:spPr>
      </p:sp>
      <p:sp>
        <p:nvSpPr>
          <p:cNvPr id="32772" name="Notes Placeholder 2"/>
          <p:cNvSpPr>
            <a:spLocks noGrp="1"/>
          </p:cNvSpPr>
          <p:nvPr>
            <p:ph type="body" idx="1"/>
          </p:nvPr>
        </p:nvSpPr>
        <p:spPr>
          <a:xfrm>
            <a:off x="700088" y="4410075"/>
            <a:ext cx="5597525" cy="4176713"/>
          </a:xfrm>
          <a:noFill/>
          <a:ln/>
        </p:spPr>
        <p:txBody>
          <a:bodyPr lIns="91410" tIns="45705" rIns="91410" bIns="45705"/>
          <a:lstStyle/>
          <a:p>
            <a:r>
              <a:rPr lang="en-US" sz="1100" smtClean="0"/>
              <a:t>The networks that we have created and that have evolved over the decades are complex.</a:t>
            </a:r>
          </a:p>
          <a:p>
            <a:endParaRPr lang="en-US" sz="1100" smtClean="0"/>
          </a:p>
          <a:p>
            <a:r>
              <a:rPr lang="en-US" sz="1100" smtClean="0"/>
              <a:t>For example, the Internet is complex. Here is a picture of the ARPANET in 1970.   Here it is in 1980.  Twenty years later, it is too complex to draw, let alone understand, model, or predict its behavior.  The Internet is computer science’s gift to society, but ironically we cannot even describe it.</a:t>
            </a:r>
          </a:p>
          <a:p>
            <a:endParaRPr lang="en-US" sz="1100" smtClean="0"/>
          </a:p>
          <a:p>
            <a:r>
              <a:rPr lang="en-US" sz="1100" smtClean="0"/>
              <a:t>We interpret networks at multiple layers of abstraction.  Below, we are concerned with new technologies: in the beginning we communicated via phone lines, modems, and cables underground and now we have a proliferation of communication media and a proliferation of devices, sensors, and actuators.</a:t>
            </a:r>
          </a:p>
          <a:p>
            <a:endParaRPr lang="en-US" sz="1100" smtClean="0"/>
          </a:p>
          <a:p>
            <a:r>
              <a:rPr lang="en-US" sz="1100" smtClean="0"/>
              <a:t>Above, we are concerned with new kinds of social uses of our computers and networks: from the days when people shared a terminal, to today where we have a multitude of applications, from the good to the bad. Examples of the good are on-line banking, social networks, and open courseware that already enables tens of millions of people, including tens of thousands of high school students, to learn from famous professors.  Examples of the bad are spam, worms and viruses, and distributed denial of service.</a:t>
            </a:r>
          </a:p>
          <a:p>
            <a:endParaRPr lang="en-US" sz="1100" smtClean="0"/>
          </a:p>
          <a:p>
            <a:r>
              <a:rPr lang="en-US" sz="1100" smtClean="0"/>
              <a:t>I’ve shown pictures of the past and the present.  What about the future?   I believe that if we understand the complexity of our networks better then we can evolve them in ways that can unleash unimaginable creativity and innovation—from new technologies, to new applications, to new users—and hopefully at the same time improve the overall security of our networked systems.</a:t>
            </a:r>
          </a:p>
          <a:p>
            <a:endParaRPr lang="en-US" sz="1100" smtClean="0"/>
          </a:p>
        </p:txBody>
      </p:sp>
      <p:sp>
        <p:nvSpPr>
          <p:cNvPr id="32773" name="Slide Number Placeholder 3"/>
          <p:cNvSpPr txBox="1">
            <a:spLocks noGrp="1"/>
          </p:cNvSpPr>
          <p:nvPr/>
        </p:nvSpPr>
        <p:spPr bwMode="auto">
          <a:xfrm>
            <a:off x="3963988" y="8818563"/>
            <a:ext cx="3032125" cy="463550"/>
          </a:xfrm>
          <a:prstGeom prst="rect">
            <a:avLst/>
          </a:prstGeom>
          <a:noFill/>
          <a:ln w="9525">
            <a:noFill/>
            <a:miter lim="800000"/>
            <a:headEnd/>
            <a:tailEnd/>
          </a:ln>
        </p:spPr>
        <p:txBody>
          <a:bodyPr lIns="91410" tIns="45705" rIns="91410" bIns="45705" anchor="b"/>
          <a:lstStyle/>
          <a:p>
            <a:pPr algn="r"/>
            <a:fld id="{542D295E-CD38-4409-815B-91072127E97A}" type="slidenum">
              <a:rPr lang="en-US" sz="1200"/>
              <a:pPr algn="r"/>
              <a:t>36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965575" y="8820150"/>
            <a:ext cx="3032125" cy="463550"/>
          </a:xfrm>
          <a:prstGeom prst="rect">
            <a:avLst/>
          </a:prstGeom>
          <a:noFill/>
          <a:ln w="9525">
            <a:noFill/>
            <a:miter lim="800000"/>
            <a:headEnd/>
            <a:tailEnd/>
          </a:ln>
        </p:spPr>
        <p:txBody>
          <a:bodyPr lIns="92472" tIns="46236" rIns="92472" bIns="46236" anchor="b"/>
          <a:lstStyle/>
          <a:p>
            <a:pPr algn="r" defTabSz="923925" eaLnBrk="0" hangingPunct="0"/>
            <a:fld id="{058F8BC1-A259-459A-8875-D483EEB0A05E}" type="slidenum">
              <a:rPr lang="en-US" sz="1100">
                <a:latin typeface="Times New Roman" pitchFamily="18" charset="0"/>
              </a:rPr>
              <a:pPr algn="r" defTabSz="923925" eaLnBrk="0" hangingPunct="0"/>
              <a:t>2</a:t>
            </a:fld>
            <a:endParaRPr lang="en-US" sz="1100">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458788" y="4410075"/>
            <a:ext cx="6024562" cy="4178300"/>
          </a:xfrm>
          <a:noFill/>
          <a:ln/>
        </p:spPr>
        <p:txBody>
          <a:bodyPr/>
          <a:lstStyle/>
          <a:p>
            <a:r>
              <a:rPr lang="en-US" dirty="0" smtClean="0"/>
              <a:t>For the most part when we talk about computing we mean modern computing which started in 1935 with Alan Turing’s abstract notion of a machine (which you will more about later) and in 1936 with the Church-Turing Thesis that says anything that is computable can be computed by a Turing machine; modern computing became practical with the ENIAC, the first general-purpose Turing-complete electronic computer unveiled at the University of Pennsylvania in 1946, and of course with Shockley, Bardeen, and Brattain building the first transistor at Bell Labs in 1947. And so our field is very young. In fact, the oldest computer science departments in the world are only now celebrating their 50</a:t>
            </a:r>
            <a:r>
              <a:rPr lang="en-US" baseline="30000" dirty="0" smtClean="0"/>
              <a:t>th</a:t>
            </a:r>
            <a:r>
              <a:rPr lang="en-US" dirty="0" smtClean="0"/>
              <a:t> birthdays.</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762B5F2-50D2-4644-A598-FFF3CF9483DC}" type="slidenum">
              <a:rPr lang="en-US" smtClean="0"/>
              <a:pPr/>
              <a:t>37</a:t>
            </a:fld>
            <a:endParaRPr lang="en-US" smtClean="0"/>
          </a:p>
        </p:txBody>
      </p:sp>
      <p:sp>
        <p:nvSpPr>
          <p:cNvPr id="33795" name="Slide Image Placeholder 1"/>
          <p:cNvSpPr>
            <a:spLocks noGrp="1" noRot="1" noChangeAspect="1" noTextEdit="1"/>
          </p:cNvSpPr>
          <p:nvPr>
            <p:ph type="sldImg"/>
          </p:nvPr>
        </p:nvSpPr>
        <p:spPr>
          <a:xfrm>
            <a:off x="1181100" y="696913"/>
            <a:ext cx="4637088" cy="3479800"/>
          </a:xfrm>
          <a:ln/>
        </p:spPr>
      </p:sp>
      <p:sp>
        <p:nvSpPr>
          <p:cNvPr id="33796" name="Notes Placeholder 2"/>
          <p:cNvSpPr>
            <a:spLocks noGrp="1"/>
          </p:cNvSpPr>
          <p:nvPr>
            <p:ph type="body" idx="1"/>
          </p:nvPr>
        </p:nvSpPr>
        <p:spPr>
          <a:xfrm>
            <a:off x="700088" y="4410075"/>
            <a:ext cx="5597525" cy="4176713"/>
          </a:xfrm>
          <a:noFill/>
          <a:ln/>
        </p:spPr>
        <p:txBody>
          <a:bodyPr lIns="91410" tIns="45705" rIns="91410" bIns="45705"/>
          <a:lstStyle/>
          <a:p>
            <a:r>
              <a:rPr lang="en-US" sz="1100" smtClean="0"/>
              <a:t>The networks that we have created and that have evolved over the decades are complex.</a:t>
            </a:r>
          </a:p>
          <a:p>
            <a:endParaRPr lang="en-US" sz="1100" smtClean="0"/>
          </a:p>
          <a:p>
            <a:r>
              <a:rPr lang="en-US" sz="1100" smtClean="0"/>
              <a:t>For example, the Internet is complex. Here is a picture of the ARPANET in 1970.   Here it is in 1980.  Twenty years later, it is too complex to draw, let alone understand, model, or predict its behavior.  The Internet is computer science’s gift to society, but ironically we cannot even describe it.</a:t>
            </a:r>
          </a:p>
          <a:p>
            <a:endParaRPr lang="en-US" sz="1100" smtClean="0"/>
          </a:p>
          <a:p>
            <a:r>
              <a:rPr lang="en-US" sz="1100" smtClean="0"/>
              <a:t>We interpret networks at multiple layers of abstraction.  Below, we are concerned with new technologies: in the beginning we communicated via phone lines, modems, and cables underground and now we have a proliferation of communication media and a proliferation of devices, sensors, and actuators.</a:t>
            </a:r>
          </a:p>
          <a:p>
            <a:endParaRPr lang="en-US" sz="1100" smtClean="0"/>
          </a:p>
          <a:p>
            <a:r>
              <a:rPr lang="en-US" sz="1100" smtClean="0"/>
              <a:t>Above, we are concerned with new kinds of social uses of our computers and networks: from the days when people shared a terminal, to today where we have a multitude of applications, from the good to the bad. Examples of the good are on-line banking, social networks, and open courseware that already enables tens of millions of people, including tens of thousands of high school students, to learn from famous professors.  Examples of the bad are spam, worms and viruses, and distributed denial of service.</a:t>
            </a:r>
          </a:p>
          <a:p>
            <a:endParaRPr lang="en-US" sz="1100" smtClean="0"/>
          </a:p>
          <a:p>
            <a:r>
              <a:rPr lang="en-US" sz="1100" smtClean="0"/>
              <a:t>I’ve shown pictures of the past and the present.  What about the future?   I believe that if we understand the complexity of our networks better then we can evolve them in ways that can unleash unimaginable creativity and innovation—from new technologies, to new applications, to new users—and hopefully at the same time improve the overall security of our networked systems.</a:t>
            </a:r>
          </a:p>
          <a:p>
            <a:endParaRPr lang="en-US" sz="1100" smtClean="0"/>
          </a:p>
        </p:txBody>
      </p:sp>
      <p:sp>
        <p:nvSpPr>
          <p:cNvPr id="33797" name="Slide Number Placeholder 3"/>
          <p:cNvSpPr txBox="1">
            <a:spLocks noGrp="1"/>
          </p:cNvSpPr>
          <p:nvPr/>
        </p:nvSpPr>
        <p:spPr bwMode="auto">
          <a:xfrm>
            <a:off x="3963988" y="8818563"/>
            <a:ext cx="3032125" cy="463550"/>
          </a:xfrm>
          <a:prstGeom prst="rect">
            <a:avLst/>
          </a:prstGeom>
          <a:noFill/>
          <a:ln w="9525">
            <a:noFill/>
            <a:miter lim="800000"/>
            <a:headEnd/>
            <a:tailEnd/>
          </a:ln>
        </p:spPr>
        <p:txBody>
          <a:bodyPr lIns="91410" tIns="45705" rIns="91410" bIns="45705" anchor="b"/>
          <a:lstStyle/>
          <a:p>
            <a:pPr algn="r"/>
            <a:fld id="{A2153180-1B58-4B9A-BC4E-5EDD4BAC63AE}" type="slidenum">
              <a:rPr lang="en-US" sz="1200"/>
              <a:pPr algn="r"/>
              <a:t>37</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6C27B-8253-4958-914F-A0CECCA3B23D}" type="slidenum">
              <a:rPr lang="en-US"/>
              <a:pPr/>
              <a:t>38</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sz="1100"/>
              <a:t>Motivated by these observations, herein lies a fundamental question:</a:t>
            </a:r>
          </a:p>
          <a:p>
            <a:endParaRPr lang="en-US" sz="1100"/>
          </a:p>
          <a:p>
            <a:r>
              <a:rPr lang="en-US" sz="1100"/>
              <a:t>Is there a science for understanding the complexity of our networks such that we can engineer them to have predictable behavior?</a:t>
            </a:r>
          </a:p>
          <a:p>
            <a:endParaRPr lang="en-US" sz="1100"/>
          </a:p>
          <a:p>
            <a:r>
              <a:rPr lang="en-US" sz="1100"/>
              <a:t>I interpret the term “networks” broadly.  We need to understand </a:t>
            </a:r>
            <a:r>
              <a:rPr lang="en-US" sz="1100">
                <a:latin typeface="Arial Unicode MS" pitchFamily="34" charset="-128"/>
              </a:rPr>
              <a:t>networks at multiple layers of abstraction, as illustrated by the picture: from the physical layer on the bottom through multiple architectural and protocol layers in the middle all the way up to the top layer of networks of people, organizations, and societies.</a:t>
            </a:r>
          </a:p>
          <a:p>
            <a:endParaRPr lang="en-US" sz="11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901A6-87F2-408B-9F52-C8E7080C7AF9}" type="slidenum">
              <a:rPr lang="en-US"/>
              <a:pPr/>
              <a:t>39</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pPr>
              <a:lnSpc>
                <a:spcPct val="80000"/>
              </a:lnSpc>
            </a:pPr>
            <a:r>
              <a:rPr lang="en-US" sz="700"/>
              <a:t>The field of computing has science drivers, technology drivers, and societal drivers.  Network science and engineering is no different.  For all three drivers, there are fundamental challenges that face us if we are to make progress in answering the question stated earlier.  Let’s use these three interacting sets of drivers to frame a research agenda for network science and engineering.   I’ll start with the science drivers.</a:t>
            </a:r>
          </a:p>
          <a:p>
            <a:pPr>
              <a:lnSpc>
                <a:spcPct val="80000"/>
              </a:lnSpc>
            </a:pPr>
            <a:endParaRPr lang="en-US" sz="700"/>
          </a:p>
          <a:p>
            <a:pPr>
              <a:lnSpc>
                <a:spcPct val="80000"/>
              </a:lnSpc>
            </a:pPr>
            <a:r>
              <a:rPr lang="en-US" sz="700"/>
              <a:t>The scientific challenge is to understand the complexity of networked systems.  We do not have theories of our networks such that we understand their emergent properties.  We do not have formal models of our networks such that we can assert any guarantees of reliability or survivability, especially in the presence of disruptive events or malicious attacks.  We do not have models of our networks such that we can accurately predict their performance; for example Poisson models and heavy-tail distribution models are unrealistic or overly simplistic.</a:t>
            </a:r>
          </a:p>
          <a:p>
            <a:pPr>
              <a:lnSpc>
                <a:spcPct val="80000"/>
              </a:lnSpc>
            </a:pPr>
            <a:endParaRPr lang="en-US" sz="700"/>
          </a:p>
          <a:p>
            <a:pPr>
              <a:lnSpc>
                <a:spcPct val="80000"/>
              </a:lnSpc>
            </a:pPr>
            <a:r>
              <a:rPr lang="en-US" sz="700"/>
              <a:t>The technology drivers come from new communication substrates such as wireless and optical.  These new substrates change the physical characteristics of the network, suggesting new network architectures, where the goal is not just simply optimizing the transmission of a packet from one host to another.  For example, because of increased bandwidth and large distances between nodes we already view the network not just as a communication medium but as a storage medium.  Technology drivers also come from new devices. The ubiquity of mobile computing and communication devices, for example, is forcing us to rethink our networks in truly fundamental ways, to include at the very least the human dimension of what networks are.</a:t>
            </a:r>
          </a:p>
          <a:p>
            <a:pPr>
              <a:lnSpc>
                <a:spcPct val="80000"/>
              </a:lnSpc>
            </a:pPr>
            <a:endParaRPr lang="en-US" sz="700"/>
          </a:p>
          <a:p>
            <a:pPr>
              <a:lnSpc>
                <a:spcPct val="80000"/>
              </a:lnSpc>
            </a:pPr>
            <a:r>
              <a:rPr lang="en-US" sz="700"/>
              <a:t>Moreover, new theories and new architectures enable new societal uses of the network—creating new opportunities such as virtual worlds and new challenges such as ensuring the security and privacy of users and their data.</a:t>
            </a:r>
          </a:p>
          <a:p>
            <a:pPr>
              <a:lnSpc>
                <a:spcPct val="80000"/>
              </a:lnSpc>
            </a:pPr>
            <a:endParaRPr lang="en-US" sz="700"/>
          </a:p>
          <a:p>
            <a:pPr>
              <a:lnSpc>
                <a:spcPct val="80000"/>
              </a:lnSpc>
            </a:pPr>
            <a:r>
              <a:rPr lang="en-US" sz="700"/>
              <a:t>For your interest, I’ve included in small font, a sampling of fundamental challenges for each of these three drivers.</a:t>
            </a:r>
          </a:p>
          <a:p>
            <a:pPr>
              <a:lnSpc>
                <a:spcPct val="80000"/>
              </a:lnSpc>
            </a:pPr>
            <a:endParaRPr lang="en-US" sz="700"/>
          </a:p>
          <a:p>
            <a:pPr>
              <a:lnSpc>
                <a:spcPct val="80000"/>
              </a:lnSpc>
            </a:pPr>
            <a:r>
              <a:rPr lang="en-US" sz="700"/>
              <a:t>The research communities active in addressing these intellectual challenges are correspondingly listed on the right.  Indeed one of the opportunities in developing a research agenda for network science and engineering, is ambitiously to ignite a diverse range of communities to work together and look at networked systems from a holistic viewpoint—it’s not enough to invent a new theory, a new architecture, or a new application without understanding the implications it has for all aspects of the networked system.</a:t>
            </a:r>
          </a:p>
          <a:p>
            <a:pPr>
              <a:lnSpc>
                <a:spcPct val="80000"/>
              </a:lnSpc>
            </a:pPr>
            <a:endParaRPr lang="en-US" sz="700"/>
          </a:p>
          <a:p>
            <a:pPr>
              <a:lnSpc>
                <a:spcPct val="80000"/>
              </a:lnSpc>
            </a:pPr>
            <a:r>
              <a:rPr lang="en-US" sz="700"/>
              <a:t>I would like to emphasize the expanse of these intellectual challenges.  I am talking not just about networks as the invisible infrastructure that we all take for granted today, but about networks of people and organizations that creatively use the invisible infrastructure in unforeseen ways.</a:t>
            </a:r>
          </a:p>
          <a:p>
            <a:pPr>
              <a:lnSpc>
                <a:spcPct val="80000"/>
              </a:lnSpc>
            </a:pPr>
            <a:endParaRPr lang="en-US" sz="700"/>
          </a:p>
          <a:p>
            <a:pPr>
              <a:lnSpc>
                <a:spcPct val="80000"/>
              </a:lnSpc>
            </a:pPr>
            <a:r>
              <a:rPr lang="en-US" sz="700"/>
              <a:t>To calibrate the rapid growth in societal impact of the Internet, let me give you some concrete examples: Mosaic, the first browser, was created in 1993 and Google was founded in 1998, less than ten years ago.  Google is known for search but it makes its money on ads;  who would have guessed?  (As as aside: remember that Mosaic and Google, like other browsers and search engines, were born out of NSF/CISE-funded research projects in universities.) Within just the past four years, we have seen the creation and influence of social networks embraced by the younger generation: SecondLife, FaceBook, and YouTube.  We are also seeing old institutions remake themselves, including the print media like newspapers and the music recording industry.  More sobering, in April of this year we witnessed the first cyber attack on a nation—Estonia—by a well-organized group in Russia.  And just three weeks ago, the US company Seagate reported that hard drives sold in Taiwan contained Trojan Horses planted by subcontractors in China so that any information stored on those tainted hard drives was automatically uploaded to websites in Beijing.  We did not anticipate any of these phenomena—good and bad—nor did we anticipate how they have completely changed the way in which people and organizations interact with each other.</a:t>
            </a:r>
          </a:p>
          <a:p>
            <a:pPr>
              <a:lnSpc>
                <a:spcPct val="80000"/>
              </a:lnSpc>
            </a:pPr>
            <a:endParaRPr lang="en-US" sz="700"/>
          </a:p>
          <a:p>
            <a:pPr>
              <a:lnSpc>
                <a:spcPct val="80000"/>
              </a:lnSpc>
            </a:pPr>
            <a:r>
              <a:rPr lang="en-US" sz="700"/>
              <a:t>It is the expanse of all these intellectual challenges that necessitates including not just researchers in computer and information science and engineering, but researchers in economics and the social sciences.</a:t>
            </a:r>
          </a:p>
          <a:p>
            <a:pPr>
              <a:lnSpc>
                <a:spcPct val="80000"/>
              </a:lnSpc>
            </a:pPr>
            <a:endParaRPr lang="en-US" sz="7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901A6-87F2-408B-9F52-C8E7080C7AF9}" type="slidenum">
              <a:rPr lang="en-US"/>
              <a:pPr/>
              <a:t>40</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pPr>
              <a:lnSpc>
                <a:spcPct val="80000"/>
              </a:lnSpc>
            </a:pPr>
            <a:r>
              <a:rPr lang="en-US" sz="700"/>
              <a:t>The field of computing has science drivers, technology drivers, and societal drivers.  Network science and engineering is no different.  For all three drivers, there are fundamental challenges that face us if we are to make progress in answering the question stated earlier.  Let’s use these three interacting sets of drivers to frame a research agenda for network science and engineering.   I’ll start with the science drivers.</a:t>
            </a:r>
          </a:p>
          <a:p>
            <a:pPr>
              <a:lnSpc>
                <a:spcPct val="80000"/>
              </a:lnSpc>
            </a:pPr>
            <a:endParaRPr lang="en-US" sz="700"/>
          </a:p>
          <a:p>
            <a:pPr>
              <a:lnSpc>
                <a:spcPct val="80000"/>
              </a:lnSpc>
            </a:pPr>
            <a:r>
              <a:rPr lang="en-US" sz="700"/>
              <a:t>The scientific challenge is to understand the complexity of networked systems.  We do not have theories of our networks such that we understand their emergent properties.  We do not have formal models of our networks such that we can assert any guarantees of reliability or survivability, especially in the presence of disruptive events or malicious attacks.  We do not have models of our networks such that we can accurately predict their performance; for example Poisson models and heavy-tail distribution models are unrealistic or overly simplistic.</a:t>
            </a:r>
          </a:p>
          <a:p>
            <a:pPr>
              <a:lnSpc>
                <a:spcPct val="80000"/>
              </a:lnSpc>
            </a:pPr>
            <a:endParaRPr lang="en-US" sz="700"/>
          </a:p>
          <a:p>
            <a:pPr>
              <a:lnSpc>
                <a:spcPct val="80000"/>
              </a:lnSpc>
            </a:pPr>
            <a:r>
              <a:rPr lang="en-US" sz="700"/>
              <a:t>The technology drivers come from new communication substrates such as wireless and optical.  These new substrates change the physical characteristics of the network, suggesting new network architectures, where the goal is not just simply optimizing the transmission of a packet from one host to another.  For example, because of increased bandwidth and large distances between nodes we already view the network not just as a communication medium but as a storage medium.  Technology drivers also come from new devices. The ubiquity of mobile computing and communication devices, for example, is forcing us to rethink our networks in truly fundamental ways, to include at the very least the human dimension of what networks are.</a:t>
            </a:r>
          </a:p>
          <a:p>
            <a:pPr>
              <a:lnSpc>
                <a:spcPct val="80000"/>
              </a:lnSpc>
            </a:pPr>
            <a:endParaRPr lang="en-US" sz="700"/>
          </a:p>
          <a:p>
            <a:pPr>
              <a:lnSpc>
                <a:spcPct val="80000"/>
              </a:lnSpc>
            </a:pPr>
            <a:r>
              <a:rPr lang="en-US" sz="700"/>
              <a:t>Moreover, new theories and new architectures enable new societal uses of the network—creating new opportunities such as virtual worlds and new challenges such as ensuring the security and privacy of users and their data.</a:t>
            </a:r>
          </a:p>
          <a:p>
            <a:pPr>
              <a:lnSpc>
                <a:spcPct val="80000"/>
              </a:lnSpc>
            </a:pPr>
            <a:endParaRPr lang="en-US" sz="700"/>
          </a:p>
          <a:p>
            <a:pPr>
              <a:lnSpc>
                <a:spcPct val="80000"/>
              </a:lnSpc>
            </a:pPr>
            <a:r>
              <a:rPr lang="en-US" sz="700"/>
              <a:t>For your interest, I’ve included in small font, a sampling of fundamental challenges for each of these three drivers.</a:t>
            </a:r>
          </a:p>
          <a:p>
            <a:pPr>
              <a:lnSpc>
                <a:spcPct val="80000"/>
              </a:lnSpc>
            </a:pPr>
            <a:endParaRPr lang="en-US" sz="700"/>
          </a:p>
          <a:p>
            <a:pPr>
              <a:lnSpc>
                <a:spcPct val="80000"/>
              </a:lnSpc>
            </a:pPr>
            <a:r>
              <a:rPr lang="en-US" sz="700"/>
              <a:t>The research communities active in addressing these intellectual challenges are correspondingly listed on the right.  Indeed one of the opportunities in developing a research agenda for network science and engineering, is ambitiously to ignite a diverse range of communities to work together and look at networked systems from a holistic viewpoint—it’s not enough to invent a new theory, a new architecture, or a new application without understanding the implications it has for all aspects of the networked system.</a:t>
            </a:r>
          </a:p>
          <a:p>
            <a:pPr>
              <a:lnSpc>
                <a:spcPct val="80000"/>
              </a:lnSpc>
            </a:pPr>
            <a:endParaRPr lang="en-US" sz="700"/>
          </a:p>
          <a:p>
            <a:pPr>
              <a:lnSpc>
                <a:spcPct val="80000"/>
              </a:lnSpc>
            </a:pPr>
            <a:r>
              <a:rPr lang="en-US" sz="700"/>
              <a:t>I would like to emphasize the expanse of these intellectual challenges.  I am talking not just about networks as the invisible infrastructure that we all take for granted today, but about networks of people and organizations that creatively use the invisible infrastructure in unforeseen ways.</a:t>
            </a:r>
          </a:p>
          <a:p>
            <a:pPr>
              <a:lnSpc>
                <a:spcPct val="80000"/>
              </a:lnSpc>
            </a:pPr>
            <a:endParaRPr lang="en-US" sz="700"/>
          </a:p>
          <a:p>
            <a:pPr>
              <a:lnSpc>
                <a:spcPct val="80000"/>
              </a:lnSpc>
            </a:pPr>
            <a:r>
              <a:rPr lang="en-US" sz="700"/>
              <a:t>To calibrate the rapid growth in societal impact of the Internet, let me give you some concrete examples: Mosaic, the first browser, was created in 1993 and Google was founded in 1998, less than ten years ago.  Google is known for search but it makes its money on ads;  who would have guessed?  (As as aside: remember that Mosaic and Google, like other browsers and search engines, were born out of NSF/CISE-funded research projects in universities.) Within just the past four years, we have seen the creation and influence of social networks embraced by the younger generation: SecondLife, FaceBook, and YouTube.  We are also seeing old institutions remake themselves, including the print media like newspapers and the music recording industry.  More sobering, in April of this year we witnessed the first cyber attack on a nation—Estonia—by a well-organized group in Russia.  And just three weeks ago, the US company Seagate reported that hard drives sold in Taiwan contained Trojan Horses planted by subcontractors in China so that any information stored on those tainted hard drives was automatically uploaded to websites in Beijing.  We did not anticipate any of these phenomena—good and bad—nor did we anticipate how they have completely changed the way in which people and organizations interact with each other.</a:t>
            </a:r>
          </a:p>
          <a:p>
            <a:pPr>
              <a:lnSpc>
                <a:spcPct val="80000"/>
              </a:lnSpc>
            </a:pPr>
            <a:endParaRPr lang="en-US" sz="700"/>
          </a:p>
          <a:p>
            <a:pPr>
              <a:lnSpc>
                <a:spcPct val="80000"/>
              </a:lnSpc>
            </a:pPr>
            <a:r>
              <a:rPr lang="en-US" sz="700"/>
              <a:t>It is the expanse of all these intellectual challenges that necessitates including not just researchers in computer and information science and engineering, but researchers in economics and the social sciences.</a:t>
            </a:r>
          </a:p>
          <a:p>
            <a:pPr>
              <a:lnSpc>
                <a:spcPct val="80000"/>
              </a:lnSpc>
            </a:pPr>
            <a:endParaRPr lang="en-US" sz="7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3A9DEA6-91A9-485F-8DCD-F37B3D84898A}" type="slidenum">
              <a:rPr lang="en-US" smtClean="0"/>
              <a:pPr/>
              <a:t>41</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89D46-1359-4193-B778-4445FCBB4A2D}" type="slidenum">
              <a:rPr lang="en-US"/>
              <a:pPr/>
              <a:t>45</a:t>
            </a:fld>
            <a:endParaRPr lang="en-US"/>
          </a:p>
        </p:txBody>
      </p:sp>
      <p:sp>
        <p:nvSpPr>
          <p:cNvPr id="887810" name="Rectangle 2"/>
          <p:cNvSpPr>
            <a:spLocks noGrp="1" noRot="1" noChangeAspect="1" noChangeArrowheads="1" noTextEdit="1"/>
          </p:cNvSpPr>
          <p:nvPr>
            <p:ph type="sldImg"/>
          </p:nvPr>
        </p:nvSpPr>
        <p:spPr>
          <a:ln/>
        </p:spPr>
      </p:sp>
      <p:sp>
        <p:nvSpPr>
          <p:cNvPr id="88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3A9DEA6-91A9-485F-8DCD-F37B3D84898A}" type="slidenum">
              <a:rPr lang="en-US" smtClean="0"/>
              <a:pPr/>
              <a:t>47</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B5FB068-8675-4AC3-A79E-FD478EECB45D}" type="slidenum">
              <a:rPr lang="en-US" smtClean="0"/>
              <a:pPr/>
              <a:t>48</a:t>
            </a:fld>
            <a:endParaRPr lang="en-US" smtClean="0"/>
          </a:p>
        </p:txBody>
      </p:sp>
      <p:sp>
        <p:nvSpPr>
          <p:cNvPr id="67587" name="Rectangle 2"/>
          <p:cNvSpPr>
            <a:spLocks noChangeArrowheads="1" noTextEdit="1"/>
          </p:cNvSpPr>
          <p:nvPr>
            <p:ph type="sldImg"/>
          </p:nvPr>
        </p:nvSpPr>
        <p:spPr>
          <a:xfrm>
            <a:off x="1181100" y="696913"/>
            <a:ext cx="4637088" cy="3479800"/>
          </a:xfrm>
          <a:ln/>
        </p:spPr>
      </p:sp>
      <p:sp>
        <p:nvSpPr>
          <p:cNvPr id="67588"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34936667-453F-49EB-A429-5F2B4344ACE3}" type="slidenum">
              <a:rPr lang="en-US" smtClean="0"/>
              <a:pPr/>
              <a:t>53</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F4CF3-5F29-4CFB-9AE8-31CF934DEB42}" type="slidenum">
              <a:rPr lang="en-US"/>
              <a:pPr/>
              <a:t>54</a:t>
            </a:fld>
            <a:endParaRPr lang="en-US"/>
          </a:p>
        </p:txBody>
      </p:sp>
      <p:sp>
        <p:nvSpPr>
          <p:cNvPr id="1539074" name="Rectangle 2"/>
          <p:cNvSpPr>
            <a:spLocks noGrp="1" noRot="1" noChangeAspect="1" noChangeArrowheads="1" noTextEdit="1"/>
          </p:cNvSpPr>
          <p:nvPr>
            <p:ph type="sldImg"/>
          </p:nvPr>
        </p:nvSpPr>
        <p:spPr>
          <a:ln/>
        </p:spPr>
      </p:sp>
      <p:sp>
        <p:nvSpPr>
          <p:cNvPr id="153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3BD38-732E-49F1-B76F-1220B1FCE718}" type="slidenum">
              <a:rPr lang="en-US"/>
              <a:pPr/>
              <a:t>3</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Interlude: I have been recently arguing that the field of computing is driven by scientific questions, technology innovation, and societal demands.  I make this argument for two reasons: first, for ourselves in the field of computing, we are often so swept up by our technological advances or societal expectations that we forget that there are some deep scientific questions that underlie our field. Second, for others outside of computing, it is important to explain that the weight of each, and moreover the combination of our three drivers—science, technology, and society—make our field unique, indeed distinctive from other sciences, mathematics, and engineering.  Why not celebrate this distinction?</a:t>
            </a:r>
          </a:p>
          <a:p>
            <a:endParaRPr lang="en-US"/>
          </a:p>
          <a:p>
            <a:r>
              <a:rPr lang="en-US"/>
              <a:t>Moreover, as shown by the bidirectional arrows, there is wonderful interplay—push and pull—among these three drivers: In the usual loop, scientific discovery feeds technology innovation which feeds new societal applications; in the reverse direction, new technology inspires new creative societal uses, which may demand new scientific discovery.</a:t>
            </a:r>
          </a:p>
          <a:p>
            <a:r>
              <a:rPr lang="en-US"/>
              <a:t> </a:t>
            </a:r>
          </a:p>
          <a:p>
            <a:r>
              <a:rPr lang="en-US"/>
              <a:t>Underlying all three kinds of drivers to our field of computing, there are </a:t>
            </a:r>
            <a:r>
              <a:rPr lang="en-US" b="1"/>
              <a:t>fundamental, basic research</a:t>
            </a:r>
            <a:r>
              <a:rPr lang="en-US"/>
              <a:t> questions to be answered.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54C3C638-5717-473C-BC3F-57E5AA6B8E32}" type="slidenum">
              <a:rPr lang="en-US" smtClean="0"/>
              <a:pPr/>
              <a:t>57</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C8776DC4-8097-41FE-907E-52040B02E7E6}" type="slidenum">
              <a:rPr lang="en-US" smtClean="0"/>
              <a:pPr/>
              <a:t>58</a:t>
            </a:fld>
            <a:endParaRPr 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smtClean="0"/>
              <a:t>Organization of Economic Co-Operation and Development (OECD)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B416441-5F47-4BBC-BC08-25071C1A0C16}" type="slidenum">
              <a:rPr lang="en-US" smtClean="0"/>
              <a:pPr/>
              <a:t>62</a:t>
            </a:fld>
            <a:endParaRPr lang="en-US" smtClean="0"/>
          </a:p>
        </p:txBody>
      </p:sp>
      <p:sp>
        <p:nvSpPr>
          <p:cNvPr id="71683" name="Rectangle 2"/>
          <p:cNvSpPr>
            <a:spLocks noChangeArrowheads="1" noTextEdit="1"/>
          </p:cNvSpPr>
          <p:nvPr>
            <p:ph type="sldImg"/>
          </p:nvPr>
        </p:nvSpPr>
        <p:spPr>
          <a:xfrm>
            <a:off x="1177925" y="696913"/>
            <a:ext cx="4641850" cy="3481387"/>
          </a:xfrm>
          <a:ln/>
        </p:spPr>
      </p:sp>
      <p:sp>
        <p:nvSpPr>
          <p:cNvPr id="71684" name="Rectangle 3"/>
          <p:cNvSpPr>
            <a:spLocks noGrp="1" noChangeArrowheads="1"/>
          </p:cNvSpPr>
          <p:nvPr>
            <p:ph type="body" idx="1"/>
          </p:nvPr>
        </p:nvSpPr>
        <p:spPr>
          <a:xfrm>
            <a:off x="700088" y="4410075"/>
            <a:ext cx="5597525" cy="4505325"/>
          </a:xfrm>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21AE3A02-D44F-472E-BE58-4A8F6F51714A}" type="slidenum">
              <a:rPr lang="en-US" smtClean="0"/>
              <a:pPr/>
              <a:t>64</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63EB8-C5AE-41E3-B5E9-C6D3FA994E6B}" type="slidenum">
              <a:rPr lang="en-US"/>
              <a:pPr/>
              <a:t>66</a:t>
            </a:fld>
            <a:endParaRPr lang="en-US"/>
          </a:p>
        </p:txBody>
      </p:sp>
      <p:sp>
        <p:nvSpPr>
          <p:cNvPr id="1229826" name="Rectangle 2"/>
          <p:cNvSpPr>
            <a:spLocks noGrp="1" noRot="1" noChangeAspect="1" noChangeArrowheads="1" noTextEdit="1"/>
          </p:cNvSpPr>
          <p:nvPr>
            <p:ph type="sldImg"/>
          </p:nvPr>
        </p:nvSpPr>
        <p:spPr>
          <a:ln/>
        </p:spPr>
      </p:sp>
      <p:sp>
        <p:nvSpPr>
          <p:cNvPr id="1229827" name="Rectangle 3"/>
          <p:cNvSpPr>
            <a:spLocks noGrp="1" noChangeArrowheads="1"/>
          </p:cNvSpPr>
          <p:nvPr>
            <p:ph type="body" idx="1"/>
          </p:nvPr>
        </p:nvSpPr>
        <p:spPr>
          <a:xfrm>
            <a:off x="458351" y="4409879"/>
            <a:ext cx="6024489" cy="4178716"/>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0F6FD-436B-4386-A6EA-0555F03415FC}" type="slidenum">
              <a:rPr lang="en-US"/>
              <a:pPr/>
              <a:t>69</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a:xfrm>
            <a:off x="458351" y="4409879"/>
            <a:ext cx="6024489" cy="4178716"/>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6C702-8DE1-4A5F-AC0C-D37DBADA09F9}" type="slidenum">
              <a:rPr lang="en-US"/>
              <a:pPr/>
              <a:t>70</a:t>
            </a:fld>
            <a:endParaRPr lang="en-US"/>
          </a:p>
        </p:txBody>
      </p:sp>
      <p:sp>
        <p:nvSpPr>
          <p:cNvPr id="1304578" name="Rectangle 2"/>
          <p:cNvSpPr>
            <a:spLocks noGrp="1" noRot="1" noChangeAspect="1" noChangeArrowheads="1" noTextEdit="1"/>
          </p:cNvSpPr>
          <p:nvPr>
            <p:ph type="sldImg"/>
          </p:nvPr>
        </p:nvSpPr>
        <p:spPr>
          <a:ln/>
        </p:spPr>
      </p:sp>
      <p:sp>
        <p:nvSpPr>
          <p:cNvPr id="1304579" name="Rectangle 3"/>
          <p:cNvSpPr>
            <a:spLocks noGrp="1" noChangeArrowheads="1"/>
          </p:cNvSpPr>
          <p:nvPr>
            <p:ph type="body" idx="1"/>
          </p:nvPr>
        </p:nvSpPr>
        <p:spPr/>
        <p:txBody>
          <a:bodyPr/>
          <a:lstStyle/>
          <a:p>
            <a:r>
              <a:rPr lang="en-US"/>
              <a:t>Plum, maroon, cyan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354A5B3-1D9F-4DA2-B69A-6D70C1FF2E88}" type="slidenum">
              <a:rPr lang="en-US" smtClean="0"/>
              <a:pPr/>
              <a:t>4</a:t>
            </a:fld>
            <a:endParaRPr lang="en-US" smtClean="0"/>
          </a:p>
        </p:txBody>
      </p:sp>
      <p:sp>
        <p:nvSpPr>
          <p:cNvPr id="40963" name="Slide Image Placeholder 1"/>
          <p:cNvSpPr>
            <a:spLocks noGrp="1" noRot="1" noChangeAspect="1" noTextEdit="1"/>
          </p:cNvSpPr>
          <p:nvPr>
            <p:ph type="sldImg"/>
          </p:nvPr>
        </p:nvSpPr>
        <p:spPr>
          <a:xfrm>
            <a:off x="1177925" y="696913"/>
            <a:ext cx="4641850" cy="3481387"/>
          </a:xfrm>
          <a:ln/>
        </p:spPr>
      </p:sp>
      <p:sp>
        <p:nvSpPr>
          <p:cNvPr id="40964" name="Slide Number Placeholder 3"/>
          <p:cNvSpPr txBox="1">
            <a:spLocks noGrp="1"/>
          </p:cNvSpPr>
          <p:nvPr/>
        </p:nvSpPr>
        <p:spPr bwMode="auto">
          <a:xfrm>
            <a:off x="3963988" y="8818563"/>
            <a:ext cx="3032125" cy="463550"/>
          </a:xfrm>
          <a:prstGeom prst="rect">
            <a:avLst/>
          </a:prstGeom>
          <a:noFill/>
          <a:ln w="9525">
            <a:noFill/>
            <a:miter lim="800000"/>
            <a:headEnd/>
            <a:tailEnd/>
          </a:ln>
        </p:spPr>
        <p:txBody>
          <a:bodyPr lIns="93022" tIns="46511" rIns="93022" bIns="46511" anchor="b"/>
          <a:lstStyle/>
          <a:p>
            <a:pPr algn="r" defTabSz="930275"/>
            <a:fld id="{2963EFE3-9A4E-40F4-ABD6-46E9B874A0DD}" type="slidenum">
              <a:rPr lang="en-US" sz="1200">
                <a:latin typeface="Times New Roman" pitchFamily="18" charset="0"/>
              </a:rPr>
              <a:pPr algn="r" defTabSz="930275"/>
              <a:t>4</a:t>
            </a:fld>
            <a:endParaRPr lang="en-US" sz="1200">
              <a:latin typeface="Times New Roman" pitchFamily="18" charset="0"/>
            </a:endParaRPr>
          </a:p>
        </p:txBody>
      </p:sp>
      <p:sp>
        <p:nvSpPr>
          <p:cNvPr id="40965" name="TextBox 16"/>
          <p:cNvSpPr>
            <a:spLocks noGrp="1" noChangeArrowheads="1"/>
          </p:cNvSpPr>
          <p:nvPr>
            <p:ph type="body" idx="1"/>
          </p:nvPr>
        </p:nvSpPr>
        <p:spPr>
          <a:xfrm>
            <a:off x="700088" y="4408488"/>
            <a:ext cx="5597525" cy="1279525"/>
          </a:xfrm>
          <a:noFill/>
          <a:ln/>
        </p:spPr>
        <p:txBody>
          <a:bodyPr lIns="93022" tIns="46511" rIns="93022" bIns="46511">
            <a:spAutoFit/>
          </a:bodyPr>
          <a:lstStyle/>
          <a:p>
            <a:pPr>
              <a:buFont typeface="Wingdings" pitchFamily="2" charset="2"/>
              <a:buNone/>
            </a:pPr>
            <a:r>
              <a:rPr lang="en-US" smtClean="0">
                <a:solidFill>
                  <a:srgbClr val="19194D"/>
                </a:solidFill>
              </a:rPr>
              <a:t>In just this short span of 40 or so years, computing has had tremendous impact on our economy through the creation of new industries: from telecommunications and networking companies, to computer companies, and to software companies.  I think all of you will recognize at least a few of these company logos and I’m not even showing the broader impact computing has had on other industries as well.</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8B7BE21-CE5E-4CE2-B200-95747CD76D12}" type="slidenum">
              <a:rPr lang="en-US" smtClean="0"/>
              <a:pPr/>
              <a:t>5</a:t>
            </a:fld>
            <a:endParaRPr lang="en-US" smtClean="0"/>
          </a:p>
        </p:txBody>
      </p:sp>
      <p:sp>
        <p:nvSpPr>
          <p:cNvPr id="41987" name="Slide Image Placeholder 1"/>
          <p:cNvSpPr>
            <a:spLocks noGrp="1" noRot="1" noChangeAspect="1" noTextEdit="1"/>
          </p:cNvSpPr>
          <p:nvPr>
            <p:ph type="sldImg"/>
          </p:nvPr>
        </p:nvSpPr>
        <p:spPr>
          <a:xfrm>
            <a:off x="1177925" y="696913"/>
            <a:ext cx="4641850" cy="3481387"/>
          </a:xfrm>
          <a:ln/>
        </p:spPr>
      </p:sp>
      <p:sp>
        <p:nvSpPr>
          <p:cNvPr id="41988" name="Slide Number Placeholder 3"/>
          <p:cNvSpPr txBox="1">
            <a:spLocks noGrp="1"/>
          </p:cNvSpPr>
          <p:nvPr/>
        </p:nvSpPr>
        <p:spPr bwMode="auto">
          <a:xfrm>
            <a:off x="3963988" y="8818563"/>
            <a:ext cx="3032125" cy="463550"/>
          </a:xfrm>
          <a:prstGeom prst="rect">
            <a:avLst/>
          </a:prstGeom>
          <a:noFill/>
          <a:ln w="9525">
            <a:noFill/>
            <a:miter lim="800000"/>
            <a:headEnd/>
            <a:tailEnd/>
          </a:ln>
        </p:spPr>
        <p:txBody>
          <a:bodyPr lIns="93022" tIns="46511" rIns="93022" bIns="46511" anchor="b"/>
          <a:lstStyle/>
          <a:p>
            <a:pPr algn="r" defTabSz="930275"/>
            <a:fld id="{6D2D5161-1D28-45F6-9F95-C7CFE6ED294A}" type="slidenum">
              <a:rPr lang="en-US" sz="1200">
                <a:latin typeface="Times New Roman" pitchFamily="18" charset="0"/>
              </a:rPr>
              <a:pPr algn="r" defTabSz="930275"/>
              <a:t>5</a:t>
            </a:fld>
            <a:endParaRPr lang="en-US" sz="1200">
              <a:latin typeface="Times New Roman" pitchFamily="18" charset="0"/>
            </a:endParaRPr>
          </a:p>
        </p:txBody>
      </p:sp>
      <p:sp>
        <p:nvSpPr>
          <p:cNvPr id="41989" name="TextBox 16"/>
          <p:cNvSpPr>
            <a:spLocks noGrp="1" noChangeArrowheads="1"/>
          </p:cNvSpPr>
          <p:nvPr>
            <p:ph type="body" idx="1"/>
          </p:nvPr>
        </p:nvSpPr>
        <p:spPr>
          <a:xfrm>
            <a:off x="700088" y="4408488"/>
            <a:ext cx="5597525" cy="1712912"/>
          </a:xfrm>
          <a:noFill/>
          <a:ln/>
        </p:spPr>
        <p:txBody>
          <a:bodyPr lIns="93022" tIns="46511" rIns="93022" bIns="46511">
            <a:spAutoFit/>
          </a:bodyPr>
          <a:lstStyle/>
          <a:p>
            <a:pPr>
              <a:buFont typeface="Wingdings" pitchFamily="2" charset="2"/>
              <a:buNone/>
            </a:pPr>
            <a:r>
              <a:rPr lang="en-US" smtClean="0">
                <a:solidFill>
                  <a:srgbClr val="19194D"/>
                </a:solidFill>
              </a:rPr>
              <a:t>Computing has also had tremendous impact on society, affecting the way we lead our daily lives: the way we go shopping, find information, communicate with each other, do our taxes, manage our bank accounts, buy airline tickets, listen to music, watch movies, play games, and even find a date.  The companies whose logos you see here are just examples of new industrial and economic sectors created because of the computing technology revolution.</a:t>
            </a:r>
            <a:endParaRPr lang="en-US" sz="1600" smtClean="0">
              <a:solidFill>
                <a:srgbClr val="19194D"/>
              </a:solidFill>
            </a:endParaRPr>
          </a:p>
          <a:p>
            <a:pPr>
              <a:buFont typeface="Wingdings" pitchFamily="2" charset="2"/>
              <a:buNone/>
            </a:pPr>
            <a:endParaRPr lang="en-US" smtClean="0"/>
          </a:p>
          <a:p>
            <a:pPr>
              <a:buFont typeface="Wingdings" pitchFamily="2" charset="2"/>
              <a:buNone/>
            </a:pPr>
            <a:r>
              <a:rPr lang="en-US" smtClean="0"/>
              <a:t>What makes this all possible?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3623F8AE-1E62-45CA-8A09-76069E4834AF}" type="slidenum">
              <a:rPr lang="en-US" smtClean="0"/>
              <a:pPr/>
              <a:t>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23E07FA9-B878-49F3-B9EC-555161021B1F}" type="slidenum">
              <a:rPr lang="en-US" smtClean="0"/>
              <a:pPr/>
              <a:t>10</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A51C0-2D0B-45BA-B9D3-7457E5096054}" type="slidenum">
              <a:rPr lang="en-US"/>
              <a:pPr/>
              <a:t>11</a:t>
            </a:fld>
            <a:endParaRPr lang="en-US"/>
          </a:p>
        </p:txBody>
      </p:sp>
      <p:sp>
        <p:nvSpPr>
          <p:cNvPr id="1476610" name="Rectangle 2"/>
          <p:cNvSpPr>
            <a:spLocks noGrp="1" noRot="1" noChangeAspect="1" noChangeArrowheads="1" noTextEdit="1"/>
          </p:cNvSpPr>
          <p:nvPr>
            <p:ph type="sldImg"/>
          </p:nvPr>
        </p:nvSpPr>
        <p:spPr>
          <a:ln/>
        </p:spPr>
      </p:sp>
      <p:sp>
        <p:nvSpPr>
          <p:cNvPr id="1476611" name="Rectangle 3"/>
          <p:cNvSpPr>
            <a:spLocks noGrp="1" noChangeArrowheads="1"/>
          </p:cNvSpPr>
          <p:nvPr>
            <p:ph type="body" idx="1"/>
          </p:nvPr>
        </p:nvSpPr>
        <p:spPr/>
        <p:txBody>
          <a:bodyPr/>
          <a:lstStyle/>
          <a:p>
            <a:endParaRPr lang="en-US"/>
          </a:p>
          <a:p>
            <a:r>
              <a:rPr lang="en-US"/>
              <a:t>~650 Data to Knowledge, 500 Understanding Complexity, &lt; 200 Virtual Organizations</a:t>
            </a:r>
          </a:p>
          <a:p>
            <a:endParaRPr lang="en-US"/>
          </a:p>
          <a:p>
            <a:r>
              <a:rPr lang="en-US"/>
              <a:t>90 PDs (~35 from CISE) and 6 (4 from CISE) admin staff across the agency helped</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B90D3C5-D3B7-4C4C-80E8-5E52D1F3A9E7}" type="slidenum">
              <a:rPr lang="en-US" smtClean="0"/>
              <a:pPr/>
              <a:t>14</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458788" y="4410075"/>
            <a:ext cx="6024562" cy="417830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23364BB-07AD-4C8B-A95E-8A049B982196}"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7EA9D18-705D-498A-8EA5-050AEC4EB24D}"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41300"/>
            <a:ext cx="1943100" cy="600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41300"/>
            <a:ext cx="5676900" cy="600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C418DBC-F7D1-4D69-85CC-1BD5D6CD4C7F}"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41300"/>
            <a:ext cx="77724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95400"/>
            <a:ext cx="7772400" cy="4953000"/>
          </a:xfrm>
        </p:spPr>
        <p:txBody>
          <a:bodyPr/>
          <a:lstStyle/>
          <a:p>
            <a:endParaRPr lang="en-US"/>
          </a:p>
        </p:txBody>
      </p:sp>
      <p:sp>
        <p:nvSpPr>
          <p:cNvPr id="4" name="Slide Number Placeholder 3"/>
          <p:cNvSpPr>
            <a:spLocks noGrp="1"/>
          </p:cNvSpPr>
          <p:nvPr>
            <p:ph type="sldNum" sz="quarter" idx="10"/>
          </p:nvPr>
        </p:nvSpPr>
        <p:spPr>
          <a:xfrm>
            <a:off x="3208338" y="6477000"/>
            <a:ext cx="1905000" cy="304800"/>
          </a:xfrm>
        </p:spPr>
        <p:txBody>
          <a:bodyPr/>
          <a:lstStyle>
            <a:lvl1pPr>
              <a:defRPr/>
            </a:lvl1pPr>
          </a:lstStyle>
          <a:p>
            <a:fld id="{99475544-BB60-41C0-87F8-6A7D0798E813}" type="slidenum">
              <a:rPr lang="en-US"/>
              <a:pPr/>
              <a:t>‹#›</a:t>
            </a:fld>
            <a:endParaRPr lang="en-US" sz="1400"/>
          </a:p>
        </p:txBody>
      </p:sp>
      <p:sp>
        <p:nvSpPr>
          <p:cNvPr id="5" name="Date Placeholder 4"/>
          <p:cNvSpPr>
            <a:spLocks noGrp="1"/>
          </p:cNvSpPr>
          <p:nvPr>
            <p:ph type="dt" sz="half" idx="11"/>
          </p:nvPr>
        </p:nvSpPr>
        <p:spPr>
          <a:xfrm>
            <a:off x="246063" y="6477000"/>
            <a:ext cx="1905000" cy="304800"/>
          </a:xfrm>
        </p:spPr>
        <p:txBody>
          <a:bodyPr/>
          <a:lstStyle>
            <a:lvl1pPr>
              <a:defRPr/>
            </a:lvl1pPr>
          </a:lstStyle>
          <a:p>
            <a:r>
              <a:rPr lang="en-US"/>
              <a:t>Snowbird 2008</a:t>
            </a:r>
          </a:p>
        </p:txBody>
      </p:sp>
      <p:sp>
        <p:nvSpPr>
          <p:cNvPr id="6" name="Footer Placeholder 5"/>
          <p:cNvSpPr>
            <a:spLocks noGrp="1"/>
          </p:cNvSpPr>
          <p:nvPr>
            <p:ph type="ftr" sz="quarter" idx="12"/>
          </p:nvPr>
        </p:nvSpPr>
        <p:spPr>
          <a:xfrm>
            <a:off x="6315075" y="6477000"/>
            <a:ext cx="2725738" cy="304800"/>
          </a:xfrm>
        </p:spPr>
        <p:txBody>
          <a:bodyPr/>
          <a:lstStyle>
            <a:lvl1pPr>
              <a:defRPr/>
            </a:lvl1pPr>
          </a:lstStyle>
          <a:p>
            <a:r>
              <a:rPr lang="en-US"/>
              <a:t>Jeannette M. Wing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10B9D05-670D-4E6A-A6D8-0CA3C08F4B0C}"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53F16B4-E344-447E-9F25-59FB359C8431}"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0B80C96-56F3-4E9D-A7B6-706FD56FC66E}"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A2F08F0D-08FE-43CC-893F-31BC8AB4C3F3}" type="slidenum">
              <a:rPr lang="en-US"/>
              <a:pPr>
                <a:defRPr/>
              </a:pPr>
              <a:t>‹#›</a:t>
            </a:fld>
            <a:endParaRPr lang="en-US" sz="1400"/>
          </a:p>
        </p:txBody>
      </p:sp>
      <p:sp>
        <p:nvSpPr>
          <p:cNvPr id="8"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9"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67B95AD-E4FB-4E0D-B943-6F323CD07C73}" type="slidenum">
              <a:rPr lang="en-US"/>
              <a:pPr>
                <a:defRPr/>
              </a:pPr>
              <a:t>‹#›</a:t>
            </a:fld>
            <a:endParaRPr lang="en-US" sz="1400"/>
          </a:p>
        </p:txBody>
      </p:sp>
      <p:sp>
        <p:nvSpPr>
          <p:cNvPr id="4"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5"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FCE2B11-E130-4025-8BFF-90F07BF7DF2D}" type="slidenum">
              <a:rPr lang="en-US"/>
              <a:pPr>
                <a:defRPr/>
              </a:pPr>
              <a:t>‹#›</a:t>
            </a:fld>
            <a:endParaRPr lang="en-US" sz="1400"/>
          </a:p>
        </p:txBody>
      </p:sp>
      <p:sp>
        <p:nvSpPr>
          <p:cNvPr id="3"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4"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7901380-9ECC-4AF3-98EE-E711F06C364D}"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6D39D6A-2BAC-4F3F-AED8-69B0CC87CA6F}"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413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8468" name="Rectangle 4"/>
          <p:cNvSpPr>
            <a:spLocks noGrp="1" noChangeArrowheads="1"/>
          </p:cNvSpPr>
          <p:nvPr>
            <p:ph type="sldNum" sz="quarter" idx="4"/>
          </p:nvPr>
        </p:nvSpPr>
        <p:spPr bwMode="auto">
          <a:xfrm>
            <a:off x="3208338"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a:lvl1pPr>
          </a:lstStyle>
          <a:p>
            <a:pPr>
              <a:defRPr/>
            </a:pPr>
            <a:fld id="{EFEE9FA6-7602-40DB-BEA6-82838E8D9498}" type="slidenum">
              <a:rPr lang="en-US"/>
              <a:pPr>
                <a:defRPr/>
              </a:pPr>
              <a:t>‹#›</a:t>
            </a:fld>
            <a:endParaRPr lang="en-US" sz="1400"/>
          </a:p>
        </p:txBody>
      </p:sp>
      <p:sp>
        <p:nvSpPr>
          <p:cNvPr id="958469" name="Rectangle 5"/>
          <p:cNvSpPr>
            <a:spLocks noGrp="1" noChangeArrowheads="1"/>
          </p:cNvSpPr>
          <p:nvPr>
            <p:ph type="dt" sz="half" idx="2"/>
          </p:nvPr>
        </p:nvSpPr>
        <p:spPr bwMode="auto">
          <a:xfrm>
            <a:off x="246063"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lvl1pPr>
          </a:lstStyle>
          <a:p>
            <a:pPr>
              <a:defRPr/>
            </a:pPr>
            <a:r>
              <a:rPr lang="en-US"/>
              <a:t>CISE Overview</a:t>
            </a:r>
          </a:p>
        </p:txBody>
      </p:sp>
      <p:sp>
        <p:nvSpPr>
          <p:cNvPr id="958470" name="Rectangle 6"/>
          <p:cNvSpPr>
            <a:spLocks noGrp="1" noChangeArrowheads="1"/>
          </p:cNvSpPr>
          <p:nvPr>
            <p:ph type="ftr" sz="quarter" idx="3"/>
          </p:nvPr>
        </p:nvSpPr>
        <p:spPr bwMode="auto">
          <a:xfrm>
            <a:off x="6315075" y="6477000"/>
            <a:ext cx="272573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vl1pPr>
          </a:lstStyle>
          <a:p>
            <a:pPr>
              <a:defRPr/>
            </a:pPr>
            <a:r>
              <a:rPr lang="en-US"/>
              <a:t>Jeannette M. Wing</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iming>
    <p:tnLst>
      <p:par>
        <p:cTn id="1" dur="indefinite" restart="never" nodeType="tmRoot"/>
      </p:par>
    </p:tnLst>
  </p:timing>
  <p:hf hdr="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l" rtl="0" eaLnBrk="0" fontAlgn="base" hangingPunct="0">
        <a:spcBef>
          <a:spcPct val="0"/>
        </a:spcBef>
        <a:spcAft>
          <a:spcPct val="0"/>
        </a:spcAft>
        <a:defRPr sz="3200">
          <a:solidFill>
            <a:schemeClr val="tx1"/>
          </a:solidFill>
          <a:latin typeface="Calibri" pitchFamily="34" charset="0"/>
        </a:defRPr>
      </a:lvl6pPr>
      <a:lvl7pPr marL="914400" algn="l" rtl="0" eaLnBrk="0" fontAlgn="base" hangingPunct="0">
        <a:spcBef>
          <a:spcPct val="0"/>
        </a:spcBef>
        <a:spcAft>
          <a:spcPct val="0"/>
        </a:spcAft>
        <a:defRPr sz="3200">
          <a:solidFill>
            <a:schemeClr val="tx1"/>
          </a:solidFill>
          <a:latin typeface="Calibri" pitchFamily="34" charset="0"/>
        </a:defRPr>
      </a:lvl7pPr>
      <a:lvl8pPr marL="1371600" algn="l" rtl="0" eaLnBrk="0" fontAlgn="base" hangingPunct="0">
        <a:spcBef>
          <a:spcPct val="0"/>
        </a:spcBef>
        <a:spcAft>
          <a:spcPct val="0"/>
        </a:spcAft>
        <a:defRPr sz="3200">
          <a:solidFill>
            <a:schemeClr val="tx1"/>
          </a:solidFill>
          <a:latin typeface="Calibri" pitchFamily="34" charset="0"/>
        </a:defRPr>
      </a:lvl8pPr>
      <a:lvl9pPr marL="1828800" algn="l" rtl="0" eaLnBrk="0" fontAlgn="base" hangingPunct="0">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images.google.com/imgres?imgurl=http://media.nasaexplores.com/lessons/04-014/images/clock.jpg&amp;imgrefurl=http://www.nasaexplores.com/show_58_teacher_st.php?id=040213172607&amp;h=195&amp;w=162&amp;sz=15&amp;hl=en&amp;start=9&amp;tbnid=L0wJsh_jeoZCmM:&amp;tbnh=104&amp;tbnw=86&amp;prev=/images?q=clock+cartoon&amp;gbv=2&amp;ndsp=20&amp;hl=en&amp;sa=N"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image" Target="../media/image93.jpeg"/></Relationships>
</file>

<file path=ppt/slides/_rels/slide2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png"/></Relationships>
</file>

<file path=ppt/slides/_rels/slide2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10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iki.umiacs.umd.edu/ccc/index.php/CLuE_PI_Meeting_2009" TargetMode="External"/><Relationship Id="rId2" Type="http://schemas.openxmlformats.org/officeDocument/2006/relationships/hyperlink" Target="http://www.nsf.gov/news/news_summ.jsp?cntn_id=114686&amp;org=NSF&amp;from=new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3" Type="http://schemas.openxmlformats.org/officeDocument/2006/relationships/image" Target="../media/image115.jpeg"/><Relationship Id="rId18" Type="http://schemas.openxmlformats.org/officeDocument/2006/relationships/hyperlink" Target="http://images.google.com/imgres?imgurl=http://graphics.jsonline.com/graphics/tech/img/dec04/millcol.one1207_big.jpg&amp;imgrefurl=http://www.jsonline.com/bym/tech/news/dec04/281634.asp&amp;h=600&amp;w=480&amp;sz=65&amp;hl=en&amp;start=11&amp;tbnid=TDY6LMyMFIivHM:&amp;tbnh=135&amp;tbnw=108&amp;prev=/images%3Fq%3Dwireless%2Bphone%26gbv%3D2%26svnum%3D10%26hl%3Den" TargetMode="External"/><Relationship Id="rId26" Type="http://schemas.openxmlformats.org/officeDocument/2006/relationships/image" Target="../media/image122.jpeg"/><Relationship Id="rId39" Type="http://schemas.openxmlformats.org/officeDocument/2006/relationships/image" Target="../media/image131.png"/><Relationship Id="rId21" Type="http://schemas.openxmlformats.org/officeDocument/2006/relationships/image" Target="../media/image120.jpeg"/><Relationship Id="rId34" Type="http://schemas.openxmlformats.org/officeDocument/2006/relationships/image" Target="../media/image128.jpeg"/><Relationship Id="rId42" Type="http://schemas.openxmlformats.org/officeDocument/2006/relationships/hyperlink" Target="http://www.sparrowcorp.com/ForSale/SaleImages/VME_CRATE.JPG" TargetMode="External"/><Relationship Id="rId47" Type="http://schemas.openxmlformats.org/officeDocument/2006/relationships/image" Target="../media/image137.png"/><Relationship Id="rId50" Type="http://schemas.openxmlformats.org/officeDocument/2006/relationships/image" Target="../media/image140.wmf"/><Relationship Id="rId55" Type="http://schemas.openxmlformats.org/officeDocument/2006/relationships/image" Target="../media/image145.wmf"/><Relationship Id="rId63" Type="http://schemas.openxmlformats.org/officeDocument/2006/relationships/image" Target="../media/image153.wmf"/><Relationship Id="rId7" Type="http://schemas.openxmlformats.org/officeDocument/2006/relationships/image" Target="../media/image110.png"/><Relationship Id="rId2" Type="http://schemas.openxmlformats.org/officeDocument/2006/relationships/slideLayout" Target="../slideLayouts/slideLayout7.xml"/><Relationship Id="rId16" Type="http://schemas.openxmlformats.org/officeDocument/2006/relationships/hyperlink" Target="http://images.google.com/imgres?imgurl=http://www.pdaextreme.com/images/ret_apple_ipod_iphone-1.jpg&amp;imgrefurl=http://www.pdaextreme.com/apple-iphone-accessories&amp;h=300&amp;w=300&amp;sz=60&amp;hl=en&amp;start=27&amp;tbnid=MWq00SSXM5WTuM:&amp;tbnh=116&amp;tbnw=116&amp;prev=/images%3Fq%3Dipod%2Biphone%26start%3D21%26gbv%3D2%26ndsp%3D21%26svnum%3D10%26hl%3Den%26sa%3DN" TargetMode="External"/><Relationship Id="rId29" Type="http://schemas.openxmlformats.org/officeDocument/2006/relationships/image" Target="../media/image124.jpeg"/><Relationship Id="rId1" Type="http://schemas.openxmlformats.org/officeDocument/2006/relationships/vmlDrawing" Target="../drawings/vmlDrawing1.vml"/><Relationship Id="rId6" Type="http://schemas.openxmlformats.org/officeDocument/2006/relationships/image" Target="../media/image109.jpeg"/><Relationship Id="rId11" Type="http://schemas.openxmlformats.org/officeDocument/2006/relationships/image" Target="../media/image114.jpeg"/><Relationship Id="rId24" Type="http://schemas.openxmlformats.org/officeDocument/2006/relationships/hyperlink" Target="http://www.cns.ufl.edu/images/server-clusters.jpg" TargetMode="External"/><Relationship Id="rId32" Type="http://schemas.openxmlformats.org/officeDocument/2006/relationships/image" Target="../media/image127.png"/><Relationship Id="rId37" Type="http://schemas.openxmlformats.org/officeDocument/2006/relationships/hyperlink" Target="http://images.google.com/imgres?imgurl=http://www.computerdoctorbook.com/images/angry-woman-ani.gif&amp;imgrefurl=http://www.computerdoctorbook.com/&amp;h=286&amp;w=350&amp;sz=75&amp;hl=en&amp;start=9&amp;tbnid=tD-DYIYddlbGFM:&amp;tbnh=98&amp;tbnw=120&amp;prev=/images%3Fq%3Dcomputer%2Buser%26gbv%3D2%26svnum%3D10%26hl%3Den" TargetMode="External"/><Relationship Id="rId40" Type="http://schemas.openxmlformats.org/officeDocument/2006/relationships/image" Target="../media/image132.png"/><Relationship Id="rId45" Type="http://schemas.openxmlformats.org/officeDocument/2006/relationships/image" Target="../media/image135.png"/><Relationship Id="rId53" Type="http://schemas.openxmlformats.org/officeDocument/2006/relationships/image" Target="../media/image143.jpeg"/><Relationship Id="rId58" Type="http://schemas.openxmlformats.org/officeDocument/2006/relationships/image" Target="../media/image148.wmf"/><Relationship Id="rId66" Type="http://schemas.openxmlformats.org/officeDocument/2006/relationships/hyperlink" Target="http://images.google.com/imgres?imgurl=http://ergonomenon.files.wordpress.com/2006/11/srtutor.jpg&amp;imgrefurl=http://ergonomenon.wordpress.com/category/uncategorized/&amp;h=301&amp;w=400&amp;sz=32&amp;hl=en&amp;start=11&amp;tbnid=NW7apz0TuXVqrM:&amp;tbnh=93&amp;tbnw=124&amp;prev=/images%3Fq%3Dcomputer%2Buser%26gbv%3D2%26svnum%3D10%26hl%3Den" TargetMode="External"/><Relationship Id="rId5" Type="http://schemas.openxmlformats.org/officeDocument/2006/relationships/image" Target="../media/image108.png"/><Relationship Id="rId15" Type="http://schemas.openxmlformats.org/officeDocument/2006/relationships/image" Target="../media/image116.jpeg"/><Relationship Id="rId23" Type="http://schemas.openxmlformats.org/officeDocument/2006/relationships/oleObject" Target="../embeddings/oleObject2.bin"/><Relationship Id="rId28" Type="http://schemas.openxmlformats.org/officeDocument/2006/relationships/oleObject" Target="../embeddings/oleObject3.bin"/><Relationship Id="rId36" Type="http://schemas.openxmlformats.org/officeDocument/2006/relationships/image" Target="../media/image129.jpeg"/><Relationship Id="rId49" Type="http://schemas.openxmlformats.org/officeDocument/2006/relationships/image" Target="../media/image139.wmf"/><Relationship Id="rId57" Type="http://schemas.openxmlformats.org/officeDocument/2006/relationships/image" Target="../media/image147.wmf"/><Relationship Id="rId61" Type="http://schemas.openxmlformats.org/officeDocument/2006/relationships/image" Target="../media/image151.jpeg"/><Relationship Id="rId10" Type="http://schemas.openxmlformats.org/officeDocument/2006/relationships/image" Target="../media/image113.jpeg"/><Relationship Id="rId19" Type="http://schemas.openxmlformats.org/officeDocument/2006/relationships/image" Target="../media/image118.jpeg"/><Relationship Id="rId31" Type="http://schemas.openxmlformats.org/officeDocument/2006/relationships/image" Target="../media/image126.jpeg"/><Relationship Id="rId44" Type="http://schemas.openxmlformats.org/officeDocument/2006/relationships/image" Target="../media/image134.jpeg"/><Relationship Id="rId52" Type="http://schemas.openxmlformats.org/officeDocument/2006/relationships/image" Target="../media/image142.wmf"/><Relationship Id="rId60" Type="http://schemas.openxmlformats.org/officeDocument/2006/relationships/image" Target="../media/image150.jpeg"/><Relationship Id="rId65" Type="http://schemas.openxmlformats.org/officeDocument/2006/relationships/image" Target="../media/image155.jpeg"/><Relationship Id="rId4" Type="http://schemas.openxmlformats.org/officeDocument/2006/relationships/image" Target="../media/image107.jpeg"/><Relationship Id="rId9" Type="http://schemas.openxmlformats.org/officeDocument/2006/relationships/image" Target="../media/image112.jpeg"/><Relationship Id="rId14" Type="http://schemas.openxmlformats.org/officeDocument/2006/relationships/hyperlink" Target="http://techfreep.com/images/iphonefinal.jpg" TargetMode="External"/><Relationship Id="rId22" Type="http://schemas.openxmlformats.org/officeDocument/2006/relationships/oleObject" Target="../embeddings/oleObject1.bin"/><Relationship Id="rId27" Type="http://schemas.openxmlformats.org/officeDocument/2006/relationships/image" Target="../media/image123.jpeg"/><Relationship Id="rId30" Type="http://schemas.openxmlformats.org/officeDocument/2006/relationships/image" Target="../media/image125.jpeg"/><Relationship Id="rId35" Type="http://schemas.openxmlformats.org/officeDocument/2006/relationships/hyperlink" Target="http://www.hanksites.com/images/ComputerUser.gif" TargetMode="External"/><Relationship Id="rId43" Type="http://schemas.openxmlformats.org/officeDocument/2006/relationships/image" Target="../media/image133.jpeg"/><Relationship Id="rId48" Type="http://schemas.openxmlformats.org/officeDocument/2006/relationships/image" Target="../media/image138.png"/><Relationship Id="rId56" Type="http://schemas.openxmlformats.org/officeDocument/2006/relationships/image" Target="../media/image146.png"/><Relationship Id="rId64" Type="http://schemas.openxmlformats.org/officeDocument/2006/relationships/image" Target="../media/image154.wmf"/><Relationship Id="rId8" Type="http://schemas.openxmlformats.org/officeDocument/2006/relationships/image" Target="../media/image111.png"/><Relationship Id="rId51" Type="http://schemas.openxmlformats.org/officeDocument/2006/relationships/image" Target="../media/image141.wmf"/><Relationship Id="rId3" Type="http://schemas.openxmlformats.org/officeDocument/2006/relationships/notesSlide" Target="../notesSlides/notesSlide18.xml"/><Relationship Id="rId12" Type="http://schemas.openxmlformats.org/officeDocument/2006/relationships/hyperlink" Target="http://wemadethis.typepad.com/photos/uncategorized/iphone_home_1.jpg" TargetMode="External"/><Relationship Id="rId17" Type="http://schemas.openxmlformats.org/officeDocument/2006/relationships/image" Target="../media/image117.jpeg"/><Relationship Id="rId25" Type="http://schemas.openxmlformats.org/officeDocument/2006/relationships/image" Target="../media/image121.jpeg"/><Relationship Id="rId33" Type="http://schemas.openxmlformats.org/officeDocument/2006/relationships/hyperlink" Target="http://images.google.com/imgres?imgurl=http://atto.buffalo.edu/registered/ATBasics/AdaptingComputers/SimpleModifications/images/Positioning.jpg&amp;imgrefurl=http://atto.buffalo.edu/registered/ATBasics/AdaptingComputers/SimpleModifications/printmodule.php&amp;h=300&amp;w=300&amp;sz=9&amp;hl=en&amp;start=15&amp;tbnid=Y2Sd6RLtpQRIZM:&amp;tbnh=116&amp;tbnw=116&amp;prev=/images%3Fq%3Dcomputer%2Buser%26gbv%3D2%26svnum%3D10%26hl%3Den" TargetMode="External"/><Relationship Id="rId38" Type="http://schemas.openxmlformats.org/officeDocument/2006/relationships/image" Target="../media/image130.jpeg"/><Relationship Id="rId46" Type="http://schemas.openxmlformats.org/officeDocument/2006/relationships/image" Target="../media/image136.png"/><Relationship Id="rId59" Type="http://schemas.openxmlformats.org/officeDocument/2006/relationships/image" Target="../media/image149.wmf"/><Relationship Id="rId67" Type="http://schemas.openxmlformats.org/officeDocument/2006/relationships/image" Target="../media/image156.jpeg"/><Relationship Id="rId20" Type="http://schemas.openxmlformats.org/officeDocument/2006/relationships/image" Target="../media/image119.png"/><Relationship Id="rId41" Type="http://schemas.openxmlformats.org/officeDocument/2006/relationships/oleObject" Target="../embeddings/oleObject4.bin"/><Relationship Id="rId54" Type="http://schemas.openxmlformats.org/officeDocument/2006/relationships/image" Target="../media/image144.jpeg"/><Relationship Id="rId62" Type="http://schemas.openxmlformats.org/officeDocument/2006/relationships/image" Target="../media/image152.png"/></Relationships>
</file>

<file path=ppt/slides/_rels/slide36.xml.rels><?xml version="1.0" encoding="UTF-8" standalone="yes"?>
<Relationships xmlns="http://schemas.openxmlformats.org/package/2006/relationships"><Relationship Id="rId13" Type="http://schemas.openxmlformats.org/officeDocument/2006/relationships/image" Target="../media/image115.jpeg"/><Relationship Id="rId18" Type="http://schemas.openxmlformats.org/officeDocument/2006/relationships/hyperlink" Target="http://images.google.com/imgres?imgurl=http://graphics.jsonline.com/graphics/tech/img/dec04/millcol.one1207_big.jpg&amp;imgrefurl=http://www.jsonline.com/bym/tech/news/dec04/281634.asp&amp;h=600&amp;w=480&amp;sz=65&amp;hl=en&amp;start=11&amp;tbnid=TDY6LMyMFIivHM:&amp;tbnh=135&amp;tbnw=108&amp;prev=/images%3Fq%3Dwireless%2Bphone%26gbv%3D2%26svnum%3D10%26hl%3Den" TargetMode="External"/><Relationship Id="rId26" Type="http://schemas.openxmlformats.org/officeDocument/2006/relationships/image" Target="../media/image122.jpeg"/><Relationship Id="rId39" Type="http://schemas.openxmlformats.org/officeDocument/2006/relationships/image" Target="../media/image131.png"/><Relationship Id="rId21" Type="http://schemas.openxmlformats.org/officeDocument/2006/relationships/image" Target="../media/image120.jpeg"/><Relationship Id="rId34" Type="http://schemas.openxmlformats.org/officeDocument/2006/relationships/image" Target="../media/image128.jpeg"/><Relationship Id="rId42" Type="http://schemas.openxmlformats.org/officeDocument/2006/relationships/hyperlink" Target="http://www.sparrowcorp.com/ForSale/SaleImages/VME_CRATE.JPG" TargetMode="External"/><Relationship Id="rId47" Type="http://schemas.openxmlformats.org/officeDocument/2006/relationships/image" Target="../media/image137.png"/><Relationship Id="rId50" Type="http://schemas.openxmlformats.org/officeDocument/2006/relationships/image" Target="../media/image140.wmf"/><Relationship Id="rId55" Type="http://schemas.openxmlformats.org/officeDocument/2006/relationships/image" Target="../media/image145.wmf"/><Relationship Id="rId63" Type="http://schemas.openxmlformats.org/officeDocument/2006/relationships/image" Target="../media/image153.wmf"/><Relationship Id="rId68" Type="http://schemas.openxmlformats.org/officeDocument/2006/relationships/image" Target="../media/image157.png"/><Relationship Id="rId7" Type="http://schemas.openxmlformats.org/officeDocument/2006/relationships/image" Target="../media/image110.png"/><Relationship Id="rId2" Type="http://schemas.openxmlformats.org/officeDocument/2006/relationships/slideLayout" Target="../slideLayouts/slideLayout7.xml"/><Relationship Id="rId16" Type="http://schemas.openxmlformats.org/officeDocument/2006/relationships/hyperlink" Target="http://images.google.com/imgres?imgurl=http://www.pdaextreme.com/images/ret_apple_ipod_iphone-1.jpg&amp;imgrefurl=http://www.pdaextreme.com/apple-iphone-accessories&amp;h=300&amp;w=300&amp;sz=60&amp;hl=en&amp;start=27&amp;tbnid=MWq00SSXM5WTuM:&amp;tbnh=116&amp;tbnw=116&amp;prev=/images%3Fq%3Dipod%2Biphone%26start%3D21%26gbv%3D2%26ndsp%3D21%26svnum%3D10%26hl%3Den%26sa%3DN" TargetMode="External"/><Relationship Id="rId29" Type="http://schemas.openxmlformats.org/officeDocument/2006/relationships/image" Target="../media/image124.jpeg"/><Relationship Id="rId1" Type="http://schemas.openxmlformats.org/officeDocument/2006/relationships/vmlDrawing" Target="../drawings/vmlDrawing2.vml"/><Relationship Id="rId6" Type="http://schemas.openxmlformats.org/officeDocument/2006/relationships/image" Target="../media/image109.jpeg"/><Relationship Id="rId11" Type="http://schemas.openxmlformats.org/officeDocument/2006/relationships/image" Target="../media/image114.jpeg"/><Relationship Id="rId24" Type="http://schemas.openxmlformats.org/officeDocument/2006/relationships/hyperlink" Target="http://www.cns.ufl.edu/images/server-clusters.jpg" TargetMode="External"/><Relationship Id="rId32" Type="http://schemas.openxmlformats.org/officeDocument/2006/relationships/image" Target="../media/image127.png"/><Relationship Id="rId37" Type="http://schemas.openxmlformats.org/officeDocument/2006/relationships/hyperlink" Target="http://images.google.com/imgres?imgurl=http://www.computerdoctorbook.com/images/angry-woman-ani.gif&amp;imgrefurl=http://www.computerdoctorbook.com/&amp;h=286&amp;w=350&amp;sz=75&amp;hl=en&amp;start=9&amp;tbnid=tD-DYIYddlbGFM:&amp;tbnh=98&amp;tbnw=120&amp;prev=/images%3Fq%3Dcomputer%2Buser%26gbv%3D2%26svnum%3D10%26hl%3Den" TargetMode="External"/><Relationship Id="rId40" Type="http://schemas.openxmlformats.org/officeDocument/2006/relationships/image" Target="../media/image132.png"/><Relationship Id="rId45" Type="http://schemas.openxmlformats.org/officeDocument/2006/relationships/image" Target="../media/image135.png"/><Relationship Id="rId53" Type="http://schemas.openxmlformats.org/officeDocument/2006/relationships/image" Target="../media/image143.jpeg"/><Relationship Id="rId58" Type="http://schemas.openxmlformats.org/officeDocument/2006/relationships/image" Target="../media/image148.wmf"/><Relationship Id="rId66" Type="http://schemas.openxmlformats.org/officeDocument/2006/relationships/hyperlink" Target="http://images.google.com/imgres?imgurl=http://ergonomenon.files.wordpress.com/2006/11/srtutor.jpg&amp;imgrefurl=http://ergonomenon.wordpress.com/category/uncategorized/&amp;h=301&amp;w=400&amp;sz=32&amp;hl=en&amp;start=11&amp;tbnid=NW7apz0TuXVqrM:&amp;tbnh=93&amp;tbnw=124&amp;prev=/images%3Fq%3Dcomputer%2Buser%26gbv%3D2%26svnum%3D10%26hl%3Den" TargetMode="External"/><Relationship Id="rId5" Type="http://schemas.openxmlformats.org/officeDocument/2006/relationships/image" Target="../media/image108.png"/><Relationship Id="rId15" Type="http://schemas.openxmlformats.org/officeDocument/2006/relationships/image" Target="../media/image116.jpeg"/><Relationship Id="rId23" Type="http://schemas.openxmlformats.org/officeDocument/2006/relationships/oleObject" Target="../embeddings/oleObject6.bin"/><Relationship Id="rId28" Type="http://schemas.openxmlformats.org/officeDocument/2006/relationships/oleObject" Target="../embeddings/oleObject7.bin"/><Relationship Id="rId36" Type="http://schemas.openxmlformats.org/officeDocument/2006/relationships/image" Target="../media/image129.jpeg"/><Relationship Id="rId49" Type="http://schemas.openxmlformats.org/officeDocument/2006/relationships/image" Target="../media/image139.wmf"/><Relationship Id="rId57" Type="http://schemas.openxmlformats.org/officeDocument/2006/relationships/image" Target="../media/image147.wmf"/><Relationship Id="rId61" Type="http://schemas.openxmlformats.org/officeDocument/2006/relationships/image" Target="../media/image151.jpeg"/><Relationship Id="rId10" Type="http://schemas.openxmlformats.org/officeDocument/2006/relationships/image" Target="../media/image113.jpeg"/><Relationship Id="rId19" Type="http://schemas.openxmlformats.org/officeDocument/2006/relationships/image" Target="../media/image118.jpeg"/><Relationship Id="rId31" Type="http://schemas.openxmlformats.org/officeDocument/2006/relationships/image" Target="../media/image126.jpeg"/><Relationship Id="rId44" Type="http://schemas.openxmlformats.org/officeDocument/2006/relationships/image" Target="../media/image134.jpeg"/><Relationship Id="rId52" Type="http://schemas.openxmlformats.org/officeDocument/2006/relationships/image" Target="../media/image142.wmf"/><Relationship Id="rId60" Type="http://schemas.openxmlformats.org/officeDocument/2006/relationships/image" Target="../media/image150.jpeg"/><Relationship Id="rId65" Type="http://schemas.openxmlformats.org/officeDocument/2006/relationships/image" Target="../media/image155.jpeg"/><Relationship Id="rId4" Type="http://schemas.openxmlformats.org/officeDocument/2006/relationships/image" Target="../media/image107.jpeg"/><Relationship Id="rId9" Type="http://schemas.openxmlformats.org/officeDocument/2006/relationships/image" Target="../media/image112.jpeg"/><Relationship Id="rId14" Type="http://schemas.openxmlformats.org/officeDocument/2006/relationships/hyperlink" Target="http://techfreep.com/images/iphonefinal.jpg" TargetMode="External"/><Relationship Id="rId22" Type="http://schemas.openxmlformats.org/officeDocument/2006/relationships/oleObject" Target="../embeddings/oleObject5.bin"/><Relationship Id="rId27" Type="http://schemas.openxmlformats.org/officeDocument/2006/relationships/image" Target="../media/image123.jpeg"/><Relationship Id="rId30" Type="http://schemas.openxmlformats.org/officeDocument/2006/relationships/image" Target="../media/image125.jpeg"/><Relationship Id="rId35" Type="http://schemas.openxmlformats.org/officeDocument/2006/relationships/hyperlink" Target="http://www.hanksites.com/images/ComputerUser.gif" TargetMode="External"/><Relationship Id="rId43" Type="http://schemas.openxmlformats.org/officeDocument/2006/relationships/image" Target="../media/image133.jpeg"/><Relationship Id="rId48" Type="http://schemas.openxmlformats.org/officeDocument/2006/relationships/image" Target="../media/image138.png"/><Relationship Id="rId56" Type="http://schemas.openxmlformats.org/officeDocument/2006/relationships/image" Target="../media/image146.png"/><Relationship Id="rId64" Type="http://schemas.openxmlformats.org/officeDocument/2006/relationships/image" Target="../media/image154.wmf"/><Relationship Id="rId69" Type="http://schemas.openxmlformats.org/officeDocument/2006/relationships/image" Target="../media/image158.png"/><Relationship Id="rId8" Type="http://schemas.openxmlformats.org/officeDocument/2006/relationships/image" Target="../media/image111.png"/><Relationship Id="rId51" Type="http://schemas.openxmlformats.org/officeDocument/2006/relationships/image" Target="../media/image141.wmf"/><Relationship Id="rId3" Type="http://schemas.openxmlformats.org/officeDocument/2006/relationships/notesSlide" Target="../notesSlides/notesSlide19.xml"/><Relationship Id="rId12" Type="http://schemas.openxmlformats.org/officeDocument/2006/relationships/hyperlink" Target="http://wemadethis.typepad.com/photos/uncategorized/iphone_home_1.jpg" TargetMode="External"/><Relationship Id="rId17" Type="http://schemas.openxmlformats.org/officeDocument/2006/relationships/image" Target="../media/image117.jpeg"/><Relationship Id="rId25" Type="http://schemas.openxmlformats.org/officeDocument/2006/relationships/image" Target="../media/image121.jpeg"/><Relationship Id="rId33" Type="http://schemas.openxmlformats.org/officeDocument/2006/relationships/hyperlink" Target="http://images.google.com/imgres?imgurl=http://atto.buffalo.edu/registered/ATBasics/AdaptingComputers/SimpleModifications/images/Positioning.jpg&amp;imgrefurl=http://atto.buffalo.edu/registered/ATBasics/AdaptingComputers/SimpleModifications/printmodule.php&amp;h=300&amp;w=300&amp;sz=9&amp;hl=en&amp;start=15&amp;tbnid=Y2Sd6RLtpQRIZM:&amp;tbnh=116&amp;tbnw=116&amp;prev=/images%3Fq%3Dcomputer%2Buser%26gbv%3D2%26svnum%3D10%26hl%3Den" TargetMode="External"/><Relationship Id="rId38" Type="http://schemas.openxmlformats.org/officeDocument/2006/relationships/image" Target="../media/image130.jpeg"/><Relationship Id="rId46" Type="http://schemas.openxmlformats.org/officeDocument/2006/relationships/image" Target="../media/image136.png"/><Relationship Id="rId59" Type="http://schemas.openxmlformats.org/officeDocument/2006/relationships/image" Target="../media/image149.wmf"/><Relationship Id="rId67" Type="http://schemas.openxmlformats.org/officeDocument/2006/relationships/image" Target="../media/image156.jpeg"/><Relationship Id="rId20" Type="http://schemas.openxmlformats.org/officeDocument/2006/relationships/image" Target="../media/image119.png"/><Relationship Id="rId41" Type="http://schemas.openxmlformats.org/officeDocument/2006/relationships/oleObject" Target="../embeddings/oleObject8.bin"/><Relationship Id="rId54" Type="http://schemas.openxmlformats.org/officeDocument/2006/relationships/image" Target="../media/image144.jpeg"/><Relationship Id="rId62" Type="http://schemas.openxmlformats.org/officeDocument/2006/relationships/image" Target="../media/image152.png"/><Relationship Id="rId70" Type="http://schemas.openxmlformats.org/officeDocument/2006/relationships/image" Target="../media/image159.png"/></Relationships>
</file>

<file path=ppt/slides/_rels/slide37.xml.rels><?xml version="1.0" encoding="UTF-8" standalone="yes"?>
<Relationships xmlns="http://schemas.openxmlformats.org/package/2006/relationships"><Relationship Id="rId13" Type="http://schemas.openxmlformats.org/officeDocument/2006/relationships/image" Target="../media/image115.jpeg"/><Relationship Id="rId18" Type="http://schemas.openxmlformats.org/officeDocument/2006/relationships/hyperlink" Target="http://images.google.com/imgres?imgurl=http://graphics.jsonline.com/graphics/tech/img/dec04/millcol.one1207_big.jpg&amp;imgrefurl=http://www.jsonline.com/bym/tech/news/dec04/281634.asp&amp;h=600&amp;w=480&amp;sz=65&amp;hl=en&amp;start=11&amp;tbnid=TDY6LMyMFIivHM:&amp;tbnh=135&amp;tbnw=108&amp;prev=/images%3Fq%3Dwireless%2Bphone%26gbv%3D2%26svnum%3D10%26hl%3Den" TargetMode="External"/><Relationship Id="rId26" Type="http://schemas.openxmlformats.org/officeDocument/2006/relationships/image" Target="../media/image122.jpeg"/><Relationship Id="rId39" Type="http://schemas.openxmlformats.org/officeDocument/2006/relationships/image" Target="../media/image131.png"/><Relationship Id="rId21" Type="http://schemas.openxmlformats.org/officeDocument/2006/relationships/image" Target="../media/image120.jpeg"/><Relationship Id="rId34" Type="http://schemas.openxmlformats.org/officeDocument/2006/relationships/image" Target="../media/image128.jpeg"/><Relationship Id="rId42" Type="http://schemas.openxmlformats.org/officeDocument/2006/relationships/hyperlink" Target="http://www.sparrowcorp.com/ForSale/SaleImages/VME_CRATE.JPG" TargetMode="External"/><Relationship Id="rId47" Type="http://schemas.openxmlformats.org/officeDocument/2006/relationships/image" Target="../media/image137.png"/><Relationship Id="rId50" Type="http://schemas.openxmlformats.org/officeDocument/2006/relationships/image" Target="../media/image140.wmf"/><Relationship Id="rId55" Type="http://schemas.openxmlformats.org/officeDocument/2006/relationships/image" Target="../media/image145.wmf"/><Relationship Id="rId63" Type="http://schemas.openxmlformats.org/officeDocument/2006/relationships/image" Target="../media/image153.wmf"/><Relationship Id="rId68" Type="http://schemas.openxmlformats.org/officeDocument/2006/relationships/image" Target="../media/image157.png"/><Relationship Id="rId7" Type="http://schemas.openxmlformats.org/officeDocument/2006/relationships/image" Target="../media/image110.png"/><Relationship Id="rId71" Type="http://schemas.openxmlformats.org/officeDocument/2006/relationships/image" Target="../media/image160.png"/><Relationship Id="rId2" Type="http://schemas.openxmlformats.org/officeDocument/2006/relationships/slideLayout" Target="../slideLayouts/slideLayout7.xml"/><Relationship Id="rId16" Type="http://schemas.openxmlformats.org/officeDocument/2006/relationships/hyperlink" Target="http://images.google.com/imgres?imgurl=http://www.pdaextreme.com/images/ret_apple_ipod_iphone-1.jpg&amp;imgrefurl=http://www.pdaextreme.com/apple-iphone-accessories&amp;h=300&amp;w=300&amp;sz=60&amp;hl=en&amp;start=27&amp;tbnid=MWq00SSXM5WTuM:&amp;tbnh=116&amp;tbnw=116&amp;prev=/images%3Fq%3Dipod%2Biphone%26start%3D21%26gbv%3D2%26ndsp%3D21%26svnum%3D10%26hl%3Den%26sa%3DN" TargetMode="External"/><Relationship Id="rId29" Type="http://schemas.openxmlformats.org/officeDocument/2006/relationships/image" Target="../media/image124.jpeg"/><Relationship Id="rId1" Type="http://schemas.openxmlformats.org/officeDocument/2006/relationships/vmlDrawing" Target="../drawings/vmlDrawing3.vml"/><Relationship Id="rId6" Type="http://schemas.openxmlformats.org/officeDocument/2006/relationships/image" Target="../media/image109.jpeg"/><Relationship Id="rId11" Type="http://schemas.openxmlformats.org/officeDocument/2006/relationships/image" Target="../media/image114.jpeg"/><Relationship Id="rId24" Type="http://schemas.openxmlformats.org/officeDocument/2006/relationships/hyperlink" Target="http://www.cns.ufl.edu/images/server-clusters.jpg" TargetMode="External"/><Relationship Id="rId32" Type="http://schemas.openxmlformats.org/officeDocument/2006/relationships/image" Target="../media/image127.png"/><Relationship Id="rId37" Type="http://schemas.openxmlformats.org/officeDocument/2006/relationships/hyperlink" Target="http://images.google.com/imgres?imgurl=http://www.computerdoctorbook.com/images/angry-woman-ani.gif&amp;imgrefurl=http://www.computerdoctorbook.com/&amp;h=286&amp;w=350&amp;sz=75&amp;hl=en&amp;start=9&amp;tbnid=tD-DYIYddlbGFM:&amp;tbnh=98&amp;tbnw=120&amp;prev=/images%3Fq%3Dcomputer%2Buser%26gbv%3D2%26svnum%3D10%26hl%3Den" TargetMode="External"/><Relationship Id="rId40" Type="http://schemas.openxmlformats.org/officeDocument/2006/relationships/image" Target="../media/image132.png"/><Relationship Id="rId45" Type="http://schemas.openxmlformats.org/officeDocument/2006/relationships/image" Target="../media/image135.png"/><Relationship Id="rId53" Type="http://schemas.openxmlformats.org/officeDocument/2006/relationships/image" Target="../media/image143.jpeg"/><Relationship Id="rId58" Type="http://schemas.openxmlformats.org/officeDocument/2006/relationships/image" Target="../media/image148.wmf"/><Relationship Id="rId66" Type="http://schemas.openxmlformats.org/officeDocument/2006/relationships/hyperlink" Target="http://images.google.com/imgres?imgurl=http://ergonomenon.files.wordpress.com/2006/11/srtutor.jpg&amp;imgrefurl=http://ergonomenon.wordpress.com/category/uncategorized/&amp;h=301&amp;w=400&amp;sz=32&amp;hl=en&amp;start=11&amp;tbnid=NW7apz0TuXVqrM:&amp;tbnh=93&amp;tbnw=124&amp;prev=/images%3Fq%3Dcomputer%2Buser%26gbv%3D2%26svnum%3D10%26hl%3Den" TargetMode="External"/><Relationship Id="rId5" Type="http://schemas.openxmlformats.org/officeDocument/2006/relationships/image" Target="../media/image108.png"/><Relationship Id="rId15" Type="http://schemas.openxmlformats.org/officeDocument/2006/relationships/image" Target="../media/image116.jpeg"/><Relationship Id="rId23" Type="http://schemas.openxmlformats.org/officeDocument/2006/relationships/oleObject" Target="../embeddings/oleObject10.bin"/><Relationship Id="rId28" Type="http://schemas.openxmlformats.org/officeDocument/2006/relationships/oleObject" Target="../embeddings/oleObject11.bin"/><Relationship Id="rId36" Type="http://schemas.openxmlformats.org/officeDocument/2006/relationships/image" Target="../media/image129.jpeg"/><Relationship Id="rId49" Type="http://schemas.openxmlformats.org/officeDocument/2006/relationships/image" Target="../media/image139.wmf"/><Relationship Id="rId57" Type="http://schemas.openxmlformats.org/officeDocument/2006/relationships/image" Target="../media/image147.wmf"/><Relationship Id="rId61" Type="http://schemas.openxmlformats.org/officeDocument/2006/relationships/image" Target="../media/image151.jpeg"/><Relationship Id="rId10" Type="http://schemas.openxmlformats.org/officeDocument/2006/relationships/image" Target="../media/image113.jpeg"/><Relationship Id="rId19" Type="http://schemas.openxmlformats.org/officeDocument/2006/relationships/image" Target="../media/image118.jpeg"/><Relationship Id="rId31" Type="http://schemas.openxmlformats.org/officeDocument/2006/relationships/image" Target="../media/image126.jpeg"/><Relationship Id="rId44" Type="http://schemas.openxmlformats.org/officeDocument/2006/relationships/image" Target="../media/image134.jpeg"/><Relationship Id="rId52" Type="http://schemas.openxmlformats.org/officeDocument/2006/relationships/image" Target="../media/image142.wmf"/><Relationship Id="rId60" Type="http://schemas.openxmlformats.org/officeDocument/2006/relationships/image" Target="../media/image150.jpeg"/><Relationship Id="rId65" Type="http://schemas.openxmlformats.org/officeDocument/2006/relationships/image" Target="../media/image155.jpeg"/><Relationship Id="rId4" Type="http://schemas.openxmlformats.org/officeDocument/2006/relationships/image" Target="../media/image107.jpeg"/><Relationship Id="rId9" Type="http://schemas.openxmlformats.org/officeDocument/2006/relationships/image" Target="../media/image112.jpeg"/><Relationship Id="rId14" Type="http://schemas.openxmlformats.org/officeDocument/2006/relationships/hyperlink" Target="http://techfreep.com/images/iphonefinal.jpg" TargetMode="External"/><Relationship Id="rId22" Type="http://schemas.openxmlformats.org/officeDocument/2006/relationships/oleObject" Target="../embeddings/oleObject9.bin"/><Relationship Id="rId27" Type="http://schemas.openxmlformats.org/officeDocument/2006/relationships/image" Target="../media/image123.jpeg"/><Relationship Id="rId30" Type="http://schemas.openxmlformats.org/officeDocument/2006/relationships/image" Target="../media/image125.jpeg"/><Relationship Id="rId35" Type="http://schemas.openxmlformats.org/officeDocument/2006/relationships/hyperlink" Target="http://www.hanksites.com/images/ComputerUser.gif" TargetMode="External"/><Relationship Id="rId43" Type="http://schemas.openxmlformats.org/officeDocument/2006/relationships/image" Target="../media/image133.jpeg"/><Relationship Id="rId48" Type="http://schemas.openxmlformats.org/officeDocument/2006/relationships/image" Target="../media/image138.png"/><Relationship Id="rId56" Type="http://schemas.openxmlformats.org/officeDocument/2006/relationships/image" Target="../media/image146.png"/><Relationship Id="rId64" Type="http://schemas.openxmlformats.org/officeDocument/2006/relationships/image" Target="../media/image154.wmf"/><Relationship Id="rId69" Type="http://schemas.openxmlformats.org/officeDocument/2006/relationships/image" Target="../media/image158.png"/><Relationship Id="rId8" Type="http://schemas.openxmlformats.org/officeDocument/2006/relationships/image" Target="../media/image111.png"/><Relationship Id="rId51" Type="http://schemas.openxmlformats.org/officeDocument/2006/relationships/image" Target="../media/image141.wmf"/><Relationship Id="rId3" Type="http://schemas.openxmlformats.org/officeDocument/2006/relationships/notesSlide" Target="../notesSlides/notesSlide20.xml"/><Relationship Id="rId12" Type="http://schemas.openxmlformats.org/officeDocument/2006/relationships/hyperlink" Target="http://wemadethis.typepad.com/photos/uncategorized/iphone_home_1.jpg" TargetMode="External"/><Relationship Id="rId17" Type="http://schemas.openxmlformats.org/officeDocument/2006/relationships/image" Target="../media/image117.jpeg"/><Relationship Id="rId25" Type="http://schemas.openxmlformats.org/officeDocument/2006/relationships/image" Target="../media/image121.jpeg"/><Relationship Id="rId33" Type="http://schemas.openxmlformats.org/officeDocument/2006/relationships/hyperlink" Target="http://images.google.com/imgres?imgurl=http://atto.buffalo.edu/registered/ATBasics/AdaptingComputers/SimpleModifications/images/Positioning.jpg&amp;imgrefurl=http://atto.buffalo.edu/registered/ATBasics/AdaptingComputers/SimpleModifications/printmodule.php&amp;h=300&amp;w=300&amp;sz=9&amp;hl=en&amp;start=15&amp;tbnid=Y2Sd6RLtpQRIZM:&amp;tbnh=116&amp;tbnw=116&amp;prev=/images%3Fq%3Dcomputer%2Buser%26gbv%3D2%26svnum%3D10%26hl%3Den" TargetMode="External"/><Relationship Id="rId38" Type="http://schemas.openxmlformats.org/officeDocument/2006/relationships/image" Target="../media/image130.jpeg"/><Relationship Id="rId46" Type="http://schemas.openxmlformats.org/officeDocument/2006/relationships/image" Target="../media/image136.png"/><Relationship Id="rId59" Type="http://schemas.openxmlformats.org/officeDocument/2006/relationships/image" Target="../media/image149.wmf"/><Relationship Id="rId67" Type="http://schemas.openxmlformats.org/officeDocument/2006/relationships/image" Target="../media/image156.jpeg"/><Relationship Id="rId20" Type="http://schemas.openxmlformats.org/officeDocument/2006/relationships/image" Target="../media/image119.png"/><Relationship Id="rId41" Type="http://schemas.openxmlformats.org/officeDocument/2006/relationships/oleObject" Target="../embeddings/oleObject12.bin"/><Relationship Id="rId54" Type="http://schemas.openxmlformats.org/officeDocument/2006/relationships/image" Target="../media/image144.jpeg"/><Relationship Id="rId62" Type="http://schemas.openxmlformats.org/officeDocument/2006/relationships/image" Target="../media/image152.png"/><Relationship Id="rId70" Type="http://schemas.openxmlformats.org/officeDocument/2006/relationships/image" Target="../media/image159.png"/></Relationships>
</file>

<file path=ppt/slides/_rels/slide3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0.png"/><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hyperlink" Target="http://images.google.com/imgres?imgurl=http://www.maip.com/media/images/Google%20Logo.jpg&amp;imgrefurl=http://security.blogs.techtarget.com/2007/09/&amp;h=478&amp;w=1197&amp;sz=204&amp;hl=en&amp;start=6&amp;tbnid=ylwf-XkJVe34QM:&amp;tbnh=60&amp;tbnw=150&amp;prev=/images?q=google&amp;gbv=2&amp;hl=en" TargetMode="External"/><Relationship Id="rId42" Type="http://schemas.openxmlformats.org/officeDocument/2006/relationships/image" Target="../media/image43.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5.png"/><Relationship Id="rId38"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4.png"/><Relationship Id="rId37" Type="http://schemas.openxmlformats.org/officeDocument/2006/relationships/image" Target="../media/image38.png"/><Relationship Id="rId40" Type="http://schemas.openxmlformats.org/officeDocument/2006/relationships/image" Target="../media/image41.png"/><Relationship Id="rId45" Type="http://schemas.openxmlformats.org/officeDocument/2006/relationships/image" Target="../media/image46.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7.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3.jpeg"/><Relationship Id="rId44" Type="http://schemas.openxmlformats.org/officeDocument/2006/relationships/image" Target="../media/image45.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hyperlink" Target="http://www.google.com/imgres?imgurl=http://www.knowledgebase-script.com/demo/admin/attachments/amazon_logo.gif&amp;imgrefurl=http://www.knowledgebase-script.com/demo/print.php?ID=120&amp;h=45&amp;w=121&amp;sz=7&amp;tbnid=ConR54MZhygJ:&amp;tbnh=45&amp;tbnw=121&amp;prev=/images?q=amazon+logo&amp;hl=en&amp;sa=X&amp;oi=image_result&amp;resnum=1&amp;ct=image&amp;cd=2" TargetMode="External"/><Relationship Id="rId35" Type="http://schemas.openxmlformats.org/officeDocument/2006/relationships/image" Target="../media/image36.jpeg"/><Relationship Id="rId43" Type="http://schemas.openxmlformats.org/officeDocument/2006/relationships/image" Target="../media/image4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cise.nsf.gov/"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hyperlink" Target="http://www.biz.uiowa.edu/iem/" TargetMode="External"/><Relationship Id="rId13" Type="http://schemas.openxmlformats.org/officeDocument/2006/relationships/hyperlink" Target="http://www.ebay.com/" TargetMode="External"/><Relationship Id="rId18" Type="http://schemas.openxmlformats.org/officeDocument/2006/relationships/image" Target="../media/image176.jpeg"/><Relationship Id="rId26" Type="http://schemas.openxmlformats.org/officeDocument/2006/relationships/hyperlink" Target="http://en.wikipedia.org/wiki/Image:Second_Life_logo.svg" TargetMode="External"/><Relationship Id="rId3" Type="http://schemas.openxmlformats.org/officeDocument/2006/relationships/image" Target="../media/image164.png"/><Relationship Id="rId21" Type="http://schemas.openxmlformats.org/officeDocument/2006/relationships/image" Target="../media/image178.png"/><Relationship Id="rId34" Type="http://schemas.openxmlformats.org/officeDocument/2006/relationships/hyperlink" Target="http://citeseer.ist.psu.edu/" TargetMode="External"/><Relationship Id="rId7" Type="http://schemas.openxmlformats.org/officeDocument/2006/relationships/image" Target="../media/image168.png"/><Relationship Id="rId12" Type="http://schemas.openxmlformats.org/officeDocument/2006/relationships/image" Target="../media/image172.png"/><Relationship Id="rId17" Type="http://schemas.openxmlformats.org/officeDocument/2006/relationships/image" Target="../media/image175.png"/><Relationship Id="rId25" Type="http://schemas.openxmlformats.org/officeDocument/2006/relationships/image" Target="../media/image182.jpeg"/><Relationship Id="rId33" Type="http://schemas.openxmlformats.org/officeDocument/2006/relationships/image" Target="../media/image188.jpeg"/><Relationship Id="rId2" Type="http://schemas.openxmlformats.org/officeDocument/2006/relationships/notesSlide" Target="../notesSlides/notesSlide27.xml"/><Relationship Id="rId16" Type="http://schemas.openxmlformats.org/officeDocument/2006/relationships/image" Target="../media/image174.png"/><Relationship Id="rId20" Type="http://schemas.openxmlformats.org/officeDocument/2006/relationships/hyperlink" Target="http://upload.wikimedia.org/wikipedia/commons/6/63/Wikipedia-logo.png" TargetMode="External"/><Relationship Id="rId29" Type="http://schemas.openxmlformats.org/officeDocument/2006/relationships/image" Target="../media/image185.jpeg"/><Relationship Id="rId1" Type="http://schemas.openxmlformats.org/officeDocument/2006/relationships/slideLayout" Target="../slideLayouts/slideLayout7.xml"/><Relationship Id="rId6" Type="http://schemas.openxmlformats.org/officeDocument/2006/relationships/image" Target="../media/image167.jpeg"/><Relationship Id="rId11" Type="http://schemas.openxmlformats.org/officeDocument/2006/relationships/image" Target="../media/image171.jpeg"/><Relationship Id="rId24" Type="http://schemas.openxmlformats.org/officeDocument/2006/relationships/image" Target="../media/image181.jpeg"/><Relationship Id="rId32" Type="http://schemas.openxmlformats.org/officeDocument/2006/relationships/image" Target="../media/image187.png"/><Relationship Id="rId5" Type="http://schemas.openxmlformats.org/officeDocument/2006/relationships/image" Target="../media/image166.png"/><Relationship Id="rId15" Type="http://schemas.openxmlformats.org/officeDocument/2006/relationships/image" Target="../media/image173.png"/><Relationship Id="rId23" Type="http://schemas.openxmlformats.org/officeDocument/2006/relationships/image" Target="../media/image180.jpeg"/><Relationship Id="rId28" Type="http://schemas.openxmlformats.org/officeDocument/2006/relationships/image" Target="../media/image184.jpeg"/><Relationship Id="rId10" Type="http://schemas.openxmlformats.org/officeDocument/2006/relationships/image" Target="../media/image170.jpeg"/><Relationship Id="rId19" Type="http://schemas.openxmlformats.org/officeDocument/2006/relationships/image" Target="../media/image177.jpeg"/><Relationship Id="rId31" Type="http://schemas.openxmlformats.org/officeDocument/2006/relationships/image" Target="../media/image70.png"/><Relationship Id="rId4" Type="http://schemas.openxmlformats.org/officeDocument/2006/relationships/image" Target="../media/image165.png"/><Relationship Id="rId9" Type="http://schemas.openxmlformats.org/officeDocument/2006/relationships/image" Target="../media/image169.png"/><Relationship Id="rId14" Type="http://schemas.openxmlformats.org/officeDocument/2006/relationships/image" Target="../media/image48.png"/><Relationship Id="rId22" Type="http://schemas.openxmlformats.org/officeDocument/2006/relationships/image" Target="../media/image179.jpeg"/><Relationship Id="rId27" Type="http://schemas.openxmlformats.org/officeDocument/2006/relationships/image" Target="../media/image183.png"/><Relationship Id="rId30" Type="http://schemas.openxmlformats.org/officeDocument/2006/relationships/image" Target="../media/image186.jpeg"/><Relationship Id="rId35" Type="http://schemas.openxmlformats.org/officeDocument/2006/relationships/image" Target="../media/image189.png"/></Relationships>
</file>

<file path=ppt/slides/_rels/slide49.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48.png"/><Relationship Id="rId18" Type="http://schemas.openxmlformats.org/officeDocument/2006/relationships/image" Target="../media/image177.jpeg"/><Relationship Id="rId26" Type="http://schemas.openxmlformats.org/officeDocument/2006/relationships/image" Target="../media/image183.png"/><Relationship Id="rId3" Type="http://schemas.openxmlformats.org/officeDocument/2006/relationships/image" Target="../media/image165.png"/><Relationship Id="rId21" Type="http://schemas.openxmlformats.org/officeDocument/2006/relationships/image" Target="../media/image179.jpeg"/><Relationship Id="rId34" Type="http://schemas.openxmlformats.org/officeDocument/2006/relationships/image" Target="../media/image189.png"/><Relationship Id="rId7" Type="http://schemas.openxmlformats.org/officeDocument/2006/relationships/hyperlink" Target="http://www.biz.uiowa.edu/iem/" TargetMode="External"/><Relationship Id="rId12" Type="http://schemas.openxmlformats.org/officeDocument/2006/relationships/hyperlink" Target="http://www.ebay.com/" TargetMode="External"/><Relationship Id="rId17" Type="http://schemas.openxmlformats.org/officeDocument/2006/relationships/image" Target="../media/image176.jpeg"/><Relationship Id="rId25" Type="http://schemas.openxmlformats.org/officeDocument/2006/relationships/hyperlink" Target="http://en.wikipedia.org/wiki/Image:Second_Life_logo.svg" TargetMode="External"/><Relationship Id="rId33" Type="http://schemas.openxmlformats.org/officeDocument/2006/relationships/hyperlink" Target="http://citeseer.ist.psu.edu/" TargetMode="External"/><Relationship Id="rId2" Type="http://schemas.openxmlformats.org/officeDocument/2006/relationships/image" Target="../media/image164.png"/><Relationship Id="rId16" Type="http://schemas.openxmlformats.org/officeDocument/2006/relationships/image" Target="../media/image175.png"/><Relationship Id="rId20" Type="http://schemas.openxmlformats.org/officeDocument/2006/relationships/image" Target="../media/image178.png"/><Relationship Id="rId29" Type="http://schemas.openxmlformats.org/officeDocument/2006/relationships/image" Target="../media/image186.jpeg"/><Relationship Id="rId1" Type="http://schemas.openxmlformats.org/officeDocument/2006/relationships/slideLayout" Target="../slideLayouts/slideLayout7.xml"/><Relationship Id="rId6" Type="http://schemas.openxmlformats.org/officeDocument/2006/relationships/image" Target="../media/image168.png"/><Relationship Id="rId11" Type="http://schemas.openxmlformats.org/officeDocument/2006/relationships/image" Target="../media/image172.png"/><Relationship Id="rId24" Type="http://schemas.openxmlformats.org/officeDocument/2006/relationships/image" Target="../media/image182.jpeg"/><Relationship Id="rId32" Type="http://schemas.openxmlformats.org/officeDocument/2006/relationships/image" Target="../media/image188.jpeg"/><Relationship Id="rId5" Type="http://schemas.openxmlformats.org/officeDocument/2006/relationships/image" Target="../media/image167.jpeg"/><Relationship Id="rId15" Type="http://schemas.openxmlformats.org/officeDocument/2006/relationships/image" Target="../media/image174.png"/><Relationship Id="rId23" Type="http://schemas.openxmlformats.org/officeDocument/2006/relationships/image" Target="../media/image181.jpeg"/><Relationship Id="rId28" Type="http://schemas.openxmlformats.org/officeDocument/2006/relationships/image" Target="../media/image185.jpeg"/><Relationship Id="rId10" Type="http://schemas.openxmlformats.org/officeDocument/2006/relationships/image" Target="../media/image171.jpeg"/><Relationship Id="rId19" Type="http://schemas.openxmlformats.org/officeDocument/2006/relationships/hyperlink" Target="http://upload.wikimedia.org/wikipedia/commons/6/63/Wikipedia-logo.png" TargetMode="External"/><Relationship Id="rId31" Type="http://schemas.openxmlformats.org/officeDocument/2006/relationships/image" Target="../media/image187.png"/><Relationship Id="rId4" Type="http://schemas.openxmlformats.org/officeDocument/2006/relationships/image" Target="../media/image166.png"/><Relationship Id="rId9" Type="http://schemas.openxmlformats.org/officeDocument/2006/relationships/image" Target="../media/image170.jpeg"/><Relationship Id="rId14" Type="http://schemas.openxmlformats.org/officeDocument/2006/relationships/image" Target="../media/image173.png"/><Relationship Id="rId22" Type="http://schemas.openxmlformats.org/officeDocument/2006/relationships/image" Target="../media/image180.jpeg"/><Relationship Id="rId27" Type="http://schemas.openxmlformats.org/officeDocument/2006/relationships/image" Target="../media/image184.jpeg"/><Relationship Id="rId30" Type="http://schemas.openxmlformats.org/officeDocument/2006/relationships/image" Target="../media/image70.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3.jpeg"/><Relationship Id="rId39" Type="http://schemas.openxmlformats.org/officeDocument/2006/relationships/image" Target="../media/image73.png"/><Relationship Id="rId3" Type="http://schemas.openxmlformats.org/officeDocument/2006/relationships/image" Target="../media/image6.png"/><Relationship Id="rId21" Type="http://schemas.openxmlformats.org/officeDocument/2006/relationships/image" Target="../media/image60.png"/><Relationship Id="rId34" Type="http://schemas.openxmlformats.org/officeDocument/2006/relationships/hyperlink" Target="http://www.facebook.com/r.php" TargetMode="External"/><Relationship Id="rId42" Type="http://schemas.openxmlformats.org/officeDocument/2006/relationships/image" Target="../media/image76.png"/><Relationship Id="rId7" Type="http://schemas.openxmlformats.org/officeDocument/2006/relationships/image" Target="../media/image48.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hyperlink" Target="http://images.google.com/imgres?imgurl=http://www.davidskul.com/images/blogger-logo.jpg&amp;imgrefurl=http://thp.tumblr.com/&amp;h=368&amp;w=370&amp;sz=26&amp;hl=en&amp;start=2&amp;tbnid=TgUzsz98HBxf1M:&amp;tbnh=121&amp;tbnw=122&amp;prev=/images?q=blogger&amp;gbv=2&amp;hl=en" TargetMode="External"/><Relationship Id="rId33" Type="http://schemas.openxmlformats.org/officeDocument/2006/relationships/image" Target="../media/image69.png"/><Relationship Id="rId38" Type="http://schemas.openxmlformats.org/officeDocument/2006/relationships/image" Target="../media/image72.png"/><Relationship Id="rId2" Type="http://schemas.openxmlformats.org/officeDocument/2006/relationships/notesSlide" Target="../notesSlides/notesSlide5.xml"/><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5.png"/><Relationship Id="rId41"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hyperlink" Target="http://www.ebay.com/" TargetMode="External"/><Relationship Id="rId11" Type="http://schemas.openxmlformats.org/officeDocument/2006/relationships/hyperlink" Target="http://blog.flickr.net/en" TargetMode="External"/><Relationship Id="rId24" Type="http://schemas.openxmlformats.org/officeDocument/2006/relationships/image" Target="../media/image62.png"/><Relationship Id="rId32" Type="http://schemas.openxmlformats.org/officeDocument/2006/relationships/image" Target="../media/image68.png"/><Relationship Id="rId37" Type="http://schemas.openxmlformats.org/officeDocument/2006/relationships/image" Target="../media/image71.jpeg"/><Relationship Id="rId40" Type="http://schemas.openxmlformats.org/officeDocument/2006/relationships/image" Target="../media/image74.png"/><Relationship Id="rId5" Type="http://schemas.openxmlformats.org/officeDocument/2006/relationships/image" Target="../media/image47.png"/><Relationship Id="rId15" Type="http://schemas.openxmlformats.org/officeDocument/2006/relationships/image" Target="../media/image54.png"/><Relationship Id="rId23" Type="http://schemas.openxmlformats.org/officeDocument/2006/relationships/image" Target="../media/image61.jpeg"/><Relationship Id="rId28" Type="http://schemas.openxmlformats.org/officeDocument/2006/relationships/image" Target="../media/image64.jpeg"/><Relationship Id="rId36" Type="http://schemas.openxmlformats.org/officeDocument/2006/relationships/hyperlink" Target="http://images.google.com/imgres?imgurl=http://www.uberreview.com/wp-content/uploads/youtube_logo.jpg&amp;imgrefurl=http://current.com/items/88859385_youtube_criticised_for_gang_rape_video&amp;h=450&amp;w=600&amp;sz=27&amp;hl=en&amp;start=18&amp;tbnid=uG9PhuBLX4dJJM:&amp;tbnh=101&amp;tbnw=135&amp;prev=/images?q=youtube&amp;gbv=2&amp;hl=en" TargetMode="External"/><Relationship Id="rId10" Type="http://schemas.openxmlformats.org/officeDocument/2006/relationships/image" Target="../media/image50.jpeg"/><Relationship Id="rId19" Type="http://schemas.openxmlformats.org/officeDocument/2006/relationships/image" Target="../media/image58.png"/><Relationship Id="rId31" Type="http://schemas.openxmlformats.org/officeDocument/2006/relationships/image" Target="../media/image67.png"/><Relationship Id="rId4" Type="http://schemas.openxmlformats.org/officeDocument/2006/relationships/image" Target="../media/image7.png"/><Relationship Id="rId9" Type="http://schemas.openxmlformats.org/officeDocument/2006/relationships/hyperlink" Target="http://images.google.com/imgres?imgurl=http://bp0.blogger.com/_wFr5PPBBpLU/RsLIUREjrSI/AAAAAAAABro/iUx8ApRGQzM/s400/wikipedia+1.bmp&amp;imgrefurl=http://thecitizensjournalblog.blogspot.com/2007/08/wikipedia-fun-whos-been-editing.html&amp;h=400&amp;w=327&amp;sz=33&amp;hl=en&amp;start=2&amp;um=1&amp;tbnid=APoWGQfFEyADBM:&amp;tbnh=124&amp;tbnw=101&amp;prev=/images?q=wikipedia&amp;um=1&amp;hl=en&amp;sa=X" TargetMode="External"/><Relationship Id="rId14" Type="http://schemas.openxmlformats.org/officeDocument/2006/relationships/image" Target="../media/image53.png"/><Relationship Id="rId22" Type="http://schemas.openxmlformats.org/officeDocument/2006/relationships/hyperlink" Target="http://images.google.com/imgres?imgurl=http://www.costpernews.com/wp-content/uploads/2007/07/itunes-button-logo-300x300.jpg&amp;imgrefurl=http://newrockstarphilosophy.com/&amp;h=304&amp;w=300&amp;sz=52&amp;hl=en&amp;start=2&amp;tbnid=ZiIhGsVpPOO_sM:&amp;tbnh=116&amp;tbnw=114&amp;prev=/images?q=itunes&amp;gbv=2&amp;hl=en" TargetMode="External"/><Relationship Id="rId27" Type="http://schemas.openxmlformats.org/officeDocument/2006/relationships/hyperlink" Target="http://images.google.com/imgres?imgurl=http://simonchristy.com/uploaded_images/napster-logo-718698.jpg&amp;imgrefurl=http://simonchristy.com/2007/08/mobile-peer-2-peer-final-frontier.html&amp;h=282&amp;w=295&amp;sz=10&amp;hl=en&amp;start=2&amp;tbnid=hn-3NhLDQQZjjM:&amp;tbnh=110&amp;tbnw=115&amp;prev=/images?q=napster&amp;gbv=2&amp;hl=en" TargetMode="External"/><Relationship Id="rId30" Type="http://schemas.openxmlformats.org/officeDocument/2006/relationships/image" Target="../media/image66.png"/><Relationship Id="rId35" Type="http://schemas.openxmlformats.org/officeDocument/2006/relationships/image" Target="../media/image7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nsf.gov/funding/pgm_summ.jsp?pims_id=503406&amp;org=CISE&amp;from=hom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hyperlink" Target="http://www.cis.cornell.edu/conferences_workshops/CSECON_09/" TargetMode="External"/><Relationship Id="rId5" Type="http://schemas.openxmlformats.org/officeDocument/2006/relationships/image" Target="../media/image193.png"/><Relationship Id="rId4" Type="http://schemas.openxmlformats.org/officeDocument/2006/relationships/image" Target="../media/image19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97.jpeg"/><Relationship Id="rId5" Type="http://schemas.openxmlformats.org/officeDocument/2006/relationships/image" Target="../media/image196.jpeg"/><Relationship Id="rId4" Type="http://schemas.openxmlformats.org/officeDocument/2006/relationships/image" Target="../media/image195.jpeg"/></Relationships>
</file>

<file path=ppt/slides/_rels/slide6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36.jpe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44.png"/><Relationship Id="rId42" Type="http://schemas.openxmlformats.org/officeDocument/2006/relationships/image" Target="../media/image39.png"/><Relationship Id="rId47" Type="http://schemas.openxmlformats.org/officeDocument/2006/relationships/image" Target="../media/image196.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198.png"/><Relationship Id="rId33" Type="http://schemas.openxmlformats.org/officeDocument/2006/relationships/image" Target="../media/image43.png"/><Relationship Id="rId38" Type="http://schemas.openxmlformats.org/officeDocument/2006/relationships/hyperlink" Target="http://images.google.com/imgres?imgurl=http://www.maip.com/media/images/Google%2520Logo.jpg&amp;imgrefurl=http://security.blogs.techtarget.com/2007/09/&amp;h=478&amp;w=1197&amp;sz=204&amp;hl=en&amp;start=6&amp;tbnid=ylwf-XkJVe34QM:&amp;tbnh=60&amp;tbnw=150&amp;prev=/images%3Fq%3Dgoogle%26gbv%3D2%26hl%3Den" TargetMode="External"/><Relationship Id="rId46" Type="http://schemas.openxmlformats.org/officeDocument/2006/relationships/image" Target="../media/image195.jpe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hyperlink" Target="http://www.google.com/imgres?imgurl=http://www.knowledgebase-script.com/demo/admin/attachments/amazon_logo.gif&amp;imgrefurl=http://www.knowledgebase-script.com/demo/print.php%3FID%3D120&amp;h=45&amp;w=121&amp;sz=7&amp;tbnid=ConR54MZhygJ:&amp;tbnh=45&amp;tbnw=121&amp;prev=/images%3Fq%3Damazon%2Blogo&amp;hl=en&amp;sa=X&amp;oi=image_result&amp;resnum=1&amp;ct=image&amp;cd=2" TargetMode="External"/><Relationship Id="rId41"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5.png"/><Relationship Id="rId37" Type="http://schemas.openxmlformats.org/officeDocument/2006/relationships/image" Target="../media/image200.jpeg"/><Relationship Id="rId40" Type="http://schemas.openxmlformats.org/officeDocument/2006/relationships/image" Target="../media/image37.png"/><Relationship Id="rId45" Type="http://schemas.openxmlformats.org/officeDocument/2006/relationships/image" Target="../media/image42.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6.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199.png"/><Relationship Id="rId44" Type="http://schemas.openxmlformats.org/officeDocument/2006/relationships/image" Target="../media/image41.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3.jpeg"/><Relationship Id="rId35" Type="http://schemas.openxmlformats.org/officeDocument/2006/relationships/image" Target="../media/image45.png"/><Relationship Id="rId43" Type="http://schemas.openxmlformats.org/officeDocument/2006/relationships/image" Target="../media/image40.png"/><Relationship Id="rId48" Type="http://schemas.openxmlformats.org/officeDocument/2006/relationships/image" Target="../media/image197.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commons.wikimedia.org/wiki/Commons:GNU_Free_Documentation_License"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1.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3.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74.xml.rels><?xml version="1.0" encoding="UTF-8" standalone="yes"?>
<Relationships xmlns="http://schemas.openxmlformats.org/package/2006/relationships"><Relationship Id="rId2" Type="http://schemas.openxmlformats.org/officeDocument/2006/relationships/hyperlink" Target="http://commons.wikimedia.org/wiki/Commons:GNU_Free_Documentation_Licen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534988" y="293688"/>
            <a:ext cx="7772400" cy="1470025"/>
          </a:xfrm>
        </p:spPr>
        <p:txBody>
          <a:bodyPr/>
          <a:lstStyle/>
          <a:p>
            <a:pPr algn="ctr"/>
            <a:r>
              <a:rPr lang="en-US" sz="4000" dirty="0" smtClean="0"/>
              <a:t>Frontiers of Computing: A View from the National Science Foundation</a:t>
            </a:r>
          </a:p>
        </p:txBody>
      </p:sp>
      <p:sp>
        <p:nvSpPr>
          <p:cNvPr id="15362" name="Text Box 3"/>
          <p:cNvSpPr txBox="1">
            <a:spLocks noChangeArrowheads="1"/>
          </p:cNvSpPr>
          <p:nvPr/>
        </p:nvSpPr>
        <p:spPr bwMode="auto">
          <a:xfrm>
            <a:off x="350838" y="2494779"/>
            <a:ext cx="8216900" cy="2323713"/>
          </a:xfrm>
          <a:prstGeom prst="rect">
            <a:avLst/>
          </a:prstGeom>
          <a:noFill/>
          <a:ln w="9525">
            <a:noFill/>
            <a:miter lim="800000"/>
            <a:headEnd/>
            <a:tailEnd/>
          </a:ln>
        </p:spPr>
        <p:txBody>
          <a:bodyPr>
            <a:spAutoFit/>
          </a:bodyPr>
          <a:lstStyle/>
          <a:p>
            <a:pPr algn="ctr">
              <a:spcBef>
                <a:spcPct val="50000"/>
              </a:spcBef>
            </a:pPr>
            <a:r>
              <a:rPr lang="en-US" sz="2800" b="1" i="1" dirty="0" smtClean="0">
                <a:solidFill>
                  <a:srgbClr val="FF0000"/>
                </a:solidFill>
              </a:rPr>
              <a:t>Jeannette M. Wing</a:t>
            </a:r>
            <a:endParaRPr lang="en-US" sz="2800" i="1" dirty="0" smtClean="0">
              <a:solidFill>
                <a:srgbClr val="FF0000"/>
              </a:solidFill>
            </a:endParaRPr>
          </a:p>
          <a:p>
            <a:pPr algn="ctr">
              <a:spcBef>
                <a:spcPct val="50000"/>
              </a:spcBef>
            </a:pPr>
            <a:r>
              <a:rPr lang="en-US" dirty="0" smtClean="0"/>
              <a:t>Assistant Director</a:t>
            </a:r>
            <a:br>
              <a:rPr lang="en-US" dirty="0" smtClean="0"/>
            </a:br>
            <a:r>
              <a:rPr lang="en-US" dirty="0" smtClean="0"/>
              <a:t>Computer and Information Science and Engineering</a:t>
            </a:r>
            <a:br>
              <a:rPr lang="en-US" dirty="0" smtClean="0"/>
            </a:br>
            <a:r>
              <a:rPr lang="en-US" dirty="0" smtClean="0"/>
              <a:t>National Science Foundation</a:t>
            </a:r>
            <a:br>
              <a:rPr lang="en-US" dirty="0" smtClean="0"/>
            </a:br>
            <a:r>
              <a:rPr lang="en-US" dirty="0" smtClean="0"/>
              <a:t>and</a:t>
            </a:r>
            <a:br>
              <a:rPr lang="en-US" dirty="0" smtClean="0"/>
            </a:br>
            <a:r>
              <a:rPr lang="en-US" dirty="0" smtClean="0"/>
              <a:t>President’s Professor of Computer Science</a:t>
            </a:r>
            <a:br>
              <a:rPr lang="en-US" dirty="0" smtClean="0"/>
            </a:br>
            <a:r>
              <a:rPr lang="en-US" dirty="0" smtClean="0"/>
              <a:t>Carnegie Mellon University</a:t>
            </a:r>
            <a:endParaRPr lang="en-US" dirty="0"/>
          </a:p>
        </p:txBody>
      </p:sp>
      <p:sp>
        <p:nvSpPr>
          <p:cNvPr id="15373" name="Text Box 20"/>
          <p:cNvSpPr txBox="1">
            <a:spLocks noChangeArrowheads="1"/>
          </p:cNvSpPr>
          <p:nvPr/>
        </p:nvSpPr>
        <p:spPr bwMode="auto">
          <a:xfrm>
            <a:off x="4225925" y="5516563"/>
            <a:ext cx="184150" cy="214312"/>
          </a:xfrm>
          <a:prstGeom prst="rect">
            <a:avLst/>
          </a:prstGeom>
          <a:noFill/>
          <a:ln w="9525" algn="ctr">
            <a:noFill/>
            <a:miter lim="800000"/>
            <a:headEnd/>
            <a:tailEnd/>
          </a:ln>
        </p:spPr>
        <p:txBody>
          <a:bodyPr wrap="none">
            <a:spAutoFit/>
          </a:bodyPr>
          <a:lstStyle/>
          <a:p>
            <a:pPr algn="ctr"/>
            <a:endParaRPr lang="en-US" sz="800">
              <a:solidFill>
                <a:srgbClr val="000000"/>
              </a:solidFill>
            </a:endParaRPr>
          </a:p>
        </p:txBody>
      </p:sp>
      <p:sp>
        <p:nvSpPr>
          <p:cNvPr id="22" name="TextBox 21"/>
          <p:cNvSpPr txBox="1"/>
          <p:nvPr/>
        </p:nvSpPr>
        <p:spPr>
          <a:xfrm>
            <a:off x="1737657" y="5407709"/>
            <a:ext cx="6193490" cy="738664"/>
          </a:xfrm>
          <a:prstGeom prst="rect">
            <a:avLst/>
          </a:prstGeom>
          <a:noFill/>
        </p:spPr>
        <p:txBody>
          <a:bodyPr wrap="none" rtlCol="0">
            <a:spAutoFit/>
          </a:bodyPr>
          <a:lstStyle/>
          <a:p>
            <a:pPr algn="ctr"/>
            <a:r>
              <a:rPr lang="en-US" sz="1400" dirty="0" smtClean="0"/>
              <a:t>Forum in Information and Communication Technology Research 2010 (ICTRF2010)</a:t>
            </a:r>
            <a:br>
              <a:rPr lang="en-US" sz="1400" dirty="0" smtClean="0"/>
            </a:br>
            <a:r>
              <a:rPr lang="en-US" sz="1400" dirty="0" smtClean="0"/>
              <a:t>Abu Dhabi, UAE</a:t>
            </a:r>
            <a:br>
              <a:rPr lang="en-US" sz="1400" dirty="0" smtClean="0"/>
            </a:br>
            <a:r>
              <a:rPr lang="en-US" sz="1400" dirty="0" smtClean="0"/>
              <a:t>9 May 2010</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685800" y="2768600"/>
            <a:ext cx="7772400" cy="1470025"/>
          </a:xfrm>
        </p:spPr>
        <p:txBody>
          <a:bodyPr/>
          <a:lstStyle/>
          <a:p>
            <a:pPr algn="ctr"/>
            <a:r>
              <a:rPr lang="en-US" sz="3600" smtClean="0"/>
              <a:t>CISE-specific</a:t>
            </a:r>
            <a:br>
              <a:rPr lang="en-US" sz="3600" smtClean="0"/>
            </a:br>
            <a:r>
              <a:rPr lang="en-US" sz="3600" smtClean="0"/>
              <a:t>NSF-wide Investments</a:t>
            </a:r>
            <a:br>
              <a:rPr lang="en-US" sz="3600" smtClean="0"/>
            </a:br>
            <a:endParaRPr lang="en-US" sz="3600"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4F197300-60BD-466D-94B6-BBEBE5FA5204}" type="slidenum">
              <a:rPr lang="en-US"/>
              <a:pPr/>
              <a:t>11</a:t>
            </a:fld>
            <a:endParaRPr lang="en-US" sz="1400"/>
          </a:p>
        </p:txBody>
      </p:sp>
      <p:sp>
        <p:nvSpPr>
          <p:cNvPr id="7" name="Date Placeholder 4"/>
          <p:cNvSpPr>
            <a:spLocks noGrp="1"/>
          </p:cNvSpPr>
          <p:nvPr>
            <p:ph type="dt" sz="half" idx="11"/>
          </p:nvPr>
        </p:nvSpPr>
        <p:spPr/>
        <p:txBody>
          <a:bodyPr/>
          <a:lstStyle/>
          <a:p>
            <a:r>
              <a:rPr lang="en-US"/>
              <a:t>CISE AC</a:t>
            </a:r>
          </a:p>
        </p:txBody>
      </p:sp>
      <p:sp>
        <p:nvSpPr>
          <p:cNvPr id="8" name="Footer Placeholder 5"/>
          <p:cNvSpPr>
            <a:spLocks noGrp="1"/>
          </p:cNvSpPr>
          <p:nvPr>
            <p:ph type="ftr" sz="quarter" idx="12"/>
          </p:nvPr>
        </p:nvSpPr>
        <p:spPr/>
        <p:txBody>
          <a:bodyPr/>
          <a:lstStyle/>
          <a:p>
            <a:r>
              <a:rPr lang="en-US"/>
              <a:t>Jeannette M. Wing</a:t>
            </a:r>
          </a:p>
        </p:txBody>
      </p:sp>
      <p:sp>
        <p:nvSpPr>
          <p:cNvPr id="1475586" name="Rectangle 2"/>
          <p:cNvSpPr>
            <a:spLocks noGrp="1" noChangeArrowheads="1"/>
          </p:cNvSpPr>
          <p:nvPr>
            <p:ph type="title"/>
          </p:nvPr>
        </p:nvSpPr>
        <p:spPr/>
        <p:txBody>
          <a:bodyPr/>
          <a:lstStyle/>
          <a:p>
            <a:r>
              <a:rPr lang="en-US" sz="2800"/>
              <a:t>CDI: Cyber-Enabled Discovery and Innovation</a:t>
            </a:r>
          </a:p>
        </p:txBody>
      </p:sp>
      <p:sp>
        <p:nvSpPr>
          <p:cNvPr id="1475587" name="Rectangle 3"/>
          <p:cNvSpPr>
            <a:spLocks noGrp="1" noChangeArrowheads="1"/>
          </p:cNvSpPr>
          <p:nvPr>
            <p:ph type="body" idx="1"/>
          </p:nvPr>
        </p:nvSpPr>
        <p:spPr>
          <a:xfrm>
            <a:off x="0" y="1111250"/>
            <a:ext cx="8832850" cy="5419725"/>
          </a:xfrm>
          <a:noFill/>
        </p:spPr>
        <p:txBody>
          <a:bodyPr/>
          <a:lstStyle/>
          <a:p>
            <a:pPr marL="381000" indent="-381000" algn="ctr">
              <a:buFontTx/>
              <a:buNone/>
            </a:pPr>
            <a:endParaRPr lang="en-US" dirty="0"/>
          </a:p>
          <a:p>
            <a:pPr marL="381000" indent="-381000" algn="ctr">
              <a:buFontTx/>
              <a:buNone/>
            </a:pPr>
            <a:endParaRPr lang="en-US" dirty="0"/>
          </a:p>
          <a:p>
            <a:pPr marL="381000" indent="-381000"/>
            <a:r>
              <a:rPr lang="en-US" dirty="0"/>
              <a:t>Paradigm shift</a:t>
            </a:r>
          </a:p>
          <a:p>
            <a:pPr marL="800100" lvl="1" indent="-342900"/>
            <a:r>
              <a:rPr lang="en-US" dirty="0"/>
              <a:t>Not just </a:t>
            </a:r>
            <a:r>
              <a:rPr lang="en-US" dirty="0" err="1"/>
              <a:t>computing’s</a:t>
            </a:r>
            <a:r>
              <a:rPr lang="en-US" dirty="0">
                <a:solidFill>
                  <a:schemeClr val="hlink"/>
                </a:solidFill>
              </a:rPr>
              <a:t> metal tools</a:t>
            </a:r>
            <a:r>
              <a:rPr lang="en-US" dirty="0"/>
              <a:t> (transistors and wires) but also our </a:t>
            </a:r>
            <a:r>
              <a:rPr lang="en-US" dirty="0">
                <a:solidFill>
                  <a:schemeClr val="hlink"/>
                </a:solidFill>
              </a:rPr>
              <a:t>mental tools</a:t>
            </a:r>
            <a:r>
              <a:rPr lang="en-US" dirty="0"/>
              <a:t> (abstractions and methods</a:t>
            </a:r>
            <a:r>
              <a:rPr lang="en-US" dirty="0" smtClean="0"/>
              <a:t>)</a:t>
            </a:r>
            <a:endParaRPr lang="en-US" dirty="0"/>
          </a:p>
          <a:p>
            <a:pPr marL="381000" indent="-381000"/>
            <a:r>
              <a:rPr lang="en-US" dirty="0"/>
              <a:t>It’s about </a:t>
            </a:r>
            <a:r>
              <a:rPr lang="en-US" dirty="0">
                <a:solidFill>
                  <a:schemeClr val="hlink"/>
                </a:solidFill>
              </a:rPr>
              <a:t>partnerships</a:t>
            </a:r>
            <a:r>
              <a:rPr lang="en-US" dirty="0">
                <a:solidFill>
                  <a:srgbClr val="FF0000"/>
                </a:solidFill>
              </a:rPr>
              <a:t> </a:t>
            </a:r>
            <a:r>
              <a:rPr lang="en-US" dirty="0"/>
              <a:t>and</a:t>
            </a:r>
            <a:r>
              <a:rPr lang="en-US" dirty="0">
                <a:solidFill>
                  <a:srgbClr val="FF0000"/>
                </a:solidFill>
              </a:rPr>
              <a:t> </a:t>
            </a:r>
            <a:r>
              <a:rPr lang="en-US" dirty="0">
                <a:solidFill>
                  <a:schemeClr val="hlink"/>
                </a:solidFill>
              </a:rPr>
              <a:t>transformative research</a:t>
            </a:r>
            <a:r>
              <a:rPr lang="en-US" dirty="0"/>
              <a:t>.</a:t>
            </a:r>
          </a:p>
          <a:p>
            <a:pPr marL="800100" lvl="1" indent="-342900"/>
            <a:r>
              <a:rPr lang="en-US" dirty="0"/>
              <a:t>To innovate in/innovatively use </a:t>
            </a:r>
            <a:r>
              <a:rPr lang="en-US" i="1" dirty="0"/>
              <a:t>computational thinking</a:t>
            </a:r>
            <a:r>
              <a:rPr lang="en-US" dirty="0"/>
              <a:t>; and</a:t>
            </a:r>
          </a:p>
          <a:p>
            <a:pPr marL="800100" lvl="1" indent="-342900"/>
            <a:r>
              <a:rPr lang="en-US" dirty="0"/>
              <a:t>To advance </a:t>
            </a:r>
            <a:r>
              <a:rPr lang="en-US" dirty="0">
                <a:solidFill>
                  <a:schemeClr val="hlink"/>
                </a:solidFill>
              </a:rPr>
              <a:t>more than one</a:t>
            </a:r>
            <a:r>
              <a:rPr lang="en-US" dirty="0"/>
              <a:t> science/engineering discipline</a:t>
            </a:r>
            <a:r>
              <a:rPr lang="en-US" dirty="0" smtClean="0"/>
              <a:t>.</a:t>
            </a:r>
            <a:endParaRPr lang="en-US" dirty="0"/>
          </a:p>
          <a:p>
            <a:pPr marL="381000" indent="-381000"/>
            <a:r>
              <a:rPr lang="en-US" dirty="0"/>
              <a:t>Investments by all directorates and offices</a:t>
            </a:r>
          </a:p>
          <a:p>
            <a:pPr marL="800100" lvl="1" indent="-342900"/>
            <a:r>
              <a:rPr lang="en-US" dirty="0"/>
              <a:t>FY08: $48M, 1800 Letters of Intent, 1300 Preliminary Proposals, 200 Full Proposals, 36 Awards</a:t>
            </a:r>
          </a:p>
          <a:p>
            <a:pPr marL="800100" lvl="1" indent="-342900"/>
            <a:r>
              <a:rPr lang="en-US" dirty="0"/>
              <a:t>FY09: $63M+, 830 </a:t>
            </a:r>
            <a:r>
              <a:rPr lang="en-US" dirty="0" smtClean="0"/>
              <a:t>Preliminary </a:t>
            </a:r>
            <a:r>
              <a:rPr lang="en-US" dirty="0"/>
              <a:t>Proposals, 283 Full Proposals, 53+ </a:t>
            </a:r>
            <a:r>
              <a:rPr lang="en-US" dirty="0" smtClean="0"/>
              <a:t>Awards</a:t>
            </a:r>
          </a:p>
          <a:p>
            <a:pPr marL="800100" lvl="1" indent="-342900"/>
            <a:r>
              <a:rPr lang="en-US" dirty="0" smtClean="0">
                <a:sym typeface="Symbol" pitchFamily="18" charset="2"/>
              </a:rPr>
              <a:t>FY10: 320 Full Proposals, … holding panels now ….</a:t>
            </a:r>
          </a:p>
          <a:p>
            <a:pPr marL="800100" lvl="1" indent="-342900"/>
            <a:r>
              <a:rPr lang="en-US" dirty="0" smtClean="0">
                <a:sym typeface="Symbol" pitchFamily="18" charset="2"/>
              </a:rPr>
              <a:t>FY11 President’s Request: &gt; $100M</a:t>
            </a:r>
            <a:endParaRPr lang="en-US" dirty="0">
              <a:sym typeface="Symbol" pitchFamily="18" charset="2"/>
            </a:endParaRPr>
          </a:p>
        </p:txBody>
      </p:sp>
      <p:sp>
        <p:nvSpPr>
          <p:cNvPr id="1475588" name="Text Box 4"/>
          <p:cNvSpPr txBox="1">
            <a:spLocks noChangeArrowheads="1"/>
          </p:cNvSpPr>
          <p:nvPr/>
        </p:nvSpPr>
        <p:spPr bwMode="auto">
          <a:xfrm>
            <a:off x="1370012" y="1114425"/>
            <a:ext cx="6151249" cy="396875"/>
          </a:xfrm>
          <a:prstGeom prst="rect">
            <a:avLst/>
          </a:prstGeom>
          <a:solidFill>
            <a:srgbClr val="FFFF00"/>
          </a:solidFill>
          <a:ln w="9525">
            <a:noFill/>
            <a:miter lim="800000"/>
            <a:headEnd/>
            <a:tailEnd/>
          </a:ln>
          <a:effectLst/>
        </p:spPr>
        <p:txBody>
          <a:bodyPr wrap="square">
            <a:spAutoFit/>
          </a:bodyPr>
          <a:lstStyle/>
          <a:p>
            <a:r>
              <a:rPr lang="en-US" sz="2000" dirty="0"/>
              <a:t>Computational Thinking for Science and Engineering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4"/>
          <p:cNvSpPr>
            <a:spLocks noGrp="1"/>
          </p:cNvSpPr>
          <p:nvPr>
            <p:ph type="sldNum" sz="quarter" idx="10"/>
          </p:nvPr>
        </p:nvSpPr>
        <p:spPr>
          <a:noFill/>
        </p:spPr>
        <p:txBody>
          <a:bodyPr/>
          <a:lstStyle/>
          <a:p>
            <a:fld id="{04488BB8-0196-41DC-A676-334BFA2EE514}" type="slidenum">
              <a:rPr lang="en-US" smtClean="0"/>
              <a:pPr/>
              <a:t>12</a:t>
            </a:fld>
            <a:endParaRPr lang="en-US" sz="1400" smtClean="0"/>
          </a:p>
        </p:txBody>
      </p:sp>
      <p:sp>
        <p:nvSpPr>
          <p:cNvPr id="32770" name="Date Placeholder 5"/>
          <p:cNvSpPr>
            <a:spLocks noGrp="1"/>
          </p:cNvSpPr>
          <p:nvPr>
            <p:ph type="dt" sz="quarter" idx="11"/>
          </p:nvPr>
        </p:nvSpPr>
        <p:spPr>
          <a:noFill/>
        </p:spPr>
        <p:txBody>
          <a:bodyPr/>
          <a:lstStyle/>
          <a:p>
            <a:r>
              <a:rPr lang="en-US" smtClean="0"/>
              <a:t>CISE Overview</a:t>
            </a:r>
          </a:p>
        </p:txBody>
      </p:sp>
      <p:sp>
        <p:nvSpPr>
          <p:cNvPr id="32771" name="Footer Placeholder 6"/>
          <p:cNvSpPr>
            <a:spLocks noGrp="1"/>
          </p:cNvSpPr>
          <p:nvPr>
            <p:ph type="ftr" sz="quarter" idx="12"/>
          </p:nvPr>
        </p:nvSpPr>
        <p:spPr>
          <a:noFill/>
        </p:spPr>
        <p:txBody>
          <a:bodyPr/>
          <a:lstStyle/>
          <a:p>
            <a:r>
              <a:rPr lang="en-US" smtClean="0"/>
              <a:t>Jeannette M. Wing</a:t>
            </a:r>
          </a:p>
        </p:txBody>
      </p:sp>
      <p:sp>
        <p:nvSpPr>
          <p:cNvPr id="32772" name="Rectangle 2"/>
          <p:cNvSpPr>
            <a:spLocks noGrp="1" noChangeArrowheads="1"/>
          </p:cNvSpPr>
          <p:nvPr>
            <p:ph type="title"/>
          </p:nvPr>
        </p:nvSpPr>
        <p:spPr/>
        <p:txBody>
          <a:bodyPr/>
          <a:lstStyle/>
          <a:p>
            <a:r>
              <a:rPr lang="en-US" smtClean="0"/>
              <a:t>Range of Disciplines in CDI Awards</a:t>
            </a:r>
          </a:p>
        </p:txBody>
      </p:sp>
      <p:sp>
        <p:nvSpPr>
          <p:cNvPr id="32773" name="Rectangle 3"/>
          <p:cNvSpPr>
            <a:spLocks noGrp="1" noChangeArrowheads="1"/>
          </p:cNvSpPr>
          <p:nvPr>
            <p:ph type="body" sz="half" idx="1"/>
          </p:nvPr>
        </p:nvSpPr>
        <p:spPr/>
        <p:txBody>
          <a:bodyPr/>
          <a:lstStyle/>
          <a:p>
            <a:r>
              <a:rPr lang="en-US" sz="1800" smtClean="0"/>
              <a:t>Aerospace engineering</a:t>
            </a:r>
          </a:p>
          <a:p>
            <a:r>
              <a:rPr lang="en-US" sz="1800" smtClean="0"/>
              <a:t>Astrophysics and cosmology</a:t>
            </a:r>
          </a:p>
          <a:p>
            <a:r>
              <a:rPr lang="en-US" sz="1800" smtClean="0"/>
              <a:t>Atmospheric sciences</a:t>
            </a:r>
          </a:p>
          <a:p>
            <a:r>
              <a:rPr lang="en-US" sz="1800" smtClean="0"/>
              <a:t>Biochemistry</a:t>
            </a:r>
          </a:p>
          <a:p>
            <a:r>
              <a:rPr lang="en-US" sz="1800" smtClean="0"/>
              <a:t>Biomaterials</a:t>
            </a:r>
          </a:p>
          <a:p>
            <a:r>
              <a:rPr lang="en-US" sz="1800" smtClean="0"/>
              <a:t>Biophysics</a:t>
            </a:r>
          </a:p>
          <a:p>
            <a:r>
              <a:rPr lang="en-US" sz="1800" smtClean="0"/>
              <a:t>Chemical engineering</a:t>
            </a:r>
          </a:p>
          <a:p>
            <a:r>
              <a:rPr lang="en-US" sz="1800" smtClean="0"/>
              <a:t>Civil engineering</a:t>
            </a:r>
          </a:p>
          <a:p>
            <a:r>
              <a:rPr lang="en-US" sz="1800" smtClean="0"/>
              <a:t>Communications science and engineering</a:t>
            </a:r>
          </a:p>
          <a:p>
            <a:r>
              <a:rPr lang="en-US" sz="1800" smtClean="0"/>
              <a:t>Computer science</a:t>
            </a:r>
          </a:p>
          <a:p>
            <a:r>
              <a:rPr lang="en-US" sz="1800" smtClean="0"/>
              <a:t>Cosmology</a:t>
            </a:r>
          </a:p>
          <a:p>
            <a:r>
              <a:rPr lang="en-US" sz="1800" smtClean="0"/>
              <a:t>Ecosystems</a:t>
            </a:r>
          </a:p>
          <a:p>
            <a:r>
              <a:rPr lang="en-US" sz="1800" smtClean="0"/>
              <a:t>Genomics</a:t>
            </a:r>
          </a:p>
          <a:p>
            <a:r>
              <a:rPr lang="en-US" sz="1800" smtClean="0"/>
              <a:t>Geosciences</a:t>
            </a:r>
          </a:p>
          <a:p>
            <a:endParaRPr lang="en-US" sz="1800" smtClean="0"/>
          </a:p>
        </p:txBody>
      </p:sp>
      <p:sp>
        <p:nvSpPr>
          <p:cNvPr id="32774" name="Rectangle 5"/>
          <p:cNvSpPr>
            <a:spLocks noGrp="1" noChangeArrowheads="1"/>
          </p:cNvSpPr>
          <p:nvPr>
            <p:ph type="body" sz="half" idx="2"/>
          </p:nvPr>
        </p:nvSpPr>
        <p:spPr/>
        <p:txBody>
          <a:bodyPr/>
          <a:lstStyle/>
          <a:p>
            <a:r>
              <a:rPr lang="en-US" sz="1800" smtClean="0"/>
              <a:t>Linguistics</a:t>
            </a:r>
          </a:p>
          <a:p>
            <a:r>
              <a:rPr lang="en-US" sz="1800" smtClean="0"/>
              <a:t>Materials engineering</a:t>
            </a:r>
          </a:p>
          <a:p>
            <a:r>
              <a:rPr lang="en-US" sz="1800" smtClean="0"/>
              <a:t>Mathematics</a:t>
            </a:r>
          </a:p>
          <a:p>
            <a:r>
              <a:rPr lang="en-US" sz="1800" smtClean="0"/>
              <a:t>Mechanical engineering</a:t>
            </a:r>
          </a:p>
          <a:p>
            <a:r>
              <a:rPr lang="en-US" sz="1800" smtClean="0"/>
              <a:t>Molecular biology</a:t>
            </a:r>
          </a:p>
          <a:p>
            <a:r>
              <a:rPr lang="en-US" sz="1800" smtClean="0"/>
              <a:t>Nanocomputing</a:t>
            </a:r>
          </a:p>
          <a:p>
            <a:r>
              <a:rPr lang="en-US" sz="1800" smtClean="0"/>
              <a:t>Neuroscience</a:t>
            </a:r>
          </a:p>
          <a:p>
            <a:r>
              <a:rPr lang="en-US" sz="1800" smtClean="0"/>
              <a:t>Proteomics</a:t>
            </a:r>
          </a:p>
          <a:p>
            <a:r>
              <a:rPr lang="en-US" sz="1800" smtClean="0"/>
              <a:t>Robotics</a:t>
            </a:r>
          </a:p>
          <a:p>
            <a:r>
              <a:rPr lang="en-US" sz="1800" smtClean="0"/>
              <a:t>Social sciences</a:t>
            </a:r>
          </a:p>
          <a:p>
            <a:r>
              <a:rPr lang="en-US" sz="1800" smtClean="0"/>
              <a:t>Statistics</a:t>
            </a:r>
          </a:p>
          <a:p>
            <a:r>
              <a:rPr lang="en-US" sz="1800" smtClean="0"/>
              <a:t>Statistical physics</a:t>
            </a:r>
          </a:p>
          <a:p>
            <a:r>
              <a:rPr lang="en-US" sz="1800" smtClean="0"/>
              <a:t>Sustainability</a:t>
            </a:r>
          </a:p>
          <a:p>
            <a:r>
              <a:rPr lang="en-US" sz="1800" smtClean="0"/>
              <a:t>…</a:t>
            </a:r>
          </a:p>
        </p:txBody>
      </p:sp>
      <p:sp>
        <p:nvSpPr>
          <p:cNvPr id="1477636" name="Text Box 4"/>
          <p:cNvSpPr txBox="1">
            <a:spLocks noChangeArrowheads="1"/>
          </p:cNvSpPr>
          <p:nvPr/>
        </p:nvSpPr>
        <p:spPr bwMode="auto">
          <a:xfrm>
            <a:off x="2549525" y="6124575"/>
            <a:ext cx="3852863" cy="366713"/>
          </a:xfrm>
          <a:prstGeom prst="rect">
            <a:avLst/>
          </a:prstGeom>
          <a:solidFill>
            <a:srgbClr val="FFFF00"/>
          </a:solidFill>
          <a:ln w="9525">
            <a:noFill/>
            <a:miter lim="800000"/>
            <a:headEnd/>
            <a:tailEnd/>
          </a:ln>
        </p:spPr>
        <p:txBody>
          <a:bodyPr wrap="none">
            <a:spAutoFit/>
          </a:bodyPr>
          <a:lstStyle/>
          <a:p>
            <a:pPr eaLnBrk="0" hangingPunct="0"/>
            <a:r>
              <a:rPr lang="en-US"/>
              <a:t>… advances via Computational Thinking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0"/>
          </p:nvPr>
        </p:nvSpPr>
        <p:spPr>
          <a:noFill/>
        </p:spPr>
        <p:txBody>
          <a:bodyPr/>
          <a:lstStyle/>
          <a:p>
            <a:fld id="{34FC84D2-7118-4C23-94FA-1A67FBEC1647}" type="slidenum">
              <a:rPr lang="en-US" smtClean="0"/>
              <a:pPr/>
              <a:t>13</a:t>
            </a:fld>
            <a:endParaRPr lang="en-US" sz="1400" smtClean="0"/>
          </a:p>
        </p:txBody>
      </p:sp>
      <p:sp>
        <p:nvSpPr>
          <p:cNvPr id="33794" name="Date Placeholder 4"/>
          <p:cNvSpPr>
            <a:spLocks noGrp="1"/>
          </p:cNvSpPr>
          <p:nvPr>
            <p:ph type="dt" sz="quarter" idx="11"/>
          </p:nvPr>
        </p:nvSpPr>
        <p:spPr>
          <a:noFill/>
        </p:spPr>
        <p:txBody>
          <a:bodyPr/>
          <a:lstStyle/>
          <a:p>
            <a:r>
              <a:rPr lang="en-US" smtClean="0"/>
              <a:t>CISE Overview</a:t>
            </a:r>
          </a:p>
        </p:txBody>
      </p:sp>
      <p:sp>
        <p:nvSpPr>
          <p:cNvPr id="33795" name="Footer Placeholder 5"/>
          <p:cNvSpPr>
            <a:spLocks noGrp="1"/>
          </p:cNvSpPr>
          <p:nvPr>
            <p:ph type="ftr" sz="quarter" idx="12"/>
          </p:nvPr>
        </p:nvSpPr>
        <p:spPr>
          <a:noFill/>
        </p:spPr>
        <p:txBody>
          <a:bodyPr/>
          <a:lstStyle/>
          <a:p>
            <a:r>
              <a:rPr lang="en-US" smtClean="0"/>
              <a:t>Jeannette M. Wing</a:t>
            </a:r>
          </a:p>
        </p:txBody>
      </p:sp>
      <p:sp>
        <p:nvSpPr>
          <p:cNvPr id="33796" name="Rectangle 2"/>
          <p:cNvSpPr>
            <a:spLocks noGrp="1" noChangeArrowheads="1"/>
          </p:cNvSpPr>
          <p:nvPr>
            <p:ph type="title"/>
          </p:nvPr>
        </p:nvSpPr>
        <p:spPr/>
        <p:txBody>
          <a:bodyPr/>
          <a:lstStyle/>
          <a:p>
            <a:r>
              <a:rPr lang="en-US" sz="2800" dirty="0" smtClean="0"/>
              <a:t>Science and Engineering Beyond Moore’s Law</a:t>
            </a:r>
          </a:p>
        </p:txBody>
      </p:sp>
      <p:sp>
        <p:nvSpPr>
          <p:cNvPr id="33797" name="Rectangle 3"/>
          <p:cNvSpPr>
            <a:spLocks noGrp="1" noChangeArrowheads="1"/>
          </p:cNvSpPr>
          <p:nvPr>
            <p:ph type="body" idx="1"/>
          </p:nvPr>
        </p:nvSpPr>
        <p:spPr/>
        <p:txBody>
          <a:bodyPr/>
          <a:lstStyle/>
          <a:p>
            <a:r>
              <a:rPr lang="en-US" dirty="0" smtClean="0"/>
              <a:t>Four directorates and offices: CISE, ENG, MPS, OCI</a:t>
            </a:r>
          </a:p>
          <a:p>
            <a:pPr lvl="1"/>
            <a:r>
              <a:rPr lang="en-US" dirty="0" smtClean="0"/>
              <a:t>All investing in core science, engineering, and technology</a:t>
            </a:r>
          </a:p>
          <a:p>
            <a:endParaRPr lang="en-US" dirty="0" smtClean="0"/>
          </a:p>
          <a:p>
            <a:r>
              <a:rPr lang="en-US" dirty="0" smtClean="0"/>
              <a:t>Multi-core, many-core, massively parallel</a:t>
            </a:r>
          </a:p>
          <a:p>
            <a:pPr lvl="1"/>
            <a:r>
              <a:rPr lang="en-US" dirty="0" smtClean="0"/>
              <a:t>Programming models, languages, tools</a:t>
            </a:r>
          </a:p>
          <a:p>
            <a:pPr lvl="1"/>
            <a:endParaRPr lang="en-US" dirty="0" smtClean="0"/>
          </a:p>
          <a:p>
            <a:r>
              <a:rPr lang="en-US" dirty="0" smtClean="0"/>
              <a:t>New, emerging substrates</a:t>
            </a:r>
          </a:p>
          <a:p>
            <a:pPr lvl="1"/>
            <a:r>
              <a:rPr lang="en-US" dirty="0" err="1" smtClean="0"/>
              <a:t>Nanocomputing</a:t>
            </a:r>
            <a:endParaRPr lang="en-US" dirty="0" smtClean="0"/>
          </a:p>
          <a:p>
            <a:pPr lvl="1"/>
            <a:r>
              <a:rPr lang="en-US" dirty="0" smtClean="0"/>
              <a:t>Bio-inspired computing</a:t>
            </a:r>
          </a:p>
          <a:p>
            <a:pPr lvl="1"/>
            <a:r>
              <a:rPr lang="en-US" dirty="0" smtClean="0"/>
              <a:t>Quantum computing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ctrTitle"/>
          </p:nvPr>
        </p:nvSpPr>
        <p:spPr>
          <a:xfrm>
            <a:off x="685800" y="2768600"/>
            <a:ext cx="7772400" cy="1470025"/>
          </a:xfrm>
        </p:spPr>
        <p:txBody>
          <a:bodyPr/>
          <a:lstStyle/>
          <a:p>
            <a:pPr algn="ctr"/>
            <a:r>
              <a:rPr lang="en-US" sz="4000" smtClean="0"/>
              <a:t>CISE</a:t>
            </a:r>
            <a:endParaRPr lang="en-US" sz="4000"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0"/>
          </p:nvPr>
        </p:nvSpPr>
        <p:spPr>
          <a:noFill/>
        </p:spPr>
        <p:txBody>
          <a:bodyPr/>
          <a:lstStyle/>
          <a:p>
            <a:fld id="{C914734B-AA44-4FCB-A9FB-D952B4407026}" type="slidenum">
              <a:rPr lang="en-US" smtClean="0"/>
              <a:pPr/>
              <a:t>15</a:t>
            </a:fld>
            <a:endParaRPr lang="en-US" sz="1400" smtClean="0"/>
          </a:p>
        </p:txBody>
      </p:sp>
      <p:sp>
        <p:nvSpPr>
          <p:cNvPr id="36866" name="Date Placeholder 4"/>
          <p:cNvSpPr>
            <a:spLocks noGrp="1"/>
          </p:cNvSpPr>
          <p:nvPr>
            <p:ph type="dt" sz="quarter" idx="11"/>
          </p:nvPr>
        </p:nvSpPr>
        <p:spPr>
          <a:noFill/>
        </p:spPr>
        <p:txBody>
          <a:bodyPr/>
          <a:lstStyle/>
          <a:p>
            <a:r>
              <a:rPr lang="en-US" smtClean="0"/>
              <a:t>CISE Overview</a:t>
            </a:r>
          </a:p>
        </p:txBody>
      </p:sp>
      <p:sp>
        <p:nvSpPr>
          <p:cNvPr id="36867" name="Footer Placeholder 5"/>
          <p:cNvSpPr>
            <a:spLocks noGrp="1"/>
          </p:cNvSpPr>
          <p:nvPr>
            <p:ph type="ftr" sz="quarter" idx="12"/>
          </p:nvPr>
        </p:nvSpPr>
        <p:spPr>
          <a:noFill/>
        </p:spPr>
        <p:txBody>
          <a:bodyPr/>
          <a:lstStyle/>
          <a:p>
            <a:r>
              <a:rPr lang="en-US" smtClean="0"/>
              <a:t>Jeannette M. Wing</a:t>
            </a:r>
          </a:p>
        </p:txBody>
      </p:sp>
      <p:sp>
        <p:nvSpPr>
          <p:cNvPr id="36868" name="Rectangle 2"/>
          <p:cNvSpPr>
            <a:spLocks noChangeArrowheads="1"/>
          </p:cNvSpPr>
          <p:nvPr/>
        </p:nvSpPr>
        <p:spPr bwMode="auto">
          <a:xfrm>
            <a:off x="4027488" y="6426200"/>
            <a:ext cx="234950" cy="269875"/>
          </a:xfrm>
          <a:prstGeom prst="rect">
            <a:avLst/>
          </a:prstGeom>
          <a:solidFill>
            <a:schemeClr val="bg1"/>
          </a:solidFill>
          <a:ln w="9525">
            <a:noFill/>
            <a:miter lim="800000"/>
            <a:headEnd/>
            <a:tailEnd/>
          </a:ln>
        </p:spPr>
        <p:txBody>
          <a:bodyPr wrap="none" anchor="ctr"/>
          <a:lstStyle/>
          <a:p>
            <a:pPr eaLnBrk="0" hangingPunct="0"/>
            <a:endParaRPr lang="en-US"/>
          </a:p>
        </p:txBody>
      </p:sp>
      <p:sp>
        <p:nvSpPr>
          <p:cNvPr id="36869" name="Rectangle 3"/>
          <p:cNvSpPr>
            <a:spLocks noChangeArrowheads="1"/>
          </p:cNvSpPr>
          <p:nvPr/>
        </p:nvSpPr>
        <p:spPr bwMode="auto">
          <a:xfrm>
            <a:off x="4027488" y="6545263"/>
            <a:ext cx="234950" cy="150812"/>
          </a:xfrm>
          <a:prstGeom prst="rect">
            <a:avLst/>
          </a:prstGeom>
          <a:noFill/>
          <a:ln w="9525">
            <a:noFill/>
            <a:miter lim="800000"/>
            <a:headEnd/>
            <a:tailEnd/>
          </a:ln>
        </p:spPr>
        <p:txBody>
          <a:bodyPr wrap="none" anchor="ctr"/>
          <a:lstStyle/>
          <a:p>
            <a:pPr eaLnBrk="0" hangingPunct="0"/>
            <a:endParaRPr lang="en-US"/>
          </a:p>
        </p:txBody>
      </p:sp>
      <p:sp>
        <p:nvSpPr>
          <p:cNvPr id="36870" name="Rectangle 4"/>
          <p:cNvSpPr>
            <a:spLocks noGrp="1" noChangeArrowheads="1"/>
          </p:cNvSpPr>
          <p:nvPr>
            <p:ph type="title"/>
          </p:nvPr>
        </p:nvSpPr>
        <p:spPr>
          <a:xfrm>
            <a:off x="312738" y="241300"/>
            <a:ext cx="8626475" cy="685800"/>
          </a:xfrm>
        </p:spPr>
        <p:txBody>
          <a:bodyPr/>
          <a:lstStyle/>
          <a:p>
            <a:r>
              <a:rPr lang="en-US" smtClean="0"/>
              <a:t>Core and Cross-Cutting Programs</a:t>
            </a:r>
          </a:p>
        </p:txBody>
      </p:sp>
      <p:grpSp>
        <p:nvGrpSpPr>
          <p:cNvPr id="36871" name="Group 5"/>
          <p:cNvGrpSpPr>
            <a:grpSpLocks/>
          </p:cNvGrpSpPr>
          <p:nvPr/>
        </p:nvGrpSpPr>
        <p:grpSpPr bwMode="auto">
          <a:xfrm>
            <a:off x="1484313" y="1328738"/>
            <a:ext cx="6018212" cy="457200"/>
            <a:chOff x="935" y="837"/>
            <a:chExt cx="3791" cy="288"/>
          </a:xfrm>
        </p:grpSpPr>
        <p:sp>
          <p:nvSpPr>
            <p:cNvPr id="36889" name="Text Box 6"/>
            <p:cNvSpPr txBox="1">
              <a:spLocks noChangeArrowheads="1"/>
            </p:cNvSpPr>
            <p:nvPr/>
          </p:nvSpPr>
          <p:spPr bwMode="auto">
            <a:xfrm>
              <a:off x="2685" y="837"/>
              <a:ext cx="430" cy="288"/>
            </a:xfrm>
            <a:prstGeom prst="rect">
              <a:avLst/>
            </a:prstGeom>
            <a:noFill/>
            <a:ln w="9525">
              <a:noFill/>
              <a:miter lim="800000"/>
              <a:headEnd/>
              <a:tailEnd/>
            </a:ln>
          </p:spPr>
          <p:txBody>
            <a:bodyPr wrap="none">
              <a:spAutoFit/>
            </a:bodyPr>
            <a:lstStyle/>
            <a:p>
              <a:pPr eaLnBrk="0" hangingPunct="0"/>
              <a:r>
                <a:rPr lang="en-US" sz="2400"/>
                <a:t>CNS</a:t>
              </a:r>
            </a:p>
          </p:txBody>
        </p:sp>
        <p:sp>
          <p:nvSpPr>
            <p:cNvPr id="36890" name="Text Box 7"/>
            <p:cNvSpPr txBox="1">
              <a:spLocks noChangeArrowheads="1"/>
            </p:cNvSpPr>
            <p:nvPr/>
          </p:nvSpPr>
          <p:spPr bwMode="auto">
            <a:xfrm>
              <a:off x="4426" y="837"/>
              <a:ext cx="300" cy="288"/>
            </a:xfrm>
            <a:prstGeom prst="rect">
              <a:avLst/>
            </a:prstGeom>
            <a:noFill/>
            <a:ln w="9525">
              <a:noFill/>
              <a:miter lim="800000"/>
              <a:headEnd/>
              <a:tailEnd/>
            </a:ln>
          </p:spPr>
          <p:txBody>
            <a:bodyPr wrap="none">
              <a:spAutoFit/>
            </a:bodyPr>
            <a:lstStyle/>
            <a:p>
              <a:pPr eaLnBrk="0" hangingPunct="0"/>
              <a:r>
                <a:rPr lang="en-US" sz="2400"/>
                <a:t>IIS</a:t>
              </a:r>
            </a:p>
          </p:txBody>
        </p:sp>
        <p:sp>
          <p:nvSpPr>
            <p:cNvPr id="36891" name="Text Box 8"/>
            <p:cNvSpPr txBox="1">
              <a:spLocks noChangeArrowheads="1"/>
            </p:cNvSpPr>
            <p:nvPr/>
          </p:nvSpPr>
          <p:spPr bwMode="auto">
            <a:xfrm>
              <a:off x="935" y="837"/>
              <a:ext cx="408" cy="288"/>
            </a:xfrm>
            <a:prstGeom prst="rect">
              <a:avLst/>
            </a:prstGeom>
            <a:noFill/>
            <a:ln w="9525">
              <a:noFill/>
              <a:miter lim="800000"/>
              <a:headEnd/>
              <a:tailEnd/>
            </a:ln>
          </p:spPr>
          <p:txBody>
            <a:bodyPr wrap="none">
              <a:spAutoFit/>
            </a:bodyPr>
            <a:lstStyle/>
            <a:p>
              <a:pPr eaLnBrk="0" hangingPunct="0"/>
              <a:r>
                <a:rPr lang="en-US" sz="2400"/>
                <a:t>CCF</a:t>
              </a:r>
            </a:p>
          </p:txBody>
        </p:sp>
      </p:grpSp>
      <p:grpSp>
        <p:nvGrpSpPr>
          <p:cNvPr id="1351689" name="Group 9"/>
          <p:cNvGrpSpPr>
            <a:grpSpLocks/>
          </p:cNvGrpSpPr>
          <p:nvPr/>
        </p:nvGrpSpPr>
        <p:grpSpPr bwMode="auto">
          <a:xfrm>
            <a:off x="685800" y="1897063"/>
            <a:ext cx="7710488" cy="1981200"/>
            <a:chOff x="432" y="1195"/>
            <a:chExt cx="4857" cy="1248"/>
          </a:xfrm>
        </p:grpSpPr>
        <p:sp>
          <p:nvSpPr>
            <p:cNvPr id="36883" name="Text Box 10"/>
            <p:cNvSpPr txBox="1">
              <a:spLocks noChangeArrowheads="1"/>
            </p:cNvSpPr>
            <p:nvPr/>
          </p:nvSpPr>
          <p:spPr bwMode="auto">
            <a:xfrm>
              <a:off x="935" y="1195"/>
              <a:ext cx="498" cy="231"/>
            </a:xfrm>
            <a:prstGeom prst="rect">
              <a:avLst/>
            </a:prstGeom>
            <a:noFill/>
            <a:ln w="9525">
              <a:noFill/>
              <a:miter lim="800000"/>
              <a:headEnd/>
              <a:tailEnd/>
            </a:ln>
          </p:spPr>
          <p:txBody>
            <a:bodyPr>
              <a:spAutoFit/>
            </a:bodyPr>
            <a:lstStyle/>
            <a:p>
              <a:pPr eaLnBrk="0" hangingPunct="0"/>
              <a:r>
                <a:rPr lang="en-US">
                  <a:solidFill>
                    <a:srgbClr val="FF0000"/>
                  </a:solidFill>
                </a:rPr>
                <a:t>Core</a:t>
              </a:r>
            </a:p>
          </p:txBody>
        </p:sp>
        <p:sp>
          <p:nvSpPr>
            <p:cNvPr id="36884" name="Text Box 11"/>
            <p:cNvSpPr txBox="1">
              <a:spLocks noChangeArrowheads="1"/>
            </p:cNvSpPr>
            <p:nvPr/>
          </p:nvSpPr>
          <p:spPr bwMode="auto">
            <a:xfrm>
              <a:off x="4426" y="1195"/>
              <a:ext cx="498" cy="231"/>
            </a:xfrm>
            <a:prstGeom prst="rect">
              <a:avLst/>
            </a:prstGeom>
            <a:noFill/>
            <a:ln w="9525">
              <a:noFill/>
              <a:miter lim="800000"/>
              <a:headEnd/>
              <a:tailEnd/>
            </a:ln>
          </p:spPr>
          <p:txBody>
            <a:bodyPr>
              <a:spAutoFit/>
            </a:bodyPr>
            <a:lstStyle/>
            <a:p>
              <a:pPr eaLnBrk="0" hangingPunct="0"/>
              <a:r>
                <a:rPr lang="en-US">
                  <a:solidFill>
                    <a:srgbClr val="FF0000"/>
                  </a:solidFill>
                </a:rPr>
                <a:t>Core</a:t>
              </a:r>
            </a:p>
          </p:txBody>
        </p:sp>
        <p:sp>
          <p:nvSpPr>
            <p:cNvPr id="36885" name="Text Box 12"/>
            <p:cNvSpPr txBox="1">
              <a:spLocks noChangeArrowheads="1"/>
            </p:cNvSpPr>
            <p:nvPr/>
          </p:nvSpPr>
          <p:spPr bwMode="auto">
            <a:xfrm>
              <a:off x="432" y="1520"/>
              <a:ext cx="1306" cy="923"/>
            </a:xfrm>
            <a:prstGeom prst="rect">
              <a:avLst/>
            </a:prstGeom>
            <a:noFill/>
            <a:ln w="9525">
              <a:noFill/>
              <a:miter lim="800000"/>
              <a:headEnd/>
              <a:tailEnd/>
            </a:ln>
          </p:spPr>
          <p:txBody>
            <a:bodyPr wrap="none">
              <a:spAutoFit/>
            </a:bodyPr>
            <a:lstStyle/>
            <a:p>
              <a:pPr eaLnBrk="0" hangingPunct="0">
                <a:buFontTx/>
                <a:buChar char="•"/>
              </a:pPr>
              <a:r>
                <a:rPr lang="en-US"/>
                <a:t>Algorithmic F’ns</a:t>
              </a:r>
            </a:p>
            <a:p>
              <a:pPr eaLnBrk="0" hangingPunct="0">
                <a:buFontTx/>
                <a:buChar char="•"/>
              </a:pPr>
              <a:r>
                <a:rPr lang="en-US"/>
                <a:t>Communications &amp;</a:t>
              </a:r>
              <a:br>
                <a:rPr lang="en-US"/>
              </a:br>
              <a:r>
                <a:rPr lang="en-US"/>
                <a:t>     Information F’ns</a:t>
              </a:r>
            </a:p>
            <a:p>
              <a:pPr eaLnBrk="0" hangingPunct="0">
                <a:buFontTx/>
                <a:buChar char="•"/>
              </a:pPr>
              <a:r>
                <a:rPr lang="en-US"/>
                <a:t>Software &amp;</a:t>
              </a:r>
              <a:br>
                <a:rPr lang="en-US"/>
              </a:br>
              <a:r>
                <a:rPr lang="en-US"/>
                <a:t>     Hardware F’ns</a:t>
              </a:r>
            </a:p>
          </p:txBody>
        </p:sp>
        <p:sp>
          <p:nvSpPr>
            <p:cNvPr id="36886" name="Text Box 13"/>
            <p:cNvSpPr txBox="1">
              <a:spLocks noChangeArrowheads="1"/>
            </p:cNvSpPr>
            <p:nvPr/>
          </p:nvSpPr>
          <p:spPr bwMode="auto">
            <a:xfrm>
              <a:off x="3873" y="1539"/>
              <a:ext cx="1416" cy="750"/>
            </a:xfrm>
            <a:prstGeom prst="rect">
              <a:avLst/>
            </a:prstGeom>
            <a:noFill/>
            <a:ln w="9525">
              <a:noFill/>
              <a:miter lim="800000"/>
              <a:headEnd/>
              <a:tailEnd/>
            </a:ln>
          </p:spPr>
          <p:txBody>
            <a:bodyPr wrap="none">
              <a:spAutoFit/>
            </a:bodyPr>
            <a:lstStyle/>
            <a:p>
              <a:pPr eaLnBrk="0" hangingPunct="0">
                <a:buFontTx/>
                <a:buChar char="•"/>
              </a:pPr>
              <a:r>
                <a:rPr lang="en-US"/>
                <a:t> Human-Centered </a:t>
              </a:r>
            </a:p>
            <a:p>
              <a:pPr eaLnBrk="0" hangingPunct="0">
                <a:buFontTx/>
                <a:buChar char="•"/>
              </a:pPr>
              <a:r>
                <a:rPr lang="en-US"/>
                <a:t> Information Integra-</a:t>
              </a:r>
              <a:br>
                <a:rPr lang="en-US"/>
              </a:br>
              <a:r>
                <a:rPr lang="en-US"/>
                <a:t>   tion &amp; Informatics</a:t>
              </a:r>
            </a:p>
            <a:p>
              <a:pPr eaLnBrk="0" hangingPunct="0">
                <a:buFontTx/>
                <a:buChar char="•"/>
              </a:pPr>
              <a:r>
                <a:rPr lang="en-US"/>
                <a:t> Robust Intelligence</a:t>
              </a:r>
            </a:p>
          </p:txBody>
        </p:sp>
        <p:sp>
          <p:nvSpPr>
            <p:cNvPr id="36887" name="Text Box 14"/>
            <p:cNvSpPr txBox="1">
              <a:spLocks noChangeArrowheads="1"/>
            </p:cNvSpPr>
            <p:nvPr/>
          </p:nvSpPr>
          <p:spPr bwMode="auto">
            <a:xfrm>
              <a:off x="2051" y="1518"/>
              <a:ext cx="1822" cy="923"/>
            </a:xfrm>
            <a:prstGeom prst="rect">
              <a:avLst/>
            </a:prstGeom>
            <a:noFill/>
            <a:ln w="9525">
              <a:noFill/>
              <a:miter lim="800000"/>
              <a:headEnd/>
              <a:tailEnd/>
            </a:ln>
          </p:spPr>
          <p:txBody>
            <a:bodyPr>
              <a:spAutoFit/>
            </a:bodyPr>
            <a:lstStyle/>
            <a:p>
              <a:pPr eaLnBrk="0" hangingPunct="0">
                <a:buFontTx/>
                <a:buChar char="•"/>
              </a:pPr>
              <a:r>
                <a:rPr lang="en-US"/>
                <a:t> Computer Systems</a:t>
              </a:r>
            </a:p>
            <a:p>
              <a:pPr eaLnBrk="0" hangingPunct="0">
                <a:buFontTx/>
                <a:buChar char="•"/>
              </a:pPr>
              <a:r>
                <a:rPr lang="en-US"/>
                <a:t> Network Systems</a:t>
              </a:r>
            </a:p>
            <a:p>
              <a:pPr eaLnBrk="0" hangingPunct="0">
                <a:buFontTx/>
                <a:buChar char="•"/>
              </a:pPr>
              <a:endParaRPr lang="en-US"/>
            </a:p>
            <a:p>
              <a:pPr eaLnBrk="0" hangingPunct="0">
                <a:buFontTx/>
                <a:buChar char="•"/>
              </a:pPr>
              <a:r>
                <a:rPr lang="en-US"/>
                <a:t> Infrastructure</a:t>
              </a:r>
            </a:p>
            <a:p>
              <a:pPr eaLnBrk="0" hangingPunct="0">
                <a:buFontTx/>
                <a:buChar char="•"/>
              </a:pPr>
              <a:r>
                <a:rPr lang="en-US"/>
                <a:t> Education &amp; Workforce</a:t>
              </a:r>
            </a:p>
          </p:txBody>
        </p:sp>
        <p:sp>
          <p:nvSpPr>
            <p:cNvPr id="36888" name="Text Box 15"/>
            <p:cNvSpPr txBox="1">
              <a:spLocks noChangeArrowheads="1"/>
            </p:cNvSpPr>
            <p:nvPr/>
          </p:nvSpPr>
          <p:spPr bwMode="auto">
            <a:xfrm>
              <a:off x="2715" y="1195"/>
              <a:ext cx="429" cy="231"/>
            </a:xfrm>
            <a:prstGeom prst="rect">
              <a:avLst/>
            </a:prstGeom>
            <a:noFill/>
            <a:ln w="9525">
              <a:noFill/>
              <a:miter lim="800000"/>
              <a:headEnd/>
              <a:tailEnd/>
            </a:ln>
          </p:spPr>
          <p:txBody>
            <a:bodyPr>
              <a:spAutoFit/>
            </a:bodyPr>
            <a:lstStyle/>
            <a:p>
              <a:pPr eaLnBrk="0" hangingPunct="0"/>
              <a:r>
                <a:rPr lang="en-US">
                  <a:solidFill>
                    <a:srgbClr val="FF0000"/>
                  </a:solidFill>
                </a:rPr>
                <a:t>Core</a:t>
              </a:r>
            </a:p>
          </p:txBody>
        </p:sp>
      </p:grpSp>
      <p:grpSp>
        <p:nvGrpSpPr>
          <p:cNvPr id="1351696" name="Group 16"/>
          <p:cNvGrpSpPr>
            <a:grpSpLocks/>
          </p:cNvGrpSpPr>
          <p:nvPr/>
        </p:nvGrpSpPr>
        <p:grpSpPr bwMode="auto">
          <a:xfrm>
            <a:off x="592138" y="4286250"/>
            <a:ext cx="8135937" cy="1746250"/>
            <a:chOff x="432" y="2700"/>
            <a:chExt cx="4896" cy="1100"/>
          </a:xfrm>
        </p:grpSpPr>
        <p:sp>
          <p:nvSpPr>
            <p:cNvPr id="36879" name="Rectangle 17" descr="Box around Cross-Cutting"/>
            <p:cNvSpPr>
              <a:spLocks noChangeArrowheads="1"/>
            </p:cNvSpPr>
            <p:nvPr/>
          </p:nvSpPr>
          <p:spPr bwMode="auto">
            <a:xfrm>
              <a:off x="432" y="2700"/>
              <a:ext cx="4896" cy="1100"/>
            </a:xfrm>
            <a:prstGeom prst="rect">
              <a:avLst/>
            </a:prstGeom>
            <a:noFill/>
            <a:ln w="9525">
              <a:solidFill>
                <a:schemeClr val="tx1"/>
              </a:solidFill>
              <a:miter lim="800000"/>
              <a:headEnd/>
              <a:tailEnd/>
            </a:ln>
          </p:spPr>
          <p:txBody>
            <a:bodyPr wrap="none" anchor="ctr"/>
            <a:lstStyle/>
            <a:p>
              <a:pPr eaLnBrk="0" hangingPunct="0"/>
              <a:endParaRPr lang="en-US"/>
            </a:p>
          </p:txBody>
        </p:sp>
        <p:grpSp>
          <p:nvGrpSpPr>
            <p:cNvPr id="36880" name="Group 18"/>
            <p:cNvGrpSpPr>
              <a:grpSpLocks/>
            </p:cNvGrpSpPr>
            <p:nvPr/>
          </p:nvGrpSpPr>
          <p:grpSpPr bwMode="auto">
            <a:xfrm>
              <a:off x="1673" y="2731"/>
              <a:ext cx="2085" cy="981"/>
              <a:chOff x="1673" y="3239"/>
              <a:chExt cx="2085" cy="981"/>
            </a:xfrm>
          </p:grpSpPr>
          <p:sp>
            <p:nvSpPr>
              <p:cNvPr id="36881" name="Text Box 19"/>
              <p:cNvSpPr txBox="1">
                <a:spLocks noChangeArrowheads="1"/>
              </p:cNvSpPr>
              <p:nvPr/>
            </p:nvSpPr>
            <p:spPr bwMode="auto">
              <a:xfrm>
                <a:off x="2283" y="3239"/>
                <a:ext cx="861" cy="231"/>
              </a:xfrm>
              <a:prstGeom prst="rect">
                <a:avLst/>
              </a:prstGeom>
              <a:noFill/>
              <a:ln w="9525">
                <a:noFill/>
                <a:miter lim="800000"/>
                <a:headEnd/>
                <a:tailEnd/>
              </a:ln>
            </p:spPr>
            <p:txBody>
              <a:bodyPr wrap="none">
                <a:spAutoFit/>
              </a:bodyPr>
              <a:lstStyle/>
              <a:p>
                <a:pPr eaLnBrk="0" hangingPunct="0"/>
                <a:r>
                  <a:rPr lang="en-US">
                    <a:solidFill>
                      <a:srgbClr val="FF0000"/>
                    </a:solidFill>
                  </a:rPr>
                  <a:t>Cross-Cutting</a:t>
                </a:r>
              </a:p>
            </p:txBody>
          </p:sp>
          <p:sp>
            <p:nvSpPr>
              <p:cNvPr id="36882" name="Text Box 20"/>
              <p:cNvSpPr txBox="1">
                <a:spLocks noChangeArrowheads="1"/>
              </p:cNvSpPr>
              <p:nvPr/>
            </p:nvSpPr>
            <p:spPr bwMode="auto">
              <a:xfrm>
                <a:off x="1673" y="3470"/>
                <a:ext cx="2085" cy="750"/>
              </a:xfrm>
              <a:prstGeom prst="rect">
                <a:avLst/>
              </a:prstGeom>
              <a:noFill/>
              <a:ln w="9525">
                <a:noFill/>
                <a:miter lim="800000"/>
                <a:headEnd/>
                <a:tailEnd/>
              </a:ln>
            </p:spPr>
            <p:txBody>
              <a:bodyPr wrap="none">
                <a:spAutoFit/>
              </a:bodyPr>
              <a:lstStyle/>
              <a:p>
                <a:pPr eaLnBrk="0" hangingPunct="0">
                  <a:buFontTx/>
                  <a:buChar char="•"/>
                </a:pPr>
                <a:r>
                  <a:rPr lang="en-US"/>
                  <a:t> Cyber-Physical Systems</a:t>
                </a:r>
              </a:p>
              <a:p>
                <a:pPr eaLnBrk="0" hangingPunct="0">
                  <a:buFontTx/>
                  <a:buChar char="•"/>
                </a:pPr>
                <a:r>
                  <a:rPr lang="en-US"/>
                  <a:t> Data-intensive Computing</a:t>
                </a:r>
              </a:p>
              <a:p>
                <a:pPr eaLnBrk="0" hangingPunct="0">
                  <a:buFontTx/>
                  <a:buChar char="•"/>
                </a:pPr>
                <a:r>
                  <a:rPr lang="en-US"/>
                  <a:t> Network Science and Engineering</a:t>
                </a:r>
              </a:p>
              <a:p>
                <a:pPr eaLnBrk="0" hangingPunct="0">
                  <a:buFontTx/>
                  <a:buChar char="•"/>
                </a:pPr>
                <a:r>
                  <a:rPr lang="en-US"/>
                  <a:t> Trustworthy Computing</a:t>
                </a:r>
              </a:p>
            </p:txBody>
          </p:sp>
        </p:grpSp>
      </p:grpSp>
      <p:grpSp>
        <p:nvGrpSpPr>
          <p:cNvPr id="36874" name="Group 21"/>
          <p:cNvGrpSpPr>
            <a:grpSpLocks/>
          </p:cNvGrpSpPr>
          <p:nvPr/>
        </p:nvGrpSpPr>
        <p:grpSpPr bwMode="auto">
          <a:xfrm>
            <a:off x="592138" y="1154113"/>
            <a:ext cx="8135937" cy="2820987"/>
            <a:chOff x="373" y="919"/>
            <a:chExt cx="5125" cy="1585"/>
          </a:xfrm>
        </p:grpSpPr>
        <p:sp>
          <p:nvSpPr>
            <p:cNvPr id="36876" name="Rectangle 22" descr="Box around CCF"/>
            <p:cNvSpPr>
              <a:spLocks noChangeArrowheads="1"/>
            </p:cNvSpPr>
            <p:nvPr/>
          </p:nvSpPr>
          <p:spPr bwMode="auto">
            <a:xfrm>
              <a:off x="373" y="919"/>
              <a:ext cx="1625" cy="1585"/>
            </a:xfrm>
            <a:prstGeom prst="rect">
              <a:avLst/>
            </a:prstGeom>
            <a:noFill/>
            <a:ln w="9525">
              <a:solidFill>
                <a:schemeClr val="tx1"/>
              </a:solidFill>
              <a:miter lim="800000"/>
              <a:headEnd/>
              <a:tailEnd/>
            </a:ln>
          </p:spPr>
          <p:txBody>
            <a:bodyPr wrap="none" anchor="ctr"/>
            <a:lstStyle/>
            <a:p>
              <a:pPr algn="ctr" eaLnBrk="0" hangingPunct="0"/>
              <a:endParaRPr lang="en-US"/>
            </a:p>
          </p:txBody>
        </p:sp>
        <p:sp>
          <p:nvSpPr>
            <p:cNvPr id="36877" name="Rectangle 23" descr="Box around CNS"/>
            <p:cNvSpPr>
              <a:spLocks noChangeArrowheads="1"/>
            </p:cNvSpPr>
            <p:nvPr/>
          </p:nvSpPr>
          <p:spPr bwMode="auto">
            <a:xfrm>
              <a:off x="2101" y="919"/>
              <a:ext cx="1625" cy="1585"/>
            </a:xfrm>
            <a:prstGeom prst="rect">
              <a:avLst/>
            </a:prstGeom>
            <a:noFill/>
            <a:ln w="9525">
              <a:solidFill>
                <a:schemeClr val="tx1"/>
              </a:solidFill>
              <a:miter lim="800000"/>
              <a:headEnd/>
              <a:tailEnd/>
            </a:ln>
          </p:spPr>
          <p:txBody>
            <a:bodyPr wrap="none" anchor="ctr"/>
            <a:lstStyle/>
            <a:p>
              <a:pPr algn="ctr" eaLnBrk="0" hangingPunct="0"/>
              <a:endParaRPr lang="en-US"/>
            </a:p>
          </p:txBody>
        </p:sp>
        <p:sp>
          <p:nvSpPr>
            <p:cNvPr id="36878" name="Rectangle 24" descr="Box around IIS"/>
            <p:cNvSpPr>
              <a:spLocks noChangeArrowheads="1"/>
            </p:cNvSpPr>
            <p:nvPr/>
          </p:nvSpPr>
          <p:spPr bwMode="auto">
            <a:xfrm>
              <a:off x="3873" y="919"/>
              <a:ext cx="1625" cy="1585"/>
            </a:xfrm>
            <a:prstGeom prst="rect">
              <a:avLst/>
            </a:prstGeom>
            <a:noFill/>
            <a:ln w="9525">
              <a:solidFill>
                <a:schemeClr val="tx1"/>
              </a:solidFill>
              <a:miter lim="800000"/>
              <a:headEnd/>
              <a:tailEnd/>
            </a:ln>
          </p:spPr>
          <p:txBody>
            <a:bodyPr wrap="none" anchor="ctr"/>
            <a:lstStyle/>
            <a:p>
              <a:pPr algn="ctr" eaLnBrk="0" hangingPunct="0"/>
              <a:endParaRPr lang="en-US"/>
            </a:p>
          </p:txBody>
        </p:sp>
      </p:grpSp>
      <p:sp>
        <p:nvSpPr>
          <p:cNvPr id="1351705" name="Text Box 25"/>
          <p:cNvSpPr txBox="1">
            <a:spLocks noChangeArrowheads="1"/>
          </p:cNvSpPr>
          <p:nvPr/>
        </p:nvSpPr>
        <p:spPr bwMode="auto">
          <a:xfrm>
            <a:off x="695325" y="6178550"/>
            <a:ext cx="7700963" cy="366713"/>
          </a:xfrm>
          <a:prstGeom prst="rect">
            <a:avLst/>
          </a:prstGeom>
          <a:noFill/>
          <a:ln w="9525">
            <a:noFill/>
            <a:miter lim="800000"/>
            <a:headEnd/>
            <a:tailEnd/>
          </a:ln>
        </p:spPr>
        <p:txBody>
          <a:bodyPr wrap="none">
            <a:spAutoFit/>
          </a:bodyPr>
          <a:lstStyle/>
          <a:p>
            <a:pPr algn="ctr" eaLnBrk="0" hangingPunct="0"/>
            <a:r>
              <a:rPr lang="en-US">
                <a:solidFill>
                  <a:schemeClr val="hlink"/>
                </a:solidFill>
              </a:rPr>
              <a:t>Plus many many other programs with other NSF directorates and other agencies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3"/>
          <p:cNvSpPr txBox="1">
            <a:spLocks noChangeArrowheads="1"/>
          </p:cNvSpPr>
          <p:nvPr/>
        </p:nvSpPr>
        <p:spPr bwMode="auto">
          <a:xfrm>
            <a:off x="0" y="6122988"/>
            <a:ext cx="9144000" cy="457200"/>
          </a:xfrm>
          <a:prstGeom prst="rect">
            <a:avLst/>
          </a:prstGeom>
          <a:gradFill rotWithShape="1">
            <a:gsLst>
              <a:gs pos="0">
                <a:srgbClr val="FFFF00"/>
              </a:gs>
              <a:gs pos="100000">
                <a:srgbClr val="767600"/>
              </a:gs>
            </a:gsLst>
            <a:lin ang="0" scaled="1"/>
          </a:gradFill>
          <a:ln w="9525">
            <a:noFill/>
            <a:miter lim="800000"/>
            <a:headEnd/>
            <a:tailEnd/>
          </a:ln>
        </p:spPr>
        <p:txBody>
          <a:bodyPr>
            <a:spAutoFit/>
          </a:bodyPr>
          <a:lstStyle/>
          <a:p>
            <a:pPr eaLnBrk="0" hangingPunct="0"/>
            <a:r>
              <a:rPr lang="en-US" sz="2400"/>
              <a:t>Moore’s Law Ending!... Emerging:</a:t>
            </a:r>
          </a:p>
        </p:txBody>
      </p:sp>
      <p:sp>
        <p:nvSpPr>
          <p:cNvPr id="38914" name="Rectangle 3"/>
          <p:cNvSpPr>
            <a:spLocks noGrp="1" noChangeArrowheads="1"/>
          </p:cNvSpPr>
          <p:nvPr>
            <p:ph type="body" idx="1"/>
          </p:nvPr>
        </p:nvSpPr>
        <p:spPr>
          <a:xfrm>
            <a:off x="0" y="1143000"/>
            <a:ext cx="9144000" cy="5943600"/>
          </a:xfrm>
        </p:spPr>
        <p:txBody>
          <a:bodyPr/>
          <a:lstStyle/>
          <a:p>
            <a:pPr eaLnBrk="1" hangingPunct="1">
              <a:lnSpc>
                <a:spcPct val="75000"/>
              </a:lnSpc>
            </a:pPr>
            <a:r>
              <a:rPr lang="en-US" dirty="0" smtClean="0"/>
              <a:t>Supports research and education activities that </a:t>
            </a:r>
            <a:r>
              <a:rPr lang="en-US" b="1" dirty="0" smtClean="0"/>
              <a:t>explore the foundations of computing and communication devices and their usage.</a:t>
            </a:r>
          </a:p>
          <a:p>
            <a:pPr eaLnBrk="1" hangingPunct="1">
              <a:lnSpc>
                <a:spcPct val="75000"/>
              </a:lnSpc>
            </a:pPr>
            <a:endParaRPr lang="en-US" dirty="0" smtClean="0"/>
          </a:p>
          <a:p>
            <a:pPr eaLnBrk="1" hangingPunct="1">
              <a:lnSpc>
                <a:spcPct val="75000"/>
              </a:lnSpc>
            </a:pPr>
            <a:r>
              <a:rPr lang="en-US" dirty="0" smtClean="0"/>
              <a:t>Seeks advances in algorithms for computer, computational sciences, and computing applications</a:t>
            </a:r>
          </a:p>
          <a:p>
            <a:pPr eaLnBrk="1" hangingPunct="1">
              <a:lnSpc>
                <a:spcPct val="75000"/>
              </a:lnSpc>
            </a:pPr>
            <a:endParaRPr lang="en-US" dirty="0" smtClean="0"/>
          </a:p>
          <a:p>
            <a:pPr eaLnBrk="1" hangingPunct="1">
              <a:lnSpc>
                <a:spcPct val="75000"/>
              </a:lnSpc>
            </a:pPr>
            <a:r>
              <a:rPr lang="en-US" dirty="0" smtClean="0"/>
              <a:t>Seeks advances in the architecture and design of software and hardware</a:t>
            </a:r>
          </a:p>
          <a:p>
            <a:pPr eaLnBrk="1" hangingPunct="1">
              <a:lnSpc>
                <a:spcPct val="75000"/>
              </a:lnSpc>
            </a:pPr>
            <a:endParaRPr lang="en-US" dirty="0" smtClean="0"/>
          </a:p>
          <a:p>
            <a:pPr eaLnBrk="1" hangingPunct="1">
              <a:lnSpc>
                <a:spcPct val="75000"/>
              </a:lnSpc>
            </a:pPr>
            <a:r>
              <a:rPr lang="en-US" dirty="0" smtClean="0"/>
              <a:t>Seeks advances in computing and communication theory</a:t>
            </a:r>
          </a:p>
          <a:p>
            <a:pPr eaLnBrk="1" hangingPunct="1">
              <a:lnSpc>
                <a:spcPct val="75000"/>
              </a:lnSpc>
            </a:pPr>
            <a:endParaRPr lang="en-US" dirty="0" smtClean="0"/>
          </a:p>
          <a:p>
            <a:pPr eaLnBrk="1" hangingPunct="1">
              <a:lnSpc>
                <a:spcPct val="75000"/>
              </a:lnSpc>
            </a:pPr>
            <a:r>
              <a:rPr lang="en-US" dirty="0" smtClean="0"/>
              <a:t>Investigates revolutionary computing models and technologies based on emerging scientific ideas</a:t>
            </a:r>
            <a:endParaRPr lang="en-US" dirty="0" smtClean="0">
              <a:solidFill>
                <a:srgbClr val="FF0000"/>
              </a:solidFill>
            </a:endParaRPr>
          </a:p>
          <a:p>
            <a:pPr lvl="2" eaLnBrk="1" hangingPunct="1">
              <a:lnSpc>
                <a:spcPct val="75000"/>
              </a:lnSpc>
              <a:buFontTx/>
              <a:buNone/>
            </a:pPr>
            <a:endParaRPr lang="en-US" sz="2400" dirty="0" smtClean="0">
              <a:latin typeface="Arial Unicode MS"/>
            </a:endParaRPr>
          </a:p>
        </p:txBody>
      </p:sp>
      <p:sp>
        <p:nvSpPr>
          <p:cNvPr id="38915" name="Rectangle 4"/>
          <p:cNvSpPr>
            <a:spLocks noGrp="1" noChangeArrowheads="1"/>
          </p:cNvSpPr>
          <p:nvPr>
            <p:ph type="title"/>
          </p:nvPr>
        </p:nvSpPr>
        <p:spPr>
          <a:xfrm>
            <a:off x="0" y="0"/>
            <a:ext cx="9144000" cy="1039813"/>
          </a:xfrm>
        </p:spPr>
        <p:txBody>
          <a:bodyPr/>
          <a:lstStyle/>
          <a:p>
            <a:pPr algn="ctr" eaLnBrk="1" hangingPunct="1"/>
            <a:r>
              <a:rPr lang="en-US" smtClean="0"/>
              <a:t>Computing and Communications Foundation (CCF)</a:t>
            </a:r>
          </a:p>
        </p:txBody>
      </p:sp>
      <p:grpSp>
        <p:nvGrpSpPr>
          <p:cNvPr id="38916" name="Group 5"/>
          <p:cNvGrpSpPr>
            <a:grpSpLocks/>
          </p:cNvGrpSpPr>
          <p:nvPr/>
        </p:nvGrpSpPr>
        <p:grpSpPr bwMode="auto">
          <a:xfrm>
            <a:off x="7848600" y="5437188"/>
            <a:ext cx="1295400" cy="1277937"/>
            <a:chOff x="4944" y="3425"/>
            <a:chExt cx="816" cy="805"/>
          </a:xfrm>
        </p:grpSpPr>
        <p:pic>
          <p:nvPicPr>
            <p:cNvPr id="38924" name="Picture 8"/>
            <p:cNvPicPr>
              <a:picLocks noChangeAspect="1" noChangeArrowheads="1"/>
            </p:cNvPicPr>
            <p:nvPr/>
          </p:nvPicPr>
          <p:blipFill>
            <a:blip r:embed="rId2" cstate="print"/>
            <a:srcRect/>
            <a:stretch>
              <a:fillRect/>
            </a:stretch>
          </p:blipFill>
          <p:spPr bwMode="auto">
            <a:xfrm>
              <a:off x="5075" y="3635"/>
              <a:ext cx="555" cy="595"/>
            </a:xfrm>
            <a:prstGeom prst="rect">
              <a:avLst/>
            </a:prstGeom>
            <a:noFill/>
            <a:ln w="9525">
              <a:noFill/>
              <a:miter lim="800000"/>
              <a:headEnd/>
              <a:tailEnd/>
            </a:ln>
          </p:spPr>
        </p:pic>
        <p:sp>
          <p:nvSpPr>
            <p:cNvPr id="38925" name="Text Box 9"/>
            <p:cNvSpPr txBox="1">
              <a:spLocks noChangeArrowheads="1"/>
            </p:cNvSpPr>
            <p:nvPr/>
          </p:nvSpPr>
          <p:spPr bwMode="auto">
            <a:xfrm>
              <a:off x="4944" y="3425"/>
              <a:ext cx="816" cy="173"/>
            </a:xfrm>
            <a:prstGeom prst="rect">
              <a:avLst/>
            </a:prstGeom>
            <a:solidFill>
              <a:srgbClr val="FFFF00"/>
            </a:solidFill>
            <a:ln w="9525">
              <a:noFill/>
              <a:miter lim="800000"/>
              <a:headEnd/>
              <a:tailEnd/>
            </a:ln>
          </p:spPr>
          <p:txBody>
            <a:bodyPr>
              <a:spAutoFit/>
            </a:bodyPr>
            <a:lstStyle/>
            <a:p>
              <a:pPr eaLnBrk="0" hangingPunct="0"/>
              <a:r>
                <a:rPr lang="en-US" sz="1200" b="1"/>
                <a:t>QuantumComp</a:t>
              </a:r>
            </a:p>
          </p:txBody>
        </p:sp>
      </p:grpSp>
      <p:pic>
        <p:nvPicPr>
          <p:cNvPr id="38917" name="Picture 14" descr="Diagram of DNA computing"/>
          <p:cNvPicPr>
            <a:picLocks noChangeAspect="1" noChangeArrowheads="1"/>
          </p:cNvPicPr>
          <p:nvPr/>
        </p:nvPicPr>
        <p:blipFill>
          <a:blip r:embed="rId3" cstate="print"/>
          <a:srcRect/>
          <a:stretch>
            <a:fillRect/>
          </a:stretch>
        </p:blipFill>
        <p:spPr bwMode="auto">
          <a:xfrm>
            <a:off x="6551613" y="5791200"/>
            <a:ext cx="1135062" cy="1066800"/>
          </a:xfrm>
          <a:prstGeom prst="rect">
            <a:avLst/>
          </a:prstGeom>
          <a:noFill/>
          <a:ln w="9525">
            <a:noFill/>
            <a:miter lim="800000"/>
            <a:headEnd/>
            <a:tailEnd/>
          </a:ln>
        </p:spPr>
      </p:pic>
      <p:sp>
        <p:nvSpPr>
          <p:cNvPr id="38918" name="Text Box 15"/>
          <p:cNvSpPr txBox="1">
            <a:spLocks noChangeArrowheads="1"/>
          </p:cNvSpPr>
          <p:nvPr/>
        </p:nvSpPr>
        <p:spPr bwMode="auto">
          <a:xfrm>
            <a:off x="6469063" y="5467350"/>
            <a:ext cx="1236662" cy="274638"/>
          </a:xfrm>
          <a:prstGeom prst="rect">
            <a:avLst/>
          </a:prstGeom>
          <a:solidFill>
            <a:srgbClr val="FFFF00"/>
          </a:solidFill>
          <a:ln w="9525">
            <a:noFill/>
            <a:miter lim="800000"/>
            <a:headEnd/>
            <a:tailEnd/>
          </a:ln>
        </p:spPr>
        <p:txBody>
          <a:bodyPr wrap="none">
            <a:spAutoFit/>
          </a:bodyPr>
          <a:lstStyle/>
          <a:p>
            <a:pPr eaLnBrk="0" hangingPunct="0"/>
            <a:r>
              <a:rPr lang="en-US" sz="1200" b="1"/>
              <a:t>BioComputing</a:t>
            </a:r>
          </a:p>
        </p:txBody>
      </p:sp>
      <p:pic>
        <p:nvPicPr>
          <p:cNvPr id="38919" name="Picture 10" descr="image of circuit boards"/>
          <p:cNvPicPr>
            <a:picLocks noChangeAspect="1" noChangeArrowheads="1"/>
          </p:cNvPicPr>
          <p:nvPr/>
        </p:nvPicPr>
        <p:blipFill>
          <a:blip r:embed="rId4" cstate="print">
            <a:lum contrast="-42000"/>
          </a:blip>
          <a:srcRect/>
          <a:stretch>
            <a:fillRect/>
          </a:stretch>
        </p:blipFill>
        <p:spPr bwMode="auto">
          <a:xfrm>
            <a:off x="5053013" y="5832475"/>
            <a:ext cx="1177925" cy="1025525"/>
          </a:xfrm>
          <a:prstGeom prst="rect">
            <a:avLst/>
          </a:prstGeom>
          <a:noFill/>
          <a:ln w="9525">
            <a:noFill/>
            <a:miter lim="800000"/>
            <a:headEnd/>
            <a:tailEnd/>
          </a:ln>
        </p:spPr>
      </p:pic>
      <p:sp>
        <p:nvSpPr>
          <p:cNvPr id="38920" name="Text Box 15"/>
          <p:cNvSpPr txBox="1">
            <a:spLocks noChangeArrowheads="1"/>
          </p:cNvSpPr>
          <p:nvPr/>
        </p:nvSpPr>
        <p:spPr bwMode="auto">
          <a:xfrm>
            <a:off x="5087938" y="5495925"/>
            <a:ext cx="1085850" cy="457200"/>
          </a:xfrm>
          <a:prstGeom prst="rect">
            <a:avLst/>
          </a:prstGeom>
          <a:solidFill>
            <a:srgbClr val="FFFF00"/>
          </a:solidFill>
          <a:ln w="9525">
            <a:noFill/>
            <a:miter lim="800000"/>
            <a:headEnd/>
            <a:tailEnd/>
          </a:ln>
        </p:spPr>
        <p:txBody>
          <a:bodyPr>
            <a:spAutoFit/>
          </a:bodyPr>
          <a:lstStyle/>
          <a:p>
            <a:pPr algn="ctr" eaLnBrk="0" hangingPunct="0"/>
            <a:r>
              <a:rPr lang="en-US" sz="1200" b="1"/>
              <a:t>Multicore</a:t>
            </a:r>
          </a:p>
          <a:p>
            <a:pPr algn="ctr" eaLnBrk="0" hangingPunct="0"/>
            <a:r>
              <a:rPr lang="en-US" sz="1200" b="1"/>
              <a:t>Computing</a:t>
            </a:r>
          </a:p>
        </p:txBody>
      </p:sp>
      <p:sp>
        <p:nvSpPr>
          <p:cNvPr id="38922" name="Slide Number Placeholder 12"/>
          <p:cNvSpPr>
            <a:spLocks noGrp="1"/>
          </p:cNvSpPr>
          <p:nvPr>
            <p:ph type="sldNum" sz="quarter" idx="10"/>
          </p:nvPr>
        </p:nvSpPr>
        <p:spPr>
          <a:noFill/>
        </p:spPr>
        <p:txBody>
          <a:bodyPr/>
          <a:lstStyle/>
          <a:p>
            <a:fld id="{FA4A88D5-A968-4942-9D1A-62A5973B8045}" type="slidenum">
              <a:rPr lang="en-US" smtClean="0"/>
              <a:pPr/>
              <a:t>16</a:t>
            </a:fld>
            <a:endParaRPr lang="en-US" sz="1400" smtClean="0"/>
          </a:p>
        </p:txBody>
      </p:sp>
      <p:sp>
        <p:nvSpPr>
          <p:cNvPr id="15" name="Text Box 19"/>
          <p:cNvSpPr txBox="1">
            <a:spLocks noChangeArrowheads="1"/>
          </p:cNvSpPr>
          <p:nvPr/>
        </p:nvSpPr>
        <p:spPr bwMode="auto">
          <a:xfrm>
            <a:off x="7767638" y="6653213"/>
            <a:ext cx="1293812" cy="214312"/>
          </a:xfrm>
          <a:prstGeom prst="rect">
            <a:avLst/>
          </a:prstGeom>
          <a:noFill/>
          <a:ln w="9525" algn="ctr">
            <a:noFill/>
            <a:miter lim="800000"/>
            <a:headEnd/>
            <a:tailEnd/>
          </a:ln>
        </p:spPr>
        <p:txBody>
          <a:bodyPr wrap="none">
            <a:spAutoFit/>
          </a:bodyPr>
          <a:lstStyle/>
          <a:p>
            <a:pPr algn="ctr" eaLnBrk="1" hangingPunct="1"/>
            <a:r>
              <a:rPr lang="en-US" sz="800">
                <a:solidFill>
                  <a:srgbClr val="000000"/>
                </a:solidFill>
              </a:rPr>
              <a:t>Credit: Oxford University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0" y="0"/>
            <a:ext cx="9144000" cy="847725"/>
          </a:xfrm>
        </p:spPr>
        <p:txBody>
          <a:bodyPr/>
          <a:lstStyle/>
          <a:p>
            <a:pPr algn="ctr" eaLnBrk="1" hangingPunct="1"/>
            <a:r>
              <a:rPr lang="en-US" smtClean="0"/>
              <a:t>Computer and Network Systems Division (CNS) </a:t>
            </a:r>
          </a:p>
        </p:txBody>
      </p:sp>
      <p:sp>
        <p:nvSpPr>
          <p:cNvPr id="39938" name="Rectangle 3"/>
          <p:cNvSpPr>
            <a:spLocks noGrp="1" noChangeArrowheads="1"/>
          </p:cNvSpPr>
          <p:nvPr>
            <p:ph type="body" idx="4294967295"/>
          </p:nvPr>
        </p:nvSpPr>
        <p:spPr>
          <a:xfrm>
            <a:off x="0" y="982663"/>
            <a:ext cx="9144000" cy="5265737"/>
          </a:xfrm>
        </p:spPr>
        <p:txBody>
          <a:bodyPr/>
          <a:lstStyle/>
          <a:p>
            <a:pPr eaLnBrk="1" hangingPunct="1"/>
            <a:r>
              <a:rPr lang="en-US" dirty="0" smtClean="0"/>
              <a:t>Supports research and education activities that </a:t>
            </a:r>
            <a:r>
              <a:rPr lang="en-US" b="1" dirty="0" smtClean="0"/>
              <a:t>invent new computing and networking technologies and that explore new ways to make use of existing technologies.</a:t>
            </a:r>
          </a:p>
          <a:p>
            <a:pPr eaLnBrk="1" hangingPunct="1"/>
            <a:endParaRPr lang="en-US" dirty="0" smtClean="0"/>
          </a:p>
          <a:p>
            <a:pPr eaLnBrk="1" hangingPunct="1"/>
            <a:r>
              <a:rPr lang="en-US" dirty="0" smtClean="0"/>
              <a:t>Seeks to develop a better understanding of the fundamental properties of computer and network systems</a:t>
            </a:r>
          </a:p>
          <a:p>
            <a:pPr eaLnBrk="1" hangingPunct="1">
              <a:lnSpc>
                <a:spcPct val="80000"/>
              </a:lnSpc>
            </a:pPr>
            <a:endParaRPr lang="en-US" dirty="0" smtClean="0"/>
          </a:p>
          <a:p>
            <a:pPr eaLnBrk="1" hangingPunct="1">
              <a:lnSpc>
                <a:spcPct val="80000"/>
              </a:lnSpc>
            </a:pPr>
            <a:r>
              <a:rPr lang="en-US" dirty="0" smtClean="0"/>
              <a:t>Seeks to create better abstractions and tools for</a:t>
            </a:r>
            <a:br>
              <a:rPr lang="en-US" dirty="0" smtClean="0"/>
            </a:br>
            <a:r>
              <a:rPr lang="en-US" dirty="0" smtClean="0"/>
              <a:t>designing, building, analyzing, and measuring future systems.</a:t>
            </a:r>
          </a:p>
          <a:p>
            <a:pPr eaLnBrk="1" hangingPunct="1">
              <a:lnSpc>
                <a:spcPct val="80000"/>
              </a:lnSpc>
            </a:pPr>
            <a:endParaRPr lang="en-US" dirty="0" smtClean="0"/>
          </a:p>
          <a:p>
            <a:pPr eaLnBrk="1" hangingPunct="1">
              <a:lnSpc>
                <a:spcPct val="80000"/>
              </a:lnSpc>
            </a:pPr>
            <a:r>
              <a:rPr lang="en-US" dirty="0" smtClean="0"/>
              <a:t>Supports the computing infrastructure that is</a:t>
            </a:r>
            <a:br>
              <a:rPr lang="en-US" dirty="0" smtClean="0"/>
            </a:br>
            <a:r>
              <a:rPr lang="en-US" dirty="0" smtClean="0"/>
              <a:t>required for experimental computer science.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39939" name="Picture 4" descr="image of a server farm"/>
          <p:cNvPicPr>
            <a:picLocks noChangeAspect="1" noChangeArrowheads="1"/>
          </p:cNvPicPr>
          <p:nvPr/>
        </p:nvPicPr>
        <p:blipFill>
          <a:blip r:embed="rId3" cstate="print"/>
          <a:srcRect t="16643" b="18600"/>
          <a:stretch>
            <a:fillRect/>
          </a:stretch>
        </p:blipFill>
        <p:spPr bwMode="auto">
          <a:xfrm>
            <a:off x="6799263" y="3092450"/>
            <a:ext cx="1993900" cy="969963"/>
          </a:xfrm>
          <a:prstGeom prst="rect">
            <a:avLst/>
          </a:prstGeom>
          <a:noFill/>
          <a:ln w="9525">
            <a:noFill/>
            <a:miter lim="800000"/>
            <a:headEnd/>
            <a:tailEnd/>
          </a:ln>
        </p:spPr>
      </p:pic>
      <p:pic>
        <p:nvPicPr>
          <p:cNvPr id="39940" name="Picture 13" descr="diagram of a network infrastructure"/>
          <p:cNvPicPr>
            <a:picLocks noChangeAspect="1" noChangeArrowheads="1"/>
          </p:cNvPicPr>
          <p:nvPr/>
        </p:nvPicPr>
        <p:blipFill>
          <a:blip r:embed="rId4" cstate="print"/>
          <a:srcRect/>
          <a:stretch>
            <a:fillRect/>
          </a:stretch>
        </p:blipFill>
        <p:spPr bwMode="auto">
          <a:xfrm>
            <a:off x="6176963" y="4529138"/>
            <a:ext cx="2438400" cy="2116137"/>
          </a:xfrm>
          <a:prstGeom prst="rect">
            <a:avLst/>
          </a:prstGeom>
          <a:noFill/>
          <a:ln w="9525">
            <a:noFill/>
            <a:miter lim="800000"/>
            <a:headEnd/>
            <a:tailEnd/>
          </a:ln>
        </p:spPr>
      </p:pic>
      <p:sp>
        <p:nvSpPr>
          <p:cNvPr id="39941" name="Rectangle 9"/>
          <p:cNvSpPr>
            <a:spLocks noChangeArrowheads="1"/>
          </p:cNvSpPr>
          <p:nvPr/>
        </p:nvSpPr>
        <p:spPr bwMode="auto">
          <a:xfrm>
            <a:off x="0" y="2971800"/>
            <a:ext cx="5867400" cy="3276600"/>
          </a:xfrm>
          <a:prstGeom prst="rect">
            <a:avLst/>
          </a:prstGeom>
          <a:noFill/>
          <a:ln w="9525">
            <a:noFill/>
            <a:miter lim="800000"/>
            <a:headEnd/>
            <a:tailEnd/>
          </a:ln>
        </p:spPr>
        <p:txBody>
          <a:bodyPr/>
          <a:lstStyle/>
          <a:p>
            <a:pPr marL="342900" indent="-342900">
              <a:lnSpc>
                <a:spcPct val="80000"/>
              </a:lnSpc>
              <a:spcBef>
                <a:spcPct val="20000"/>
              </a:spcBef>
              <a:buFontTx/>
              <a:buChar char="•"/>
            </a:pPr>
            <a:endParaRPr lang="en-US" sz="2400">
              <a:latin typeface="Comic Sans MS" pitchFamily="66" charset="0"/>
            </a:endParaRPr>
          </a:p>
          <a:p>
            <a:pPr marL="342900" indent="-342900">
              <a:lnSpc>
                <a:spcPct val="80000"/>
              </a:lnSpc>
              <a:spcBef>
                <a:spcPct val="20000"/>
              </a:spcBef>
              <a:buFontTx/>
              <a:buChar char="•"/>
            </a:pPr>
            <a:endParaRPr lang="en-US" sz="2400">
              <a:latin typeface="Comic Sans MS" pitchFamily="66" charset="0"/>
            </a:endParaRPr>
          </a:p>
          <a:p>
            <a:pPr marL="342900" indent="-342900">
              <a:lnSpc>
                <a:spcPct val="80000"/>
              </a:lnSpc>
              <a:spcBef>
                <a:spcPct val="20000"/>
              </a:spcBef>
              <a:buFontTx/>
              <a:buChar char="•"/>
            </a:pPr>
            <a:endParaRPr lang="en-US" sz="2600">
              <a:solidFill>
                <a:srgbClr val="0000CC"/>
              </a:solidFill>
              <a:latin typeface="Comic Sans MS" pitchFamily="66" charset="0"/>
            </a:endParaRPr>
          </a:p>
          <a:p>
            <a:pPr marL="342900" indent="-342900">
              <a:lnSpc>
                <a:spcPct val="80000"/>
              </a:lnSpc>
              <a:spcBef>
                <a:spcPct val="20000"/>
              </a:spcBef>
              <a:buFontTx/>
              <a:buChar char="•"/>
            </a:pPr>
            <a:endParaRPr lang="en-US" sz="2600">
              <a:latin typeface="Comic Sans MS" pitchFamily="66" charset="0"/>
            </a:endParaRPr>
          </a:p>
        </p:txBody>
      </p:sp>
      <p:sp>
        <p:nvSpPr>
          <p:cNvPr id="39942" name="Date Placeholder 6"/>
          <p:cNvSpPr>
            <a:spLocks noGrp="1"/>
          </p:cNvSpPr>
          <p:nvPr>
            <p:ph type="dt" sz="quarter" idx="11"/>
          </p:nvPr>
        </p:nvSpPr>
        <p:spPr>
          <a:noFill/>
        </p:spPr>
        <p:txBody>
          <a:bodyPr/>
          <a:lstStyle/>
          <a:p>
            <a:r>
              <a:rPr lang="en-US" smtClean="0"/>
              <a:t>CISE Overview</a:t>
            </a:r>
          </a:p>
        </p:txBody>
      </p:sp>
      <p:sp>
        <p:nvSpPr>
          <p:cNvPr id="39943" name="Slide Number Placeholder 7"/>
          <p:cNvSpPr>
            <a:spLocks noGrp="1"/>
          </p:cNvSpPr>
          <p:nvPr>
            <p:ph type="sldNum" sz="quarter" idx="10"/>
          </p:nvPr>
        </p:nvSpPr>
        <p:spPr>
          <a:noFill/>
        </p:spPr>
        <p:txBody>
          <a:bodyPr/>
          <a:lstStyle/>
          <a:p>
            <a:fld id="{40498CEF-C9F7-4A5F-BB8E-92A64476F742}" type="slidenum">
              <a:rPr lang="en-US" smtClean="0"/>
              <a:pPr/>
              <a:t>17</a:t>
            </a:fld>
            <a:endParaRPr lang="en-US" sz="1400" smtClean="0"/>
          </a:p>
        </p:txBody>
      </p:sp>
      <p:sp>
        <p:nvSpPr>
          <p:cNvPr id="39944" name="Footer Placeholder 8"/>
          <p:cNvSpPr>
            <a:spLocks noGrp="1"/>
          </p:cNvSpPr>
          <p:nvPr>
            <p:ph type="ftr" sz="quarter" idx="12"/>
          </p:nvPr>
        </p:nvSpPr>
        <p:spPr>
          <a:noFill/>
        </p:spPr>
        <p:txBody>
          <a:bodyPr/>
          <a:lstStyle/>
          <a:p>
            <a:r>
              <a:rPr lang="en-US" smtClean="0"/>
              <a:t>Jeannette M. Wing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69863" y="74613"/>
            <a:ext cx="8974137" cy="635000"/>
          </a:xfrm>
        </p:spPr>
        <p:txBody>
          <a:bodyPr/>
          <a:lstStyle/>
          <a:p>
            <a:pPr algn="ctr" eaLnBrk="1" hangingPunct="1"/>
            <a:r>
              <a:rPr lang="en-US" smtClean="0"/>
              <a:t>Information and Intelligent Systems Division (IIS)</a:t>
            </a:r>
          </a:p>
        </p:txBody>
      </p:sp>
      <p:sp>
        <p:nvSpPr>
          <p:cNvPr id="41986" name="Rectangle 3"/>
          <p:cNvSpPr>
            <a:spLocks noGrp="1" noChangeArrowheads="1"/>
          </p:cNvSpPr>
          <p:nvPr>
            <p:ph type="body" idx="1"/>
          </p:nvPr>
        </p:nvSpPr>
        <p:spPr>
          <a:xfrm>
            <a:off x="114300" y="863600"/>
            <a:ext cx="9029700" cy="5867400"/>
          </a:xfrm>
        </p:spPr>
        <p:txBody>
          <a:bodyPr/>
          <a:lstStyle/>
          <a:p>
            <a:pPr eaLnBrk="1" hangingPunct="1">
              <a:lnSpc>
                <a:spcPct val="90000"/>
              </a:lnSpc>
            </a:pPr>
            <a:r>
              <a:rPr lang="en-US" smtClean="0"/>
              <a:t>Supports research and education activities that </a:t>
            </a:r>
            <a:r>
              <a:rPr lang="en-US" b="1" smtClean="0"/>
              <a:t>support the study of the inter-related roles of people, computers, and information</a:t>
            </a:r>
          </a:p>
          <a:p>
            <a:pPr eaLnBrk="1" hangingPunct="1">
              <a:lnSpc>
                <a:spcPct val="90000"/>
              </a:lnSpc>
            </a:pPr>
            <a:endParaRPr lang="en-US" b="1" smtClean="0"/>
          </a:p>
          <a:p>
            <a:pPr eaLnBrk="1" hangingPunct="1">
              <a:lnSpc>
                <a:spcPct val="90000"/>
              </a:lnSpc>
            </a:pPr>
            <a:r>
              <a:rPr lang="en-US" smtClean="0"/>
              <a:t>Seeks to develop new knowledge about the role of people in the design and use of information technology</a:t>
            </a:r>
          </a:p>
          <a:p>
            <a:pPr eaLnBrk="1" hangingPunct="1">
              <a:lnSpc>
                <a:spcPct val="90000"/>
              </a:lnSpc>
            </a:pPr>
            <a:endParaRPr lang="en-US" smtClean="0"/>
          </a:p>
          <a:p>
            <a:pPr eaLnBrk="1" hangingPunct="1">
              <a:lnSpc>
                <a:spcPct val="90000"/>
              </a:lnSpc>
            </a:pPr>
            <a:r>
              <a:rPr lang="en-US" smtClean="0"/>
              <a:t>Seeks to increase our capability to create, manage, and understand data and information in circumstances ranging from personal computers to globally-distributed systems</a:t>
            </a:r>
          </a:p>
          <a:p>
            <a:pPr eaLnBrk="1" hangingPunct="1">
              <a:lnSpc>
                <a:spcPct val="90000"/>
              </a:lnSpc>
            </a:pPr>
            <a:endParaRPr lang="en-US" smtClean="0"/>
          </a:p>
          <a:p>
            <a:pPr eaLnBrk="1" hangingPunct="1">
              <a:lnSpc>
                <a:spcPct val="90000"/>
              </a:lnSpc>
            </a:pPr>
            <a:r>
              <a:rPr lang="en-US" smtClean="0"/>
              <a:t>Seeks to advance our understanding of how computational systems can exhibit the hallmarks of intelligence.</a:t>
            </a:r>
          </a:p>
          <a:p>
            <a:pPr lvl="1" eaLnBrk="1" hangingPunct="1">
              <a:lnSpc>
                <a:spcPct val="90000"/>
              </a:lnSpc>
            </a:pPr>
            <a:endParaRPr lang="en-US" sz="2400" smtClean="0"/>
          </a:p>
          <a:p>
            <a:pPr lvl="1" eaLnBrk="1" hangingPunct="1">
              <a:lnSpc>
                <a:spcPct val="75000"/>
              </a:lnSpc>
              <a:buFontTx/>
              <a:buNone/>
            </a:pPr>
            <a:r>
              <a:rPr lang="en-US" sz="2400" smtClean="0"/>
              <a:t>	</a:t>
            </a:r>
          </a:p>
          <a:p>
            <a:pPr lvl="1" eaLnBrk="1" hangingPunct="1">
              <a:lnSpc>
                <a:spcPct val="90000"/>
              </a:lnSpc>
            </a:pPr>
            <a:endParaRPr lang="en-US" sz="2400" smtClean="0"/>
          </a:p>
          <a:p>
            <a:pPr eaLnBrk="1" hangingPunct="1">
              <a:lnSpc>
                <a:spcPct val="90000"/>
              </a:lnSpc>
            </a:pPr>
            <a:endParaRPr lang="en-US" smtClean="0"/>
          </a:p>
        </p:txBody>
      </p:sp>
      <p:pic>
        <p:nvPicPr>
          <p:cNvPr id="41987" name="Picture 4" descr="Left:  The rat whisker array is a model for studying how animals integrate their sense of touch with ongoing movement to form stable perceptions. Right: An artificial whisker array can be used to extract information about object shape."/>
          <p:cNvPicPr>
            <a:picLocks noChangeAspect="1" noChangeArrowheads="1"/>
          </p:cNvPicPr>
          <p:nvPr/>
        </p:nvPicPr>
        <p:blipFill>
          <a:blip r:embed="rId3" cstate="print"/>
          <a:srcRect/>
          <a:stretch>
            <a:fillRect/>
          </a:stretch>
        </p:blipFill>
        <p:spPr bwMode="auto">
          <a:xfrm>
            <a:off x="1630363" y="5534025"/>
            <a:ext cx="2286000" cy="928688"/>
          </a:xfrm>
          <a:prstGeom prst="rect">
            <a:avLst/>
          </a:prstGeom>
          <a:noFill/>
          <a:ln w="9525">
            <a:noFill/>
            <a:miter lim="800000"/>
            <a:headEnd/>
            <a:tailEnd/>
          </a:ln>
        </p:spPr>
      </p:pic>
      <p:sp>
        <p:nvSpPr>
          <p:cNvPr id="41989" name="Date Placeholder 5"/>
          <p:cNvSpPr>
            <a:spLocks noGrp="1"/>
          </p:cNvSpPr>
          <p:nvPr>
            <p:ph type="dt" sz="quarter" idx="11"/>
          </p:nvPr>
        </p:nvSpPr>
        <p:spPr>
          <a:noFill/>
        </p:spPr>
        <p:txBody>
          <a:bodyPr/>
          <a:lstStyle/>
          <a:p>
            <a:r>
              <a:rPr lang="en-US" smtClean="0"/>
              <a:t>CISE Overview</a:t>
            </a:r>
          </a:p>
        </p:txBody>
      </p:sp>
      <p:sp>
        <p:nvSpPr>
          <p:cNvPr id="41990" name="Slide Number Placeholder 6"/>
          <p:cNvSpPr>
            <a:spLocks noGrp="1"/>
          </p:cNvSpPr>
          <p:nvPr>
            <p:ph type="sldNum" sz="quarter" idx="10"/>
          </p:nvPr>
        </p:nvSpPr>
        <p:spPr>
          <a:noFill/>
        </p:spPr>
        <p:txBody>
          <a:bodyPr/>
          <a:lstStyle/>
          <a:p>
            <a:fld id="{0C7EF305-51BB-4066-88D7-6C03CA129257}" type="slidenum">
              <a:rPr lang="en-US" smtClean="0"/>
              <a:pPr/>
              <a:t>18</a:t>
            </a:fld>
            <a:endParaRPr lang="en-US" sz="1400" smtClean="0"/>
          </a:p>
        </p:txBody>
      </p:sp>
      <p:sp>
        <p:nvSpPr>
          <p:cNvPr id="41991" name="Footer Placeholder 7"/>
          <p:cNvSpPr>
            <a:spLocks noGrp="1"/>
          </p:cNvSpPr>
          <p:nvPr>
            <p:ph type="ftr" sz="quarter" idx="12"/>
          </p:nvPr>
        </p:nvSpPr>
        <p:spPr>
          <a:noFill/>
        </p:spPr>
        <p:txBody>
          <a:bodyPr/>
          <a:lstStyle/>
          <a:p>
            <a:r>
              <a:rPr lang="en-US" smtClean="0"/>
              <a:t>Jeannette M. Wing</a:t>
            </a:r>
          </a:p>
        </p:txBody>
      </p:sp>
      <p:pic>
        <p:nvPicPr>
          <p:cNvPr id="9" name="Picture 7" descr="image of x-ray of a head with computer components inside"/>
          <p:cNvPicPr>
            <a:picLocks noChangeAspect="1" noChangeArrowheads="1"/>
          </p:cNvPicPr>
          <p:nvPr/>
        </p:nvPicPr>
        <p:blipFill>
          <a:blip r:embed="rId4" cstate="print"/>
          <a:srcRect l="7974" t="2986" r="2074" b="7014"/>
          <a:stretch>
            <a:fillRect/>
          </a:stretch>
        </p:blipFill>
        <p:spPr bwMode="auto">
          <a:xfrm>
            <a:off x="5894070" y="5207000"/>
            <a:ext cx="1327150"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3"/>
          <p:cNvSpPr>
            <a:spLocks noGrp="1"/>
          </p:cNvSpPr>
          <p:nvPr>
            <p:ph type="sldNum" sz="quarter" idx="10"/>
          </p:nvPr>
        </p:nvSpPr>
        <p:spPr>
          <a:noFill/>
        </p:spPr>
        <p:txBody>
          <a:bodyPr/>
          <a:lstStyle/>
          <a:p>
            <a:fld id="{FE827B72-246D-429D-BD34-5E23441D620C}" type="slidenum">
              <a:rPr lang="en-US" smtClean="0"/>
              <a:pPr/>
              <a:t>19</a:t>
            </a:fld>
            <a:endParaRPr lang="en-US" sz="1400" smtClean="0"/>
          </a:p>
        </p:txBody>
      </p:sp>
      <p:sp>
        <p:nvSpPr>
          <p:cNvPr id="44034" name="Date Placeholder 4"/>
          <p:cNvSpPr>
            <a:spLocks noGrp="1"/>
          </p:cNvSpPr>
          <p:nvPr>
            <p:ph type="dt" sz="quarter" idx="11"/>
          </p:nvPr>
        </p:nvSpPr>
        <p:spPr>
          <a:noFill/>
        </p:spPr>
        <p:txBody>
          <a:bodyPr/>
          <a:lstStyle/>
          <a:p>
            <a:r>
              <a:rPr lang="en-US" smtClean="0"/>
              <a:t>CISE Overview</a:t>
            </a:r>
          </a:p>
        </p:txBody>
      </p:sp>
      <p:sp>
        <p:nvSpPr>
          <p:cNvPr id="44035" name="Footer Placeholder 5"/>
          <p:cNvSpPr>
            <a:spLocks noGrp="1"/>
          </p:cNvSpPr>
          <p:nvPr>
            <p:ph type="ftr" sz="quarter" idx="12"/>
          </p:nvPr>
        </p:nvSpPr>
        <p:spPr>
          <a:noFill/>
        </p:spPr>
        <p:txBody>
          <a:bodyPr/>
          <a:lstStyle/>
          <a:p>
            <a:r>
              <a:rPr lang="en-US" smtClean="0"/>
              <a:t>Jeannette M. Wing</a:t>
            </a:r>
          </a:p>
        </p:txBody>
      </p:sp>
      <p:sp>
        <p:nvSpPr>
          <p:cNvPr id="44036" name="Rectangle 2"/>
          <p:cNvSpPr>
            <a:spLocks noGrp="1" noChangeArrowheads="1"/>
          </p:cNvSpPr>
          <p:nvPr>
            <p:ph type="title"/>
          </p:nvPr>
        </p:nvSpPr>
        <p:spPr/>
        <p:txBody>
          <a:bodyPr/>
          <a:lstStyle/>
          <a:p>
            <a:r>
              <a:rPr lang="en-US" smtClean="0"/>
              <a:t>Expeditions</a:t>
            </a:r>
          </a:p>
        </p:txBody>
      </p:sp>
      <p:sp>
        <p:nvSpPr>
          <p:cNvPr id="44037" name="Rectangle 3"/>
          <p:cNvSpPr>
            <a:spLocks noGrp="1" noChangeArrowheads="1"/>
          </p:cNvSpPr>
          <p:nvPr>
            <p:ph type="body" idx="1"/>
          </p:nvPr>
        </p:nvSpPr>
        <p:spPr/>
        <p:txBody>
          <a:bodyPr/>
          <a:lstStyle/>
          <a:p>
            <a:r>
              <a:rPr lang="en-US" sz="2000" smtClean="0"/>
              <a:t>Bold, creative, visionary, high-risk ideas</a:t>
            </a:r>
          </a:p>
          <a:p>
            <a:endParaRPr lang="en-US" sz="2000" smtClean="0"/>
          </a:p>
          <a:p>
            <a:r>
              <a:rPr lang="en-US" sz="2000" smtClean="0"/>
              <a:t>Whole &gt;&gt; </a:t>
            </a:r>
            <a:r>
              <a:rPr lang="en-US" sz="3200" smtClean="0">
                <a:sym typeface="Symbol" pitchFamily="18" charset="2"/>
              </a:rPr>
              <a:t> </a:t>
            </a:r>
            <a:r>
              <a:rPr lang="en-US" sz="2000" smtClean="0">
                <a:sym typeface="Symbol" pitchFamily="18" charset="2"/>
              </a:rPr>
              <a:t>part </a:t>
            </a:r>
            <a:r>
              <a:rPr lang="en-US" sz="2000" b="1" i="1" baseline="-25000" smtClean="0">
                <a:sym typeface="Symbol" pitchFamily="18" charset="2"/>
              </a:rPr>
              <a:t>i</a:t>
            </a:r>
          </a:p>
          <a:p>
            <a:endParaRPr lang="en-US" sz="2000" i="1" baseline="-25000" smtClean="0">
              <a:sym typeface="Symbol" pitchFamily="18" charset="2"/>
            </a:endParaRPr>
          </a:p>
          <a:p>
            <a:endParaRPr lang="en-US" sz="2000" baseline="-25000" smtClean="0">
              <a:sym typeface="Symbol" pitchFamily="18" charset="2"/>
            </a:endParaRPr>
          </a:p>
          <a:p>
            <a:r>
              <a:rPr lang="en-US" sz="2000" smtClean="0"/>
              <a:t>Solicitation is deliberately underconstrained</a:t>
            </a:r>
          </a:p>
          <a:p>
            <a:pPr lvl="1"/>
            <a:r>
              <a:rPr lang="en-US" sz="1800" smtClean="0"/>
              <a:t>Tell us what YOU want to do!</a:t>
            </a:r>
          </a:p>
          <a:p>
            <a:pPr lvl="1"/>
            <a:r>
              <a:rPr lang="en-US" sz="1800" smtClean="0"/>
              <a:t>Response to community</a:t>
            </a:r>
          </a:p>
          <a:p>
            <a:pPr lvl="2"/>
            <a:r>
              <a:rPr lang="en-US" sz="1600" smtClean="0"/>
              <a:t>Loss of ITR Large, DARPA changes, support for high-risk research, large experimental systems research, etc.</a:t>
            </a:r>
          </a:p>
          <a:p>
            <a:pPr>
              <a:buFontTx/>
              <a:buNone/>
            </a:pPr>
            <a:r>
              <a:rPr lang="en-US" sz="2000" smtClean="0"/>
              <a:t> </a:t>
            </a:r>
          </a:p>
          <a:p>
            <a:r>
              <a:rPr lang="en-US" sz="2000" smtClean="0"/>
              <a:t>~ 3 awards, each at $10M for 5 year</a:t>
            </a:r>
          </a:p>
          <a:p>
            <a:pPr lvl="1"/>
            <a:r>
              <a:rPr lang="en-US" sz="1800" smtClean="0"/>
              <a:t>FY08 122 LOI, 75 prelim, 20 final, 7 reverse site visits, 4 awards</a:t>
            </a:r>
          </a:p>
          <a:p>
            <a:pPr lvl="1"/>
            <a:r>
              <a:rPr lang="en-US" sz="1800" smtClean="0"/>
              <a:t>FY09 48 prelim, 20 final, 7 reverse site visits, 3 awards</a:t>
            </a:r>
          </a:p>
        </p:txBody>
      </p:sp>
      <p:sp>
        <p:nvSpPr>
          <p:cNvPr id="44038" name="Text Box 4"/>
          <p:cNvSpPr txBox="1">
            <a:spLocks noChangeArrowheads="1"/>
          </p:cNvSpPr>
          <p:nvPr/>
        </p:nvSpPr>
        <p:spPr bwMode="auto">
          <a:xfrm>
            <a:off x="2405063" y="2582863"/>
            <a:ext cx="247650" cy="366712"/>
          </a:xfrm>
          <a:prstGeom prst="rect">
            <a:avLst/>
          </a:prstGeom>
          <a:noFill/>
          <a:ln w="9525">
            <a:noFill/>
            <a:miter lim="800000"/>
            <a:headEnd/>
            <a:tailEnd/>
          </a:ln>
        </p:spPr>
        <p:txBody>
          <a:bodyPr wrap="none">
            <a:spAutoFit/>
          </a:bodyPr>
          <a:lstStyle/>
          <a:p>
            <a:pPr eaLnBrk="0" hangingPunct="0"/>
            <a:r>
              <a:rPr lang="en-US" i="1">
                <a:latin typeface="Comic Sans MS" pitchFamily="66" charset="0"/>
              </a:rPr>
              <a:t>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53183" y="2885910"/>
            <a:ext cx="8891588" cy="2174875"/>
            <a:chOff x="-11113" y="4083050"/>
            <a:chExt cx="8891588" cy="2174875"/>
          </a:xfrm>
        </p:grpSpPr>
        <p:pic>
          <p:nvPicPr>
            <p:cNvPr id="15364" name="Picture 2" descr="Diargram of a Turing Machine"/>
            <p:cNvPicPr>
              <a:picLocks noChangeAspect="1" noChangeArrowheads="1"/>
            </p:cNvPicPr>
            <p:nvPr/>
          </p:nvPicPr>
          <p:blipFill>
            <a:blip r:embed="rId3" cstate="print"/>
            <a:srcRect/>
            <a:stretch>
              <a:fillRect/>
            </a:stretch>
          </p:blipFill>
          <p:spPr bwMode="auto">
            <a:xfrm>
              <a:off x="-11113" y="4406900"/>
              <a:ext cx="2711451" cy="1262063"/>
            </a:xfrm>
            <a:prstGeom prst="rect">
              <a:avLst/>
            </a:prstGeom>
            <a:noFill/>
            <a:ln w="9525">
              <a:noFill/>
              <a:miter lim="800000"/>
              <a:headEnd/>
              <a:tailEnd/>
            </a:ln>
          </p:spPr>
        </p:pic>
        <p:pic>
          <p:nvPicPr>
            <p:cNvPr id="15365" name="Picture 2" descr="Photograph of ENIAC computer"/>
            <p:cNvPicPr>
              <a:picLocks noChangeAspect="1" noChangeArrowheads="1"/>
            </p:cNvPicPr>
            <p:nvPr/>
          </p:nvPicPr>
          <p:blipFill>
            <a:blip r:embed="rId4" cstate="print"/>
            <a:srcRect/>
            <a:stretch>
              <a:fillRect/>
            </a:stretch>
          </p:blipFill>
          <p:spPr bwMode="auto">
            <a:xfrm>
              <a:off x="2700338" y="4235450"/>
              <a:ext cx="2109787" cy="1336675"/>
            </a:xfrm>
            <a:prstGeom prst="rect">
              <a:avLst/>
            </a:prstGeom>
            <a:noFill/>
            <a:ln w="9525">
              <a:noFill/>
              <a:miter lim="800000"/>
              <a:headEnd/>
              <a:tailEnd/>
            </a:ln>
          </p:spPr>
        </p:pic>
        <p:cxnSp>
          <p:nvCxnSpPr>
            <p:cNvPr id="10" name="Straight Arrow Connector 9" descr="timeline"/>
            <p:cNvCxnSpPr/>
            <p:nvPr/>
          </p:nvCxnSpPr>
          <p:spPr bwMode="auto">
            <a:xfrm>
              <a:off x="33338" y="5906068"/>
              <a:ext cx="8423275" cy="1588"/>
            </a:xfrm>
            <a:prstGeom prst="straightConnector1">
              <a:avLst/>
            </a:prstGeom>
            <a:solidFill>
              <a:schemeClr val="accent1"/>
            </a:solidFill>
            <a:ln w="28575" cap="flat" cmpd="sng" algn="ctr">
              <a:solidFill>
                <a:srgbClr val="FF0000"/>
              </a:solidFill>
              <a:prstDash val="solid"/>
              <a:round/>
              <a:headEnd type="none" w="med" len="med"/>
              <a:tailEnd type="arrow"/>
            </a:ln>
            <a:effectLst>
              <a:outerShdw blurRad="50800" dist="38100" dir="2700000" algn="tl" rotWithShape="0">
                <a:prstClr val="black">
                  <a:alpha val="40000"/>
                </a:prstClr>
              </a:outerShdw>
            </a:effectLst>
            <a:scene3d>
              <a:camera prst="orthographicFront"/>
              <a:lightRig rig="sunset" dir="t"/>
            </a:scene3d>
          </p:spPr>
        </p:cxnSp>
        <p:pic>
          <p:nvPicPr>
            <p:cNvPr id="15367" name="Picture 4" descr="Timeline, year 1935">
              <a:hlinkClick r:id="rId5"/>
            </p:cNvPr>
            <p:cNvPicPr>
              <a:picLocks noChangeAspect="1" noChangeArrowheads="1"/>
            </p:cNvPicPr>
            <p:nvPr/>
          </p:nvPicPr>
          <p:blipFill>
            <a:blip r:embed="rId6" cstate="print"/>
            <a:srcRect/>
            <a:stretch>
              <a:fillRect/>
            </a:stretch>
          </p:blipFill>
          <p:spPr bwMode="auto">
            <a:xfrm>
              <a:off x="468313" y="5935663"/>
              <a:ext cx="344487" cy="290512"/>
            </a:xfrm>
            <a:prstGeom prst="rect">
              <a:avLst/>
            </a:prstGeom>
            <a:noFill/>
            <a:ln w="9525">
              <a:noFill/>
              <a:miter lim="800000"/>
              <a:headEnd/>
              <a:tailEnd/>
            </a:ln>
          </p:spPr>
        </p:pic>
        <p:sp>
          <p:nvSpPr>
            <p:cNvPr id="15368" name="TextBox 25"/>
            <p:cNvSpPr txBox="1">
              <a:spLocks noChangeArrowheads="1"/>
            </p:cNvSpPr>
            <p:nvPr/>
          </p:nvSpPr>
          <p:spPr bwMode="auto">
            <a:xfrm>
              <a:off x="312738" y="5572125"/>
              <a:ext cx="958850" cy="396875"/>
            </a:xfrm>
            <a:prstGeom prst="rect">
              <a:avLst/>
            </a:prstGeom>
            <a:noFill/>
            <a:ln w="9525">
              <a:noFill/>
              <a:miter lim="800000"/>
              <a:headEnd/>
              <a:tailEnd/>
            </a:ln>
          </p:spPr>
          <p:txBody>
            <a:bodyPr>
              <a:spAutoFit/>
            </a:bodyPr>
            <a:lstStyle/>
            <a:p>
              <a:r>
                <a:rPr lang="en-US" sz="2000" b="1">
                  <a:solidFill>
                    <a:srgbClr val="FF0000"/>
                  </a:solidFill>
                </a:rPr>
                <a:t>1935</a:t>
              </a:r>
            </a:p>
          </p:txBody>
        </p:sp>
        <p:pic>
          <p:nvPicPr>
            <p:cNvPr id="15369" name="Picture 4" descr="Timeline, Year 1946">
              <a:hlinkClick r:id="rId5"/>
            </p:cNvPr>
            <p:cNvPicPr>
              <a:picLocks noChangeAspect="1" noChangeArrowheads="1"/>
            </p:cNvPicPr>
            <p:nvPr/>
          </p:nvPicPr>
          <p:blipFill>
            <a:blip r:embed="rId6" cstate="print"/>
            <a:srcRect/>
            <a:stretch>
              <a:fillRect/>
            </a:stretch>
          </p:blipFill>
          <p:spPr bwMode="auto">
            <a:xfrm>
              <a:off x="3275013" y="5908675"/>
              <a:ext cx="344487" cy="288925"/>
            </a:xfrm>
            <a:prstGeom prst="rect">
              <a:avLst/>
            </a:prstGeom>
            <a:noFill/>
            <a:ln w="9525">
              <a:noFill/>
              <a:miter lim="800000"/>
              <a:headEnd/>
              <a:tailEnd/>
            </a:ln>
          </p:spPr>
        </p:pic>
        <p:sp>
          <p:nvSpPr>
            <p:cNvPr id="15370" name="TextBox 32"/>
            <p:cNvSpPr txBox="1">
              <a:spLocks noChangeArrowheads="1"/>
            </p:cNvSpPr>
            <p:nvPr/>
          </p:nvSpPr>
          <p:spPr bwMode="auto">
            <a:xfrm>
              <a:off x="3141663" y="5572125"/>
              <a:ext cx="957262" cy="396875"/>
            </a:xfrm>
            <a:prstGeom prst="rect">
              <a:avLst/>
            </a:prstGeom>
            <a:noFill/>
            <a:ln w="9525">
              <a:noFill/>
              <a:miter lim="800000"/>
              <a:headEnd/>
              <a:tailEnd/>
            </a:ln>
          </p:spPr>
          <p:txBody>
            <a:bodyPr>
              <a:spAutoFit/>
            </a:bodyPr>
            <a:lstStyle/>
            <a:p>
              <a:r>
                <a:rPr lang="en-US" sz="2000" b="1">
                  <a:solidFill>
                    <a:srgbClr val="FF0000"/>
                  </a:solidFill>
                </a:rPr>
                <a:t>1946</a:t>
              </a:r>
            </a:p>
          </p:txBody>
        </p:sp>
        <p:sp>
          <p:nvSpPr>
            <p:cNvPr id="15371" name="TextBox 23"/>
            <p:cNvSpPr txBox="1">
              <a:spLocks noChangeArrowheads="1"/>
            </p:cNvSpPr>
            <p:nvPr/>
          </p:nvSpPr>
          <p:spPr bwMode="auto">
            <a:xfrm>
              <a:off x="6249988" y="5572125"/>
              <a:ext cx="866775" cy="396875"/>
            </a:xfrm>
            <a:prstGeom prst="rect">
              <a:avLst/>
            </a:prstGeom>
            <a:noFill/>
            <a:ln w="9525">
              <a:noFill/>
              <a:miter lim="800000"/>
              <a:headEnd/>
              <a:tailEnd/>
            </a:ln>
          </p:spPr>
          <p:txBody>
            <a:bodyPr>
              <a:spAutoFit/>
            </a:bodyPr>
            <a:lstStyle/>
            <a:p>
              <a:r>
                <a:rPr lang="en-US" sz="2000" b="1">
                  <a:solidFill>
                    <a:srgbClr val="FF0000"/>
                  </a:solidFill>
                </a:rPr>
                <a:t>2008</a:t>
              </a:r>
            </a:p>
          </p:txBody>
        </p:sp>
        <p:pic>
          <p:nvPicPr>
            <p:cNvPr id="15372" name="Picture 4" descr="Timeline, year 2008">
              <a:hlinkClick r:id="rId5"/>
            </p:cNvPr>
            <p:cNvPicPr>
              <a:picLocks noChangeAspect="1" noChangeArrowheads="1"/>
            </p:cNvPicPr>
            <p:nvPr/>
          </p:nvPicPr>
          <p:blipFill>
            <a:blip r:embed="rId6" cstate="print"/>
            <a:srcRect/>
            <a:stretch>
              <a:fillRect/>
            </a:stretch>
          </p:blipFill>
          <p:spPr bwMode="auto">
            <a:xfrm>
              <a:off x="6491288" y="5969000"/>
              <a:ext cx="342900" cy="288925"/>
            </a:xfrm>
            <a:prstGeom prst="rect">
              <a:avLst/>
            </a:prstGeom>
            <a:noFill/>
            <a:ln w="9525">
              <a:noFill/>
              <a:miter lim="800000"/>
              <a:headEnd/>
              <a:tailEnd/>
            </a:ln>
          </p:spPr>
        </p:pic>
        <p:sp>
          <p:nvSpPr>
            <p:cNvPr id="15373" name="Text Box 20"/>
            <p:cNvSpPr txBox="1">
              <a:spLocks noChangeArrowheads="1"/>
            </p:cNvSpPr>
            <p:nvPr/>
          </p:nvSpPr>
          <p:spPr bwMode="auto">
            <a:xfrm>
              <a:off x="4225925" y="5516563"/>
              <a:ext cx="184150" cy="214312"/>
            </a:xfrm>
            <a:prstGeom prst="rect">
              <a:avLst/>
            </a:prstGeom>
            <a:noFill/>
            <a:ln w="9525" algn="ctr">
              <a:noFill/>
              <a:miter lim="800000"/>
              <a:headEnd/>
              <a:tailEnd/>
            </a:ln>
          </p:spPr>
          <p:txBody>
            <a:bodyPr wrap="none">
              <a:spAutoFit/>
            </a:bodyPr>
            <a:lstStyle/>
            <a:p>
              <a:pPr algn="ctr"/>
              <a:endParaRPr lang="en-US" sz="800">
                <a:solidFill>
                  <a:srgbClr val="000000"/>
                </a:solidFill>
              </a:endParaRPr>
            </a:p>
          </p:txBody>
        </p:sp>
        <p:sp>
          <p:nvSpPr>
            <p:cNvPr id="15374" name="Text Box 21"/>
            <p:cNvSpPr txBox="1">
              <a:spLocks noChangeArrowheads="1"/>
            </p:cNvSpPr>
            <p:nvPr/>
          </p:nvSpPr>
          <p:spPr bwMode="auto">
            <a:xfrm>
              <a:off x="5630863" y="5389563"/>
              <a:ext cx="692150" cy="701675"/>
            </a:xfrm>
            <a:prstGeom prst="rect">
              <a:avLst/>
            </a:prstGeom>
            <a:solidFill>
              <a:schemeClr val="bg1"/>
            </a:solidFill>
            <a:ln w="9525" algn="ctr">
              <a:noFill/>
              <a:miter lim="800000"/>
              <a:headEnd/>
              <a:tailEnd/>
            </a:ln>
          </p:spPr>
          <p:txBody>
            <a:bodyPr wrap="none">
              <a:spAutoFit/>
            </a:bodyPr>
            <a:lstStyle/>
            <a:p>
              <a:pPr algn="ctr"/>
              <a:r>
                <a:rPr lang="en-US" sz="4000" dirty="0">
                  <a:solidFill>
                    <a:schemeClr val="hlink"/>
                  </a:solidFill>
                </a:rPr>
                <a:t>…</a:t>
              </a:r>
            </a:p>
          </p:txBody>
        </p:sp>
        <p:sp>
          <p:nvSpPr>
            <p:cNvPr id="15375" name="TextBox 23"/>
            <p:cNvSpPr txBox="1">
              <a:spLocks noChangeArrowheads="1"/>
            </p:cNvSpPr>
            <p:nvPr/>
          </p:nvSpPr>
          <p:spPr bwMode="auto">
            <a:xfrm>
              <a:off x="7789863" y="5532438"/>
              <a:ext cx="866775" cy="396875"/>
            </a:xfrm>
            <a:prstGeom prst="rect">
              <a:avLst/>
            </a:prstGeom>
            <a:noFill/>
            <a:ln w="9525">
              <a:noFill/>
              <a:miter lim="800000"/>
              <a:headEnd/>
              <a:tailEnd/>
            </a:ln>
          </p:spPr>
          <p:txBody>
            <a:bodyPr>
              <a:spAutoFit/>
            </a:bodyPr>
            <a:lstStyle/>
            <a:p>
              <a:r>
                <a:rPr lang="en-US" sz="2000" b="1">
                  <a:solidFill>
                    <a:srgbClr val="FF0000"/>
                  </a:solidFill>
                </a:rPr>
                <a:t>2010</a:t>
              </a:r>
            </a:p>
          </p:txBody>
        </p:sp>
        <p:pic>
          <p:nvPicPr>
            <p:cNvPr id="15376" name="Picture 4" descr="Timeline, year 2010">
              <a:hlinkClick r:id="rId5"/>
            </p:cNvPr>
            <p:cNvPicPr>
              <a:picLocks noChangeAspect="1" noChangeArrowheads="1"/>
            </p:cNvPicPr>
            <p:nvPr/>
          </p:nvPicPr>
          <p:blipFill>
            <a:blip r:embed="rId6" cstate="print"/>
            <a:srcRect/>
            <a:stretch>
              <a:fillRect/>
            </a:stretch>
          </p:blipFill>
          <p:spPr bwMode="auto">
            <a:xfrm>
              <a:off x="7985125" y="5969000"/>
              <a:ext cx="342900" cy="288925"/>
            </a:xfrm>
            <a:prstGeom prst="rect">
              <a:avLst/>
            </a:prstGeom>
            <a:noFill/>
            <a:ln w="9525">
              <a:noFill/>
              <a:miter lim="800000"/>
              <a:headEnd/>
              <a:tailEnd/>
            </a:ln>
          </p:spPr>
        </p:pic>
        <p:sp>
          <p:nvSpPr>
            <p:cNvPr id="15377" name="Text Box 19"/>
            <p:cNvSpPr txBox="1">
              <a:spLocks noChangeArrowheads="1"/>
            </p:cNvSpPr>
            <p:nvPr/>
          </p:nvSpPr>
          <p:spPr bwMode="auto">
            <a:xfrm>
              <a:off x="5448300" y="5516563"/>
              <a:ext cx="742950" cy="185737"/>
            </a:xfrm>
            <a:prstGeom prst="rect">
              <a:avLst/>
            </a:prstGeom>
            <a:noFill/>
            <a:ln w="9525" algn="ctr">
              <a:noFill/>
              <a:miter lim="800000"/>
              <a:headEnd/>
              <a:tailEnd/>
            </a:ln>
          </p:spPr>
          <p:txBody>
            <a:bodyPr>
              <a:spAutoFit/>
            </a:bodyPr>
            <a:lstStyle/>
            <a:p>
              <a:pPr algn="ctr"/>
              <a:r>
                <a:rPr lang="en-US" sz="600">
                  <a:solidFill>
                    <a:srgbClr val="000000"/>
                  </a:solidFill>
                </a:rPr>
                <a:t>Credit: Apple, Inc.</a:t>
              </a:r>
            </a:p>
          </p:txBody>
        </p:sp>
        <p:pic>
          <p:nvPicPr>
            <p:cNvPr id="15378" name="Picture 18" descr="Photo of MacBook Air"/>
            <p:cNvPicPr>
              <a:picLocks noChangeAspect="1" noChangeArrowheads="1"/>
            </p:cNvPicPr>
            <p:nvPr/>
          </p:nvPicPr>
          <p:blipFill>
            <a:blip r:embed="rId7" cstate="print"/>
            <a:srcRect/>
            <a:stretch>
              <a:fillRect/>
            </a:stretch>
          </p:blipFill>
          <p:spPr bwMode="auto">
            <a:xfrm>
              <a:off x="5448300" y="4235450"/>
              <a:ext cx="1882775" cy="1336675"/>
            </a:xfrm>
            <a:prstGeom prst="rect">
              <a:avLst/>
            </a:prstGeom>
            <a:noFill/>
            <a:ln w="9525">
              <a:noFill/>
              <a:miter lim="800000"/>
              <a:headEnd/>
              <a:tailEnd/>
            </a:ln>
          </p:spPr>
        </p:pic>
        <p:sp>
          <p:nvSpPr>
            <p:cNvPr id="15379" name="Text Box 19"/>
            <p:cNvSpPr txBox="1">
              <a:spLocks noChangeArrowheads="1"/>
            </p:cNvSpPr>
            <p:nvPr/>
          </p:nvSpPr>
          <p:spPr bwMode="auto">
            <a:xfrm>
              <a:off x="7985125" y="4083050"/>
              <a:ext cx="742950" cy="304800"/>
            </a:xfrm>
            <a:prstGeom prst="rect">
              <a:avLst/>
            </a:prstGeom>
            <a:noFill/>
            <a:ln w="9525" algn="ctr">
              <a:noFill/>
              <a:miter lim="800000"/>
              <a:headEnd/>
              <a:tailEnd/>
            </a:ln>
          </p:spPr>
          <p:txBody>
            <a:bodyPr>
              <a:spAutoFit/>
            </a:bodyPr>
            <a:lstStyle/>
            <a:p>
              <a:pPr algn="ctr"/>
              <a:r>
                <a:rPr lang="en-US" sz="1400">
                  <a:solidFill>
                    <a:srgbClr val="000000"/>
                  </a:solidFill>
                </a:rPr>
                <a:t>iPad</a:t>
              </a:r>
            </a:p>
          </p:txBody>
        </p:sp>
        <p:pic>
          <p:nvPicPr>
            <p:cNvPr id="15380" name="Picture 22" descr="image of an iPad"/>
            <p:cNvPicPr>
              <a:picLocks noChangeAspect="1" noChangeArrowheads="1"/>
            </p:cNvPicPr>
            <p:nvPr/>
          </p:nvPicPr>
          <p:blipFill>
            <a:blip r:embed="rId8" cstate="print"/>
            <a:srcRect/>
            <a:stretch>
              <a:fillRect/>
            </a:stretch>
          </p:blipFill>
          <p:spPr bwMode="auto">
            <a:xfrm>
              <a:off x="7732713" y="4406900"/>
              <a:ext cx="1147762" cy="1146175"/>
            </a:xfrm>
            <a:prstGeom prst="rect">
              <a:avLst/>
            </a:prstGeom>
            <a:noFill/>
            <a:ln w="9525">
              <a:noFill/>
              <a:miter lim="800000"/>
              <a:headEnd/>
              <a:tailEnd/>
            </a:ln>
          </p:spPr>
        </p:pic>
      </p:grpSp>
      <p:sp>
        <p:nvSpPr>
          <p:cNvPr id="23" name="Title 1"/>
          <p:cNvSpPr>
            <a:spLocks/>
          </p:cNvSpPr>
          <p:nvPr/>
        </p:nvSpPr>
        <p:spPr bwMode="auto">
          <a:xfrm>
            <a:off x="257971" y="322418"/>
            <a:ext cx="8534400" cy="668338"/>
          </a:xfrm>
          <a:prstGeom prst="rect">
            <a:avLst/>
          </a:prstGeom>
          <a:noFill/>
          <a:ln w="9525">
            <a:noFill/>
            <a:miter lim="800000"/>
            <a:headEnd/>
            <a:tailEnd/>
          </a:ln>
        </p:spPr>
        <p:txBody>
          <a:bodyPr anchor="ctr"/>
          <a:lstStyle/>
          <a:p>
            <a:pPr algn="ctr"/>
            <a:r>
              <a:rPr lang="en-US" sz="3200" dirty="0"/>
              <a:t>The Computing (R)Evolution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3"/>
          <p:cNvSpPr>
            <a:spLocks noGrp="1"/>
          </p:cNvSpPr>
          <p:nvPr>
            <p:ph type="sldNum" sz="quarter" idx="10"/>
          </p:nvPr>
        </p:nvSpPr>
        <p:spPr>
          <a:noFill/>
        </p:spPr>
        <p:txBody>
          <a:bodyPr/>
          <a:lstStyle/>
          <a:p>
            <a:fld id="{C41EB936-00DE-4FAB-85FF-C67382F65258}" type="slidenum">
              <a:rPr lang="en-US" smtClean="0"/>
              <a:pPr/>
              <a:t>20</a:t>
            </a:fld>
            <a:endParaRPr lang="en-US" sz="1400" smtClean="0"/>
          </a:p>
        </p:txBody>
      </p:sp>
      <p:sp>
        <p:nvSpPr>
          <p:cNvPr id="46082" name="Date Placeholder 4"/>
          <p:cNvSpPr>
            <a:spLocks noGrp="1"/>
          </p:cNvSpPr>
          <p:nvPr>
            <p:ph type="dt" sz="quarter" idx="11"/>
          </p:nvPr>
        </p:nvSpPr>
        <p:spPr>
          <a:noFill/>
        </p:spPr>
        <p:txBody>
          <a:bodyPr/>
          <a:lstStyle/>
          <a:p>
            <a:r>
              <a:rPr lang="en-US" smtClean="0"/>
              <a:t>CISE Overview</a:t>
            </a:r>
          </a:p>
        </p:txBody>
      </p:sp>
      <p:sp>
        <p:nvSpPr>
          <p:cNvPr id="46083" name="Footer Placeholder 5"/>
          <p:cNvSpPr>
            <a:spLocks noGrp="1"/>
          </p:cNvSpPr>
          <p:nvPr>
            <p:ph type="ftr" sz="quarter" idx="12"/>
          </p:nvPr>
        </p:nvSpPr>
        <p:spPr>
          <a:noFill/>
        </p:spPr>
        <p:txBody>
          <a:bodyPr/>
          <a:lstStyle/>
          <a:p>
            <a:r>
              <a:rPr lang="en-US" smtClean="0"/>
              <a:t>Jeannette M. Wing</a:t>
            </a:r>
          </a:p>
        </p:txBody>
      </p:sp>
      <p:sp>
        <p:nvSpPr>
          <p:cNvPr id="46084" name="Rectangle 2"/>
          <p:cNvSpPr>
            <a:spLocks noGrp="1" noChangeArrowheads="1"/>
          </p:cNvSpPr>
          <p:nvPr>
            <p:ph type="title"/>
          </p:nvPr>
        </p:nvSpPr>
        <p:spPr/>
        <p:txBody>
          <a:bodyPr/>
          <a:lstStyle/>
          <a:p>
            <a:r>
              <a:rPr lang="en-US" smtClean="0"/>
              <a:t>FY08-FY09 Awards</a:t>
            </a:r>
          </a:p>
        </p:txBody>
      </p:sp>
      <p:sp>
        <p:nvSpPr>
          <p:cNvPr id="46085" name="Rectangle 3"/>
          <p:cNvSpPr>
            <a:spLocks noGrp="1" noChangeArrowheads="1"/>
          </p:cNvSpPr>
          <p:nvPr>
            <p:ph type="body" idx="1"/>
          </p:nvPr>
        </p:nvSpPr>
        <p:spPr/>
        <p:txBody>
          <a:bodyPr/>
          <a:lstStyle/>
          <a:p>
            <a:pPr>
              <a:lnSpc>
                <a:spcPct val="90000"/>
              </a:lnSpc>
            </a:pPr>
            <a:r>
              <a:rPr lang="en-US" sz="2000" smtClean="0"/>
              <a:t>FY08 Awards</a:t>
            </a:r>
          </a:p>
          <a:p>
            <a:pPr lvl="1">
              <a:lnSpc>
                <a:spcPct val="90000"/>
              </a:lnSpc>
            </a:pPr>
            <a:r>
              <a:rPr lang="en-US" sz="1800" smtClean="0"/>
              <a:t>Computational Sustainability</a:t>
            </a:r>
          </a:p>
          <a:p>
            <a:pPr lvl="2">
              <a:lnSpc>
                <a:spcPct val="90000"/>
              </a:lnSpc>
            </a:pPr>
            <a:r>
              <a:rPr lang="en-US" sz="1600" smtClean="0">
                <a:solidFill>
                  <a:schemeClr val="hlink"/>
                </a:solidFill>
              </a:rPr>
              <a:t>Gomes, Cornell</a:t>
            </a:r>
            <a:r>
              <a:rPr lang="en-US" sz="1600" smtClean="0">
                <a:solidFill>
                  <a:schemeClr val="accent2"/>
                </a:solidFill>
              </a:rPr>
              <a:t>,</a:t>
            </a:r>
            <a:r>
              <a:rPr lang="en-US" sz="1600" smtClean="0"/>
              <a:t> Bowdoin College, the Conservation Fund, Howard University, Oregon State University and the Pacific Northwest National Laboratory </a:t>
            </a:r>
          </a:p>
          <a:p>
            <a:pPr lvl="1">
              <a:lnSpc>
                <a:spcPct val="90000"/>
              </a:lnSpc>
            </a:pPr>
            <a:r>
              <a:rPr lang="en-US" sz="1800" smtClean="0"/>
              <a:t>Intractability</a:t>
            </a:r>
          </a:p>
          <a:p>
            <a:pPr lvl="2">
              <a:lnSpc>
                <a:spcPct val="90000"/>
              </a:lnSpc>
            </a:pPr>
            <a:r>
              <a:rPr lang="en-US" sz="1600" smtClean="0">
                <a:solidFill>
                  <a:schemeClr val="hlink"/>
                </a:solidFill>
              </a:rPr>
              <a:t>Arora, Princeton</a:t>
            </a:r>
            <a:r>
              <a:rPr lang="en-US" sz="1600" smtClean="0">
                <a:solidFill>
                  <a:schemeClr val="accent2"/>
                </a:solidFill>
              </a:rPr>
              <a:t>,</a:t>
            </a:r>
            <a:r>
              <a:rPr lang="en-US" sz="1600" smtClean="0"/>
              <a:t> Rutgers, NYU, Inst for Adv. Studies</a:t>
            </a:r>
          </a:p>
          <a:p>
            <a:pPr lvl="1">
              <a:lnSpc>
                <a:spcPct val="90000"/>
              </a:lnSpc>
            </a:pPr>
            <a:r>
              <a:rPr lang="en-US" sz="1800" smtClean="0"/>
              <a:t>Molecular Programming</a:t>
            </a:r>
          </a:p>
          <a:p>
            <a:pPr lvl="2">
              <a:lnSpc>
                <a:spcPct val="90000"/>
              </a:lnSpc>
            </a:pPr>
            <a:r>
              <a:rPr lang="en-US" sz="1600" smtClean="0">
                <a:solidFill>
                  <a:schemeClr val="hlink"/>
                </a:solidFill>
              </a:rPr>
              <a:t>Winfrey, Cal Tech</a:t>
            </a:r>
            <a:r>
              <a:rPr lang="en-US" sz="1600" smtClean="0"/>
              <a:t>, UW</a:t>
            </a:r>
          </a:p>
          <a:p>
            <a:pPr lvl="1">
              <a:lnSpc>
                <a:spcPct val="90000"/>
              </a:lnSpc>
            </a:pPr>
            <a:r>
              <a:rPr lang="en-US" sz="1800" smtClean="0"/>
              <a:t>Open Programmable Mobile Internet</a:t>
            </a:r>
          </a:p>
          <a:p>
            <a:pPr lvl="2">
              <a:lnSpc>
                <a:spcPct val="90000"/>
              </a:lnSpc>
            </a:pPr>
            <a:r>
              <a:rPr lang="en-US" sz="1600" smtClean="0">
                <a:solidFill>
                  <a:schemeClr val="hlink"/>
                </a:solidFill>
              </a:rPr>
              <a:t>McKeown, Stanford</a:t>
            </a:r>
          </a:p>
          <a:p>
            <a:pPr>
              <a:lnSpc>
                <a:spcPct val="90000"/>
              </a:lnSpc>
            </a:pPr>
            <a:r>
              <a:rPr lang="en-US" sz="2000" smtClean="0"/>
              <a:t>FY09 Awards</a:t>
            </a:r>
          </a:p>
          <a:p>
            <a:pPr lvl="1">
              <a:lnSpc>
                <a:spcPct val="90000"/>
              </a:lnSpc>
            </a:pPr>
            <a:r>
              <a:rPr lang="en-US" sz="1800" smtClean="0"/>
              <a:t>Customized Computing Technology</a:t>
            </a:r>
          </a:p>
          <a:p>
            <a:pPr lvl="2">
              <a:lnSpc>
                <a:spcPct val="90000"/>
              </a:lnSpc>
            </a:pPr>
            <a:r>
              <a:rPr lang="en-US" sz="1600" smtClean="0">
                <a:solidFill>
                  <a:schemeClr val="hlink"/>
                </a:solidFill>
              </a:rPr>
              <a:t>Cong, UCLA</a:t>
            </a:r>
          </a:p>
          <a:p>
            <a:pPr lvl="1">
              <a:lnSpc>
                <a:spcPct val="90000"/>
              </a:lnSpc>
            </a:pPr>
            <a:r>
              <a:rPr lang="en-US" sz="1800" smtClean="0"/>
              <a:t>Modeling Tools for Disease and Complex Systems</a:t>
            </a:r>
          </a:p>
          <a:p>
            <a:pPr lvl="2">
              <a:lnSpc>
                <a:spcPct val="90000"/>
              </a:lnSpc>
            </a:pPr>
            <a:r>
              <a:rPr lang="en-US" sz="1600" smtClean="0">
                <a:solidFill>
                  <a:schemeClr val="hlink"/>
                </a:solidFill>
              </a:rPr>
              <a:t>Clarke, CMU, </a:t>
            </a:r>
            <a:r>
              <a:rPr lang="en-US" sz="1600" smtClean="0"/>
              <a:t>NYU, Cornell, SUNY Stony Brook, University of Maryland</a:t>
            </a:r>
          </a:p>
          <a:p>
            <a:pPr lvl="1">
              <a:lnSpc>
                <a:spcPct val="90000"/>
              </a:lnSpc>
            </a:pPr>
            <a:r>
              <a:rPr lang="en-US" sz="1800" smtClean="0"/>
              <a:t>Robotic Bees</a:t>
            </a:r>
          </a:p>
          <a:p>
            <a:pPr lvl="2">
              <a:lnSpc>
                <a:spcPct val="90000"/>
              </a:lnSpc>
            </a:pPr>
            <a:r>
              <a:rPr lang="en-US" sz="1600" smtClean="0">
                <a:solidFill>
                  <a:schemeClr val="hlink"/>
                </a:solidFill>
              </a:rPr>
              <a:t>Wood, Harvard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ctrTitle"/>
          </p:nvPr>
        </p:nvSpPr>
        <p:spPr>
          <a:xfrm>
            <a:off x="685800" y="2768600"/>
            <a:ext cx="7772400" cy="1470025"/>
          </a:xfrm>
        </p:spPr>
        <p:txBody>
          <a:bodyPr/>
          <a:lstStyle/>
          <a:p>
            <a:pPr algn="ctr"/>
            <a:r>
              <a:rPr lang="en-US" sz="4000" smtClean="0"/>
              <a:t>Cyber-Physical Systems</a:t>
            </a:r>
            <a:endParaRPr lang="en-US" sz="4000" b="1"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0"/>
          </p:nvPr>
        </p:nvSpPr>
        <p:spPr>
          <a:noFill/>
        </p:spPr>
        <p:txBody>
          <a:bodyPr/>
          <a:lstStyle/>
          <a:p>
            <a:fld id="{7659DEAA-965C-4670-AC5F-BEAECC01A6C5}" type="slidenum">
              <a:rPr lang="en-US" smtClean="0"/>
              <a:pPr/>
              <a:t>22</a:t>
            </a:fld>
            <a:endParaRPr lang="en-US" sz="1400" smtClean="0"/>
          </a:p>
        </p:txBody>
      </p:sp>
      <p:sp>
        <p:nvSpPr>
          <p:cNvPr id="49154" name="Date Placeholder 4"/>
          <p:cNvSpPr>
            <a:spLocks noGrp="1"/>
          </p:cNvSpPr>
          <p:nvPr>
            <p:ph type="dt" sz="quarter" idx="11"/>
          </p:nvPr>
        </p:nvSpPr>
        <p:spPr>
          <a:noFill/>
        </p:spPr>
        <p:txBody>
          <a:bodyPr/>
          <a:lstStyle/>
          <a:p>
            <a:r>
              <a:rPr lang="en-US" smtClean="0"/>
              <a:t>CISE Overview</a:t>
            </a:r>
          </a:p>
        </p:txBody>
      </p:sp>
      <p:sp>
        <p:nvSpPr>
          <p:cNvPr id="49155" name="Footer Placeholder 5"/>
          <p:cNvSpPr>
            <a:spLocks noGrp="1"/>
          </p:cNvSpPr>
          <p:nvPr>
            <p:ph type="ftr" sz="quarter" idx="12"/>
          </p:nvPr>
        </p:nvSpPr>
        <p:spPr>
          <a:noFill/>
        </p:spPr>
        <p:txBody>
          <a:bodyPr/>
          <a:lstStyle/>
          <a:p>
            <a:r>
              <a:rPr lang="en-US" smtClean="0"/>
              <a:t>Jeannette M. Wing</a:t>
            </a:r>
          </a:p>
        </p:txBody>
      </p:sp>
      <p:sp>
        <p:nvSpPr>
          <p:cNvPr id="49156" name="Rectangle 2"/>
          <p:cNvSpPr>
            <a:spLocks noChangeArrowheads="1"/>
          </p:cNvSpPr>
          <p:nvPr/>
        </p:nvSpPr>
        <p:spPr bwMode="auto">
          <a:xfrm>
            <a:off x="685800" y="241300"/>
            <a:ext cx="5334000" cy="685800"/>
          </a:xfrm>
          <a:prstGeom prst="rect">
            <a:avLst/>
          </a:prstGeom>
          <a:noFill/>
          <a:ln w="9525">
            <a:noFill/>
            <a:miter lim="800000"/>
            <a:headEnd/>
            <a:tailEnd/>
          </a:ln>
        </p:spPr>
        <p:txBody>
          <a:bodyPr anchor="ctr"/>
          <a:lstStyle/>
          <a:p>
            <a:pPr eaLnBrk="0" hangingPunct="0"/>
            <a:r>
              <a:rPr lang="en-US" sz="3200"/>
              <a:t>Smart Cars</a:t>
            </a:r>
          </a:p>
        </p:txBody>
      </p:sp>
      <p:sp>
        <p:nvSpPr>
          <p:cNvPr id="1310723" name="Rectangle 3"/>
          <p:cNvSpPr>
            <a:spLocks noChangeArrowheads="1"/>
          </p:cNvSpPr>
          <p:nvPr/>
        </p:nvSpPr>
        <p:spPr bwMode="auto">
          <a:xfrm>
            <a:off x="100013" y="5119688"/>
            <a:ext cx="5054600" cy="1625600"/>
          </a:xfrm>
          <a:prstGeom prst="rect">
            <a:avLst/>
          </a:prstGeom>
          <a:solidFill>
            <a:srgbClr val="FFFF00"/>
          </a:solidFill>
          <a:ln w="9525">
            <a:solidFill>
              <a:srgbClr val="FFFF66"/>
            </a:solidFill>
            <a:miter lim="800000"/>
            <a:headEnd/>
            <a:tailEnd/>
          </a:ln>
        </p:spPr>
        <p:txBody>
          <a:bodyPr>
            <a:spAutoFit/>
          </a:bodyPr>
          <a:lstStyle/>
          <a:p>
            <a:pPr eaLnBrk="0" hangingPunct="0"/>
            <a:r>
              <a:rPr lang="en-US"/>
              <a:t>Lampson’s Grand Challenge:</a:t>
            </a:r>
          </a:p>
          <a:p>
            <a:pPr eaLnBrk="0" hangingPunct="0"/>
            <a:endParaRPr lang="en-US"/>
          </a:p>
          <a:p>
            <a:pPr eaLnBrk="0" hangingPunct="0"/>
            <a:r>
              <a:rPr lang="en-US">
                <a:solidFill>
                  <a:schemeClr val="hlink"/>
                </a:solidFill>
              </a:rPr>
              <a:t>Reduce highway traffic deaths to zero.</a:t>
            </a:r>
          </a:p>
          <a:p>
            <a:pPr eaLnBrk="0" hangingPunct="0"/>
            <a:endParaRPr lang="en-US"/>
          </a:p>
          <a:p>
            <a:pPr lvl="1" eaLnBrk="0" hangingPunct="0"/>
            <a:r>
              <a:rPr lang="en-US" sz="1400"/>
              <a:t>[Butler Lampson, Getting Computers to Understand,</a:t>
            </a:r>
            <a:r>
              <a:rPr lang="en-US" sz="1400" b="1"/>
              <a:t> </a:t>
            </a:r>
            <a:r>
              <a:rPr lang="en-US" sz="1400"/>
              <a:t>Microsoft, </a:t>
            </a:r>
            <a:r>
              <a:rPr lang="en-US" sz="1400" i="1"/>
              <a:t>J. ACM</a:t>
            </a:r>
            <a:r>
              <a:rPr lang="en-US" sz="1400"/>
              <a:t> 50, 1 (Jan. 2003), pp 70-72.]</a:t>
            </a:r>
          </a:p>
        </p:txBody>
      </p:sp>
      <p:grpSp>
        <p:nvGrpSpPr>
          <p:cNvPr id="1310724" name="Group 4" descr="Image of SUV Vehicles"/>
          <p:cNvGrpSpPr>
            <a:grpSpLocks/>
          </p:cNvGrpSpPr>
          <p:nvPr/>
        </p:nvGrpSpPr>
        <p:grpSpPr bwMode="auto">
          <a:xfrm>
            <a:off x="100013" y="1338263"/>
            <a:ext cx="4864100" cy="3365500"/>
            <a:chOff x="122" y="584"/>
            <a:chExt cx="2978" cy="2120"/>
          </a:xfrm>
        </p:grpSpPr>
        <p:sp>
          <p:nvSpPr>
            <p:cNvPr id="49164" name="Text Box 5"/>
            <p:cNvSpPr txBox="1">
              <a:spLocks noChangeArrowheads="1"/>
            </p:cNvSpPr>
            <p:nvPr/>
          </p:nvSpPr>
          <p:spPr bwMode="auto">
            <a:xfrm>
              <a:off x="776" y="2473"/>
              <a:ext cx="1356" cy="231"/>
            </a:xfrm>
            <a:prstGeom prst="rect">
              <a:avLst/>
            </a:prstGeom>
            <a:noFill/>
            <a:ln w="9525">
              <a:noFill/>
              <a:miter lim="800000"/>
              <a:headEnd/>
              <a:tailEnd/>
            </a:ln>
          </p:spPr>
          <p:txBody>
            <a:bodyPr wrap="none">
              <a:spAutoFit/>
            </a:bodyPr>
            <a:lstStyle/>
            <a:p>
              <a:pPr eaLnBrk="0" hangingPunct="0"/>
              <a:r>
                <a:rPr lang="en-US"/>
                <a:t>Cars drive themselves</a:t>
              </a:r>
            </a:p>
          </p:txBody>
        </p:sp>
        <p:pic>
          <p:nvPicPr>
            <p:cNvPr id="49165" name="Picture 6" descr="DARPA_Cars"/>
            <p:cNvPicPr>
              <a:picLocks noChangeAspect="1" noChangeArrowheads="1"/>
            </p:cNvPicPr>
            <p:nvPr/>
          </p:nvPicPr>
          <p:blipFill>
            <a:blip r:embed="rId2" cstate="print"/>
            <a:srcRect l="19244" t="34137" r="5870"/>
            <a:stretch>
              <a:fillRect/>
            </a:stretch>
          </p:blipFill>
          <p:spPr bwMode="auto">
            <a:xfrm>
              <a:off x="122" y="584"/>
              <a:ext cx="2978" cy="1752"/>
            </a:xfrm>
            <a:prstGeom prst="rect">
              <a:avLst/>
            </a:prstGeom>
            <a:noFill/>
            <a:ln w="9525">
              <a:noFill/>
              <a:miter lim="800000"/>
              <a:headEnd/>
              <a:tailEnd/>
            </a:ln>
          </p:spPr>
        </p:pic>
        <p:sp>
          <p:nvSpPr>
            <p:cNvPr id="49166" name="Text Box 7"/>
            <p:cNvSpPr txBox="1">
              <a:spLocks noChangeArrowheads="1"/>
            </p:cNvSpPr>
            <p:nvPr/>
          </p:nvSpPr>
          <p:spPr bwMode="auto">
            <a:xfrm>
              <a:off x="2139" y="2336"/>
              <a:ext cx="961" cy="135"/>
            </a:xfrm>
            <a:prstGeom prst="rect">
              <a:avLst/>
            </a:prstGeom>
            <a:noFill/>
            <a:ln w="9525">
              <a:noFill/>
              <a:miter lim="800000"/>
              <a:headEnd/>
              <a:tailEnd/>
            </a:ln>
          </p:spPr>
          <p:txBody>
            <a:bodyPr>
              <a:spAutoFit/>
            </a:bodyPr>
            <a:lstStyle/>
            <a:p>
              <a:pPr algn="r" eaLnBrk="0" hangingPunct="0"/>
              <a:r>
                <a:rPr lang="en-US" sz="800"/>
                <a:t>Credit: PaulStamatiou.com</a:t>
              </a:r>
            </a:p>
          </p:txBody>
        </p:sp>
      </p:grpSp>
      <p:sp>
        <p:nvSpPr>
          <p:cNvPr id="49159" name="Rectangle 8"/>
          <p:cNvSpPr>
            <a:spLocks noChangeArrowheads="1"/>
          </p:cNvSpPr>
          <p:nvPr/>
        </p:nvSpPr>
        <p:spPr bwMode="auto">
          <a:xfrm>
            <a:off x="7593013" y="6456363"/>
            <a:ext cx="1450975" cy="288925"/>
          </a:xfrm>
          <a:prstGeom prst="rect">
            <a:avLst/>
          </a:prstGeom>
          <a:solidFill>
            <a:schemeClr val="bg1"/>
          </a:solidFill>
          <a:ln w="9525">
            <a:noFill/>
            <a:miter lim="800000"/>
            <a:headEnd/>
            <a:tailEnd/>
          </a:ln>
        </p:spPr>
        <p:txBody>
          <a:bodyPr wrap="none" anchor="ctr"/>
          <a:lstStyle/>
          <a:p>
            <a:pPr eaLnBrk="0" hangingPunct="0"/>
            <a:endParaRPr lang="en-US"/>
          </a:p>
        </p:txBody>
      </p:sp>
      <p:sp>
        <p:nvSpPr>
          <p:cNvPr id="1310730" name="Rectangle 10"/>
          <p:cNvSpPr>
            <a:spLocks noChangeArrowheads="1"/>
          </p:cNvSpPr>
          <p:nvPr/>
        </p:nvSpPr>
        <p:spPr bwMode="auto">
          <a:xfrm>
            <a:off x="5154613" y="742950"/>
            <a:ext cx="3989387" cy="1044575"/>
          </a:xfrm>
          <a:prstGeom prst="rect">
            <a:avLst/>
          </a:prstGeom>
          <a:solidFill>
            <a:srgbClr val="FFFF00"/>
          </a:solidFill>
          <a:ln w="9525">
            <a:solidFill>
              <a:srgbClr val="FFFF66"/>
            </a:solidFill>
            <a:miter lim="800000"/>
            <a:headEnd/>
            <a:tailEnd/>
          </a:ln>
        </p:spPr>
        <p:txBody>
          <a:bodyPr>
            <a:spAutoFit/>
          </a:bodyPr>
          <a:lstStyle/>
          <a:p>
            <a:pPr eaLnBrk="0" hangingPunct="0"/>
            <a:r>
              <a:rPr lang="en-US" sz="2400">
                <a:solidFill>
                  <a:schemeClr val="hlink"/>
                </a:solidFill>
              </a:rPr>
              <a:t>A BMW is “now actually a network of computers”</a:t>
            </a:r>
            <a:endParaRPr lang="en-US" sz="2400"/>
          </a:p>
          <a:p>
            <a:pPr lvl="1" eaLnBrk="0" hangingPunct="0"/>
            <a:r>
              <a:rPr lang="en-US" sz="1400"/>
              <a:t>[R. Achatz, Seimens, Economist Oct 11, 2007]</a:t>
            </a:r>
          </a:p>
        </p:txBody>
      </p:sp>
      <p:grpSp>
        <p:nvGrpSpPr>
          <p:cNvPr id="1310735" name="Group 15" descr="image of a sensor on a road"/>
          <p:cNvGrpSpPr>
            <a:grpSpLocks/>
          </p:cNvGrpSpPr>
          <p:nvPr/>
        </p:nvGrpSpPr>
        <p:grpSpPr bwMode="auto">
          <a:xfrm>
            <a:off x="6019800" y="2149475"/>
            <a:ext cx="2351088" cy="3633788"/>
            <a:chOff x="2548" y="986"/>
            <a:chExt cx="1481" cy="2289"/>
          </a:xfrm>
        </p:grpSpPr>
        <p:pic>
          <p:nvPicPr>
            <p:cNvPr id="49162" name="Picture 16"/>
            <p:cNvPicPr>
              <a:picLocks noChangeAspect="1" noChangeArrowheads="1"/>
            </p:cNvPicPr>
            <p:nvPr/>
          </p:nvPicPr>
          <p:blipFill>
            <a:blip r:embed="rId3" cstate="print"/>
            <a:srcRect/>
            <a:stretch>
              <a:fillRect/>
            </a:stretch>
          </p:blipFill>
          <p:spPr bwMode="auto">
            <a:xfrm>
              <a:off x="2548" y="986"/>
              <a:ext cx="1481" cy="2056"/>
            </a:xfrm>
            <a:prstGeom prst="rect">
              <a:avLst/>
            </a:prstGeom>
            <a:noFill/>
            <a:ln w="9525">
              <a:noFill/>
              <a:miter lim="800000"/>
              <a:headEnd/>
              <a:tailEnd/>
            </a:ln>
          </p:spPr>
        </p:pic>
        <p:sp>
          <p:nvSpPr>
            <p:cNvPr id="49163" name="Text Box 17"/>
            <p:cNvSpPr txBox="1">
              <a:spLocks noChangeArrowheads="1"/>
            </p:cNvSpPr>
            <p:nvPr/>
          </p:nvSpPr>
          <p:spPr bwMode="auto">
            <a:xfrm>
              <a:off x="2806" y="3044"/>
              <a:ext cx="934" cy="231"/>
            </a:xfrm>
            <a:prstGeom prst="rect">
              <a:avLst/>
            </a:prstGeom>
            <a:noFill/>
            <a:ln w="9525">
              <a:noFill/>
              <a:miter lim="800000"/>
              <a:headEnd/>
              <a:tailEnd/>
            </a:ln>
          </p:spPr>
          <p:txBody>
            <a:bodyPr wrap="none">
              <a:spAutoFit/>
            </a:bodyPr>
            <a:lstStyle/>
            <a:p>
              <a:pPr eaLnBrk="0" hangingPunct="0"/>
              <a:r>
                <a:rPr lang="en-US"/>
                <a:t>Smart parking</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p:spPr>
        <p:txBody>
          <a:bodyPr/>
          <a:lstStyle/>
          <a:p>
            <a:fld id="{7E4932A5-DFF8-40C7-A631-C64CFB477523}" type="slidenum">
              <a:rPr lang="en-US" smtClean="0"/>
              <a:pPr/>
              <a:t>23</a:t>
            </a:fld>
            <a:endParaRPr lang="en-US" sz="1400" smtClean="0"/>
          </a:p>
        </p:txBody>
      </p:sp>
      <p:sp>
        <p:nvSpPr>
          <p:cNvPr id="5123" name="Date Placeholder 2"/>
          <p:cNvSpPr>
            <a:spLocks noGrp="1"/>
          </p:cNvSpPr>
          <p:nvPr>
            <p:ph type="dt" sz="quarter" idx="11"/>
          </p:nvPr>
        </p:nvSpPr>
        <p:spPr>
          <a:noFill/>
        </p:spPr>
        <p:txBody>
          <a:bodyPr/>
          <a:lstStyle/>
          <a:p>
            <a:r>
              <a:rPr lang="en-US" smtClean="0"/>
              <a:t>IBM Research</a:t>
            </a:r>
          </a:p>
        </p:txBody>
      </p:sp>
      <p:sp>
        <p:nvSpPr>
          <p:cNvPr id="5124" name="Footer Placeholder 3"/>
          <p:cNvSpPr>
            <a:spLocks noGrp="1"/>
          </p:cNvSpPr>
          <p:nvPr>
            <p:ph type="ftr" sz="quarter" idx="12"/>
          </p:nvPr>
        </p:nvSpPr>
        <p:spPr>
          <a:noFill/>
        </p:spPr>
        <p:txBody>
          <a:bodyPr/>
          <a:lstStyle/>
          <a:p>
            <a:r>
              <a:rPr lang="en-US" smtClean="0"/>
              <a:t>Jeannette M. Wing</a:t>
            </a:r>
          </a:p>
        </p:txBody>
      </p:sp>
      <p:sp>
        <p:nvSpPr>
          <p:cNvPr id="5125" name="Slide Number Placeholder 3"/>
          <p:cNvSpPr txBox="1">
            <a:spLocks noGrp="1"/>
          </p:cNvSpPr>
          <p:nvPr/>
        </p:nvSpPr>
        <p:spPr bwMode="auto">
          <a:xfrm>
            <a:off x="3208338" y="6477000"/>
            <a:ext cx="1905000" cy="304800"/>
          </a:xfrm>
          <a:prstGeom prst="rect">
            <a:avLst/>
          </a:prstGeom>
          <a:noFill/>
          <a:ln w="9525">
            <a:noFill/>
            <a:miter lim="800000"/>
            <a:headEnd/>
            <a:tailEnd/>
          </a:ln>
        </p:spPr>
        <p:txBody>
          <a:bodyPr/>
          <a:lstStyle/>
          <a:p>
            <a:pPr algn="ctr"/>
            <a:fld id="{D227B763-A278-48E4-B43B-9A84E429B169}" type="slidenum">
              <a:rPr lang="en-US" sz="1000"/>
              <a:pPr algn="ctr"/>
              <a:t>23</a:t>
            </a:fld>
            <a:endParaRPr lang="en-US" sz="1400"/>
          </a:p>
        </p:txBody>
      </p:sp>
      <p:sp>
        <p:nvSpPr>
          <p:cNvPr id="5126" name="Date Placeholder 4"/>
          <p:cNvSpPr txBox="1">
            <a:spLocks noGrp="1"/>
          </p:cNvSpPr>
          <p:nvPr/>
        </p:nvSpPr>
        <p:spPr bwMode="auto">
          <a:xfrm>
            <a:off x="246063" y="6477000"/>
            <a:ext cx="1905000" cy="304800"/>
          </a:xfrm>
          <a:prstGeom prst="rect">
            <a:avLst/>
          </a:prstGeom>
          <a:noFill/>
          <a:ln w="9525">
            <a:noFill/>
            <a:miter lim="800000"/>
            <a:headEnd/>
            <a:tailEnd/>
          </a:ln>
        </p:spPr>
        <p:txBody>
          <a:bodyPr/>
          <a:lstStyle/>
          <a:p>
            <a:r>
              <a:rPr lang="en-US" sz="1000"/>
              <a:t>IBM Research</a:t>
            </a:r>
          </a:p>
        </p:txBody>
      </p:sp>
      <p:sp>
        <p:nvSpPr>
          <p:cNvPr id="5127" name="Footer Placeholder 5"/>
          <p:cNvSpPr txBox="1">
            <a:spLocks noGrp="1"/>
          </p:cNvSpPr>
          <p:nvPr/>
        </p:nvSpPr>
        <p:spPr bwMode="auto">
          <a:xfrm>
            <a:off x="6315075" y="6477000"/>
            <a:ext cx="2725738" cy="304800"/>
          </a:xfrm>
          <a:prstGeom prst="rect">
            <a:avLst/>
          </a:prstGeom>
          <a:noFill/>
          <a:ln w="9525">
            <a:noFill/>
            <a:miter lim="800000"/>
            <a:headEnd/>
            <a:tailEnd/>
          </a:ln>
        </p:spPr>
        <p:txBody>
          <a:bodyPr/>
          <a:lstStyle/>
          <a:p>
            <a:pPr algn="r"/>
            <a:r>
              <a:rPr lang="en-US" sz="1000"/>
              <a:t>Jeannette M. Wing</a:t>
            </a:r>
          </a:p>
        </p:txBody>
      </p:sp>
      <p:sp>
        <p:nvSpPr>
          <p:cNvPr id="5128" name="Rectangle 2"/>
          <p:cNvSpPr>
            <a:spLocks noGrp="1" noChangeArrowheads="1"/>
          </p:cNvSpPr>
          <p:nvPr>
            <p:ph type="title" idx="4294967295"/>
          </p:nvPr>
        </p:nvSpPr>
        <p:spPr/>
        <p:txBody>
          <a:bodyPr/>
          <a:lstStyle/>
          <a:p>
            <a:r>
              <a:rPr lang="en-US" smtClean="0"/>
              <a:t>Embedded Medical Devices</a:t>
            </a:r>
          </a:p>
        </p:txBody>
      </p:sp>
      <p:pic>
        <p:nvPicPr>
          <p:cNvPr id="5129" name="Picture 3" descr="Image of an infusion pump"/>
          <p:cNvPicPr>
            <a:picLocks noChangeAspect="1" noChangeArrowheads="1"/>
          </p:cNvPicPr>
          <p:nvPr/>
        </p:nvPicPr>
        <p:blipFill>
          <a:blip r:embed="rId2" cstate="print"/>
          <a:srcRect/>
          <a:stretch>
            <a:fillRect/>
          </a:stretch>
        </p:blipFill>
        <p:spPr bwMode="auto">
          <a:xfrm>
            <a:off x="6226175" y="654050"/>
            <a:ext cx="1590675" cy="1905000"/>
          </a:xfrm>
          <a:prstGeom prst="rect">
            <a:avLst/>
          </a:prstGeom>
          <a:noFill/>
          <a:ln w="9525">
            <a:noFill/>
            <a:miter lim="800000"/>
            <a:headEnd/>
            <a:tailEnd/>
          </a:ln>
        </p:spPr>
      </p:pic>
      <p:sp>
        <p:nvSpPr>
          <p:cNvPr id="5130" name="Text Box 4"/>
          <p:cNvSpPr txBox="1">
            <a:spLocks noChangeArrowheads="1"/>
          </p:cNvSpPr>
          <p:nvPr/>
        </p:nvSpPr>
        <p:spPr bwMode="auto">
          <a:xfrm>
            <a:off x="6226175" y="2663825"/>
            <a:ext cx="1527175" cy="366713"/>
          </a:xfrm>
          <a:prstGeom prst="rect">
            <a:avLst/>
          </a:prstGeom>
          <a:noFill/>
          <a:ln w="9525">
            <a:noFill/>
            <a:miter lim="800000"/>
            <a:headEnd/>
            <a:tailEnd/>
          </a:ln>
        </p:spPr>
        <p:txBody>
          <a:bodyPr wrap="none">
            <a:spAutoFit/>
          </a:bodyPr>
          <a:lstStyle/>
          <a:p>
            <a:r>
              <a:rPr lang="en-US"/>
              <a:t>infusion pump</a:t>
            </a:r>
          </a:p>
        </p:txBody>
      </p:sp>
      <p:grpSp>
        <p:nvGrpSpPr>
          <p:cNvPr id="2" name="Group 5"/>
          <p:cNvGrpSpPr>
            <a:grpSpLocks/>
          </p:cNvGrpSpPr>
          <p:nvPr/>
        </p:nvGrpSpPr>
        <p:grpSpPr bwMode="auto">
          <a:xfrm>
            <a:off x="365125" y="1069975"/>
            <a:ext cx="3549650" cy="3673475"/>
            <a:chOff x="230" y="674"/>
            <a:chExt cx="2236" cy="2314"/>
          </a:xfrm>
        </p:grpSpPr>
        <p:pic>
          <p:nvPicPr>
            <p:cNvPr id="5137" name="Picture 6" descr="Diagram of a pacemaker inside a body"/>
            <p:cNvPicPr>
              <a:picLocks noChangeAspect="1" noChangeArrowheads="1"/>
            </p:cNvPicPr>
            <p:nvPr/>
          </p:nvPicPr>
          <p:blipFill>
            <a:blip r:embed="rId3" cstate="print"/>
            <a:srcRect/>
            <a:stretch>
              <a:fillRect/>
            </a:stretch>
          </p:blipFill>
          <p:spPr bwMode="auto">
            <a:xfrm>
              <a:off x="230" y="674"/>
              <a:ext cx="2236" cy="1981"/>
            </a:xfrm>
            <a:prstGeom prst="rect">
              <a:avLst/>
            </a:prstGeom>
            <a:noFill/>
            <a:ln w="9525">
              <a:noFill/>
              <a:miter lim="800000"/>
              <a:headEnd/>
              <a:tailEnd/>
            </a:ln>
          </p:spPr>
        </p:pic>
        <p:sp>
          <p:nvSpPr>
            <p:cNvPr id="5138" name="Text Box 7"/>
            <p:cNvSpPr txBox="1">
              <a:spLocks noChangeArrowheads="1"/>
            </p:cNvSpPr>
            <p:nvPr/>
          </p:nvSpPr>
          <p:spPr bwMode="auto">
            <a:xfrm>
              <a:off x="711" y="2757"/>
              <a:ext cx="765" cy="231"/>
            </a:xfrm>
            <a:prstGeom prst="rect">
              <a:avLst/>
            </a:prstGeom>
            <a:noFill/>
            <a:ln w="9525">
              <a:noFill/>
              <a:miter lim="800000"/>
              <a:headEnd/>
              <a:tailEnd/>
            </a:ln>
          </p:spPr>
          <p:txBody>
            <a:bodyPr wrap="none">
              <a:spAutoFit/>
            </a:bodyPr>
            <a:lstStyle/>
            <a:p>
              <a:r>
                <a:rPr lang="en-US"/>
                <a:t>pacemaker</a:t>
              </a:r>
            </a:p>
          </p:txBody>
        </p:sp>
      </p:grpSp>
      <p:grpSp>
        <p:nvGrpSpPr>
          <p:cNvPr id="3" name="Group 8"/>
          <p:cNvGrpSpPr>
            <a:grpSpLocks/>
          </p:cNvGrpSpPr>
          <p:nvPr/>
        </p:nvGrpSpPr>
        <p:grpSpPr bwMode="auto">
          <a:xfrm>
            <a:off x="4006850" y="3330575"/>
            <a:ext cx="3810000" cy="3341688"/>
            <a:chOff x="2524" y="2098"/>
            <a:chExt cx="2400" cy="2105"/>
          </a:xfrm>
        </p:grpSpPr>
        <p:pic>
          <p:nvPicPr>
            <p:cNvPr id="5135" name="Picture 9" descr="image of a scanner"/>
            <p:cNvPicPr>
              <a:picLocks noChangeAspect="1" noChangeArrowheads="1"/>
            </p:cNvPicPr>
            <p:nvPr/>
          </p:nvPicPr>
          <p:blipFill>
            <a:blip r:embed="rId4" cstate="print"/>
            <a:srcRect/>
            <a:stretch>
              <a:fillRect/>
            </a:stretch>
          </p:blipFill>
          <p:spPr bwMode="auto">
            <a:xfrm>
              <a:off x="2524" y="2098"/>
              <a:ext cx="2400" cy="1872"/>
            </a:xfrm>
            <a:prstGeom prst="rect">
              <a:avLst/>
            </a:prstGeom>
            <a:noFill/>
            <a:ln w="9525">
              <a:noFill/>
              <a:miter lim="800000"/>
              <a:headEnd/>
              <a:tailEnd/>
            </a:ln>
          </p:spPr>
        </p:pic>
        <p:sp>
          <p:nvSpPr>
            <p:cNvPr id="5136" name="Text Box 10"/>
            <p:cNvSpPr txBox="1">
              <a:spLocks noChangeArrowheads="1"/>
            </p:cNvSpPr>
            <p:nvPr/>
          </p:nvSpPr>
          <p:spPr bwMode="auto">
            <a:xfrm>
              <a:off x="3501" y="3972"/>
              <a:ext cx="576" cy="231"/>
            </a:xfrm>
            <a:prstGeom prst="rect">
              <a:avLst/>
            </a:prstGeom>
            <a:noFill/>
            <a:ln w="9525">
              <a:noFill/>
              <a:miter lim="800000"/>
              <a:headEnd/>
              <a:tailEnd/>
            </a:ln>
          </p:spPr>
          <p:txBody>
            <a:bodyPr wrap="none">
              <a:spAutoFit/>
            </a:bodyPr>
            <a:lstStyle/>
            <a:p>
              <a:r>
                <a:rPr lang="en-US"/>
                <a:t>scanner</a:t>
              </a:r>
            </a:p>
          </p:txBody>
        </p:sp>
      </p:grpSp>
      <p:sp>
        <p:nvSpPr>
          <p:cNvPr id="5133" name="Text Box 11"/>
          <p:cNvSpPr txBox="1">
            <a:spLocks noChangeArrowheads="1"/>
          </p:cNvSpPr>
          <p:nvPr/>
        </p:nvSpPr>
        <p:spPr bwMode="auto">
          <a:xfrm>
            <a:off x="6378575" y="2520950"/>
            <a:ext cx="1539875" cy="214313"/>
          </a:xfrm>
          <a:prstGeom prst="rect">
            <a:avLst/>
          </a:prstGeom>
          <a:noFill/>
          <a:ln w="9525">
            <a:noFill/>
            <a:miter lim="800000"/>
            <a:headEnd/>
            <a:tailEnd/>
          </a:ln>
        </p:spPr>
        <p:txBody>
          <a:bodyPr wrap="none">
            <a:spAutoFit/>
          </a:bodyPr>
          <a:lstStyle/>
          <a:p>
            <a:pPr algn="r"/>
            <a:r>
              <a:rPr lang="en-US" sz="800">
                <a:latin typeface="Comic Sans MS" pitchFamily="66" charset="0"/>
              </a:rPr>
              <a:t>Credit: Baxter International</a:t>
            </a:r>
          </a:p>
        </p:txBody>
      </p:sp>
      <p:sp>
        <p:nvSpPr>
          <p:cNvPr id="5134" name="Text Box 12"/>
          <p:cNvSpPr txBox="1">
            <a:spLocks noChangeArrowheads="1"/>
          </p:cNvSpPr>
          <p:nvPr/>
        </p:nvSpPr>
        <p:spPr bwMode="auto">
          <a:xfrm>
            <a:off x="6780213" y="6278563"/>
            <a:ext cx="1114425" cy="214312"/>
          </a:xfrm>
          <a:prstGeom prst="rect">
            <a:avLst/>
          </a:prstGeom>
          <a:noFill/>
          <a:ln w="9525">
            <a:noFill/>
            <a:miter lim="800000"/>
            <a:headEnd/>
            <a:tailEnd/>
          </a:ln>
        </p:spPr>
        <p:txBody>
          <a:bodyPr wrap="none">
            <a:spAutoFit/>
          </a:bodyPr>
          <a:lstStyle/>
          <a:p>
            <a:pPr algn="r"/>
            <a:r>
              <a:rPr lang="en-US" sz="800">
                <a:latin typeface="Comic Sans MS" pitchFamily="66" charset="0"/>
              </a:rPr>
              <a:t>Credit: Siemens AG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noFill/>
        </p:spPr>
        <p:txBody>
          <a:bodyPr/>
          <a:lstStyle/>
          <a:p>
            <a:fld id="{3D30BBAB-3078-4525-80A0-7D3D4DB4617F}" type="slidenum">
              <a:rPr lang="en-US" smtClean="0"/>
              <a:pPr/>
              <a:t>24</a:t>
            </a:fld>
            <a:endParaRPr lang="en-US" sz="1400" smtClean="0"/>
          </a:p>
        </p:txBody>
      </p:sp>
      <p:sp>
        <p:nvSpPr>
          <p:cNvPr id="6147" name="Date Placeholder 2"/>
          <p:cNvSpPr>
            <a:spLocks noGrp="1"/>
          </p:cNvSpPr>
          <p:nvPr>
            <p:ph type="dt" sz="quarter" idx="11"/>
          </p:nvPr>
        </p:nvSpPr>
        <p:spPr>
          <a:noFill/>
        </p:spPr>
        <p:txBody>
          <a:bodyPr/>
          <a:lstStyle/>
          <a:p>
            <a:r>
              <a:rPr lang="en-US" smtClean="0"/>
              <a:t>IBM Research</a:t>
            </a:r>
          </a:p>
        </p:txBody>
      </p:sp>
      <p:sp>
        <p:nvSpPr>
          <p:cNvPr id="6148" name="Footer Placeholder 3"/>
          <p:cNvSpPr>
            <a:spLocks noGrp="1"/>
          </p:cNvSpPr>
          <p:nvPr>
            <p:ph type="ftr" sz="quarter" idx="12"/>
          </p:nvPr>
        </p:nvSpPr>
        <p:spPr>
          <a:noFill/>
        </p:spPr>
        <p:txBody>
          <a:bodyPr/>
          <a:lstStyle/>
          <a:p>
            <a:r>
              <a:rPr lang="en-US" smtClean="0"/>
              <a:t>Jeannette M. Wing</a:t>
            </a:r>
          </a:p>
        </p:txBody>
      </p:sp>
      <p:sp>
        <p:nvSpPr>
          <p:cNvPr id="6149" name="Slide Number Placeholder 3"/>
          <p:cNvSpPr txBox="1">
            <a:spLocks noGrp="1"/>
          </p:cNvSpPr>
          <p:nvPr/>
        </p:nvSpPr>
        <p:spPr bwMode="auto">
          <a:xfrm>
            <a:off x="3208338" y="6477000"/>
            <a:ext cx="1905000" cy="304800"/>
          </a:xfrm>
          <a:prstGeom prst="rect">
            <a:avLst/>
          </a:prstGeom>
          <a:noFill/>
          <a:ln w="9525">
            <a:noFill/>
            <a:miter lim="800000"/>
            <a:headEnd/>
            <a:tailEnd/>
          </a:ln>
        </p:spPr>
        <p:txBody>
          <a:bodyPr/>
          <a:lstStyle/>
          <a:p>
            <a:pPr algn="ctr"/>
            <a:fld id="{6CEADBBD-6132-432E-83E0-3F04FE42542A}" type="slidenum">
              <a:rPr lang="en-US" sz="1000"/>
              <a:pPr algn="ctr"/>
              <a:t>24</a:t>
            </a:fld>
            <a:endParaRPr lang="en-US" sz="1400"/>
          </a:p>
        </p:txBody>
      </p:sp>
      <p:sp>
        <p:nvSpPr>
          <p:cNvPr id="6150" name="Date Placeholder 4"/>
          <p:cNvSpPr txBox="1">
            <a:spLocks noGrp="1"/>
          </p:cNvSpPr>
          <p:nvPr/>
        </p:nvSpPr>
        <p:spPr bwMode="auto">
          <a:xfrm>
            <a:off x="246063" y="6477000"/>
            <a:ext cx="1905000" cy="304800"/>
          </a:xfrm>
          <a:prstGeom prst="rect">
            <a:avLst/>
          </a:prstGeom>
          <a:noFill/>
          <a:ln w="9525">
            <a:noFill/>
            <a:miter lim="800000"/>
            <a:headEnd/>
            <a:tailEnd/>
          </a:ln>
        </p:spPr>
        <p:txBody>
          <a:bodyPr/>
          <a:lstStyle/>
          <a:p>
            <a:r>
              <a:rPr lang="en-US" sz="1000"/>
              <a:t>IBM Research</a:t>
            </a:r>
          </a:p>
        </p:txBody>
      </p:sp>
      <p:sp>
        <p:nvSpPr>
          <p:cNvPr id="6151" name="Footer Placeholder 5"/>
          <p:cNvSpPr txBox="1">
            <a:spLocks noGrp="1"/>
          </p:cNvSpPr>
          <p:nvPr/>
        </p:nvSpPr>
        <p:spPr bwMode="auto">
          <a:xfrm>
            <a:off x="6315075" y="6477000"/>
            <a:ext cx="2725738" cy="304800"/>
          </a:xfrm>
          <a:prstGeom prst="rect">
            <a:avLst/>
          </a:prstGeom>
          <a:noFill/>
          <a:ln w="9525">
            <a:noFill/>
            <a:miter lim="800000"/>
            <a:headEnd/>
            <a:tailEnd/>
          </a:ln>
        </p:spPr>
        <p:txBody>
          <a:bodyPr/>
          <a:lstStyle/>
          <a:p>
            <a:pPr algn="r"/>
            <a:r>
              <a:rPr lang="en-US" sz="1000"/>
              <a:t>Jeannette M. Wing</a:t>
            </a:r>
          </a:p>
        </p:txBody>
      </p:sp>
      <p:sp>
        <p:nvSpPr>
          <p:cNvPr id="6152" name="Rectangle 2"/>
          <p:cNvSpPr>
            <a:spLocks noGrp="1" noChangeArrowheads="1"/>
          </p:cNvSpPr>
          <p:nvPr>
            <p:ph type="title" idx="4294967295"/>
          </p:nvPr>
        </p:nvSpPr>
        <p:spPr/>
        <p:txBody>
          <a:bodyPr/>
          <a:lstStyle/>
          <a:p>
            <a:r>
              <a:rPr lang="en-US" smtClean="0"/>
              <a:t>Sensors Everywhere</a:t>
            </a:r>
          </a:p>
        </p:txBody>
      </p:sp>
      <p:grpSp>
        <p:nvGrpSpPr>
          <p:cNvPr id="2" name="Group 3"/>
          <p:cNvGrpSpPr>
            <a:grpSpLocks/>
          </p:cNvGrpSpPr>
          <p:nvPr/>
        </p:nvGrpSpPr>
        <p:grpSpPr bwMode="auto">
          <a:xfrm>
            <a:off x="166688" y="927100"/>
            <a:ext cx="2647950" cy="4108450"/>
            <a:chOff x="105" y="584"/>
            <a:chExt cx="1668" cy="2588"/>
          </a:xfrm>
        </p:grpSpPr>
        <p:sp>
          <p:nvSpPr>
            <p:cNvPr id="6163" name="Text Box 4"/>
            <p:cNvSpPr txBox="1">
              <a:spLocks noChangeArrowheads="1"/>
            </p:cNvSpPr>
            <p:nvPr/>
          </p:nvSpPr>
          <p:spPr bwMode="auto">
            <a:xfrm>
              <a:off x="207" y="2806"/>
              <a:ext cx="1120" cy="366"/>
            </a:xfrm>
            <a:prstGeom prst="rect">
              <a:avLst/>
            </a:prstGeom>
            <a:noFill/>
            <a:ln w="9525">
              <a:noFill/>
              <a:miter lim="800000"/>
              <a:headEnd/>
              <a:tailEnd/>
            </a:ln>
          </p:spPr>
          <p:txBody>
            <a:bodyPr>
              <a:spAutoFit/>
            </a:bodyPr>
            <a:lstStyle/>
            <a:p>
              <a:r>
                <a:rPr lang="en-US" sz="1600">
                  <a:latin typeface="Comic Sans MS" pitchFamily="66" charset="0"/>
                </a:rPr>
                <a:t>Sonoma Redwood Forest</a:t>
              </a:r>
            </a:p>
          </p:txBody>
        </p:sp>
        <p:pic>
          <p:nvPicPr>
            <p:cNvPr id="6164" name="Picture 5" descr="image of a forest"/>
            <p:cNvPicPr>
              <a:picLocks noChangeAspect="1" noChangeArrowheads="1"/>
            </p:cNvPicPr>
            <p:nvPr/>
          </p:nvPicPr>
          <p:blipFill>
            <a:blip r:embed="rId2" cstate="print"/>
            <a:srcRect/>
            <a:stretch>
              <a:fillRect/>
            </a:stretch>
          </p:blipFill>
          <p:spPr bwMode="auto">
            <a:xfrm>
              <a:off x="105" y="584"/>
              <a:ext cx="1668" cy="2222"/>
            </a:xfrm>
            <a:prstGeom prst="rect">
              <a:avLst/>
            </a:prstGeom>
            <a:noFill/>
            <a:ln w="9525">
              <a:noFill/>
              <a:miter lim="800000"/>
              <a:headEnd/>
              <a:tailEnd/>
            </a:ln>
          </p:spPr>
        </p:pic>
      </p:grpSp>
      <p:sp>
        <p:nvSpPr>
          <p:cNvPr id="6154" name="Text Box 6"/>
          <p:cNvSpPr txBox="1">
            <a:spLocks noChangeArrowheads="1"/>
          </p:cNvSpPr>
          <p:nvPr/>
        </p:nvSpPr>
        <p:spPr bwMode="auto">
          <a:xfrm>
            <a:off x="6905625" y="4875213"/>
            <a:ext cx="1804988" cy="366712"/>
          </a:xfrm>
          <a:prstGeom prst="rect">
            <a:avLst/>
          </a:prstGeom>
          <a:noFill/>
          <a:ln w="9525">
            <a:noFill/>
            <a:miter lim="800000"/>
            <a:headEnd/>
            <a:tailEnd/>
          </a:ln>
        </p:spPr>
        <p:txBody>
          <a:bodyPr wrap="none">
            <a:spAutoFit/>
          </a:bodyPr>
          <a:lstStyle/>
          <a:p>
            <a:r>
              <a:rPr lang="en-US">
                <a:latin typeface="Comic Sans MS" pitchFamily="66" charset="0"/>
              </a:rPr>
              <a:t>smart buildings</a:t>
            </a:r>
          </a:p>
        </p:txBody>
      </p:sp>
      <p:sp>
        <p:nvSpPr>
          <p:cNvPr id="6155" name="Rectangle 7"/>
          <p:cNvSpPr>
            <a:spLocks noChangeArrowheads="1"/>
          </p:cNvSpPr>
          <p:nvPr/>
        </p:nvSpPr>
        <p:spPr bwMode="auto">
          <a:xfrm>
            <a:off x="4087813" y="6496050"/>
            <a:ext cx="152400" cy="161925"/>
          </a:xfrm>
          <a:prstGeom prst="rect">
            <a:avLst/>
          </a:prstGeom>
          <a:solidFill>
            <a:schemeClr val="bg1"/>
          </a:solidFill>
          <a:ln w="9525">
            <a:noFill/>
            <a:miter lim="800000"/>
            <a:headEnd/>
            <a:tailEnd/>
          </a:ln>
        </p:spPr>
        <p:txBody>
          <a:bodyPr wrap="none" anchor="ctr"/>
          <a:lstStyle/>
          <a:p>
            <a:endParaRPr lang="en-US"/>
          </a:p>
        </p:txBody>
      </p:sp>
      <p:sp>
        <p:nvSpPr>
          <p:cNvPr id="6156" name="Text Box 8"/>
          <p:cNvSpPr txBox="1">
            <a:spLocks noChangeArrowheads="1"/>
          </p:cNvSpPr>
          <p:nvPr/>
        </p:nvSpPr>
        <p:spPr bwMode="auto">
          <a:xfrm>
            <a:off x="3333750" y="6478588"/>
            <a:ext cx="1676400" cy="366712"/>
          </a:xfrm>
          <a:prstGeom prst="rect">
            <a:avLst/>
          </a:prstGeom>
          <a:noFill/>
          <a:ln w="9525">
            <a:noFill/>
            <a:miter lim="800000"/>
            <a:headEnd/>
            <a:tailEnd/>
          </a:ln>
        </p:spPr>
        <p:txBody>
          <a:bodyPr wrap="none">
            <a:spAutoFit/>
          </a:bodyPr>
          <a:lstStyle/>
          <a:p>
            <a:r>
              <a:rPr lang="en-US">
                <a:latin typeface="Comic Sans MS" pitchFamily="66" charset="0"/>
              </a:rPr>
              <a:t>smart bridges</a:t>
            </a:r>
          </a:p>
        </p:txBody>
      </p:sp>
      <p:sp>
        <p:nvSpPr>
          <p:cNvPr id="6157" name="Text Box 9"/>
          <p:cNvSpPr txBox="1">
            <a:spLocks noChangeArrowheads="1"/>
          </p:cNvSpPr>
          <p:nvPr/>
        </p:nvSpPr>
        <p:spPr bwMode="auto">
          <a:xfrm>
            <a:off x="4322763" y="3935413"/>
            <a:ext cx="1887537" cy="214312"/>
          </a:xfrm>
          <a:prstGeom prst="rect">
            <a:avLst/>
          </a:prstGeom>
          <a:noFill/>
          <a:ln w="9525">
            <a:noFill/>
            <a:miter lim="800000"/>
            <a:headEnd/>
            <a:tailEnd/>
          </a:ln>
        </p:spPr>
        <p:txBody>
          <a:bodyPr wrap="none">
            <a:spAutoFit/>
          </a:bodyPr>
          <a:lstStyle/>
          <a:p>
            <a:pPr algn="r"/>
            <a:r>
              <a:rPr lang="en-US" sz="800">
                <a:latin typeface="Comic Sans MS" pitchFamily="66" charset="0"/>
              </a:rPr>
              <a:t>Credit: MO Dept. of Transportation</a:t>
            </a:r>
          </a:p>
        </p:txBody>
      </p:sp>
      <p:pic>
        <p:nvPicPr>
          <p:cNvPr id="6158" name="Picture 10" descr="image of Transamerica Pyramid building"/>
          <p:cNvPicPr>
            <a:picLocks noChangeAspect="1" noChangeArrowheads="1"/>
          </p:cNvPicPr>
          <p:nvPr/>
        </p:nvPicPr>
        <p:blipFill>
          <a:blip r:embed="rId3" cstate="print"/>
          <a:srcRect l="6020" r="18367"/>
          <a:stretch>
            <a:fillRect/>
          </a:stretch>
        </p:blipFill>
        <p:spPr bwMode="auto">
          <a:xfrm>
            <a:off x="6396038" y="0"/>
            <a:ext cx="2751137" cy="4852988"/>
          </a:xfrm>
          <a:prstGeom prst="rect">
            <a:avLst/>
          </a:prstGeom>
          <a:noFill/>
          <a:ln w="9525">
            <a:noFill/>
            <a:miter lim="800000"/>
            <a:headEnd/>
            <a:tailEnd/>
          </a:ln>
        </p:spPr>
      </p:pic>
      <p:pic>
        <p:nvPicPr>
          <p:cNvPr id="6159" name="Picture 11" descr="Emerson Bridge"/>
          <p:cNvPicPr>
            <a:picLocks noGrp="1" noChangeAspect="1" noChangeArrowheads="1"/>
          </p:cNvPicPr>
          <p:nvPr>
            <p:ph type="body" idx="4294967295"/>
          </p:nvPr>
        </p:nvPicPr>
        <p:blipFill>
          <a:blip r:embed="rId4" cstate="print"/>
          <a:srcRect/>
          <a:stretch>
            <a:fillRect/>
          </a:stretch>
        </p:blipFill>
        <p:spPr>
          <a:xfrm>
            <a:off x="2195513" y="4149725"/>
            <a:ext cx="4368800" cy="2249488"/>
          </a:xfrm>
          <a:noFill/>
        </p:spPr>
      </p:pic>
      <p:sp>
        <p:nvSpPr>
          <p:cNvPr id="6160" name="Text Box 12"/>
          <p:cNvSpPr txBox="1">
            <a:spLocks noChangeArrowheads="1"/>
          </p:cNvSpPr>
          <p:nvPr/>
        </p:nvSpPr>
        <p:spPr bwMode="auto">
          <a:xfrm>
            <a:off x="4478338" y="3162300"/>
            <a:ext cx="1739900" cy="214313"/>
          </a:xfrm>
          <a:prstGeom prst="rect">
            <a:avLst/>
          </a:prstGeom>
          <a:noFill/>
          <a:ln w="9525">
            <a:noFill/>
            <a:miter lim="800000"/>
            <a:headEnd/>
            <a:tailEnd/>
          </a:ln>
        </p:spPr>
        <p:txBody>
          <a:bodyPr wrap="none">
            <a:spAutoFit/>
          </a:bodyPr>
          <a:lstStyle/>
          <a:p>
            <a:r>
              <a:rPr lang="en-US" sz="800">
                <a:latin typeface="Comic Sans MS" pitchFamily="66" charset="0"/>
              </a:rPr>
              <a:t>Credit: Arthur Sanderson at RPI</a:t>
            </a:r>
          </a:p>
        </p:txBody>
      </p:sp>
      <p:pic>
        <p:nvPicPr>
          <p:cNvPr id="6161" name="Picture 13" descr="image of SUAV_II - a solar powered boat"/>
          <p:cNvPicPr>
            <a:picLocks noChangeAspect="1" noChangeArrowheads="1"/>
          </p:cNvPicPr>
          <p:nvPr/>
        </p:nvPicPr>
        <p:blipFill>
          <a:blip r:embed="rId5" cstate="print"/>
          <a:srcRect l="5211" t="42752"/>
          <a:stretch>
            <a:fillRect/>
          </a:stretch>
        </p:blipFill>
        <p:spPr bwMode="auto">
          <a:xfrm>
            <a:off x="2963863" y="1709738"/>
            <a:ext cx="3208337" cy="1452562"/>
          </a:xfrm>
          <a:prstGeom prst="rect">
            <a:avLst/>
          </a:prstGeom>
          <a:noFill/>
          <a:ln w="9525">
            <a:noFill/>
            <a:miter lim="800000"/>
            <a:headEnd/>
            <a:tailEnd/>
          </a:ln>
        </p:spPr>
      </p:pic>
      <p:sp>
        <p:nvSpPr>
          <p:cNvPr id="6162" name="Text Box 14"/>
          <p:cNvSpPr txBox="1">
            <a:spLocks noChangeArrowheads="1"/>
          </p:cNvSpPr>
          <p:nvPr/>
        </p:nvSpPr>
        <p:spPr bwMode="auto">
          <a:xfrm>
            <a:off x="3525838" y="3435350"/>
            <a:ext cx="2054225" cy="336550"/>
          </a:xfrm>
          <a:prstGeom prst="rect">
            <a:avLst/>
          </a:prstGeom>
          <a:noFill/>
          <a:ln w="9525">
            <a:noFill/>
            <a:miter lim="800000"/>
            <a:headEnd/>
            <a:tailEnd/>
          </a:ln>
        </p:spPr>
        <p:txBody>
          <a:bodyPr wrap="none">
            <a:spAutoFit/>
          </a:bodyPr>
          <a:lstStyle/>
          <a:p>
            <a:r>
              <a:rPr lang="en-US" sz="1600">
                <a:latin typeface="Comic Sans MS" pitchFamily="66" charset="0"/>
              </a:rPr>
              <a:t>Hudson River Valley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3"/>
          <p:cNvSpPr>
            <a:spLocks noGrp="1"/>
          </p:cNvSpPr>
          <p:nvPr>
            <p:ph type="sldNum" sz="quarter" idx="10"/>
          </p:nvPr>
        </p:nvSpPr>
        <p:spPr>
          <a:noFill/>
        </p:spPr>
        <p:txBody>
          <a:bodyPr/>
          <a:lstStyle/>
          <a:p>
            <a:fld id="{DA8B23B0-D59F-400D-BBC0-DE98CB241AF4}" type="slidenum">
              <a:rPr lang="en-US" smtClean="0"/>
              <a:pPr/>
              <a:t>25</a:t>
            </a:fld>
            <a:endParaRPr lang="en-US" sz="1400" smtClean="0"/>
          </a:p>
        </p:txBody>
      </p:sp>
      <p:sp>
        <p:nvSpPr>
          <p:cNvPr id="52226" name="Date Placeholder 4"/>
          <p:cNvSpPr>
            <a:spLocks noGrp="1"/>
          </p:cNvSpPr>
          <p:nvPr>
            <p:ph type="dt" sz="quarter" idx="11"/>
          </p:nvPr>
        </p:nvSpPr>
        <p:spPr>
          <a:noFill/>
        </p:spPr>
        <p:txBody>
          <a:bodyPr/>
          <a:lstStyle/>
          <a:p>
            <a:r>
              <a:rPr lang="en-US" smtClean="0"/>
              <a:t>CISE Overview</a:t>
            </a:r>
          </a:p>
        </p:txBody>
      </p:sp>
      <p:sp>
        <p:nvSpPr>
          <p:cNvPr id="52227" name="Footer Placeholder 5"/>
          <p:cNvSpPr>
            <a:spLocks noGrp="1"/>
          </p:cNvSpPr>
          <p:nvPr>
            <p:ph type="ftr" sz="quarter" idx="12"/>
          </p:nvPr>
        </p:nvSpPr>
        <p:spPr>
          <a:noFill/>
        </p:spPr>
        <p:txBody>
          <a:bodyPr/>
          <a:lstStyle/>
          <a:p>
            <a:r>
              <a:rPr lang="en-US" smtClean="0"/>
              <a:t>Jeannette M. Wing</a:t>
            </a:r>
          </a:p>
        </p:txBody>
      </p:sp>
      <p:sp>
        <p:nvSpPr>
          <p:cNvPr id="52228" name="Rectangle 2"/>
          <p:cNvSpPr>
            <a:spLocks noChangeArrowheads="1"/>
          </p:cNvSpPr>
          <p:nvPr/>
        </p:nvSpPr>
        <p:spPr bwMode="auto">
          <a:xfrm>
            <a:off x="685800" y="241300"/>
            <a:ext cx="7772400" cy="685800"/>
          </a:xfrm>
          <a:prstGeom prst="rect">
            <a:avLst/>
          </a:prstGeom>
          <a:noFill/>
          <a:ln w="9525">
            <a:noFill/>
            <a:miter lim="800000"/>
            <a:headEnd/>
            <a:tailEnd/>
          </a:ln>
        </p:spPr>
        <p:txBody>
          <a:bodyPr anchor="ctr"/>
          <a:lstStyle/>
          <a:p>
            <a:pPr eaLnBrk="0" hangingPunct="0"/>
            <a:r>
              <a:rPr lang="en-US" sz="3200"/>
              <a:t>Robots Everywhere</a:t>
            </a:r>
          </a:p>
        </p:txBody>
      </p:sp>
      <p:grpSp>
        <p:nvGrpSpPr>
          <p:cNvPr id="1313795" name="Group 3"/>
          <p:cNvGrpSpPr>
            <a:grpSpLocks/>
          </p:cNvGrpSpPr>
          <p:nvPr/>
        </p:nvGrpSpPr>
        <p:grpSpPr bwMode="auto">
          <a:xfrm>
            <a:off x="0" y="1155700"/>
            <a:ext cx="4864100" cy="4325938"/>
            <a:chOff x="0" y="1203"/>
            <a:chExt cx="3064" cy="2725"/>
          </a:xfrm>
        </p:grpSpPr>
        <p:pic>
          <p:nvPicPr>
            <p:cNvPr id="52241" name="Picture 4" descr="image of two ASIMOs"/>
            <p:cNvPicPr>
              <a:picLocks noChangeAspect="1" noChangeArrowheads="1"/>
            </p:cNvPicPr>
            <p:nvPr/>
          </p:nvPicPr>
          <p:blipFill>
            <a:blip r:embed="rId2" cstate="print"/>
            <a:srcRect/>
            <a:stretch>
              <a:fillRect/>
            </a:stretch>
          </p:blipFill>
          <p:spPr bwMode="auto">
            <a:xfrm>
              <a:off x="0" y="1203"/>
              <a:ext cx="3064" cy="2262"/>
            </a:xfrm>
            <a:prstGeom prst="rect">
              <a:avLst/>
            </a:prstGeom>
            <a:noFill/>
            <a:ln w="9525">
              <a:noFill/>
              <a:miter lim="800000"/>
              <a:headEnd/>
              <a:tailEnd/>
            </a:ln>
          </p:spPr>
        </p:pic>
        <p:sp>
          <p:nvSpPr>
            <p:cNvPr id="52242" name="Rectangle 5"/>
            <p:cNvSpPr>
              <a:spLocks noChangeArrowheads="1"/>
            </p:cNvSpPr>
            <p:nvPr/>
          </p:nvSpPr>
          <p:spPr bwMode="auto">
            <a:xfrm>
              <a:off x="0" y="3563"/>
              <a:ext cx="2966" cy="365"/>
            </a:xfrm>
            <a:prstGeom prst="rect">
              <a:avLst/>
            </a:prstGeom>
            <a:noFill/>
            <a:ln w="9525">
              <a:noFill/>
              <a:miter lim="800000"/>
              <a:headEnd/>
              <a:tailEnd/>
            </a:ln>
          </p:spPr>
          <p:txBody>
            <a:bodyPr anchor="ctr">
              <a:spAutoFit/>
            </a:bodyPr>
            <a:lstStyle/>
            <a:p>
              <a:pPr eaLnBrk="0" hangingPunct="0"/>
              <a:r>
                <a:rPr lang="en-US" sz="1400"/>
                <a:t>At work: Two ASIMOs working together in coordination to deliver refreshments</a:t>
              </a:r>
              <a:r>
                <a:rPr lang="en-US"/>
                <a:t> </a:t>
              </a:r>
            </a:p>
          </p:txBody>
        </p:sp>
        <p:sp>
          <p:nvSpPr>
            <p:cNvPr id="52243" name="Text Box 6"/>
            <p:cNvSpPr txBox="1">
              <a:spLocks noChangeArrowheads="1"/>
            </p:cNvSpPr>
            <p:nvPr/>
          </p:nvSpPr>
          <p:spPr bwMode="auto">
            <a:xfrm>
              <a:off x="2585" y="3466"/>
              <a:ext cx="478" cy="135"/>
            </a:xfrm>
            <a:prstGeom prst="rect">
              <a:avLst/>
            </a:prstGeom>
            <a:noFill/>
            <a:ln w="9525">
              <a:noFill/>
              <a:miter lim="800000"/>
              <a:headEnd/>
              <a:tailEnd/>
            </a:ln>
          </p:spPr>
          <p:txBody>
            <a:bodyPr wrap="none">
              <a:spAutoFit/>
            </a:bodyPr>
            <a:lstStyle/>
            <a:p>
              <a:pPr eaLnBrk="0" hangingPunct="0"/>
              <a:r>
                <a:rPr lang="en-US" sz="800"/>
                <a:t>Credit: Honda</a:t>
              </a:r>
            </a:p>
          </p:txBody>
        </p:sp>
      </p:grpSp>
      <p:grpSp>
        <p:nvGrpSpPr>
          <p:cNvPr id="1313799" name="Group 7"/>
          <p:cNvGrpSpPr>
            <a:grpSpLocks/>
          </p:cNvGrpSpPr>
          <p:nvPr/>
        </p:nvGrpSpPr>
        <p:grpSpPr bwMode="auto">
          <a:xfrm>
            <a:off x="5089525" y="34925"/>
            <a:ext cx="4011613" cy="2459038"/>
            <a:chOff x="3206" y="22"/>
            <a:chExt cx="2527" cy="1549"/>
          </a:xfrm>
        </p:grpSpPr>
        <p:pic>
          <p:nvPicPr>
            <p:cNvPr id="52238" name="Picture 8" descr="image of robotic seal"/>
            <p:cNvPicPr>
              <a:picLocks noChangeAspect="1" noChangeArrowheads="1"/>
            </p:cNvPicPr>
            <p:nvPr/>
          </p:nvPicPr>
          <p:blipFill>
            <a:blip r:embed="rId3" cstate="print"/>
            <a:srcRect/>
            <a:stretch>
              <a:fillRect/>
            </a:stretch>
          </p:blipFill>
          <p:spPr bwMode="auto">
            <a:xfrm>
              <a:off x="3206" y="22"/>
              <a:ext cx="2527" cy="1235"/>
            </a:xfrm>
            <a:prstGeom prst="rect">
              <a:avLst/>
            </a:prstGeom>
            <a:noFill/>
            <a:ln w="9525">
              <a:noFill/>
              <a:miter lim="800000"/>
              <a:headEnd/>
              <a:tailEnd/>
            </a:ln>
          </p:spPr>
        </p:pic>
        <p:sp>
          <p:nvSpPr>
            <p:cNvPr id="52239" name="Rectangle 9"/>
            <p:cNvSpPr>
              <a:spLocks noChangeArrowheads="1"/>
            </p:cNvSpPr>
            <p:nvPr/>
          </p:nvSpPr>
          <p:spPr bwMode="auto">
            <a:xfrm>
              <a:off x="3206" y="1379"/>
              <a:ext cx="2527" cy="192"/>
            </a:xfrm>
            <a:prstGeom prst="rect">
              <a:avLst/>
            </a:prstGeom>
            <a:noFill/>
            <a:ln w="9525">
              <a:noFill/>
              <a:miter lim="800000"/>
              <a:headEnd/>
              <a:tailEnd/>
            </a:ln>
          </p:spPr>
          <p:txBody>
            <a:bodyPr anchor="ctr">
              <a:spAutoFit/>
            </a:bodyPr>
            <a:lstStyle/>
            <a:p>
              <a:pPr eaLnBrk="0" hangingPunct="0"/>
              <a:r>
                <a:rPr lang="en-US" sz="1400"/>
                <a:t>At home: Paro, therapeutic robotic seal</a:t>
              </a:r>
            </a:p>
          </p:txBody>
        </p:sp>
        <p:sp>
          <p:nvSpPr>
            <p:cNvPr id="52240" name="Text Box 10"/>
            <p:cNvSpPr txBox="1">
              <a:spLocks noChangeArrowheads="1"/>
            </p:cNvSpPr>
            <p:nvPr/>
          </p:nvSpPr>
          <p:spPr bwMode="auto">
            <a:xfrm>
              <a:off x="4778" y="1258"/>
              <a:ext cx="861" cy="135"/>
            </a:xfrm>
            <a:prstGeom prst="rect">
              <a:avLst/>
            </a:prstGeom>
            <a:noFill/>
            <a:ln w="9525">
              <a:noFill/>
              <a:miter lim="800000"/>
              <a:headEnd/>
              <a:tailEnd/>
            </a:ln>
          </p:spPr>
          <p:txBody>
            <a:bodyPr wrap="none">
              <a:spAutoFit/>
            </a:bodyPr>
            <a:lstStyle/>
            <a:p>
              <a:pPr eaLnBrk="0" hangingPunct="0"/>
              <a:r>
                <a:rPr lang="en-US" sz="800"/>
                <a:t>Credit: Paro Robots U.S., Inc.</a:t>
              </a:r>
            </a:p>
          </p:txBody>
        </p:sp>
      </p:grpSp>
      <p:grpSp>
        <p:nvGrpSpPr>
          <p:cNvPr id="1313803" name="Group 11"/>
          <p:cNvGrpSpPr>
            <a:grpSpLocks/>
          </p:cNvGrpSpPr>
          <p:nvPr/>
        </p:nvGrpSpPr>
        <p:grpSpPr bwMode="auto">
          <a:xfrm>
            <a:off x="5740400" y="2655888"/>
            <a:ext cx="3152775" cy="2563812"/>
            <a:chOff x="3616" y="1673"/>
            <a:chExt cx="1986" cy="1615"/>
          </a:xfrm>
        </p:grpSpPr>
        <p:pic>
          <p:nvPicPr>
            <p:cNvPr id="52235" name="Picture 12" descr="image of nursebot"/>
            <p:cNvPicPr>
              <a:picLocks noChangeAspect="1" noChangeArrowheads="1"/>
            </p:cNvPicPr>
            <p:nvPr/>
          </p:nvPicPr>
          <p:blipFill>
            <a:blip r:embed="rId4" cstate="print"/>
            <a:srcRect b="11623"/>
            <a:stretch>
              <a:fillRect/>
            </a:stretch>
          </p:blipFill>
          <p:spPr bwMode="auto">
            <a:xfrm>
              <a:off x="3643" y="1673"/>
              <a:ext cx="1868" cy="1160"/>
            </a:xfrm>
            <a:prstGeom prst="rect">
              <a:avLst/>
            </a:prstGeom>
            <a:noFill/>
            <a:ln w="9525">
              <a:noFill/>
              <a:miter lim="800000"/>
              <a:headEnd/>
              <a:tailEnd/>
            </a:ln>
          </p:spPr>
        </p:pic>
        <p:sp>
          <p:nvSpPr>
            <p:cNvPr id="52236" name="Rectangle 13"/>
            <p:cNvSpPr>
              <a:spLocks noChangeArrowheads="1"/>
            </p:cNvSpPr>
            <p:nvPr/>
          </p:nvSpPr>
          <p:spPr bwMode="auto">
            <a:xfrm>
              <a:off x="3616" y="2962"/>
              <a:ext cx="1986" cy="326"/>
            </a:xfrm>
            <a:prstGeom prst="rect">
              <a:avLst/>
            </a:prstGeom>
            <a:noFill/>
            <a:ln w="9525">
              <a:noFill/>
              <a:miter lim="800000"/>
              <a:headEnd/>
              <a:tailEnd/>
            </a:ln>
          </p:spPr>
          <p:txBody>
            <a:bodyPr anchor="ctr">
              <a:spAutoFit/>
            </a:bodyPr>
            <a:lstStyle/>
            <a:p>
              <a:pPr eaLnBrk="0" hangingPunct="0"/>
              <a:r>
                <a:rPr lang="en-US" sz="1400"/>
                <a:t>At home/clinics: Nursebot, robotic assistance for the elderly</a:t>
              </a:r>
            </a:p>
          </p:txBody>
        </p:sp>
        <p:sp>
          <p:nvSpPr>
            <p:cNvPr id="52237" name="Text Box 14"/>
            <p:cNvSpPr txBox="1">
              <a:spLocks noChangeArrowheads="1"/>
            </p:cNvSpPr>
            <p:nvPr/>
          </p:nvSpPr>
          <p:spPr bwMode="auto">
            <a:xfrm>
              <a:off x="4410" y="2834"/>
              <a:ext cx="1011" cy="135"/>
            </a:xfrm>
            <a:prstGeom prst="rect">
              <a:avLst/>
            </a:prstGeom>
            <a:noFill/>
            <a:ln w="9525">
              <a:noFill/>
              <a:miter lim="800000"/>
              <a:headEnd/>
              <a:tailEnd/>
            </a:ln>
          </p:spPr>
          <p:txBody>
            <a:bodyPr wrap="none">
              <a:spAutoFit/>
            </a:bodyPr>
            <a:lstStyle/>
            <a:p>
              <a:pPr eaLnBrk="0" hangingPunct="0"/>
              <a:r>
                <a:rPr lang="en-US" sz="800"/>
                <a:t>Credit: Carnegie Mellon University</a:t>
              </a:r>
            </a:p>
          </p:txBody>
        </p:sp>
      </p:grpSp>
      <p:grpSp>
        <p:nvGrpSpPr>
          <p:cNvPr id="1313807" name="Group 15"/>
          <p:cNvGrpSpPr>
            <a:grpSpLocks/>
          </p:cNvGrpSpPr>
          <p:nvPr/>
        </p:nvGrpSpPr>
        <p:grpSpPr bwMode="auto">
          <a:xfrm>
            <a:off x="3840163" y="5102225"/>
            <a:ext cx="4560887" cy="1600200"/>
            <a:chOff x="2419" y="3214"/>
            <a:chExt cx="2873" cy="1008"/>
          </a:xfrm>
        </p:grpSpPr>
        <p:sp>
          <p:nvSpPr>
            <p:cNvPr id="52233" name="Rectangle 16"/>
            <p:cNvSpPr>
              <a:spLocks noChangeArrowheads="1"/>
            </p:cNvSpPr>
            <p:nvPr/>
          </p:nvSpPr>
          <p:spPr bwMode="auto">
            <a:xfrm>
              <a:off x="3527" y="3567"/>
              <a:ext cx="1765" cy="326"/>
            </a:xfrm>
            <a:prstGeom prst="rect">
              <a:avLst/>
            </a:prstGeom>
            <a:noFill/>
            <a:ln w="9525">
              <a:noFill/>
              <a:miter lim="800000"/>
              <a:headEnd/>
              <a:tailEnd/>
            </a:ln>
          </p:spPr>
          <p:txBody>
            <a:bodyPr anchor="ctr">
              <a:spAutoFit/>
            </a:bodyPr>
            <a:lstStyle/>
            <a:p>
              <a:pPr eaLnBrk="0" hangingPunct="0"/>
              <a:r>
                <a:rPr lang="en-US" sz="1400"/>
                <a:t>At home: iRobot Roomba vacuums your house</a:t>
              </a:r>
            </a:p>
          </p:txBody>
        </p:sp>
        <p:pic>
          <p:nvPicPr>
            <p:cNvPr id="52234" name="Picture 17" descr="image of a Roomba"/>
            <p:cNvPicPr>
              <a:picLocks noChangeAspect="1" noChangeArrowheads="1"/>
            </p:cNvPicPr>
            <p:nvPr/>
          </p:nvPicPr>
          <p:blipFill>
            <a:blip r:embed="rId5" cstate="print"/>
            <a:srcRect/>
            <a:stretch>
              <a:fillRect/>
            </a:stretch>
          </p:blipFill>
          <p:spPr bwMode="auto">
            <a:xfrm>
              <a:off x="2419" y="3214"/>
              <a:ext cx="1093" cy="100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p:spPr>
        <p:txBody>
          <a:bodyPr/>
          <a:lstStyle/>
          <a:p>
            <a:fld id="{32208FA2-0BCE-4661-A22E-6B76DD951D65}" type="slidenum">
              <a:rPr lang="en-US" smtClean="0"/>
              <a:pPr/>
              <a:t>26</a:t>
            </a:fld>
            <a:endParaRPr lang="en-US" sz="1400" smtClean="0"/>
          </a:p>
        </p:txBody>
      </p:sp>
      <p:sp>
        <p:nvSpPr>
          <p:cNvPr id="8195" name="Date Placeholder 2"/>
          <p:cNvSpPr>
            <a:spLocks noGrp="1"/>
          </p:cNvSpPr>
          <p:nvPr>
            <p:ph type="dt" sz="quarter" idx="11"/>
          </p:nvPr>
        </p:nvSpPr>
        <p:spPr>
          <a:noFill/>
        </p:spPr>
        <p:txBody>
          <a:bodyPr/>
          <a:lstStyle/>
          <a:p>
            <a:r>
              <a:rPr lang="en-US" smtClean="0"/>
              <a:t>IBM Research</a:t>
            </a:r>
          </a:p>
        </p:txBody>
      </p:sp>
      <p:sp>
        <p:nvSpPr>
          <p:cNvPr id="8196" name="Footer Placeholder 3"/>
          <p:cNvSpPr>
            <a:spLocks noGrp="1"/>
          </p:cNvSpPr>
          <p:nvPr>
            <p:ph type="ftr" sz="quarter" idx="12"/>
          </p:nvPr>
        </p:nvSpPr>
        <p:spPr>
          <a:noFill/>
        </p:spPr>
        <p:txBody>
          <a:bodyPr/>
          <a:lstStyle/>
          <a:p>
            <a:r>
              <a:rPr lang="en-US" smtClean="0"/>
              <a:t>Jeannette M. Wing</a:t>
            </a:r>
          </a:p>
        </p:txBody>
      </p:sp>
      <p:sp>
        <p:nvSpPr>
          <p:cNvPr id="8197" name="Slide Number Placeholder 3"/>
          <p:cNvSpPr txBox="1">
            <a:spLocks noGrp="1"/>
          </p:cNvSpPr>
          <p:nvPr/>
        </p:nvSpPr>
        <p:spPr bwMode="auto">
          <a:xfrm>
            <a:off x="3208338" y="6477000"/>
            <a:ext cx="1905000" cy="304800"/>
          </a:xfrm>
          <a:prstGeom prst="rect">
            <a:avLst/>
          </a:prstGeom>
          <a:noFill/>
          <a:ln w="9525">
            <a:noFill/>
            <a:miter lim="800000"/>
            <a:headEnd/>
            <a:tailEnd/>
          </a:ln>
        </p:spPr>
        <p:txBody>
          <a:bodyPr/>
          <a:lstStyle/>
          <a:p>
            <a:pPr algn="ctr"/>
            <a:fld id="{E7119F86-79C7-4154-B777-A4FD2371D711}" type="slidenum">
              <a:rPr lang="en-US" sz="1000"/>
              <a:pPr algn="ctr"/>
              <a:t>26</a:t>
            </a:fld>
            <a:endParaRPr lang="en-US" sz="1400"/>
          </a:p>
        </p:txBody>
      </p:sp>
      <p:sp>
        <p:nvSpPr>
          <p:cNvPr id="8198" name="Date Placeholder 4"/>
          <p:cNvSpPr txBox="1">
            <a:spLocks noGrp="1"/>
          </p:cNvSpPr>
          <p:nvPr/>
        </p:nvSpPr>
        <p:spPr bwMode="auto">
          <a:xfrm>
            <a:off x="246063" y="6477000"/>
            <a:ext cx="1905000" cy="304800"/>
          </a:xfrm>
          <a:prstGeom prst="rect">
            <a:avLst/>
          </a:prstGeom>
          <a:noFill/>
          <a:ln w="9525">
            <a:noFill/>
            <a:miter lim="800000"/>
            <a:headEnd/>
            <a:tailEnd/>
          </a:ln>
        </p:spPr>
        <p:txBody>
          <a:bodyPr/>
          <a:lstStyle/>
          <a:p>
            <a:r>
              <a:rPr lang="en-US" sz="1000"/>
              <a:t>IBM Research</a:t>
            </a:r>
          </a:p>
        </p:txBody>
      </p:sp>
      <p:sp>
        <p:nvSpPr>
          <p:cNvPr id="8199" name="Footer Placeholder 5"/>
          <p:cNvSpPr txBox="1">
            <a:spLocks noGrp="1"/>
          </p:cNvSpPr>
          <p:nvPr/>
        </p:nvSpPr>
        <p:spPr bwMode="auto">
          <a:xfrm>
            <a:off x="6315075" y="6477000"/>
            <a:ext cx="2725738" cy="304800"/>
          </a:xfrm>
          <a:prstGeom prst="rect">
            <a:avLst/>
          </a:prstGeom>
          <a:noFill/>
          <a:ln w="9525">
            <a:noFill/>
            <a:miter lim="800000"/>
            <a:headEnd/>
            <a:tailEnd/>
          </a:ln>
        </p:spPr>
        <p:txBody>
          <a:bodyPr/>
          <a:lstStyle/>
          <a:p>
            <a:pPr algn="r"/>
            <a:r>
              <a:rPr lang="en-US" sz="1000"/>
              <a:t>Jeannette M. Wing</a:t>
            </a:r>
          </a:p>
        </p:txBody>
      </p:sp>
      <p:sp>
        <p:nvSpPr>
          <p:cNvPr id="8200" name="Rectangle 2"/>
          <p:cNvSpPr>
            <a:spLocks noGrp="1" noChangeArrowheads="1"/>
          </p:cNvSpPr>
          <p:nvPr>
            <p:ph type="title" idx="4294967295"/>
          </p:nvPr>
        </p:nvSpPr>
        <p:spPr/>
        <p:txBody>
          <a:bodyPr/>
          <a:lstStyle/>
          <a:p>
            <a:r>
              <a:rPr lang="en-US" smtClean="0"/>
              <a:t>Assistive Technologies for </a:t>
            </a:r>
            <a:r>
              <a:rPr lang="en-US" smtClean="0">
                <a:solidFill>
                  <a:srgbClr val="FF0000"/>
                </a:solidFill>
              </a:rPr>
              <a:t>Everyone</a:t>
            </a:r>
          </a:p>
        </p:txBody>
      </p:sp>
      <p:pic>
        <p:nvPicPr>
          <p:cNvPr id="8201" name="Picture 3" descr="image of a brain interface"/>
          <p:cNvPicPr>
            <a:picLocks noChangeAspect="1" noChangeArrowheads="1"/>
          </p:cNvPicPr>
          <p:nvPr/>
        </p:nvPicPr>
        <p:blipFill>
          <a:blip r:embed="rId3" cstate="print"/>
          <a:srcRect/>
          <a:stretch>
            <a:fillRect/>
          </a:stretch>
        </p:blipFill>
        <p:spPr bwMode="auto">
          <a:xfrm>
            <a:off x="2687638" y="2730500"/>
            <a:ext cx="3124200" cy="2333625"/>
          </a:xfrm>
          <a:prstGeom prst="rect">
            <a:avLst/>
          </a:prstGeom>
          <a:noFill/>
          <a:ln w="9525">
            <a:noFill/>
            <a:miter lim="800000"/>
            <a:headEnd/>
            <a:tailEnd/>
          </a:ln>
        </p:spPr>
      </p:pic>
      <p:sp>
        <p:nvSpPr>
          <p:cNvPr id="8202" name="Text Box 4"/>
          <p:cNvSpPr txBox="1">
            <a:spLocks noChangeArrowheads="1"/>
          </p:cNvSpPr>
          <p:nvPr/>
        </p:nvSpPr>
        <p:spPr bwMode="auto">
          <a:xfrm>
            <a:off x="3035300" y="2212975"/>
            <a:ext cx="3448050" cy="366713"/>
          </a:xfrm>
          <a:prstGeom prst="rect">
            <a:avLst/>
          </a:prstGeom>
          <a:noFill/>
          <a:ln w="9525">
            <a:noFill/>
            <a:miter lim="800000"/>
            <a:headEnd/>
            <a:tailEnd/>
          </a:ln>
        </p:spPr>
        <p:txBody>
          <a:bodyPr wrap="none">
            <a:spAutoFit/>
          </a:bodyPr>
          <a:lstStyle/>
          <a:p>
            <a:r>
              <a:rPr lang="en-US"/>
              <a:t>brain-computer interfaces of today</a:t>
            </a:r>
          </a:p>
        </p:txBody>
      </p:sp>
      <p:pic>
        <p:nvPicPr>
          <p:cNvPr id="8203" name="Picture 2" descr="Image of Data from Star Trek Next Generation"/>
          <p:cNvPicPr>
            <a:picLocks noGrp="1" noChangeAspect="1" noChangeArrowheads="1"/>
          </p:cNvPicPr>
          <p:nvPr>
            <p:ph type="body" idx="4294967295"/>
          </p:nvPr>
        </p:nvPicPr>
        <p:blipFill>
          <a:blip r:embed="rId4" cstate="print"/>
          <a:srcRect t="10408"/>
          <a:stretch>
            <a:fillRect/>
          </a:stretch>
        </p:blipFill>
        <p:spPr>
          <a:xfrm>
            <a:off x="5405438" y="4117975"/>
            <a:ext cx="3738562" cy="2541588"/>
          </a:xfrm>
          <a:noFill/>
        </p:spPr>
      </p:pic>
      <p:sp>
        <p:nvSpPr>
          <p:cNvPr id="8204" name="Text Box 6"/>
          <p:cNvSpPr txBox="1">
            <a:spLocks noChangeArrowheads="1"/>
          </p:cNvSpPr>
          <p:nvPr/>
        </p:nvSpPr>
        <p:spPr bwMode="auto">
          <a:xfrm>
            <a:off x="6343650" y="3649663"/>
            <a:ext cx="2114550" cy="366712"/>
          </a:xfrm>
          <a:prstGeom prst="rect">
            <a:avLst/>
          </a:prstGeom>
          <a:noFill/>
          <a:ln w="9525">
            <a:noFill/>
            <a:miter lim="800000"/>
            <a:headEnd/>
            <a:tailEnd/>
          </a:ln>
        </p:spPr>
        <p:txBody>
          <a:bodyPr wrap="none">
            <a:spAutoFit/>
          </a:bodyPr>
          <a:lstStyle/>
          <a:p>
            <a:r>
              <a:rPr lang="en-US"/>
              <a:t>memex of tomorrow</a:t>
            </a:r>
          </a:p>
        </p:txBody>
      </p:sp>
      <p:pic>
        <p:nvPicPr>
          <p:cNvPr id="8205" name="Picture 7" descr="diagram of a blind user using a brain computer"/>
          <p:cNvPicPr>
            <a:picLocks noChangeAspect="1" noChangeArrowheads="1"/>
          </p:cNvPicPr>
          <p:nvPr/>
        </p:nvPicPr>
        <p:blipFill>
          <a:blip r:embed="rId5" cstate="print"/>
          <a:srcRect/>
          <a:stretch>
            <a:fillRect/>
          </a:stretch>
        </p:blipFill>
        <p:spPr bwMode="auto">
          <a:xfrm>
            <a:off x="66675" y="968375"/>
            <a:ext cx="2857500" cy="1905000"/>
          </a:xfrm>
          <a:prstGeom prst="rect">
            <a:avLst/>
          </a:prstGeom>
          <a:noFill/>
          <a:ln w="9525">
            <a:noFill/>
            <a:miter lim="800000"/>
            <a:headEnd/>
            <a:tailEnd/>
          </a:ln>
        </p:spPr>
      </p:pic>
      <p:sp>
        <p:nvSpPr>
          <p:cNvPr id="8206" name="Text Box 8"/>
          <p:cNvSpPr txBox="1">
            <a:spLocks noChangeArrowheads="1"/>
          </p:cNvSpPr>
          <p:nvPr/>
        </p:nvSpPr>
        <p:spPr bwMode="auto">
          <a:xfrm>
            <a:off x="1552575" y="2873375"/>
            <a:ext cx="1371600" cy="214313"/>
          </a:xfrm>
          <a:prstGeom prst="rect">
            <a:avLst/>
          </a:prstGeom>
          <a:noFill/>
          <a:ln w="9525">
            <a:noFill/>
            <a:miter lim="800000"/>
            <a:headEnd/>
            <a:tailEnd/>
          </a:ln>
        </p:spPr>
        <p:txBody>
          <a:bodyPr wrap="none">
            <a:spAutoFit/>
          </a:bodyPr>
          <a:lstStyle/>
          <a:p>
            <a:r>
              <a:rPr lang="en-US" sz="800">
                <a:latin typeface="Comic Sans MS" pitchFamily="66" charset="0"/>
              </a:rPr>
              <a:t>Credit: Dobelle Institute</a:t>
            </a:r>
          </a:p>
        </p:txBody>
      </p:sp>
      <p:sp>
        <p:nvSpPr>
          <p:cNvPr id="8207" name="Text Box 9"/>
          <p:cNvSpPr txBox="1">
            <a:spLocks noChangeArrowheads="1"/>
          </p:cNvSpPr>
          <p:nvPr/>
        </p:nvSpPr>
        <p:spPr bwMode="auto">
          <a:xfrm>
            <a:off x="4044950" y="5064125"/>
            <a:ext cx="869950" cy="214313"/>
          </a:xfrm>
          <a:prstGeom prst="rect">
            <a:avLst/>
          </a:prstGeom>
          <a:noFill/>
          <a:ln w="9525">
            <a:noFill/>
            <a:miter lim="800000"/>
            <a:headEnd/>
            <a:tailEnd/>
          </a:ln>
        </p:spPr>
        <p:txBody>
          <a:bodyPr wrap="none">
            <a:spAutoFit/>
          </a:bodyPr>
          <a:lstStyle/>
          <a:p>
            <a:r>
              <a:rPr lang="en-US" sz="800">
                <a:latin typeface="Comic Sans MS" pitchFamily="66" charset="0"/>
              </a:rPr>
              <a:t>Credit: Emotiv</a:t>
            </a:r>
          </a:p>
        </p:txBody>
      </p:sp>
      <p:sp>
        <p:nvSpPr>
          <p:cNvPr id="8208" name="Text Box 10"/>
          <p:cNvSpPr txBox="1">
            <a:spLocks noChangeArrowheads="1"/>
          </p:cNvSpPr>
          <p:nvPr/>
        </p:nvSpPr>
        <p:spPr bwMode="auto">
          <a:xfrm>
            <a:off x="7685088" y="6643688"/>
            <a:ext cx="1458912" cy="214312"/>
          </a:xfrm>
          <a:prstGeom prst="rect">
            <a:avLst/>
          </a:prstGeom>
          <a:noFill/>
          <a:ln w="9525">
            <a:noFill/>
            <a:miter lim="800000"/>
            <a:headEnd/>
            <a:tailEnd/>
          </a:ln>
        </p:spPr>
        <p:txBody>
          <a:bodyPr wrap="none">
            <a:spAutoFit/>
          </a:bodyPr>
          <a:lstStyle/>
          <a:p>
            <a:r>
              <a:rPr lang="en-US" sz="800">
                <a:latin typeface="Comic Sans MS" pitchFamily="66" charset="0"/>
              </a:rPr>
              <a:t>Credit: Paramount Pictures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p:cNvSpPr>
            <a:spLocks noGrp="1"/>
          </p:cNvSpPr>
          <p:nvPr>
            <p:ph type="sldNum" sz="quarter" idx="10"/>
          </p:nvPr>
        </p:nvSpPr>
        <p:spPr>
          <a:noFill/>
        </p:spPr>
        <p:txBody>
          <a:bodyPr/>
          <a:lstStyle/>
          <a:p>
            <a:fld id="{2A896DB4-7D04-4E48-AC1E-DB34FB7028DF}" type="slidenum">
              <a:rPr lang="en-US" smtClean="0"/>
              <a:pPr/>
              <a:t>27</a:t>
            </a:fld>
            <a:endParaRPr lang="en-US" sz="1400" smtClean="0"/>
          </a:p>
        </p:txBody>
      </p:sp>
      <p:sp>
        <p:nvSpPr>
          <p:cNvPr id="54274" name="Date Placeholder 4"/>
          <p:cNvSpPr>
            <a:spLocks noGrp="1"/>
          </p:cNvSpPr>
          <p:nvPr>
            <p:ph type="dt" sz="quarter" idx="11"/>
          </p:nvPr>
        </p:nvSpPr>
        <p:spPr>
          <a:noFill/>
        </p:spPr>
        <p:txBody>
          <a:bodyPr/>
          <a:lstStyle/>
          <a:p>
            <a:r>
              <a:rPr lang="en-US" smtClean="0"/>
              <a:t>CISE Overview</a:t>
            </a:r>
          </a:p>
        </p:txBody>
      </p:sp>
      <p:sp>
        <p:nvSpPr>
          <p:cNvPr id="54275" name="Footer Placeholder 5"/>
          <p:cNvSpPr>
            <a:spLocks noGrp="1"/>
          </p:cNvSpPr>
          <p:nvPr>
            <p:ph type="ftr" sz="quarter" idx="12"/>
          </p:nvPr>
        </p:nvSpPr>
        <p:spPr>
          <a:noFill/>
        </p:spPr>
        <p:txBody>
          <a:bodyPr/>
          <a:lstStyle/>
          <a:p>
            <a:r>
              <a:rPr lang="en-US" smtClean="0"/>
              <a:t>Jeannette M. Wing</a:t>
            </a:r>
          </a:p>
        </p:txBody>
      </p:sp>
      <p:sp>
        <p:nvSpPr>
          <p:cNvPr id="54276" name="Rectangle 2"/>
          <p:cNvSpPr>
            <a:spLocks noGrp="1" noChangeArrowheads="1"/>
          </p:cNvSpPr>
          <p:nvPr>
            <p:ph type="title"/>
          </p:nvPr>
        </p:nvSpPr>
        <p:spPr/>
        <p:txBody>
          <a:bodyPr/>
          <a:lstStyle/>
          <a:p>
            <a:r>
              <a:rPr lang="en-US" smtClean="0"/>
              <a:t>What is Common to These Systems?</a:t>
            </a:r>
          </a:p>
        </p:txBody>
      </p:sp>
      <p:sp>
        <p:nvSpPr>
          <p:cNvPr id="1516547" name="Rectangle 3"/>
          <p:cNvSpPr>
            <a:spLocks noGrp="1" noChangeArrowheads="1"/>
          </p:cNvSpPr>
          <p:nvPr>
            <p:ph type="body" idx="1"/>
          </p:nvPr>
        </p:nvSpPr>
        <p:spPr>
          <a:xfrm>
            <a:off x="685800" y="1597025"/>
            <a:ext cx="7772400" cy="4953000"/>
          </a:xfrm>
        </p:spPr>
        <p:txBody>
          <a:bodyPr/>
          <a:lstStyle/>
          <a:p>
            <a:r>
              <a:rPr lang="en-US" smtClean="0"/>
              <a:t>They have a </a:t>
            </a:r>
            <a:r>
              <a:rPr lang="en-US" smtClean="0">
                <a:solidFill>
                  <a:schemeClr val="hlink"/>
                </a:solidFill>
              </a:rPr>
              <a:t>computational core</a:t>
            </a:r>
            <a:r>
              <a:rPr lang="en-US" smtClean="0"/>
              <a:t> that interacts with the physical world.</a:t>
            </a:r>
          </a:p>
          <a:p>
            <a:endParaRPr lang="en-US" smtClean="0"/>
          </a:p>
          <a:p>
            <a:r>
              <a:rPr lang="en-US" i="1" smtClean="0">
                <a:solidFill>
                  <a:srgbClr val="FF0000"/>
                </a:solidFill>
              </a:rPr>
              <a:t>Cyber-physical systems</a:t>
            </a:r>
            <a:r>
              <a:rPr lang="en-US" i="1" smtClean="0"/>
              <a:t> are engineered systems that require tight conjoining of and coordination between the computational (discrete) and the physical (continuous).</a:t>
            </a:r>
            <a:r>
              <a:rPr lang="en-US" smtClean="0"/>
              <a:t> </a:t>
            </a:r>
          </a:p>
          <a:p>
            <a:endParaRPr lang="en-US" smtClean="0"/>
          </a:p>
          <a:p>
            <a:r>
              <a:rPr lang="en-US" smtClean="0"/>
              <a:t>Trends for the future</a:t>
            </a:r>
          </a:p>
          <a:p>
            <a:pPr lvl="1"/>
            <a:r>
              <a:rPr lang="en-US" smtClean="0"/>
              <a:t>Cyber-physical systems will be </a:t>
            </a:r>
            <a:r>
              <a:rPr lang="en-US" smtClean="0">
                <a:solidFill>
                  <a:schemeClr val="hlink"/>
                </a:solidFill>
              </a:rPr>
              <a:t>smarter and smarter</a:t>
            </a:r>
            <a:r>
              <a:rPr lang="en-US" smtClean="0"/>
              <a:t>.</a:t>
            </a:r>
          </a:p>
          <a:p>
            <a:pPr lvl="1"/>
            <a:r>
              <a:rPr lang="en-US" smtClean="0"/>
              <a:t>More and more </a:t>
            </a:r>
            <a:r>
              <a:rPr lang="en-US" smtClean="0">
                <a:solidFill>
                  <a:schemeClr val="hlink"/>
                </a:solidFill>
              </a:rPr>
              <a:t>intelligence</a:t>
            </a:r>
            <a:r>
              <a:rPr lang="en-US" smtClean="0"/>
              <a:t> will be in </a:t>
            </a:r>
            <a:r>
              <a:rPr lang="en-US" smtClean="0">
                <a:solidFill>
                  <a:schemeClr val="hlink"/>
                </a:solidFill>
              </a:rPr>
              <a:t>software</a:t>
            </a:r>
            <a:r>
              <a:rPr lang="en-US" smtClean="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54A743E3-CF86-4B17-90D6-91AD6BA6A255}" type="slidenum">
              <a:rPr lang="en-US" smtClean="0"/>
              <a:pPr/>
              <a:t>28</a:t>
            </a:fld>
            <a:endParaRPr lang="en-US" sz="1400" smtClean="0"/>
          </a:p>
        </p:txBody>
      </p:sp>
      <p:sp>
        <p:nvSpPr>
          <p:cNvPr id="24579" name="Date Placeholder 4"/>
          <p:cNvSpPr>
            <a:spLocks noGrp="1"/>
          </p:cNvSpPr>
          <p:nvPr>
            <p:ph type="dt" sz="quarter" idx="11"/>
          </p:nvPr>
        </p:nvSpPr>
        <p:spPr>
          <a:noFill/>
        </p:spPr>
        <p:txBody>
          <a:bodyPr/>
          <a:lstStyle/>
          <a:p>
            <a:r>
              <a:rPr lang="en-US" smtClean="0"/>
              <a:t>DAC</a:t>
            </a:r>
          </a:p>
        </p:txBody>
      </p:sp>
      <p:sp>
        <p:nvSpPr>
          <p:cNvPr id="24580" name="Footer Placeholder 5"/>
          <p:cNvSpPr>
            <a:spLocks noGrp="1"/>
          </p:cNvSpPr>
          <p:nvPr>
            <p:ph type="ftr" sz="quarter" idx="12"/>
          </p:nvPr>
        </p:nvSpPr>
        <p:spPr>
          <a:noFill/>
        </p:spPr>
        <p:txBody>
          <a:bodyPr/>
          <a:lstStyle/>
          <a:p>
            <a:r>
              <a:rPr lang="en-US" smtClean="0"/>
              <a:t>Jeannette M. Wing</a:t>
            </a:r>
          </a:p>
        </p:txBody>
      </p:sp>
      <p:sp>
        <p:nvSpPr>
          <p:cNvPr id="24581" name="Rectangle 2"/>
          <p:cNvSpPr>
            <a:spLocks noGrp="1" noChangeArrowheads="1"/>
          </p:cNvSpPr>
          <p:nvPr>
            <p:ph type="title"/>
          </p:nvPr>
        </p:nvSpPr>
        <p:spPr/>
        <p:txBody>
          <a:bodyPr/>
          <a:lstStyle/>
          <a:p>
            <a:r>
              <a:rPr lang="en-US" smtClean="0"/>
              <a:t>A (Flower) Model for Expediting Progress</a:t>
            </a:r>
          </a:p>
        </p:txBody>
      </p:sp>
      <p:sp>
        <p:nvSpPr>
          <p:cNvPr id="24582" name="Oval 3" descr="circle"/>
          <p:cNvSpPr>
            <a:spLocks noChangeArrowheads="1"/>
          </p:cNvSpPr>
          <p:nvPr/>
        </p:nvSpPr>
        <p:spPr bwMode="auto">
          <a:xfrm>
            <a:off x="4425950" y="2827338"/>
            <a:ext cx="2252663" cy="1938337"/>
          </a:xfrm>
          <a:prstGeom prst="ellipse">
            <a:avLst/>
          </a:prstGeom>
          <a:solidFill>
            <a:srgbClr val="DDDDDD"/>
          </a:solidFill>
          <a:ln w="9525">
            <a:solidFill>
              <a:schemeClr val="folHlink"/>
            </a:solidFill>
            <a:round/>
            <a:headEnd/>
            <a:tailEnd/>
          </a:ln>
        </p:spPr>
        <p:txBody>
          <a:bodyPr wrap="none" anchor="ctr"/>
          <a:lstStyle/>
          <a:p>
            <a:pPr algn="ctr"/>
            <a:r>
              <a:rPr lang="en-US" sz="2400"/>
              <a:t>Fundamental</a:t>
            </a:r>
            <a:br>
              <a:rPr lang="en-US" sz="2400"/>
            </a:br>
            <a:r>
              <a:rPr lang="en-US" sz="2400"/>
              <a:t>Research</a:t>
            </a:r>
          </a:p>
        </p:txBody>
      </p:sp>
      <p:grpSp>
        <p:nvGrpSpPr>
          <p:cNvPr id="2" name="Group 4"/>
          <p:cNvGrpSpPr>
            <a:grpSpLocks/>
          </p:cNvGrpSpPr>
          <p:nvPr/>
        </p:nvGrpSpPr>
        <p:grpSpPr bwMode="auto">
          <a:xfrm>
            <a:off x="2779713" y="2868613"/>
            <a:ext cx="1708150" cy="1219200"/>
            <a:chOff x="1751" y="1807"/>
            <a:chExt cx="1076" cy="768"/>
          </a:xfrm>
        </p:grpSpPr>
        <p:sp>
          <p:nvSpPr>
            <p:cNvPr id="24622" name="Oval 5" descr="circle"/>
            <p:cNvSpPr>
              <a:spLocks noChangeArrowheads="1"/>
            </p:cNvSpPr>
            <p:nvPr/>
          </p:nvSpPr>
          <p:spPr bwMode="auto">
            <a:xfrm rot="-4334962">
              <a:off x="1905" y="1653"/>
              <a:ext cx="768" cy="1076"/>
            </a:xfrm>
            <a:prstGeom prst="ellipse">
              <a:avLst/>
            </a:prstGeom>
            <a:solidFill>
              <a:srgbClr val="FFFF00"/>
            </a:solidFill>
            <a:ln w="9525">
              <a:solidFill>
                <a:srgbClr val="FFFF66"/>
              </a:solidFill>
              <a:round/>
              <a:headEnd/>
              <a:tailEnd/>
            </a:ln>
          </p:spPr>
          <p:txBody>
            <a:bodyPr wrap="none" anchor="ctr"/>
            <a:lstStyle/>
            <a:p>
              <a:endParaRPr lang="en-US"/>
            </a:p>
          </p:txBody>
        </p:sp>
        <p:sp>
          <p:nvSpPr>
            <p:cNvPr id="24623" name="Text Box 6"/>
            <p:cNvSpPr txBox="1">
              <a:spLocks noChangeArrowheads="1"/>
            </p:cNvSpPr>
            <p:nvPr/>
          </p:nvSpPr>
          <p:spPr bwMode="auto">
            <a:xfrm>
              <a:off x="2043" y="2122"/>
              <a:ext cx="415" cy="250"/>
            </a:xfrm>
            <a:prstGeom prst="rect">
              <a:avLst/>
            </a:prstGeom>
            <a:noFill/>
            <a:ln w="9525">
              <a:noFill/>
              <a:miter lim="800000"/>
              <a:headEnd/>
              <a:tailEnd/>
            </a:ln>
          </p:spPr>
          <p:txBody>
            <a:bodyPr wrap="none">
              <a:spAutoFit/>
            </a:bodyPr>
            <a:lstStyle/>
            <a:p>
              <a:r>
                <a:rPr lang="en-US" sz="2000"/>
                <a:t>auto</a:t>
              </a:r>
            </a:p>
          </p:txBody>
        </p:sp>
      </p:grpSp>
      <p:grpSp>
        <p:nvGrpSpPr>
          <p:cNvPr id="3" name="Group 7"/>
          <p:cNvGrpSpPr>
            <a:grpSpLocks/>
          </p:cNvGrpSpPr>
          <p:nvPr/>
        </p:nvGrpSpPr>
        <p:grpSpPr bwMode="auto">
          <a:xfrm>
            <a:off x="5948363" y="1843088"/>
            <a:ext cx="1708150" cy="1219200"/>
            <a:chOff x="3747" y="1161"/>
            <a:chExt cx="1076" cy="768"/>
          </a:xfrm>
        </p:grpSpPr>
        <p:sp>
          <p:nvSpPr>
            <p:cNvPr id="24620" name="Oval 8" descr="circle"/>
            <p:cNvSpPr>
              <a:spLocks noChangeArrowheads="1"/>
            </p:cNvSpPr>
            <p:nvPr/>
          </p:nvSpPr>
          <p:spPr bwMode="auto">
            <a:xfrm rot="2704724">
              <a:off x="3901" y="1007"/>
              <a:ext cx="768" cy="1076"/>
            </a:xfrm>
            <a:prstGeom prst="ellipse">
              <a:avLst/>
            </a:prstGeom>
            <a:solidFill>
              <a:srgbClr val="FFFF00"/>
            </a:solidFill>
            <a:ln w="9525">
              <a:solidFill>
                <a:srgbClr val="FFFF66"/>
              </a:solidFill>
              <a:round/>
              <a:headEnd/>
              <a:tailEnd/>
            </a:ln>
          </p:spPr>
          <p:txBody>
            <a:bodyPr wrap="none" anchor="ctr"/>
            <a:lstStyle/>
            <a:p>
              <a:endParaRPr lang="en-US"/>
            </a:p>
          </p:txBody>
        </p:sp>
        <p:sp>
          <p:nvSpPr>
            <p:cNvPr id="24621" name="Text Box 9"/>
            <p:cNvSpPr txBox="1">
              <a:spLocks noChangeArrowheads="1"/>
            </p:cNvSpPr>
            <p:nvPr/>
          </p:nvSpPr>
          <p:spPr bwMode="auto">
            <a:xfrm>
              <a:off x="3925" y="1479"/>
              <a:ext cx="595" cy="250"/>
            </a:xfrm>
            <a:prstGeom prst="rect">
              <a:avLst/>
            </a:prstGeom>
            <a:noFill/>
            <a:ln w="9525">
              <a:noFill/>
              <a:miter lim="800000"/>
              <a:headEnd/>
              <a:tailEnd/>
            </a:ln>
          </p:spPr>
          <p:txBody>
            <a:bodyPr wrap="none">
              <a:spAutoFit/>
            </a:bodyPr>
            <a:lstStyle/>
            <a:p>
              <a:r>
                <a:rPr lang="en-US" sz="2000"/>
                <a:t>finance</a:t>
              </a:r>
            </a:p>
          </p:txBody>
        </p:sp>
      </p:grpSp>
      <p:grpSp>
        <p:nvGrpSpPr>
          <p:cNvPr id="4" name="Group 10"/>
          <p:cNvGrpSpPr>
            <a:grpSpLocks/>
          </p:cNvGrpSpPr>
          <p:nvPr/>
        </p:nvGrpSpPr>
        <p:grpSpPr bwMode="auto">
          <a:xfrm>
            <a:off x="6427788" y="4156075"/>
            <a:ext cx="1708150" cy="1219200"/>
            <a:chOff x="4049" y="2618"/>
            <a:chExt cx="1076" cy="768"/>
          </a:xfrm>
        </p:grpSpPr>
        <p:sp>
          <p:nvSpPr>
            <p:cNvPr id="24618" name="Oval 11" descr="circle"/>
            <p:cNvSpPr>
              <a:spLocks noChangeArrowheads="1"/>
            </p:cNvSpPr>
            <p:nvPr/>
          </p:nvSpPr>
          <p:spPr bwMode="auto">
            <a:xfrm rot="7621339">
              <a:off x="4203" y="2464"/>
              <a:ext cx="768" cy="1076"/>
            </a:xfrm>
            <a:prstGeom prst="ellipse">
              <a:avLst/>
            </a:prstGeom>
            <a:solidFill>
              <a:srgbClr val="FFFF00"/>
            </a:solidFill>
            <a:ln w="9525">
              <a:solidFill>
                <a:srgbClr val="FFFF66"/>
              </a:solidFill>
              <a:round/>
              <a:headEnd/>
              <a:tailEnd/>
            </a:ln>
          </p:spPr>
          <p:txBody>
            <a:bodyPr wrap="none" anchor="ctr"/>
            <a:lstStyle/>
            <a:p>
              <a:endParaRPr lang="en-US"/>
            </a:p>
          </p:txBody>
        </p:sp>
        <p:sp>
          <p:nvSpPr>
            <p:cNvPr id="24619" name="Text Box 12"/>
            <p:cNvSpPr txBox="1">
              <a:spLocks noChangeArrowheads="1"/>
            </p:cNvSpPr>
            <p:nvPr/>
          </p:nvSpPr>
          <p:spPr bwMode="auto">
            <a:xfrm>
              <a:off x="4337" y="2899"/>
              <a:ext cx="410" cy="250"/>
            </a:xfrm>
            <a:prstGeom prst="rect">
              <a:avLst/>
            </a:prstGeom>
            <a:noFill/>
            <a:ln w="9525">
              <a:noFill/>
              <a:miter lim="800000"/>
              <a:headEnd/>
              <a:tailEnd/>
            </a:ln>
          </p:spPr>
          <p:txBody>
            <a:bodyPr>
              <a:spAutoFit/>
            </a:bodyPr>
            <a:lstStyle/>
            <a:p>
              <a:r>
                <a:rPr lang="en-US" sz="2000"/>
                <a:t>civil</a:t>
              </a:r>
            </a:p>
          </p:txBody>
        </p:sp>
      </p:grpSp>
      <p:grpSp>
        <p:nvGrpSpPr>
          <p:cNvPr id="5" name="Group 13"/>
          <p:cNvGrpSpPr>
            <a:grpSpLocks/>
          </p:cNvGrpSpPr>
          <p:nvPr/>
        </p:nvGrpSpPr>
        <p:grpSpPr bwMode="auto">
          <a:xfrm>
            <a:off x="3683000" y="1598613"/>
            <a:ext cx="1219200" cy="1708150"/>
            <a:chOff x="2320" y="1007"/>
            <a:chExt cx="768" cy="1076"/>
          </a:xfrm>
        </p:grpSpPr>
        <p:sp>
          <p:nvSpPr>
            <p:cNvPr id="24616" name="Oval 14" descr="circle"/>
            <p:cNvSpPr>
              <a:spLocks noChangeArrowheads="1"/>
            </p:cNvSpPr>
            <p:nvPr/>
          </p:nvSpPr>
          <p:spPr bwMode="auto">
            <a:xfrm rot="-2388235">
              <a:off x="2320" y="1007"/>
              <a:ext cx="768" cy="1076"/>
            </a:xfrm>
            <a:prstGeom prst="ellipse">
              <a:avLst/>
            </a:prstGeom>
            <a:solidFill>
              <a:srgbClr val="FFFF00"/>
            </a:solidFill>
            <a:ln w="9525">
              <a:solidFill>
                <a:srgbClr val="FFFF66"/>
              </a:solidFill>
              <a:round/>
              <a:headEnd/>
              <a:tailEnd/>
            </a:ln>
          </p:spPr>
          <p:txBody>
            <a:bodyPr wrap="none" anchor="ctr"/>
            <a:lstStyle/>
            <a:p>
              <a:endParaRPr lang="en-US"/>
            </a:p>
          </p:txBody>
        </p:sp>
        <p:sp>
          <p:nvSpPr>
            <p:cNvPr id="24617" name="Text Box 15"/>
            <p:cNvSpPr txBox="1">
              <a:spLocks noChangeArrowheads="1"/>
            </p:cNvSpPr>
            <p:nvPr/>
          </p:nvSpPr>
          <p:spPr bwMode="auto">
            <a:xfrm>
              <a:off x="2483" y="1366"/>
              <a:ext cx="413" cy="250"/>
            </a:xfrm>
            <a:prstGeom prst="rect">
              <a:avLst/>
            </a:prstGeom>
            <a:noFill/>
            <a:ln w="9525">
              <a:noFill/>
              <a:miter lim="800000"/>
              <a:headEnd/>
              <a:tailEnd/>
            </a:ln>
          </p:spPr>
          <p:txBody>
            <a:bodyPr wrap="none">
              <a:spAutoFit/>
            </a:bodyPr>
            <a:lstStyle/>
            <a:p>
              <a:r>
                <a:rPr lang="en-US" sz="2000"/>
                <a:t>aero</a:t>
              </a:r>
            </a:p>
          </p:txBody>
        </p:sp>
      </p:grpSp>
      <p:grpSp>
        <p:nvGrpSpPr>
          <p:cNvPr id="6" name="Group 16"/>
          <p:cNvGrpSpPr>
            <a:grpSpLocks/>
          </p:cNvGrpSpPr>
          <p:nvPr/>
        </p:nvGrpSpPr>
        <p:grpSpPr bwMode="auto">
          <a:xfrm>
            <a:off x="4902200" y="1125538"/>
            <a:ext cx="1404938" cy="1708150"/>
            <a:chOff x="3088" y="709"/>
            <a:chExt cx="885" cy="1076"/>
          </a:xfrm>
        </p:grpSpPr>
        <p:sp>
          <p:nvSpPr>
            <p:cNvPr id="24614" name="Oval 17" descr="circle"/>
            <p:cNvSpPr>
              <a:spLocks noChangeArrowheads="1"/>
            </p:cNvSpPr>
            <p:nvPr/>
          </p:nvSpPr>
          <p:spPr bwMode="auto">
            <a:xfrm>
              <a:off x="3088" y="709"/>
              <a:ext cx="768" cy="1076"/>
            </a:xfrm>
            <a:prstGeom prst="ellipse">
              <a:avLst/>
            </a:prstGeom>
            <a:solidFill>
              <a:srgbClr val="FFFF00"/>
            </a:solidFill>
            <a:ln w="9525">
              <a:solidFill>
                <a:srgbClr val="FFFF66"/>
              </a:solidFill>
              <a:round/>
              <a:headEnd/>
              <a:tailEnd/>
            </a:ln>
          </p:spPr>
          <p:txBody>
            <a:bodyPr wrap="none" anchor="ctr"/>
            <a:lstStyle/>
            <a:p>
              <a:endParaRPr lang="en-US"/>
            </a:p>
          </p:txBody>
        </p:sp>
        <p:sp>
          <p:nvSpPr>
            <p:cNvPr id="24615" name="Text Box 18"/>
            <p:cNvSpPr txBox="1">
              <a:spLocks noChangeArrowheads="1"/>
            </p:cNvSpPr>
            <p:nvPr/>
          </p:nvSpPr>
          <p:spPr bwMode="auto">
            <a:xfrm>
              <a:off x="3129" y="1114"/>
              <a:ext cx="844" cy="250"/>
            </a:xfrm>
            <a:prstGeom prst="rect">
              <a:avLst/>
            </a:prstGeom>
            <a:noFill/>
            <a:ln w="9525">
              <a:noFill/>
              <a:miter lim="800000"/>
              <a:headEnd/>
              <a:tailEnd/>
            </a:ln>
          </p:spPr>
          <p:txBody>
            <a:bodyPr>
              <a:spAutoFit/>
            </a:bodyPr>
            <a:lstStyle/>
            <a:p>
              <a:r>
                <a:rPr lang="en-US" sz="2000"/>
                <a:t>medical</a:t>
              </a:r>
            </a:p>
          </p:txBody>
        </p:sp>
      </p:grpSp>
      <p:grpSp>
        <p:nvGrpSpPr>
          <p:cNvPr id="7" name="Group 19"/>
          <p:cNvGrpSpPr>
            <a:grpSpLocks/>
          </p:cNvGrpSpPr>
          <p:nvPr/>
        </p:nvGrpSpPr>
        <p:grpSpPr bwMode="auto">
          <a:xfrm>
            <a:off x="4292600" y="4710113"/>
            <a:ext cx="1219200" cy="1708150"/>
            <a:chOff x="2704" y="2967"/>
            <a:chExt cx="768" cy="1076"/>
          </a:xfrm>
        </p:grpSpPr>
        <p:sp>
          <p:nvSpPr>
            <p:cNvPr id="24612" name="Oval 20" descr="circle"/>
            <p:cNvSpPr>
              <a:spLocks noChangeArrowheads="1"/>
            </p:cNvSpPr>
            <p:nvPr/>
          </p:nvSpPr>
          <p:spPr bwMode="auto">
            <a:xfrm rot="-9276364">
              <a:off x="2704" y="2967"/>
              <a:ext cx="768" cy="1076"/>
            </a:xfrm>
            <a:prstGeom prst="ellipse">
              <a:avLst/>
            </a:prstGeom>
            <a:solidFill>
              <a:srgbClr val="FFFF00"/>
            </a:solidFill>
            <a:ln w="9525">
              <a:solidFill>
                <a:srgbClr val="FFFF66"/>
              </a:solidFill>
              <a:round/>
              <a:headEnd/>
              <a:tailEnd/>
            </a:ln>
          </p:spPr>
          <p:txBody>
            <a:bodyPr wrap="none" anchor="ctr"/>
            <a:lstStyle/>
            <a:p>
              <a:endParaRPr lang="en-US"/>
            </a:p>
          </p:txBody>
        </p:sp>
        <p:sp>
          <p:nvSpPr>
            <p:cNvPr id="24613" name="Text Box 21"/>
            <p:cNvSpPr txBox="1">
              <a:spLocks noChangeArrowheads="1"/>
            </p:cNvSpPr>
            <p:nvPr/>
          </p:nvSpPr>
          <p:spPr bwMode="auto">
            <a:xfrm>
              <a:off x="2704" y="3383"/>
              <a:ext cx="695" cy="250"/>
            </a:xfrm>
            <a:prstGeom prst="rect">
              <a:avLst/>
            </a:prstGeom>
            <a:noFill/>
            <a:ln w="9525">
              <a:noFill/>
              <a:miter lim="800000"/>
              <a:headEnd/>
              <a:tailEnd/>
            </a:ln>
          </p:spPr>
          <p:txBody>
            <a:bodyPr wrap="none">
              <a:spAutoFit/>
            </a:bodyPr>
            <a:lstStyle/>
            <a:p>
              <a:r>
                <a:rPr lang="en-US" sz="2000"/>
                <a:t>chemical</a:t>
              </a:r>
            </a:p>
          </p:txBody>
        </p:sp>
      </p:grpSp>
      <p:grpSp>
        <p:nvGrpSpPr>
          <p:cNvPr id="8" name="Group 22"/>
          <p:cNvGrpSpPr>
            <a:grpSpLocks/>
          </p:cNvGrpSpPr>
          <p:nvPr/>
        </p:nvGrpSpPr>
        <p:grpSpPr bwMode="auto">
          <a:xfrm>
            <a:off x="5600700" y="4611688"/>
            <a:ext cx="1258888" cy="1708150"/>
            <a:chOff x="3526" y="2905"/>
            <a:chExt cx="793" cy="1076"/>
          </a:xfrm>
        </p:grpSpPr>
        <p:sp>
          <p:nvSpPr>
            <p:cNvPr id="24610" name="Oval 23" descr="circle"/>
            <p:cNvSpPr>
              <a:spLocks noChangeArrowheads="1"/>
            </p:cNvSpPr>
            <p:nvPr/>
          </p:nvSpPr>
          <p:spPr bwMode="auto">
            <a:xfrm rot="9192960">
              <a:off x="3551" y="2905"/>
              <a:ext cx="768" cy="1076"/>
            </a:xfrm>
            <a:prstGeom prst="ellipse">
              <a:avLst/>
            </a:prstGeom>
            <a:solidFill>
              <a:srgbClr val="FFFF00"/>
            </a:solidFill>
            <a:ln w="9525">
              <a:solidFill>
                <a:srgbClr val="FFFF66"/>
              </a:solidFill>
              <a:round/>
              <a:headEnd/>
              <a:tailEnd/>
            </a:ln>
          </p:spPr>
          <p:txBody>
            <a:bodyPr wrap="none" anchor="ctr"/>
            <a:lstStyle/>
            <a:p>
              <a:endParaRPr lang="en-US"/>
            </a:p>
          </p:txBody>
        </p:sp>
        <p:sp>
          <p:nvSpPr>
            <p:cNvPr id="24611" name="Text Box 24"/>
            <p:cNvSpPr txBox="1">
              <a:spLocks noChangeArrowheads="1"/>
            </p:cNvSpPr>
            <p:nvPr/>
          </p:nvSpPr>
          <p:spPr bwMode="auto">
            <a:xfrm>
              <a:off x="3526" y="3388"/>
              <a:ext cx="725" cy="442"/>
            </a:xfrm>
            <a:prstGeom prst="rect">
              <a:avLst/>
            </a:prstGeom>
            <a:noFill/>
            <a:ln w="9525">
              <a:noFill/>
              <a:miter lim="800000"/>
              <a:headEnd/>
              <a:tailEnd/>
            </a:ln>
          </p:spPr>
          <p:txBody>
            <a:bodyPr wrap="none">
              <a:spAutoFit/>
            </a:bodyPr>
            <a:lstStyle/>
            <a:p>
              <a:r>
                <a:rPr lang="en-US" sz="2000"/>
                <a:t>materials</a:t>
              </a:r>
            </a:p>
            <a:p>
              <a:endParaRPr lang="en-US" sz="2000"/>
            </a:p>
          </p:txBody>
        </p:sp>
      </p:grpSp>
      <p:grpSp>
        <p:nvGrpSpPr>
          <p:cNvPr id="9" name="Group 25"/>
          <p:cNvGrpSpPr>
            <a:grpSpLocks/>
          </p:cNvGrpSpPr>
          <p:nvPr/>
        </p:nvGrpSpPr>
        <p:grpSpPr bwMode="auto">
          <a:xfrm>
            <a:off x="3043238" y="4148138"/>
            <a:ext cx="1708150" cy="1219200"/>
            <a:chOff x="1917" y="2613"/>
            <a:chExt cx="1076" cy="768"/>
          </a:xfrm>
        </p:grpSpPr>
        <p:sp>
          <p:nvSpPr>
            <p:cNvPr id="24608" name="Oval 26" descr="circle"/>
            <p:cNvSpPr>
              <a:spLocks noChangeArrowheads="1"/>
            </p:cNvSpPr>
            <p:nvPr/>
          </p:nvSpPr>
          <p:spPr bwMode="auto">
            <a:xfrm rot="-7134448">
              <a:off x="2071" y="2459"/>
              <a:ext cx="768" cy="1076"/>
            </a:xfrm>
            <a:prstGeom prst="ellipse">
              <a:avLst/>
            </a:prstGeom>
            <a:solidFill>
              <a:srgbClr val="FFFF00"/>
            </a:solidFill>
            <a:ln w="9525">
              <a:solidFill>
                <a:srgbClr val="FFFF66"/>
              </a:solidFill>
              <a:round/>
              <a:headEnd/>
              <a:tailEnd/>
            </a:ln>
          </p:spPr>
          <p:txBody>
            <a:bodyPr wrap="none" anchor="ctr"/>
            <a:lstStyle/>
            <a:p>
              <a:endParaRPr lang="en-US"/>
            </a:p>
          </p:txBody>
        </p:sp>
        <p:sp>
          <p:nvSpPr>
            <p:cNvPr id="24609" name="Text Box 27"/>
            <p:cNvSpPr txBox="1">
              <a:spLocks noChangeArrowheads="1"/>
            </p:cNvSpPr>
            <p:nvPr/>
          </p:nvSpPr>
          <p:spPr bwMode="auto">
            <a:xfrm>
              <a:off x="1969" y="2842"/>
              <a:ext cx="1024" cy="250"/>
            </a:xfrm>
            <a:prstGeom prst="rect">
              <a:avLst/>
            </a:prstGeom>
            <a:noFill/>
            <a:ln w="9525">
              <a:noFill/>
              <a:miter lim="800000"/>
              <a:headEnd/>
              <a:tailEnd/>
            </a:ln>
          </p:spPr>
          <p:txBody>
            <a:bodyPr>
              <a:spAutoFit/>
            </a:bodyPr>
            <a:lstStyle/>
            <a:p>
              <a:r>
                <a:rPr lang="en-US" sz="2000"/>
                <a:t>    energy</a:t>
              </a:r>
            </a:p>
          </p:txBody>
        </p:sp>
      </p:grpSp>
      <p:grpSp>
        <p:nvGrpSpPr>
          <p:cNvPr id="10" name="Group 28"/>
          <p:cNvGrpSpPr>
            <a:grpSpLocks/>
          </p:cNvGrpSpPr>
          <p:nvPr/>
        </p:nvGrpSpPr>
        <p:grpSpPr bwMode="auto">
          <a:xfrm>
            <a:off x="228600" y="1346200"/>
            <a:ext cx="3116263" cy="641350"/>
            <a:chOff x="144" y="848"/>
            <a:chExt cx="1963" cy="404"/>
          </a:xfrm>
        </p:grpSpPr>
        <p:sp>
          <p:nvSpPr>
            <p:cNvPr id="24606" name="Rectangle 29" descr="yellow rectangle"/>
            <p:cNvSpPr>
              <a:spLocks noChangeArrowheads="1"/>
            </p:cNvSpPr>
            <p:nvPr/>
          </p:nvSpPr>
          <p:spPr bwMode="auto">
            <a:xfrm>
              <a:off x="144" y="901"/>
              <a:ext cx="576" cy="237"/>
            </a:xfrm>
            <a:prstGeom prst="rect">
              <a:avLst/>
            </a:prstGeom>
            <a:solidFill>
              <a:srgbClr val="FFFF00"/>
            </a:solidFill>
            <a:ln w="9525">
              <a:solidFill>
                <a:srgbClr val="FFFF66"/>
              </a:solidFill>
              <a:miter lim="800000"/>
              <a:headEnd/>
              <a:tailEnd/>
            </a:ln>
          </p:spPr>
          <p:txBody>
            <a:bodyPr wrap="none" anchor="ctr"/>
            <a:lstStyle/>
            <a:p>
              <a:endParaRPr lang="en-US"/>
            </a:p>
          </p:txBody>
        </p:sp>
        <p:sp>
          <p:nvSpPr>
            <p:cNvPr id="24607" name="Text Box 30"/>
            <p:cNvSpPr txBox="1">
              <a:spLocks noChangeArrowheads="1"/>
            </p:cNvSpPr>
            <p:nvPr/>
          </p:nvSpPr>
          <p:spPr bwMode="auto">
            <a:xfrm>
              <a:off x="827" y="848"/>
              <a:ext cx="1280" cy="404"/>
            </a:xfrm>
            <a:prstGeom prst="rect">
              <a:avLst/>
            </a:prstGeom>
            <a:noFill/>
            <a:ln w="9525">
              <a:noFill/>
              <a:miter lim="800000"/>
              <a:headEnd/>
              <a:tailEnd/>
            </a:ln>
          </p:spPr>
          <p:txBody>
            <a:bodyPr wrap="none">
              <a:spAutoFit/>
            </a:bodyPr>
            <a:lstStyle/>
            <a:p>
              <a:r>
                <a:rPr lang="en-US"/>
                <a:t>Industry</a:t>
              </a:r>
              <a:br>
                <a:rPr lang="en-US"/>
              </a:br>
              <a:r>
                <a:rPr lang="en-US"/>
                <a:t>Gov’t (e.g., military)</a:t>
              </a:r>
            </a:p>
          </p:txBody>
        </p:sp>
      </p:grpSp>
      <p:grpSp>
        <p:nvGrpSpPr>
          <p:cNvPr id="11" name="Group 31"/>
          <p:cNvGrpSpPr>
            <a:grpSpLocks/>
          </p:cNvGrpSpPr>
          <p:nvPr/>
        </p:nvGrpSpPr>
        <p:grpSpPr bwMode="auto">
          <a:xfrm>
            <a:off x="228600" y="2552700"/>
            <a:ext cx="2185988" cy="933450"/>
            <a:chOff x="144" y="1608"/>
            <a:chExt cx="1377" cy="588"/>
          </a:xfrm>
        </p:grpSpPr>
        <p:sp>
          <p:nvSpPr>
            <p:cNvPr id="24603" name="Rectangle 32" descr="half yellow/half gray rectangle"/>
            <p:cNvSpPr>
              <a:spLocks noChangeArrowheads="1"/>
            </p:cNvSpPr>
            <p:nvPr/>
          </p:nvSpPr>
          <p:spPr bwMode="auto">
            <a:xfrm>
              <a:off x="432" y="1608"/>
              <a:ext cx="288" cy="237"/>
            </a:xfrm>
            <a:prstGeom prst="rect">
              <a:avLst/>
            </a:prstGeom>
            <a:solidFill>
              <a:srgbClr val="DDDDDD"/>
            </a:solidFill>
            <a:ln w="9525">
              <a:solidFill>
                <a:srgbClr val="FFFF66"/>
              </a:solidFill>
              <a:miter lim="800000"/>
              <a:headEnd/>
              <a:tailEnd/>
            </a:ln>
          </p:spPr>
          <p:txBody>
            <a:bodyPr wrap="none" anchor="ctr"/>
            <a:lstStyle/>
            <a:p>
              <a:endParaRPr lang="en-US"/>
            </a:p>
          </p:txBody>
        </p:sp>
        <p:sp>
          <p:nvSpPr>
            <p:cNvPr id="24604" name="Text Box 33"/>
            <p:cNvSpPr txBox="1">
              <a:spLocks noChangeArrowheads="1"/>
            </p:cNvSpPr>
            <p:nvPr/>
          </p:nvSpPr>
          <p:spPr bwMode="auto">
            <a:xfrm>
              <a:off x="827" y="1619"/>
              <a:ext cx="694" cy="577"/>
            </a:xfrm>
            <a:prstGeom prst="rect">
              <a:avLst/>
            </a:prstGeom>
            <a:noFill/>
            <a:ln w="9525">
              <a:noFill/>
              <a:miter lim="800000"/>
              <a:headEnd/>
              <a:tailEnd/>
            </a:ln>
          </p:spPr>
          <p:txBody>
            <a:bodyPr wrap="none">
              <a:spAutoFit/>
            </a:bodyPr>
            <a:lstStyle/>
            <a:p>
              <a:r>
                <a:rPr lang="en-US"/>
                <a:t>Industry</a:t>
              </a:r>
              <a:br>
                <a:rPr lang="en-US"/>
              </a:br>
              <a:r>
                <a:rPr lang="en-US"/>
                <a:t>Gov’t</a:t>
              </a:r>
              <a:br>
                <a:rPr lang="en-US"/>
              </a:br>
              <a:r>
                <a:rPr lang="en-US"/>
                <a:t>Academia</a:t>
              </a:r>
            </a:p>
          </p:txBody>
        </p:sp>
        <p:sp>
          <p:nvSpPr>
            <p:cNvPr id="24605" name="Rectangle 34" descr="half yellow/half gray rectangle"/>
            <p:cNvSpPr>
              <a:spLocks noChangeArrowheads="1"/>
            </p:cNvSpPr>
            <p:nvPr/>
          </p:nvSpPr>
          <p:spPr bwMode="auto">
            <a:xfrm>
              <a:off x="144" y="1608"/>
              <a:ext cx="288" cy="237"/>
            </a:xfrm>
            <a:prstGeom prst="rect">
              <a:avLst/>
            </a:prstGeom>
            <a:solidFill>
              <a:srgbClr val="FFFF00"/>
            </a:solidFill>
            <a:ln w="9525">
              <a:solidFill>
                <a:srgbClr val="FFFF66"/>
              </a:solidFill>
              <a:miter lim="800000"/>
              <a:headEnd/>
              <a:tailEnd/>
            </a:ln>
          </p:spPr>
          <p:txBody>
            <a:bodyPr wrap="none" anchor="ctr"/>
            <a:lstStyle/>
            <a:p>
              <a:endParaRPr lang="en-US"/>
            </a:p>
          </p:txBody>
        </p:sp>
      </p:grpSp>
      <p:grpSp>
        <p:nvGrpSpPr>
          <p:cNvPr id="12" name="Group 35"/>
          <p:cNvGrpSpPr>
            <a:grpSpLocks/>
          </p:cNvGrpSpPr>
          <p:nvPr/>
        </p:nvGrpSpPr>
        <p:grpSpPr bwMode="auto">
          <a:xfrm>
            <a:off x="228600" y="3686175"/>
            <a:ext cx="3713163" cy="915988"/>
            <a:chOff x="144" y="2322"/>
            <a:chExt cx="2339" cy="577"/>
          </a:xfrm>
        </p:grpSpPr>
        <p:sp>
          <p:nvSpPr>
            <p:cNvPr id="24601" name="Text Box 36"/>
            <p:cNvSpPr txBox="1">
              <a:spLocks noChangeArrowheads="1"/>
            </p:cNvSpPr>
            <p:nvPr/>
          </p:nvSpPr>
          <p:spPr bwMode="auto">
            <a:xfrm>
              <a:off x="827" y="2322"/>
              <a:ext cx="1656" cy="577"/>
            </a:xfrm>
            <a:prstGeom prst="rect">
              <a:avLst/>
            </a:prstGeom>
            <a:noFill/>
            <a:ln w="9525">
              <a:noFill/>
              <a:miter lim="800000"/>
              <a:headEnd/>
              <a:tailEnd/>
            </a:ln>
          </p:spPr>
          <p:txBody>
            <a:bodyPr>
              <a:spAutoFit/>
            </a:bodyPr>
            <a:lstStyle/>
            <a:p>
              <a:r>
                <a:rPr lang="en-US"/>
                <a:t>Academia</a:t>
              </a:r>
              <a:br>
                <a:rPr lang="en-US"/>
              </a:br>
              <a:r>
                <a:rPr lang="en-US"/>
                <a:t>Gov’t (NSF, NSA,</a:t>
              </a:r>
              <a:br>
                <a:rPr lang="en-US"/>
              </a:br>
              <a:r>
                <a:rPr lang="en-US"/>
                <a:t>          NIH, DoD, …)</a:t>
              </a:r>
            </a:p>
          </p:txBody>
        </p:sp>
        <p:sp>
          <p:nvSpPr>
            <p:cNvPr id="24602" name="Rectangle 37" descr="gray rectangle"/>
            <p:cNvSpPr>
              <a:spLocks noChangeArrowheads="1"/>
            </p:cNvSpPr>
            <p:nvPr/>
          </p:nvSpPr>
          <p:spPr bwMode="auto">
            <a:xfrm>
              <a:off x="144" y="2322"/>
              <a:ext cx="576" cy="237"/>
            </a:xfrm>
            <a:prstGeom prst="rect">
              <a:avLst/>
            </a:prstGeom>
            <a:solidFill>
              <a:srgbClr val="DDDDDD"/>
            </a:solidFill>
            <a:ln w="9525">
              <a:solidFill>
                <a:srgbClr val="FFFF66"/>
              </a:solidFill>
              <a:miter lim="800000"/>
              <a:headEnd/>
              <a:tailEnd/>
            </a:ln>
          </p:spPr>
          <p:txBody>
            <a:bodyPr wrap="none" anchor="ctr"/>
            <a:lstStyle/>
            <a:p>
              <a:endParaRPr lang="en-US"/>
            </a:p>
          </p:txBody>
        </p:sp>
      </p:grpSp>
      <p:grpSp>
        <p:nvGrpSpPr>
          <p:cNvPr id="13" name="Group 38"/>
          <p:cNvGrpSpPr>
            <a:grpSpLocks/>
          </p:cNvGrpSpPr>
          <p:nvPr/>
        </p:nvGrpSpPr>
        <p:grpSpPr bwMode="auto">
          <a:xfrm>
            <a:off x="6678613" y="2928938"/>
            <a:ext cx="2287587" cy="1219200"/>
            <a:chOff x="4207" y="1845"/>
            <a:chExt cx="1441" cy="768"/>
          </a:xfrm>
        </p:grpSpPr>
        <p:sp>
          <p:nvSpPr>
            <p:cNvPr id="24599" name="Oval 39" descr="circle"/>
            <p:cNvSpPr>
              <a:spLocks noChangeArrowheads="1"/>
            </p:cNvSpPr>
            <p:nvPr/>
          </p:nvSpPr>
          <p:spPr bwMode="auto">
            <a:xfrm rot="5400000">
              <a:off x="4361" y="1691"/>
              <a:ext cx="768" cy="1076"/>
            </a:xfrm>
            <a:prstGeom prst="ellipse">
              <a:avLst/>
            </a:prstGeom>
            <a:solidFill>
              <a:srgbClr val="FFFF00"/>
            </a:solidFill>
            <a:ln w="9525">
              <a:solidFill>
                <a:srgbClr val="FFFF66"/>
              </a:solidFill>
              <a:round/>
              <a:headEnd/>
              <a:tailEnd/>
            </a:ln>
          </p:spPr>
          <p:txBody>
            <a:bodyPr wrap="none" anchor="ctr"/>
            <a:lstStyle/>
            <a:p>
              <a:endParaRPr lang="en-US"/>
            </a:p>
          </p:txBody>
        </p:sp>
        <p:sp>
          <p:nvSpPr>
            <p:cNvPr id="24600" name="Text Box 40"/>
            <p:cNvSpPr txBox="1">
              <a:spLocks noChangeArrowheads="1"/>
            </p:cNvSpPr>
            <p:nvPr/>
          </p:nvSpPr>
          <p:spPr bwMode="auto">
            <a:xfrm>
              <a:off x="4207" y="2120"/>
              <a:ext cx="1441" cy="250"/>
            </a:xfrm>
            <a:prstGeom prst="rect">
              <a:avLst/>
            </a:prstGeom>
            <a:noFill/>
            <a:ln w="9525">
              <a:noFill/>
              <a:miter lim="800000"/>
              <a:headEnd/>
              <a:tailEnd/>
            </a:ln>
          </p:spPr>
          <p:txBody>
            <a:bodyPr>
              <a:spAutoFit/>
            </a:bodyPr>
            <a:lstStyle/>
            <a:p>
              <a:r>
                <a:rPr lang="en-US" sz="2000"/>
                <a:t>transportation</a:t>
              </a:r>
            </a:p>
          </p:txBody>
        </p:sp>
      </p:grpSp>
      <p:grpSp>
        <p:nvGrpSpPr>
          <p:cNvPr id="14" name="Group 41"/>
          <p:cNvGrpSpPr>
            <a:grpSpLocks/>
          </p:cNvGrpSpPr>
          <p:nvPr/>
        </p:nvGrpSpPr>
        <p:grpSpPr bwMode="auto">
          <a:xfrm>
            <a:off x="4487863" y="977900"/>
            <a:ext cx="3886200" cy="2038350"/>
            <a:chOff x="2827" y="616"/>
            <a:chExt cx="2448" cy="1284"/>
          </a:xfrm>
        </p:grpSpPr>
        <p:sp>
          <p:nvSpPr>
            <p:cNvPr id="24596" name="Text Box 42"/>
            <p:cNvSpPr txBox="1">
              <a:spLocks noChangeArrowheads="1"/>
            </p:cNvSpPr>
            <p:nvPr/>
          </p:nvSpPr>
          <p:spPr bwMode="auto">
            <a:xfrm>
              <a:off x="4587" y="616"/>
              <a:ext cx="688" cy="288"/>
            </a:xfrm>
            <a:prstGeom prst="rect">
              <a:avLst/>
            </a:prstGeom>
            <a:noFill/>
            <a:ln w="9525">
              <a:noFill/>
              <a:miter lim="800000"/>
              <a:headEnd/>
              <a:tailEnd/>
            </a:ln>
          </p:spPr>
          <p:txBody>
            <a:bodyPr wrap="none">
              <a:spAutoFit/>
            </a:bodyPr>
            <a:lstStyle/>
            <a:p>
              <a:r>
                <a:rPr lang="en-US" sz="2400"/>
                <a:t>Sectors</a:t>
              </a:r>
            </a:p>
          </p:txBody>
        </p:sp>
        <p:sp>
          <p:nvSpPr>
            <p:cNvPr id="24597" name="Line 43" descr="arrow"/>
            <p:cNvSpPr>
              <a:spLocks noChangeShapeType="1"/>
            </p:cNvSpPr>
            <p:nvPr/>
          </p:nvSpPr>
          <p:spPr bwMode="auto">
            <a:xfrm flipH="1">
              <a:off x="2827" y="846"/>
              <a:ext cx="1760" cy="292"/>
            </a:xfrm>
            <a:prstGeom prst="line">
              <a:avLst/>
            </a:prstGeom>
            <a:noFill/>
            <a:ln w="9525">
              <a:solidFill>
                <a:schemeClr val="tx1"/>
              </a:solidFill>
              <a:round/>
              <a:headEnd/>
              <a:tailEnd type="triangle" w="med" len="med"/>
            </a:ln>
          </p:spPr>
          <p:txBody>
            <a:bodyPr/>
            <a:lstStyle/>
            <a:p>
              <a:endParaRPr lang="en-US"/>
            </a:p>
          </p:txBody>
        </p:sp>
        <p:sp>
          <p:nvSpPr>
            <p:cNvPr id="24598" name="Line 44" descr="arrow"/>
            <p:cNvSpPr>
              <a:spLocks noChangeShapeType="1"/>
            </p:cNvSpPr>
            <p:nvPr/>
          </p:nvSpPr>
          <p:spPr bwMode="auto">
            <a:xfrm>
              <a:off x="4823" y="901"/>
              <a:ext cx="103" cy="999"/>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ctrTitle"/>
          </p:nvPr>
        </p:nvSpPr>
        <p:spPr>
          <a:xfrm>
            <a:off x="685800" y="2768600"/>
            <a:ext cx="7772400" cy="1470025"/>
          </a:xfrm>
        </p:spPr>
        <p:txBody>
          <a:bodyPr/>
          <a:lstStyle/>
          <a:p>
            <a:pPr algn="ctr"/>
            <a:r>
              <a:rPr lang="en-US" sz="4000" dirty="0" smtClean="0"/>
              <a:t>Data-Intensive Computing</a:t>
            </a:r>
            <a:endParaRPr lang="en-US" sz="40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Jeannette M. Wing</a:t>
            </a:r>
          </a:p>
        </p:txBody>
      </p:sp>
      <p:sp>
        <p:nvSpPr>
          <p:cNvPr id="11" name="Slide Number Placeholder 5"/>
          <p:cNvSpPr>
            <a:spLocks noGrp="1"/>
          </p:cNvSpPr>
          <p:nvPr>
            <p:ph type="sldNum" sz="quarter" idx="12"/>
          </p:nvPr>
        </p:nvSpPr>
        <p:spPr/>
        <p:txBody>
          <a:bodyPr/>
          <a:lstStyle/>
          <a:p>
            <a:fld id="{21D35B04-13D4-4760-AD96-E5B9F4A10C8F}" type="slidenum">
              <a:rPr lang="en-US"/>
              <a:pPr/>
              <a:t>3</a:t>
            </a:fld>
            <a:endParaRPr lang="en-US"/>
          </a:p>
        </p:txBody>
      </p:sp>
      <p:sp>
        <p:nvSpPr>
          <p:cNvPr id="147458" name="Rectangle 2"/>
          <p:cNvSpPr>
            <a:spLocks noGrp="1" noChangeArrowheads="1"/>
          </p:cNvSpPr>
          <p:nvPr>
            <p:ph type="title"/>
          </p:nvPr>
        </p:nvSpPr>
        <p:spPr/>
        <p:txBody>
          <a:bodyPr/>
          <a:lstStyle/>
          <a:p>
            <a:pPr algn="ctr"/>
            <a:r>
              <a:rPr lang="en-US" sz="3600" dirty="0"/>
              <a:t>Drivers of Computing</a:t>
            </a:r>
          </a:p>
        </p:txBody>
      </p:sp>
      <p:sp>
        <p:nvSpPr>
          <p:cNvPr id="147461" name="Text Box 5"/>
          <p:cNvSpPr txBox="1">
            <a:spLocks noChangeArrowheads="1"/>
          </p:cNvSpPr>
          <p:nvPr/>
        </p:nvSpPr>
        <p:spPr bwMode="auto">
          <a:xfrm>
            <a:off x="2057400" y="3629025"/>
            <a:ext cx="1289050" cy="457200"/>
          </a:xfrm>
          <a:prstGeom prst="rect">
            <a:avLst/>
          </a:prstGeom>
          <a:noFill/>
          <a:ln w="9525">
            <a:noFill/>
            <a:miter lim="800000"/>
            <a:headEnd/>
            <a:tailEnd/>
          </a:ln>
          <a:effectLst/>
        </p:spPr>
        <p:txBody>
          <a:bodyPr wrap="none">
            <a:spAutoFit/>
          </a:bodyPr>
          <a:lstStyle/>
          <a:p>
            <a:pPr eaLnBrk="0" hangingPunct="0"/>
            <a:r>
              <a:rPr lang="en-US" sz="2400" i="1"/>
              <a:t>Science</a:t>
            </a:r>
          </a:p>
        </p:txBody>
      </p:sp>
      <p:sp>
        <p:nvSpPr>
          <p:cNvPr id="147462" name="Text Box 6"/>
          <p:cNvSpPr txBox="1">
            <a:spLocks noChangeArrowheads="1"/>
          </p:cNvSpPr>
          <p:nvPr/>
        </p:nvSpPr>
        <p:spPr bwMode="auto">
          <a:xfrm>
            <a:off x="5113338" y="3630613"/>
            <a:ext cx="1778000" cy="457200"/>
          </a:xfrm>
          <a:prstGeom prst="rect">
            <a:avLst/>
          </a:prstGeom>
          <a:noFill/>
          <a:ln w="9525">
            <a:noFill/>
            <a:miter lim="800000"/>
            <a:headEnd/>
            <a:tailEnd/>
          </a:ln>
          <a:effectLst/>
        </p:spPr>
        <p:txBody>
          <a:bodyPr wrap="none">
            <a:spAutoFit/>
          </a:bodyPr>
          <a:lstStyle/>
          <a:p>
            <a:pPr eaLnBrk="0" hangingPunct="0"/>
            <a:r>
              <a:rPr lang="en-US" sz="2400" i="1"/>
              <a:t>Technology</a:t>
            </a:r>
          </a:p>
        </p:txBody>
      </p:sp>
      <p:sp>
        <p:nvSpPr>
          <p:cNvPr id="147463" name="Text Box 7"/>
          <p:cNvSpPr txBox="1">
            <a:spLocks noChangeArrowheads="1"/>
          </p:cNvSpPr>
          <p:nvPr/>
        </p:nvSpPr>
        <p:spPr bwMode="auto">
          <a:xfrm>
            <a:off x="3632200" y="2847975"/>
            <a:ext cx="1266825" cy="457200"/>
          </a:xfrm>
          <a:prstGeom prst="rect">
            <a:avLst/>
          </a:prstGeom>
          <a:noFill/>
          <a:ln w="9525">
            <a:noFill/>
            <a:miter lim="800000"/>
            <a:headEnd/>
            <a:tailEnd/>
          </a:ln>
          <a:effectLst/>
        </p:spPr>
        <p:txBody>
          <a:bodyPr wrap="none">
            <a:spAutoFit/>
          </a:bodyPr>
          <a:lstStyle/>
          <a:p>
            <a:pPr algn="ctr" eaLnBrk="0" hangingPunct="0"/>
            <a:r>
              <a:rPr lang="en-US" sz="2400" i="1"/>
              <a:t>Society</a:t>
            </a:r>
          </a:p>
        </p:txBody>
      </p:sp>
      <p:cxnSp>
        <p:nvCxnSpPr>
          <p:cNvPr id="147464" name="AutoShape 8" descr="double headed arrow between Society and Science"/>
          <p:cNvCxnSpPr>
            <a:cxnSpLocks noChangeShapeType="1"/>
            <a:stCxn id="147461" idx="0"/>
            <a:endCxn id="147463" idx="1"/>
          </p:cNvCxnSpPr>
          <p:nvPr/>
        </p:nvCxnSpPr>
        <p:spPr bwMode="auto">
          <a:xfrm rot="16200000">
            <a:off x="2890838" y="2887662"/>
            <a:ext cx="552450" cy="930275"/>
          </a:xfrm>
          <a:prstGeom prst="curvedConnector2">
            <a:avLst/>
          </a:prstGeom>
          <a:noFill/>
          <a:ln w="28575">
            <a:solidFill>
              <a:srgbClr val="FF0000"/>
            </a:solidFill>
            <a:round/>
            <a:headEnd type="triangle" w="med" len="med"/>
            <a:tailEnd type="triangle" w="med" len="med"/>
          </a:ln>
          <a:effectLst/>
        </p:spPr>
      </p:cxnSp>
      <p:cxnSp>
        <p:nvCxnSpPr>
          <p:cNvPr id="147465" name="AutoShape 9" descr="double headed arrow between Society and Technology"/>
          <p:cNvCxnSpPr>
            <a:cxnSpLocks noChangeShapeType="1"/>
            <a:stCxn id="147463" idx="3"/>
            <a:endCxn id="147462" idx="0"/>
          </p:cNvCxnSpPr>
          <p:nvPr/>
        </p:nvCxnSpPr>
        <p:spPr bwMode="auto">
          <a:xfrm>
            <a:off x="4899025" y="3076575"/>
            <a:ext cx="1103313" cy="554038"/>
          </a:xfrm>
          <a:prstGeom prst="curvedConnector2">
            <a:avLst/>
          </a:prstGeom>
          <a:noFill/>
          <a:ln w="28575">
            <a:solidFill>
              <a:srgbClr val="FF0000"/>
            </a:solidFill>
            <a:round/>
            <a:headEnd type="triangle" w="med" len="med"/>
            <a:tailEnd type="triangle" w="med" len="med"/>
          </a:ln>
          <a:effectLst/>
        </p:spPr>
      </p:cxnSp>
      <p:cxnSp>
        <p:nvCxnSpPr>
          <p:cNvPr id="147466" name="AutoShape 10" descr="double headed arrow between Technology and Science"/>
          <p:cNvCxnSpPr>
            <a:cxnSpLocks noChangeShapeType="1"/>
          </p:cNvCxnSpPr>
          <p:nvPr/>
        </p:nvCxnSpPr>
        <p:spPr bwMode="auto">
          <a:xfrm rot="16200000" flipH="1">
            <a:off x="4283075" y="2825751"/>
            <a:ext cx="1587" cy="2855912"/>
          </a:xfrm>
          <a:prstGeom prst="curvedConnector3">
            <a:avLst>
              <a:gd name="adj1" fmla="val 14500000"/>
            </a:avLst>
          </a:prstGeom>
          <a:noFill/>
          <a:ln w="28575">
            <a:solidFill>
              <a:srgbClr val="FF0000"/>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37B10439-B906-4C09-9457-2819BDC12C7F}" type="slidenum">
              <a:rPr lang="en-US"/>
              <a:pPr/>
              <a:t>30</a:t>
            </a:fld>
            <a:endParaRPr lang="en-US" sz="1400"/>
          </a:p>
        </p:txBody>
      </p:sp>
      <p:sp>
        <p:nvSpPr>
          <p:cNvPr id="9" name="Date Placeholder 2"/>
          <p:cNvSpPr>
            <a:spLocks noGrp="1"/>
          </p:cNvSpPr>
          <p:nvPr>
            <p:ph type="dt" sz="half" idx="11"/>
          </p:nvPr>
        </p:nvSpPr>
        <p:spPr/>
        <p:txBody>
          <a:bodyPr/>
          <a:lstStyle/>
          <a:p>
            <a:r>
              <a:rPr lang="en-US"/>
              <a:t>Google Lab Seattle</a:t>
            </a:r>
          </a:p>
        </p:txBody>
      </p:sp>
      <p:sp>
        <p:nvSpPr>
          <p:cNvPr id="10" name="Footer Placeholder 3"/>
          <p:cNvSpPr>
            <a:spLocks noGrp="1"/>
          </p:cNvSpPr>
          <p:nvPr>
            <p:ph type="ftr" sz="quarter" idx="12"/>
          </p:nvPr>
        </p:nvSpPr>
        <p:spPr/>
        <p:txBody>
          <a:bodyPr/>
          <a:lstStyle/>
          <a:p>
            <a:r>
              <a:rPr lang="en-US"/>
              <a:t>Jeannette M. Wing</a:t>
            </a:r>
          </a:p>
        </p:txBody>
      </p:sp>
      <p:sp>
        <p:nvSpPr>
          <p:cNvPr id="1192962" name="Title 1"/>
          <p:cNvSpPr>
            <a:spLocks noGrp="1"/>
          </p:cNvSpPr>
          <p:nvPr>
            <p:ph type="title" idx="4294967295"/>
          </p:nvPr>
        </p:nvSpPr>
        <p:spPr>
          <a:xfrm>
            <a:off x="276225" y="219075"/>
            <a:ext cx="7772400" cy="685800"/>
          </a:xfrm>
        </p:spPr>
        <p:txBody>
          <a:bodyPr/>
          <a:lstStyle/>
          <a:p>
            <a:r>
              <a:rPr lang="en-US"/>
              <a:t>How Much Data?</a:t>
            </a:r>
          </a:p>
        </p:txBody>
      </p:sp>
      <p:sp>
        <p:nvSpPr>
          <p:cNvPr id="1192963" name="Content Placeholder 2"/>
          <p:cNvSpPr>
            <a:spLocks noGrp="1"/>
          </p:cNvSpPr>
          <p:nvPr>
            <p:ph idx="4294967295"/>
          </p:nvPr>
        </p:nvSpPr>
        <p:spPr>
          <a:xfrm>
            <a:off x="733425" y="904875"/>
            <a:ext cx="8410575" cy="4953000"/>
          </a:xfrm>
        </p:spPr>
        <p:txBody>
          <a:bodyPr/>
          <a:lstStyle/>
          <a:p>
            <a:r>
              <a:rPr lang="en-US" sz="2000" dirty="0"/>
              <a:t>NOAA has ~1 PB climate data (2007)</a:t>
            </a:r>
          </a:p>
          <a:p>
            <a:r>
              <a:rPr lang="en-US" sz="2000" dirty="0" err="1"/>
              <a:t>Wayback</a:t>
            </a:r>
            <a:r>
              <a:rPr lang="en-US" sz="2000" dirty="0"/>
              <a:t> machine has ~2 PB (2006)</a:t>
            </a:r>
          </a:p>
          <a:p>
            <a:r>
              <a:rPr lang="en-US" sz="2000" dirty="0" smtClean="0"/>
              <a:t>HP is building </a:t>
            </a:r>
            <a:r>
              <a:rPr lang="en-US" sz="2000" dirty="0" err="1" smtClean="0"/>
              <a:t>WalMart</a:t>
            </a:r>
            <a:r>
              <a:rPr lang="en-US" sz="2000" dirty="0" smtClean="0"/>
              <a:t> a 4PB data warehouse (2007)</a:t>
            </a:r>
            <a:endParaRPr lang="en-US" sz="2000" dirty="0"/>
          </a:p>
          <a:p>
            <a:r>
              <a:rPr lang="en-US" sz="2000" dirty="0" smtClean="0"/>
              <a:t>CERN’s LHC will generate 15 PB a year (2008)</a:t>
            </a:r>
          </a:p>
          <a:p>
            <a:r>
              <a:rPr lang="en-US" sz="2000" dirty="0" smtClean="0"/>
              <a:t>Google processes 20 PB a day (2008)</a:t>
            </a:r>
          </a:p>
          <a:p>
            <a:r>
              <a:rPr lang="en-US" sz="2000" dirty="0" smtClean="0"/>
              <a:t>Square Kilometer Array will generate 1 EB/week</a:t>
            </a:r>
          </a:p>
          <a:p>
            <a:r>
              <a:rPr lang="en-US" sz="2000" dirty="0" smtClean="0"/>
              <a:t>Commercial DNA sequencers generate 1 TB/minute</a:t>
            </a:r>
            <a:endParaRPr lang="en-US" sz="2000" dirty="0"/>
          </a:p>
          <a:p>
            <a:r>
              <a:rPr lang="en-US" sz="2000" dirty="0"/>
              <a:t>“all words ever spoken by human beings” ~ 5 EB</a:t>
            </a:r>
          </a:p>
          <a:p>
            <a:r>
              <a:rPr lang="en-US" sz="2000" dirty="0"/>
              <a:t>Int’l Data Corp predicts 1.8 ZB of digital data by 2011</a:t>
            </a:r>
          </a:p>
        </p:txBody>
      </p:sp>
      <p:pic>
        <p:nvPicPr>
          <p:cNvPr id="8196" name="Picture 5" descr="Image of Bill Gates"/>
          <p:cNvPicPr>
            <a:picLocks noChangeAspect="1"/>
          </p:cNvPicPr>
          <p:nvPr/>
        </p:nvPicPr>
        <p:blipFill>
          <a:blip r:embed="rId2" cstate="print"/>
          <a:srcRect/>
          <a:stretch>
            <a:fillRect/>
          </a:stretch>
        </p:blipFill>
        <p:spPr bwMode="auto">
          <a:xfrm>
            <a:off x="3543300" y="4705350"/>
            <a:ext cx="3140075" cy="2076450"/>
          </a:xfrm>
          <a:prstGeom prst="rect">
            <a:avLst/>
          </a:prstGeom>
          <a:noFill/>
          <a:ln w="9525">
            <a:noFill/>
            <a:miter lim="800000"/>
            <a:headEnd/>
            <a:tailEnd/>
          </a:ln>
        </p:spPr>
      </p:pic>
      <p:sp>
        <p:nvSpPr>
          <p:cNvPr id="7" name="Rounded Rectangular Callout 4" descr="thought cloud"/>
          <p:cNvSpPr>
            <a:spLocks noChangeArrowheads="1"/>
          </p:cNvSpPr>
          <p:nvPr/>
        </p:nvSpPr>
        <p:spPr bwMode="auto">
          <a:xfrm>
            <a:off x="5848350" y="4181475"/>
            <a:ext cx="2362200" cy="990600"/>
          </a:xfrm>
          <a:prstGeom prst="wedgeRoundRectCallout">
            <a:avLst>
              <a:gd name="adj1" fmla="val -76861"/>
              <a:gd name="adj2" fmla="val 55972"/>
              <a:gd name="adj3" fmla="val 16667"/>
            </a:avLst>
          </a:prstGeom>
          <a:solidFill>
            <a:schemeClr val="accent1"/>
          </a:solidFill>
          <a:ln w="9525" algn="ctr">
            <a:solidFill>
              <a:schemeClr val="tx1"/>
            </a:solidFill>
            <a:round/>
            <a:headEnd/>
            <a:tailEnd/>
          </a:ln>
        </p:spPr>
        <p:txBody>
          <a:bodyPr anchor="ctr"/>
          <a:lstStyle/>
          <a:p>
            <a:r>
              <a:rPr lang="en-US" sz="1600" b="1">
                <a:solidFill>
                  <a:srgbClr val="FF0000"/>
                </a:solidFill>
                <a:latin typeface="Comic Sans MS" pitchFamily="66" charset="0"/>
              </a:rPr>
              <a:t>640K</a:t>
            </a:r>
            <a:r>
              <a:rPr lang="en-US" sz="1600" b="1">
                <a:latin typeface="Comic Sans MS" pitchFamily="66" charset="0"/>
              </a:rPr>
              <a:t> ought to be enough for anybody.</a:t>
            </a:r>
          </a:p>
        </p:txBody>
      </p:sp>
      <p:sp>
        <p:nvSpPr>
          <p:cNvPr id="1192967" name="Rectangle 7"/>
          <p:cNvSpPr>
            <a:spLocks noChangeArrowheads="1"/>
          </p:cNvSpPr>
          <p:nvPr/>
        </p:nvSpPr>
        <p:spPr bwMode="auto">
          <a:xfrm>
            <a:off x="276225" y="6440488"/>
            <a:ext cx="1030288" cy="282575"/>
          </a:xfrm>
          <a:prstGeom prst="rect">
            <a:avLst/>
          </a:prstGeom>
          <a:solidFill>
            <a:schemeClr val="bg1"/>
          </a:solidFill>
          <a:ln w="9525">
            <a:noFill/>
            <a:miter lim="800000"/>
            <a:headEnd/>
            <a:tailEnd/>
          </a:ln>
          <a:effectLst/>
        </p:spPr>
        <p:txBody>
          <a:bodyPr wrap="none" anchor="ctr"/>
          <a:lstStyle/>
          <a:p>
            <a:endParaRPr lang="en-US"/>
          </a:p>
        </p:txBody>
      </p:sp>
      <p:sp>
        <p:nvSpPr>
          <p:cNvPr id="1192966" name="Text Box 6"/>
          <p:cNvSpPr txBox="1">
            <a:spLocks noChangeArrowheads="1"/>
          </p:cNvSpPr>
          <p:nvPr/>
        </p:nvSpPr>
        <p:spPr bwMode="auto">
          <a:xfrm>
            <a:off x="125413" y="6418263"/>
            <a:ext cx="2660650" cy="304800"/>
          </a:xfrm>
          <a:prstGeom prst="rect">
            <a:avLst/>
          </a:prstGeom>
          <a:noFill/>
          <a:ln w="9525">
            <a:noFill/>
            <a:miter lim="800000"/>
            <a:headEnd/>
            <a:tailEnd/>
          </a:ln>
          <a:effectLst/>
        </p:spPr>
        <p:txBody>
          <a:bodyPr wrap="none">
            <a:spAutoFit/>
          </a:bodyPr>
          <a:lstStyle/>
          <a:p>
            <a:r>
              <a:rPr lang="en-US" sz="1400">
                <a:latin typeface="Comic Sans MS" pitchFamily="66" charset="0"/>
              </a:rPr>
              <a:t>Slide source: Jimmy Lin, UMD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2DE9634-EC58-4E2D-A2F8-29E62535C04C}" type="slidenum">
              <a:rPr lang="en-US"/>
              <a:pPr/>
              <a:t>31</a:t>
            </a:fld>
            <a:endParaRPr lang="en-US" sz="1400"/>
          </a:p>
        </p:txBody>
      </p:sp>
      <p:sp>
        <p:nvSpPr>
          <p:cNvPr id="6" name="Date Placeholder 4"/>
          <p:cNvSpPr>
            <a:spLocks noGrp="1"/>
          </p:cNvSpPr>
          <p:nvPr>
            <p:ph type="dt" sz="half" idx="11"/>
          </p:nvPr>
        </p:nvSpPr>
        <p:spPr/>
        <p:txBody>
          <a:bodyPr/>
          <a:lstStyle/>
          <a:p>
            <a:r>
              <a:rPr lang="en-US"/>
              <a:t>Google Lab Seattle</a:t>
            </a:r>
          </a:p>
        </p:txBody>
      </p:sp>
      <p:sp>
        <p:nvSpPr>
          <p:cNvPr id="7" name="Footer Placeholder 5"/>
          <p:cNvSpPr>
            <a:spLocks noGrp="1"/>
          </p:cNvSpPr>
          <p:nvPr>
            <p:ph type="ftr" sz="quarter" idx="12"/>
          </p:nvPr>
        </p:nvSpPr>
        <p:spPr/>
        <p:txBody>
          <a:bodyPr/>
          <a:lstStyle/>
          <a:p>
            <a:r>
              <a:rPr lang="en-US"/>
              <a:t>Jeannette M. Wing</a:t>
            </a:r>
          </a:p>
        </p:txBody>
      </p:sp>
      <p:sp>
        <p:nvSpPr>
          <p:cNvPr id="1309698" name="Rectangle 2"/>
          <p:cNvSpPr>
            <a:spLocks noGrp="1" noChangeArrowheads="1"/>
          </p:cNvSpPr>
          <p:nvPr>
            <p:ph type="title"/>
          </p:nvPr>
        </p:nvSpPr>
        <p:spPr>
          <a:xfrm>
            <a:off x="685800" y="209550"/>
            <a:ext cx="7772400" cy="685800"/>
          </a:xfrm>
        </p:spPr>
        <p:txBody>
          <a:bodyPr/>
          <a:lstStyle/>
          <a:p>
            <a:r>
              <a:rPr lang="en-US"/>
              <a:t>Convergence in Trends</a:t>
            </a:r>
          </a:p>
        </p:txBody>
      </p:sp>
      <p:sp>
        <p:nvSpPr>
          <p:cNvPr id="1309699" name="Rectangle 3"/>
          <p:cNvSpPr>
            <a:spLocks noGrp="1" noChangeArrowheads="1"/>
          </p:cNvSpPr>
          <p:nvPr>
            <p:ph type="body" idx="1"/>
          </p:nvPr>
        </p:nvSpPr>
        <p:spPr>
          <a:xfrm>
            <a:off x="195261" y="1123950"/>
            <a:ext cx="8583614" cy="4953000"/>
          </a:xfrm>
        </p:spPr>
        <p:txBody>
          <a:bodyPr/>
          <a:lstStyle/>
          <a:p>
            <a:pPr>
              <a:lnSpc>
                <a:spcPct val="90000"/>
              </a:lnSpc>
            </a:pPr>
            <a:r>
              <a:rPr lang="en-US" sz="2200" dirty="0"/>
              <a:t>Drowning in data</a:t>
            </a:r>
          </a:p>
          <a:p>
            <a:pPr>
              <a:lnSpc>
                <a:spcPct val="90000"/>
              </a:lnSpc>
            </a:pPr>
            <a:endParaRPr lang="en-US" sz="2200" dirty="0"/>
          </a:p>
          <a:p>
            <a:pPr>
              <a:lnSpc>
                <a:spcPct val="90000"/>
              </a:lnSpc>
            </a:pPr>
            <a:r>
              <a:rPr lang="en-US" sz="2200" dirty="0"/>
              <a:t>Data-driven approach in computer science research</a:t>
            </a:r>
          </a:p>
          <a:p>
            <a:pPr lvl="1">
              <a:lnSpc>
                <a:spcPct val="90000"/>
              </a:lnSpc>
            </a:pPr>
            <a:r>
              <a:rPr lang="en-US" sz="1800" dirty="0"/>
              <a:t>graphics, animation, language translation, search, …, computational biology</a:t>
            </a:r>
          </a:p>
          <a:p>
            <a:pPr>
              <a:lnSpc>
                <a:spcPct val="90000"/>
              </a:lnSpc>
              <a:buFontTx/>
              <a:buNone/>
            </a:pPr>
            <a:endParaRPr lang="en-US" sz="1800" dirty="0"/>
          </a:p>
          <a:p>
            <a:pPr>
              <a:lnSpc>
                <a:spcPct val="90000"/>
              </a:lnSpc>
            </a:pPr>
            <a:r>
              <a:rPr lang="en-US" sz="2200" dirty="0"/>
              <a:t>Cheap storage</a:t>
            </a:r>
          </a:p>
          <a:p>
            <a:pPr lvl="1">
              <a:lnSpc>
                <a:spcPct val="90000"/>
              </a:lnSpc>
            </a:pPr>
            <a:r>
              <a:rPr lang="en-US" sz="1800" dirty="0"/>
              <a:t>Seagate Barracuda 1TB hard drive for </a:t>
            </a:r>
            <a:r>
              <a:rPr lang="en-US" sz="1800" dirty="0" smtClean="0"/>
              <a:t>$79</a:t>
            </a:r>
            <a:endParaRPr lang="en-US" sz="1800" dirty="0"/>
          </a:p>
          <a:p>
            <a:pPr>
              <a:lnSpc>
                <a:spcPct val="90000"/>
              </a:lnSpc>
              <a:buFontTx/>
              <a:buNone/>
            </a:pPr>
            <a:endParaRPr lang="en-US" dirty="0"/>
          </a:p>
          <a:p>
            <a:pPr>
              <a:lnSpc>
                <a:spcPct val="90000"/>
              </a:lnSpc>
            </a:pPr>
            <a:r>
              <a:rPr lang="en-US" sz="2200" dirty="0"/>
              <a:t>Growth in huge data centers</a:t>
            </a:r>
          </a:p>
          <a:p>
            <a:pPr>
              <a:lnSpc>
                <a:spcPct val="90000"/>
              </a:lnSpc>
            </a:pPr>
            <a:endParaRPr lang="en-US" sz="2200" dirty="0"/>
          </a:p>
          <a:p>
            <a:pPr>
              <a:lnSpc>
                <a:spcPct val="90000"/>
              </a:lnSpc>
            </a:pPr>
            <a:r>
              <a:rPr lang="en-US" sz="2200" dirty="0"/>
              <a:t>Data is in the “cloud” not on your machine</a:t>
            </a:r>
          </a:p>
          <a:p>
            <a:pPr>
              <a:lnSpc>
                <a:spcPct val="90000"/>
              </a:lnSpc>
            </a:pPr>
            <a:endParaRPr lang="en-US" sz="2200" dirty="0"/>
          </a:p>
          <a:p>
            <a:pPr>
              <a:lnSpc>
                <a:spcPct val="90000"/>
              </a:lnSpc>
            </a:pPr>
            <a:r>
              <a:rPr lang="en-US" sz="2200" dirty="0"/>
              <a:t>Easier access and programmability by anyone</a:t>
            </a:r>
          </a:p>
          <a:p>
            <a:pPr lvl="1">
              <a:lnSpc>
                <a:spcPct val="90000"/>
              </a:lnSpc>
            </a:pPr>
            <a:r>
              <a:rPr lang="en-US" sz="1800" dirty="0"/>
              <a:t>e.g., Amazon EC2, </a:t>
            </a:r>
            <a:r>
              <a:rPr lang="en-US" sz="1800" dirty="0" err="1" smtClean="0"/>
              <a:t>Hadoop</a:t>
            </a:r>
            <a:r>
              <a:rPr lang="en-US" sz="1800" dirty="0" smtClean="0"/>
              <a:t>/</a:t>
            </a:r>
            <a:r>
              <a:rPr lang="en-US" sz="1800" dirty="0" err="1" smtClean="0"/>
              <a:t>MapReduce</a:t>
            </a:r>
            <a:r>
              <a:rPr lang="en-US" sz="1800" dirty="0" smtClean="0"/>
              <a:t>, Open Cloud Consortium, Windows Azure</a:t>
            </a:r>
            <a:endParaRPr lang="en-US" sz="1800" dirty="0"/>
          </a:p>
          <a:p>
            <a:pPr>
              <a:lnSpc>
                <a:spcPct val="90000"/>
              </a:lnSpc>
              <a:buFontTx/>
              <a:buNone/>
            </a:pPr>
            <a:endParaRPr lang="en-US" sz="1800" dirty="0"/>
          </a:p>
          <a:p>
            <a:pPr>
              <a:lnSpc>
                <a:spcPct val="90000"/>
              </a:lnSpc>
              <a:buFontTx/>
              <a:buNone/>
            </a:pPr>
            <a:endParaRPr lang="en-US" sz="1800" dirty="0"/>
          </a:p>
        </p:txBody>
      </p:sp>
      <p:pic>
        <p:nvPicPr>
          <p:cNvPr id="1309700" name="Picture 4" descr="Image of a hard drive"/>
          <p:cNvPicPr>
            <a:picLocks noChangeAspect="1" noChangeArrowheads="1"/>
          </p:cNvPicPr>
          <p:nvPr/>
        </p:nvPicPr>
        <p:blipFill>
          <a:blip r:embed="rId2" cstate="print"/>
          <a:srcRect/>
          <a:stretch>
            <a:fillRect/>
          </a:stretch>
        </p:blipFill>
        <p:spPr bwMode="auto">
          <a:xfrm>
            <a:off x="6362700" y="2532063"/>
            <a:ext cx="2416175" cy="248126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BCF892-9415-45E5-8B38-81F72EDCE538}" type="slidenum">
              <a:rPr lang="en-US"/>
              <a:pPr/>
              <a:t>32</a:t>
            </a:fld>
            <a:endParaRPr lang="en-US" sz="1400">
              <a:latin typeface="Times New Roman" pitchFamily="18" charset="0"/>
            </a:endParaRPr>
          </a:p>
        </p:txBody>
      </p:sp>
      <p:sp>
        <p:nvSpPr>
          <p:cNvPr id="5" name="Date Placeholder 4"/>
          <p:cNvSpPr>
            <a:spLocks noGrp="1"/>
          </p:cNvSpPr>
          <p:nvPr>
            <p:ph type="dt" sz="half" idx="11"/>
          </p:nvPr>
        </p:nvSpPr>
        <p:spPr/>
        <p:txBody>
          <a:bodyPr/>
          <a:lstStyle/>
          <a:p>
            <a:r>
              <a:rPr lang="en-US" smtClean="0"/>
              <a:t>Crowds and Clouds</a:t>
            </a:r>
            <a:endParaRPr lang="en-US">
              <a:latin typeface="Arial" charset="0"/>
            </a:endParaRPr>
          </a:p>
        </p:txBody>
      </p:sp>
      <p:sp>
        <p:nvSpPr>
          <p:cNvPr id="6" name="Footer Placeholder 5"/>
          <p:cNvSpPr>
            <a:spLocks noGrp="1"/>
          </p:cNvSpPr>
          <p:nvPr>
            <p:ph type="ftr" sz="quarter" idx="12"/>
          </p:nvPr>
        </p:nvSpPr>
        <p:spPr/>
        <p:txBody>
          <a:bodyPr/>
          <a:lstStyle/>
          <a:p>
            <a:r>
              <a:rPr lang="en-US"/>
              <a:t>Jeannette M. Wing</a:t>
            </a:r>
            <a:endParaRPr lang="en-US">
              <a:latin typeface="Arial" charset="0"/>
            </a:endParaRPr>
          </a:p>
        </p:txBody>
      </p:sp>
      <p:sp>
        <p:nvSpPr>
          <p:cNvPr id="583682" name="Rectangle 2"/>
          <p:cNvSpPr>
            <a:spLocks noGrp="1" noChangeArrowheads="1"/>
          </p:cNvSpPr>
          <p:nvPr>
            <p:ph type="title"/>
          </p:nvPr>
        </p:nvSpPr>
        <p:spPr>
          <a:xfrm>
            <a:off x="0" y="381000"/>
            <a:ext cx="9144000" cy="685800"/>
          </a:xfrm>
        </p:spPr>
        <p:txBody>
          <a:bodyPr/>
          <a:lstStyle/>
          <a:p>
            <a:pPr algn="ctr"/>
            <a:r>
              <a:rPr lang="en-US" sz="3000" dirty="0" smtClean="0"/>
              <a:t>Cloud </a:t>
            </a:r>
            <a:r>
              <a:rPr lang="en-US" sz="3000" dirty="0"/>
              <a:t>Computing</a:t>
            </a:r>
            <a:br>
              <a:rPr lang="en-US" sz="3000" dirty="0"/>
            </a:br>
            <a:r>
              <a:rPr lang="en-US" sz="3000" dirty="0"/>
              <a:t>Sample Research Questions</a:t>
            </a:r>
          </a:p>
        </p:txBody>
      </p:sp>
      <p:sp>
        <p:nvSpPr>
          <p:cNvPr id="583683" name="Rectangle 3"/>
          <p:cNvSpPr>
            <a:spLocks noGrp="1" noChangeArrowheads="1"/>
          </p:cNvSpPr>
          <p:nvPr>
            <p:ph type="body" idx="1"/>
          </p:nvPr>
        </p:nvSpPr>
        <p:spPr>
          <a:xfrm>
            <a:off x="279400" y="1696065"/>
            <a:ext cx="8458200" cy="5085735"/>
          </a:xfrm>
        </p:spPr>
        <p:txBody>
          <a:bodyPr/>
          <a:lstStyle/>
          <a:p>
            <a:pPr>
              <a:lnSpc>
                <a:spcPct val="80000"/>
              </a:lnSpc>
              <a:buFontTx/>
              <a:buNone/>
            </a:pPr>
            <a:r>
              <a:rPr lang="en-US" sz="2400" dirty="0">
                <a:solidFill>
                  <a:srgbClr val="FF3300"/>
                </a:solidFill>
              </a:rPr>
              <a:t>Science</a:t>
            </a:r>
          </a:p>
          <a:p>
            <a:pPr lvl="1">
              <a:lnSpc>
                <a:spcPct val="80000"/>
              </a:lnSpc>
            </a:pPr>
            <a:r>
              <a:rPr lang="en-US" sz="2000" dirty="0"/>
              <a:t>What are the fundamental capabilities and limitations of this paradigm? </a:t>
            </a:r>
          </a:p>
          <a:p>
            <a:pPr lvl="1">
              <a:lnSpc>
                <a:spcPct val="80000"/>
              </a:lnSpc>
            </a:pPr>
            <a:r>
              <a:rPr lang="en-US" sz="2000" dirty="0"/>
              <a:t>What new programming abstractions (including models, languages, algorithms) can accentuate these fundamental capabilities?</a:t>
            </a:r>
          </a:p>
          <a:p>
            <a:pPr lvl="1">
              <a:lnSpc>
                <a:spcPct val="80000"/>
              </a:lnSpc>
            </a:pPr>
            <a:r>
              <a:rPr lang="en-US" sz="2000" dirty="0"/>
              <a:t>What are meaningful metrics of performance and </a:t>
            </a:r>
            <a:r>
              <a:rPr lang="en-US" sz="2000" dirty="0" err="1"/>
              <a:t>QoS</a:t>
            </a:r>
            <a:r>
              <a:rPr lang="en-US" sz="2000" dirty="0"/>
              <a:t>?</a:t>
            </a:r>
          </a:p>
          <a:p>
            <a:pPr>
              <a:lnSpc>
                <a:spcPct val="80000"/>
              </a:lnSpc>
              <a:buFontTx/>
              <a:buNone/>
            </a:pPr>
            <a:r>
              <a:rPr lang="en-US" sz="2400" dirty="0">
                <a:solidFill>
                  <a:srgbClr val="FF3300"/>
                </a:solidFill>
              </a:rPr>
              <a:t>Engineering</a:t>
            </a:r>
          </a:p>
          <a:p>
            <a:pPr lvl="1">
              <a:lnSpc>
                <a:spcPct val="80000"/>
              </a:lnSpc>
            </a:pPr>
            <a:r>
              <a:rPr lang="en-US" sz="2000" dirty="0"/>
              <a:t>How can we automatically manage the hardware and software of these systems at scale?</a:t>
            </a:r>
          </a:p>
          <a:p>
            <a:pPr lvl="1">
              <a:lnSpc>
                <a:spcPct val="80000"/>
              </a:lnSpc>
            </a:pPr>
            <a:r>
              <a:rPr lang="en-US" sz="2000" dirty="0"/>
              <a:t>How can we provide security and privacy for simultaneous mutually </a:t>
            </a:r>
            <a:r>
              <a:rPr lang="en-US" sz="2000" dirty="0" err="1"/>
              <a:t>untrusted</a:t>
            </a:r>
            <a:r>
              <a:rPr lang="en-US" sz="2000" dirty="0"/>
              <a:t> users, for both processing and data? </a:t>
            </a:r>
          </a:p>
          <a:p>
            <a:pPr lvl="1">
              <a:lnSpc>
                <a:spcPct val="80000"/>
              </a:lnSpc>
            </a:pPr>
            <a:r>
              <a:rPr lang="en-US" sz="2000" dirty="0"/>
              <a:t>How can we reduce these systems’ power consumption?</a:t>
            </a:r>
          </a:p>
          <a:p>
            <a:pPr>
              <a:lnSpc>
                <a:spcPct val="80000"/>
              </a:lnSpc>
              <a:buFontTx/>
              <a:buNone/>
            </a:pPr>
            <a:r>
              <a:rPr lang="en-US" sz="2400" dirty="0">
                <a:solidFill>
                  <a:srgbClr val="FF3300"/>
                </a:solidFill>
              </a:rPr>
              <a:t>Users</a:t>
            </a:r>
          </a:p>
          <a:p>
            <a:pPr lvl="1">
              <a:lnSpc>
                <a:spcPct val="80000"/>
              </a:lnSpc>
            </a:pPr>
            <a:r>
              <a:rPr lang="en-US" sz="2000" dirty="0"/>
              <a:t>What (new) applications can best exploit this computing paradigm</a:t>
            </a:r>
            <a:r>
              <a:rPr lang="en-US" sz="2000" dirty="0" smtClean="0"/>
              <a:t>?</a:t>
            </a:r>
          </a:p>
          <a:p>
            <a:pPr lvl="1">
              <a:lnSpc>
                <a:spcPct val="80000"/>
              </a:lnSpc>
            </a:pPr>
            <a:r>
              <a:rPr lang="en-US" dirty="0" smtClean="0"/>
              <a:t>How can Big Data Science exploit this computing paradigm?</a:t>
            </a:r>
            <a:endParaRPr lang="en-US" sz="2000" dirty="0"/>
          </a:p>
          <a:p>
            <a:pPr>
              <a:lnSpc>
                <a:spcPct val="80000"/>
              </a:lnSpc>
            </a:pP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txBox="1">
            <a:spLocks noGrp="1"/>
          </p:cNvSpPr>
          <p:nvPr/>
        </p:nvSpPr>
        <p:spPr bwMode="auto">
          <a:xfrm>
            <a:off x="3208338" y="6477000"/>
            <a:ext cx="1905000" cy="304800"/>
          </a:xfrm>
          <a:prstGeom prst="rect">
            <a:avLst/>
          </a:prstGeom>
          <a:noFill/>
          <a:ln w="9525">
            <a:noFill/>
            <a:miter lim="800000"/>
            <a:headEnd/>
            <a:tailEnd/>
          </a:ln>
        </p:spPr>
        <p:txBody>
          <a:bodyPr/>
          <a:lstStyle/>
          <a:p>
            <a:pPr algn="ctr" eaLnBrk="0" hangingPunct="0"/>
            <a:fld id="{C55B7AEB-98E3-4665-BE6F-FCFD4A6CFADE}" type="slidenum">
              <a:rPr lang="en-US" sz="1000"/>
              <a:pPr algn="ctr" eaLnBrk="0" hangingPunct="0"/>
              <a:t>33</a:t>
            </a:fld>
            <a:endParaRPr lang="en-US" sz="1400"/>
          </a:p>
        </p:txBody>
      </p:sp>
      <p:sp>
        <p:nvSpPr>
          <p:cNvPr id="60419" name="Date Placeholder 4"/>
          <p:cNvSpPr txBox="1">
            <a:spLocks noGrp="1"/>
          </p:cNvSpPr>
          <p:nvPr/>
        </p:nvSpPr>
        <p:spPr bwMode="auto">
          <a:xfrm>
            <a:off x="246063" y="6477000"/>
            <a:ext cx="1905000" cy="304800"/>
          </a:xfrm>
          <a:prstGeom prst="rect">
            <a:avLst/>
          </a:prstGeom>
          <a:noFill/>
          <a:ln w="9525">
            <a:noFill/>
            <a:miter lim="800000"/>
            <a:headEnd/>
            <a:tailEnd/>
          </a:ln>
        </p:spPr>
        <p:txBody>
          <a:bodyPr/>
          <a:lstStyle/>
          <a:p>
            <a:pPr eaLnBrk="0" hangingPunct="0"/>
            <a:r>
              <a:rPr lang="en-US" sz="1000"/>
              <a:t>CISE Overview</a:t>
            </a:r>
          </a:p>
        </p:txBody>
      </p:sp>
      <p:sp>
        <p:nvSpPr>
          <p:cNvPr id="60420" name="Footer Placeholder 5"/>
          <p:cNvSpPr txBox="1">
            <a:spLocks noGrp="1"/>
          </p:cNvSpPr>
          <p:nvPr/>
        </p:nvSpPr>
        <p:spPr bwMode="auto">
          <a:xfrm>
            <a:off x="6315075" y="6477000"/>
            <a:ext cx="2725738" cy="304800"/>
          </a:xfrm>
          <a:prstGeom prst="rect">
            <a:avLst/>
          </a:prstGeom>
          <a:noFill/>
          <a:ln w="9525">
            <a:noFill/>
            <a:miter lim="800000"/>
            <a:headEnd/>
            <a:tailEnd/>
          </a:ln>
        </p:spPr>
        <p:txBody>
          <a:bodyPr/>
          <a:lstStyle/>
          <a:p>
            <a:pPr algn="r" eaLnBrk="0" hangingPunct="0"/>
            <a:r>
              <a:rPr lang="en-US" sz="1000"/>
              <a:t>Jeannette M. Wing</a:t>
            </a:r>
          </a:p>
        </p:txBody>
      </p:sp>
      <p:sp>
        <p:nvSpPr>
          <p:cNvPr id="60421" name="Rectangle 2"/>
          <p:cNvSpPr>
            <a:spLocks noGrp="1" noChangeArrowheads="1"/>
          </p:cNvSpPr>
          <p:nvPr>
            <p:ph type="title" idx="4294967295"/>
          </p:nvPr>
        </p:nvSpPr>
        <p:spPr>
          <a:xfrm>
            <a:off x="122238" y="241300"/>
            <a:ext cx="9021762" cy="685800"/>
          </a:xfrm>
        </p:spPr>
        <p:txBody>
          <a:bodyPr/>
          <a:lstStyle/>
          <a:p>
            <a:r>
              <a:rPr lang="en-US" sz="2800" smtClean="0">
                <a:sym typeface="Symbol" pitchFamily="18" charset="2"/>
              </a:rPr>
              <a:t>Data-Intensive Computing Infrastructure for CISE Community</a:t>
            </a:r>
          </a:p>
        </p:txBody>
      </p:sp>
      <p:sp>
        <p:nvSpPr>
          <p:cNvPr id="60422" name="Rectangle 3"/>
          <p:cNvSpPr>
            <a:spLocks noGrp="1" noChangeArrowheads="1"/>
          </p:cNvSpPr>
          <p:nvPr>
            <p:ph type="body" idx="4294967295"/>
          </p:nvPr>
        </p:nvSpPr>
        <p:spPr>
          <a:xfrm>
            <a:off x="246063" y="1138238"/>
            <a:ext cx="8480425" cy="4953000"/>
          </a:xfrm>
        </p:spPr>
        <p:txBody>
          <a:bodyPr/>
          <a:lstStyle/>
          <a:p>
            <a:pPr>
              <a:lnSpc>
                <a:spcPct val="80000"/>
              </a:lnSpc>
            </a:pPr>
            <a:r>
              <a:rPr lang="en-US" dirty="0" smtClean="0">
                <a:solidFill>
                  <a:schemeClr val="hlink"/>
                </a:solidFill>
              </a:rPr>
              <a:t>Google + IBM</a:t>
            </a:r>
            <a:r>
              <a:rPr lang="en-US" dirty="0" smtClean="0"/>
              <a:t> partnership announced in February 2008</a:t>
            </a:r>
          </a:p>
          <a:p>
            <a:pPr lvl="1">
              <a:lnSpc>
                <a:spcPct val="80000"/>
              </a:lnSpc>
            </a:pPr>
            <a:r>
              <a:rPr lang="en-US" sz="1800" dirty="0" smtClean="0"/>
              <a:t>Access to 1600+ nodes, software and services (</a:t>
            </a:r>
            <a:r>
              <a:rPr lang="en-US" sz="1800" dirty="0" err="1" smtClean="0"/>
              <a:t>Hadoop</a:t>
            </a:r>
            <a:r>
              <a:rPr lang="en-US" sz="1800" dirty="0" smtClean="0"/>
              <a:t>, Tivoli, etc.)</a:t>
            </a:r>
          </a:p>
          <a:p>
            <a:pPr lvl="1">
              <a:lnSpc>
                <a:spcPct val="80000"/>
              </a:lnSpc>
            </a:pPr>
            <a:r>
              <a:rPr lang="en-US" sz="1800" dirty="0" smtClean="0"/>
              <a:t>Cluster Exploratory (</a:t>
            </a:r>
            <a:r>
              <a:rPr lang="en-US" sz="1800" dirty="0" err="1" smtClean="0"/>
              <a:t>CluE</a:t>
            </a:r>
            <a:r>
              <a:rPr lang="en-US" sz="1800" dirty="0" smtClean="0"/>
              <a:t>) seed program</a:t>
            </a:r>
          </a:p>
          <a:p>
            <a:pPr lvl="1">
              <a:lnSpc>
                <a:spcPct val="80000"/>
              </a:lnSpc>
            </a:pPr>
            <a:r>
              <a:rPr lang="en-US" sz="1800" dirty="0" smtClean="0"/>
              <a:t>April 23, 2008: Press release on </a:t>
            </a:r>
            <a:r>
              <a:rPr lang="en-US" sz="1800" dirty="0" err="1" smtClean="0"/>
              <a:t>CluE</a:t>
            </a:r>
            <a:r>
              <a:rPr lang="en-US" sz="1800" dirty="0" smtClean="0"/>
              <a:t> awards to 14 universities</a:t>
            </a:r>
          </a:p>
          <a:p>
            <a:pPr lvl="2">
              <a:lnSpc>
                <a:spcPct val="80000"/>
              </a:lnSpc>
            </a:pPr>
            <a:r>
              <a:rPr lang="en-US" dirty="0" smtClean="0">
                <a:hlinkClick r:id="rId2"/>
              </a:rPr>
              <a:t>http://www.nsf.gov/news/news_summ.jsp?cntn_id=114686&amp;org=NSF&amp;from=news</a:t>
            </a:r>
            <a:endParaRPr lang="en-US" dirty="0" smtClean="0"/>
          </a:p>
          <a:p>
            <a:pPr lvl="1">
              <a:lnSpc>
                <a:spcPct val="80000"/>
              </a:lnSpc>
            </a:pPr>
            <a:r>
              <a:rPr lang="en-US" sz="1800" dirty="0" smtClean="0"/>
              <a:t>Oct 5-6, 2009: </a:t>
            </a:r>
            <a:r>
              <a:rPr lang="en-US" sz="1800" dirty="0" err="1" smtClean="0"/>
              <a:t>CluE</a:t>
            </a:r>
            <a:r>
              <a:rPr lang="en-US" sz="1800" dirty="0" smtClean="0"/>
              <a:t> PI meeting, Mountain View, CA</a:t>
            </a:r>
          </a:p>
          <a:p>
            <a:pPr lvl="2">
              <a:lnSpc>
                <a:spcPct val="80000"/>
              </a:lnSpc>
            </a:pPr>
            <a:r>
              <a:rPr lang="en-US" u="sng" dirty="0" smtClean="0">
                <a:hlinkClick r:id="rId3" tooltip="https://wiki.umiacs.umd.edu/ccc/index.php/CLuE_PI_Meeting_2009"/>
              </a:rPr>
              <a:t>https://wiki.umiacs.umd.edu/ccc/index.php/CLuE_PI_Meeting_2009</a:t>
            </a:r>
            <a:r>
              <a:rPr lang="en-US" dirty="0" smtClean="0"/>
              <a:t> </a:t>
            </a:r>
          </a:p>
          <a:p>
            <a:pPr>
              <a:lnSpc>
                <a:spcPct val="80000"/>
              </a:lnSpc>
            </a:pPr>
            <a:r>
              <a:rPr lang="en-US" dirty="0" smtClean="0">
                <a:solidFill>
                  <a:schemeClr val="hlink"/>
                </a:solidFill>
              </a:rPr>
              <a:t>HP + Intel + Yahoo! + UIUC</a:t>
            </a:r>
            <a:r>
              <a:rPr lang="en-US" dirty="0" smtClean="0"/>
              <a:t> cluster announced in July 2008</a:t>
            </a:r>
          </a:p>
          <a:p>
            <a:pPr lvl="1">
              <a:lnSpc>
                <a:spcPct val="80000"/>
              </a:lnSpc>
            </a:pPr>
            <a:r>
              <a:rPr lang="en-US" sz="1800" dirty="0" smtClean="0"/>
              <a:t>1000+ nodes</a:t>
            </a:r>
          </a:p>
          <a:p>
            <a:pPr lvl="1">
              <a:lnSpc>
                <a:spcPct val="80000"/>
              </a:lnSpc>
            </a:pPr>
            <a:r>
              <a:rPr lang="en-US" sz="1800" dirty="0" smtClean="0"/>
              <a:t>Bare machine, not just software (</a:t>
            </a:r>
            <a:r>
              <a:rPr lang="en-US" sz="1800" dirty="0" err="1" smtClean="0"/>
              <a:t>Hadoop</a:t>
            </a:r>
            <a:r>
              <a:rPr lang="en-US" sz="1800" dirty="0" smtClean="0"/>
              <a:t>) accessible</a:t>
            </a:r>
          </a:p>
          <a:p>
            <a:pPr lvl="1">
              <a:lnSpc>
                <a:spcPct val="80000"/>
              </a:lnSpc>
            </a:pPr>
            <a:r>
              <a:rPr lang="en-US" sz="1800" dirty="0" smtClean="0"/>
              <a:t>Hosted at UIUC, available to entire community</a:t>
            </a:r>
          </a:p>
          <a:p>
            <a:pPr lvl="1">
              <a:lnSpc>
                <a:spcPct val="80000"/>
              </a:lnSpc>
            </a:pPr>
            <a:endParaRPr lang="en-US" sz="1800" dirty="0" smtClean="0"/>
          </a:p>
          <a:p>
            <a:pPr>
              <a:lnSpc>
                <a:spcPct val="80000"/>
              </a:lnSpc>
            </a:pPr>
            <a:r>
              <a:rPr lang="en-US" dirty="0" smtClean="0">
                <a:solidFill>
                  <a:schemeClr val="hlink"/>
                </a:solidFill>
              </a:rPr>
              <a:t>Microsoft </a:t>
            </a:r>
            <a:r>
              <a:rPr lang="en-US" dirty="0" smtClean="0"/>
              <a:t>partnership to provide Windows Azure platform</a:t>
            </a:r>
          </a:p>
          <a:p>
            <a:pPr lvl="1">
              <a:lnSpc>
                <a:spcPct val="80000"/>
              </a:lnSpc>
            </a:pPr>
            <a:r>
              <a:rPr lang="en-US" sz="1800" dirty="0" smtClean="0"/>
              <a:t>Announced February 4, 2010</a:t>
            </a:r>
          </a:p>
          <a:p>
            <a:pPr lvl="1">
              <a:lnSpc>
                <a:spcPct val="80000"/>
              </a:lnSpc>
            </a:pPr>
            <a:r>
              <a:rPr lang="en-US" sz="1800" dirty="0" smtClean="0"/>
              <a:t>Supplements, EAGERs, Cloud in Computing solicitation</a:t>
            </a:r>
          </a:p>
          <a:p>
            <a:pPr lvl="1">
              <a:lnSpc>
                <a:spcPct val="80000"/>
              </a:lnSpc>
            </a:pPr>
            <a:r>
              <a:rPr lang="en-US" sz="1800" dirty="0" smtClean="0"/>
              <a:t>Engages BIO, EHR, GEO, MPS, OCI, SBE too.</a:t>
            </a:r>
          </a:p>
          <a:p>
            <a:pPr>
              <a:lnSpc>
                <a:spcPct val="80000"/>
              </a:lnSpc>
            </a:pPr>
            <a:endParaRPr lang="en-US" sz="1800" dirty="0" smtClean="0"/>
          </a:p>
          <a:p>
            <a:pPr lvl="1">
              <a:lnSpc>
                <a:spcPct val="80000"/>
              </a:lnSpc>
            </a:pPr>
            <a:endParaRPr lang="en-US" sz="18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ctrTitle"/>
          </p:nvPr>
        </p:nvSpPr>
        <p:spPr>
          <a:xfrm>
            <a:off x="685800" y="2768600"/>
            <a:ext cx="7772400" cy="1470025"/>
          </a:xfrm>
        </p:spPr>
        <p:txBody>
          <a:bodyPr/>
          <a:lstStyle/>
          <a:p>
            <a:pPr algn="ctr"/>
            <a:r>
              <a:rPr lang="en-US" sz="4000" dirty="0" smtClean="0"/>
              <a:t>Network Science and Engineering</a:t>
            </a:r>
            <a:endParaRPr lang="en-US" sz="4000"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lide Number Placeholder 1"/>
          <p:cNvSpPr>
            <a:spLocks noGrp="1"/>
          </p:cNvSpPr>
          <p:nvPr>
            <p:ph type="sldNum" sz="quarter" idx="10"/>
          </p:nvPr>
        </p:nvSpPr>
        <p:spPr>
          <a:noFill/>
        </p:spPr>
        <p:txBody>
          <a:bodyPr/>
          <a:lstStyle/>
          <a:p>
            <a:fld id="{1BB767DD-1A1C-45DB-8576-90255460B04A}" type="slidenum">
              <a:rPr lang="en-US" smtClean="0"/>
              <a:pPr/>
              <a:t>35</a:t>
            </a:fld>
            <a:endParaRPr lang="en-US" sz="1400" smtClean="0"/>
          </a:p>
        </p:txBody>
      </p:sp>
      <p:sp>
        <p:nvSpPr>
          <p:cNvPr id="1031" name="Date Placeholder 2"/>
          <p:cNvSpPr>
            <a:spLocks noGrp="1"/>
          </p:cNvSpPr>
          <p:nvPr>
            <p:ph type="dt" sz="quarter" idx="11"/>
          </p:nvPr>
        </p:nvSpPr>
        <p:spPr>
          <a:noFill/>
        </p:spPr>
        <p:txBody>
          <a:bodyPr/>
          <a:lstStyle/>
          <a:p>
            <a:r>
              <a:rPr lang="en-US" smtClean="0"/>
              <a:t>IBM Research</a:t>
            </a:r>
          </a:p>
        </p:txBody>
      </p:sp>
      <p:sp>
        <p:nvSpPr>
          <p:cNvPr id="1032" name="Footer Placeholder 3"/>
          <p:cNvSpPr>
            <a:spLocks noGrp="1"/>
          </p:cNvSpPr>
          <p:nvPr>
            <p:ph type="ftr" sz="quarter" idx="12"/>
          </p:nvPr>
        </p:nvSpPr>
        <p:spPr>
          <a:noFill/>
        </p:spPr>
        <p:txBody>
          <a:bodyPr/>
          <a:lstStyle/>
          <a:p>
            <a:r>
              <a:rPr lang="en-US" smtClean="0"/>
              <a:t>Jeannette M. Wing</a:t>
            </a:r>
          </a:p>
        </p:txBody>
      </p:sp>
      <p:grpSp>
        <p:nvGrpSpPr>
          <p:cNvPr id="2" name="Group 2" descr="technical examples"/>
          <p:cNvGrpSpPr>
            <a:grpSpLocks/>
          </p:cNvGrpSpPr>
          <p:nvPr/>
        </p:nvGrpSpPr>
        <p:grpSpPr bwMode="auto">
          <a:xfrm>
            <a:off x="5791200" y="2133600"/>
            <a:ext cx="3124200" cy="2990850"/>
            <a:chOff x="3648" y="1344"/>
            <a:chExt cx="1968" cy="1884"/>
          </a:xfrm>
        </p:grpSpPr>
        <p:sp>
          <p:nvSpPr>
            <p:cNvPr id="1871" name="Text Box 3"/>
            <p:cNvSpPr txBox="1">
              <a:spLocks noChangeArrowheads="1"/>
            </p:cNvSpPr>
            <p:nvPr/>
          </p:nvSpPr>
          <p:spPr bwMode="auto">
            <a:xfrm>
              <a:off x="4269" y="2997"/>
              <a:ext cx="445" cy="231"/>
            </a:xfrm>
            <a:prstGeom prst="rect">
              <a:avLst/>
            </a:prstGeom>
            <a:noFill/>
            <a:ln w="9525">
              <a:noFill/>
              <a:miter lim="800000"/>
              <a:headEnd/>
              <a:tailEnd/>
            </a:ln>
          </p:spPr>
          <p:txBody>
            <a:bodyPr wrap="none">
              <a:spAutoFit/>
            </a:bodyPr>
            <a:lstStyle/>
            <a:p>
              <a:r>
                <a:rPr lang="en-US">
                  <a:latin typeface="Comic Sans MS" pitchFamily="66" charset="0"/>
                </a:rPr>
                <a:t>1999</a:t>
              </a:r>
            </a:p>
          </p:txBody>
        </p:sp>
        <p:pic>
          <p:nvPicPr>
            <p:cNvPr id="1872" name="Picture 4" descr="Internet_map_1024"/>
            <p:cNvPicPr>
              <a:picLocks noChangeAspect="1" noChangeArrowheads="1"/>
            </p:cNvPicPr>
            <p:nvPr/>
          </p:nvPicPr>
          <p:blipFill>
            <a:blip r:embed="rId4" cstate="print"/>
            <a:srcRect/>
            <a:stretch>
              <a:fillRect/>
            </a:stretch>
          </p:blipFill>
          <p:spPr bwMode="auto">
            <a:xfrm>
              <a:off x="3648" y="1344"/>
              <a:ext cx="1968" cy="1632"/>
            </a:xfrm>
            <a:prstGeom prst="rect">
              <a:avLst/>
            </a:prstGeom>
            <a:noFill/>
            <a:ln w="9525">
              <a:noFill/>
              <a:miter lim="800000"/>
              <a:headEnd/>
              <a:tailEnd/>
            </a:ln>
          </p:spPr>
        </p:pic>
      </p:grpSp>
      <p:sp>
        <p:nvSpPr>
          <p:cNvPr id="1034" name="Rectangle 5"/>
          <p:cNvSpPr>
            <a:spLocks noChangeArrowheads="1"/>
          </p:cNvSpPr>
          <p:nvPr/>
        </p:nvSpPr>
        <p:spPr bwMode="auto">
          <a:xfrm>
            <a:off x="7848600" y="6477000"/>
            <a:ext cx="1143000" cy="228600"/>
          </a:xfrm>
          <a:prstGeom prst="rect">
            <a:avLst/>
          </a:prstGeom>
          <a:solidFill>
            <a:schemeClr val="bg1"/>
          </a:solidFill>
          <a:ln w="9525">
            <a:noFill/>
            <a:miter lim="800000"/>
            <a:headEnd/>
            <a:tailEnd/>
          </a:ln>
        </p:spPr>
        <p:txBody>
          <a:bodyPr wrap="none" anchor="ctr"/>
          <a:lstStyle/>
          <a:p>
            <a:endParaRPr lang="en-US"/>
          </a:p>
        </p:txBody>
      </p:sp>
      <p:sp>
        <p:nvSpPr>
          <p:cNvPr id="1035" name="Rectangle 6"/>
          <p:cNvSpPr>
            <a:spLocks noChangeArrowheads="1"/>
          </p:cNvSpPr>
          <p:nvPr/>
        </p:nvSpPr>
        <p:spPr bwMode="auto">
          <a:xfrm>
            <a:off x="381000" y="6477000"/>
            <a:ext cx="1828800" cy="228600"/>
          </a:xfrm>
          <a:prstGeom prst="rect">
            <a:avLst/>
          </a:prstGeom>
          <a:solidFill>
            <a:schemeClr val="bg1"/>
          </a:solidFill>
          <a:ln w="9525">
            <a:noFill/>
            <a:miter lim="800000"/>
            <a:headEnd/>
            <a:tailEnd/>
          </a:ln>
        </p:spPr>
        <p:txBody>
          <a:bodyPr wrap="none" anchor="ctr"/>
          <a:lstStyle/>
          <a:p>
            <a:endParaRPr lang="en-US"/>
          </a:p>
        </p:txBody>
      </p:sp>
      <p:sp>
        <p:nvSpPr>
          <p:cNvPr id="1036" name="Rectangle 7"/>
          <p:cNvSpPr>
            <a:spLocks noChangeArrowheads="1"/>
          </p:cNvSpPr>
          <p:nvPr/>
        </p:nvSpPr>
        <p:spPr bwMode="auto">
          <a:xfrm>
            <a:off x="0" y="0"/>
            <a:ext cx="8991600" cy="1066800"/>
          </a:xfrm>
          <a:prstGeom prst="rect">
            <a:avLst/>
          </a:prstGeom>
          <a:noFill/>
          <a:ln w="9525">
            <a:noFill/>
            <a:miter lim="800000"/>
            <a:headEnd/>
            <a:tailEnd/>
          </a:ln>
        </p:spPr>
        <p:txBody>
          <a:bodyPr anchor="ctr"/>
          <a:lstStyle/>
          <a:p>
            <a:r>
              <a:rPr lang="en-US" sz="2800"/>
              <a:t>Our </a:t>
            </a:r>
            <a:r>
              <a:rPr lang="en-US" sz="2800">
                <a:solidFill>
                  <a:srgbClr val="FF0000"/>
                </a:solidFill>
              </a:rPr>
              <a:t>Evolving</a:t>
            </a:r>
            <a:r>
              <a:rPr lang="en-US" sz="2800"/>
              <a:t> Networks are </a:t>
            </a:r>
            <a:r>
              <a:rPr lang="en-US" sz="2800">
                <a:solidFill>
                  <a:srgbClr val="FF0000"/>
                </a:solidFill>
              </a:rPr>
              <a:t>Complex</a:t>
            </a:r>
          </a:p>
        </p:txBody>
      </p:sp>
      <p:grpSp>
        <p:nvGrpSpPr>
          <p:cNvPr id="3" name="Group 8" descr="drawing of connections across the U.S."/>
          <p:cNvGrpSpPr>
            <a:grpSpLocks/>
          </p:cNvGrpSpPr>
          <p:nvPr/>
        </p:nvGrpSpPr>
        <p:grpSpPr bwMode="auto">
          <a:xfrm>
            <a:off x="2819400" y="2928938"/>
            <a:ext cx="2438400" cy="2195512"/>
            <a:chOff x="1824" y="1920"/>
            <a:chExt cx="1536" cy="1383"/>
          </a:xfrm>
        </p:grpSpPr>
        <p:pic>
          <p:nvPicPr>
            <p:cNvPr id="7" name="Picture 4" descr="arpanet4"/>
            <p:cNvPicPr>
              <a:picLocks noChangeAspect="1" noChangeArrowheads="1"/>
            </p:cNvPicPr>
            <p:nvPr/>
          </p:nvPicPr>
          <p:blipFill>
            <a:blip r:embed="rId5" cstate="print"/>
            <a:srcRect t="5540"/>
            <a:stretch>
              <a:fillRect/>
            </a:stretch>
          </p:blipFill>
          <p:spPr bwMode="auto">
            <a:xfrm>
              <a:off x="1824" y="1920"/>
              <a:ext cx="1536" cy="1187"/>
            </a:xfrm>
            <a:prstGeom prst="rect">
              <a:avLst/>
            </a:prstGeom>
            <a:solidFill>
              <a:schemeClr val="accent3">
                <a:lumMod val="60000"/>
                <a:lumOff val="40000"/>
              </a:schemeClr>
            </a:solidFill>
          </p:spPr>
        </p:pic>
        <p:sp>
          <p:nvSpPr>
            <p:cNvPr id="1870" name="Text Box 10"/>
            <p:cNvSpPr txBox="1">
              <a:spLocks noChangeArrowheads="1"/>
            </p:cNvSpPr>
            <p:nvPr/>
          </p:nvSpPr>
          <p:spPr bwMode="auto">
            <a:xfrm>
              <a:off x="2304" y="3072"/>
              <a:ext cx="445" cy="231"/>
            </a:xfrm>
            <a:prstGeom prst="rect">
              <a:avLst/>
            </a:prstGeom>
            <a:noFill/>
            <a:ln w="9525">
              <a:noFill/>
              <a:miter lim="800000"/>
              <a:headEnd/>
              <a:tailEnd/>
            </a:ln>
          </p:spPr>
          <p:txBody>
            <a:bodyPr wrap="none">
              <a:spAutoFit/>
            </a:bodyPr>
            <a:lstStyle/>
            <a:p>
              <a:r>
                <a:rPr lang="en-US">
                  <a:latin typeface="Comic Sans MS" pitchFamily="66" charset="0"/>
                </a:rPr>
                <a:t>1980</a:t>
              </a:r>
            </a:p>
          </p:txBody>
        </p:sp>
      </p:grpSp>
      <p:grpSp>
        <p:nvGrpSpPr>
          <p:cNvPr id="4" name="Group 11" descr="pictures of networks over time"/>
          <p:cNvGrpSpPr>
            <a:grpSpLocks/>
          </p:cNvGrpSpPr>
          <p:nvPr/>
        </p:nvGrpSpPr>
        <p:grpSpPr bwMode="auto">
          <a:xfrm>
            <a:off x="533400" y="4953000"/>
            <a:ext cx="8153400" cy="1790700"/>
            <a:chOff x="336" y="3120"/>
            <a:chExt cx="4992" cy="1128"/>
          </a:xfrm>
        </p:grpSpPr>
        <p:pic>
          <p:nvPicPr>
            <p:cNvPr id="1846" name="Picture 30" descr="http://www.alpha-rentals.co.uk/g/cisco4.jpg"/>
            <p:cNvPicPr>
              <a:picLocks noChangeAspect="1" noChangeArrowheads="1"/>
            </p:cNvPicPr>
            <p:nvPr/>
          </p:nvPicPr>
          <p:blipFill>
            <a:blip r:embed="rId6" cstate="print"/>
            <a:srcRect/>
            <a:stretch>
              <a:fillRect/>
            </a:stretch>
          </p:blipFill>
          <p:spPr bwMode="auto">
            <a:xfrm>
              <a:off x="1824" y="3408"/>
              <a:ext cx="1392" cy="709"/>
            </a:xfrm>
            <a:prstGeom prst="rect">
              <a:avLst/>
            </a:prstGeom>
            <a:noFill/>
            <a:ln w="9525">
              <a:noFill/>
              <a:miter lim="800000"/>
              <a:headEnd/>
              <a:tailEnd/>
            </a:ln>
          </p:spPr>
        </p:pic>
        <p:grpSp>
          <p:nvGrpSpPr>
            <p:cNvPr id="5" name="Group 3527"/>
            <p:cNvGrpSpPr>
              <a:grpSpLocks/>
            </p:cNvGrpSpPr>
            <p:nvPr/>
          </p:nvGrpSpPr>
          <p:grpSpPr bwMode="auto">
            <a:xfrm>
              <a:off x="3552" y="3120"/>
              <a:ext cx="1776" cy="1128"/>
              <a:chOff x="5638800" y="4953000"/>
              <a:chExt cx="2582862" cy="1791029"/>
            </a:xfrm>
          </p:grpSpPr>
          <p:pic>
            <p:nvPicPr>
              <p:cNvPr id="1852" name="Picture 19" descr="Compaq Presario 1400-Wireless SMALLER"/>
              <p:cNvPicPr>
                <a:picLocks noChangeAspect="1" noChangeArrowheads="1"/>
              </p:cNvPicPr>
              <p:nvPr/>
            </p:nvPicPr>
            <p:blipFill>
              <a:blip r:embed="rId7" cstate="print"/>
              <a:srcRect/>
              <a:stretch>
                <a:fillRect/>
              </a:stretch>
            </p:blipFill>
            <p:spPr bwMode="auto">
              <a:xfrm>
                <a:off x="5800725" y="5159704"/>
                <a:ext cx="382436" cy="406435"/>
              </a:xfrm>
              <a:prstGeom prst="rect">
                <a:avLst/>
              </a:prstGeom>
              <a:noFill/>
              <a:ln w="9525">
                <a:noFill/>
                <a:miter lim="800000"/>
                <a:headEnd/>
                <a:tailEnd/>
              </a:ln>
            </p:spPr>
          </p:pic>
          <p:grpSp>
            <p:nvGrpSpPr>
              <p:cNvPr id="6" name="Group 20"/>
              <p:cNvGrpSpPr>
                <a:grpSpLocks/>
              </p:cNvGrpSpPr>
              <p:nvPr/>
            </p:nvGrpSpPr>
            <p:grpSpPr bwMode="auto">
              <a:xfrm>
                <a:off x="6410325" y="5029200"/>
                <a:ext cx="282576" cy="359104"/>
                <a:chOff x="2130" y="817"/>
                <a:chExt cx="319" cy="486"/>
              </a:xfrm>
            </p:grpSpPr>
            <p:pic>
              <p:nvPicPr>
                <p:cNvPr id="1867" name="Picture 21" descr="Compaq ipaq Pocket PC front"/>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2130" y="817"/>
                  <a:ext cx="319" cy="486"/>
                </a:xfrm>
                <a:prstGeom prst="rect">
                  <a:avLst/>
                </a:prstGeom>
                <a:noFill/>
                <a:ln w="9525">
                  <a:noFill/>
                  <a:miter lim="800000"/>
                  <a:headEnd/>
                  <a:tailEnd/>
                </a:ln>
              </p:spPr>
            </p:pic>
            <p:pic>
              <p:nvPicPr>
                <p:cNvPr id="1868" name="Picture 22" descr="msnbc pocket"/>
                <p:cNvPicPr>
                  <a:picLocks noChangeAspect="1" noChangeArrowheads="1"/>
                </p:cNvPicPr>
                <p:nvPr/>
              </p:nvPicPr>
              <p:blipFill>
                <a:blip r:embed="rId9" cstate="print"/>
                <a:srcRect/>
                <a:stretch>
                  <a:fillRect/>
                </a:stretch>
              </p:blipFill>
              <p:spPr bwMode="auto">
                <a:xfrm>
                  <a:off x="2182" y="886"/>
                  <a:ext cx="213" cy="281"/>
                </a:xfrm>
                <a:prstGeom prst="rect">
                  <a:avLst/>
                </a:prstGeom>
                <a:noFill/>
                <a:ln w="9525">
                  <a:noFill/>
                  <a:miter lim="800000"/>
                  <a:headEnd/>
                  <a:tailEnd/>
                </a:ln>
              </p:spPr>
            </p:pic>
          </p:grpSp>
          <p:pic>
            <p:nvPicPr>
              <p:cNvPr id="1854" name="Picture 44" descr="http://www.terradaily.com/images/nsf-teragrid-supercomputer-spruce-bg.jpg"/>
              <p:cNvPicPr>
                <a:picLocks noChangeAspect="1" noChangeArrowheads="1"/>
              </p:cNvPicPr>
              <p:nvPr/>
            </p:nvPicPr>
            <p:blipFill>
              <a:blip r:embed="rId10" cstate="print"/>
              <a:srcRect/>
              <a:stretch>
                <a:fillRect/>
              </a:stretch>
            </p:blipFill>
            <p:spPr bwMode="auto">
              <a:xfrm>
                <a:off x="6219825" y="5616904"/>
                <a:ext cx="571500" cy="457200"/>
              </a:xfrm>
              <a:prstGeom prst="rect">
                <a:avLst/>
              </a:prstGeom>
              <a:noFill/>
              <a:ln w="9525">
                <a:noFill/>
                <a:miter lim="800000"/>
                <a:headEnd/>
                <a:tailEnd/>
              </a:ln>
            </p:spPr>
          </p:pic>
          <p:pic>
            <p:nvPicPr>
              <p:cNvPr id="1855" name="Picture 46" descr="http://thoughtout.biz/images/05_iPod-photo.jpg"/>
              <p:cNvPicPr>
                <a:picLocks noChangeAspect="1" noChangeArrowheads="1"/>
              </p:cNvPicPr>
              <p:nvPr/>
            </p:nvPicPr>
            <p:blipFill>
              <a:blip r:embed="rId11" cstate="print"/>
              <a:srcRect/>
              <a:stretch>
                <a:fillRect/>
              </a:stretch>
            </p:blipFill>
            <p:spPr bwMode="auto">
              <a:xfrm>
                <a:off x="6867525" y="5540704"/>
                <a:ext cx="228600" cy="343760"/>
              </a:xfrm>
              <a:prstGeom prst="rect">
                <a:avLst/>
              </a:prstGeom>
              <a:noFill/>
              <a:ln w="9525">
                <a:noFill/>
                <a:miter lim="800000"/>
                <a:headEnd/>
                <a:tailEnd/>
              </a:ln>
            </p:spPr>
          </p:pic>
          <p:pic>
            <p:nvPicPr>
              <p:cNvPr id="1856" name="Picture 48" descr="http://tbn0.google.com/images?q=tbn:B2h0P-LSvj8uuM:http://wemadethis.typepad.com/photos/uncategorized/iphone_home_1.jpg">
                <a:hlinkClick r:id="rId12"/>
              </p:cNvPr>
              <p:cNvPicPr>
                <a:picLocks noChangeAspect="1" noChangeArrowheads="1"/>
              </p:cNvPicPr>
              <p:nvPr/>
            </p:nvPicPr>
            <p:blipFill>
              <a:blip r:embed="rId13" cstate="print"/>
              <a:srcRect/>
              <a:stretch>
                <a:fillRect/>
              </a:stretch>
            </p:blipFill>
            <p:spPr bwMode="auto">
              <a:xfrm>
                <a:off x="6791325" y="5083504"/>
                <a:ext cx="304800" cy="409576"/>
              </a:xfrm>
              <a:prstGeom prst="rect">
                <a:avLst/>
              </a:prstGeom>
              <a:noFill/>
              <a:ln w="9525">
                <a:noFill/>
                <a:miter lim="800000"/>
                <a:headEnd/>
                <a:tailEnd/>
              </a:ln>
            </p:spPr>
          </p:pic>
          <p:pic>
            <p:nvPicPr>
              <p:cNvPr id="1857" name="Picture 50" descr="http://tbn0.google.com/images?q=tbn:8wM_mgIt5ZUqIM:http://techfreep.com/images/iphonefinal.jpg">
                <a:hlinkClick r:id="rId14"/>
              </p:cNvPr>
              <p:cNvPicPr>
                <a:picLocks noChangeAspect="1" noChangeArrowheads="1"/>
              </p:cNvPicPr>
              <p:nvPr/>
            </p:nvPicPr>
            <p:blipFill>
              <a:blip r:embed="rId15" cstate="print"/>
              <a:srcRect/>
              <a:stretch>
                <a:fillRect/>
              </a:stretch>
            </p:blipFill>
            <p:spPr bwMode="auto">
              <a:xfrm>
                <a:off x="5638800" y="5616904"/>
                <a:ext cx="390525" cy="346239"/>
              </a:xfrm>
              <a:prstGeom prst="rect">
                <a:avLst/>
              </a:prstGeom>
              <a:noFill/>
              <a:ln w="9525">
                <a:noFill/>
                <a:miter lim="800000"/>
                <a:headEnd/>
                <a:tailEnd/>
              </a:ln>
            </p:spPr>
          </p:pic>
          <p:pic>
            <p:nvPicPr>
              <p:cNvPr id="1858" name="Picture 52" descr="http://tbn0.google.com/images?q=tbn:MWq00SSXM5WTuM:http://www.pdaextreme.com/images/ret_apple_ipod_iphone-1.jpg">
                <a:hlinkClick r:id="rId16"/>
              </p:cNvPr>
              <p:cNvPicPr>
                <a:picLocks noChangeAspect="1" noChangeArrowheads="1"/>
              </p:cNvPicPr>
              <p:nvPr/>
            </p:nvPicPr>
            <p:blipFill>
              <a:blip r:embed="rId17" cstate="print"/>
              <a:srcRect/>
              <a:stretch>
                <a:fillRect/>
              </a:stretch>
            </p:blipFill>
            <p:spPr bwMode="auto">
              <a:xfrm>
                <a:off x="5648325" y="5997904"/>
                <a:ext cx="457200" cy="457200"/>
              </a:xfrm>
              <a:prstGeom prst="rect">
                <a:avLst/>
              </a:prstGeom>
              <a:noFill/>
              <a:ln w="9525">
                <a:noFill/>
                <a:miter lim="800000"/>
                <a:headEnd/>
                <a:tailEnd/>
              </a:ln>
            </p:spPr>
          </p:pic>
          <p:pic>
            <p:nvPicPr>
              <p:cNvPr id="1859" name="Picture 54" descr="http://tbn0.google.com/images?q=tbn:TDY6LMyMFIivHM:http://graphics.jsonline.com/graphics/tech/img/dec04/millcol.one1207_big.jpg">
                <a:hlinkClick r:id="rId18"/>
              </p:cNvPr>
              <p:cNvPicPr>
                <a:picLocks noChangeAspect="1" noChangeArrowheads="1"/>
              </p:cNvPicPr>
              <p:nvPr/>
            </p:nvPicPr>
            <p:blipFill>
              <a:blip r:embed="rId19" cstate="print"/>
              <a:srcRect/>
              <a:stretch>
                <a:fillRect/>
              </a:stretch>
            </p:blipFill>
            <p:spPr bwMode="auto">
              <a:xfrm>
                <a:off x="6181725" y="5159704"/>
                <a:ext cx="259080" cy="323850"/>
              </a:xfrm>
              <a:prstGeom prst="rect">
                <a:avLst/>
              </a:prstGeom>
              <a:noFill/>
              <a:ln w="9525">
                <a:noFill/>
                <a:miter lim="800000"/>
                <a:headEnd/>
                <a:tailEnd/>
              </a:ln>
            </p:spPr>
          </p:pic>
          <p:pic>
            <p:nvPicPr>
              <p:cNvPr id="1860" name="Picture 56" descr="http://www.itiv.uni-karlsruhe.de/opencms/opencms/system/galleries/pics/research_mst/Tele_Devices.gif"/>
              <p:cNvPicPr>
                <a:picLocks noChangeAspect="1" noChangeArrowheads="1"/>
              </p:cNvPicPr>
              <p:nvPr/>
            </p:nvPicPr>
            <p:blipFill>
              <a:blip r:embed="rId20" cstate="print"/>
              <a:srcRect/>
              <a:stretch>
                <a:fillRect/>
              </a:stretch>
            </p:blipFill>
            <p:spPr bwMode="auto">
              <a:xfrm>
                <a:off x="5954135" y="6074104"/>
                <a:ext cx="1065790" cy="669925"/>
              </a:xfrm>
              <a:prstGeom prst="rect">
                <a:avLst/>
              </a:prstGeom>
              <a:noFill/>
              <a:ln w="9525">
                <a:noFill/>
                <a:miter lim="800000"/>
                <a:headEnd/>
                <a:tailEnd/>
              </a:ln>
            </p:spPr>
          </p:pic>
          <p:pic>
            <p:nvPicPr>
              <p:cNvPr id="1861" name="Picture 58" descr="Dell Laptops and Desktops"/>
              <p:cNvPicPr>
                <a:picLocks noChangeAspect="1" noChangeArrowheads="1"/>
              </p:cNvPicPr>
              <p:nvPr/>
            </p:nvPicPr>
            <p:blipFill>
              <a:blip r:embed="rId21" cstate="print"/>
              <a:srcRect/>
              <a:stretch>
                <a:fillRect/>
              </a:stretch>
            </p:blipFill>
            <p:spPr bwMode="auto">
              <a:xfrm>
                <a:off x="7019925" y="5845504"/>
                <a:ext cx="762000" cy="762000"/>
              </a:xfrm>
              <a:prstGeom prst="rect">
                <a:avLst/>
              </a:prstGeom>
              <a:noFill/>
              <a:ln w="9525">
                <a:noFill/>
                <a:miter lim="800000"/>
                <a:headEnd/>
                <a:tailEnd/>
              </a:ln>
            </p:spPr>
          </p:pic>
          <p:grpSp>
            <p:nvGrpSpPr>
              <p:cNvPr id="8" name="Group 14"/>
              <p:cNvGrpSpPr>
                <a:grpSpLocks/>
              </p:cNvGrpSpPr>
              <p:nvPr/>
            </p:nvGrpSpPr>
            <p:grpSpPr bwMode="auto">
              <a:xfrm>
                <a:off x="7248525" y="5464504"/>
                <a:ext cx="304800" cy="381000"/>
                <a:chOff x="1968" y="2304"/>
                <a:chExt cx="768" cy="768"/>
              </a:xfrm>
            </p:grpSpPr>
            <p:sp>
              <p:nvSpPr>
                <p:cNvPr id="1866" name="Freeform 13"/>
                <p:cNvSpPr>
                  <a:spLocks/>
                </p:cNvSpPr>
                <p:nvPr/>
              </p:nvSpPr>
              <p:spPr bwMode="auto">
                <a:xfrm>
                  <a:off x="1992" y="2480"/>
                  <a:ext cx="740" cy="500"/>
                </a:xfrm>
                <a:custGeom>
                  <a:avLst/>
                  <a:gdLst>
                    <a:gd name="T0" fmla="*/ 58 w 740"/>
                    <a:gd name="T1" fmla="*/ 394 h 500"/>
                    <a:gd name="T2" fmla="*/ 462 w 740"/>
                    <a:gd name="T3" fmla="*/ 500 h 500"/>
                    <a:gd name="T4" fmla="*/ 582 w 740"/>
                    <a:gd name="T5" fmla="*/ 492 h 500"/>
                    <a:gd name="T6" fmla="*/ 740 w 740"/>
                    <a:gd name="T7" fmla="*/ 384 h 500"/>
                    <a:gd name="T8" fmla="*/ 738 w 740"/>
                    <a:gd name="T9" fmla="*/ 366 h 500"/>
                    <a:gd name="T10" fmla="*/ 712 w 740"/>
                    <a:gd name="T11" fmla="*/ 354 h 500"/>
                    <a:gd name="T12" fmla="*/ 700 w 740"/>
                    <a:gd name="T13" fmla="*/ 28 h 500"/>
                    <a:gd name="T14" fmla="*/ 190 w 740"/>
                    <a:gd name="T15" fmla="*/ 0 h 500"/>
                    <a:gd name="T16" fmla="*/ 0 w 740"/>
                    <a:gd name="T17" fmla="*/ 18 h 500"/>
                    <a:gd name="T18" fmla="*/ 8 w 740"/>
                    <a:gd name="T19" fmla="*/ 390 h 500"/>
                    <a:gd name="T20" fmla="*/ 58 w 740"/>
                    <a:gd name="T21" fmla="*/ 394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0"/>
                    <a:gd name="T34" fmla="*/ 0 h 500"/>
                    <a:gd name="T35" fmla="*/ 740 w 740"/>
                    <a:gd name="T36" fmla="*/ 500 h 5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0" h="500">
                      <a:moveTo>
                        <a:pt x="58" y="394"/>
                      </a:moveTo>
                      <a:lnTo>
                        <a:pt x="462" y="500"/>
                      </a:lnTo>
                      <a:lnTo>
                        <a:pt x="582" y="492"/>
                      </a:lnTo>
                      <a:lnTo>
                        <a:pt x="740" y="384"/>
                      </a:lnTo>
                      <a:lnTo>
                        <a:pt x="738" y="366"/>
                      </a:lnTo>
                      <a:lnTo>
                        <a:pt x="712" y="354"/>
                      </a:lnTo>
                      <a:lnTo>
                        <a:pt x="700" y="28"/>
                      </a:lnTo>
                      <a:lnTo>
                        <a:pt x="190" y="0"/>
                      </a:lnTo>
                      <a:lnTo>
                        <a:pt x="0" y="18"/>
                      </a:lnTo>
                      <a:lnTo>
                        <a:pt x="8" y="390"/>
                      </a:lnTo>
                      <a:lnTo>
                        <a:pt x="58" y="394"/>
                      </a:lnTo>
                      <a:close/>
                    </a:path>
                  </a:pathLst>
                </a:custGeom>
                <a:solidFill>
                  <a:schemeClr val="tx1"/>
                </a:solidFill>
                <a:ln w="9525">
                  <a:noFill/>
                  <a:round/>
                  <a:headEnd/>
                  <a:tailEnd/>
                </a:ln>
              </p:spPr>
              <p:txBody>
                <a:bodyPr/>
                <a:lstStyle/>
                <a:p>
                  <a:endParaRPr lang="en-US"/>
                </a:p>
              </p:txBody>
            </p:sp>
            <p:graphicFrame>
              <p:nvGraphicFramePr>
                <p:cNvPr id="1029" name="Object 11"/>
                <p:cNvGraphicFramePr>
                  <a:graphicFrameLocks noChangeAspect="1"/>
                </p:cNvGraphicFramePr>
                <p:nvPr/>
              </p:nvGraphicFramePr>
              <p:xfrm>
                <a:off x="1968" y="2304"/>
                <a:ext cx="768" cy="768"/>
              </p:xfrm>
              <a:graphic>
                <a:graphicData uri="http://schemas.openxmlformats.org/presentationml/2006/ole">
                  <p:oleObj spid="_x0000_s234501" name="Photo Editor Photo" r:id="rId22" imgW="1219370" imgH="1219370" progId="MSPhotoEd.3">
                    <p:embed/>
                  </p:oleObj>
                </a:graphicData>
              </a:graphic>
            </p:graphicFrame>
          </p:grpSp>
          <p:graphicFrame>
            <p:nvGraphicFramePr>
              <p:cNvPr id="1028" name="Object 7"/>
              <p:cNvGraphicFramePr>
                <a:graphicFrameLocks noChangeAspect="1"/>
              </p:cNvGraphicFramePr>
              <p:nvPr/>
            </p:nvGraphicFramePr>
            <p:xfrm>
              <a:off x="7134225" y="5045404"/>
              <a:ext cx="495300" cy="495300"/>
            </p:xfrm>
            <a:graphic>
              <a:graphicData uri="http://schemas.openxmlformats.org/presentationml/2006/ole">
                <p:oleObj spid="_x0000_s234500" name="Photo Editor Photo" r:id="rId23" imgW="1219370" imgH="1219370" progId="MSPhotoEd.3">
                  <p:embed/>
                </p:oleObj>
              </a:graphicData>
            </a:graphic>
          </p:graphicFrame>
          <p:pic>
            <p:nvPicPr>
              <p:cNvPr id="1863" name="Picture 67" descr="http://tbn0.google.com/images?q=tbn:0xlccWcfNuPflM:http://www.cns.ufl.edu/images/server-clusters.jpg">
                <a:hlinkClick r:id="rId24"/>
              </p:cNvPr>
              <p:cNvPicPr>
                <a:picLocks noChangeAspect="1" noChangeArrowheads="1"/>
              </p:cNvPicPr>
              <p:nvPr/>
            </p:nvPicPr>
            <p:blipFill>
              <a:blip r:embed="rId25" cstate="print"/>
              <a:srcRect/>
              <a:stretch>
                <a:fillRect/>
              </a:stretch>
            </p:blipFill>
            <p:spPr bwMode="auto">
              <a:xfrm>
                <a:off x="7629525" y="5540704"/>
                <a:ext cx="441916" cy="361951"/>
              </a:xfrm>
              <a:prstGeom prst="rect">
                <a:avLst/>
              </a:prstGeom>
              <a:noFill/>
              <a:ln w="9525">
                <a:noFill/>
                <a:miter lim="800000"/>
                <a:headEnd/>
                <a:tailEnd/>
              </a:ln>
            </p:spPr>
          </p:pic>
          <p:pic>
            <p:nvPicPr>
              <p:cNvPr id="1864" name="Picture 8" descr="wsrt"/>
              <p:cNvPicPr>
                <a:picLocks noChangeAspect="1" noChangeArrowheads="1"/>
              </p:cNvPicPr>
              <p:nvPr/>
            </p:nvPicPr>
            <p:blipFill>
              <a:blip r:embed="rId26" cstate="print"/>
              <a:srcRect l="34250" t="14935" r="8624" b="14592"/>
              <a:stretch>
                <a:fillRect/>
              </a:stretch>
            </p:blipFill>
            <p:spPr bwMode="auto">
              <a:xfrm>
                <a:off x="7781925" y="5997905"/>
                <a:ext cx="381000" cy="341646"/>
              </a:xfrm>
              <a:prstGeom prst="rect">
                <a:avLst/>
              </a:prstGeom>
              <a:noFill/>
              <a:ln w="9525">
                <a:noFill/>
                <a:miter lim="800000"/>
                <a:headEnd/>
                <a:tailEnd/>
              </a:ln>
            </p:spPr>
          </p:pic>
          <p:pic>
            <p:nvPicPr>
              <p:cNvPr id="1865" name="Picture 5" descr="IBM System z9 109"/>
              <p:cNvPicPr>
                <a:picLocks noChangeAspect="1" noChangeArrowheads="1"/>
              </p:cNvPicPr>
              <p:nvPr/>
            </p:nvPicPr>
            <p:blipFill>
              <a:blip r:embed="rId27" cstate="print">
                <a:clrChange>
                  <a:clrFrom>
                    <a:srgbClr val="FDFDFD"/>
                  </a:clrFrom>
                  <a:clrTo>
                    <a:srgbClr val="FDFDFD">
                      <a:alpha val="0"/>
                    </a:srgbClr>
                  </a:clrTo>
                </a:clrChange>
              </a:blip>
              <a:srcRect/>
              <a:stretch>
                <a:fillRect/>
              </a:stretch>
            </p:blipFill>
            <p:spPr bwMode="auto">
              <a:xfrm>
                <a:off x="7696200" y="4953000"/>
                <a:ext cx="525462" cy="605030"/>
              </a:xfrm>
              <a:prstGeom prst="rect">
                <a:avLst/>
              </a:prstGeom>
              <a:noFill/>
              <a:ln w="9525">
                <a:noFill/>
                <a:miter lim="800000"/>
                <a:headEnd/>
                <a:tailEnd/>
              </a:ln>
            </p:spPr>
          </p:pic>
        </p:grpSp>
        <p:grpSp>
          <p:nvGrpSpPr>
            <p:cNvPr id="9" name="Group 33"/>
            <p:cNvGrpSpPr>
              <a:grpSpLocks/>
            </p:cNvGrpSpPr>
            <p:nvPr/>
          </p:nvGrpSpPr>
          <p:grpSpPr bwMode="auto">
            <a:xfrm>
              <a:off x="336" y="3312"/>
              <a:ext cx="1056" cy="912"/>
              <a:chOff x="336" y="3552"/>
              <a:chExt cx="761" cy="578"/>
            </a:xfrm>
          </p:grpSpPr>
          <p:graphicFrame>
            <p:nvGraphicFramePr>
              <p:cNvPr id="1027" name="Object 3"/>
              <p:cNvGraphicFramePr>
                <a:graphicFrameLocks noChangeAspect="1"/>
              </p:cNvGraphicFramePr>
              <p:nvPr/>
            </p:nvGraphicFramePr>
            <p:xfrm>
              <a:off x="576" y="3936"/>
              <a:ext cx="174" cy="174"/>
            </p:xfrm>
            <a:graphic>
              <a:graphicData uri="http://schemas.openxmlformats.org/presentationml/2006/ole">
                <p:oleObj spid="_x0000_s234499" name="Photo Editor Photo" r:id="rId28" imgW="1219370" imgH="1219370" progId="MSPhotoEd.3">
                  <p:embed/>
                </p:oleObj>
              </a:graphicData>
            </a:graphic>
          </p:graphicFrame>
          <p:pic>
            <p:nvPicPr>
              <p:cNvPr id="1849" name="Picture 12" descr="http://media.collegepublisher.com/media/paper881/stills/3bb4c9b665284-74-1.jpg"/>
              <p:cNvPicPr>
                <a:picLocks noChangeAspect="1" noChangeArrowheads="1"/>
              </p:cNvPicPr>
              <p:nvPr/>
            </p:nvPicPr>
            <p:blipFill>
              <a:blip r:embed="rId29" cstate="print"/>
              <a:srcRect/>
              <a:stretch>
                <a:fillRect/>
              </a:stretch>
            </p:blipFill>
            <p:spPr bwMode="auto">
              <a:xfrm>
                <a:off x="768" y="3552"/>
                <a:ext cx="329" cy="384"/>
              </a:xfrm>
              <a:prstGeom prst="rect">
                <a:avLst/>
              </a:prstGeom>
              <a:noFill/>
              <a:ln w="9525">
                <a:noFill/>
                <a:miter lim="800000"/>
                <a:headEnd/>
                <a:tailEnd/>
              </a:ln>
            </p:spPr>
          </p:pic>
          <p:pic>
            <p:nvPicPr>
              <p:cNvPr id="1850" name="Picture 16" descr="http://www.ultratec.com/images/modem_large.jpg"/>
              <p:cNvPicPr>
                <a:picLocks noChangeAspect="1" noChangeArrowheads="1"/>
              </p:cNvPicPr>
              <p:nvPr/>
            </p:nvPicPr>
            <p:blipFill>
              <a:blip r:embed="rId30" cstate="print"/>
              <a:srcRect/>
              <a:stretch>
                <a:fillRect/>
              </a:stretch>
            </p:blipFill>
            <p:spPr bwMode="auto">
              <a:xfrm>
                <a:off x="768" y="3984"/>
                <a:ext cx="200" cy="146"/>
              </a:xfrm>
              <a:prstGeom prst="rect">
                <a:avLst/>
              </a:prstGeom>
              <a:noFill/>
              <a:ln w="9525">
                <a:noFill/>
                <a:miter lim="800000"/>
                <a:headEnd/>
                <a:tailEnd/>
              </a:ln>
            </p:spPr>
          </p:pic>
          <p:pic>
            <p:nvPicPr>
              <p:cNvPr id="1851" name="Picture 4" descr="http://content.answers.com/main/content/wp/en-commons/thumb/f/fd/180px-Pdp-11-40.jpg"/>
              <p:cNvPicPr>
                <a:picLocks noChangeAspect="1" noChangeArrowheads="1"/>
              </p:cNvPicPr>
              <p:nvPr/>
            </p:nvPicPr>
            <p:blipFill>
              <a:blip r:embed="rId31" cstate="print"/>
              <a:srcRect/>
              <a:stretch>
                <a:fillRect/>
              </a:stretch>
            </p:blipFill>
            <p:spPr bwMode="auto">
              <a:xfrm>
                <a:off x="336" y="3552"/>
                <a:ext cx="288" cy="384"/>
              </a:xfrm>
              <a:prstGeom prst="rect">
                <a:avLst/>
              </a:prstGeom>
              <a:noFill/>
              <a:ln w="9525">
                <a:noFill/>
                <a:miter lim="800000"/>
                <a:headEnd/>
                <a:tailEnd/>
              </a:ln>
            </p:spPr>
          </p:pic>
        </p:grpSp>
      </p:grpSp>
      <p:sp>
        <p:nvSpPr>
          <p:cNvPr id="1039" name="Freeform 300"/>
          <p:cNvSpPr>
            <a:spLocks/>
          </p:cNvSpPr>
          <p:nvPr/>
        </p:nvSpPr>
        <p:spPr bwMode="auto">
          <a:xfrm flipH="1">
            <a:off x="7920038" y="871538"/>
            <a:ext cx="3175" cy="4762"/>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endParaRPr lang="en-US"/>
          </a:p>
        </p:txBody>
      </p:sp>
      <p:sp>
        <p:nvSpPr>
          <p:cNvPr id="1040" name="Freeform 301"/>
          <p:cNvSpPr>
            <a:spLocks/>
          </p:cNvSpPr>
          <p:nvPr/>
        </p:nvSpPr>
        <p:spPr bwMode="auto">
          <a:xfrm flipH="1">
            <a:off x="7920038" y="871538"/>
            <a:ext cx="3175" cy="4762"/>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endParaRPr lang="en-US"/>
          </a:p>
        </p:txBody>
      </p:sp>
      <p:sp>
        <p:nvSpPr>
          <p:cNvPr id="1041" name="Freeform 302"/>
          <p:cNvSpPr>
            <a:spLocks/>
          </p:cNvSpPr>
          <p:nvPr/>
        </p:nvSpPr>
        <p:spPr bwMode="auto">
          <a:xfrm flipH="1">
            <a:off x="7842250" y="827088"/>
            <a:ext cx="33338" cy="12700"/>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endParaRPr lang="en-US"/>
          </a:p>
        </p:txBody>
      </p:sp>
      <p:sp>
        <p:nvSpPr>
          <p:cNvPr id="1042" name="Freeform 303"/>
          <p:cNvSpPr>
            <a:spLocks/>
          </p:cNvSpPr>
          <p:nvPr/>
        </p:nvSpPr>
        <p:spPr bwMode="auto">
          <a:xfrm flipH="1">
            <a:off x="7842250" y="827088"/>
            <a:ext cx="33338" cy="12700"/>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endParaRPr lang="en-US"/>
          </a:p>
        </p:txBody>
      </p:sp>
      <p:sp>
        <p:nvSpPr>
          <p:cNvPr id="1043" name="Freeform 304"/>
          <p:cNvSpPr>
            <a:spLocks/>
          </p:cNvSpPr>
          <p:nvPr/>
        </p:nvSpPr>
        <p:spPr bwMode="auto">
          <a:xfrm flipH="1">
            <a:off x="7850188" y="827088"/>
            <a:ext cx="25400" cy="12700"/>
          </a:xfrm>
          <a:custGeom>
            <a:avLst/>
            <a:gdLst>
              <a:gd name="T0" fmla="*/ 2147483647 w 92"/>
              <a:gd name="T1" fmla="*/ 2147483647 h 56"/>
              <a:gd name="T2" fmla="*/ 2147483647 w 92"/>
              <a:gd name="T3" fmla="*/ 0 h 56"/>
              <a:gd name="T4" fmla="*/ 0 w 92"/>
              <a:gd name="T5" fmla="*/ 0 h 56"/>
              <a:gd name="T6" fmla="*/ 0 w 92"/>
              <a:gd name="T7" fmla="*/ 0 h 56"/>
              <a:gd name="T8" fmla="*/ 2147483647 w 92"/>
              <a:gd name="T9" fmla="*/ 2147483647 h 56"/>
              <a:gd name="T10" fmla="*/ 2147483647 w 92"/>
              <a:gd name="T11" fmla="*/ 2147483647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endParaRPr lang="en-US"/>
          </a:p>
        </p:txBody>
      </p:sp>
      <p:sp>
        <p:nvSpPr>
          <p:cNvPr id="1044" name="Freeform 305"/>
          <p:cNvSpPr>
            <a:spLocks/>
          </p:cNvSpPr>
          <p:nvPr/>
        </p:nvSpPr>
        <p:spPr bwMode="auto">
          <a:xfrm flipH="1">
            <a:off x="7850188" y="827088"/>
            <a:ext cx="25400" cy="12700"/>
          </a:xfrm>
          <a:custGeom>
            <a:avLst/>
            <a:gdLst>
              <a:gd name="T0" fmla="*/ 2147483647 w 92"/>
              <a:gd name="T1" fmla="*/ 2147483647 h 56"/>
              <a:gd name="T2" fmla="*/ 2147483647 w 92"/>
              <a:gd name="T3" fmla="*/ 0 h 56"/>
              <a:gd name="T4" fmla="*/ 0 w 92"/>
              <a:gd name="T5" fmla="*/ 0 h 56"/>
              <a:gd name="T6" fmla="*/ 2147483647 w 92"/>
              <a:gd name="T7" fmla="*/ 2147483647 h 56"/>
              <a:gd name="T8" fmla="*/ 2147483647 w 92"/>
              <a:gd name="T9" fmla="*/ 214748364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endParaRPr lang="en-US"/>
          </a:p>
        </p:txBody>
      </p:sp>
      <p:sp>
        <p:nvSpPr>
          <p:cNvPr id="1045" name="Freeform 306"/>
          <p:cNvSpPr>
            <a:spLocks/>
          </p:cNvSpPr>
          <p:nvPr/>
        </p:nvSpPr>
        <p:spPr bwMode="auto">
          <a:xfrm flipH="1">
            <a:off x="7824788" y="842963"/>
            <a:ext cx="141287" cy="31750"/>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endParaRPr lang="en-US"/>
          </a:p>
        </p:txBody>
      </p:sp>
      <p:sp>
        <p:nvSpPr>
          <p:cNvPr id="1046" name="Freeform 307"/>
          <p:cNvSpPr>
            <a:spLocks/>
          </p:cNvSpPr>
          <p:nvPr/>
        </p:nvSpPr>
        <p:spPr bwMode="auto">
          <a:xfrm flipH="1">
            <a:off x="7824788" y="842963"/>
            <a:ext cx="141287" cy="31750"/>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endParaRPr lang="en-US"/>
          </a:p>
        </p:txBody>
      </p:sp>
      <p:sp>
        <p:nvSpPr>
          <p:cNvPr id="1047" name="Freeform 308"/>
          <p:cNvSpPr>
            <a:spLocks/>
          </p:cNvSpPr>
          <p:nvPr/>
        </p:nvSpPr>
        <p:spPr bwMode="auto">
          <a:xfrm flipH="1">
            <a:off x="7812088" y="808038"/>
            <a:ext cx="58737" cy="38100"/>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endParaRPr lang="en-US"/>
          </a:p>
        </p:txBody>
      </p:sp>
      <p:sp>
        <p:nvSpPr>
          <p:cNvPr id="1048" name="Freeform 309"/>
          <p:cNvSpPr>
            <a:spLocks/>
          </p:cNvSpPr>
          <p:nvPr/>
        </p:nvSpPr>
        <p:spPr bwMode="auto">
          <a:xfrm flipH="1">
            <a:off x="7812088" y="808038"/>
            <a:ext cx="58737" cy="38100"/>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endParaRPr lang="en-US"/>
          </a:p>
        </p:txBody>
      </p:sp>
      <p:sp>
        <p:nvSpPr>
          <p:cNvPr id="1049" name="Line 310"/>
          <p:cNvSpPr>
            <a:spLocks noChangeShapeType="1"/>
          </p:cNvSpPr>
          <p:nvPr/>
        </p:nvSpPr>
        <p:spPr bwMode="auto">
          <a:xfrm>
            <a:off x="7813675" y="809625"/>
            <a:ext cx="12700" cy="31750"/>
          </a:xfrm>
          <a:prstGeom prst="line">
            <a:avLst/>
          </a:prstGeom>
          <a:noFill/>
          <a:ln w="0">
            <a:solidFill>
              <a:srgbClr val="000000"/>
            </a:solidFill>
            <a:round/>
            <a:headEnd/>
            <a:tailEnd/>
          </a:ln>
        </p:spPr>
        <p:txBody>
          <a:bodyPr/>
          <a:lstStyle/>
          <a:p>
            <a:endParaRPr lang="en-US"/>
          </a:p>
        </p:txBody>
      </p:sp>
      <p:sp>
        <p:nvSpPr>
          <p:cNvPr id="1050" name="Freeform 311"/>
          <p:cNvSpPr>
            <a:spLocks/>
          </p:cNvSpPr>
          <p:nvPr/>
        </p:nvSpPr>
        <p:spPr bwMode="auto">
          <a:xfrm flipH="1">
            <a:off x="7934325" y="855663"/>
            <a:ext cx="12700" cy="4762"/>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endParaRPr lang="en-US"/>
          </a:p>
        </p:txBody>
      </p:sp>
      <p:sp>
        <p:nvSpPr>
          <p:cNvPr id="1051" name="Freeform 312"/>
          <p:cNvSpPr>
            <a:spLocks/>
          </p:cNvSpPr>
          <p:nvPr/>
        </p:nvSpPr>
        <p:spPr bwMode="auto">
          <a:xfrm flipH="1">
            <a:off x="7934325" y="855663"/>
            <a:ext cx="12700" cy="4762"/>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endParaRPr lang="en-US"/>
          </a:p>
        </p:txBody>
      </p:sp>
      <p:sp>
        <p:nvSpPr>
          <p:cNvPr id="1052" name="Freeform 313"/>
          <p:cNvSpPr>
            <a:spLocks/>
          </p:cNvSpPr>
          <p:nvPr/>
        </p:nvSpPr>
        <p:spPr bwMode="auto">
          <a:xfrm flipH="1">
            <a:off x="7943850" y="852488"/>
            <a:ext cx="7938" cy="4762"/>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endParaRPr lang="en-US"/>
          </a:p>
        </p:txBody>
      </p:sp>
      <p:sp>
        <p:nvSpPr>
          <p:cNvPr id="1053" name="Freeform 314"/>
          <p:cNvSpPr>
            <a:spLocks/>
          </p:cNvSpPr>
          <p:nvPr/>
        </p:nvSpPr>
        <p:spPr bwMode="auto">
          <a:xfrm flipH="1">
            <a:off x="7943850" y="852488"/>
            <a:ext cx="7938" cy="4762"/>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endParaRPr lang="en-US"/>
          </a:p>
        </p:txBody>
      </p:sp>
      <p:sp>
        <p:nvSpPr>
          <p:cNvPr id="1054" name="Freeform 315"/>
          <p:cNvSpPr>
            <a:spLocks/>
          </p:cNvSpPr>
          <p:nvPr/>
        </p:nvSpPr>
        <p:spPr bwMode="auto">
          <a:xfrm flipH="1">
            <a:off x="7931150" y="857250"/>
            <a:ext cx="3175" cy="3175"/>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endParaRPr lang="en-US"/>
          </a:p>
        </p:txBody>
      </p:sp>
      <p:sp>
        <p:nvSpPr>
          <p:cNvPr id="1055" name="Freeform 316"/>
          <p:cNvSpPr>
            <a:spLocks/>
          </p:cNvSpPr>
          <p:nvPr/>
        </p:nvSpPr>
        <p:spPr bwMode="auto">
          <a:xfrm flipH="1">
            <a:off x="7931150" y="857250"/>
            <a:ext cx="3175" cy="3175"/>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endParaRPr lang="en-US"/>
          </a:p>
        </p:txBody>
      </p:sp>
      <p:sp>
        <p:nvSpPr>
          <p:cNvPr id="1056" name="Freeform 317"/>
          <p:cNvSpPr>
            <a:spLocks/>
          </p:cNvSpPr>
          <p:nvPr/>
        </p:nvSpPr>
        <p:spPr bwMode="auto">
          <a:xfrm flipH="1">
            <a:off x="7926388" y="857250"/>
            <a:ext cx="4762" cy="4763"/>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endParaRPr lang="en-US"/>
          </a:p>
        </p:txBody>
      </p:sp>
      <p:sp>
        <p:nvSpPr>
          <p:cNvPr id="1057" name="Freeform 318"/>
          <p:cNvSpPr>
            <a:spLocks/>
          </p:cNvSpPr>
          <p:nvPr/>
        </p:nvSpPr>
        <p:spPr bwMode="auto">
          <a:xfrm flipH="1">
            <a:off x="7926388" y="857250"/>
            <a:ext cx="4762" cy="4763"/>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endParaRPr lang="en-US"/>
          </a:p>
        </p:txBody>
      </p:sp>
      <p:sp>
        <p:nvSpPr>
          <p:cNvPr id="1058" name="Freeform 319"/>
          <p:cNvSpPr>
            <a:spLocks/>
          </p:cNvSpPr>
          <p:nvPr/>
        </p:nvSpPr>
        <p:spPr bwMode="auto">
          <a:xfrm flipH="1">
            <a:off x="7915275" y="862013"/>
            <a:ext cx="7938" cy="9525"/>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endParaRPr lang="en-US"/>
          </a:p>
        </p:txBody>
      </p:sp>
      <p:sp>
        <p:nvSpPr>
          <p:cNvPr id="1059" name="Freeform 320"/>
          <p:cNvSpPr>
            <a:spLocks/>
          </p:cNvSpPr>
          <p:nvPr/>
        </p:nvSpPr>
        <p:spPr bwMode="auto">
          <a:xfrm flipH="1">
            <a:off x="7915275" y="862013"/>
            <a:ext cx="7938" cy="9525"/>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endParaRPr lang="en-US"/>
          </a:p>
        </p:txBody>
      </p:sp>
      <p:sp>
        <p:nvSpPr>
          <p:cNvPr id="1060" name="Freeform 321"/>
          <p:cNvSpPr>
            <a:spLocks/>
          </p:cNvSpPr>
          <p:nvPr/>
        </p:nvSpPr>
        <p:spPr bwMode="auto">
          <a:xfrm flipH="1">
            <a:off x="7845425" y="849313"/>
            <a:ext cx="34925" cy="7937"/>
          </a:xfrm>
          <a:custGeom>
            <a:avLst/>
            <a:gdLst>
              <a:gd name="T0" fmla="*/ 2147483647 w 122"/>
              <a:gd name="T1" fmla="*/ 2147483647 h 40"/>
              <a:gd name="T2" fmla="*/ 2147483647 w 122"/>
              <a:gd name="T3" fmla="*/ 2147483647 h 40"/>
              <a:gd name="T4" fmla="*/ 2147483647 w 122"/>
              <a:gd name="T5" fmla="*/ 2147483647 h 40"/>
              <a:gd name="T6" fmla="*/ 2147483647 w 122"/>
              <a:gd name="T7" fmla="*/ 2147483647 h 40"/>
              <a:gd name="T8" fmla="*/ 2147483647 w 122"/>
              <a:gd name="T9" fmla="*/ 2147483647 h 40"/>
              <a:gd name="T10" fmla="*/ 2147483647 w 122"/>
              <a:gd name="T11" fmla="*/ 2147483647 h 40"/>
              <a:gd name="T12" fmla="*/ 2147483647 w 122"/>
              <a:gd name="T13" fmla="*/ 2147483647 h 40"/>
              <a:gd name="T14" fmla="*/ 2147483647 w 122"/>
              <a:gd name="T15" fmla="*/ 2147483647 h 40"/>
              <a:gd name="T16" fmla="*/ 2147483647 w 122"/>
              <a:gd name="T17" fmla="*/ 2147483647 h 40"/>
              <a:gd name="T18" fmla="*/ 2147483647 w 122"/>
              <a:gd name="T19" fmla="*/ 2147483647 h 40"/>
              <a:gd name="T20" fmla="*/ 2147483647 w 122"/>
              <a:gd name="T21" fmla="*/ 2147483647 h 40"/>
              <a:gd name="T22" fmla="*/ 2147483647 w 122"/>
              <a:gd name="T23" fmla="*/ 0 h 40"/>
              <a:gd name="T24" fmla="*/ 2147483647 w 122"/>
              <a:gd name="T25" fmla="*/ 0 h 40"/>
              <a:gd name="T26" fmla="*/ 2147483647 w 122"/>
              <a:gd name="T27" fmla="*/ 0 h 40"/>
              <a:gd name="T28" fmla="*/ 2147483647 w 122"/>
              <a:gd name="T29" fmla="*/ 2147483647 h 40"/>
              <a:gd name="T30" fmla="*/ 2147483647 w 122"/>
              <a:gd name="T31" fmla="*/ 2147483647 h 40"/>
              <a:gd name="T32" fmla="*/ 0 w 122"/>
              <a:gd name="T33" fmla="*/ 214748364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endParaRPr lang="en-US"/>
          </a:p>
        </p:txBody>
      </p:sp>
      <p:sp>
        <p:nvSpPr>
          <p:cNvPr id="1061" name="Freeform 322"/>
          <p:cNvSpPr>
            <a:spLocks/>
          </p:cNvSpPr>
          <p:nvPr/>
        </p:nvSpPr>
        <p:spPr bwMode="auto">
          <a:xfrm flipH="1">
            <a:off x="7866063" y="849313"/>
            <a:ext cx="28575" cy="1905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endParaRPr lang="en-US"/>
          </a:p>
        </p:txBody>
      </p:sp>
      <p:sp>
        <p:nvSpPr>
          <p:cNvPr id="1062" name="Freeform 323"/>
          <p:cNvSpPr>
            <a:spLocks/>
          </p:cNvSpPr>
          <p:nvPr/>
        </p:nvSpPr>
        <p:spPr bwMode="auto">
          <a:xfrm flipH="1">
            <a:off x="7866063" y="849313"/>
            <a:ext cx="28575" cy="1905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endParaRPr lang="en-US"/>
          </a:p>
        </p:txBody>
      </p:sp>
      <p:sp>
        <p:nvSpPr>
          <p:cNvPr id="1063" name="Freeform 324"/>
          <p:cNvSpPr>
            <a:spLocks/>
          </p:cNvSpPr>
          <p:nvPr/>
        </p:nvSpPr>
        <p:spPr bwMode="auto">
          <a:xfrm flipH="1">
            <a:off x="7826375" y="846138"/>
            <a:ext cx="11113" cy="7937"/>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endParaRPr lang="en-US"/>
          </a:p>
        </p:txBody>
      </p:sp>
      <p:sp>
        <p:nvSpPr>
          <p:cNvPr id="1064" name="Freeform 325"/>
          <p:cNvSpPr>
            <a:spLocks/>
          </p:cNvSpPr>
          <p:nvPr/>
        </p:nvSpPr>
        <p:spPr bwMode="auto">
          <a:xfrm flipH="1">
            <a:off x="7826375" y="846138"/>
            <a:ext cx="11113" cy="7937"/>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endParaRPr lang="en-US"/>
          </a:p>
        </p:txBody>
      </p:sp>
      <p:sp>
        <p:nvSpPr>
          <p:cNvPr id="1065" name="Freeform 326"/>
          <p:cNvSpPr>
            <a:spLocks/>
          </p:cNvSpPr>
          <p:nvPr/>
        </p:nvSpPr>
        <p:spPr bwMode="auto">
          <a:xfrm flipH="1">
            <a:off x="7786688" y="844550"/>
            <a:ext cx="50800" cy="11113"/>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endParaRPr lang="en-US"/>
          </a:p>
        </p:txBody>
      </p:sp>
      <p:sp>
        <p:nvSpPr>
          <p:cNvPr id="1066" name="Freeform 327"/>
          <p:cNvSpPr>
            <a:spLocks/>
          </p:cNvSpPr>
          <p:nvPr/>
        </p:nvSpPr>
        <p:spPr bwMode="auto">
          <a:xfrm flipH="1">
            <a:off x="7786688" y="844550"/>
            <a:ext cx="50800" cy="11113"/>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endParaRPr lang="en-US"/>
          </a:p>
        </p:txBody>
      </p:sp>
      <p:sp>
        <p:nvSpPr>
          <p:cNvPr id="1067" name="Freeform 328"/>
          <p:cNvSpPr>
            <a:spLocks/>
          </p:cNvSpPr>
          <p:nvPr/>
        </p:nvSpPr>
        <p:spPr bwMode="auto">
          <a:xfrm flipH="1">
            <a:off x="7786688" y="844550"/>
            <a:ext cx="50800" cy="11113"/>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endParaRPr lang="en-US"/>
          </a:p>
        </p:txBody>
      </p:sp>
      <p:sp>
        <p:nvSpPr>
          <p:cNvPr id="1068" name="Freeform 329"/>
          <p:cNvSpPr>
            <a:spLocks/>
          </p:cNvSpPr>
          <p:nvPr/>
        </p:nvSpPr>
        <p:spPr bwMode="auto">
          <a:xfrm flipH="1">
            <a:off x="7786688" y="844550"/>
            <a:ext cx="50800" cy="11113"/>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endParaRPr lang="en-US"/>
          </a:p>
        </p:txBody>
      </p:sp>
      <p:sp>
        <p:nvSpPr>
          <p:cNvPr id="1069" name="Freeform 330"/>
          <p:cNvSpPr>
            <a:spLocks/>
          </p:cNvSpPr>
          <p:nvPr/>
        </p:nvSpPr>
        <p:spPr bwMode="auto">
          <a:xfrm flipH="1">
            <a:off x="7832725" y="855663"/>
            <a:ext cx="14288" cy="4762"/>
          </a:xfrm>
          <a:custGeom>
            <a:avLst/>
            <a:gdLst>
              <a:gd name="T0" fmla="*/ 2147483647 w 50"/>
              <a:gd name="T1" fmla="*/ 2147483647 h 20"/>
              <a:gd name="T2" fmla="*/ 2147483647 w 50"/>
              <a:gd name="T3" fmla="*/ 0 h 20"/>
              <a:gd name="T4" fmla="*/ 0 w 50"/>
              <a:gd name="T5" fmla="*/ 2147483647 h 20"/>
              <a:gd name="T6" fmla="*/ 2147483647 w 50"/>
              <a:gd name="T7" fmla="*/ 2147483647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endParaRPr lang="en-US"/>
          </a:p>
        </p:txBody>
      </p:sp>
      <p:sp>
        <p:nvSpPr>
          <p:cNvPr id="1070" name="Freeform 332"/>
          <p:cNvSpPr>
            <a:spLocks/>
          </p:cNvSpPr>
          <p:nvPr/>
        </p:nvSpPr>
        <p:spPr bwMode="auto">
          <a:xfrm flipH="1">
            <a:off x="7902575" y="863600"/>
            <a:ext cx="3175" cy="3175"/>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endParaRPr lang="en-US"/>
          </a:p>
        </p:txBody>
      </p:sp>
      <p:sp>
        <p:nvSpPr>
          <p:cNvPr id="1071" name="Freeform 333"/>
          <p:cNvSpPr>
            <a:spLocks/>
          </p:cNvSpPr>
          <p:nvPr/>
        </p:nvSpPr>
        <p:spPr bwMode="auto">
          <a:xfrm flipH="1">
            <a:off x="7902575" y="863600"/>
            <a:ext cx="3175" cy="3175"/>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endParaRPr lang="en-US"/>
          </a:p>
        </p:txBody>
      </p:sp>
      <p:sp>
        <p:nvSpPr>
          <p:cNvPr id="1072" name="Freeform 334"/>
          <p:cNvSpPr>
            <a:spLocks/>
          </p:cNvSpPr>
          <p:nvPr/>
        </p:nvSpPr>
        <p:spPr bwMode="auto">
          <a:xfrm flipH="1">
            <a:off x="7900988" y="863600"/>
            <a:ext cx="1587" cy="3175"/>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endParaRPr lang="en-US"/>
          </a:p>
        </p:txBody>
      </p:sp>
      <p:sp>
        <p:nvSpPr>
          <p:cNvPr id="1073" name="Freeform 336"/>
          <p:cNvSpPr>
            <a:spLocks/>
          </p:cNvSpPr>
          <p:nvPr/>
        </p:nvSpPr>
        <p:spPr bwMode="auto">
          <a:xfrm flipH="1">
            <a:off x="7896225" y="862013"/>
            <a:ext cx="3175" cy="3175"/>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endParaRPr lang="en-US"/>
          </a:p>
        </p:txBody>
      </p:sp>
      <p:sp>
        <p:nvSpPr>
          <p:cNvPr id="1074" name="Freeform 337"/>
          <p:cNvSpPr>
            <a:spLocks/>
          </p:cNvSpPr>
          <p:nvPr/>
        </p:nvSpPr>
        <p:spPr bwMode="auto">
          <a:xfrm flipH="1">
            <a:off x="7896225" y="862013"/>
            <a:ext cx="3175" cy="3175"/>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1075" name="Freeform 338"/>
          <p:cNvSpPr>
            <a:spLocks/>
          </p:cNvSpPr>
          <p:nvPr/>
        </p:nvSpPr>
        <p:spPr bwMode="auto">
          <a:xfrm flipH="1">
            <a:off x="7893050" y="862013"/>
            <a:ext cx="3175" cy="3175"/>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endParaRPr lang="en-US"/>
          </a:p>
        </p:txBody>
      </p:sp>
      <p:sp>
        <p:nvSpPr>
          <p:cNvPr id="1076" name="Freeform 339"/>
          <p:cNvSpPr>
            <a:spLocks/>
          </p:cNvSpPr>
          <p:nvPr/>
        </p:nvSpPr>
        <p:spPr bwMode="auto">
          <a:xfrm flipH="1">
            <a:off x="7893050" y="862013"/>
            <a:ext cx="3175" cy="3175"/>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endParaRPr lang="en-US"/>
          </a:p>
        </p:txBody>
      </p:sp>
      <p:sp>
        <p:nvSpPr>
          <p:cNvPr id="1077" name="Freeform 340"/>
          <p:cNvSpPr>
            <a:spLocks/>
          </p:cNvSpPr>
          <p:nvPr/>
        </p:nvSpPr>
        <p:spPr bwMode="auto">
          <a:xfrm flipH="1">
            <a:off x="7889875" y="862013"/>
            <a:ext cx="3175" cy="3175"/>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endParaRPr lang="en-US"/>
          </a:p>
        </p:txBody>
      </p:sp>
      <p:sp>
        <p:nvSpPr>
          <p:cNvPr id="1078" name="Freeform 341"/>
          <p:cNvSpPr>
            <a:spLocks/>
          </p:cNvSpPr>
          <p:nvPr/>
        </p:nvSpPr>
        <p:spPr bwMode="auto">
          <a:xfrm flipH="1">
            <a:off x="7889875" y="862013"/>
            <a:ext cx="3175" cy="3175"/>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endParaRPr lang="en-US"/>
          </a:p>
        </p:txBody>
      </p:sp>
      <p:sp>
        <p:nvSpPr>
          <p:cNvPr id="1079" name="Freeform 342"/>
          <p:cNvSpPr>
            <a:spLocks/>
          </p:cNvSpPr>
          <p:nvPr/>
        </p:nvSpPr>
        <p:spPr bwMode="auto">
          <a:xfrm flipH="1">
            <a:off x="7886700" y="862013"/>
            <a:ext cx="1588" cy="3175"/>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endParaRPr lang="en-US"/>
          </a:p>
        </p:txBody>
      </p:sp>
      <p:sp>
        <p:nvSpPr>
          <p:cNvPr id="1080" name="Freeform 343"/>
          <p:cNvSpPr>
            <a:spLocks/>
          </p:cNvSpPr>
          <p:nvPr/>
        </p:nvSpPr>
        <p:spPr bwMode="auto">
          <a:xfrm flipH="1">
            <a:off x="7886700" y="862013"/>
            <a:ext cx="1588" cy="3175"/>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1081" name="Freeform 344"/>
          <p:cNvSpPr>
            <a:spLocks/>
          </p:cNvSpPr>
          <p:nvPr/>
        </p:nvSpPr>
        <p:spPr bwMode="auto">
          <a:xfrm flipH="1">
            <a:off x="7883525" y="862013"/>
            <a:ext cx="3175" cy="3175"/>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endParaRPr lang="en-US"/>
          </a:p>
        </p:txBody>
      </p:sp>
      <p:sp>
        <p:nvSpPr>
          <p:cNvPr id="1082" name="Freeform 346"/>
          <p:cNvSpPr>
            <a:spLocks/>
          </p:cNvSpPr>
          <p:nvPr/>
        </p:nvSpPr>
        <p:spPr bwMode="auto">
          <a:xfrm flipH="1">
            <a:off x="7880350" y="862013"/>
            <a:ext cx="1588" cy="3175"/>
          </a:xfrm>
          <a:custGeom>
            <a:avLst/>
            <a:gdLst>
              <a:gd name="T0" fmla="*/ 0 w 6"/>
              <a:gd name="T1" fmla="*/ 2147483647 h 11"/>
              <a:gd name="T2" fmla="*/ 2147483647 w 6"/>
              <a:gd name="T3" fmla="*/ 0 h 11"/>
              <a:gd name="T4" fmla="*/ 2147483647 w 6"/>
              <a:gd name="T5" fmla="*/ 0 h 11"/>
              <a:gd name="T6" fmla="*/ 2147483647 w 6"/>
              <a:gd name="T7" fmla="*/ 2147483647 h 11"/>
              <a:gd name="T8" fmla="*/ 0 w 6"/>
              <a:gd name="T9" fmla="*/ 2147483647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endParaRPr lang="en-US"/>
          </a:p>
        </p:txBody>
      </p:sp>
      <p:sp>
        <p:nvSpPr>
          <p:cNvPr id="1083" name="Freeform 348"/>
          <p:cNvSpPr>
            <a:spLocks/>
          </p:cNvSpPr>
          <p:nvPr/>
        </p:nvSpPr>
        <p:spPr bwMode="auto">
          <a:xfrm flipH="1">
            <a:off x="7875588" y="862013"/>
            <a:ext cx="3175" cy="3175"/>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endParaRPr lang="en-US"/>
          </a:p>
        </p:txBody>
      </p:sp>
      <p:sp>
        <p:nvSpPr>
          <p:cNvPr id="1084" name="Freeform 350"/>
          <p:cNvSpPr>
            <a:spLocks/>
          </p:cNvSpPr>
          <p:nvPr/>
        </p:nvSpPr>
        <p:spPr bwMode="auto">
          <a:xfrm flipH="1">
            <a:off x="7954963" y="868363"/>
            <a:ext cx="6350" cy="0"/>
          </a:xfrm>
          <a:custGeom>
            <a:avLst/>
            <a:gdLst>
              <a:gd name="T0" fmla="*/ 2147483647 w 21"/>
              <a:gd name="T1" fmla="*/ 0 h 7"/>
              <a:gd name="T2" fmla="*/ 2147483647 w 21"/>
              <a:gd name="T3" fmla="*/ 0 h 7"/>
              <a:gd name="T4" fmla="*/ 2147483647 w 21"/>
              <a:gd name="T5" fmla="*/ 0 h 7"/>
              <a:gd name="T6" fmla="*/ 0 w 21"/>
              <a:gd name="T7" fmla="*/ 0 h 7"/>
              <a:gd name="T8" fmla="*/ 0 60000 65536"/>
              <a:gd name="T9" fmla="*/ 0 60000 65536"/>
              <a:gd name="T10" fmla="*/ 0 60000 65536"/>
              <a:gd name="T11" fmla="*/ 0 60000 65536"/>
              <a:gd name="T12" fmla="*/ 0 w 21"/>
              <a:gd name="T13" fmla="*/ 0 h 7"/>
              <a:gd name="T14" fmla="*/ 21 w 21"/>
              <a:gd name="T15" fmla="*/ 0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endParaRPr lang="en-US"/>
          </a:p>
        </p:txBody>
      </p:sp>
      <p:sp>
        <p:nvSpPr>
          <p:cNvPr id="1085" name="Freeform 351"/>
          <p:cNvSpPr>
            <a:spLocks/>
          </p:cNvSpPr>
          <p:nvPr/>
        </p:nvSpPr>
        <p:spPr bwMode="auto">
          <a:xfrm flipH="1">
            <a:off x="7958138" y="860425"/>
            <a:ext cx="3175" cy="3175"/>
          </a:xfrm>
          <a:custGeom>
            <a:avLst/>
            <a:gdLst>
              <a:gd name="T0" fmla="*/ 0 w 15"/>
              <a:gd name="T1" fmla="*/ 2147483647 h 11"/>
              <a:gd name="T2" fmla="*/ 2147483647 w 15"/>
              <a:gd name="T3" fmla="*/ 2147483647 h 11"/>
              <a:gd name="T4" fmla="*/ 2147483647 w 15"/>
              <a:gd name="T5" fmla="*/ 2147483647 h 11"/>
              <a:gd name="T6" fmla="*/ 2147483647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endParaRPr lang="en-US"/>
          </a:p>
        </p:txBody>
      </p:sp>
      <p:sp>
        <p:nvSpPr>
          <p:cNvPr id="1086" name="Freeform 352"/>
          <p:cNvSpPr>
            <a:spLocks/>
          </p:cNvSpPr>
          <p:nvPr/>
        </p:nvSpPr>
        <p:spPr bwMode="auto">
          <a:xfrm flipH="1">
            <a:off x="7954963" y="865188"/>
            <a:ext cx="6350" cy="0"/>
          </a:xfrm>
          <a:custGeom>
            <a:avLst/>
            <a:gdLst>
              <a:gd name="T0" fmla="*/ 2147483647 w 19"/>
              <a:gd name="T1" fmla="*/ 0 h 1"/>
              <a:gd name="T2" fmla="*/ 2147483647 w 19"/>
              <a:gd name="T3" fmla="*/ 0 h 1"/>
              <a:gd name="T4" fmla="*/ 0 w 19"/>
              <a:gd name="T5" fmla="*/ 0 h 1"/>
              <a:gd name="T6" fmla="*/ 0 60000 65536"/>
              <a:gd name="T7" fmla="*/ 0 60000 65536"/>
              <a:gd name="T8" fmla="*/ 0 60000 65536"/>
              <a:gd name="T9" fmla="*/ 0 w 19"/>
              <a:gd name="T10" fmla="*/ 0 h 1"/>
              <a:gd name="T11" fmla="*/ 19 w 19"/>
              <a:gd name="T12" fmla="*/ 0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endParaRPr lang="en-US"/>
          </a:p>
        </p:txBody>
      </p:sp>
      <p:sp>
        <p:nvSpPr>
          <p:cNvPr id="1087" name="Freeform 357"/>
          <p:cNvSpPr>
            <a:spLocks/>
          </p:cNvSpPr>
          <p:nvPr/>
        </p:nvSpPr>
        <p:spPr bwMode="auto">
          <a:xfrm flipH="1">
            <a:off x="7934325" y="796925"/>
            <a:ext cx="87313" cy="38100"/>
          </a:xfrm>
          <a:custGeom>
            <a:avLst/>
            <a:gdLst>
              <a:gd name="T0" fmla="*/ 2147483647 w 305"/>
              <a:gd name="T1" fmla="*/ 2147483647 h 162"/>
              <a:gd name="T2" fmla="*/ 2147483647 w 305"/>
              <a:gd name="T3" fmla="*/ 2147483647 h 162"/>
              <a:gd name="T4" fmla="*/ 2147483647 w 305"/>
              <a:gd name="T5" fmla="*/ 2147483647 h 162"/>
              <a:gd name="T6" fmla="*/ 2147483647 w 305"/>
              <a:gd name="T7" fmla="*/ 2147483647 h 162"/>
              <a:gd name="T8" fmla="*/ 2147483647 w 305"/>
              <a:gd name="T9" fmla="*/ 2147483647 h 162"/>
              <a:gd name="T10" fmla="*/ 2147483647 w 305"/>
              <a:gd name="T11" fmla="*/ 0 h 162"/>
              <a:gd name="T12" fmla="*/ 2147483647 w 305"/>
              <a:gd name="T13" fmla="*/ 2147483647 h 162"/>
              <a:gd name="T14" fmla="*/ 0 w 305"/>
              <a:gd name="T15" fmla="*/ 2147483647 h 162"/>
              <a:gd name="T16" fmla="*/ 2147483647 w 305"/>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endParaRPr lang="en-US"/>
          </a:p>
        </p:txBody>
      </p:sp>
      <p:sp>
        <p:nvSpPr>
          <p:cNvPr id="1088" name="Freeform 359"/>
          <p:cNvSpPr>
            <a:spLocks/>
          </p:cNvSpPr>
          <p:nvPr/>
        </p:nvSpPr>
        <p:spPr bwMode="auto">
          <a:xfrm flipH="1">
            <a:off x="7870825" y="866775"/>
            <a:ext cx="7938" cy="4763"/>
          </a:xfrm>
          <a:custGeom>
            <a:avLst/>
            <a:gdLst>
              <a:gd name="T0" fmla="*/ 2147483647 w 29"/>
              <a:gd name="T1" fmla="*/ 2147483647 h 23"/>
              <a:gd name="T2" fmla="*/ 2147483647 w 29"/>
              <a:gd name="T3" fmla="*/ 2147483647 h 23"/>
              <a:gd name="T4" fmla="*/ 2147483647 w 29"/>
              <a:gd name="T5" fmla="*/ 2147483647 h 23"/>
              <a:gd name="T6" fmla="*/ 2147483647 w 29"/>
              <a:gd name="T7" fmla="*/ 2147483647 h 23"/>
              <a:gd name="T8" fmla="*/ 2147483647 w 29"/>
              <a:gd name="T9" fmla="*/ 0 h 23"/>
              <a:gd name="T10" fmla="*/ 0 w 29"/>
              <a:gd name="T11" fmla="*/ 2147483647 h 23"/>
              <a:gd name="T12" fmla="*/ 0 w 29"/>
              <a:gd name="T13" fmla="*/ 2147483647 h 23"/>
              <a:gd name="T14" fmla="*/ 0 w 29"/>
              <a:gd name="T15" fmla="*/ 2147483647 h 23"/>
              <a:gd name="T16" fmla="*/ 2147483647 w 29"/>
              <a:gd name="T17" fmla="*/ 2147483647 h 23"/>
              <a:gd name="T18" fmla="*/ 2147483647 w 29"/>
              <a:gd name="T19" fmla="*/ 2147483647 h 23"/>
              <a:gd name="T20" fmla="*/ 2147483647 w 29"/>
              <a:gd name="T21" fmla="*/ 2147483647 h 23"/>
              <a:gd name="T22" fmla="*/ 2147483647 w 29"/>
              <a:gd name="T23" fmla="*/ 2147483647 h 23"/>
              <a:gd name="T24" fmla="*/ 2147483647 w 2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endParaRPr lang="en-US"/>
          </a:p>
        </p:txBody>
      </p:sp>
      <p:sp>
        <p:nvSpPr>
          <p:cNvPr id="1089" name="Freeform 361"/>
          <p:cNvSpPr>
            <a:spLocks/>
          </p:cNvSpPr>
          <p:nvPr/>
        </p:nvSpPr>
        <p:spPr bwMode="auto">
          <a:xfrm flipH="1">
            <a:off x="7942263" y="841375"/>
            <a:ext cx="7937" cy="4763"/>
          </a:xfrm>
          <a:custGeom>
            <a:avLst/>
            <a:gdLst>
              <a:gd name="T0" fmla="*/ 2147483647 w 26"/>
              <a:gd name="T1" fmla="*/ 2147483647 h 21"/>
              <a:gd name="T2" fmla="*/ 2147483647 w 26"/>
              <a:gd name="T3" fmla="*/ 2147483647 h 21"/>
              <a:gd name="T4" fmla="*/ 2147483647 w 26"/>
              <a:gd name="T5" fmla="*/ 2147483647 h 21"/>
              <a:gd name="T6" fmla="*/ 2147483647 w 26"/>
              <a:gd name="T7" fmla="*/ 2147483647 h 21"/>
              <a:gd name="T8" fmla="*/ 2147483647 w 26"/>
              <a:gd name="T9" fmla="*/ 0 h 21"/>
              <a:gd name="T10" fmla="*/ 0 w 26"/>
              <a:gd name="T11" fmla="*/ 2147483647 h 21"/>
              <a:gd name="T12" fmla="*/ 2147483647 w 26"/>
              <a:gd name="T13" fmla="*/ 2147483647 h 21"/>
              <a:gd name="T14" fmla="*/ 2147483647 w 26"/>
              <a:gd name="T15" fmla="*/ 2147483647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2147483647 w 26"/>
              <a:gd name="T27" fmla="*/ 2147483647 h 21"/>
              <a:gd name="T28" fmla="*/ 2147483647 w 26"/>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endParaRPr lang="en-US"/>
          </a:p>
        </p:txBody>
      </p:sp>
      <p:sp>
        <p:nvSpPr>
          <p:cNvPr id="1090" name="Freeform 363"/>
          <p:cNvSpPr>
            <a:spLocks/>
          </p:cNvSpPr>
          <p:nvPr/>
        </p:nvSpPr>
        <p:spPr bwMode="auto">
          <a:xfrm flipH="1">
            <a:off x="7870825" y="862013"/>
            <a:ext cx="7938" cy="6350"/>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0 w 31"/>
              <a:gd name="T9" fmla="*/ 2147483647 h 28"/>
              <a:gd name="T10" fmla="*/ 0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0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endParaRPr lang="en-US"/>
          </a:p>
        </p:txBody>
      </p:sp>
      <p:sp>
        <p:nvSpPr>
          <p:cNvPr id="1091" name="Freeform 365"/>
          <p:cNvSpPr>
            <a:spLocks/>
          </p:cNvSpPr>
          <p:nvPr/>
        </p:nvSpPr>
        <p:spPr bwMode="auto">
          <a:xfrm flipH="1">
            <a:off x="7942263" y="836613"/>
            <a:ext cx="9525" cy="6350"/>
          </a:xfrm>
          <a:custGeom>
            <a:avLst/>
            <a:gdLst>
              <a:gd name="T0" fmla="*/ 2147483647 w 32"/>
              <a:gd name="T1" fmla="*/ 2147483647 h 26"/>
              <a:gd name="T2" fmla="*/ 2147483647 w 32"/>
              <a:gd name="T3" fmla="*/ 2147483647 h 26"/>
              <a:gd name="T4" fmla="*/ 2147483647 w 32"/>
              <a:gd name="T5" fmla="*/ 2147483647 h 26"/>
              <a:gd name="T6" fmla="*/ 2147483647 w 32"/>
              <a:gd name="T7" fmla="*/ 2147483647 h 26"/>
              <a:gd name="T8" fmla="*/ 0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0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2147483647 w 32"/>
              <a:gd name="T29" fmla="*/ 2147483647 h 26"/>
              <a:gd name="T30" fmla="*/ 2147483647 w 32"/>
              <a:gd name="T31" fmla="*/ 2147483647 h 26"/>
              <a:gd name="T32" fmla="*/ 2147483647 w 32"/>
              <a:gd name="T33" fmla="*/ 2147483647 h 26"/>
              <a:gd name="T34" fmla="*/ 2147483647 w 3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endParaRPr lang="en-US"/>
          </a:p>
        </p:txBody>
      </p:sp>
      <p:sp>
        <p:nvSpPr>
          <p:cNvPr id="1092" name="Freeform 368"/>
          <p:cNvSpPr>
            <a:spLocks/>
          </p:cNvSpPr>
          <p:nvPr/>
        </p:nvSpPr>
        <p:spPr bwMode="auto">
          <a:xfrm flipH="1">
            <a:off x="7842250" y="863600"/>
            <a:ext cx="15875" cy="6350"/>
          </a:xfrm>
          <a:custGeom>
            <a:avLst/>
            <a:gdLst>
              <a:gd name="T0" fmla="*/ 2147483647 w 51"/>
              <a:gd name="T1" fmla="*/ 2147483647 h 29"/>
              <a:gd name="T2" fmla="*/ 2147483647 w 51"/>
              <a:gd name="T3" fmla="*/ 2147483647 h 29"/>
              <a:gd name="T4" fmla="*/ 2147483647 w 51"/>
              <a:gd name="T5" fmla="*/ 2147483647 h 29"/>
              <a:gd name="T6" fmla="*/ 2147483647 w 51"/>
              <a:gd name="T7" fmla="*/ 2147483647 h 29"/>
              <a:gd name="T8" fmla="*/ 2147483647 w 51"/>
              <a:gd name="T9" fmla="*/ 2147483647 h 29"/>
              <a:gd name="T10" fmla="*/ 0 w 51"/>
              <a:gd name="T11" fmla="*/ 2147483647 h 29"/>
              <a:gd name="T12" fmla="*/ 2147483647 w 51"/>
              <a:gd name="T13" fmla="*/ 2147483647 h 29"/>
              <a:gd name="T14" fmla="*/ 2147483647 w 51"/>
              <a:gd name="T15" fmla="*/ 2147483647 h 29"/>
              <a:gd name="T16" fmla="*/ 2147483647 w 51"/>
              <a:gd name="T17" fmla="*/ 2147483647 h 29"/>
              <a:gd name="T18" fmla="*/ 2147483647 w 51"/>
              <a:gd name="T19" fmla="*/ 0 h 29"/>
              <a:gd name="T20" fmla="*/ 2147483647 w 51"/>
              <a:gd name="T21" fmla="*/ 214748364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endParaRPr lang="en-US"/>
          </a:p>
        </p:txBody>
      </p:sp>
      <p:sp>
        <p:nvSpPr>
          <p:cNvPr id="1093" name="Freeform 370"/>
          <p:cNvSpPr>
            <a:spLocks/>
          </p:cNvSpPr>
          <p:nvPr/>
        </p:nvSpPr>
        <p:spPr bwMode="auto">
          <a:xfrm flipH="1">
            <a:off x="7742238" y="862013"/>
            <a:ext cx="112712" cy="31750"/>
          </a:xfrm>
          <a:custGeom>
            <a:avLst/>
            <a:gdLst>
              <a:gd name="T0" fmla="*/ 2147483647 w 397"/>
              <a:gd name="T1" fmla="*/ 2147483647 h 140"/>
              <a:gd name="T2" fmla="*/ 2147483647 w 397"/>
              <a:gd name="T3" fmla="*/ 2147483647 h 140"/>
              <a:gd name="T4" fmla="*/ 2147483647 w 397"/>
              <a:gd name="T5" fmla="*/ 2147483647 h 140"/>
              <a:gd name="T6" fmla="*/ 2147483647 w 397"/>
              <a:gd name="T7" fmla="*/ 2147483647 h 140"/>
              <a:gd name="T8" fmla="*/ 2147483647 w 397"/>
              <a:gd name="T9" fmla="*/ 2147483647 h 140"/>
              <a:gd name="T10" fmla="*/ 2147483647 w 397"/>
              <a:gd name="T11" fmla="*/ 2147483647 h 140"/>
              <a:gd name="T12" fmla="*/ 0 w 397"/>
              <a:gd name="T13" fmla="*/ 2147483647 h 140"/>
              <a:gd name="T14" fmla="*/ 0 w 397"/>
              <a:gd name="T15" fmla="*/ 2147483647 h 140"/>
              <a:gd name="T16" fmla="*/ 2147483647 w 397"/>
              <a:gd name="T17" fmla="*/ 2147483647 h 140"/>
              <a:gd name="T18" fmla="*/ 2147483647 w 397"/>
              <a:gd name="T19" fmla="*/ 0 h 140"/>
              <a:gd name="T20" fmla="*/ 2147483647 w 397"/>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endParaRPr lang="en-US"/>
          </a:p>
        </p:txBody>
      </p:sp>
      <p:sp>
        <p:nvSpPr>
          <p:cNvPr id="1094" name="Freeform 372"/>
          <p:cNvSpPr>
            <a:spLocks/>
          </p:cNvSpPr>
          <p:nvPr/>
        </p:nvSpPr>
        <p:spPr bwMode="auto">
          <a:xfrm flipH="1">
            <a:off x="7912100" y="842963"/>
            <a:ext cx="25400" cy="1587"/>
          </a:xfrm>
          <a:custGeom>
            <a:avLst/>
            <a:gdLst>
              <a:gd name="T0" fmla="*/ 2147483647 w 85"/>
              <a:gd name="T1" fmla="*/ 2147483647 h 8"/>
              <a:gd name="T2" fmla="*/ 0 w 85"/>
              <a:gd name="T3" fmla="*/ 2147483647 h 8"/>
              <a:gd name="T4" fmla="*/ 2147483647 w 85"/>
              <a:gd name="T5" fmla="*/ 2147483647 h 8"/>
              <a:gd name="T6" fmla="*/ 2147483647 w 85"/>
              <a:gd name="T7" fmla="*/ 2147483647 h 8"/>
              <a:gd name="T8" fmla="*/ 2147483647 w 85"/>
              <a:gd name="T9" fmla="*/ 2147483647 h 8"/>
              <a:gd name="T10" fmla="*/ 2147483647 w 85"/>
              <a:gd name="T11" fmla="*/ 2147483647 h 8"/>
              <a:gd name="T12" fmla="*/ 2147483647 w 85"/>
              <a:gd name="T13" fmla="*/ 0 h 8"/>
              <a:gd name="T14" fmla="*/ 2147483647 w 85"/>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endParaRPr lang="en-US"/>
          </a:p>
        </p:txBody>
      </p:sp>
      <p:pic>
        <p:nvPicPr>
          <p:cNvPr id="1095" name="Picture 2" descr="drawing of ARPA Network"/>
          <p:cNvPicPr>
            <a:picLocks noGrp="1" noChangeAspect="1" noChangeArrowheads="1"/>
          </p:cNvPicPr>
          <p:nvPr>
            <p:ph idx="4294967295"/>
          </p:nvPr>
        </p:nvPicPr>
        <p:blipFill>
          <a:blip r:embed="rId32" cstate="print"/>
          <a:srcRect b="8458"/>
          <a:stretch>
            <a:fillRect/>
          </a:stretch>
        </p:blipFill>
        <p:spPr>
          <a:xfrm>
            <a:off x="228600" y="3048000"/>
            <a:ext cx="2133600" cy="1774825"/>
          </a:xfrm>
          <a:noFill/>
        </p:spPr>
      </p:pic>
      <p:sp>
        <p:nvSpPr>
          <p:cNvPr id="1096" name="Text Box 95"/>
          <p:cNvSpPr txBox="1">
            <a:spLocks noChangeArrowheads="1"/>
          </p:cNvSpPr>
          <p:nvPr/>
        </p:nvSpPr>
        <p:spPr bwMode="auto">
          <a:xfrm>
            <a:off x="1066800" y="4800600"/>
            <a:ext cx="706438" cy="366713"/>
          </a:xfrm>
          <a:prstGeom prst="rect">
            <a:avLst/>
          </a:prstGeom>
          <a:noFill/>
          <a:ln w="9525">
            <a:noFill/>
            <a:miter lim="800000"/>
            <a:headEnd/>
            <a:tailEnd/>
          </a:ln>
        </p:spPr>
        <p:txBody>
          <a:bodyPr wrap="none">
            <a:spAutoFit/>
          </a:bodyPr>
          <a:lstStyle/>
          <a:p>
            <a:r>
              <a:rPr lang="en-US">
                <a:latin typeface="Comic Sans MS" pitchFamily="66" charset="0"/>
              </a:rPr>
              <a:t>1970</a:t>
            </a:r>
          </a:p>
        </p:txBody>
      </p:sp>
      <p:grpSp>
        <p:nvGrpSpPr>
          <p:cNvPr id="10" name="Group 96" descr="cartoons of networks"/>
          <p:cNvGrpSpPr>
            <a:grpSpLocks/>
          </p:cNvGrpSpPr>
          <p:nvPr/>
        </p:nvGrpSpPr>
        <p:grpSpPr bwMode="auto">
          <a:xfrm>
            <a:off x="0" y="685800"/>
            <a:ext cx="9144000" cy="2819400"/>
            <a:chOff x="0" y="432"/>
            <a:chExt cx="5760" cy="1776"/>
          </a:xfrm>
        </p:grpSpPr>
        <p:grpSp>
          <p:nvGrpSpPr>
            <p:cNvPr id="11" name="Group 97"/>
            <p:cNvGrpSpPr>
              <a:grpSpLocks/>
            </p:cNvGrpSpPr>
            <p:nvPr/>
          </p:nvGrpSpPr>
          <p:grpSpPr bwMode="auto">
            <a:xfrm>
              <a:off x="1632" y="720"/>
              <a:ext cx="1649" cy="1174"/>
              <a:chOff x="1739" y="746"/>
              <a:chExt cx="1649" cy="1174"/>
            </a:xfrm>
          </p:grpSpPr>
          <p:pic>
            <p:nvPicPr>
              <p:cNvPr id="1835" name="Picture 48" descr="http://tbn0.google.com/images?q=tbn:Y2Sd6RLtpQRIZM:http://atto.buffalo.edu/registered/ATBasics/AdaptingComputers/SimpleModifications/images/Positioning.jpg">
                <a:hlinkClick r:id="rId33"/>
              </p:cNvPr>
              <p:cNvPicPr>
                <a:picLocks noChangeAspect="1" noChangeArrowheads="1"/>
              </p:cNvPicPr>
              <p:nvPr/>
            </p:nvPicPr>
            <p:blipFill>
              <a:blip r:embed="rId34" cstate="print"/>
              <a:srcRect/>
              <a:stretch>
                <a:fillRect/>
              </a:stretch>
            </p:blipFill>
            <p:spPr bwMode="auto">
              <a:xfrm>
                <a:off x="3024" y="1549"/>
                <a:ext cx="364" cy="371"/>
              </a:xfrm>
              <a:prstGeom prst="rect">
                <a:avLst/>
              </a:prstGeom>
              <a:noFill/>
              <a:ln w="9525">
                <a:noFill/>
                <a:miter lim="800000"/>
                <a:headEnd/>
                <a:tailEnd/>
              </a:ln>
            </p:spPr>
          </p:pic>
          <p:pic>
            <p:nvPicPr>
              <p:cNvPr id="1836" name="Picture 44" descr="http://tbn0.google.com/images?q=tbn:GOBRzYFWmgJTeM:http://www.hanksites.com/images/ComputerUser.gif">
                <a:hlinkClick r:id="rId35"/>
              </p:cNvPr>
              <p:cNvPicPr>
                <a:picLocks noChangeAspect="1" noChangeArrowheads="1"/>
              </p:cNvPicPr>
              <p:nvPr/>
            </p:nvPicPr>
            <p:blipFill>
              <a:blip r:embed="rId36" cstate="print"/>
              <a:srcRect/>
              <a:stretch>
                <a:fillRect/>
              </a:stretch>
            </p:blipFill>
            <p:spPr bwMode="auto">
              <a:xfrm>
                <a:off x="1739" y="1468"/>
                <a:ext cx="269" cy="275"/>
              </a:xfrm>
              <a:prstGeom prst="rect">
                <a:avLst/>
              </a:prstGeom>
              <a:noFill/>
              <a:ln w="9525">
                <a:noFill/>
                <a:miter lim="800000"/>
                <a:headEnd/>
                <a:tailEnd/>
              </a:ln>
            </p:spPr>
          </p:pic>
          <p:pic>
            <p:nvPicPr>
              <p:cNvPr id="1837" name="Picture 46" descr="http://tbn0.google.com/images?q=tbn:tD-DYIYddlbGFM:http://www.computerdoctorbook.com/images/angry-woman-ani.gif">
                <a:hlinkClick r:id="rId37"/>
              </p:cNvPr>
              <p:cNvPicPr>
                <a:picLocks noChangeAspect="1" noChangeArrowheads="1"/>
              </p:cNvPicPr>
              <p:nvPr/>
            </p:nvPicPr>
            <p:blipFill>
              <a:blip r:embed="rId38" cstate="print"/>
              <a:srcRect/>
              <a:stretch>
                <a:fillRect/>
              </a:stretch>
            </p:blipFill>
            <p:spPr bwMode="auto">
              <a:xfrm>
                <a:off x="2622" y="746"/>
                <a:ext cx="376" cy="313"/>
              </a:xfrm>
              <a:prstGeom prst="rect">
                <a:avLst/>
              </a:prstGeom>
              <a:noFill/>
              <a:ln w="9525">
                <a:noFill/>
                <a:miter lim="800000"/>
                <a:headEnd/>
                <a:tailEnd/>
              </a:ln>
            </p:spPr>
          </p:pic>
          <p:sp>
            <p:nvSpPr>
              <p:cNvPr id="3506" name="AutoShape 3"/>
              <p:cNvSpPr>
                <a:spLocks noChangeArrowheads="1"/>
              </p:cNvSpPr>
              <p:nvPr/>
            </p:nvSpPr>
            <p:spPr bwMode="auto">
              <a:xfrm>
                <a:off x="1933" y="1033"/>
                <a:ext cx="1379" cy="640"/>
              </a:xfrm>
              <a:prstGeom prst="cloudCallout">
                <a:avLst>
                  <a:gd name="adj1" fmla="val -20310"/>
                  <a:gd name="adj2" fmla="val 29120"/>
                </a:avLst>
              </a:prstGeom>
              <a:solidFill>
                <a:schemeClr val="accent2">
                  <a:lumMod val="20000"/>
                  <a:lumOff val="80000"/>
                </a:schemeClr>
              </a:solidFill>
              <a:ln w="22225">
                <a:solidFill>
                  <a:schemeClr val="tx1"/>
                </a:solidFill>
                <a:round/>
                <a:headEnd type="none" w="sm" len="sm"/>
                <a:tailEnd type="none" w="sm" len="sm"/>
              </a:ln>
              <a:effectLst>
                <a:innerShdw blurRad="63500" dist="50800" dir="2700000">
                  <a:prstClr val="black">
                    <a:alpha val="50000"/>
                  </a:prstClr>
                </a:innerShdw>
              </a:effectLst>
            </p:spPr>
            <p:txBody>
              <a:bodyPr/>
              <a:lstStyle/>
              <a:p>
                <a:pPr algn="ctr" fontAlgn="auto">
                  <a:spcBef>
                    <a:spcPts val="0"/>
                  </a:spcBef>
                  <a:spcAft>
                    <a:spcPts val="0"/>
                  </a:spcAft>
                  <a:defRPr/>
                </a:pPr>
                <a:endParaRPr lang="en-US" sz="1400" b="1">
                  <a:latin typeface="+mn-lt"/>
                </a:endParaRPr>
              </a:p>
            </p:txBody>
          </p:sp>
          <p:pic>
            <p:nvPicPr>
              <p:cNvPr id="1841" name="Picture 33" descr="MCj04352420000[1]"/>
              <p:cNvPicPr>
                <a:picLocks noChangeAspect="1" noChangeArrowheads="1"/>
              </p:cNvPicPr>
              <p:nvPr/>
            </p:nvPicPr>
            <p:blipFill>
              <a:blip r:embed="rId39" cstate="print"/>
              <a:srcRect/>
              <a:stretch>
                <a:fillRect/>
              </a:stretch>
            </p:blipFill>
            <p:spPr bwMode="auto">
              <a:xfrm>
                <a:off x="2159" y="1391"/>
                <a:ext cx="225" cy="361"/>
              </a:xfrm>
              <a:prstGeom prst="rect">
                <a:avLst/>
              </a:prstGeom>
              <a:noFill/>
              <a:ln w="9525">
                <a:noFill/>
                <a:miter lim="800000"/>
                <a:headEnd/>
                <a:tailEnd/>
              </a:ln>
            </p:spPr>
          </p:pic>
          <p:pic>
            <p:nvPicPr>
              <p:cNvPr id="1842" name="Picture 33" descr="MCj04352420000[1]"/>
              <p:cNvPicPr>
                <a:picLocks noChangeAspect="1" noChangeArrowheads="1"/>
              </p:cNvPicPr>
              <p:nvPr/>
            </p:nvPicPr>
            <p:blipFill>
              <a:blip r:embed="rId40" cstate="print"/>
              <a:srcRect/>
              <a:stretch>
                <a:fillRect/>
              </a:stretch>
            </p:blipFill>
            <p:spPr bwMode="auto">
              <a:xfrm>
                <a:off x="1908" y="1212"/>
                <a:ext cx="226" cy="361"/>
              </a:xfrm>
              <a:prstGeom prst="rect">
                <a:avLst/>
              </a:prstGeom>
              <a:noFill/>
              <a:ln w="9525">
                <a:noFill/>
                <a:miter lim="800000"/>
                <a:headEnd/>
                <a:tailEnd/>
              </a:ln>
            </p:spPr>
          </p:pic>
          <p:pic>
            <p:nvPicPr>
              <p:cNvPr id="1843" name="Picture 33" descr="MCj04352420000[1]"/>
              <p:cNvPicPr>
                <a:picLocks noChangeAspect="1" noChangeArrowheads="1"/>
              </p:cNvPicPr>
              <p:nvPr/>
            </p:nvPicPr>
            <p:blipFill>
              <a:blip r:embed="rId40" cstate="print"/>
              <a:srcRect/>
              <a:stretch>
                <a:fillRect/>
              </a:stretch>
            </p:blipFill>
            <p:spPr bwMode="auto">
              <a:xfrm>
                <a:off x="3086" y="1110"/>
                <a:ext cx="226" cy="361"/>
              </a:xfrm>
              <a:prstGeom prst="rect">
                <a:avLst/>
              </a:prstGeom>
              <a:noFill/>
              <a:ln w="9525">
                <a:noFill/>
                <a:miter lim="800000"/>
                <a:headEnd/>
                <a:tailEnd/>
              </a:ln>
            </p:spPr>
          </p:pic>
          <p:pic>
            <p:nvPicPr>
              <p:cNvPr id="1844" name="Picture 33" descr="MCj04352420000[1]"/>
              <p:cNvPicPr>
                <a:picLocks noChangeAspect="1" noChangeArrowheads="1"/>
              </p:cNvPicPr>
              <p:nvPr/>
            </p:nvPicPr>
            <p:blipFill>
              <a:blip r:embed="rId40" cstate="print"/>
              <a:srcRect/>
              <a:stretch>
                <a:fillRect/>
              </a:stretch>
            </p:blipFill>
            <p:spPr bwMode="auto">
              <a:xfrm>
                <a:off x="2384" y="957"/>
                <a:ext cx="226" cy="360"/>
              </a:xfrm>
              <a:prstGeom prst="rect">
                <a:avLst/>
              </a:prstGeom>
              <a:noFill/>
              <a:ln w="9525">
                <a:noFill/>
                <a:miter lim="800000"/>
                <a:headEnd/>
                <a:tailEnd/>
              </a:ln>
            </p:spPr>
          </p:pic>
          <p:pic>
            <p:nvPicPr>
              <p:cNvPr id="1845" name="Picture 33" descr="MCj04352420000[1]"/>
              <p:cNvPicPr>
                <a:picLocks noChangeAspect="1" noChangeArrowheads="1"/>
              </p:cNvPicPr>
              <p:nvPr/>
            </p:nvPicPr>
            <p:blipFill>
              <a:blip r:embed="rId40" cstate="print"/>
              <a:srcRect/>
              <a:stretch>
                <a:fillRect/>
              </a:stretch>
            </p:blipFill>
            <p:spPr bwMode="auto">
              <a:xfrm>
                <a:off x="2760" y="1494"/>
                <a:ext cx="226" cy="360"/>
              </a:xfrm>
              <a:prstGeom prst="rect">
                <a:avLst/>
              </a:prstGeom>
              <a:noFill/>
              <a:ln w="9525">
                <a:noFill/>
                <a:miter lim="800000"/>
                <a:headEnd/>
                <a:tailEnd/>
              </a:ln>
            </p:spPr>
          </p:pic>
        </p:grpSp>
        <p:grpSp>
          <p:nvGrpSpPr>
            <p:cNvPr id="12" name="Group 109"/>
            <p:cNvGrpSpPr>
              <a:grpSpLocks/>
            </p:cNvGrpSpPr>
            <p:nvPr/>
          </p:nvGrpSpPr>
          <p:grpSpPr bwMode="auto">
            <a:xfrm>
              <a:off x="0" y="864"/>
              <a:ext cx="1427" cy="816"/>
              <a:chOff x="0" y="672"/>
              <a:chExt cx="1427" cy="816"/>
            </a:xfrm>
          </p:grpSpPr>
          <p:cxnSp>
            <p:nvCxnSpPr>
              <p:cNvPr id="83" name="Straight Connector 82"/>
              <p:cNvCxnSpPr/>
              <p:nvPr/>
            </p:nvCxnSpPr>
            <p:spPr>
              <a:xfrm rot="5400000" flipH="1" flipV="1">
                <a:off x="480" y="1152"/>
                <a:ext cx="192" cy="1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26" name="Object 4"/>
              <p:cNvGraphicFramePr>
                <a:graphicFrameLocks noChangeAspect="1"/>
              </p:cNvGraphicFramePr>
              <p:nvPr/>
            </p:nvGraphicFramePr>
            <p:xfrm>
              <a:off x="1008" y="960"/>
              <a:ext cx="193" cy="199"/>
            </p:xfrm>
            <a:graphic>
              <a:graphicData uri="http://schemas.openxmlformats.org/presentationml/2006/ole">
                <p:oleObj spid="_x0000_s234498" name="Photo Editor Photo" r:id="rId41" imgW="1219370" imgH="1219370" progId="MSPhotoEd.3">
                  <p:embed/>
                </p:oleObj>
              </a:graphicData>
            </a:graphic>
          </p:graphicFrame>
          <p:pic>
            <p:nvPicPr>
              <p:cNvPr id="1828" name="Picture 16" descr="http://www.ultratec.com/images/modem_large.jpg"/>
              <p:cNvPicPr>
                <a:picLocks noChangeAspect="1" noChangeArrowheads="1"/>
              </p:cNvPicPr>
              <p:nvPr/>
            </p:nvPicPr>
            <p:blipFill>
              <a:blip r:embed="rId30" cstate="print"/>
              <a:srcRect/>
              <a:stretch>
                <a:fillRect/>
              </a:stretch>
            </p:blipFill>
            <p:spPr bwMode="auto">
              <a:xfrm>
                <a:off x="384" y="1296"/>
                <a:ext cx="221" cy="167"/>
              </a:xfrm>
              <a:prstGeom prst="rect">
                <a:avLst/>
              </a:prstGeom>
              <a:noFill/>
              <a:ln w="9525">
                <a:noFill/>
                <a:miter lim="800000"/>
                <a:headEnd/>
                <a:tailEnd/>
              </a:ln>
            </p:spPr>
          </p:pic>
          <p:pic>
            <p:nvPicPr>
              <p:cNvPr id="1829" name="Picture 20" descr="http://tbn0.google.com/images?q=tbn:My48c6ooR3njDM:http://www.sparrowcorp.com/ForSale/SaleImages/VME_CRATE.JPG">
                <a:hlinkClick r:id="rId42"/>
              </p:cNvPr>
              <p:cNvPicPr>
                <a:picLocks noChangeAspect="1" noChangeArrowheads="1"/>
              </p:cNvPicPr>
              <p:nvPr/>
            </p:nvPicPr>
            <p:blipFill>
              <a:blip r:embed="rId43" cstate="print"/>
              <a:srcRect/>
              <a:stretch>
                <a:fillRect/>
              </a:stretch>
            </p:blipFill>
            <p:spPr bwMode="auto">
              <a:xfrm>
                <a:off x="672" y="1104"/>
                <a:ext cx="212" cy="165"/>
              </a:xfrm>
              <a:prstGeom prst="rect">
                <a:avLst/>
              </a:prstGeom>
              <a:noFill/>
              <a:ln w="9525">
                <a:noFill/>
                <a:miter lim="800000"/>
                <a:headEnd/>
                <a:tailEnd/>
              </a:ln>
            </p:spPr>
          </p:pic>
          <p:pic>
            <p:nvPicPr>
              <p:cNvPr id="1830" name="Picture 2" descr="Power pole and lines"/>
              <p:cNvPicPr>
                <a:picLocks noChangeAspect="1" noChangeArrowheads="1"/>
              </p:cNvPicPr>
              <p:nvPr/>
            </p:nvPicPr>
            <p:blipFill>
              <a:blip r:embed="rId44" cstate="print"/>
              <a:srcRect/>
              <a:stretch>
                <a:fillRect/>
              </a:stretch>
            </p:blipFill>
            <p:spPr bwMode="auto">
              <a:xfrm>
                <a:off x="672" y="672"/>
                <a:ext cx="212" cy="272"/>
              </a:xfrm>
              <a:prstGeom prst="rect">
                <a:avLst/>
              </a:prstGeom>
              <a:noFill/>
              <a:ln w="9525">
                <a:noFill/>
                <a:miter lim="800000"/>
                <a:headEnd/>
                <a:tailEnd/>
              </a:ln>
            </p:spPr>
          </p:pic>
          <p:cxnSp>
            <p:nvCxnSpPr>
              <p:cNvPr id="75" name="Straight Connector 74"/>
              <p:cNvCxnSpPr/>
              <p:nvPr/>
            </p:nvCxnSpPr>
            <p:spPr>
              <a:xfrm rot="5400000">
                <a:off x="888" y="696"/>
                <a:ext cx="96" cy="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2075" idx="2"/>
                <a:endCxn id="89" idx="0"/>
              </p:cNvCxnSpPr>
              <p:nvPr/>
            </p:nvCxnSpPr>
            <p:spPr>
              <a:xfrm rot="5400000">
                <a:off x="696" y="1032"/>
                <a:ext cx="2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33" name="Picture 36" descr="http://web.princeton.edu/sites/TreasurersOffice/OperationsSupport/Images/InternetUserSafetyGuide/Picture1.gif"/>
              <p:cNvPicPr>
                <a:picLocks noChangeAspect="1" noChangeArrowheads="1"/>
              </p:cNvPicPr>
              <p:nvPr/>
            </p:nvPicPr>
            <p:blipFill>
              <a:blip r:embed="rId45" cstate="print"/>
              <a:srcRect/>
              <a:stretch>
                <a:fillRect/>
              </a:stretch>
            </p:blipFill>
            <p:spPr bwMode="auto">
              <a:xfrm flipH="1">
                <a:off x="0" y="1200"/>
                <a:ext cx="371" cy="288"/>
              </a:xfrm>
              <a:prstGeom prst="rect">
                <a:avLst/>
              </a:prstGeom>
              <a:noFill/>
              <a:ln w="9525">
                <a:noFill/>
                <a:miter lim="800000"/>
                <a:headEnd/>
                <a:tailEnd/>
              </a:ln>
            </p:spPr>
          </p:pic>
          <p:pic>
            <p:nvPicPr>
              <p:cNvPr id="1834" name="Picture 36" descr="http://web.princeton.edu/sites/TreasurersOffice/OperationsSupport/Images/InternetUserSafetyGuide/Picture1.gif"/>
              <p:cNvPicPr>
                <a:picLocks noChangeAspect="1" noChangeArrowheads="1"/>
              </p:cNvPicPr>
              <p:nvPr/>
            </p:nvPicPr>
            <p:blipFill>
              <a:blip r:embed="rId45" cstate="print"/>
              <a:srcRect/>
              <a:stretch>
                <a:fillRect/>
              </a:stretch>
            </p:blipFill>
            <p:spPr bwMode="auto">
              <a:xfrm flipH="1">
                <a:off x="1056" y="672"/>
                <a:ext cx="371" cy="288"/>
              </a:xfrm>
              <a:prstGeom prst="rect">
                <a:avLst/>
              </a:prstGeom>
              <a:noFill/>
              <a:ln w="9525">
                <a:noFill/>
                <a:miter lim="800000"/>
                <a:headEnd/>
                <a:tailEnd/>
              </a:ln>
            </p:spPr>
          </p:pic>
        </p:grpSp>
        <p:grpSp>
          <p:nvGrpSpPr>
            <p:cNvPr id="13" name="Group 3520"/>
            <p:cNvGrpSpPr>
              <a:grpSpLocks/>
            </p:cNvGrpSpPr>
            <p:nvPr/>
          </p:nvGrpSpPr>
          <p:grpSpPr bwMode="auto">
            <a:xfrm>
              <a:off x="3939" y="432"/>
              <a:ext cx="1821" cy="1776"/>
              <a:chOff x="5562600" y="76200"/>
              <a:chExt cx="2890542" cy="2819400"/>
            </a:xfrm>
          </p:grpSpPr>
          <p:pic>
            <p:nvPicPr>
              <p:cNvPr id="1102" name="Picture 21" descr="http://www.computerhistory.org/internet_history/full_size_images/1988_ncar_network.gif"/>
              <p:cNvPicPr>
                <a:picLocks noChangeAspect="1" noChangeArrowheads="1"/>
              </p:cNvPicPr>
              <p:nvPr/>
            </p:nvPicPr>
            <p:blipFill>
              <a:blip r:embed="rId46" cstate="print"/>
              <a:srcRect/>
              <a:stretch>
                <a:fillRect/>
              </a:stretch>
            </p:blipFill>
            <p:spPr bwMode="auto">
              <a:xfrm>
                <a:off x="7352962" y="775011"/>
                <a:ext cx="800438" cy="596589"/>
              </a:xfrm>
              <a:prstGeom prst="rect">
                <a:avLst/>
              </a:prstGeom>
              <a:noFill/>
              <a:ln w="9525">
                <a:noFill/>
                <a:miter lim="800000"/>
                <a:headEnd/>
                <a:tailEnd/>
              </a:ln>
            </p:spPr>
          </p:pic>
          <p:pic>
            <p:nvPicPr>
              <p:cNvPr id="1103" name="Picture 71" descr="http://www.reactos.org/wiki/images/thumb/1/10/InternetGlobe.png/120px-InternetGlobe.png"/>
              <p:cNvPicPr>
                <a:picLocks noChangeAspect="1" noChangeArrowheads="1"/>
              </p:cNvPicPr>
              <p:nvPr/>
            </p:nvPicPr>
            <p:blipFill>
              <a:blip r:embed="rId47" cstate="print"/>
              <a:srcRect/>
              <a:stretch>
                <a:fillRect/>
              </a:stretch>
            </p:blipFill>
            <p:spPr bwMode="auto">
              <a:xfrm>
                <a:off x="6324600" y="914400"/>
                <a:ext cx="1143000" cy="1143000"/>
              </a:xfrm>
              <a:prstGeom prst="rect">
                <a:avLst/>
              </a:prstGeom>
              <a:noFill/>
              <a:ln w="9525">
                <a:noFill/>
                <a:miter lim="800000"/>
                <a:headEnd/>
                <a:tailEnd/>
              </a:ln>
            </p:spPr>
          </p:pic>
          <p:pic>
            <p:nvPicPr>
              <p:cNvPr id="1104" name="Picture 4" descr="figure 2"/>
              <p:cNvPicPr>
                <a:picLocks noChangeAspect="1" noChangeArrowheads="1"/>
              </p:cNvPicPr>
              <p:nvPr/>
            </p:nvPicPr>
            <p:blipFill>
              <a:blip r:embed="rId48" cstate="print"/>
              <a:srcRect/>
              <a:stretch>
                <a:fillRect/>
              </a:stretch>
            </p:blipFill>
            <p:spPr bwMode="auto">
              <a:xfrm>
                <a:off x="5715000" y="910681"/>
                <a:ext cx="665519" cy="437013"/>
              </a:xfrm>
              <a:prstGeom prst="rect">
                <a:avLst/>
              </a:prstGeom>
              <a:noFill/>
              <a:ln w="9525">
                <a:noFill/>
                <a:miter lim="800000"/>
                <a:headEnd/>
                <a:tailEnd/>
              </a:ln>
            </p:spPr>
          </p:pic>
          <p:pic>
            <p:nvPicPr>
              <p:cNvPr id="1105" name="Picture 3"/>
              <p:cNvPicPr>
                <a:picLocks noChangeAspect="1" noChangeArrowheads="1"/>
              </p:cNvPicPr>
              <p:nvPr/>
            </p:nvPicPr>
            <p:blipFill>
              <a:blip r:embed="rId49" cstate="print"/>
              <a:srcRect/>
              <a:stretch>
                <a:fillRect/>
              </a:stretch>
            </p:blipFill>
            <p:spPr bwMode="auto">
              <a:xfrm>
                <a:off x="7641441" y="1679388"/>
                <a:ext cx="243138" cy="343253"/>
              </a:xfrm>
              <a:prstGeom prst="rect">
                <a:avLst/>
              </a:prstGeom>
              <a:noFill/>
              <a:ln w="9525">
                <a:noFill/>
                <a:miter lim="800000"/>
                <a:headEnd/>
                <a:tailEnd/>
              </a:ln>
            </p:spPr>
          </p:pic>
          <p:pic>
            <p:nvPicPr>
              <p:cNvPr id="1106" name="Picture 20"/>
              <p:cNvPicPr>
                <a:picLocks noChangeAspect="1" noChangeArrowheads="1"/>
              </p:cNvPicPr>
              <p:nvPr/>
            </p:nvPicPr>
            <p:blipFill>
              <a:blip r:embed="rId50" cstate="print"/>
              <a:srcRect/>
              <a:stretch>
                <a:fillRect/>
              </a:stretch>
            </p:blipFill>
            <p:spPr bwMode="auto">
              <a:xfrm>
                <a:off x="6308249" y="1845235"/>
                <a:ext cx="168751" cy="251727"/>
              </a:xfrm>
              <a:prstGeom prst="rect">
                <a:avLst/>
              </a:prstGeom>
              <a:noFill/>
              <a:ln w="9525">
                <a:noFill/>
                <a:miter lim="800000"/>
                <a:headEnd/>
                <a:tailEnd/>
              </a:ln>
            </p:spPr>
          </p:pic>
          <p:pic>
            <p:nvPicPr>
              <p:cNvPr id="1107" name="Picture 21"/>
              <p:cNvPicPr>
                <a:picLocks noChangeAspect="1" noChangeArrowheads="1"/>
              </p:cNvPicPr>
              <p:nvPr/>
            </p:nvPicPr>
            <p:blipFill>
              <a:blip r:embed="rId51" cstate="print"/>
              <a:srcRect/>
              <a:stretch>
                <a:fillRect/>
              </a:stretch>
            </p:blipFill>
            <p:spPr bwMode="auto">
              <a:xfrm>
                <a:off x="7200322" y="1929055"/>
                <a:ext cx="191078" cy="204545"/>
              </a:xfrm>
              <a:prstGeom prst="rect">
                <a:avLst/>
              </a:prstGeom>
              <a:noFill/>
              <a:ln w="9525">
                <a:noFill/>
                <a:miter lim="800000"/>
                <a:headEnd/>
                <a:tailEnd/>
              </a:ln>
            </p:spPr>
          </p:pic>
          <p:pic>
            <p:nvPicPr>
              <p:cNvPr id="1108" name="Picture 22"/>
              <p:cNvPicPr>
                <a:picLocks noChangeAspect="1" noChangeArrowheads="1"/>
              </p:cNvPicPr>
              <p:nvPr/>
            </p:nvPicPr>
            <p:blipFill>
              <a:blip r:embed="rId52" cstate="print"/>
              <a:srcRect/>
              <a:stretch>
                <a:fillRect/>
              </a:stretch>
            </p:blipFill>
            <p:spPr bwMode="auto">
              <a:xfrm>
                <a:off x="7391400" y="1828800"/>
                <a:ext cx="124741" cy="300298"/>
              </a:xfrm>
              <a:prstGeom prst="rect">
                <a:avLst/>
              </a:prstGeom>
              <a:noFill/>
              <a:ln w="9525">
                <a:noFill/>
                <a:miter lim="800000"/>
                <a:headEnd/>
                <a:tailEnd/>
              </a:ln>
            </p:spPr>
          </p:pic>
          <p:pic>
            <p:nvPicPr>
              <p:cNvPr id="1109" name="Picture 7" descr="cardiology"/>
              <p:cNvPicPr>
                <a:picLocks noChangeAspect="1" noChangeArrowheads="1"/>
              </p:cNvPicPr>
              <p:nvPr/>
            </p:nvPicPr>
            <p:blipFill>
              <a:blip r:embed="rId53" cstate="print"/>
              <a:srcRect/>
              <a:stretch>
                <a:fillRect/>
              </a:stretch>
            </p:blipFill>
            <p:spPr bwMode="auto">
              <a:xfrm>
                <a:off x="7391400" y="2438400"/>
                <a:ext cx="310773" cy="331694"/>
              </a:xfrm>
              <a:prstGeom prst="rect">
                <a:avLst/>
              </a:prstGeom>
              <a:noFill/>
              <a:ln w="9525">
                <a:noFill/>
                <a:miter lim="800000"/>
                <a:headEnd/>
                <a:tailEnd/>
              </a:ln>
            </p:spPr>
          </p:pic>
          <p:pic>
            <p:nvPicPr>
              <p:cNvPr id="1110" name="Picture 8" descr="ig_43"/>
              <p:cNvPicPr>
                <a:picLocks noChangeAspect="1" noChangeArrowheads="1"/>
              </p:cNvPicPr>
              <p:nvPr/>
            </p:nvPicPr>
            <p:blipFill>
              <a:blip r:embed="rId54" cstate="print"/>
              <a:srcRect/>
              <a:stretch>
                <a:fillRect/>
              </a:stretch>
            </p:blipFill>
            <p:spPr bwMode="auto">
              <a:xfrm>
                <a:off x="7541383" y="1402976"/>
                <a:ext cx="322573" cy="248771"/>
              </a:xfrm>
              <a:prstGeom prst="rect">
                <a:avLst/>
              </a:prstGeom>
              <a:noFill/>
              <a:ln w="9525">
                <a:noFill/>
                <a:miter lim="800000"/>
                <a:headEnd/>
                <a:tailEnd/>
              </a:ln>
            </p:spPr>
          </p:pic>
          <p:sp>
            <p:nvSpPr>
              <p:cNvPr id="1111" name="Line 29"/>
              <p:cNvSpPr>
                <a:spLocks noChangeShapeType="1"/>
              </p:cNvSpPr>
              <p:nvPr/>
            </p:nvSpPr>
            <p:spPr bwMode="auto">
              <a:xfrm>
                <a:off x="6857899" y="1013235"/>
                <a:ext cx="281669" cy="58077"/>
              </a:xfrm>
              <a:prstGeom prst="line">
                <a:avLst/>
              </a:prstGeom>
              <a:noFill/>
              <a:ln w="12700">
                <a:solidFill>
                  <a:srgbClr val="002776"/>
                </a:solidFill>
                <a:round/>
                <a:headEnd/>
                <a:tailEnd/>
              </a:ln>
            </p:spPr>
            <p:txBody>
              <a:bodyPr/>
              <a:lstStyle/>
              <a:p>
                <a:endParaRPr lang="en-US"/>
              </a:p>
            </p:txBody>
          </p:sp>
          <p:pic>
            <p:nvPicPr>
              <p:cNvPr id="1112" name="Picture 297"/>
              <p:cNvPicPr>
                <a:picLocks noChangeAspect="1" noChangeArrowheads="1"/>
              </p:cNvPicPr>
              <p:nvPr/>
            </p:nvPicPr>
            <p:blipFill>
              <a:blip r:embed="rId55" cstate="print"/>
              <a:srcRect/>
              <a:stretch>
                <a:fillRect/>
              </a:stretch>
            </p:blipFill>
            <p:spPr bwMode="auto">
              <a:xfrm>
                <a:off x="6743322" y="76200"/>
                <a:ext cx="261976" cy="134211"/>
              </a:xfrm>
              <a:prstGeom prst="rect">
                <a:avLst/>
              </a:prstGeom>
              <a:noFill/>
              <a:ln w="12700">
                <a:noFill/>
                <a:miter lim="800000"/>
                <a:headEnd/>
                <a:tailEnd/>
              </a:ln>
            </p:spPr>
          </p:pic>
          <p:sp>
            <p:nvSpPr>
              <p:cNvPr id="1113" name="Freeform 378"/>
              <p:cNvSpPr>
                <a:spLocks/>
              </p:cNvSpPr>
              <p:nvPr/>
            </p:nvSpPr>
            <p:spPr bwMode="auto">
              <a:xfrm rot="9145449" flipH="1">
                <a:off x="7346643" y="625732"/>
                <a:ext cx="156947" cy="6734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a:lstStyle/>
              <a:p>
                <a:endParaRPr lang="en-US"/>
              </a:p>
            </p:txBody>
          </p:sp>
          <p:pic>
            <p:nvPicPr>
              <p:cNvPr id="1114" name="Picture 562"/>
              <p:cNvPicPr>
                <a:picLocks noChangeAspect="1" noChangeArrowheads="1"/>
              </p:cNvPicPr>
              <p:nvPr/>
            </p:nvPicPr>
            <p:blipFill>
              <a:blip r:embed="rId55" cstate="print"/>
              <a:srcRect/>
              <a:stretch>
                <a:fillRect/>
              </a:stretch>
            </p:blipFill>
            <p:spPr bwMode="auto">
              <a:xfrm>
                <a:off x="7295321" y="92305"/>
                <a:ext cx="324636" cy="187407"/>
              </a:xfrm>
              <a:prstGeom prst="rect">
                <a:avLst/>
              </a:prstGeom>
              <a:noFill/>
              <a:ln w="12700">
                <a:noFill/>
                <a:miter lim="800000"/>
                <a:headEnd/>
                <a:tailEnd/>
              </a:ln>
            </p:spPr>
          </p:pic>
          <p:sp>
            <p:nvSpPr>
              <p:cNvPr id="1115" name="Freeform 563"/>
              <p:cNvSpPr>
                <a:spLocks/>
              </p:cNvSpPr>
              <p:nvPr/>
            </p:nvSpPr>
            <p:spPr bwMode="auto">
              <a:xfrm flipH="1">
                <a:off x="7201631" y="219196"/>
                <a:ext cx="185592" cy="5758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endParaRPr lang="en-US"/>
              </a:p>
            </p:txBody>
          </p:sp>
          <p:sp>
            <p:nvSpPr>
              <p:cNvPr id="1116" name="Freeform 564"/>
              <p:cNvSpPr>
                <a:spLocks/>
              </p:cNvSpPr>
              <p:nvPr/>
            </p:nvSpPr>
            <p:spPr bwMode="auto">
              <a:xfrm rot="19107031" flipH="1">
                <a:off x="7337691" y="260191"/>
                <a:ext cx="122335" cy="93215"/>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endParaRPr lang="en-US"/>
              </a:p>
            </p:txBody>
          </p:sp>
          <p:sp>
            <p:nvSpPr>
              <p:cNvPr id="1117" name="Freeform 565"/>
              <p:cNvSpPr>
                <a:spLocks/>
              </p:cNvSpPr>
              <p:nvPr/>
            </p:nvSpPr>
            <p:spPr bwMode="auto">
              <a:xfrm rot="2633371">
                <a:off x="7432576" y="294353"/>
                <a:ext cx="148592" cy="6734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endParaRPr lang="en-US"/>
              </a:p>
            </p:txBody>
          </p:sp>
          <p:sp>
            <p:nvSpPr>
              <p:cNvPr id="1118" name="Freeform 1006"/>
              <p:cNvSpPr>
                <a:spLocks/>
              </p:cNvSpPr>
              <p:nvPr/>
            </p:nvSpPr>
            <p:spPr bwMode="auto">
              <a:xfrm>
                <a:off x="7031555" y="1016164"/>
                <a:ext cx="190365" cy="87847"/>
              </a:xfrm>
              <a:custGeom>
                <a:avLst/>
                <a:gdLst>
                  <a:gd name="T0" fmla="*/ 2147483647 w 175"/>
                  <a:gd name="T1" fmla="*/ 0 h 120"/>
                  <a:gd name="T2" fmla="*/ 0 w 175"/>
                  <a:gd name="T3" fmla="*/ 2147483647 h 120"/>
                  <a:gd name="T4" fmla="*/ 2147483647 w 175"/>
                  <a:gd name="T5" fmla="*/ 2147483647 h 120"/>
                  <a:gd name="T6" fmla="*/ 2147483647 w 175"/>
                  <a:gd name="T7" fmla="*/ 0 h 120"/>
                  <a:gd name="T8" fmla="*/ 0 60000 65536"/>
                  <a:gd name="T9" fmla="*/ 0 60000 65536"/>
                  <a:gd name="T10" fmla="*/ 0 60000 65536"/>
                  <a:gd name="T11" fmla="*/ 0 60000 65536"/>
                  <a:gd name="T12" fmla="*/ 0 w 175"/>
                  <a:gd name="T13" fmla="*/ 0 h 120"/>
                  <a:gd name="T14" fmla="*/ 175 w 175"/>
                  <a:gd name="T15" fmla="*/ 120 h 120"/>
                </a:gdLst>
                <a:ahLst/>
                <a:cxnLst>
                  <a:cxn ang="T8">
                    <a:pos x="T0" y="T1"/>
                  </a:cxn>
                  <a:cxn ang="T9">
                    <a:pos x="T2" y="T3"/>
                  </a:cxn>
                  <a:cxn ang="T10">
                    <a:pos x="T4" y="T5"/>
                  </a:cxn>
                  <a:cxn ang="T11">
                    <a:pos x="T6" y="T7"/>
                  </a:cxn>
                </a:cxnLst>
                <a:rect l="T12" t="T13" r="T14" b="T15"/>
                <a:pathLst>
                  <a:path w="175" h="120">
                    <a:moveTo>
                      <a:pt x="88" y="0"/>
                    </a:moveTo>
                    <a:lnTo>
                      <a:pt x="0" y="120"/>
                    </a:lnTo>
                    <a:lnTo>
                      <a:pt x="175" y="120"/>
                    </a:lnTo>
                    <a:lnTo>
                      <a:pt x="88" y="0"/>
                    </a:lnTo>
                    <a:close/>
                  </a:path>
                </a:pathLst>
              </a:custGeom>
              <a:solidFill>
                <a:srgbClr val="000000"/>
              </a:solidFill>
              <a:ln w="6350">
                <a:solidFill>
                  <a:srgbClr val="000000"/>
                </a:solidFill>
                <a:round/>
                <a:headEnd/>
                <a:tailEnd/>
              </a:ln>
            </p:spPr>
            <p:txBody>
              <a:bodyPr/>
              <a:lstStyle/>
              <a:p>
                <a:endParaRPr lang="en-US"/>
              </a:p>
            </p:txBody>
          </p:sp>
          <p:sp>
            <p:nvSpPr>
              <p:cNvPr id="1119" name="Freeform 1007"/>
              <p:cNvSpPr>
                <a:spLocks/>
              </p:cNvSpPr>
              <p:nvPr/>
            </p:nvSpPr>
            <p:spPr bwMode="auto">
              <a:xfrm>
                <a:off x="7035732" y="961503"/>
                <a:ext cx="229752" cy="66374"/>
              </a:xfrm>
              <a:custGeom>
                <a:avLst/>
                <a:gdLst>
                  <a:gd name="T0" fmla="*/ 0 w 211"/>
                  <a:gd name="T1" fmla="*/ 0 h 91"/>
                  <a:gd name="T2" fmla="*/ 2147483647 w 211"/>
                  <a:gd name="T3" fmla="*/ 2147483647 h 91"/>
                  <a:gd name="T4" fmla="*/ 2147483647 w 211"/>
                  <a:gd name="T5" fmla="*/ 2147483647 h 91"/>
                  <a:gd name="T6" fmla="*/ 2147483647 w 211"/>
                  <a:gd name="T7" fmla="*/ 2147483647 h 91"/>
                  <a:gd name="T8" fmla="*/ 2147483647 w 211"/>
                  <a:gd name="T9" fmla="*/ 2147483647 h 91"/>
                  <a:gd name="T10" fmla="*/ 2147483647 w 211"/>
                  <a:gd name="T11" fmla="*/ 2147483647 h 91"/>
                  <a:gd name="T12" fmla="*/ 2147483647 w 211"/>
                  <a:gd name="T13" fmla="*/ 2147483647 h 91"/>
                  <a:gd name="T14" fmla="*/ 2147483647 w 211"/>
                  <a:gd name="T15" fmla="*/ 2147483647 h 91"/>
                  <a:gd name="T16" fmla="*/ 2147483647 w 211"/>
                  <a:gd name="T17" fmla="*/ 2147483647 h 91"/>
                  <a:gd name="T18" fmla="*/ 2147483647 w 211"/>
                  <a:gd name="T19" fmla="*/ 2147483647 h 91"/>
                  <a:gd name="T20" fmla="*/ 2147483647 w 211"/>
                  <a:gd name="T21" fmla="*/ 2147483647 h 91"/>
                  <a:gd name="T22" fmla="*/ 2147483647 w 211"/>
                  <a:gd name="T23" fmla="*/ 2147483647 h 91"/>
                  <a:gd name="T24" fmla="*/ 2147483647 w 211"/>
                  <a:gd name="T25" fmla="*/ 2147483647 h 91"/>
                  <a:gd name="T26" fmla="*/ 2147483647 w 211"/>
                  <a:gd name="T27" fmla="*/ 2147483647 h 91"/>
                  <a:gd name="T28" fmla="*/ 2147483647 w 211"/>
                  <a:gd name="T29" fmla="*/ 2147483647 h 91"/>
                  <a:gd name="T30" fmla="*/ 2147483647 w 211"/>
                  <a:gd name="T31" fmla="*/ 2147483647 h 91"/>
                  <a:gd name="T32" fmla="*/ 2147483647 w 211"/>
                  <a:gd name="T33" fmla="*/ 2147483647 h 91"/>
                  <a:gd name="T34" fmla="*/ 2147483647 w 211"/>
                  <a:gd name="T35" fmla="*/ 2147483647 h 91"/>
                  <a:gd name="T36" fmla="*/ 2147483647 w 211"/>
                  <a:gd name="T37" fmla="*/ 2147483647 h 91"/>
                  <a:gd name="T38" fmla="*/ 2147483647 w 211"/>
                  <a:gd name="T39" fmla="*/ 2147483647 h 91"/>
                  <a:gd name="T40" fmla="*/ 0 w 211"/>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91"/>
                  <a:gd name="T65" fmla="*/ 211 w 211"/>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lnTo>
                      <a:pt x="0" y="0"/>
                    </a:lnTo>
                    <a:close/>
                  </a:path>
                </a:pathLst>
              </a:custGeom>
              <a:solidFill>
                <a:srgbClr val="000000"/>
              </a:solidFill>
              <a:ln w="9525">
                <a:noFill/>
                <a:round/>
                <a:headEnd/>
                <a:tailEnd/>
              </a:ln>
            </p:spPr>
            <p:txBody>
              <a:bodyPr/>
              <a:lstStyle/>
              <a:p>
                <a:endParaRPr lang="en-US"/>
              </a:p>
            </p:txBody>
          </p:sp>
          <p:sp>
            <p:nvSpPr>
              <p:cNvPr id="1120" name="Freeform 1008"/>
              <p:cNvSpPr>
                <a:spLocks/>
              </p:cNvSpPr>
              <p:nvPr/>
            </p:nvSpPr>
            <p:spPr bwMode="auto">
              <a:xfrm>
                <a:off x="7035732" y="961503"/>
                <a:ext cx="229752" cy="66374"/>
              </a:xfrm>
              <a:custGeom>
                <a:avLst/>
                <a:gdLst>
                  <a:gd name="T0" fmla="*/ 0 w 211"/>
                  <a:gd name="T1" fmla="*/ 0 h 91"/>
                  <a:gd name="T2" fmla="*/ 2147483647 w 211"/>
                  <a:gd name="T3" fmla="*/ 2147483647 h 91"/>
                  <a:gd name="T4" fmla="*/ 2147483647 w 211"/>
                  <a:gd name="T5" fmla="*/ 2147483647 h 91"/>
                  <a:gd name="T6" fmla="*/ 2147483647 w 211"/>
                  <a:gd name="T7" fmla="*/ 2147483647 h 91"/>
                  <a:gd name="T8" fmla="*/ 2147483647 w 211"/>
                  <a:gd name="T9" fmla="*/ 2147483647 h 91"/>
                  <a:gd name="T10" fmla="*/ 2147483647 w 211"/>
                  <a:gd name="T11" fmla="*/ 2147483647 h 91"/>
                  <a:gd name="T12" fmla="*/ 2147483647 w 211"/>
                  <a:gd name="T13" fmla="*/ 2147483647 h 91"/>
                  <a:gd name="T14" fmla="*/ 2147483647 w 211"/>
                  <a:gd name="T15" fmla="*/ 2147483647 h 91"/>
                  <a:gd name="T16" fmla="*/ 2147483647 w 211"/>
                  <a:gd name="T17" fmla="*/ 2147483647 h 91"/>
                  <a:gd name="T18" fmla="*/ 2147483647 w 211"/>
                  <a:gd name="T19" fmla="*/ 2147483647 h 91"/>
                  <a:gd name="T20" fmla="*/ 2147483647 w 211"/>
                  <a:gd name="T21" fmla="*/ 2147483647 h 91"/>
                  <a:gd name="T22" fmla="*/ 2147483647 w 211"/>
                  <a:gd name="T23" fmla="*/ 2147483647 h 91"/>
                  <a:gd name="T24" fmla="*/ 2147483647 w 211"/>
                  <a:gd name="T25" fmla="*/ 2147483647 h 91"/>
                  <a:gd name="T26" fmla="*/ 2147483647 w 211"/>
                  <a:gd name="T27" fmla="*/ 2147483647 h 91"/>
                  <a:gd name="T28" fmla="*/ 2147483647 w 211"/>
                  <a:gd name="T29" fmla="*/ 2147483647 h 91"/>
                  <a:gd name="T30" fmla="*/ 2147483647 w 211"/>
                  <a:gd name="T31" fmla="*/ 2147483647 h 91"/>
                  <a:gd name="T32" fmla="*/ 2147483647 w 211"/>
                  <a:gd name="T33" fmla="*/ 2147483647 h 91"/>
                  <a:gd name="T34" fmla="*/ 2147483647 w 211"/>
                  <a:gd name="T35" fmla="*/ 2147483647 h 91"/>
                  <a:gd name="T36" fmla="*/ 2147483647 w 211"/>
                  <a:gd name="T37" fmla="*/ 2147483647 h 91"/>
                  <a:gd name="T38" fmla="*/ 2147483647 w 211"/>
                  <a:gd name="T39" fmla="*/ 2147483647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1"/>
                  <a:gd name="T61" fmla="*/ 0 h 91"/>
                  <a:gd name="T62" fmla="*/ 211 w 211"/>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path>
                </a:pathLst>
              </a:custGeom>
              <a:noFill/>
              <a:ln w="6350">
                <a:solidFill>
                  <a:srgbClr val="000000"/>
                </a:solidFill>
                <a:round/>
                <a:headEnd/>
                <a:tailEnd/>
              </a:ln>
            </p:spPr>
            <p:txBody>
              <a:bodyPr/>
              <a:lstStyle/>
              <a:p>
                <a:endParaRPr lang="en-US"/>
              </a:p>
            </p:txBody>
          </p:sp>
          <p:sp>
            <p:nvSpPr>
              <p:cNvPr id="1121" name="Freeform 1009"/>
              <p:cNvSpPr>
                <a:spLocks/>
              </p:cNvSpPr>
              <p:nvPr/>
            </p:nvSpPr>
            <p:spPr bwMode="auto">
              <a:xfrm>
                <a:off x="7035732" y="949790"/>
                <a:ext cx="229752" cy="63445"/>
              </a:xfrm>
              <a:custGeom>
                <a:avLst/>
                <a:gdLst>
                  <a:gd name="T0" fmla="*/ 2147483647 w 211"/>
                  <a:gd name="T1" fmla="*/ 0 h 87"/>
                  <a:gd name="T2" fmla="*/ 2147483647 w 211"/>
                  <a:gd name="T3" fmla="*/ 0 h 87"/>
                  <a:gd name="T4" fmla="*/ 2147483647 w 211"/>
                  <a:gd name="T5" fmla="*/ 2147483647 h 87"/>
                  <a:gd name="T6" fmla="*/ 2147483647 w 211"/>
                  <a:gd name="T7" fmla="*/ 2147483647 h 87"/>
                  <a:gd name="T8" fmla="*/ 2147483647 w 211"/>
                  <a:gd name="T9" fmla="*/ 2147483647 h 87"/>
                  <a:gd name="T10" fmla="*/ 2147483647 w 211"/>
                  <a:gd name="T11" fmla="*/ 2147483647 h 87"/>
                  <a:gd name="T12" fmla="*/ 2147483647 w 211"/>
                  <a:gd name="T13" fmla="*/ 2147483647 h 87"/>
                  <a:gd name="T14" fmla="*/ 2147483647 w 211"/>
                  <a:gd name="T15" fmla="*/ 2147483647 h 87"/>
                  <a:gd name="T16" fmla="*/ 2147483647 w 211"/>
                  <a:gd name="T17" fmla="*/ 2147483647 h 87"/>
                  <a:gd name="T18" fmla="*/ 2147483647 w 211"/>
                  <a:gd name="T19" fmla="*/ 2147483647 h 87"/>
                  <a:gd name="T20" fmla="*/ 2147483647 w 211"/>
                  <a:gd name="T21" fmla="*/ 2147483647 h 87"/>
                  <a:gd name="T22" fmla="*/ 2147483647 w 211"/>
                  <a:gd name="T23" fmla="*/ 2147483647 h 87"/>
                  <a:gd name="T24" fmla="*/ 2147483647 w 211"/>
                  <a:gd name="T25" fmla="*/ 2147483647 h 87"/>
                  <a:gd name="T26" fmla="*/ 2147483647 w 211"/>
                  <a:gd name="T27" fmla="*/ 2147483647 h 87"/>
                  <a:gd name="T28" fmla="*/ 2147483647 w 211"/>
                  <a:gd name="T29" fmla="*/ 2147483647 h 87"/>
                  <a:gd name="T30" fmla="*/ 2147483647 w 211"/>
                  <a:gd name="T31" fmla="*/ 2147483647 h 87"/>
                  <a:gd name="T32" fmla="*/ 2147483647 w 211"/>
                  <a:gd name="T33" fmla="*/ 2147483647 h 87"/>
                  <a:gd name="T34" fmla="*/ 2147483647 w 211"/>
                  <a:gd name="T35" fmla="*/ 2147483647 h 87"/>
                  <a:gd name="T36" fmla="*/ 2147483647 w 211"/>
                  <a:gd name="T37" fmla="*/ 2147483647 h 87"/>
                  <a:gd name="T38" fmla="*/ 2147483647 w 211"/>
                  <a:gd name="T39" fmla="*/ 2147483647 h 87"/>
                  <a:gd name="T40" fmla="*/ 2147483647 w 211"/>
                  <a:gd name="T41" fmla="*/ 2147483647 h 87"/>
                  <a:gd name="T42" fmla="*/ 2147483647 w 211"/>
                  <a:gd name="T43" fmla="*/ 2147483647 h 87"/>
                  <a:gd name="T44" fmla="*/ 2147483647 w 211"/>
                  <a:gd name="T45" fmla="*/ 2147483647 h 87"/>
                  <a:gd name="T46" fmla="*/ 2147483647 w 211"/>
                  <a:gd name="T47" fmla="*/ 2147483647 h 87"/>
                  <a:gd name="T48" fmla="*/ 2147483647 w 211"/>
                  <a:gd name="T49" fmla="*/ 2147483647 h 87"/>
                  <a:gd name="T50" fmla="*/ 2147483647 w 211"/>
                  <a:gd name="T51" fmla="*/ 2147483647 h 87"/>
                  <a:gd name="T52" fmla="*/ 2147483647 w 211"/>
                  <a:gd name="T53" fmla="*/ 2147483647 h 87"/>
                  <a:gd name="T54" fmla="*/ 2147483647 w 211"/>
                  <a:gd name="T55" fmla="*/ 2147483647 h 87"/>
                  <a:gd name="T56" fmla="*/ 2147483647 w 211"/>
                  <a:gd name="T57" fmla="*/ 2147483647 h 87"/>
                  <a:gd name="T58" fmla="*/ 2147483647 w 211"/>
                  <a:gd name="T59" fmla="*/ 2147483647 h 87"/>
                  <a:gd name="T60" fmla="*/ 2147483647 w 211"/>
                  <a:gd name="T61" fmla="*/ 2147483647 h 87"/>
                  <a:gd name="T62" fmla="*/ 2147483647 w 211"/>
                  <a:gd name="T63" fmla="*/ 2147483647 h 87"/>
                  <a:gd name="T64" fmla="*/ 2147483647 w 211"/>
                  <a:gd name="T65" fmla="*/ 2147483647 h 87"/>
                  <a:gd name="T66" fmla="*/ 2147483647 w 211"/>
                  <a:gd name="T67" fmla="*/ 2147483647 h 87"/>
                  <a:gd name="T68" fmla="*/ 2147483647 w 211"/>
                  <a:gd name="T69" fmla="*/ 2147483647 h 87"/>
                  <a:gd name="T70" fmla="*/ 2147483647 w 211"/>
                  <a:gd name="T71" fmla="*/ 2147483647 h 87"/>
                  <a:gd name="T72" fmla="*/ 0 w 211"/>
                  <a:gd name="T73" fmla="*/ 2147483647 h 87"/>
                  <a:gd name="T74" fmla="*/ 0 w 211"/>
                  <a:gd name="T75" fmla="*/ 2147483647 h 87"/>
                  <a:gd name="T76" fmla="*/ 0 w 211"/>
                  <a:gd name="T77" fmla="*/ 2147483647 h 87"/>
                  <a:gd name="T78" fmla="*/ 0 w 211"/>
                  <a:gd name="T79" fmla="*/ 2147483647 h 87"/>
                  <a:gd name="T80" fmla="*/ 2147483647 w 211"/>
                  <a:gd name="T81" fmla="*/ 2147483647 h 87"/>
                  <a:gd name="T82" fmla="*/ 2147483647 w 211"/>
                  <a:gd name="T83" fmla="*/ 2147483647 h 87"/>
                  <a:gd name="T84" fmla="*/ 2147483647 w 211"/>
                  <a:gd name="T85" fmla="*/ 0 h 87"/>
                  <a:gd name="T86" fmla="*/ 2147483647 w 211"/>
                  <a:gd name="T87" fmla="*/ 0 h 87"/>
                  <a:gd name="T88" fmla="*/ 2147483647 w 211"/>
                  <a:gd name="T89" fmla="*/ 0 h 87"/>
                  <a:gd name="T90" fmla="*/ 2147483647 w 211"/>
                  <a:gd name="T91" fmla="*/ 0 h 87"/>
                  <a:gd name="T92" fmla="*/ 2147483647 w 211"/>
                  <a:gd name="T93" fmla="*/ 0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1"/>
                  <a:gd name="T142" fmla="*/ 0 h 87"/>
                  <a:gd name="T143" fmla="*/ 211 w 211"/>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1" h="87">
                    <a:moveTo>
                      <a:pt x="44" y="0"/>
                    </a:moveTo>
                    <a:lnTo>
                      <a:pt x="56" y="0"/>
                    </a:lnTo>
                    <a:lnTo>
                      <a:pt x="84" y="4"/>
                    </a:lnTo>
                    <a:lnTo>
                      <a:pt x="104" y="8"/>
                    </a:lnTo>
                    <a:lnTo>
                      <a:pt x="131" y="20"/>
                    </a:lnTo>
                    <a:lnTo>
                      <a:pt x="143" y="24"/>
                    </a:lnTo>
                    <a:lnTo>
                      <a:pt x="151" y="28"/>
                    </a:lnTo>
                    <a:lnTo>
                      <a:pt x="163" y="32"/>
                    </a:lnTo>
                    <a:lnTo>
                      <a:pt x="171" y="35"/>
                    </a:lnTo>
                    <a:lnTo>
                      <a:pt x="183" y="43"/>
                    </a:lnTo>
                    <a:lnTo>
                      <a:pt x="191" y="47"/>
                    </a:lnTo>
                    <a:lnTo>
                      <a:pt x="195" y="51"/>
                    </a:lnTo>
                    <a:lnTo>
                      <a:pt x="203" y="59"/>
                    </a:lnTo>
                    <a:lnTo>
                      <a:pt x="207" y="67"/>
                    </a:lnTo>
                    <a:lnTo>
                      <a:pt x="211" y="71"/>
                    </a:lnTo>
                    <a:lnTo>
                      <a:pt x="211" y="75"/>
                    </a:lnTo>
                    <a:lnTo>
                      <a:pt x="211" y="79"/>
                    </a:lnTo>
                    <a:lnTo>
                      <a:pt x="203" y="87"/>
                    </a:lnTo>
                    <a:lnTo>
                      <a:pt x="199" y="87"/>
                    </a:lnTo>
                    <a:lnTo>
                      <a:pt x="191" y="87"/>
                    </a:lnTo>
                    <a:lnTo>
                      <a:pt x="179" y="87"/>
                    </a:lnTo>
                    <a:lnTo>
                      <a:pt x="175" y="87"/>
                    </a:lnTo>
                    <a:lnTo>
                      <a:pt x="163" y="87"/>
                    </a:lnTo>
                    <a:lnTo>
                      <a:pt x="135" y="83"/>
                    </a:lnTo>
                    <a:lnTo>
                      <a:pt x="112" y="79"/>
                    </a:lnTo>
                    <a:lnTo>
                      <a:pt x="84" y="71"/>
                    </a:lnTo>
                    <a:lnTo>
                      <a:pt x="68" y="63"/>
                    </a:lnTo>
                    <a:lnTo>
                      <a:pt x="60" y="59"/>
                    </a:lnTo>
                    <a:lnTo>
                      <a:pt x="44" y="51"/>
                    </a:lnTo>
                    <a:lnTo>
                      <a:pt x="36" y="47"/>
                    </a:lnTo>
                    <a:lnTo>
                      <a:pt x="20" y="39"/>
                    </a:lnTo>
                    <a:lnTo>
                      <a:pt x="16" y="35"/>
                    </a:lnTo>
                    <a:lnTo>
                      <a:pt x="8" y="28"/>
                    </a:lnTo>
                    <a:lnTo>
                      <a:pt x="4" y="24"/>
                    </a:lnTo>
                    <a:lnTo>
                      <a:pt x="0" y="16"/>
                    </a:lnTo>
                    <a:lnTo>
                      <a:pt x="0" y="12"/>
                    </a:lnTo>
                    <a:lnTo>
                      <a:pt x="4" y="4"/>
                    </a:lnTo>
                    <a:lnTo>
                      <a:pt x="12" y="0"/>
                    </a:lnTo>
                    <a:lnTo>
                      <a:pt x="16" y="0"/>
                    </a:lnTo>
                    <a:lnTo>
                      <a:pt x="24" y="0"/>
                    </a:lnTo>
                    <a:lnTo>
                      <a:pt x="40" y="0"/>
                    </a:lnTo>
                    <a:lnTo>
                      <a:pt x="44" y="0"/>
                    </a:lnTo>
                    <a:close/>
                  </a:path>
                </a:pathLst>
              </a:custGeom>
              <a:solidFill>
                <a:srgbClr val="FFFFFF"/>
              </a:solidFill>
              <a:ln w="6350">
                <a:solidFill>
                  <a:srgbClr val="000000"/>
                </a:solidFill>
                <a:round/>
                <a:headEnd/>
                <a:tailEnd/>
              </a:ln>
            </p:spPr>
            <p:txBody>
              <a:bodyPr/>
              <a:lstStyle/>
              <a:p>
                <a:endParaRPr lang="en-US"/>
              </a:p>
            </p:txBody>
          </p:sp>
          <p:pic>
            <p:nvPicPr>
              <p:cNvPr id="1122" name="Picture 569" descr="Picture"/>
              <p:cNvPicPr>
                <a:picLocks noChangeAspect="1" noChangeArrowheads="1"/>
              </p:cNvPicPr>
              <p:nvPr/>
            </p:nvPicPr>
            <p:blipFill>
              <a:blip r:embed="rId56" cstate="print"/>
              <a:srcRect/>
              <a:stretch>
                <a:fillRect/>
              </a:stretch>
            </p:blipFill>
            <p:spPr bwMode="auto">
              <a:xfrm>
                <a:off x="5562600" y="533400"/>
                <a:ext cx="521987" cy="264649"/>
              </a:xfrm>
              <a:prstGeom prst="rect">
                <a:avLst/>
              </a:prstGeom>
              <a:noFill/>
              <a:ln w="9525">
                <a:noFill/>
                <a:miter lim="800000"/>
                <a:headEnd/>
                <a:tailEnd/>
              </a:ln>
            </p:spPr>
          </p:pic>
          <p:sp>
            <p:nvSpPr>
              <p:cNvPr id="1123" name="Freeform 298"/>
              <p:cNvSpPr>
                <a:spLocks/>
              </p:cNvSpPr>
              <p:nvPr/>
            </p:nvSpPr>
            <p:spPr bwMode="auto">
              <a:xfrm flipH="1">
                <a:off x="6055858" y="685273"/>
                <a:ext cx="193946" cy="11224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a:lstStyle/>
              <a:p>
                <a:endParaRPr lang="en-US"/>
              </a:p>
            </p:txBody>
          </p:sp>
          <p:pic>
            <p:nvPicPr>
              <p:cNvPr id="1124" name="Picture 448"/>
              <p:cNvPicPr>
                <a:picLocks noChangeAspect="1" noChangeArrowheads="1"/>
              </p:cNvPicPr>
              <p:nvPr/>
            </p:nvPicPr>
            <p:blipFill>
              <a:blip r:embed="rId57"/>
              <a:srcRect/>
              <a:stretch>
                <a:fillRect/>
              </a:stretch>
            </p:blipFill>
            <p:spPr bwMode="auto">
              <a:xfrm>
                <a:off x="6187145" y="595474"/>
                <a:ext cx="276298" cy="97120"/>
              </a:xfrm>
              <a:prstGeom prst="rect">
                <a:avLst/>
              </a:prstGeom>
              <a:noFill/>
              <a:ln w="12700">
                <a:noFill/>
                <a:miter lim="800000"/>
                <a:headEnd/>
                <a:tailEnd/>
              </a:ln>
            </p:spPr>
          </p:pic>
          <p:pic>
            <p:nvPicPr>
              <p:cNvPr id="1125" name="Picture 450"/>
              <p:cNvPicPr>
                <a:picLocks noChangeAspect="1" noChangeArrowheads="1"/>
              </p:cNvPicPr>
              <p:nvPr/>
            </p:nvPicPr>
            <p:blipFill>
              <a:blip r:embed="rId58"/>
              <a:srcRect/>
              <a:stretch>
                <a:fillRect/>
              </a:stretch>
            </p:blipFill>
            <p:spPr bwMode="auto">
              <a:xfrm>
                <a:off x="6553200" y="685800"/>
                <a:ext cx="469599" cy="228600"/>
              </a:xfrm>
              <a:prstGeom prst="rect">
                <a:avLst/>
              </a:prstGeom>
              <a:noFill/>
              <a:ln w="12700">
                <a:noFill/>
                <a:miter lim="800000"/>
                <a:headEnd/>
                <a:tailEnd/>
              </a:ln>
            </p:spPr>
          </p:pic>
          <p:sp>
            <p:nvSpPr>
              <p:cNvPr id="1126" name="Freeform 443"/>
              <p:cNvSpPr>
                <a:spLocks/>
              </p:cNvSpPr>
              <p:nvPr/>
            </p:nvSpPr>
            <p:spPr bwMode="auto">
              <a:xfrm rot="3298951" flipH="1">
                <a:off x="6482695" y="623461"/>
                <a:ext cx="89799" cy="97271"/>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vert="eaVert"/>
              <a:lstStyle/>
              <a:p>
                <a:endParaRPr lang="en-US"/>
              </a:p>
            </p:txBody>
          </p:sp>
          <p:sp>
            <p:nvSpPr>
              <p:cNvPr id="1127" name="Freeform 559"/>
              <p:cNvSpPr>
                <a:spLocks/>
              </p:cNvSpPr>
              <p:nvPr/>
            </p:nvSpPr>
            <p:spPr bwMode="auto">
              <a:xfrm rot="2232072">
                <a:off x="6677679" y="245061"/>
                <a:ext cx="244670" cy="359197"/>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endParaRPr lang="en-US"/>
              </a:p>
            </p:txBody>
          </p:sp>
          <p:sp>
            <p:nvSpPr>
              <p:cNvPr id="1128" name="Freeform 558"/>
              <p:cNvSpPr>
                <a:spLocks/>
              </p:cNvSpPr>
              <p:nvPr/>
            </p:nvSpPr>
            <p:spPr bwMode="auto">
              <a:xfrm flipH="1">
                <a:off x="6322608" y="176248"/>
                <a:ext cx="497695" cy="426546"/>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endParaRPr lang="en-US"/>
              </a:p>
            </p:txBody>
          </p:sp>
          <p:sp>
            <p:nvSpPr>
              <p:cNvPr id="1129" name="Freeform 560"/>
              <p:cNvSpPr>
                <a:spLocks/>
              </p:cNvSpPr>
              <p:nvPr/>
            </p:nvSpPr>
            <p:spPr bwMode="auto">
              <a:xfrm>
                <a:off x="6912800" y="243597"/>
                <a:ext cx="247654" cy="706681"/>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endParaRPr lang="en-US"/>
              </a:p>
            </p:txBody>
          </p:sp>
          <p:pic>
            <p:nvPicPr>
              <p:cNvPr id="1130" name="Picture 449"/>
              <p:cNvPicPr>
                <a:picLocks noChangeAspect="1" noChangeArrowheads="1"/>
              </p:cNvPicPr>
              <p:nvPr/>
            </p:nvPicPr>
            <p:blipFill>
              <a:blip r:embed="rId59"/>
              <a:srcRect/>
              <a:stretch>
                <a:fillRect/>
              </a:stretch>
            </p:blipFill>
            <p:spPr bwMode="auto">
              <a:xfrm>
                <a:off x="7134462" y="715042"/>
                <a:ext cx="320791" cy="123157"/>
              </a:xfrm>
              <a:prstGeom prst="rect">
                <a:avLst/>
              </a:prstGeom>
              <a:noFill/>
              <a:ln w="12700">
                <a:noFill/>
                <a:miter lim="800000"/>
                <a:headEnd/>
                <a:tailEnd/>
              </a:ln>
            </p:spPr>
          </p:pic>
          <p:sp>
            <p:nvSpPr>
              <p:cNvPr id="1131" name="Freeform 300"/>
              <p:cNvSpPr>
                <a:spLocks/>
              </p:cNvSpPr>
              <p:nvPr/>
            </p:nvSpPr>
            <p:spPr bwMode="auto">
              <a:xfrm flipH="1">
                <a:off x="7538799" y="567168"/>
                <a:ext cx="2984" cy="3905"/>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endParaRPr lang="en-US"/>
              </a:p>
            </p:txBody>
          </p:sp>
          <p:sp>
            <p:nvSpPr>
              <p:cNvPr id="1132" name="Freeform 301"/>
              <p:cNvSpPr>
                <a:spLocks/>
              </p:cNvSpPr>
              <p:nvPr/>
            </p:nvSpPr>
            <p:spPr bwMode="auto">
              <a:xfrm flipH="1">
                <a:off x="7538799" y="567168"/>
                <a:ext cx="2984" cy="3905"/>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endParaRPr lang="en-US"/>
              </a:p>
            </p:txBody>
          </p:sp>
          <p:sp>
            <p:nvSpPr>
              <p:cNvPr id="1133" name="Freeform 302"/>
              <p:cNvSpPr>
                <a:spLocks/>
              </p:cNvSpPr>
              <p:nvPr/>
            </p:nvSpPr>
            <p:spPr bwMode="auto">
              <a:xfrm flipH="1">
                <a:off x="7461817" y="522268"/>
                <a:ext cx="32822" cy="13177"/>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endParaRPr lang="en-US"/>
              </a:p>
            </p:txBody>
          </p:sp>
          <p:sp>
            <p:nvSpPr>
              <p:cNvPr id="1134" name="Freeform 303"/>
              <p:cNvSpPr>
                <a:spLocks/>
              </p:cNvSpPr>
              <p:nvPr/>
            </p:nvSpPr>
            <p:spPr bwMode="auto">
              <a:xfrm flipH="1">
                <a:off x="7461817" y="522268"/>
                <a:ext cx="32822" cy="13177"/>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endParaRPr lang="en-US"/>
              </a:p>
            </p:txBody>
          </p:sp>
          <p:sp>
            <p:nvSpPr>
              <p:cNvPr id="1135" name="Freeform 304"/>
              <p:cNvSpPr>
                <a:spLocks/>
              </p:cNvSpPr>
              <p:nvPr/>
            </p:nvSpPr>
            <p:spPr bwMode="auto">
              <a:xfrm flipH="1">
                <a:off x="7468381" y="522268"/>
                <a:ext cx="26257" cy="13177"/>
              </a:xfrm>
              <a:custGeom>
                <a:avLst/>
                <a:gdLst>
                  <a:gd name="T0" fmla="*/ 2147483647 w 92"/>
                  <a:gd name="T1" fmla="*/ 2147483647 h 56"/>
                  <a:gd name="T2" fmla="*/ 2147483647 w 92"/>
                  <a:gd name="T3" fmla="*/ 0 h 56"/>
                  <a:gd name="T4" fmla="*/ 0 w 92"/>
                  <a:gd name="T5" fmla="*/ 0 h 56"/>
                  <a:gd name="T6" fmla="*/ 0 w 92"/>
                  <a:gd name="T7" fmla="*/ 0 h 56"/>
                  <a:gd name="T8" fmla="*/ 2147483647 w 92"/>
                  <a:gd name="T9" fmla="*/ 2147483647 h 56"/>
                  <a:gd name="T10" fmla="*/ 2147483647 w 92"/>
                  <a:gd name="T11" fmla="*/ 2147483647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endParaRPr lang="en-US"/>
              </a:p>
            </p:txBody>
          </p:sp>
          <p:sp>
            <p:nvSpPr>
              <p:cNvPr id="1136" name="Freeform 305"/>
              <p:cNvSpPr>
                <a:spLocks/>
              </p:cNvSpPr>
              <p:nvPr/>
            </p:nvSpPr>
            <p:spPr bwMode="auto">
              <a:xfrm flipH="1">
                <a:off x="7468381" y="522268"/>
                <a:ext cx="26257" cy="13177"/>
              </a:xfrm>
              <a:custGeom>
                <a:avLst/>
                <a:gdLst>
                  <a:gd name="T0" fmla="*/ 2147483647 w 92"/>
                  <a:gd name="T1" fmla="*/ 2147483647 h 56"/>
                  <a:gd name="T2" fmla="*/ 2147483647 w 92"/>
                  <a:gd name="T3" fmla="*/ 0 h 56"/>
                  <a:gd name="T4" fmla="*/ 0 w 92"/>
                  <a:gd name="T5" fmla="*/ 0 h 56"/>
                  <a:gd name="T6" fmla="*/ 2147483647 w 92"/>
                  <a:gd name="T7" fmla="*/ 2147483647 h 56"/>
                  <a:gd name="T8" fmla="*/ 2147483647 w 92"/>
                  <a:gd name="T9" fmla="*/ 214748364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endParaRPr lang="en-US"/>
              </a:p>
            </p:txBody>
          </p:sp>
          <p:sp>
            <p:nvSpPr>
              <p:cNvPr id="1137" name="Freeform 306"/>
              <p:cNvSpPr>
                <a:spLocks/>
              </p:cNvSpPr>
              <p:nvPr/>
            </p:nvSpPr>
            <p:spPr bwMode="auto">
              <a:xfrm flipH="1">
                <a:off x="7443914" y="537397"/>
                <a:ext cx="141432" cy="31722"/>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endParaRPr lang="en-US"/>
              </a:p>
            </p:txBody>
          </p:sp>
          <p:sp>
            <p:nvSpPr>
              <p:cNvPr id="1138" name="Freeform 307"/>
              <p:cNvSpPr>
                <a:spLocks/>
              </p:cNvSpPr>
              <p:nvPr/>
            </p:nvSpPr>
            <p:spPr bwMode="auto">
              <a:xfrm flipH="1">
                <a:off x="7443914" y="537397"/>
                <a:ext cx="141432" cy="31722"/>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endParaRPr lang="en-US"/>
              </a:p>
            </p:txBody>
          </p:sp>
          <p:sp>
            <p:nvSpPr>
              <p:cNvPr id="1139" name="Freeform 308"/>
              <p:cNvSpPr>
                <a:spLocks/>
              </p:cNvSpPr>
              <p:nvPr/>
            </p:nvSpPr>
            <p:spPr bwMode="auto">
              <a:xfrm flipH="1">
                <a:off x="7430189" y="502746"/>
                <a:ext cx="59079" cy="38067"/>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endParaRPr lang="en-US"/>
              </a:p>
            </p:txBody>
          </p:sp>
          <p:sp>
            <p:nvSpPr>
              <p:cNvPr id="1140" name="Freeform 309"/>
              <p:cNvSpPr>
                <a:spLocks/>
              </p:cNvSpPr>
              <p:nvPr/>
            </p:nvSpPr>
            <p:spPr bwMode="auto">
              <a:xfrm flipH="1">
                <a:off x="7430189" y="502746"/>
                <a:ext cx="59079" cy="38067"/>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endParaRPr lang="en-US"/>
              </a:p>
            </p:txBody>
          </p:sp>
          <p:sp>
            <p:nvSpPr>
              <p:cNvPr id="1141" name="Line 310"/>
              <p:cNvSpPr>
                <a:spLocks noChangeShapeType="1"/>
              </p:cNvSpPr>
              <p:nvPr/>
            </p:nvSpPr>
            <p:spPr bwMode="auto">
              <a:xfrm>
                <a:off x="7433172" y="505187"/>
                <a:ext cx="12532" cy="31722"/>
              </a:xfrm>
              <a:prstGeom prst="line">
                <a:avLst/>
              </a:prstGeom>
              <a:noFill/>
              <a:ln w="0">
                <a:solidFill>
                  <a:srgbClr val="000000"/>
                </a:solidFill>
                <a:round/>
                <a:headEnd/>
                <a:tailEnd/>
              </a:ln>
            </p:spPr>
            <p:txBody>
              <a:bodyPr/>
              <a:lstStyle/>
              <a:p>
                <a:endParaRPr lang="en-US"/>
              </a:p>
            </p:txBody>
          </p:sp>
          <p:sp>
            <p:nvSpPr>
              <p:cNvPr id="1142" name="Freeform 311"/>
              <p:cNvSpPr>
                <a:spLocks/>
              </p:cNvSpPr>
              <p:nvPr/>
            </p:nvSpPr>
            <p:spPr bwMode="auto">
              <a:xfrm flipH="1">
                <a:off x="7553717" y="550574"/>
                <a:ext cx="11338" cy="5369"/>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endParaRPr lang="en-US"/>
              </a:p>
            </p:txBody>
          </p:sp>
          <p:sp>
            <p:nvSpPr>
              <p:cNvPr id="1143" name="Freeform 312"/>
              <p:cNvSpPr>
                <a:spLocks/>
              </p:cNvSpPr>
              <p:nvPr/>
            </p:nvSpPr>
            <p:spPr bwMode="auto">
              <a:xfrm flipH="1">
                <a:off x="7553717" y="550574"/>
                <a:ext cx="11338" cy="5369"/>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endParaRPr lang="en-US"/>
              </a:p>
            </p:txBody>
          </p:sp>
          <p:sp>
            <p:nvSpPr>
              <p:cNvPr id="1144" name="Freeform 313"/>
              <p:cNvSpPr>
                <a:spLocks/>
              </p:cNvSpPr>
              <p:nvPr/>
            </p:nvSpPr>
            <p:spPr bwMode="auto">
              <a:xfrm flipH="1">
                <a:off x="7563265" y="547646"/>
                <a:ext cx="6565" cy="4880"/>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endParaRPr lang="en-US"/>
              </a:p>
            </p:txBody>
          </p:sp>
          <p:sp>
            <p:nvSpPr>
              <p:cNvPr id="1145" name="Freeform 314"/>
              <p:cNvSpPr>
                <a:spLocks/>
              </p:cNvSpPr>
              <p:nvPr/>
            </p:nvSpPr>
            <p:spPr bwMode="auto">
              <a:xfrm flipH="1">
                <a:off x="7563265" y="547646"/>
                <a:ext cx="6565" cy="4880"/>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endParaRPr lang="en-US"/>
              </a:p>
            </p:txBody>
          </p:sp>
          <p:sp>
            <p:nvSpPr>
              <p:cNvPr id="1146" name="Freeform 315"/>
              <p:cNvSpPr>
                <a:spLocks/>
              </p:cNvSpPr>
              <p:nvPr/>
            </p:nvSpPr>
            <p:spPr bwMode="auto">
              <a:xfrm flipH="1">
                <a:off x="7550733" y="552526"/>
                <a:ext cx="2984" cy="3416"/>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endParaRPr lang="en-US"/>
              </a:p>
            </p:txBody>
          </p:sp>
          <p:sp>
            <p:nvSpPr>
              <p:cNvPr id="1147" name="Freeform 316"/>
              <p:cNvSpPr>
                <a:spLocks/>
              </p:cNvSpPr>
              <p:nvPr/>
            </p:nvSpPr>
            <p:spPr bwMode="auto">
              <a:xfrm flipH="1">
                <a:off x="7550733" y="552526"/>
                <a:ext cx="2984" cy="3416"/>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endParaRPr lang="en-US"/>
              </a:p>
            </p:txBody>
          </p:sp>
          <p:sp>
            <p:nvSpPr>
              <p:cNvPr id="1148" name="Freeform 317"/>
              <p:cNvSpPr>
                <a:spLocks/>
              </p:cNvSpPr>
              <p:nvPr/>
            </p:nvSpPr>
            <p:spPr bwMode="auto">
              <a:xfrm flipH="1">
                <a:off x="7545960" y="553015"/>
                <a:ext cx="4774" cy="3416"/>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endParaRPr lang="en-US"/>
              </a:p>
            </p:txBody>
          </p:sp>
          <p:sp>
            <p:nvSpPr>
              <p:cNvPr id="1149" name="Freeform 318"/>
              <p:cNvSpPr>
                <a:spLocks/>
              </p:cNvSpPr>
              <p:nvPr/>
            </p:nvSpPr>
            <p:spPr bwMode="auto">
              <a:xfrm flipH="1">
                <a:off x="7545960" y="553015"/>
                <a:ext cx="4774" cy="3416"/>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endParaRPr lang="en-US"/>
              </a:p>
            </p:txBody>
          </p:sp>
          <p:sp>
            <p:nvSpPr>
              <p:cNvPr id="1150" name="Freeform 319"/>
              <p:cNvSpPr>
                <a:spLocks/>
              </p:cNvSpPr>
              <p:nvPr/>
            </p:nvSpPr>
            <p:spPr bwMode="auto">
              <a:xfrm flipH="1">
                <a:off x="7534024" y="557895"/>
                <a:ext cx="7757" cy="8297"/>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endParaRPr lang="en-US"/>
              </a:p>
            </p:txBody>
          </p:sp>
          <p:sp>
            <p:nvSpPr>
              <p:cNvPr id="1151" name="Freeform 320"/>
              <p:cNvSpPr>
                <a:spLocks/>
              </p:cNvSpPr>
              <p:nvPr/>
            </p:nvSpPr>
            <p:spPr bwMode="auto">
              <a:xfrm flipH="1">
                <a:off x="7534024" y="557895"/>
                <a:ext cx="7757" cy="8297"/>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endParaRPr lang="en-US"/>
              </a:p>
            </p:txBody>
          </p:sp>
          <p:sp>
            <p:nvSpPr>
              <p:cNvPr id="1152" name="Freeform 321"/>
              <p:cNvSpPr>
                <a:spLocks/>
              </p:cNvSpPr>
              <p:nvPr/>
            </p:nvSpPr>
            <p:spPr bwMode="auto">
              <a:xfrm flipH="1">
                <a:off x="7464203" y="543741"/>
                <a:ext cx="35209" cy="9273"/>
              </a:xfrm>
              <a:custGeom>
                <a:avLst/>
                <a:gdLst>
                  <a:gd name="T0" fmla="*/ 2147483647 w 122"/>
                  <a:gd name="T1" fmla="*/ 2147483647 h 40"/>
                  <a:gd name="T2" fmla="*/ 2147483647 w 122"/>
                  <a:gd name="T3" fmla="*/ 2147483647 h 40"/>
                  <a:gd name="T4" fmla="*/ 2147483647 w 122"/>
                  <a:gd name="T5" fmla="*/ 2147483647 h 40"/>
                  <a:gd name="T6" fmla="*/ 2147483647 w 122"/>
                  <a:gd name="T7" fmla="*/ 2147483647 h 40"/>
                  <a:gd name="T8" fmla="*/ 2147483647 w 122"/>
                  <a:gd name="T9" fmla="*/ 2147483647 h 40"/>
                  <a:gd name="T10" fmla="*/ 2147483647 w 122"/>
                  <a:gd name="T11" fmla="*/ 2147483647 h 40"/>
                  <a:gd name="T12" fmla="*/ 2147483647 w 122"/>
                  <a:gd name="T13" fmla="*/ 2147483647 h 40"/>
                  <a:gd name="T14" fmla="*/ 2147483647 w 122"/>
                  <a:gd name="T15" fmla="*/ 2147483647 h 40"/>
                  <a:gd name="T16" fmla="*/ 2147483647 w 122"/>
                  <a:gd name="T17" fmla="*/ 2147483647 h 40"/>
                  <a:gd name="T18" fmla="*/ 2147483647 w 122"/>
                  <a:gd name="T19" fmla="*/ 2147483647 h 40"/>
                  <a:gd name="T20" fmla="*/ 2147483647 w 122"/>
                  <a:gd name="T21" fmla="*/ 2147483647 h 40"/>
                  <a:gd name="T22" fmla="*/ 2147483647 w 122"/>
                  <a:gd name="T23" fmla="*/ 0 h 40"/>
                  <a:gd name="T24" fmla="*/ 2147483647 w 122"/>
                  <a:gd name="T25" fmla="*/ 0 h 40"/>
                  <a:gd name="T26" fmla="*/ 2147483647 w 122"/>
                  <a:gd name="T27" fmla="*/ 0 h 40"/>
                  <a:gd name="T28" fmla="*/ 2147483647 w 122"/>
                  <a:gd name="T29" fmla="*/ 2147483647 h 40"/>
                  <a:gd name="T30" fmla="*/ 2147483647 w 122"/>
                  <a:gd name="T31" fmla="*/ 2147483647 h 40"/>
                  <a:gd name="T32" fmla="*/ 0 w 122"/>
                  <a:gd name="T33" fmla="*/ 214748364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endParaRPr lang="en-US"/>
              </a:p>
            </p:txBody>
          </p:sp>
          <p:sp>
            <p:nvSpPr>
              <p:cNvPr id="1153" name="Freeform 322"/>
              <p:cNvSpPr>
                <a:spLocks/>
              </p:cNvSpPr>
              <p:nvPr/>
            </p:nvSpPr>
            <p:spPr bwMode="auto">
              <a:xfrm flipH="1">
                <a:off x="7484493" y="544230"/>
                <a:ext cx="29241" cy="2001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endParaRPr lang="en-US"/>
              </a:p>
            </p:txBody>
          </p:sp>
          <p:sp>
            <p:nvSpPr>
              <p:cNvPr id="1154" name="Freeform 323"/>
              <p:cNvSpPr>
                <a:spLocks/>
              </p:cNvSpPr>
              <p:nvPr/>
            </p:nvSpPr>
            <p:spPr bwMode="auto">
              <a:xfrm flipH="1">
                <a:off x="7484493" y="544230"/>
                <a:ext cx="29241" cy="2001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endParaRPr lang="en-US"/>
              </a:p>
            </p:txBody>
          </p:sp>
          <p:sp>
            <p:nvSpPr>
              <p:cNvPr id="1155" name="Freeform 324"/>
              <p:cNvSpPr>
                <a:spLocks/>
              </p:cNvSpPr>
              <p:nvPr/>
            </p:nvSpPr>
            <p:spPr bwMode="auto">
              <a:xfrm flipH="1">
                <a:off x="7445704" y="540813"/>
                <a:ext cx="10145" cy="7808"/>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endParaRPr lang="en-US"/>
              </a:p>
            </p:txBody>
          </p:sp>
          <p:sp>
            <p:nvSpPr>
              <p:cNvPr id="1156" name="Freeform 325"/>
              <p:cNvSpPr>
                <a:spLocks/>
              </p:cNvSpPr>
              <p:nvPr/>
            </p:nvSpPr>
            <p:spPr bwMode="auto">
              <a:xfrm flipH="1">
                <a:off x="7445704" y="540813"/>
                <a:ext cx="10145" cy="7808"/>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endParaRPr lang="en-US"/>
              </a:p>
            </p:txBody>
          </p:sp>
          <p:sp>
            <p:nvSpPr>
              <p:cNvPr id="1157" name="Freeform 326"/>
              <p:cNvSpPr>
                <a:spLocks/>
              </p:cNvSpPr>
              <p:nvPr/>
            </p:nvSpPr>
            <p:spPr bwMode="auto">
              <a:xfrm flipH="1">
                <a:off x="7405721" y="539838"/>
                <a:ext cx="50127" cy="11225"/>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endParaRPr lang="en-US"/>
              </a:p>
            </p:txBody>
          </p:sp>
          <p:sp>
            <p:nvSpPr>
              <p:cNvPr id="1158" name="Freeform 327"/>
              <p:cNvSpPr>
                <a:spLocks/>
              </p:cNvSpPr>
              <p:nvPr/>
            </p:nvSpPr>
            <p:spPr bwMode="auto">
              <a:xfrm flipH="1">
                <a:off x="7405721" y="539838"/>
                <a:ext cx="50127" cy="11225"/>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endParaRPr lang="en-US"/>
              </a:p>
            </p:txBody>
          </p:sp>
          <p:sp>
            <p:nvSpPr>
              <p:cNvPr id="1159" name="Freeform 328"/>
              <p:cNvSpPr>
                <a:spLocks/>
              </p:cNvSpPr>
              <p:nvPr/>
            </p:nvSpPr>
            <p:spPr bwMode="auto">
              <a:xfrm flipH="1">
                <a:off x="7405721" y="540326"/>
                <a:ext cx="50725" cy="11225"/>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endParaRPr lang="en-US"/>
              </a:p>
            </p:txBody>
          </p:sp>
          <p:sp>
            <p:nvSpPr>
              <p:cNvPr id="1160" name="Freeform 329"/>
              <p:cNvSpPr>
                <a:spLocks/>
              </p:cNvSpPr>
              <p:nvPr/>
            </p:nvSpPr>
            <p:spPr bwMode="auto">
              <a:xfrm flipH="1">
                <a:off x="7405721" y="540326"/>
                <a:ext cx="50725" cy="11225"/>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endParaRPr lang="en-US"/>
              </a:p>
            </p:txBody>
          </p:sp>
          <p:sp>
            <p:nvSpPr>
              <p:cNvPr id="1161" name="Freeform 330"/>
              <p:cNvSpPr>
                <a:spLocks/>
              </p:cNvSpPr>
              <p:nvPr/>
            </p:nvSpPr>
            <p:spPr bwMode="auto">
              <a:xfrm flipH="1">
                <a:off x="7452269" y="550574"/>
                <a:ext cx="13725" cy="4393"/>
              </a:xfrm>
              <a:custGeom>
                <a:avLst/>
                <a:gdLst>
                  <a:gd name="T0" fmla="*/ 2147483647 w 50"/>
                  <a:gd name="T1" fmla="*/ 2147483647 h 20"/>
                  <a:gd name="T2" fmla="*/ 2147483647 w 50"/>
                  <a:gd name="T3" fmla="*/ 0 h 20"/>
                  <a:gd name="T4" fmla="*/ 0 w 50"/>
                  <a:gd name="T5" fmla="*/ 2147483647 h 20"/>
                  <a:gd name="T6" fmla="*/ 2147483647 w 50"/>
                  <a:gd name="T7" fmla="*/ 2147483647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endParaRPr lang="en-US"/>
              </a:p>
            </p:txBody>
          </p:sp>
          <p:sp>
            <p:nvSpPr>
              <p:cNvPr id="1162" name="Freeform 331"/>
              <p:cNvSpPr>
                <a:spLocks/>
              </p:cNvSpPr>
              <p:nvPr/>
            </p:nvSpPr>
            <p:spPr bwMode="auto">
              <a:xfrm flipH="1">
                <a:off x="7452269" y="550574"/>
                <a:ext cx="13725" cy="4393"/>
              </a:xfrm>
              <a:custGeom>
                <a:avLst/>
                <a:gdLst>
                  <a:gd name="T0" fmla="*/ 2147483647 w 50"/>
                  <a:gd name="T1" fmla="*/ 2147483647 h 20"/>
                  <a:gd name="T2" fmla="*/ 2147483647 w 50"/>
                  <a:gd name="T3" fmla="*/ 0 h 20"/>
                  <a:gd name="T4" fmla="*/ 0 w 50"/>
                  <a:gd name="T5" fmla="*/ 2147483647 h 20"/>
                  <a:gd name="T6" fmla="*/ 2147483647 w 50"/>
                  <a:gd name="T7" fmla="*/ 2147483647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path>
                </a:pathLst>
              </a:custGeom>
              <a:solidFill>
                <a:srgbClr val="FF6600"/>
              </a:solidFill>
              <a:ln w="0">
                <a:solidFill>
                  <a:srgbClr val="B5B5B5"/>
                </a:solidFill>
                <a:round/>
                <a:headEnd/>
                <a:tailEnd/>
              </a:ln>
            </p:spPr>
            <p:txBody>
              <a:bodyPr/>
              <a:lstStyle/>
              <a:p>
                <a:endParaRPr lang="en-US"/>
              </a:p>
            </p:txBody>
          </p:sp>
          <p:sp>
            <p:nvSpPr>
              <p:cNvPr id="1163" name="Freeform 332"/>
              <p:cNvSpPr>
                <a:spLocks/>
              </p:cNvSpPr>
              <p:nvPr/>
            </p:nvSpPr>
            <p:spPr bwMode="auto">
              <a:xfrm flipH="1">
                <a:off x="7522090" y="558871"/>
                <a:ext cx="2387" cy="2928"/>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endParaRPr lang="en-US"/>
              </a:p>
            </p:txBody>
          </p:sp>
          <p:sp>
            <p:nvSpPr>
              <p:cNvPr id="1164" name="Freeform 333"/>
              <p:cNvSpPr>
                <a:spLocks/>
              </p:cNvSpPr>
              <p:nvPr/>
            </p:nvSpPr>
            <p:spPr bwMode="auto">
              <a:xfrm flipH="1">
                <a:off x="7522090" y="558871"/>
                <a:ext cx="2387" cy="2928"/>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endParaRPr lang="en-US"/>
              </a:p>
            </p:txBody>
          </p:sp>
          <p:sp>
            <p:nvSpPr>
              <p:cNvPr id="1165" name="Freeform 334"/>
              <p:cNvSpPr>
                <a:spLocks/>
              </p:cNvSpPr>
              <p:nvPr/>
            </p:nvSpPr>
            <p:spPr bwMode="auto">
              <a:xfrm flipH="1">
                <a:off x="7519105" y="558383"/>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endParaRPr lang="en-US"/>
              </a:p>
            </p:txBody>
          </p:sp>
          <p:sp>
            <p:nvSpPr>
              <p:cNvPr id="1166" name="Freeform 335"/>
              <p:cNvSpPr>
                <a:spLocks/>
              </p:cNvSpPr>
              <p:nvPr/>
            </p:nvSpPr>
            <p:spPr bwMode="auto">
              <a:xfrm flipH="1">
                <a:off x="7519105" y="558383"/>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path>
                </a:pathLst>
              </a:custGeom>
              <a:solidFill>
                <a:srgbClr val="FF6600"/>
              </a:solidFill>
              <a:ln w="0">
                <a:solidFill>
                  <a:srgbClr val="000000"/>
                </a:solidFill>
                <a:round/>
                <a:headEnd/>
                <a:tailEnd/>
              </a:ln>
            </p:spPr>
            <p:txBody>
              <a:bodyPr/>
              <a:lstStyle/>
              <a:p>
                <a:endParaRPr lang="en-US"/>
              </a:p>
            </p:txBody>
          </p:sp>
          <p:sp>
            <p:nvSpPr>
              <p:cNvPr id="1167" name="Freeform 336"/>
              <p:cNvSpPr>
                <a:spLocks/>
              </p:cNvSpPr>
              <p:nvPr/>
            </p:nvSpPr>
            <p:spPr bwMode="auto">
              <a:xfrm flipH="1">
                <a:off x="7515525" y="557895"/>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endParaRPr lang="en-US"/>
              </a:p>
            </p:txBody>
          </p:sp>
          <p:sp>
            <p:nvSpPr>
              <p:cNvPr id="1168" name="Freeform 337"/>
              <p:cNvSpPr>
                <a:spLocks/>
              </p:cNvSpPr>
              <p:nvPr/>
            </p:nvSpPr>
            <p:spPr bwMode="auto">
              <a:xfrm flipH="1">
                <a:off x="7515525" y="557895"/>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1169" name="Freeform 338"/>
              <p:cNvSpPr>
                <a:spLocks/>
              </p:cNvSpPr>
              <p:nvPr/>
            </p:nvSpPr>
            <p:spPr bwMode="auto">
              <a:xfrm flipH="1">
                <a:off x="7512541" y="557895"/>
                <a:ext cx="1790" cy="2440"/>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endParaRPr lang="en-US"/>
              </a:p>
            </p:txBody>
          </p:sp>
          <p:sp>
            <p:nvSpPr>
              <p:cNvPr id="1170" name="Freeform 339"/>
              <p:cNvSpPr>
                <a:spLocks/>
              </p:cNvSpPr>
              <p:nvPr/>
            </p:nvSpPr>
            <p:spPr bwMode="auto">
              <a:xfrm flipH="1">
                <a:off x="7512541" y="557895"/>
                <a:ext cx="1790" cy="2440"/>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endParaRPr lang="en-US"/>
              </a:p>
            </p:txBody>
          </p:sp>
          <p:sp>
            <p:nvSpPr>
              <p:cNvPr id="1171" name="Freeform 340"/>
              <p:cNvSpPr>
                <a:spLocks/>
              </p:cNvSpPr>
              <p:nvPr/>
            </p:nvSpPr>
            <p:spPr bwMode="auto">
              <a:xfrm flipH="1">
                <a:off x="7508363" y="557895"/>
                <a:ext cx="2984" cy="2440"/>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endParaRPr lang="en-US"/>
              </a:p>
            </p:txBody>
          </p:sp>
          <p:sp>
            <p:nvSpPr>
              <p:cNvPr id="1172" name="Freeform 341"/>
              <p:cNvSpPr>
                <a:spLocks/>
              </p:cNvSpPr>
              <p:nvPr/>
            </p:nvSpPr>
            <p:spPr bwMode="auto">
              <a:xfrm flipH="1">
                <a:off x="7508363" y="557895"/>
                <a:ext cx="2984" cy="2440"/>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endParaRPr lang="en-US"/>
              </a:p>
            </p:txBody>
          </p:sp>
          <p:sp>
            <p:nvSpPr>
              <p:cNvPr id="1173" name="Freeform 342"/>
              <p:cNvSpPr>
                <a:spLocks/>
              </p:cNvSpPr>
              <p:nvPr/>
            </p:nvSpPr>
            <p:spPr bwMode="auto">
              <a:xfrm flipH="1">
                <a:off x="7505380" y="557407"/>
                <a:ext cx="2387" cy="2928"/>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endParaRPr lang="en-US"/>
              </a:p>
            </p:txBody>
          </p:sp>
          <p:sp>
            <p:nvSpPr>
              <p:cNvPr id="1174" name="Freeform 343"/>
              <p:cNvSpPr>
                <a:spLocks/>
              </p:cNvSpPr>
              <p:nvPr/>
            </p:nvSpPr>
            <p:spPr bwMode="auto">
              <a:xfrm flipH="1">
                <a:off x="7505380" y="557407"/>
                <a:ext cx="2387" cy="2928"/>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1175" name="Freeform 344"/>
              <p:cNvSpPr>
                <a:spLocks/>
              </p:cNvSpPr>
              <p:nvPr/>
            </p:nvSpPr>
            <p:spPr bwMode="auto">
              <a:xfrm flipH="1">
                <a:off x="7502396" y="557407"/>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endParaRPr lang="en-US"/>
              </a:p>
            </p:txBody>
          </p:sp>
          <p:sp>
            <p:nvSpPr>
              <p:cNvPr id="1176" name="Freeform 345"/>
              <p:cNvSpPr>
                <a:spLocks/>
              </p:cNvSpPr>
              <p:nvPr/>
            </p:nvSpPr>
            <p:spPr bwMode="auto">
              <a:xfrm flipH="1">
                <a:off x="7502396" y="557407"/>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path>
                </a:pathLst>
              </a:custGeom>
              <a:solidFill>
                <a:srgbClr val="FF6600"/>
              </a:solidFill>
              <a:ln w="0">
                <a:solidFill>
                  <a:srgbClr val="000000"/>
                </a:solidFill>
                <a:round/>
                <a:headEnd/>
                <a:tailEnd/>
              </a:ln>
            </p:spPr>
            <p:txBody>
              <a:bodyPr/>
              <a:lstStyle/>
              <a:p>
                <a:endParaRPr lang="en-US"/>
              </a:p>
            </p:txBody>
          </p:sp>
          <p:sp>
            <p:nvSpPr>
              <p:cNvPr id="1177" name="Freeform 346"/>
              <p:cNvSpPr>
                <a:spLocks/>
              </p:cNvSpPr>
              <p:nvPr/>
            </p:nvSpPr>
            <p:spPr bwMode="auto">
              <a:xfrm flipH="1">
                <a:off x="7498815" y="557407"/>
                <a:ext cx="1791" cy="2928"/>
              </a:xfrm>
              <a:custGeom>
                <a:avLst/>
                <a:gdLst>
                  <a:gd name="T0" fmla="*/ 0 w 6"/>
                  <a:gd name="T1" fmla="*/ 2147483647 h 11"/>
                  <a:gd name="T2" fmla="*/ 2147483647 w 6"/>
                  <a:gd name="T3" fmla="*/ 0 h 11"/>
                  <a:gd name="T4" fmla="*/ 2147483647 w 6"/>
                  <a:gd name="T5" fmla="*/ 0 h 11"/>
                  <a:gd name="T6" fmla="*/ 2147483647 w 6"/>
                  <a:gd name="T7" fmla="*/ 2147483647 h 11"/>
                  <a:gd name="T8" fmla="*/ 0 w 6"/>
                  <a:gd name="T9" fmla="*/ 2147483647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endParaRPr lang="en-US"/>
              </a:p>
            </p:txBody>
          </p:sp>
          <p:sp>
            <p:nvSpPr>
              <p:cNvPr id="1178" name="Freeform 347"/>
              <p:cNvSpPr>
                <a:spLocks/>
              </p:cNvSpPr>
              <p:nvPr/>
            </p:nvSpPr>
            <p:spPr bwMode="auto">
              <a:xfrm flipH="1">
                <a:off x="7498815" y="557407"/>
                <a:ext cx="1791" cy="2928"/>
              </a:xfrm>
              <a:custGeom>
                <a:avLst/>
                <a:gdLst>
                  <a:gd name="T0" fmla="*/ 0 w 6"/>
                  <a:gd name="T1" fmla="*/ 2147483647 h 11"/>
                  <a:gd name="T2" fmla="*/ 2147483647 w 6"/>
                  <a:gd name="T3" fmla="*/ 0 h 11"/>
                  <a:gd name="T4" fmla="*/ 2147483647 w 6"/>
                  <a:gd name="T5" fmla="*/ 0 h 11"/>
                  <a:gd name="T6" fmla="*/ 2147483647 w 6"/>
                  <a:gd name="T7" fmla="*/ 2147483647 h 11"/>
                  <a:gd name="T8" fmla="*/ 0 w 6"/>
                  <a:gd name="T9" fmla="*/ 2147483647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path>
                </a:pathLst>
              </a:custGeom>
              <a:solidFill>
                <a:srgbClr val="FF6600"/>
              </a:solidFill>
              <a:ln w="0">
                <a:solidFill>
                  <a:srgbClr val="000000"/>
                </a:solidFill>
                <a:round/>
                <a:headEnd/>
                <a:tailEnd/>
              </a:ln>
            </p:spPr>
            <p:txBody>
              <a:bodyPr/>
              <a:lstStyle/>
              <a:p>
                <a:endParaRPr lang="en-US"/>
              </a:p>
            </p:txBody>
          </p:sp>
          <p:sp>
            <p:nvSpPr>
              <p:cNvPr id="1179" name="Freeform 348"/>
              <p:cNvSpPr>
                <a:spLocks/>
              </p:cNvSpPr>
              <p:nvPr/>
            </p:nvSpPr>
            <p:spPr bwMode="auto">
              <a:xfrm flipH="1">
                <a:off x="7494639" y="556919"/>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endParaRPr lang="en-US"/>
              </a:p>
            </p:txBody>
          </p:sp>
          <p:sp>
            <p:nvSpPr>
              <p:cNvPr id="1180" name="Freeform 349"/>
              <p:cNvSpPr>
                <a:spLocks/>
              </p:cNvSpPr>
              <p:nvPr/>
            </p:nvSpPr>
            <p:spPr bwMode="auto">
              <a:xfrm flipH="1">
                <a:off x="7494639" y="556919"/>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path>
                </a:pathLst>
              </a:custGeom>
              <a:solidFill>
                <a:srgbClr val="FF6600"/>
              </a:solidFill>
              <a:ln w="0">
                <a:solidFill>
                  <a:srgbClr val="000000"/>
                </a:solidFill>
                <a:round/>
                <a:headEnd/>
                <a:tailEnd/>
              </a:ln>
            </p:spPr>
            <p:txBody>
              <a:bodyPr/>
              <a:lstStyle/>
              <a:p>
                <a:endParaRPr lang="en-US"/>
              </a:p>
            </p:txBody>
          </p:sp>
          <p:sp>
            <p:nvSpPr>
              <p:cNvPr id="1181" name="Freeform 350"/>
              <p:cNvSpPr>
                <a:spLocks/>
              </p:cNvSpPr>
              <p:nvPr/>
            </p:nvSpPr>
            <p:spPr bwMode="auto">
              <a:xfrm flipH="1">
                <a:off x="7573411" y="562775"/>
                <a:ext cx="5967" cy="1464"/>
              </a:xfrm>
              <a:custGeom>
                <a:avLst/>
                <a:gdLst>
                  <a:gd name="T0" fmla="*/ 2147483647 w 21"/>
                  <a:gd name="T1" fmla="*/ 2147483647 h 7"/>
                  <a:gd name="T2" fmla="*/ 2147483647 w 21"/>
                  <a:gd name="T3" fmla="*/ 2147483647 h 7"/>
                  <a:gd name="T4" fmla="*/ 2147483647 w 21"/>
                  <a:gd name="T5" fmla="*/ 2147483647 h 7"/>
                  <a:gd name="T6" fmla="*/ 0 w 21"/>
                  <a:gd name="T7" fmla="*/ 0 h 7"/>
                  <a:gd name="T8" fmla="*/ 0 60000 65536"/>
                  <a:gd name="T9" fmla="*/ 0 60000 65536"/>
                  <a:gd name="T10" fmla="*/ 0 60000 65536"/>
                  <a:gd name="T11" fmla="*/ 0 60000 65536"/>
                  <a:gd name="T12" fmla="*/ 0 w 21"/>
                  <a:gd name="T13" fmla="*/ 0 h 7"/>
                  <a:gd name="T14" fmla="*/ 21 w 21"/>
                  <a:gd name="T15" fmla="*/ 7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endParaRPr lang="en-US"/>
              </a:p>
            </p:txBody>
          </p:sp>
          <p:sp>
            <p:nvSpPr>
              <p:cNvPr id="1182" name="Freeform 351"/>
              <p:cNvSpPr>
                <a:spLocks/>
              </p:cNvSpPr>
              <p:nvPr/>
            </p:nvSpPr>
            <p:spPr bwMode="auto">
              <a:xfrm flipH="1">
                <a:off x="7576394" y="555943"/>
                <a:ext cx="4177" cy="2928"/>
              </a:xfrm>
              <a:custGeom>
                <a:avLst/>
                <a:gdLst>
                  <a:gd name="T0" fmla="*/ 0 w 15"/>
                  <a:gd name="T1" fmla="*/ 2147483647 h 11"/>
                  <a:gd name="T2" fmla="*/ 2147483647 w 15"/>
                  <a:gd name="T3" fmla="*/ 2147483647 h 11"/>
                  <a:gd name="T4" fmla="*/ 2147483647 w 15"/>
                  <a:gd name="T5" fmla="*/ 2147483647 h 11"/>
                  <a:gd name="T6" fmla="*/ 2147483647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endParaRPr lang="en-US"/>
              </a:p>
            </p:txBody>
          </p:sp>
          <p:sp>
            <p:nvSpPr>
              <p:cNvPr id="1183" name="Freeform 352"/>
              <p:cNvSpPr>
                <a:spLocks/>
              </p:cNvSpPr>
              <p:nvPr/>
            </p:nvSpPr>
            <p:spPr bwMode="auto">
              <a:xfrm flipH="1">
                <a:off x="7573411" y="560335"/>
                <a:ext cx="5967" cy="488"/>
              </a:xfrm>
              <a:custGeom>
                <a:avLst/>
                <a:gdLst>
                  <a:gd name="T0" fmla="*/ 2147483647 w 19"/>
                  <a:gd name="T1" fmla="*/ 0 h 1"/>
                  <a:gd name="T2" fmla="*/ 2147483647 w 19"/>
                  <a:gd name="T3" fmla="*/ 2147483647 h 1"/>
                  <a:gd name="T4" fmla="*/ 0 w 19"/>
                  <a:gd name="T5" fmla="*/ 2147483647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endParaRPr lang="en-US"/>
              </a:p>
            </p:txBody>
          </p:sp>
          <p:sp>
            <p:nvSpPr>
              <p:cNvPr id="1184" name="Freeform 353"/>
              <p:cNvSpPr>
                <a:spLocks/>
              </p:cNvSpPr>
              <p:nvPr/>
            </p:nvSpPr>
            <p:spPr bwMode="auto">
              <a:xfrm flipH="1">
                <a:off x="7353207" y="490546"/>
                <a:ext cx="288234" cy="98584"/>
              </a:xfrm>
              <a:custGeom>
                <a:avLst/>
                <a:gdLst>
                  <a:gd name="T0" fmla="*/ 2147483647 w 1000"/>
                  <a:gd name="T1" fmla="*/ 2147483647 h 422"/>
                  <a:gd name="T2" fmla="*/ 2147483647 w 1000"/>
                  <a:gd name="T3" fmla="*/ 2147483647 h 422"/>
                  <a:gd name="T4" fmla="*/ 2147483647 w 1000"/>
                  <a:gd name="T5" fmla="*/ 2147483647 h 422"/>
                  <a:gd name="T6" fmla="*/ 2147483647 w 1000"/>
                  <a:gd name="T7" fmla="*/ 2147483647 h 422"/>
                  <a:gd name="T8" fmla="*/ 2147483647 w 1000"/>
                  <a:gd name="T9" fmla="*/ 2147483647 h 422"/>
                  <a:gd name="T10" fmla="*/ 2147483647 w 1000"/>
                  <a:gd name="T11" fmla="*/ 2147483647 h 422"/>
                  <a:gd name="T12" fmla="*/ 2147483647 w 1000"/>
                  <a:gd name="T13" fmla="*/ 2147483647 h 422"/>
                  <a:gd name="T14" fmla="*/ 2147483647 w 1000"/>
                  <a:gd name="T15" fmla="*/ 2147483647 h 422"/>
                  <a:gd name="T16" fmla="*/ 2147483647 w 1000"/>
                  <a:gd name="T17" fmla="*/ 2147483647 h 422"/>
                  <a:gd name="T18" fmla="*/ 2147483647 w 1000"/>
                  <a:gd name="T19" fmla="*/ 0 h 422"/>
                  <a:gd name="T20" fmla="*/ 0 w 1000"/>
                  <a:gd name="T21" fmla="*/ 2147483647 h 422"/>
                  <a:gd name="T22" fmla="*/ 0 w 1000"/>
                  <a:gd name="T23" fmla="*/ 2147483647 h 422"/>
                  <a:gd name="T24" fmla="*/ 2147483647 w 1000"/>
                  <a:gd name="T25" fmla="*/ 2147483647 h 422"/>
                  <a:gd name="T26" fmla="*/ 2147483647 w 1000"/>
                  <a:gd name="T27" fmla="*/ 2147483647 h 422"/>
                  <a:gd name="T28" fmla="*/ 2147483647 w 1000"/>
                  <a:gd name="T29" fmla="*/ 2147483647 h 422"/>
                  <a:gd name="T30" fmla="*/ 2147483647 w 1000"/>
                  <a:gd name="T31" fmla="*/ 2147483647 h 422"/>
                  <a:gd name="T32" fmla="*/ 2147483647 w 1000"/>
                  <a:gd name="T33" fmla="*/ 2147483647 h 422"/>
                  <a:gd name="T34" fmla="*/ 2147483647 w 1000"/>
                  <a:gd name="T35" fmla="*/ 2147483647 h 422"/>
                  <a:gd name="T36" fmla="*/ 2147483647 w 1000"/>
                  <a:gd name="T37" fmla="*/ 2147483647 h 422"/>
                  <a:gd name="T38" fmla="*/ 2147483647 w 1000"/>
                  <a:gd name="T39" fmla="*/ 2147483647 h 422"/>
                  <a:gd name="T40" fmla="*/ 2147483647 w 1000"/>
                  <a:gd name="T41" fmla="*/ 2147483647 h 422"/>
                  <a:gd name="T42" fmla="*/ 2147483647 w 1000"/>
                  <a:gd name="T43" fmla="*/ 2147483647 h 422"/>
                  <a:gd name="T44" fmla="*/ 2147483647 w 1000"/>
                  <a:gd name="T45" fmla="*/ 2147483647 h 422"/>
                  <a:gd name="T46" fmla="*/ 2147483647 w 1000"/>
                  <a:gd name="T47" fmla="*/ 2147483647 h 422"/>
                  <a:gd name="T48" fmla="*/ 2147483647 w 1000"/>
                  <a:gd name="T49" fmla="*/ 2147483647 h 422"/>
                  <a:gd name="T50" fmla="*/ 2147483647 w 1000"/>
                  <a:gd name="T51" fmla="*/ 2147483647 h 422"/>
                  <a:gd name="T52" fmla="*/ 2147483647 w 1000"/>
                  <a:gd name="T53" fmla="*/ 2147483647 h 422"/>
                  <a:gd name="T54" fmla="*/ 2147483647 w 1000"/>
                  <a:gd name="T55" fmla="*/ 2147483647 h 422"/>
                  <a:gd name="T56" fmla="*/ 2147483647 w 1000"/>
                  <a:gd name="T57" fmla="*/ 2147483647 h 422"/>
                  <a:gd name="T58" fmla="*/ 2147483647 w 1000"/>
                  <a:gd name="T59" fmla="*/ 2147483647 h 422"/>
                  <a:gd name="T60" fmla="*/ 2147483647 w 1000"/>
                  <a:gd name="T61" fmla="*/ 2147483647 h 422"/>
                  <a:gd name="T62" fmla="*/ 2147483647 w 1000"/>
                  <a:gd name="T63" fmla="*/ 2147483647 h 422"/>
                  <a:gd name="T64" fmla="*/ 2147483647 w 1000"/>
                  <a:gd name="T65" fmla="*/ 2147483647 h 422"/>
                  <a:gd name="T66" fmla="*/ 2147483647 w 1000"/>
                  <a:gd name="T67" fmla="*/ 2147483647 h 422"/>
                  <a:gd name="T68" fmla="*/ 2147483647 w 1000"/>
                  <a:gd name="T69" fmla="*/ 2147483647 h 422"/>
                  <a:gd name="T70" fmla="*/ 2147483647 w 1000"/>
                  <a:gd name="T71" fmla="*/ 2147483647 h 422"/>
                  <a:gd name="T72" fmla="*/ 2147483647 w 1000"/>
                  <a:gd name="T73" fmla="*/ 2147483647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close/>
                  </a:path>
                </a:pathLst>
              </a:custGeom>
              <a:solidFill>
                <a:srgbClr val="FF6600"/>
              </a:solidFill>
              <a:ln w="9525">
                <a:noFill/>
                <a:round/>
                <a:headEnd/>
                <a:tailEnd/>
              </a:ln>
            </p:spPr>
            <p:txBody>
              <a:bodyPr/>
              <a:lstStyle/>
              <a:p>
                <a:endParaRPr lang="en-US"/>
              </a:p>
            </p:txBody>
          </p:sp>
          <p:sp>
            <p:nvSpPr>
              <p:cNvPr id="1185" name="Freeform 354"/>
              <p:cNvSpPr>
                <a:spLocks/>
              </p:cNvSpPr>
              <p:nvPr/>
            </p:nvSpPr>
            <p:spPr bwMode="auto">
              <a:xfrm flipH="1">
                <a:off x="7353207" y="490546"/>
                <a:ext cx="288234" cy="98584"/>
              </a:xfrm>
              <a:custGeom>
                <a:avLst/>
                <a:gdLst>
                  <a:gd name="T0" fmla="*/ 2147483647 w 1000"/>
                  <a:gd name="T1" fmla="*/ 2147483647 h 422"/>
                  <a:gd name="T2" fmla="*/ 2147483647 w 1000"/>
                  <a:gd name="T3" fmla="*/ 2147483647 h 422"/>
                  <a:gd name="T4" fmla="*/ 2147483647 w 1000"/>
                  <a:gd name="T5" fmla="*/ 2147483647 h 422"/>
                  <a:gd name="T6" fmla="*/ 2147483647 w 1000"/>
                  <a:gd name="T7" fmla="*/ 2147483647 h 422"/>
                  <a:gd name="T8" fmla="*/ 2147483647 w 1000"/>
                  <a:gd name="T9" fmla="*/ 2147483647 h 422"/>
                  <a:gd name="T10" fmla="*/ 2147483647 w 1000"/>
                  <a:gd name="T11" fmla="*/ 2147483647 h 422"/>
                  <a:gd name="T12" fmla="*/ 2147483647 w 1000"/>
                  <a:gd name="T13" fmla="*/ 2147483647 h 422"/>
                  <a:gd name="T14" fmla="*/ 2147483647 w 1000"/>
                  <a:gd name="T15" fmla="*/ 2147483647 h 422"/>
                  <a:gd name="T16" fmla="*/ 2147483647 w 1000"/>
                  <a:gd name="T17" fmla="*/ 2147483647 h 422"/>
                  <a:gd name="T18" fmla="*/ 2147483647 w 1000"/>
                  <a:gd name="T19" fmla="*/ 0 h 422"/>
                  <a:gd name="T20" fmla="*/ 0 w 1000"/>
                  <a:gd name="T21" fmla="*/ 2147483647 h 422"/>
                  <a:gd name="T22" fmla="*/ 0 w 1000"/>
                  <a:gd name="T23" fmla="*/ 2147483647 h 422"/>
                  <a:gd name="T24" fmla="*/ 2147483647 w 1000"/>
                  <a:gd name="T25" fmla="*/ 2147483647 h 422"/>
                  <a:gd name="T26" fmla="*/ 2147483647 w 1000"/>
                  <a:gd name="T27" fmla="*/ 2147483647 h 422"/>
                  <a:gd name="T28" fmla="*/ 2147483647 w 1000"/>
                  <a:gd name="T29" fmla="*/ 2147483647 h 422"/>
                  <a:gd name="T30" fmla="*/ 2147483647 w 1000"/>
                  <a:gd name="T31" fmla="*/ 2147483647 h 422"/>
                  <a:gd name="T32" fmla="*/ 2147483647 w 1000"/>
                  <a:gd name="T33" fmla="*/ 2147483647 h 422"/>
                  <a:gd name="T34" fmla="*/ 2147483647 w 1000"/>
                  <a:gd name="T35" fmla="*/ 2147483647 h 422"/>
                  <a:gd name="T36" fmla="*/ 2147483647 w 1000"/>
                  <a:gd name="T37" fmla="*/ 2147483647 h 422"/>
                  <a:gd name="T38" fmla="*/ 2147483647 w 1000"/>
                  <a:gd name="T39" fmla="*/ 2147483647 h 422"/>
                  <a:gd name="T40" fmla="*/ 2147483647 w 1000"/>
                  <a:gd name="T41" fmla="*/ 2147483647 h 422"/>
                  <a:gd name="T42" fmla="*/ 2147483647 w 1000"/>
                  <a:gd name="T43" fmla="*/ 2147483647 h 422"/>
                  <a:gd name="T44" fmla="*/ 2147483647 w 1000"/>
                  <a:gd name="T45" fmla="*/ 2147483647 h 422"/>
                  <a:gd name="T46" fmla="*/ 2147483647 w 1000"/>
                  <a:gd name="T47" fmla="*/ 2147483647 h 422"/>
                  <a:gd name="T48" fmla="*/ 2147483647 w 1000"/>
                  <a:gd name="T49" fmla="*/ 2147483647 h 422"/>
                  <a:gd name="T50" fmla="*/ 2147483647 w 1000"/>
                  <a:gd name="T51" fmla="*/ 2147483647 h 422"/>
                  <a:gd name="T52" fmla="*/ 2147483647 w 1000"/>
                  <a:gd name="T53" fmla="*/ 2147483647 h 422"/>
                  <a:gd name="T54" fmla="*/ 2147483647 w 1000"/>
                  <a:gd name="T55" fmla="*/ 2147483647 h 422"/>
                  <a:gd name="T56" fmla="*/ 2147483647 w 1000"/>
                  <a:gd name="T57" fmla="*/ 2147483647 h 422"/>
                  <a:gd name="T58" fmla="*/ 2147483647 w 1000"/>
                  <a:gd name="T59" fmla="*/ 2147483647 h 422"/>
                  <a:gd name="T60" fmla="*/ 2147483647 w 1000"/>
                  <a:gd name="T61" fmla="*/ 2147483647 h 422"/>
                  <a:gd name="T62" fmla="*/ 2147483647 w 1000"/>
                  <a:gd name="T63" fmla="*/ 2147483647 h 422"/>
                  <a:gd name="T64" fmla="*/ 2147483647 w 1000"/>
                  <a:gd name="T65" fmla="*/ 2147483647 h 422"/>
                  <a:gd name="T66" fmla="*/ 2147483647 w 1000"/>
                  <a:gd name="T67" fmla="*/ 2147483647 h 422"/>
                  <a:gd name="T68" fmla="*/ 2147483647 w 1000"/>
                  <a:gd name="T69" fmla="*/ 2147483647 h 422"/>
                  <a:gd name="T70" fmla="*/ 2147483647 w 1000"/>
                  <a:gd name="T71" fmla="*/ 2147483647 h 422"/>
                  <a:gd name="T72" fmla="*/ 2147483647 w 1000"/>
                  <a:gd name="T73" fmla="*/ 2147483647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path>
                </a:pathLst>
              </a:custGeom>
              <a:solidFill>
                <a:srgbClr val="FF6600"/>
              </a:solidFill>
              <a:ln w="0">
                <a:solidFill>
                  <a:srgbClr val="000000"/>
                </a:solidFill>
                <a:round/>
                <a:headEnd/>
                <a:tailEnd/>
              </a:ln>
            </p:spPr>
            <p:txBody>
              <a:bodyPr/>
              <a:lstStyle/>
              <a:p>
                <a:endParaRPr lang="en-US"/>
              </a:p>
            </p:txBody>
          </p:sp>
          <p:sp>
            <p:nvSpPr>
              <p:cNvPr id="1186" name="Freeform 355"/>
              <p:cNvSpPr>
                <a:spLocks/>
              </p:cNvSpPr>
              <p:nvPr/>
            </p:nvSpPr>
            <p:spPr bwMode="auto">
              <a:xfrm flipH="1">
                <a:off x="7485090" y="546182"/>
                <a:ext cx="20290" cy="8297"/>
              </a:xfrm>
              <a:custGeom>
                <a:avLst/>
                <a:gdLst>
                  <a:gd name="T0" fmla="*/ 2147483647 w 69"/>
                  <a:gd name="T1" fmla="*/ 2147483647 h 36"/>
                  <a:gd name="T2" fmla="*/ 2147483647 w 69"/>
                  <a:gd name="T3" fmla="*/ 2147483647 h 36"/>
                  <a:gd name="T4" fmla="*/ 2147483647 w 69"/>
                  <a:gd name="T5" fmla="*/ 2147483647 h 36"/>
                  <a:gd name="T6" fmla="*/ 2147483647 w 69"/>
                  <a:gd name="T7" fmla="*/ 2147483647 h 36"/>
                  <a:gd name="T8" fmla="*/ 2147483647 w 69"/>
                  <a:gd name="T9" fmla="*/ 2147483647 h 36"/>
                  <a:gd name="T10" fmla="*/ 2147483647 w 69"/>
                  <a:gd name="T11" fmla="*/ 0 h 36"/>
                  <a:gd name="T12" fmla="*/ 2147483647 w 69"/>
                  <a:gd name="T13" fmla="*/ 2147483647 h 36"/>
                  <a:gd name="T14" fmla="*/ 2147483647 w 69"/>
                  <a:gd name="T15" fmla="*/ 2147483647 h 36"/>
                  <a:gd name="T16" fmla="*/ 2147483647 w 69"/>
                  <a:gd name="T17" fmla="*/ 2147483647 h 36"/>
                  <a:gd name="T18" fmla="*/ 0 w 69"/>
                  <a:gd name="T19" fmla="*/ 2147483647 h 36"/>
                  <a:gd name="T20" fmla="*/ 0 w 69"/>
                  <a:gd name="T21" fmla="*/ 2147483647 h 36"/>
                  <a:gd name="T22" fmla="*/ 2147483647 w 69"/>
                  <a:gd name="T23" fmla="*/ 2147483647 h 36"/>
                  <a:gd name="T24" fmla="*/ 2147483647 w 69"/>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close/>
                  </a:path>
                </a:pathLst>
              </a:custGeom>
              <a:solidFill>
                <a:srgbClr val="FF6600"/>
              </a:solidFill>
              <a:ln w="9525">
                <a:noFill/>
                <a:round/>
                <a:headEnd/>
                <a:tailEnd/>
              </a:ln>
            </p:spPr>
            <p:txBody>
              <a:bodyPr/>
              <a:lstStyle/>
              <a:p>
                <a:endParaRPr lang="en-US"/>
              </a:p>
            </p:txBody>
          </p:sp>
          <p:sp>
            <p:nvSpPr>
              <p:cNvPr id="1187" name="Freeform 356"/>
              <p:cNvSpPr>
                <a:spLocks/>
              </p:cNvSpPr>
              <p:nvPr/>
            </p:nvSpPr>
            <p:spPr bwMode="auto">
              <a:xfrm flipH="1">
                <a:off x="7485090" y="546182"/>
                <a:ext cx="20290" cy="8297"/>
              </a:xfrm>
              <a:custGeom>
                <a:avLst/>
                <a:gdLst>
                  <a:gd name="T0" fmla="*/ 2147483647 w 69"/>
                  <a:gd name="T1" fmla="*/ 2147483647 h 36"/>
                  <a:gd name="T2" fmla="*/ 2147483647 w 69"/>
                  <a:gd name="T3" fmla="*/ 2147483647 h 36"/>
                  <a:gd name="T4" fmla="*/ 2147483647 w 69"/>
                  <a:gd name="T5" fmla="*/ 2147483647 h 36"/>
                  <a:gd name="T6" fmla="*/ 2147483647 w 69"/>
                  <a:gd name="T7" fmla="*/ 2147483647 h 36"/>
                  <a:gd name="T8" fmla="*/ 2147483647 w 69"/>
                  <a:gd name="T9" fmla="*/ 2147483647 h 36"/>
                  <a:gd name="T10" fmla="*/ 2147483647 w 69"/>
                  <a:gd name="T11" fmla="*/ 0 h 36"/>
                  <a:gd name="T12" fmla="*/ 2147483647 w 69"/>
                  <a:gd name="T13" fmla="*/ 2147483647 h 36"/>
                  <a:gd name="T14" fmla="*/ 2147483647 w 69"/>
                  <a:gd name="T15" fmla="*/ 2147483647 h 36"/>
                  <a:gd name="T16" fmla="*/ 2147483647 w 69"/>
                  <a:gd name="T17" fmla="*/ 2147483647 h 36"/>
                  <a:gd name="T18" fmla="*/ 0 w 69"/>
                  <a:gd name="T19" fmla="*/ 2147483647 h 36"/>
                  <a:gd name="T20" fmla="*/ 0 w 69"/>
                  <a:gd name="T21" fmla="*/ 2147483647 h 36"/>
                  <a:gd name="T22" fmla="*/ 2147483647 w 69"/>
                  <a:gd name="T23" fmla="*/ 2147483647 h 36"/>
                  <a:gd name="T24" fmla="*/ 2147483647 w 69"/>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path>
                </a:pathLst>
              </a:custGeom>
              <a:solidFill>
                <a:srgbClr val="FF6600"/>
              </a:solidFill>
              <a:ln w="0">
                <a:solidFill>
                  <a:srgbClr val="000000"/>
                </a:solidFill>
                <a:round/>
                <a:headEnd/>
                <a:tailEnd/>
              </a:ln>
            </p:spPr>
            <p:txBody>
              <a:bodyPr/>
              <a:lstStyle/>
              <a:p>
                <a:endParaRPr lang="en-US"/>
              </a:p>
            </p:txBody>
          </p:sp>
          <p:sp>
            <p:nvSpPr>
              <p:cNvPr id="1188" name="Freeform 357"/>
              <p:cNvSpPr>
                <a:spLocks/>
              </p:cNvSpPr>
              <p:nvPr/>
            </p:nvSpPr>
            <p:spPr bwMode="auto">
              <a:xfrm flipH="1">
                <a:off x="7552523" y="492010"/>
                <a:ext cx="87724" cy="38067"/>
              </a:xfrm>
              <a:custGeom>
                <a:avLst/>
                <a:gdLst>
                  <a:gd name="T0" fmla="*/ 2147483647 w 305"/>
                  <a:gd name="T1" fmla="*/ 2147483647 h 162"/>
                  <a:gd name="T2" fmla="*/ 2147483647 w 305"/>
                  <a:gd name="T3" fmla="*/ 2147483647 h 162"/>
                  <a:gd name="T4" fmla="*/ 2147483647 w 305"/>
                  <a:gd name="T5" fmla="*/ 2147483647 h 162"/>
                  <a:gd name="T6" fmla="*/ 2147483647 w 305"/>
                  <a:gd name="T7" fmla="*/ 2147483647 h 162"/>
                  <a:gd name="T8" fmla="*/ 2147483647 w 305"/>
                  <a:gd name="T9" fmla="*/ 2147483647 h 162"/>
                  <a:gd name="T10" fmla="*/ 2147483647 w 305"/>
                  <a:gd name="T11" fmla="*/ 0 h 162"/>
                  <a:gd name="T12" fmla="*/ 2147483647 w 305"/>
                  <a:gd name="T13" fmla="*/ 2147483647 h 162"/>
                  <a:gd name="T14" fmla="*/ 0 w 305"/>
                  <a:gd name="T15" fmla="*/ 2147483647 h 162"/>
                  <a:gd name="T16" fmla="*/ 2147483647 w 305"/>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endParaRPr lang="en-US"/>
              </a:p>
            </p:txBody>
          </p:sp>
          <p:sp>
            <p:nvSpPr>
              <p:cNvPr id="1189" name="Freeform 358"/>
              <p:cNvSpPr>
                <a:spLocks/>
              </p:cNvSpPr>
              <p:nvPr/>
            </p:nvSpPr>
            <p:spPr bwMode="auto">
              <a:xfrm flipH="1">
                <a:off x="7552523" y="492010"/>
                <a:ext cx="87724" cy="38067"/>
              </a:xfrm>
              <a:custGeom>
                <a:avLst/>
                <a:gdLst>
                  <a:gd name="T0" fmla="*/ 2147483647 w 305"/>
                  <a:gd name="T1" fmla="*/ 2147483647 h 162"/>
                  <a:gd name="T2" fmla="*/ 2147483647 w 305"/>
                  <a:gd name="T3" fmla="*/ 2147483647 h 162"/>
                  <a:gd name="T4" fmla="*/ 2147483647 w 305"/>
                  <a:gd name="T5" fmla="*/ 2147483647 h 162"/>
                  <a:gd name="T6" fmla="*/ 2147483647 w 305"/>
                  <a:gd name="T7" fmla="*/ 2147483647 h 162"/>
                  <a:gd name="T8" fmla="*/ 2147483647 w 305"/>
                  <a:gd name="T9" fmla="*/ 2147483647 h 162"/>
                  <a:gd name="T10" fmla="*/ 2147483647 w 305"/>
                  <a:gd name="T11" fmla="*/ 0 h 162"/>
                  <a:gd name="T12" fmla="*/ 2147483647 w 305"/>
                  <a:gd name="T13" fmla="*/ 2147483647 h 162"/>
                  <a:gd name="T14" fmla="*/ 0 w 305"/>
                  <a:gd name="T15" fmla="*/ 2147483647 h 162"/>
                  <a:gd name="T16" fmla="*/ 2147483647 w 305"/>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path>
                </a:pathLst>
              </a:custGeom>
              <a:solidFill>
                <a:srgbClr val="FF6600"/>
              </a:solidFill>
              <a:ln w="0">
                <a:solidFill>
                  <a:srgbClr val="000000"/>
                </a:solidFill>
                <a:round/>
                <a:headEnd/>
                <a:tailEnd/>
              </a:ln>
            </p:spPr>
            <p:txBody>
              <a:bodyPr/>
              <a:lstStyle/>
              <a:p>
                <a:endParaRPr lang="en-US"/>
              </a:p>
            </p:txBody>
          </p:sp>
          <p:sp>
            <p:nvSpPr>
              <p:cNvPr id="1190" name="Freeform 359"/>
              <p:cNvSpPr>
                <a:spLocks/>
              </p:cNvSpPr>
              <p:nvPr/>
            </p:nvSpPr>
            <p:spPr bwMode="auto">
              <a:xfrm flipH="1">
                <a:off x="7489268" y="561799"/>
                <a:ext cx="8952" cy="5369"/>
              </a:xfrm>
              <a:custGeom>
                <a:avLst/>
                <a:gdLst>
                  <a:gd name="T0" fmla="*/ 2147483647 w 29"/>
                  <a:gd name="T1" fmla="*/ 2147483647 h 23"/>
                  <a:gd name="T2" fmla="*/ 2147483647 w 29"/>
                  <a:gd name="T3" fmla="*/ 2147483647 h 23"/>
                  <a:gd name="T4" fmla="*/ 2147483647 w 29"/>
                  <a:gd name="T5" fmla="*/ 2147483647 h 23"/>
                  <a:gd name="T6" fmla="*/ 2147483647 w 29"/>
                  <a:gd name="T7" fmla="*/ 2147483647 h 23"/>
                  <a:gd name="T8" fmla="*/ 2147483647 w 29"/>
                  <a:gd name="T9" fmla="*/ 0 h 23"/>
                  <a:gd name="T10" fmla="*/ 0 w 29"/>
                  <a:gd name="T11" fmla="*/ 2147483647 h 23"/>
                  <a:gd name="T12" fmla="*/ 0 w 29"/>
                  <a:gd name="T13" fmla="*/ 2147483647 h 23"/>
                  <a:gd name="T14" fmla="*/ 0 w 29"/>
                  <a:gd name="T15" fmla="*/ 2147483647 h 23"/>
                  <a:gd name="T16" fmla="*/ 2147483647 w 29"/>
                  <a:gd name="T17" fmla="*/ 2147483647 h 23"/>
                  <a:gd name="T18" fmla="*/ 2147483647 w 29"/>
                  <a:gd name="T19" fmla="*/ 2147483647 h 23"/>
                  <a:gd name="T20" fmla="*/ 2147483647 w 29"/>
                  <a:gd name="T21" fmla="*/ 2147483647 h 23"/>
                  <a:gd name="T22" fmla="*/ 2147483647 w 29"/>
                  <a:gd name="T23" fmla="*/ 2147483647 h 23"/>
                  <a:gd name="T24" fmla="*/ 2147483647 w 2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endParaRPr lang="en-US"/>
              </a:p>
            </p:txBody>
          </p:sp>
          <p:sp>
            <p:nvSpPr>
              <p:cNvPr id="1191" name="Freeform 360"/>
              <p:cNvSpPr>
                <a:spLocks/>
              </p:cNvSpPr>
              <p:nvPr/>
            </p:nvSpPr>
            <p:spPr bwMode="auto">
              <a:xfrm flipH="1">
                <a:off x="7489268" y="561799"/>
                <a:ext cx="8952" cy="5369"/>
              </a:xfrm>
              <a:custGeom>
                <a:avLst/>
                <a:gdLst>
                  <a:gd name="T0" fmla="*/ 2147483647 w 29"/>
                  <a:gd name="T1" fmla="*/ 2147483647 h 23"/>
                  <a:gd name="T2" fmla="*/ 2147483647 w 29"/>
                  <a:gd name="T3" fmla="*/ 2147483647 h 23"/>
                  <a:gd name="T4" fmla="*/ 2147483647 w 29"/>
                  <a:gd name="T5" fmla="*/ 2147483647 h 23"/>
                  <a:gd name="T6" fmla="*/ 2147483647 w 29"/>
                  <a:gd name="T7" fmla="*/ 2147483647 h 23"/>
                  <a:gd name="T8" fmla="*/ 2147483647 w 29"/>
                  <a:gd name="T9" fmla="*/ 0 h 23"/>
                  <a:gd name="T10" fmla="*/ 0 w 29"/>
                  <a:gd name="T11" fmla="*/ 2147483647 h 23"/>
                  <a:gd name="T12" fmla="*/ 0 w 29"/>
                  <a:gd name="T13" fmla="*/ 2147483647 h 23"/>
                  <a:gd name="T14" fmla="*/ 0 w 29"/>
                  <a:gd name="T15" fmla="*/ 2147483647 h 23"/>
                  <a:gd name="T16" fmla="*/ 2147483647 w 29"/>
                  <a:gd name="T17" fmla="*/ 2147483647 h 23"/>
                  <a:gd name="T18" fmla="*/ 2147483647 w 29"/>
                  <a:gd name="T19" fmla="*/ 2147483647 h 23"/>
                  <a:gd name="T20" fmla="*/ 2147483647 w 29"/>
                  <a:gd name="T21" fmla="*/ 2147483647 h 23"/>
                  <a:gd name="T22" fmla="*/ 2147483647 w 29"/>
                  <a:gd name="T23" fmla="*/ 2147483647 h 23"/>
                  <a:gd name="T24" fmla="*/ 2147483647 w 2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path>
                </a:pathLst>
              </a:custGeom>
              <a:solidFill>
                <a:srgbClr val="FF6600"/>
              </a:solidFill>
              <a:ln w="0">
                <a:solidFill>
                  <a:srgbClr val="000000"/>
                </a:solidFill>
                <a:round/>
                <a:headEnd/>
                <a:tailEnd/>
              </a:ln>
            </p:spPr>
            <p:txBody>
              <a:bodyPr/>
              <a:lstStyle/>
              <a:p>
                <a:endParaRPr lang="en-US"/>
              </a:p>
            </p:txBody>
          </p:sp>
          <p:sp>
            <p:nvSpPr>
              <p:cNvPr id="1192" name="Freeform 361"/>
              <p:cNvSpPr>
                <a:spLocks/>
              </p:cNvSpPr>
              <p:nvPr/>
            </p:nvSpPr>
            <p:spPr bwMode="auto">
              <a:xfrm flipH="1">
                <a:off x="7561475" y="536909"/>
                <a:ext cx="7757" cy="4393"/>
              </a:xfrm>
              <a:custGeom>
                <a:avLst/>
                <a:gdLst>
                  <a:gd name="T0" fmla="*/ 2147483647 w 26"/>
                  <a:gd name="T1" fmla="*/ 2147483647 h 21"/>
                  <a:gd name="T2" fmla="*/ 2147483647 w 26"/>
                  <a:gd name="T3" fmla="*/ 2147483647 h 21"/>
                  <a:gd name="T4" fmla="*/ 2147483647 w 26"/>
                  <a:gd name="T5" fmla="*/ 2147483647 h 21"/>
                  <a:gd name="T6" fmla="*/ 2147483647 w 26"/>
                  <a:gd name="T7" fmla="*/ 2147483647 h 21"/>
                  <a:gd name="T8" fmla="*/ 2147483647 w 26"/>
                  <a:gd name="T9" fmla="*/ 0 h 21"/>
                  <a:gd name="T10" fmla="*/ 0 w 26"/>
                  <a:gd name="T11" fmla="*/ 2147483647 h 21"/>
                  <a:gd name="T12" fmla="*/ 2147483647 w 26"/>
                  <a:gd name="T13" fmla="*/ 2147483647 h 21"/>
                  <a:gd name="T14" fmla="*/ 2147483647 w 26"/>
                  <a:gd name="T15" fmla="*/ 2147483647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2147483647 w 26"/>
                  <a:gd name="T27" fmla="*/ 2147483647 h 21"/>
                  <a:gd name="T28" fmla="*/ 2147483647 w 26"/>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endParaRPr lang="en-US"/>
              </a:p>
            </p:txBody>
          </p:sp>
          <p:sp>
            <p:nvSpPr>
              <p:cNvPr id="1193" name="Freeform 362"/>
              <p:cNvSpPr>
                <a:spLocks/>
              </p:cNvSpPr>
              <p:nvPr/>
            </p:nvSpPr>
            <p:spPr bwMode="auto">
              <a:xfrm flipH="1">
                <a:off x="7561475" y="536909"/>
                <a:ext cx="7757" cy="4393"/>
              </a:xfrm>
              <a:custGeom>
                <a:avLst/>
                <a:gdLst>
                  <a:gd name="T0" fmla="*/ 2147483647 w 26"/>
                  <a:gd name="T1" fmla="*/ 2147483647 h 21"/>
                  <a:gd name="T2" fmla="*/ 2147483647 w 26"/>
                  <a:gd name="T3" fmla="*/ 2147483647 h 21"/>
                  <a:gd name="T4" fmla="*/ 2147483647 w 26"/>
                  <a:gd name="T5" fmla="*/ 2147483647 h 21"/>
                  <a:gd name="T6" fmla="*/ 2147483647 w 26"/>
                  <a:gd name="T7" fmla="*/ 2147483647 h 21"/>
                  <a:gd name="T8" fmla="*/ 2147483647 w 26"/>
                  <a:gd name="T9" fmla="*/ 0 h 21"/>
                  <a:gd name="T10" fmla="*/ 0 w 26"/>
                  <a:gd name="T11" fmla="*/ 2147483647 h 21"/>
                  <a:gd name="T12" fmla="*/ 2147483647 w 26"/>
                  <a:gd name="T13" fmla="*/ 2147483647 h 21"/>
                  <a:gd name="T14" fmla="*/ 2147483647 w 26"/>
                  <a:gd name="T15" fmla="*/ 2147483647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2147483647 w 26"/>
                  <a:gd name="T27" fmla="*/ 2147483647 h 21"/>
                  <a:gd name="T28" fmla="*/ 2147483647 w 26"/>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path>
                </a:pathLst>
              </a:custGeom>
              <a:solidFill>
                <a:srgbClr val="FF6600"/>
              </a:solidFill>
              <a:ln w="0">
                <a:solidFill>
                  <a:srgbClr val="000000"/>
                </a:solidFill>
                <a:round/>
                <a:headEnd/>
                <a:tailEnd/>
              </a:ln>
            </p:spPr>
            <p:txBody>
              <a:bodyPr/>
              <a:lstStyle/>
              <a:p>
                <a:endParaRPr lang="en-US"/>
              </a:p>
            </p:txBody>
          </p:sp>
          <p:sp>
            <p:nvSpPr>
              <p:cNvPr id="1194" name="Freeform 363"/>
              <p:cNvSpPr>
                <a:spLocks/>
              </p:cNvSpPr>
              <p:nvPr/>
            </p:nvSpPr>
            <p:spPr bwMode="auto">
              <a:xfrm flipH="1">
                <a:off x="7489268" y="556431"/>
                <a:ext cx="8952" cy="6344"/>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0 w 31"/>
                  <a:gd name="T9" fmla="*/ 2147483647 h 28"/>
                  <a:gd name="T10" fmla="*/ 0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0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endParaRPr lang="en-US"/>
              </a:p>
            </p:txBody>
          </p:sp>
          <p:sp>
            <p:nvSpPr>
              <p:cNvPr id="1195" name="Freeform 364"/>
              <p:cNvSpPr>
                <a:spLocks/>
              </p:cNvSpPr>
              <p:nvPr/>
            </p:nvSpPr>
            <p:spPr bwMode="auto">
              <a:xfrm flipH="1">
                <a:off x="7489268" y="556431"/>
                <a:ext cx="8952" cy="6344"/>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0 w 31"/>
                  <a:gd name="T9" fmla="*/ 2147483647 h 28"/>
                  <a:gd name="T10" fmla="*/ 0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0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path>
                </a:pathLst>
              </a:custGeom>
              <a:solidFill>
                <a:srgbClr val="FF6600"/>
              </a:solidFill>
              <a:ln w="0">
                <a:solidFill>
                  <a:srgbClr val="000000"/>
                </a:solidFill>
                <a:round/>
                <a:headEnd/>
                <a:tailEnd/>
              </a:ln>
            </p:spPr>
            <p:txBody>
              <a:bodyPr/>
              <a:lstStyle/>
              <a:p>
                <a:endParaRPr lang="en-US"/>
              </a:p>
            </p:txBody>
          </p:sp>
          <p:sp>
            <p:nvSpPr>
              <p:cNvPr id="1196" name="Freeform 365"/>
              <p:cNvSpPr>
                <a:spLocks/>
              </p:cNvSpPr>
              <p:nvPr/>
            </p:nvSpPr>
            <p:spPr bwMode="auto">
              <a:xfrm flipH="1">
                <a:off x="7560878" y="531541"/>
                <a:ext cx="9548" cy="6344"/>
              </a:xfrm>
              <a:custGeom>
                <a:avLst/>
                <a:gdLst>
                  <a:gd name="T0" fmla="*/ 2147483647 w 32"/>
                  <a:gd name="T1" fmla="*/ 2147483647 h 26"/>
                  <a:gd name="T2" fmla="*/ 2147483647 w 32"/>
                  <a:gd name="T3" fmla="*/ 2147483647 h 26"/>
                  <a:gd name="T4" fmla="*/ 2147483647 w 32"/>
                  <a:gd name="T5" fmla="*/ 2147483647 h 26"/>
                  <a:gd name="T6" fmla="*/ 2147483647 w 32"/>
                  <a:gd name="T7" fmla="*/ 2147483647 h 26"/>
                  <a:gd name="T8" fmla="*/ 0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0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2147483647 w 32"/>
                  <a:gd name="T29" fmla="*/ 2147483647 h 26"/>
                  <a:gd name="T30" fmla="*/ 2147483647 w 32"/>
                  <a:gd name="T31" fmla="*/ 2147483647 h 26"/>
                  <a:gd name="T32" fmla="*/ 2147483647 w 32"/>
                  <a:gd name="T33" fmla="*/ 2147483647 h 26"/>
                  <a:gd name="T34" fmla="*/ 2147483647 w 3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endParaRPr lang="en-US"/>
              </a:p>
            </p:txBody>
          </p:sp>
          <p:sp>
            <p:nvSpPr>
              <p:cNvPr id="1197" name="Freeform 366"/>
              <p:cNvSpPr>
                <a:spLocks/>
              </p:cNvSpPr>
              <p:nvPr/>
            </p:nvSpPr>
            <p:spPr bwMode="auto">
              <a:xfrm flipH="1">
                <a:off x="7560878" y="531541"/>
                <a:ext cx="9548" cy="6344"/>
              </a:xfrm>
              <a:custGeom>
                <a:avLst/>
                <a:gdLst>
                  <a:gd name="T0" fmla="*/ 2147483647 w 32"/>
                  <a:gd name="T1" fmla="*/ 2147483647 h 26"/>
                  <a:gd name="T2" fmla="*/ 2147483647 w 32"/>
                  <a:gd name="T3" fmla="*/ 2147483647 h 26"/>
                  <a:gd name="T4" fmla="*/ 2147483647 w 32"/>
                  <a:gd name="T5" fmla="*/ 2147483647 h 26"/>
                  <a:gd name="T6" fmla="*/ 2147483647 w 32"/>
                  <a:gd name="T7" fmla="*/ 2147483647 h 26"/>
                  <a:gd name="T8" fmla="*/ 0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0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2147483647 w 32"/>
                  <a:gd name="T29" fmla="*/ 2147483647 h 26"/>
                  <a:gd name="T30" fmla="*/ 2147483647 w 32"/>
                  <a:gd name="T31" fmla="*/ 2147483647 h 26"/>
                  <a:gd name="T32" fmla="*/ 2147483647 w 32"/>
                  <a:gd name="T33" fmla="*/ 2147483647 h 26"/>
                  <a:gd name="T34" fmla="*/ 2147483647 w 3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path>
                </a:pathLst>
              </a:custGeom>
              <a:solidFill>
                <a:srgbClr val="FF6600"/>
              </a:solidFill>
              <a:ln w="0">
                <a:solidFill>
                  <a:srgbClr val="000000"/>
                </a:solidFill>
                <a:round/>
                <a:headEnd/>
                <a:tailEnd/>
              </a:ln>
            </p:spPr>
            <p:txBody>
              <a:bodyPr/>
              <a:lstStyle/>
              <a:p>
                <a:endParaRPr lang="en-US"/>
              </a:p>
            </p:txBody>
          </p:sp>
          <p:sp>
            <p:nvSpPr>
              <p:cNvPr id="1198" name="Line 367"/>
              <p:cNvSpPr>
                <a:spLocks noChangeShapeType="1"/>
              </p:cNvSpPr>
              <p:nvPr/>
            </p:nvSpPr>
            <p:spPr bwMode="auto">
              <a:xfrm flipV="1">
                <a:off x="7500606" y="538374"/>
                <a:ext cx="23274" cy="7808"/>
              </a:xfrm>
              <a:prstGeom prst="line">
                <a:avLst/>
              </a:prstGeom>
              <a:noFill/>
              <a:ln w="0">
                <a:solidFill>
                  <a:srgbClr val="000000"/>
                </a:solidFill>
                <a:round/>
                <a:headEnd/>
                <a:tailEnd/>
              </a:ln>
            </p:spPr>
            <p:txBody>
              <a:bodyPr/>
              <a:lstStyle/>
              <a:p>
                <a:endParaRPr lang="en-US"/>
              </a:p>
            </p:txBody>
          </p:sp>
          <p:sp>
            <p:nvSpPr>
              <p:cNvPr id="1199" name="Freeform 368"/>
              <p:cNvSpPr>
                <a:spLocks/>
              </p:cNvSpPr>
              <p:nvPr/>
            </p:nvSpPr>
            <p:spPr bwMode="auto">
              <a:xfrm flipH="1">
                <a:off x="7461220" y="558383"/>
                <a:ext cx="14919" cy="6833"/>
              </a:xfrm>
              <a:custGeom>
                <a:avLst/>
                <a:gdLst>
                  <a:gd name="T0" fmla="*/ 2147483647 w 51"/>
                  <a:gd name="T1" fmla="*/ 2147483647 h 29"/>
                  <a:gd name="T2" fmla="*/ 2147483647 w 51"/>
                  <a:gd name="T3" fmla="*/ 2147483647 h 29"/>
                  <a:gd name="T4" fmla="*/ 2147483647 w 51"/>
                  <a:gd name="T5" fmla="*/ 2147483647 h 29"/>
                  <a:gd name="T6" fmla="*/ 2147483647 w 51"/>
                  <a:gd name="T7" fmla="*/ 2147483647 h 29"/>
                  <a:gd name="T8" fmla="*/ 2147483647 w 51"/>
                  <a:gd name="T9" fmla="*/ 2147483647 h 29"/>
                  <a:gd name="T10" fmla="*/ 0 w 51"/>
                  <a:gd name="T11" fmla="*/ 2147483647 h 29"/>
                  <a:gd name="T12" fmla="*/ 2147483647 w 51"/>
                  <a:gd name="T13" fmla="*/ 2147483647 h 29"/>
                  <a:gd name="T14" fmla="*/ 2147483647 w 51"/>
                  <a:gd name="T15" fmla="*/ 2147483647 h 29"/>
                  <a:gd name="T16" fmla="*/ 2147483647 w 51"/>
                  <a:gd name="T17" fmla="*/ 2147483647 h 29"/>
                  <a:gd name="T18" fmla="*/ 2147483647 w 51"/>
                  <a:gd name="T19" fmla="*/ 0 h 29"/>
                  <a:gd name="T20" fmla="*/ 2147483647 w 51"/>
                  <a:gd name="T21" fmla="*/ 214748364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endParaRPr lang="en-US"/>
              </a:p>
            </p:txBody>
          </p:sp>
          <p:sp>
            <p:nvSpPr>
              <p:cNvPr id="1200" name="Freeform 369"/>
              <p:cNvSpPr>
                <a:spLocks/>
              </p:cNvSpPr>
              <p:nvPr/>
            </p:nvSpPr>
            <p:spPr bwMode="auto">
              <a:xfrm flipH="1">
                <a:off x="7461220" y="558383"/>
                <a:ext cx="14919" cy="6833"/>
              </a:xfrm>
              <a:custGeom>
                <a:avLst/>
                <a:gdLst>
                  <a:gd name="T0" fmla="*/ 2147483647 w 51"/>
                  <a:gd name="T1" fmla="*/ 2147483647 h 29"/>
                  <a:gd name="T2" fmla="*/ 2147483647 w 51"/>
                  <a:gd name="T3" fmla="*/ 2147483647 h 29"/>
                  <a:gd name="T4" fmla="*/ 2147483647 w 51"/>
                  <a:gd name="T5" fmla="*/ 2147483647 h 29"/>
                  <a:gd name="T6" fmla="*/ 2147483647 w 51"/>
                  <a:gd name="T7" fmla="*/ 2147483647 h 29"/>
                  <a:gd name="T8" fmla="*/ 2147483647 w 51"/>
                  <a:gd name="T9" fmla="*/ 2147483647 h 29"/>
                  <a:gd name="T10" fmla="*/ 0 w 51"/>
                  <a:gd name="T11" fmla="*/ 2147483647 h 29"/>
                  <a:gd name="T12" fmla="*/ 2147483647 w 51"/>
                  <a:gd name="T13" fmla="*/ 2147483647 h 29"/>
                  <a:gd name="T14" fmla="*/ 2147483647 w 51"/>
                  <a:gd name="T15" fmla="*/ 2147483647 h 29"/>
                  <a:gd name="T16" fmla="*/ 2147483647 w 51"/>
                  <a:gd name="T17" fmla="*/ 2147483647 h 29"/>
                  <a:gd name="T18" fmla="*/ 2147483647 w 51"/>
                  <a:gd name="T19" fmla="*/ 0 h 29"/>
                  <a:gd name="T20" fmla="*/ 2147483647 w 51"/>
                  <a:gd name="T21" fmla="*/ 214748364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path>
                </a:pathLst>
              </a:custGeom>
              <a:solidFill>
                <a:srgbClr val="FF6600"/>
              </a:solidFill>
              <a:ln w="0">
                <a:solidFill>
                  <a:srgbClr val="B5B5B5"/>
                </a:solidFill>
                <a:round/>
                <a:headEnd/>
                <a:tailEnd/>
              </a:ln>
            </p:spPr>
            <p:txBody>
              <a:bodyPr/>
              <a:lstStyle/>
              <a:p>
                <a:endParaRPr lang="en-US"/>
              </a:p>
            </p:txBody>
          </p:sp>
          <p:sp>
            <p:nvSpPr>
              <p:cNvPr id="1201" name="Freeform 370"/>
              <p:cNvSpPr>
                <a:spLocks/>
              </p:cNvSpPr>
              <p:nvPr/>
            </p:nvSpPr>
            <p:spPr bwMode="auto">
              <a:xfrm flipH="1">
                <a:off x="7360965" y="556431"/>
                <a:ext cx="113384" cy="32699"/>
              </a:xfrm>
              <a:custGeom>
                <a:avLst/>
                <a:gdLst>
                  <a:gd name="T0" fmla="*/ 2147483647 w 397"/>
                  <a:gd name="T1" fmla="*/ 2147483647 h 140"/>
                  <a:gd name="T2" fmla="*/ 2147483647 w 397"/>
                  <a:gd name="T3" fmla="*/ 2147483647 h 140"/>
                  <a:gd name="T4" fmla="*/ 2147483647 w 397"/>
                  <a:gd name="T5" fmla="*/ 2147483647 h 140"/>
                  <a:gd name="T6" fmla="*/ 2147483647 w 397"/>
                  <a:gd name="T7" fmla="*/ 2147483647 h 140"/>
                  <a:gd name="T8" fmla="*/ 2147483647 w 397"/>
                  <a:gd name="T9" fmla="*/ 2147483647 h 140"/>
                  <a:gd name="T10" fmla="*/ 2147483647 w 397"/>
                  <a:gd name="T11" fmla="*/ 2147483647 h 140"/>
                  <a:gd name="T12" fmla="*/ 0 w 397"/>
                  <a:gd name="T13" fmla="*/ 2147483647 h 140"/>
                  <a:gd name="T14" fmla="*/ 0 w 397"/>
                  <a:gd name="T15" fmla="*/ 2147483647 h 140"/>
                  <a:gd name="T16" fmla="*/ 2147483647 w 397"/>
                  <a:gd name="T17" fmla="*/ 2147483647 h 140"/>
                  <a:gd name="T18" fmla="*/ 2147483647 w 397"/>
                  <a:gd name="T19" fmla="*/ 0 h 140"/>
                  <a:gd name="T20" fmla="*/ 2147483647 w 397"/>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endParaRPr lang="en-US"/>
              </a:p>
            </p:txBody>
          </p:sp>
          <p:sp>
            <p:nvSpPr>
              <p:cNvPr id="1202" name="Freeform 371"/>
              <p:cNvSpPr>
                <a:spLocks/>
              </p:cNvSpPr>
              <p:nvPr/>
            </p:nvSpPr>
            <p:spPr bwMode="auto">
              <a:xfrm flipH="1">
                <a:off x="7360965" y="556431"/>
                <a:ext cx="113384" cy="32699"/>
              </a:xfrm>
              <a:custGeom>
                <a:avLst/>
                <a:gdLst>
                  <a:gd name="T0" fmla="*/ 2147483647 w 397"/>
                  <a:gd name="T1" fmla="*/ 2147483647 h 140"/>
                  <a:gd name="T2" fmla="*/ 2147483647 w 397"/>
                  <a:gd name="T3" fmla="*/ 2147483647 h 140"/>
                  <a:gd name="T4" fmla="*/ 2147483647 w 397"/>
                  <a:gd name="T5" fmla="*/ 2147483647 h 140"/>
                  <a:gd name="T6" fmla="*/ 2147483647 w 397"/>
                  <a:gd name="T7" fmla="*/ 2147483647 h 140"/>
                  <a:gd name="T8" fmla="*/ 2147483647 w 397"/>
                  <a:gd name="T9" fmla="*/ 2147483647 h 140"/>
                  <a:gd name="T10" fmla="*/ 2147483647 w 397"/>
                  <a:gd name="T11" fmla="*/ 2147483647 h 140"/>
                  <a:gd name="T12" fmla="*/ 0 w 397"/>
                  <a:gd name="T13" fmla="*/ 2147483647 h 140"/>
                  <a:gd name="T14" fmla="*/ 0 w 397"/>
                  <a:gd name="T15" fmla="*/ 2147483647 h 140"/>
                  <a:gd name="T16" fmla="*/ 2147483647 w 397"/>
                  <a:gd name="T17" fmla="*/ 2147483647 h 140"/>
                  <a:gd name="T18" fmla="*/ 2147483647 w 397"/>
                  <a:gd name="T19" fmla="*/ 0 h 140"/>
                  <a:gd name="T20" fmla="*/ 2147483647 w 397"/>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path>
                </a:pathLst>
              </a:custGeom>
              <a:solidFill>
                <a:srgbClr val="FF6600"/>
              </a:solidFill>
              <a:ln w="0">
                <a:solidFill>
                  <a:srgbClr val="000000"/>
                </a:solidFill>
                <a:round/>
                <a:headEnd/>
                <a:tailEnd/>
              </a:ln>
            </p:spPr>
            <p:txBody>
              <a:bodyPr/>
              <a:lstStyle/>
              <a:p>
                <a:endParaRPr lang="en-US"/>
              </a:p>
            </p:txBody>
          </p:sp>
          <p:sp>
            <p:nvSpPr>
              <p:cNvPr id="1203" name="Freeform 372"/>
              <p:cNvSpPr>
                <a:spLocks/>
              </p:cNvSpPr>
              <p:nvPr/>
            </p:nvSpPr>
            <p:spPr bwMode="auto">
              <a:xfrm flipH="1">
                <a:off x="7531638" y="538374"/>
                <a:ext cx="23870" cy="1464"/>
              </a:xfrm>
              <a:custGeom>
                <a:avLst/>
                <a:gdLst>
                  <a:gd name="T0" fmla="*/ 2147483647 w 85"/>
                  <a:gd name="T1" fmla="*/ 2147483647 h 8"/>
                  <a:gd name="T2" fmla="*/ 0 w 85"/>
                  <a:gd name="T3" fmla="*/ 2147483647 h 8"/>
                  <a:gd name="T4" fmla="*/ 2147483647 w 85"/>
                  <a:gd name="T5" fmla="*/ 2147483647 h 8"/>
                  <a:gd name="T6" fmla="*/ 2147483647 w 85"/>
                  <a:gd name="T7" fmla="*/ 2147483647 h 8"/>
                  <a:gd name="T8" fmla="*/ 2147483647 w 85"/>
                  <a:gd name="T9" fmla="*/ 2147483647 h 8"/>
                  <a:gd name="T10" fmla="*/ 2147483647 w 85"/>
                  <a:gd name="T11" fmla="*/ 2147483647 h 8"/>
                  <a:gd name="T12" fmla="*/ 2147483647 w 85"/>
                  <a:gd name="T13" fmla="*/ 0 h 8"/>
                  <a:gd name="T14" fmla="*/ 2147483647 w 85"/>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endParaRPr lang="en-US"/>
              </a:p>
            </p:txBody>
          </p:sp>
          <p:sp>
            <p:nvSpPr>
              <p:cNvPr id="1204" name="Freeform 373"/>
              <p:cNvSpPr>
                <a:spLocks/>
              </p:cNvSpPr>
              <p:nvPr/>
            </p:nvSpPr>
            <p:spPr bwMode="auto">
              <a:xfrm flipH="1">
                <a:off x="7531638" y="538374"/>
                <a:ext cx="23870" cy="1464"/>
              </a:xfrm>
              <a:custGeom>
                <a:avLst/>
                <a:gdLst>
                  <a:gd name="T0" fmla="*/ 2147483647 w 85"/>
                  <a:gd name="T1" fmla="*/ 2147483647 h 8"/>
                  <a:gd name="T2" fmla="*/ 0 w 85"/>
                  <a:gd name="T3" fmla="*/ 2147483647 h 8"/>
                  <a:gd name="T4" fmla="*/ 2147483647 w 85"/>
                  <a:gd name="T5" fmla="*/ 2147483647 h 8"/>
                  <a:gd name="T6" fmla="*/ 2147483647 w 85"/>
                  <a:gd name="T7" fmla="*/ 2147483647 h 8"/>
                  <a:gd name="T8" fmla="*/ 2147483647 w 85"/>
                  <a:gd name="T9" fmla="*/ 2147483647 h 8"/>
                  <a:gd name="T10" fmla="*/ 2147483647 w 85"/>
                  <a:gd name="T11" fmla="*/ 2147483647 h 8"/>
                  <a:gd name="T12" fmla="*/ 2147483647 w 85"/>
                  <a:gd name="T13" fmla="*/ 0 h 8"/>
                  <a:gd name="T14" fmla="*/ 2147483647 w 85"/>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path>
                </a:pathLst>
              </a:custGeom>
              <a:solidFill>
                <a:srgbClr val="FF6600"/>
              </a:solidFill>
              <a:ln w="0">
                <a:solidFill>
                  <a:srgbClr val="B5B5B5"/>
                </a:solidFill>
                <a:round/>
                <a:headEnd/>
                <a:tailEnd/>
              </a:ln>
            </p:spPr>
            <p:txBody>
              <a:bodyPr/>
              <a:lstStyle/>
              <a:p>
                <a:endParaRPr lang="en-US"/>
              </a:p>
            </p:txBody>
          </p:sp>
          <p:sp>
            <p:nvSpPr>
              <p:cNvPr id="1205" name="Freeform 374"/>
              <p:cNvSpPr>
                <a:spLocks/>
              </p:cNvSpPr>
              <p:nvPr/>
            </p:nvSpPr>
            <p:spPr bwMode="auto">
              <a:xfrm flipH="1">
                <a:off x="7523880" y="533005"/>
                <a:ext cx="19096" cy="8297"/>
              </a:xfrm>
              <a:custGeom>
                <a:avLst/>
                <a:gdLst>
                  <a:gd name="T0" fmla="*/ 2147483647 w 65"/>
                  <a:gd name="T1" fmla="*/ 2147483647 h 36"/>
                  <a:gd name="T2" fmla="*/ 2147483647 w 65"/>
                  <a:gd name="T3" fmla="*/ 2147483647 h 36"/>
                  <a:gd name="T4" fmla="*/ 2147483647 w 65"/>
                  <a:gd name="T5" fmla="*/ 2147483647 h 36"/>
                  <a:gd name="T6" fmla="*/ 2147483647 w 65"/>
                  <a:gd name="T7" fmla="*/ 2147483647 h 36"/>
                  <a:gd name="T8" fmla="*/ 2147483647 w 65"/>
                  <a:gd name="T9" fmla="*/ 2147483647 h 36"/>
                  <a:gd name="T10" fmla="*/ 2147483647 w 65"/>
                  <a:gd name="T11" fmla="*/ 2147483647 h 36"/>
                  <a:gd name="T12" fmla="*/ 2147483647 w 65"/>
                  <a:gd name="T13" fmla="*/ 2147483647 h 36"/>
                  <a:gd name="T14" fmla="*/ 2147483647 w 65"/>
                  <a:gd name="T15" fmla="*/ 0 h 36"/>
                  <a:gd name="T16" fmla="*/ 2147483647 w 65"/>
                  <a:gd name="T17" fmla="*/ 0 h 36"/>
                  <a:gd name="T18" fmla="*/ 2147483647 w 65"/>
                  <a:gd name="T19" fmla="*/ 2147483647 h 36"/>
                  <a:gd name="T20" fmla="*/ 0 w 65"/>
                  <a:gd name="T21" fmla="*/ 2147483647 h 36"/>
                  <a:gd name="T22" fmla="*/ 0 w 65"/>
                  <a:gd name="T23" fmla="*/ 2147483647 h 36"/>
                  <a:gd name="T24" fmla="*/ 0 w 65"/>
                  <a:gd name="T25" fmla="*/ 2147483647 h 36"/>
                  <a:gd name="T26" fmla="*/ 2147483647 w 65"/>
                  <a:gd name="T27" fmla="*/ 2147483647 h 36"/>
                  <a:gd name="T28" fmla="*/ 2147483647 w 65"/>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close/>
                  </a:path>
                </a:pathLst>
              </a:custGeom>
              <a:solidFill>
                <a:srgbClr val="FF6600"/>
              </a:solidFill>
              <a:ln w="9525">
                <a:noFill/>
                <a:round/>
                <a:headEnd/>
                <a:tailEnd/>
              </a:ln>
            </p:spPr>
            <p:txBody>
              <a:bodyPr/>
              <a:lstStyle/>
              <a:p>
                <a:endParaRPr lang="en-US"/>
              </a:p>
            </p:txBody>
          </p:sp>
          <p:sp>
            <p:nvSpPr>
              <p:cNvPr id="1206" name="Freeform 375"/>
              <p:cNvSpPr>
                <a:spLocks/>
              </p:cNvSpPr>
              <p:nvPr/>
            </p:nvSpPr>
            <p:spPr bwMode="auto">
              <a:xfrm flipH="1">
                <a:off x="7523880" y="533005"/>
                <a:ext cx="19096" cy="8297"/>
              </a:xfrm>
              <a:custGeom>
                <a:avLst/>
                <a:gdLst>
                  <a:gd name="T0" fmla="*/ 2147483647 w 65"/>
                  <a:gd name="T1" fmla="*/ 2147483647 h 36"/>
                  <a:gd name="T2" fmla="*/ 2147483647 w 65"/>
                  <a:gd name="T3" fmla="*/ 2147483647 h 36"/>
                  <a:gd name="T4" fmla="*/ 2147483647 w 65"/>
                  <a:gd name="T5" fmla="*/ 2147483647 h 36"/>
                  <a:gd name="T6" fmla="*/ 2147483647 w 65"/>
                  <a:gd name="T7" fmla="*/ 2147483647 h 36"/>
                  <a:gd name="T8" fmla="*/ 2147483647 w 65"/>
                  <a:gd name="T9" fmla="*/ 2147483647 h 36"/>
                  <a:gd name="T10" fmla="*/ 2147483647 w 65"/>
                  <a:gd name="T11" fmla="*/ 2147483647 h 36"/>
                  <a:gd name="T12" fmla="*/ 2147483647 w 65"/>
                  <a:gd name="T13" fmla="*/ 2147483647 h 36"/>
                  <a:gd name="T14" fmla="*/ 2147483647 w 65"/>
                  <a:gd name="T15" fmla="*/ 0 h 36"/>
                  <a:gd name="T16" fmla="*/ 2147483647 w 65"/>
                  <a:gd name="T17" fmla="*/ 0 h 36"/>
                  <a:gd name="T18" fmla="*/ 2147483647 w 65"/>
                  <a:gd name="T19" fmla="*/ 2147483647 h 36"/>
                  <a:gd name="T20" fmla="*/ 0 w 65"/>
                  <a:gd name="T21" fmla="*/ 2147483647 h 36"/>
                  <a:gd name="T22" fmla="*/ 0 w 65"/>
                  <a:gd name="T23" fmla="*/ 2147483647 h 36"/>
                  <a:gd name="T24" fmla="*/ 0 w 65"/>
                  <a:gd name="T25" fmla="*/ 2147483647 h 36"/>
                  <a:gd name="T26" fmla="*/ 2147483647 w 65"/>
                  <a:gd name="T27" fmla="*/ 2147483647 h 36"/>
                  <a:gd name="T28" fmla="*/ 2147483647 w 65"/>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path>
                </a:pathLst>
              </a:custGeom>
              <a:solidFill>
                <a:srgbClr val="FF6600"/>
              </a:solidFill>
              <a:ln w="0">
                <a:solidFill>
                  <a:srgbClr val="000000"/>
                </a:solidFill>
                <a:round/>
                <a:headEnd/>
                <a:tailEnd/>
              </a:ln>
            </p:spPr>
            <p:txBody>
              <a:bodyPr/>
              <a:lstStyle/>
              <a:p>
                <a:endParaRPr lang="en-US"/>
              </a:p>
            </p:txBody>
          </p:sp>
          <p:sp>
            <p:nvSpPr>
              <p:cNvPr id="1207" name="Freeform 376"/>
              <p:cNvSpPr>
                <a:spLocks/>
              </p:cNvSpPr>
              <p:nvPr/>
            </p:nvSpPr>
            <p:spPr bwMode="auto">
              <a:xfrm flipH="1">
                <a:off x="7474349" y="545206"/>
                <a:ext cx="35805" cy="31235"/>
              </a:xfrm>
              <a:custGeom>
                <a:avLst/>
                <a:gdLst>
                  <a:gd name="T0" fmla="*/ 0 w 125"/>
                  <a:gd name="T1" fmla="*/ 2147483647 h 135"/>
                  <a:gd name="T2" fmla="*/ 0 w 125"/>
                  <a:gd name="T3" fmla="*/ 2147483647 h 135"/>
                  <a:gd name="T4" fmla="*/ 2147483647 w 125"/>
                  <a:gd name="T5" fmla="*/ 2147483647 h 135"/>
                  <a:gd name="T6" fmla="*/ 2147483647 w 125"/>
                  <a:gd name="T7" fmla="*/ 2147483647 h 135"/>
                  <a:gd name="T8" fmla="*/ 2147483647 w 125"/>
                  <a:gd name="T9" fmla="*/ 2147483647 h 135"/>
                  <a:gd name="T10" fmla="*/ 2147483647 w 125"/>
                  <a:gd name="T11" fmla="*/ 2147483647 h 135"/>
                  <a:gd name="T12" fmla="*/ 2147483647 w 125"/>
                  <a:gd name="T13" fmla="*/ 2147483647 h 135"/>
                  <a:gd name="T14" fmla="*/ 2147483647 w 125"/>
                  <a:gd name="T15" fmla="*/ 2147483647 h 135"/>
                  <a:gd name="T16" fmla="*/ 2147483647 w 125"/>
                  <a:gd name="T17" fmla="*/ 2147483647 h 135"/>
                  <a:gd name="T18" fmla="*/ 2147483647 w 125"/>
                  <a:gd name="T19" fmla="*/ 2147483647 h 135"/>
                  <a:gd name="T20" fmla="*/ 2147483647 w 125"/>
                  <a:gd name="T21" fmla="*/ 0 h 135"/>
                  <a:gd name="T22" fmla="*/ 2147483647 w 125"/>
                  <a:gd name="T23" fmla="*/ 2147483647 h 135"/>
                  <a:gd name="T24" fmla="*/ 2147483647 w 125"/>
                  <a:gd name="T25" fmla="*/ 2147483647 h 135"/>
                  <a:gd name="T26" fmla="*/ 2147483647 w 125"/>
                  <a:gd name="T27" fmla="*/ 2147483647 h 135"/>
                  <a:gd name="T28" fmla="*/ 2147483647 w 125"/>
                  <a:gd name="T29" fmla="*/ 2147483647 h 135"/>
                  <a:gd name="T30" fmla="*/ 2147483647 w 125"/>
                  <a:gd name="T31" fmla="*/ 2147483647 h 135"/>
                  <a:gd name="T32" fmla="*/ 2147483647 w 125"/>
                  <a:gd name="T33" fmla="*/ 2147483647 h 135"/>
                  <a:gd name="T34" fmla="*/ 2147483647 w 125"/>
                  <a:gd name="T35" fmla="*/ 2147483647 h 135"/>
                  <a:gd name="T36" fmla="*/ 2147483647 w 125"/>
                  <a:gd name="T37" fmla="*/ 2147483647 h 135"/>
                  <a:gd name="T38" fmla="*/ 2147483647 w 125"/>
                  <a:gd name="T39" fmla="*/ 2147483647 h 135"/>
                  <a:gd name="T40" fmla="*/ 2147483647 w 125"/>
                  <a:gd name="T41" fmla="*/ 2147483647 h 135"/>
                  <a:gd name="T42" fmla="*/ 2147483647 w 125"/>
                  <a:gd name="T43" fmla="*/ 2147483647 h 135"/>
                  <a:gd name="T44" fmla="*/ 2147483647 w 125"/>
                  <a:gd name="T45" fmla="*/ 2147483647 h 135"/>
                  <a:gd name="T46" fmla="*/ 2147483647 w 125"/>
                  <a:gd name="T47" fmla="*/ 2147483647 h 135"/>
                  <a:gd name="T48" fmla="*/ 2147483647 w 125"/>
                  <a:gd name="T49" fmla="*/ 2147483647 h 135"/>
                  <a:gd name="T50" fmla="*/ 2147483647 w 125"/>
                  <a:gd name="T51" fmla="*/ 2147483647 h 135"/>
                  <a:gd name="T52" fmla="*/ 2147483647 w 125"/>
                  <a:gd name="T53" fmla="*/ 2147483647 h 135"/>
                  <a:gd name="T54" fmla="*/ 2147483647 w 125"/>
                  <a:gd name="T55" fmla="*/ 2147483647 h 135"/>
                  <a:gd name="T56" fmla="*/ 2147483647 w 125"/>
                  <a:gd name="T57" fmla="*/ 2147483647 h 135"/>
                  <a:gd name="T58" fmla="*/ 2147483647 w 125"/>
                  <a:gd name="T59" fmla="*/ 2147483647 h 135"/>
                  <a:gd name="T60" fmla="*/ 2147483647 w 125"/>
                  <a:gd name="T61" fmla="*/ 2147483647 h 135"/>
                  <a:gd name="T62" fmla="*/ 2147483647 w 125"/>
                  <a:gd name="T63" fmla="*/ 2147483647 h 135"/>
                  <a:gd name="T64" fmla="*/ 2147483647 w 125"/>
                  <a:gd name="T65" fmla="*/ 2147483647 h 135"/>
                  <a:gd name="T66" fmla="*/ 2147483647 w 125"/>
                  <a:gd name="T67" fmla="*/ 2147483647 h 135"/>
                  <a:gd name="T68" fmla="*/ 2147483647 w 125"/>
                  <a:gd name="T69" fmla="*/ 2147483647 h 135"/>
                  <a:gd name="T70" fmla="*/ 2147483647 w 125"/>
                  <a:gd name="T71" fmla="*/ 2147483647 h 135"/>
                  <a:gd name="T72" fmla="*/ 2147483647 w 125"/>
                  <a:gd name="T73" fmla="*/ 2147483647 h 135"/>
                  <a:gd name="T74" fmla="*/ 2147483647 w 125"/>
                  <a:gd name="T75" fmla="*/ 2147483647 h 135"/>
                  <a:gd name="T76" fmla="*/ 2147483647 w 125"/>
                  <a:gd name="T77" fmla="*/ 2147483647 h 135"/>
                  <a:gd name="T78" fmla="*/ 0 w 125"/>
                  <a:gd name="T79" fmla="*/ 2147483647 h 1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135"/>
                  <a:gd name="T122" fmla="*/ 125 w 125"/>
                  <a:gd name="T123" fmla="*/ 135 h 1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135">
                    <a:moveTo>
                      <a:pt x="0" y="76"/>
                    </a:moveTo>
                    <a:lnTo>
                      <a:pt x="0" y="64"/>
                    </a:lnTo>
                    <a:lnTo>
                      <a:pt x="2" y="53"/>
                    </a:lnTo>
                    <a:lnTo>
                      <a:pt x="3" y="43"/>
                    </a:lnTo>
                    <a:lnTo>
                      <a:pt x="8" y="33"/>
                    </a:lnTo>
                    <a:lnTo>
                      <a:pt x="15" y="23"/>
                    </a:lnTo>
                    <a:lnTo>
                      <a:pt x="21" y="15"/>
                    </a:lnTo>
                    <a:lnTo>
                      <a:pt x="31" y="8"/>
                    </a:lnTo>
                    <a:lnTo>
                      <a:pt x="39" y="5"/>
                    </a:lnTo>
                    <a:lnTo>
                      <a:pt x="49" y="2"/>
                    </a:lnTo>
                    <a:lnTo>
                      <a:pt x="59" y="0"/>
                    </a:lnTo>
                    <a:lnTo>
                      <a:pt x="69" y="2"/>
                    </a:lnTo>
                    <a:lnTo>
                      <a:pt x="79" y="3"/>
                    </a:lnTo>
                    <a:lnTo>
                      <a:pt x="89" y="7"/>
                    </a:lnTo>
                    <a:lnTo>
                      <a:pt x="99" y="12"/>
                    </a:lnTo>
                    <a:lnTo>
                      <a:pt x="105" y="20"/>
                    </a:lnTo>
                    <a:lnTo>
                      <a:pt x="113" y="28"/>
                    </a:lnTo>
                    <a:lnTo>
                      <a:pt x="118" y="38"/>
                    </a:lnTo>
                    <a:lnTo>
                      <a:pt x="121" y="48"/>
                    </a:lnTo>
                    <a:lnTo>
                      <a:pt x="125" y="59"/>
                    </a:lnTo>
                    <a:lnTo>
                      <a:pt x="125" y="71"/>
                    </a:lnTo>
                    <a:lnTo>
                      <a:pt x="123" y="81"/>
                    </a:lnTo>
                    <a:lnTo>
                      <a:pt x="121" y="92"/>
                    </a:lnTo>
                    <a:lnTo>
                      <a:pt x="117" y="102"/>
                    </a:lnTo>
                    <a:lnTo>
                      <a:pt x="112" y="112"/>
                    </a:lnTo>
                    <a:lnTo>
                      <a:pt x="103" y="118"/>
                    </a:lnTo>
                    <a:lnTo>
                      <a:pt x="95" y="125"/>
                    </a:lnTo>
                    <a:lnTo>
                      <a:pt x="87" y="130"/>
                    </a:lnTo>
                    <a:lnTo>
                      <a:pt x="77" y="133"/>
                    </a:lnTo>
                    <a:lnTo>
                      <a:pt x="67" y="135"/>
                    </a:lnTo>
                    <a:lnTo>
                      <a:pt x="57" y="135"/>
                    </a:lnTo>
                    <a:lnTo>
                      <a:pt x="48" y="133"/>
                    </a:lnTo>
                    <a:lnTo>
                      <a:pt x="38" y="128"/>
                    </a:lnTo>
                    <a:lnTo>
                      <a:pt x="28" y="123"/>
                    </a:lnTo>
                    <a:lnTo>
                      <a:pt x="20" y="117"/>
                    </a:lnTo>
                    <a:lnTo>
                      <a:pt x="13" y="108"/>
                    </a:lnTo>
                    <a:lnTo>
                      <a:pt x="8" y="99"/>
                    </a:lnTo>
                    <a:lnTo>
                      <a:pt x="3" y="87"/>
                    </a:lnTo>
                    <a:lnTo>
                      <a:pt x="2" y="77"/>
                    </a:lnTo>
                    <a:lnTo>
                      <a:pt x="0" y="76"/>
                    </a:lnTo>
                  </a:path>
                </a:pathLst>
              </a:custGeom>
              <a:solidFill>
                <a:srgbClr val="FF6600"/>
              </a:solidFill>
              <a:ln w="0">
                <a:solidFill>
                  <a:srgbClr val="000000"/>
                </a:solidFill>
                <a:round/>
                <a:headEnd/>
                <a:tailEnd/>
              </a:ln>
            </p:spPr>
            <p:txBody>
              <a:bodyPr/>
              <a:lstStyle/>
              <a:p>
                <a:endParaRPr lang="en-US"/>
              </a:p>
            </p:txBody>
          </p:sp>
          <p:sp>
            <p:nvSpPr>
              <p:cNvPr id="1208" name="Freeform 377"/>
              <p:cNvSpPr>
                <a:spLocks/>
              </p:cNvSpPr>
              <p:nvPr/>
            </p:nvSpPr>
            <p:spPr bwMode="auto">
              <a:xfrm flipH="1">
                <a:off x="7547750" y="519340"/>
                <a:ext cx="34015" cy="30259"/>
              </a:xfrm>
              <a:custGeom>
                <a:avLst/>
                <a:gdLst>
                  <a:gd name="T0" fmla="*/ 2147483647 w 118"/>
                  <a:gd name="T1" fmla="*/ 2147483647 h 128"/>
                  <a:gd name="T2" fmla="*/ 2147483647 w 118"/>
                  <a:gd name="T3" fmla="*/ 2147483647 h 128"/>
                  <a:gd name="T4" fmla="*/ 2147483647 w 118"/>
                  <a:gd name="T5" fmla="*/ 2147483647 h 128"/>
                  <a:gd name="T6" fmla="*/ 2147483647 w 118"/>
                  <a:gd name="T7" fmla="*/ 2147483647 h 128"/>
                  <a:gd name="T8" fmla="*/ 2147483647 w 118"/>
                  <a:gd name="T9" fmla="*/ 2147483647 h 128"/>
                  <a:gd name="T10" fmla="*/ 2147483647 w 118"/>
                  <a:gd name="T11" fmla="*/ 2147483647 h 128"/>
                  <a:gd name="T12" fmla="*/ 2147483647 w 118"/>
                  <a:gd name="T13" fmla="*/ 2147483647 h 128"/>
                  <a:gd name="T14" fmla="*/ 2147483647 w 118"/>
                  <a:gd name="T15" fmla="*/ 2147483647 h 128"/>
                  <a:gd name="T16" fmla="*/ 2147483647 w 118"/>
                  <a:gd name="T17" fmla="*/ 2147483647 h 128"/>
                  <a:gd name="T18" fmla="*/ 2147483647 w 118"/>
                  <a:gd name="T19" fmla="*/ 2147483647 h 128"/>
                  <a:gd name="T20" fmla="*/ 0 w 118"/>
                  <a:gd name="T21" fmla="*/ 2147483647 h 128"/>
                  <a:gd name="T22" fmla="*/ 0 w 118"/>
                  <a:gd name="T23" fmla="*/ 2147483647 h 128"/>
                  <a:gd name="T24" fmla="*/ 2147483647 w 118"/>
                  <a:gd name="T25" fmla="*/ 2147483647 h 128"/>
                  <a:gd name="T26" fmla="*/ 2147483647 w 118"/>
                  <a:gd name="T27" fmla="*/ 2147483647 h 128"/>
                  <a:gd name="T28" fmla="*/ 2147483647 w 118"/>
                  <a:gd name="T29" fmla="*/ 2147483647 h 128"/>
                  <a:gd name="T30" fmla="*/ 2147483647 w 118"/>
                  <a:gd name="T31" fmla="*/ 2147483647 h 128"/>
                  <a:gd name="T32" fmla="*/ 2147483647 w 118"/>
                  <a:gd name="T33" fmla="*/ 2147483647 h 128"/>
                  <a:gd name="T34" fmla="*/ 2147483647 w 118"/>
                  <a:gd name="T35" fmla="*/ 2147483647 h 128"/>
                  <a:gd name="T36" fmla="*/ 2147483647 w 118"/>
                  <a:gd name="T37" fmla="*/ 2147483647 h 128"/>
                  <a:gd name="T38" fmla="*/ 2147483647 w 118"/>
                  <a:gd name="T39" fmla="*/ 2147483647 h 128"/>
                  <a:gd name="T40" fmla="*/ 2147483647 w 118"/>
                  <a:gd name="T41" fmla="*/ 0 h 128"/>
                  <a:gd name="T42" fmla="*/ 2147483647 w 118"/>
                  <a:gd name="T43" fmla="*/ 2147483647 h 128"/>
                  <a:gd name="T44" fmla="*/ 2147483647 w 118"/>
                  <a:gd name="T45" fmla="*/ 2147483647 h 128"/>
                  <a:gd name="T46" fmla="*/ 2147483647 w 118"/>
                  <a:gd name="T47" fmla="*/ 2147483647 h 128"/>
                  <a:gd name="T48" fmla="*/ 2147483647 w 118"/>
                  <a:gd name="T49" fmla="*/ 2147483647 h 128"/>
                  <a:gd name="T50" fmla="*/ 2147483647 w 118"/>
                  <a:gd name="T51" fmla="*/ 2147483647 h 128"/>
                  <a:gd name="T52" fmla="*/ 2147483647 w 118"/>
                  <a:gd name="T53" fmla="*/ 2147483647 h 128"/>
                  <a:gd name="T54" fmla="*/ 2147483647 w 118"/>
                  <a:gd name="T55" fmla="*/ 2147483647 h 128"/>
                  <a:gd name="T56" fmla="*/ 2147483647 w 118"/>
                  <a:gd name="T57" fmla="*/ 2147483647 h 128"/>
                  <a:gd name="T58" fmla="*/ 2147483647 w 118"/>
                  <a:gd name="T59" fmla="*/ 2147483647 h 128"/>
                  <a:gd name="T60" fmla="*/ 2147483647 w 118"/>
                  <a:gd name="T61" fmla="*/ 2147483647 h 128"/>
                  <a:gd name="T62" fmla="*/ 2147483647 w 118"/>
                  <a:gd name="T63" fmla="*/ 2147483647 h 128"/>
                  <a:gd name="T64" fmla="*/ 2147483647 w 118"/>
                  <a:gd name="T65" fmla="*/ 2147483647 h 128"/>
                  <a:gd name="T66" fmla="*/ 2147483647 w 118"/>
                  <a:gd name="T67" fmla="*/ 2147483647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
                  <a:gd name="T103" fmla="*/ 0 h 128"/>
                  <a:gd name="T104" fmla="*/ 118 w 118"/>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 h="128">
                    <a:moveTo>
                      <a:pt x="36" y="128"/>
                    </a:moveTo>
                    <a:lnTo>
                      <a:pt x="33" y="127"/>
                    </a:lnTo>
                    <a:lnTo>
                      <a:pt x="27" y="123"/>
                    </a:lnTo>
                    <a:lnTo>
                      <a:pt x="18" y="117"/>
                    </a:lnTo>
                    <a:lnTo>
                      <a:pt x="15" y="112"/>
                    </a:lnTo>
                    <a:lnTo>
                      <a:pt x="12" y="109"/>
                    </a:lnTo>
                    <a:lnTo>
                      <a:pt x="7" y="100"/>
                    </a:lnTo>
                    <a:lnTo>
                      <a:pt x="5" y="95"/>
                    </a:lnTo>
                    <a:lnTo>
                      <a:pt x="4" y="87"/>
                    </a:lnTo>
                    <a:lnTo>
                      <a:pt x="2" y="76"/>
                    </a:lnTo>
                    <a:lnTo>
                      <a:pt x="0" y="71"/>
                    </a:lnTo>
                    <a:lnTo>
                      <a:pt x="0" y="64"/>
                    </a:lnTo>
                    <a:lnTo>
                      <a:pt x="2" y="54"/>
                    </a:lnTo>
                    <a:lnTo>
                      <a:pt x="5" y="43"/>
                    </a:lnTo>
                    <a:lnTo>
                      <a:pt x="9" y="33"/>
                    </a:lnTo>
                    <a:lnTo>
                      <a:pt x="15" y="25"/>
                    </a:lnTo>
                    <a:lnTo>
                      <a:pt x="20" y="17"/>
                    </a:lnTo>
                    <a:lnTo>
                      <a:pt x="28" y="10"/>
                    </a:lnTo>
                    <a:lnTo>
                      <a:pt x="36" y="7"/>
                    </a:lnTo>
                    <a:lnTo>
                      <a:pt x="46" y="2"/>
                    </a:lnTo>
                    <a:lnTo>
                      <a:pt x="56" y="0"/>
                    </a:lnTo>
                    <a:lnTo>
                      <a:pt x="66" y="2"/>
                    </a:lnTo>
                    <a:lnTo>
                      <a:pt x="74" y="4"/>
                    </a:lnTo>
                    <a:lnTo>
                      <a:pt x="84" y="8"/>
                    </a:lnTo>
                    <a:lnTo>
                      <a:pt x="92" y="13"/>
                    </a:lnTo>
                    <a:lnTo>
                      <a:pt x="99" y="20"/>
                    </a:lnTo>
                    <a:lnTo>
                      <a:pt x="105" y="30"/>
                    </a:lnTo>
                    <a:lnTo>
                      <a:pt x="112" y="38"/>
                    </a:lnTo>
                    <a:lnTo>
                      <a:pt x="115" y="49"/>
                    </a:lnTo>
                    <a:lnTo>
                      <a:pt x="117" y="59"/>
                    </a:lnTo>
                    <a:lnTo>
                      <a:pt x="118" y="71"/>
                    </a:lnTo>
                    <a:lnTo>
                      <a:pt x="117" y="81"/>
                    </a:lnTo>
                    <a:lnTo>
                      <a:pt x="115" y="92"/>
                    </a:lnTo>
                    <a:lnTo>
                      <a:pt x="110" y="102"/>
                    </a:lnTo>
                  </a:path>
                </a:pathLst>
              </a:custGeom>
              <a:solidFill>
                <a:srgbClr val="FF6600"/>
              </a:solidFill>
              <a:ln w="0">
                <a:solidFill>
                  <a:srgbClr val="000000"/>
                </a:solidFill>
                <a:round/>
                <a:headEnd/>
                <a:tailEnd/>
              </a:ln>
            </p:spPr>
            <p:txBody>
              <a:bodyPr/>
              <a:lstStyle/>
              <a:p>
                <a:endParaRPr lang="en-US"/>
              </a:p>
            </p:txBody>
          </p:sp>
          <p:pic>
            <p:nvPicPr>
              <p:cNvPr id="1209" name="Picture 5" descr="IBM System z9 109"/>
              <p:cNvPicPr>
                <a:picLocks noChangeAspect="1" noChangeArrowheads="1"/>
              </p:cNvPicPr>
              <p:nvPr/>
            </p:nvPicPr>
            <p:blipFill>
              <a:blip r:embed="rId60" cstate="print">
                <a:clrChange>
                  <a:clrFrom>
                    <a:srgbClr val="FDFDFD"/>
                  </a:clrFrom>
                  <a:clrTo>
                    <a:srgbClr val="FDFDFD">
                      <a:alpha val="0"/>
                    </a:srgbClr>
                  </a:clrTo>
                </a:clrChange>
              </a:blip>
              <a:srcRect/>
              <a:stretch>
                <a:fillRect/>
              </a:stretch>
            </p:blipFill>
            <p:spPr bwMode="auto">
              <a:xfrm>
                <a:off x="6714678" y="919532"/>
                <a:ext cx="174141" cy="163981"/>
              </a:xfrm>
              <a:prstGeom prst="rect">
                <a:avLst/>
              </a:prstGeom>
              <a:noFill/>
              <a:ln w="9525">
                <a:noFill/>
                <a:miter lim="800000"/>
                <a:headEnd/>
                <a:tailEnd/>
              </a:ln>
            </p:spPr>
          </p:pic>
          <p:grpSp>
            <p:nvGrpSpPr>
              <p:cNvPr id="14" name="Group 15"/>
              <p:cNvGrpSpPr>
                <a:grpSpLocks/>
              </p:cNvGrpSpPr>
              <p:nvPr/>
            </p:nvGrpSpPr>
            <p:grpSpPr bwMode="auto">
              <a:xfrm>
                <a:off x="7315200" y="2133600"/>
                <a:ext cx="169807" cy="138646"/>
                <a:chOff x="4534" y="2876"/>
                <a:chExt cx="265" cy="209"/>
              </a:xfrm>
            </p:grpSpPr>
            <p:grpSp>
              <p:nvGrpSpPr>
                <p:cNvPr id="15" name="Group 16"/>
                <p:cNvGrpSpPr>
                  <a:grpSpLocks/>
                </p:cNvGrpSpPr>
                <p:nvPr/>
              </p:nvGrpSpPr>
              <p:grpSpPr bwMode="auto">
                <a:xfrm>
                  <a:off x="4656" y="2876"/>
                  <a:ext cx="143" cy="176"/>
                  <a:chOff x="4656" y="2876"/>
                  <a:chExt cx="143" cy="176"/>
                </a:xfrm>
              </p:grpSpPr>
              <p:sp>
                <p:nvSpPr>
                  <p:cNvPr id="1825" name="Freeform 17"/>
                  <p:cNvSpPr>
                    <a:spLocks/>
                  </p:cNvSpPr>
                  <p:nvPr/>
                </p:nvSpPr>
                <p:spPr bwMode="auto">
                  <a:xfrm>
                    <a:off x="4656" y="2876"/>
                    <a:ext cx="143" cy="175"/>
                  </a:xfrm>
                  <a:custGeom>
                    <a:avLst/>
                    <a:gdLst>
                      <a:gd name="T0" fmla="*/ 100 w 143"/>
                      <a:gd name="T1" fmla="*/ 3 h 350"/>
                      <a:gd name="T2" fmla="*/ 97 w 143"/>
                      <a:gd name="T3" fmla="*/ 3 h 350"/>
                      <a:gd name="T4" fmla="*/ 0 w 143"/>
                      <a:gd name="T5" fmla="*/ 1 h 350"/>
                      <a:gd name="T6" fmla="*/ 33 w 143"/>
                      <a:gd name="T7" fmla="*/ 1 h 350"/>
                      <a:gd name="T8" fmla="*/ 37 w 143"/>
                      <a:gd name="T9" fmla="*/ 1 h 350"/>
                      <a:gd name="T10" fmla="*/ 42 w 143"/>
                      <a:gd name="T11" fmla="*/ 0 h 350"/>
                      <a:gd name="T12" fmla="*/ 46 w 143"/>
                      <a:gd name="T13" fmla="*/ 0 h 350"/>
                      <a:gd name="T14" fmla="*/ 138 w 143"/>
                      <a:gd name="T15" fmla="*/ 1 h 350"/>
                      <a:gd name="T16" fmla="*/ 141 w 143"/>
                      <a:gd name="T17" fmla="*/ 1 h 350"/>
                      <a:gd name="T18" fmla="*/ 142 w 143"/>
                      <a:gd name="T19" fmla="*/ 1 h 350"/>
                      <a:gd name="T20" fmla="*/ 143 w 143"/>
                      <a:gd name="T21" fmla="*/ 1 h 350"/>
                      <a:gd name="T22" fmla="*/ 102 w 143"/>
                      <a:gd name="T23" fmla="*/ 3 h 350"/>
                      <a:gd name="T24" fmla="*/ 100 w 143"/>
                      <a:gd name="T25" fmla="*/ 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350"/>
                      <a:gd name="T41" fmla="*/ 143 w 143"/>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350">
                        <a:moveTo>
                          <a:pt x="100" y="347"/>
                        </a:moveTo>
                        <a:lnTo>
                          <a:pt x="97" y="350"/>
                        </a:lnTo>
                        <a:lnTo>
                          <a:pt x="0" y="221"/>
                        </a:lnTo>
                        <a:lnTo>
                          <a:pt x="33" y="8"/>
                        </a:lnTo>
                        <a:lnTo>
                          <a:pt x="37" y="1"/>
                        </a:lnTo>
                        <a:lnTo>
                          <a:pt x="42" y="0"/>
                        </a:lnTo>
                        <a:lnTo>
                          <a:pt x="46" y="0"/>
                        </a:lnTo>
                        <a:lnTo>
                          <a:pt x="138" y="60"/>
                        </a:lnTo>
                        <a:lnTo>
                          <a:pt x="141" y="64"/>
                        </a:lnTo>
                        <a:lnTo>
                          <a:pt x="142" y="64"/>
                        </a:lnTo>
                        <a:lnTo>
                          <a:pt x="143" y="67"/>
                        </a:lnTo>
                        <a:lnTo>
                          <a:pt x="102" y="350"/>
                        </a:lnTo>
                        <a:lnTo>
                          <a:pt x="100" y="347"/>
                        </a:lnTo>
                        <a:close/>
                      </a:path>
                    </a:pathLst>
                  </a:custGeom>
                  <a:solidFill>
                    <a:srgbClr val="606060"/>
                  </a:solidFill>
                  <a:ln w="9525">
                    <a:noFill/>
                    <a:round/>
                    <a:headEnd/>
                    <a:tailEnd/>
                  </a:ln>
                </p:spPr>
                <p:txBody>
                  <a:bodyPr/>
                  <a:lstStyle/>
                  <a:p>
                    <a:endParaRPr lang="en-US"/>
                  </a:p>
                </p:txBody>
              </p:sp>
              <p:sp>
                <p:nvSpPr>
                  <p:cNvPr id="1826" name="Freeform 18"/>
                  <p:cNvSpPr>
                    <a:spLocks/>
                  </p:cNvSpPr>
                  <p:nvPr/>
                </p:nvSpPr>
                <p:spPr bwMode="auto">
                  <a:xfrm>
                    <a:off x="4742" y="2902"/>
                    <a:ext cx="57" cy="150"/>
                  </a:xfrm>
                  <a:custGeom>
                    <a:avLst/>
                    <a:gdLst>
                      <a:gd name="T0" fmla="*/ 57 w 57"/>
                      <a:gd name="T1" fmla="*/ 1 h 300"/>
                      <a:gd name="T2" fmla="*/ 57 w 57"/>
                      <a:gd name="T3" fmla="*/ 1 h 300"/>
                      <a:gd name="T4" fmla="*/ 16 w 57"/>
                      <a:gd name="T5" fmla="*/ 2 h 300"/>
                      <a:gd name="T6" fmla="*/ 15 w 57"/>
                      <a:gd name="T7" fmla="*/ 2 h 300"/>
                      <a:gd name="T8" fmla="*/ 14 w 57"/>
                      <a:gd name="T9" fmla="*/ 2 h 300"/>
                      <a:gd name="T10" fmla="*/ 13 w 57"/>
                      <a:gd name="T11" fmla="*/ 2 h 300"/>
                      <a:gd name="T12" fmla="*/ 11 w 57"/>
                      <a:gd name="T13" fmla="*/ 2 h 300"/>
                      <a:gd name="T14" fmla="*/ 9 w 57"/>
                      <a:gd name="T15" fmla="*/ 2 h 300"/>
                      <a:gd name="T16" fmla="*/ 0 w 57"/>
                      <a:gd name="T17" fmla="*/ 2 h 300"/>
                      <a:gd name="T18" fmla="*/ 42 w 57"/>
                      <a:gd name="T19" fmla="*/ 1 h 300"/>
                      <a:gd name="T20" fmla="*/ 42 w 57"/>
                      <a:gd name="T21" fmla="*/ 1 h 300"/>
                      <a:gd name="T22" fmla="*/ 39 w 57"/>
                      <a:gd name="T23" fmla="*/ 0 h 300"/>
                      <a:gd name="T24" fmla="*/ 45 w 57"/>
                      <a:gd name="T25" fmla="*/ 1 h 300"/>
                      <a:gd name="T26" fmla="*/ 54 w 57"/>
                      <a:gd name="T27" fmla="*/ 1 h 300"/>
                      <a:gd name="T28" fmla="*/ 56 w 57"/>
                      <a:gd name="T29" fmla="*/ 1 h 300"/>
                      <a:gd name="T30" fmla="*/ 57 w 57"/>
                      <a:gd name="T31" fmla="*/ 1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300"/>
                      <a:gd name="T50" fmla="*/ 57 w 57"/>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300">
                        <a:moveTo>
                          <a:pt x="57" y="14"/>
                        </a:moveTo>
                        <a:lnTo>
                          <a:pt x="57" y="20"/>
                        </a:lnTo>
                        <a:lnTo>
                          <a:pt x="16" y="292"/>
                        </a:lnTo>
                        <a:lnTo>
                          <a:pt x="15" y="297"/>
                        </a:lnTo>
                        <a:lnTo>
                          <a:pt x="14" y="300"/>
                        </a:lnTo>
                        <a:lnTo>
                          <a:pt x="13" y="300"/>
                        </a:lnTo>
                        <a:lnTo>
                          <a:pt x="11" y="300"/>
                        </a:lnTo>
                        <a:lnTo>
                          <a:pt x="9" y="297"/>
                        </a:lnTo>
                        <a:lnTo>
                          <a:pt x="0" y="286"/>
                        </a:lnTo>
                        <a:lnTo>
                          <a:pt x="42" y="6"/>
                        </a:lnTo>
                        <a:lnTo>
                          <a:pt x="42" y="4"/>
                        </a:lnTo>
                        <a:lnTo>
                          <a:pt x="39" y="0"/>
                        </a:lnTo>
                        <a:lnTo>
                          <a:pt x="45" y="3"/>
                        </a:lnTo>
                        <a:lnTo>
                          <a:pt x="54" y="9"/>
                        </a:lnTo>
                        <a:lnTo>
                          <a:pt x="56" y="11"/>
                        </a:lnTo>
                        <a:lnTo>
                          <a:pt x="57" y="14"/>
                        </a:lnTo>
                        <a:close/>
                      </a:path>
                    </a:pathLst>
                  </a:custGeom>
                  <a:solidFill>
                    <a:srgbClr val="202020"/>
                  </a:solidFill>
                  <a:ln w="1588">
                    <a:solidFill>
                      <a:srgbClr val="202020"/>
                    </a:solidFill>
                    <a:round/>
                    <a:headEnd/>
                    <a:tailEnd/>
                  </a:ln>
                </p:spPr>
                <p:txBody>
                  <a:bodyPr/>
                  <a:lstStyle/>
                  <a:p>
                    <a:endParaRPr lang="en-US"/>
                  </a:p>
                </p:txBody>
              </p:sp>
            </p:grpSp>
            <p:sp>
              <p:nvSpPr>
                <p:cNvPr id="1372" name="Freeform 19"/>
                <p:cNvSpPr>
                  <a:spLocks/>
                </p:cNvSpPr>
                <p:nvPr/>
              </p:nvSpPr>
              <p:spPr bwMode="auto">
                <a:xfrm>
                  <a:off x="4695" y="2876"/>
                  <a:ext cx="104" cy="33"/>
                </a:xfrm>
                <a:custGeom>
                  <a:avLst/>
                  <a:gdLst>
                    <a:gd name="T0" fmla="*/ 0 w 104"/>
                    <a:gd name="T1" fmla="*/ 0 h 67"/>
                    <a:gd name="T2" fmla="*/ 3 w 104"/>
                    <a:gd name="T3" fmla="*/ 0 h 67"/>
                    <a:gd name="T4" fmla="*/ 6 w 104"/>
                    <a:gd name="T5" fmla="*/ 0 h 67"/>
                    <a:gd name="T6" fmla="*/ 101 w 104"/>
                    <a:gd name="T7" fmla="*/ 0 h 67"/>
                    <a:gd name="T8" fmla="*/ 104 w 104"/>
                    <a:gd name="T9" fmla="*/ 0 h 67"/>
                    <a:gd name="T10" fmla="*/ 104 w 104"/>
                    <a:gd name="T11" fmla="*/ 0 h 67"/>
                    <a:gd name="T12" fmla="*/ 0 w 104"/>
                    <a:gd name="T13" fmla="*/ 0 h 67"/>
                    <a:gd name="T14" fmla="*/ 0 60000 65536"/>
                    <a:gd name="T15" fmla="*/ 0 60000 65536"/>
                    <a:gd name="T16" fmla="*/ 0 60000 65536"/>
                    <a:gd name="T17" fmla="*/ 0 60000 65536"/>
                    <a:gd name="T18" fmla="*/ 0 60000 65536"/>
                    <a:gd name="T19" fmla="*/ 0 60000 65536"/>
                    <a:gd name="T20" fmla="*/ 0 60000 65536"/>
                    <a:gd name="T21" fmla="*/ 0 w 104"/>
                    <a:gd name="T22" fmla="*/ 0 h 67"/>
                    <a:gd name="T23" fmla="*/ 104 w 104"/>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7">
                      <a:moveTo>
                        <a:pt x="0" y="0"/>
                      </a:moveTo>
                      <a:lnTo>
                        <a:pt x="3" y="0"/>
                      </a:lnTo>
                      <a:lnTo>
                        <a:pt x="6" y="1"/>
                      </a:lnTo>
                      <a:lnTo>
                        <a:pt x="101" y="62"/>
                      </a:lnTo>
                      <a:lnTo>
                        <a:pt x="104" y="65"/>
                      </a:lnTo>
                      <a:lnTo>
                        <a:pt x="104" y="67"/>
                      </a:lnTo>
                      <a:lnTo>
                        <a:pt x="0" y="0"/>
                      </a:lnTo>
                      <a:close/>
                    </a:path>
                  </a:pathLst>
                </a:custGeom>
                <a:solidFill>
                  <a:srgbClr val="202020"/>
                </a:solidFill>
                <a:ln w="1588">
                  <a:solidFill>
                    <a:srgbClr val="202020"/>
                  </a:solidFill>
                  <a:round/>
                  <a:headEnd/>
                  <a:tailEnd/>
                </a:ln>
              </p:spPr>
              <p:txBody>
                <a:bodyPr/>
                <a:lstStyle/>
                <a:p>
                  <a:endParaRPr lang="en-US"/>
                </a:p>
              </p:txBody>
            </p:sp>
            <p:grpSp>
              <p:nvGrpSpPr>
                <p:cNvPr id="16" name="Group 20"/>
                <p:cNvGrpSpPr>
                  <a:grpSpLocks/>
                </p:cNvGrpSpPr>
                <p:nvPr/>
              </p:nvGrpSpPr>
              <p:grpSpPr bwMode="auto">
                <a:xfrm>
                  <a:off x="4655" y="2876"/>
                  <a:ext cx="113" cy="150"/>
                  <a:chOff x="4655" y="2876"/>
                  <a:chExt cx="113" cy="150"/>
                </a:xfrm>
              </p:grpSpPr>
              <p:sp>
                <p:nvSpPr>
                  <p:cNvPr id="1822" name="Freeform 21"/>
                  <p:cNvSpPr>
                    <a:spLocks/>
                  </p:cNvSpPr>
                  <p:nvPr/>
                </p:nvSpPr>
                <p:spPr bwMode="auto">
                  <a:xfrm>
                    <a:off x="4672" y="2895"/>
                    <a:ext cx="96" cy="131"/>
                  </a:xfrm>
                  <a:custGeom>
                    <a:avLst/>
                    <a:gdLst>
                      <a:gd name="T0" fmla="*/ 62 w 96"/>
                      <a:gd name="T1" fmla="*/ 3 h 261"/>
                      <a:gd name="T2" fmla="*/ 0 w 96"/>
                      <a:gd name="T3" fmla="*/ 2 h 261"/>
                      <a:gd name="T4" fmla="*/ 29 w 96"/>
                      <a:gd name="T5" fmla="*/ 0 h 261"/>
                      <a:gd name="T6" fmla="*/ 96 w 96"/>
                      <a:gd name="T7" fmla="*/ 1 h 261"/>
                      <a:gd name="T8" fmla="*/ 62 w 96"/>
                      <a:gd name="T9" fmla="*/ 3 h 261"/>
                      <a:gd name="T10" fmla="*/ 0 60000 65536"/>
                      <a:gd name="T11" fmla="*/ 0 60000 65536"/>
                      <a:gd name="T12" fmla="*/ 0 60000 65536"/>
                      <a:gd name="T13" fmla="*/ 0 60000 65536"/>
                      <a:gd name="T14" fmla="*/ 0 60000 65536"/>
                      <a:gd name="T15" fmla="*/ 0 w 96"/>
                      <a:gd name="T16" fmla="*/ 0 h 261"/>
                      <a:gd name="T17" fmla="*/ 96 w 96"/>
                      <a:gd name="T18" fmla="*/ 261 h 261"/>
                    </a:gdLst>
                    <a:ahLst/>
                    <a:cxnLst>
                      <a:cxn ang="T10">
                        <a:pos x="T0" y="T1"/>
                      </a:cxn>
                      <a:cxn ang="T11">
                        <a:pos x="T2" y="T3"/>
                      </a:cxn>
                      <a:cxn ang="T12">
                        <a:pos x="T4" y="T5"/>
                      </a:cxn>
                      <a:cxn ang="T13">
                        <a:pos x="T6" y="T7"/>
                      </a:cxn>
                      <a:cxn ang="T14">
                        <a:pos x="T8" y="T9"/>
                      </a:cxn>
                    </a:cxnLst>
                    <a:rect l="T15" t="T16" r="T17" b="T18"/>
                    <a:pathLst>
                      <a:path w="96" h="261">
                        <a:moveTo>
                          <a:pt x="62" y="261"/>
                        </a:moveTo>
                        <a:lnTo>
                          <a:pt x="0" y="185"/>
                        </a:lnTo>
                        <a:lnTo>
                          <a:pt x="29" y="0"/>
                        </a:lnTo>
                        <a:lnTo>
                          <a:pt x="96" y="48"/>
                        </a:lnTo>
                        <a:lnTo>
                          <a:pt x="62" y="261"/>
                        </a:lnTo>
                        <a:close/>
                      </a:path>
                    </a:pathLst>
                  </a:custGeom>
                  <a:solidFill>
                    <a:srgbClr val="000000"/>
                  </a:solidFill>
                  <a:ln w="1588">
                    <a:solidFill>
                      <a:srgbClr val="808080"/>
                    </a:solidFill>
                    <a:round/>
                    <a:headEnd/>
                    <a:tailEnd/>
                  </a:ln>
                </p:spPr>
                <p:txBody>
                  <a:bodyPr/>
                  <a:lstStyle/>
                  <a:p>
                    <a:endParaRPr lang="en-US"/>
                  </a:p>
                </p:txBody>
              </p:sp>
              <p:sp>
                <p:nvSpPr>
                  <p:cNvPr id="1823" name="Freeform 22"/>
                  <p:cNvSpPr>
                    <a:spLocks/>
                  </p:cNvSpPr>
                  <p:nvPr/>
                </p:nvSpPr>
                <p:spPr bwMode="auto">
                  <a:xfrm>
                    <a:off x="4676" y="2900"/>
                    <a:ext cx="86" cy="121"/>
                  </a:xfrm>
                  <a:custGeom>
                    <a:avLst/>
                    <a:gdLst>
                      <a:gd name="T0" fmla="*/ 55 w 86"/>
                      <a:gd name="T1" fmla="*/ 2 h 241"/>
                      <a:gd name="T2" fmla="*/ 0 w 86"/>
                      <a:gd name="T3" fmla="*/ 2 h 241"/>
                      <a:gd name="T4" fmla="*/ 28 w 86"/>
                      <a:gd name="T5" fmla="*/ 0 h 241"/>
                      <a:gd name="T6" fmla="*/ 86 w 86"/>
                      <a:gd name="T7" fmla="*/ 1 h 241"/>
                      <a:gd name="T8" fmla="*/ 55 w 86"/>
                      <a:gd name="T9" fmla="*/ 2 h 241"/>
                      <a:gd name="T10" fmla="*/ 0 60000 65536"/>
                      <a:gd name="T11" fmla="*/ 0 60000 65536"/>
                      <a:gd name="T12" fmla="*/ 0 60000 65536"/>
                      <a:gd name="T13" fmla="*/ 0 60000 65536"/>
                      <a:gd name="T14" fmla="*/ 0 60000 65536"/>
                      <a:gd name="T15" fmla="*/ 0 w 86"/>
                      <a:gd name="T16" fmla="*/ 0 h 241"/>
                      <a:gd name="T17" fmla="*/ 86 w 86"/>
                      <a:gd name="T18" fmla="*/ 241 h 241"/>
                    </a:gdLst>
                    <a:ahLst/>
                    <a:cxnLst>
                      <a:cxn ang="T10">
                        <a:pos x="T0" y="T1"/>
                      </a:cxn>
                      <a:cxn ang="T11">
                        <a:pos x="T2" y="T3"/>
                      </a:cxn>
                      <a:cxn ang="T12">
                        <a:pos x="T4" y="T5"/>
                      </a:cxn>
                      <a:cxn ang="T13">
                        <a:pos x="T6" y="T7"/>
                      </a:cxn>
                      <a:cxn ang="T14">
                        <a:pos x="T8" y="T9"/>
                      </a:cxn>
                    </a:cxnLst>
                    <a:rect l="T15" t="T16" r="T17" b="T18"/>
                    <a:pathLst>
                      <a:path w="86" h="241">
                        <a:moveTo>
                          <a:pt x="55" y="241"/>
                        </a:moveTo>
                        <a:lnTo>
                          <a:pt x="0" y="173"/>
                        </a:lnTo>
                        <a:lnTo>
                          <a:pt x="28" y="0"/>
                        </a:lnTo>
                        <a:lnTo>
                          <a:pt x="86" y="40"/>
                        </a:lnTo>
                        <a:lnTo>
                          <a:pt x="55" y="241"/>
                        </a:lnTo>
                        <a:close/>
                      </a:path>
                    </a:pathLst>
                  </a:custGeom>
                  <a:solidFill>
                    <a:srgbClr val="404040"/>
                  </a:solidFill>
                  <a:ln w="1588">
                    <a:solidFill>
                      <a:srgbClr val="404040"/>
                    </a:solidFill>
                    <a:round/>
                    <a:headEnd/>
                    <a:tailEnd/>
                  </a:ln>
                </p:spPr>
                <p:txBody>
                  <a:bodyPr/>
                  <a:lstStyle/>
                  <a:p>
                    <a:endParaRPr lang="en-US"/>
                  </a:p>
                </p:txBody>
              </p:sp>
              <p:sp>
                <p:nvSpPr>
                  <p:cNvPr id="1824" name="Freeform 23"/>
                  <p:cNvSpPr>
                    <a:spLocks/>
                  </p:cNvSpPr>
                  <p:nvPr/>
                </p:nvSpPr>
                <p:spPr bwMode="auto">
                  <a:xfrm>
                    <a:off x="4655" y="2876"/>
                    <a:ext cx="41" cy="112"/>
                  </a:xfrm>
                  <a:custGeom>
                    <a:avLst/>
                    <a:gdLst>
                      <a:gd name="T0" fmla="*/ 40 w 41"/>
                      <a:gd name="T1" fmla="*/ 0 h 224"/>
                      <a:gd name="T2" fmla="*/ 37 w 41"/>
                      <a:gd name="T3" fmla="*/ 1 h 224"/>
                      <a:gd name="T4" fmla="*/ 36 w 41"/>
                      <a:gd name="T5" fmla="*/ 1 h 224"/>
                      <a:gd name="T6" fmla="*/ 34 w 41"/>
                      <a:gd name="T7" fmla="*/ 1 h 224"/>
                      <a:gd name="T8" fmla="*/ 33 w 41"/>
                      <a:gd name="T9" fmla="*/ 1 h 224"/>
                      <a:gd name="T10" fmla="*/ 33 w 41"/>
                      <a:gd name="T11" fmla="*/ 1 h 224"/>
                      <a:gd name="T12" fmla="*/ 0 w 41"/>
                      <a:gd name="T13" fmla="*/ 2 h 224"/>
                      <a:gd name="T14" fmla="*/ 2 w 41"/>
                      <a:gd name="T15" fmla="*/ 2 h 224"/>
                      <a:gd name="T16" fmla="*/ 34 w 41"/>
                      <a:gd name="T17" fmla="*/ 1 h 224"/>
                      <a:gd name="T18" fmla="*/ 35 w 41"/>
                      <a:gd name="T19" fmla="*/ 1 h 224"/>
                      <a:gd name="T20" fmla="*/ 36 w 41"/>
                      <a:gd name="T21" fmla="*/ 1 h 224"/>
                      <a:gd name="T22" fmla="*/ 37 w 41"/>
                      <a:gd name="T23" fmla="*/ 1 h 224"/>
                      <a:gd name="T24" fmla="*/ 39 w 41"/>
                      <a:gd name="T25" fmla="*/ 1 h 224"/>
                      <a:gd name="T26" fmla="*/ 40 w 41"/>
                      <a:gd name="T27" fmla="*/ 1 h 224"/>
                      <a:gd name="T28" fmla="*/ 41 w 41"/>
                      <a:gd name="T29" fmla="*/ 0 h 224"/>
                      <a:gd name="T30" fmla="*/ 40 w 41"/>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224"/>
                      <a:gd name="T50" fmla="*/ 41 w 41"/>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224">
                        <a:moveTo>
                          <a:pt x="40" y="0"/>
                        </a:moveTo>
                        <a:lnTo>
                          <a:pt x="37" y="1"/>
                        </a:lnTo>
                        <a:lnTo>
                          <a:pt x="36" y="1"/>
                        </a:lnTo>
                        <a:lnTo>
                          <a:pt x="34" y="4"/>
                        </a:lnTo>
                        <a:lnTo>
                          <a:pt x="33" y="8"/>
                        </a:lnTo>
                        <a:lnTo>
                          <a:pt x="33" y="11"/>
                        </a:lnTo>
                        <a:lnTo>
                          <a:pt x="0" y="221"/>
                        </a:lnTo>
                        <a:lnTo>
                          <a:pt x="2" y="224"/>
                        </a:lnTo>
                        <a:lnTo>
                          <a:pt x="34" y="11"/>
                        </a:lnTo>
                        <a:lnTo>
                          <a:pt x="35" y="8"/>
                        </a:lnTo>
                        <a:lnTo>
                          <a:pt x="36" y="6"/>
                        </a:lnTo>
                        <a:lnTo>
                          <a:pt x="37" y="3"/>
                        </a:lnTo>
                        <a:lnTo>
                          <a:pt x="39" y="1"/>
                        </a:lnTo>
                        <a:lnTo>
                          <a:pt x="40" y="1"/>
                        </a:lnTo>
                        <a:lnTo>
                          <a:pt x="41" y="0"/>
                        </a:lnTo>
                        <a:lnTo>
                          <a:pt x="40" y="0"/>
                        </a:lnTo>
                        <a:close/>
                      </a:path>
                    </a:pathLst>
                  </a:custGeom>
                  <a:solidFill>
                    <a:srgbClr val="202020"/>
                  </a:solidFill>
                  <a:ln w="9525">
                    <a:noFill/>
                    <a:round/>
                    <a:headEnd/>
                    <a:tailEnd/>
                  </a:ln>
                </p:spPr>
                <p:txBody>
                  <a:bodyPr/>
                  <a:lstStyle/>
                  <a:p>
                    <a:endParaRPr lang="en-US"/>
                  </a:p>
                </p:txBody>
              </p:sp>
            </p:grpSp>
            <p:grpSp>
              <p:nvGrpSpPr>
                <p:cNvPr id="17" name="Group 24"/>
                <p:cNvGrpSpPr>
                  <a:grpSpLocks/>
                </p:cNvGrpSpPr>
                <p:nvPr/>
              </p:nvGrpSpPr>
              <p:grpSpPr bwMode="auto">
                <a:xfrm>
                  <a:off x="4534" y="2991"/>
                  <a:ext cx="223" cy="94"/>
                  <a:chOff x="4534" y="2991"/>
                  <a:chExt cx="223" cy="94"/>
                </a:xfrm>
              </p:grpSpPr>
              <p:grpSp>
                <p:nvGrpSpPr>
                  <p:cNvPr id="18" name="Group 25"/>
                  <p:cNvGrpSpPr>
                    <a:grpSpLocks/>
                  </p:cNvGrpSpPr>
                  <p:nvPr/>
                </p:nvGrpSpPr>
                <p:grpSpPr bwMode="auto">
                  <a:xfrm>
                    <a:off x="4534" y="2992"/>
                    <a:ext cx="223" cy="93"/>
                    <a:chOff x="4534" y="2992"/>
                    <a:chExt cx="223" cy="93"/>
                  </a:xfrm>
                </p:grpSpPr>
                <p:sp>
                  <p:nvSpPr>
                    <p:cNvPr id="1816" name="Freeform 26"/>
                    <p:cNvSpPr>
                      <a:spLocks/>
                    </p:cNvSpPr>
                    <p:nvPr/>
                  </p:nvSpPr>
                  <p:spPr bwMode="auto">
                    <a:xfrm>
                      <a:off x="4650" y="2992"/>
                      <a:ext cx="106" cy="73"/>
                    </a:xfrm>
                    <a:custGeom>
                      <a:avLst/>
                      <a:gdLst>
                        <a:gd name="T0" fmla="*/ 106 w 106"/>
                        <a:gd name="T1" fmla="*/ 1 h 146"/>
                        <a:gd name="T2" fmla="*/ 104 w 106"/>
                        <a:gd name="T3" fmla="*/ 1 h 146"/>
                        <a:gd name="T4" fmla="*/ 101 w 106"/>
                        <a:gd name="T5" fmla="*/ 1 h 146"/>
                        <a:gd name="T6" fmla="*/ 14 w 106"/>
                        <a:gd name="T7" fmla="*/ 0 h 146"/>
                        <a:gd name="T8" fmla="*/ 9 w 106"/>
                        <a:gd name="T9" fmla="*/ 0 h 146"/>
                        <a:gd name="T10" fmla="*/ 6 w 106"/>
                        <a:gd name="T11" fmla="*/ 0 h 146"/>
                        <a:gd name="T12" fmla="*/ 3 w 106"/>
                        <a:gd name="T13" fmla="*/ 1 h 146"/>
                        <a:gd name="T14" fmla="*/ 0 w 106"/>
                        <a:gd name="T15" fmla="*/ 1 h 146"/>
                        <a:gd name="T16" fmla="*/ 86 w 106"/>
                        <a:gd name="T17" fmla="*/ 1 h 146"/>
                        <a:gd name="T18" fmla="*/ 106 w 106"/>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46"/>
                        <a:gd name="T32" fmla="*/ 106 w 106"/>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46">
                          <a:moveTo>
                            <a:pt x="106" y="146"/>
                          </a:moveTo>
                          <a:lnTo>
                            <a:pt x="104" y="126"/>
                          </a:lnTo>
                          <a:lnTo>
                            <a:pt x="101" y="118"/>
                          </a:lnTo>
                          <a:lnTo>
                            <a:pt x="14" y="0"/>
                          </a:lnTo>
                          <a:lnTo>
                            <a:pt x="9" y="0"/>
                          </a:lnTo>
                          <a:lnTo>
                            <a:pt x="6" y="0"/>
                          </a:lnTo>
                          <a:lnTo>
                            <a:pt x="3" y="6"/>
                          </a:lnTo>
                          <a:lnTo>
                            <a:pt x="0" y="21"/>
                          </a:lnTo>
                          <a:lnTo>
                            <a:pt x="86" y="144"/>
                          </a:lnTo>
                          <a:lnTo>
                            <a:pt x="106" y="146"/>
                          </a:lnTo>
                          <a:close/>
                        </a:path>
                      </a:pathLst>
                    </a:custGeom>
                    <a:solidFill>
                      <a:srgbClr val="202020"/>
                    </a:solidFill>
                    <a:ln w="9525">
                      <a:noFill/>
                      <a:round/>
                      <a:headEnd/>
                      <a:tailEnd/>
                    </a:ln>
                  </p:spPr>
                  <p:txBody>
                    <a:bodyPr/>
                    <a:lstStyle/>
                    <a:p>
                      <a:endParaRPr lang="en-US"/>
                    </a:p>
                  </p:txBody>
                </p:sp>
                <p:sp>
                  <p:nvSpPr>
                    <p:cNvPr id="1817" name="Freeform 27"/>
                    <p:cNvSpPr>
                      <a:spLocks/>
                    </p:cNvSpPr>
                    <p:nvPr/>
                  </p:nvSpPr>
                  <p:spPr bwMode="auto">
                    <a:xfrm>
                      <a:off x="4537" y="3001"/>
                      <a:ext cx="197" cy="65"/>
                    </a:xfrm>
                    <a:custGeom>
                      <a:avLst/>
                      <a:gdLst>
                        <a:gd name="T0" fmla="*/ 0 w 197"/>
                        <a:gd name="T1" fmla="*/ 0 h 131"/>
                        <a:gd name="T2" fmla="*/ 113 w 197"/>
                        <a:gd name="T3" fmla="*/ 0 h 131"/>
                        <a:gd name="T4" fmla="*/ 197 w 197"/>
                        <a:gd name="T5" fmla="*/ 0 h 131"/>
                        <a:gd name="T6" fmla="*/ 49 w 197"/>
                        <a:gd name="T7" fmla="*/ 1 h 131"/>
                        <a:gd name="T8" fmla="*/ 0 w 197"/>
                        <a:gd name="T9" fmla="*/ 0 h 131"/>
                        <a:gd name="T10" fmla="*/ 0 60000 65536"/>
                        <a:gd name="T11" fmla="*/ 0 60000 65536"/>
                        <a:gd name="T12" fmla="*/ 0 60000 65536"/>
                        <a:gd name="T13" fmla="*/ 0 60000 65536"/>
                        <a:gd name="T14" fmla="*/ 0 60000 65536"/>
                        <a:gd name="T15" fmla="*/ 0 w 197"/>
                        <a:gd name="T16" fmla="*/ 0 h 131"/>
                        <a:gd name="T17" fmla="*/ 197 w 197"/>
                        <a:gd name="T18" fmla="*/ 131 h 131"/>
                      </a:gdLst>
                      <a:ahLst/>
                      <a:cxnLst>
                        <a:cxn ang="T10">
                          <a:pos x="T0" y="T1"/>
                        </a:cxn>
                        <a:cxn ang="T11">
                          <a:pos x="T2" y="T3"/>
                        </a:cxn>
                        <a:cxn ang="T12">
                          <a:pos x="T4" y="T5"/>
                        </a:cxn>
                        <a:cxn ang="T13">
                          <a:pos x="T6" y="T7"/>
                        </a:cxn>
                        <a:cxn ang="T14">
                          <a:pos x="T8" y="T9"/>
                        </a:cxn>
                      </a:cxnLst>
                      <a:rect l="T15" t="T16" r="T17" b="T18"/>
                      <a:pathLst>
                        <a:path w="197" h="131">
                          <a:moveTo>
                            <a:pt x="0" y="0"/>
                          </a:moveTo>
                          <a:lnTo>
                            <a:pt x="113" y="3"/>
                          </a:lnTo>
                          <a:lnTo>
                            <a:pt x="197" y="123"/>
                          </a:lnTo>
                          <a:lnTo>
                            <a:pt x="49" y="131"/>
                          </a:lnTo>
                          <a:lnTo>
                            <a:pt x="0" y="0"/>
                          </a:lnTo>
                          <a:close/>
                        </a:path>
                      </a:pathLst>
                    </a:custGeom>
                    <a:solidFill>
                      <a:srgbClr val="202020"/>
                    </a:solidFill>
                    <a:ln w="9525">
                      <a:noFill/>
                      <a:round/>
                      <a:headEnd/>
                      <a:tailEnd/>
                    </a:ln>
                  </p:spPr>
                  <p:txBody>
                    <a:bodyPr/>
                    <a:lstStyle/>
                    <a:p>
                      <a:endParaRPr lang="en-US"/>
                    </a:p>
                  </p:txBody>
                </p:sp>
                <p:sp>
                  <p:nvSpPr>
                    <p:cNvPr id="1818" name="Freeform 28"/>
                    <p:cNvSpPr>
                      <a:spLocks/>
                    </p:cNvSpPr>
                    <p:nvPr/>
                  </p:nvSpPr>
                  <p:spPr bwMode="auto">
                    <a:xfrm>
                      <a:off x="4580" y="3063"/>
                      <a:ext cx="177" cy="22"/>
                    </a:xfrm>
                    <a:custGeom>
                      <a:avLst/>
                      <a:gdLst>
                        <a:gd name="T0" fmla="*/ 5 w 177"/>
                        <a:gd name="T1" fmla="*/ 0 h 45"/>
                        <a:gd name="T2" fmla="*/ 0 w 177"/>
                        <a:gd name="T3" fmla="*/ 0 h 45"/>
                        <a:gd name="T4" fmla="*/ 175 w 177"/>
                        <a:gd name="T5" fmla="*/ 0 h 45"/>
                        <a:gd name="T6" fmla="*/ 177 w 177"/>
                        <a:gd name="T7" fmla="*/ 0 h 45"/>
                        <a:gd name="T8" fmla="*/ 176 w 177"/>
                        <a:gd name="T9" fmla="*/ 0 h 45"/>
                        <a:gd name="T10" fmla="*/ 176 w 177"/>
                        <a:gd name="T11" fmla="*/ 0 h 45"/>
                        <a:gd name="T12" fmla="*/ 5 w 177"/>
                        <a:gd name="T13" fmla="*/ 0 h 45"/>
                        <a:gd name="T14" fmla="*/ 0 60000 65536"/>
                        <a:gd name="T15" fmla="*/ 0 60000 65536"/>
                        <a:gd name="T16" fmla="*/ 0 60000 65536"/>
                        <a:gd name="T17" fmla="*/ 0 60000 65536"/>
                        <a:gd name="T18" fmla="*/ 0 60000 65536"/>
                        <a:gd name="T19" fmla="*/ 0 60000 65536"/>
                        <a:gd name="T20" fmla="*/ 0 60000 65536"/>
                        <a:gd name="T21" fmla="*/ 0 w 177"/>
                        <a:gd name="T22" fmla="*/ 0 h 45"/>
                        <a:gd name="T23" fmla="*/ 177 w 17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45">
                          <a:moveTo>
                            <a:pt x="5" y="8"/>
                          </a:moveTo>
                          <a:lnTo>
                            <a:pt x="0" y="45"/>
                          </a:lnTo>
                          <a:lnTo>
                            <a:pt x="175" y="39"/>
                          </a:lnTo>
                          <a:lnTo>
                            <a:pt x="177" y="27"/>
                          </a:lnTo>
                          <a:lnTo>
                            <a:pt x="176" y="11"/>
                          </a:lnTo>
                          <a:lnTo>
                            <a:pt x="176" y="0"/>
                          </a:lnTo>
                          <a:lnTo>
                            <a:pt x="5" y="8"/>
                          </a:lnTo>
                          <a:close/>
                        </a:path>
                      </a:pathLst>
                    </a:custGeom>
                    <a:solidFill>
                      <a:srgbClr val="202020"/>
                    </a:solidFill>
                    <a:ln w="9525">
                      <a:noFill/>
                      <a:round/>
                      <a:headEnd/>
                      <a:tailEnd/>
                    </a:ln>
                  </p:spPr>
                  <p:txBody>
                    <a:bodyPr/>
                    <a:lstStyle/>
                    <a:p>
                      <a:endParaRPr lang="en-US"/>
                    </a:p>
                  </p:txBody>
                </p:sp>
                <p:sp>
                  <p:nvSpPr>
                    <p:cNvPr id="1819" name="Freeform 29"/>
                    <p:cNvSpPr>
                      <a:spLocks/>
                    </p:cNvSpPr>
                    <p:nvPr/>
                  </p:nvSpPr>
                  <p:spPr bwMode="auto">
                    <a:xfrm>
                      <a:off x="4534" y="3001"/>
                      <a:ext cx="52" cy="84"/>
                    </a:xfrm>
                    <a:custGeom>
                      <a:avLst/>
                      <a:gdLst>
                        <a:gd name="T0" fmla="*/ 3 w 52"/>
                        <a:gd name="T1" fmla="*/ 0 h 168"/>
                        <a:gd name="T2" fmla="*/ 0 w 52"/>
                        <a:gd name="T3" fmla="*/ 1 h 168"/>
                        <a:gd name="T4" fmla="*/ 46 w 52"/>
                        <a:gd name="T5" fmla="*/ 1 h 168"/>
                        <a:gd name="T6" fmla="*/ 52 w 52"/>
                        <a:gd name="T7" fmla="*/ 1 h 168"/>
                        <a:gd name="T8" fmla="*/ 3 w 52"/>
                        <a:gd name="T9" fmla="*/ 0 h 168"/>
                        <a:gd name="T10" fmla="*/ 0 60000 65536"/>
                        <a:gd name="T11" fmla="*/ 0 60000 65536"/>
                        <a:gd name="T12" fmla="*/ 0 60000 65536"/>
                        <a:gd name="T13" fmla="*/ 0 60000 65536"/>
                        <a:gd name="T14" fmla="*/ 0 60000 65536"/>
                        <a:gd name="T15" fmla="*/ 0 w 52"/>
                        <a:gd name="T16" fmla="*/ 0 h 168"/>
                        <a:gd name="T17" fmla="*/ 52 w 52"/>
                        <a:gd name="T18" fmla="*/ 168 h 168"/>
                      </a:gdLst>
                      <a:ahLst/>
                      <a:cxnLst>
                        <a:cxn ang="T10">
                          <a:pos x="T0" y="T1"/>
                        </a:cxn>
                        <a:cxn ang="T11">
                          <a:pos x="T2" y="T3"/>
                        </a:cxn>
                        <a:cxn ang="T12">
                          <a:pos x="T4" y="T5"/>
                        </a:cxn>
                        <a:cxn ang="T13">
                          <a:pos x="T6" y="T7"/>
                        </a:cxn>
                        <a:cxn ang="T14">
                          <a:pos x="T8" y="T9"/>
                        </a:cxn>
                      </a:cxnLst>
                      <a:rect l="T15" t="T16" r="T17" b="T18"/>
                      <a:pathLst>
                        <a:path w="52" h="168">
                          <a:moveTo>
                            <a:pt x="3" y="0"/>
                          </a:moveTo>
                          <a:lnTo>
                            <a:pt x="0" y="30"/>
                          </a:lnTo>
                          <a:lnTo>
                            <a:pt x="46" y="168"/>
                          </a:lnTo>
                          <a:lnTo>
                            <a:pt x="52" y="131"/>
                          </a:lnTo>
                          <a:lnTo>
                            <a:pt x="3" y="0"/>
                          </a:lnTo>
                          <a:close/>
                        </a:path>
                      </a:pathLst>
                    </a:custGeom>
                    <a:solidFill>
                      <a:srgbClr val="606060"/>
                    </a:solidFill>
                    <a:ln w="9525">
                      <a:noFill/>
                      <a:round/>
                      <a:headEnd/>
                      <a:tailEnd/>
                    </a:ln>
                  </p:spPr>
                  <p:txBody>
                    <a:bodyPr/>
                    <a:lstStyle/>
                    <a:p>
                      <a:endParaRPr lang="en-US"/>
                    </a:p>
                  </p:txBody>
                </p:sp>
                <p:sp>
                  <p:nvSpPr>
                    <p:cNvPr id="1820" name="Freeform 30"/>
                    <p:cNvSpPr>
                      <a:spLocks/>
                    </p:cNvSpPr>
                    <p:nvPr/>
                  </p:nvSpPr>
                  <p:spPr bwMode="auto">
                    <a:xfrm>
                      <a:off x="4650" y="3063"/>
                      <a:ext cx="26" cy="2"/>
                    </a:xfrm>
                    <a:custGeom>
                      <a:avLst/>
                      <a:gdLst>
                        <a:gd name="T0" fmla="*/ 1 w 26"/>
                        <a:gd name="T1" fmla="*/ 0 h 5"/>
                        <a:gd name="T2" fmla="*/ 0 w 26"/>
                        <a:gd name="T3" fmla="*/ 0 h 5"/>
                        <a:gd name="T4" fmla="*/ 25 w 26"/>
                        <a:gd name="T5" fmla="*/ 0 h 5"/>
                        <a:gd name="T6" fmla="*/ 26 w 26"/>
                        <a:gd name="T7" fmla="*/ 0 h 5"/>
                        <a:gd name="T8" fmla="*/ 1 w 26"/>
                        <a:gd name="T9" fmla="*/ 0 h 5"/>
                        <a:gd name="T10" fmla="*/ 0 60000 65536"/>
                        <a:gd name="T11" fmla="*/ 0 60000 65536"/>
                        <a:gd name="T12" fmla="*/ 0 60000 65536"/>
                        <a:gd name="T13" fmla="*/ 0 60000 65536"/>
                        <a:gd name="T14" fmla="*/ 0 60000 65536"/>
                        <a:gd name="T15" fmla="*/ 0 w 26"/>
                        <a:gd name="T16" fmla="*/ 0 h 5"/>
                        <a:gd name="T17" fmla="*/ 26 w 26"/>
                        <a:gd name="T18" fmla="*/ 5 h 5"/>
                      </a:gdLst>
                      <a:ahLst/>
                      <a:cxnLst>
                        <a:cxn ang="T10">
                          <a:pos x="T0" y="T1"/>
                        </a:cxn>
                        <a:cxn ang="T11">
                          <a:pos x="T2" y="T3"/>
                        </a:cxn>
                        <a:cxn ang="T12">
                          <a:pos x="T4" y="T5"/>
                        </a:cxn>
                        <a:cxn ang="T13">
                          <a:pos x="T6" y="T7"/>
                        </a:cxn>
                        <a:cxn ang="T14">
                          <a:pos x="T8" y="T9"/>
                        </a:cxn>
                      </a:cxnLst>
                      <a:rect l="T15" t="T16" r="T17" b="T18"/>
                      <a:pathLst>
                        <a:path w="26" h="5">
                          <a:moveTo>
                            <a:pt x="1" y="5"/>
                          </a:moveTo>
                          <a:lnTo>
                            <a:pt x="0" y="0"/>
                          </a:lnTo>
                          <a:lnTo>
                            <a:pt x="25" y="0"/>
                          </a:lnTo>
                          <a:lnTo>
                            <a:pt x="26" y="3"/>
                          </a:lnTo>
                          <a:lnTo>
                            <a:pt x="1" y="5"/>
                          </a:lnTo>
                          <a:close/>
                        </a:path>
                      </a:pathLst>
                    </a:custGeom>
                    <a:solidFill>
                      <a:srgbClr val="606060"/>
                    </a:solidFill>
                    <a:ln w="9525">
                      <a:noFill/>
                      <a:round/>
                      <a:headEnd/>
                      <a:tailEnd/>
                    </a:ln>
                  </p:spPr>
                  <p:txBody>
                    <a:bodyPr/>
                    <a:lstStyle/>
                    <a:p>
                      <a:endParaRPr lang="en-US"/>
                    </a:p>
                  </p:txBody>
                </p:sp>
                <p:sp>
                  <p:nvSpPr>
                    <p:cNvPr id="1821" name="Freeform 31"/>
                    <p:cNvSpPr>
                      <a:spLocks/>
                    </p:cNvSpPr>
                    <p:nvPr/>
                  </p:nvSpPr>
                  <p:spPr bwMode="auto">
                    <a:xfrm>
                      <a:off x="4594" y="3001"/>
                      <a:ext cx="57" cy="64"/>
                    </a:xfrm>
                    <a:custGeom>
                      <a:avLst/>
                      <a:gdLst>
                        <a:gd name="T0" fmla="*/ 56 w 57"/>
                        <a:gd name="T1" fmla="*/ 1 h 128"/>
                        <a:gd name="T2" fmla="*/ 0 w 57"/>
                        <a:gd name="T3" fmla="*/ 0 h 128"/>
                        <a:gd name="T4" fmla="*/ 57 w 57"/>
                        <a:gd name="T5" fmla="*/ 1 h 128"/>
                        <a:gd name="T6" fmla="*/ 56 w 57"/>
                        <a:gd name="T7" fmla="*/ 1 h 128"/>
                        <a:gd name="T8" fmla="*/ 0 60000 65536"/>
                        <a:gd name="T9" fmla="*/ 0 60000 65536"/>
                        <a:gd name="T10" fmla="*/ 0 60000 65536"/>
                        <a:gd name="T11" fmla="*/ 0 60000 65536"/>
                        <a:gd name="T12" fmla="*/ 0 w 57"/>
                        <a:gd name="T13" fmla="*/ 0 h 128"/>
                        <a:gd name="T14" fmla="*/ 57 w 57"/>
                        <a:gd name="T15" fmla="*/ 128 h 128"/>
                      </a:gdLst>
                      <a:ahLst/>
                      <a:cxnLst>
                        <a:cxn ang="T8">
                          <a:pos x="T0" y="T1"/>
                        </a:cxn>
                        <a:cxn ang="T9">
                          <a:pos x="T2" y="T3"/>
                        </a:cxn>
                        <a:cxn ang="T10">
                          <a:pos x="T4" y="T5"/>
                        </a:cxn>
                        <a:cxn ang="T11">
                          <a:pos x="T6" y="T7"/>
                        </a:cxn>
                      </a:cxnLst>
                      <a:rect l="T12" t="T13" r="T14" b="T15"/>
                      <a:pathLst>
                        <a:path w="57" h="128">
                          <a:moveTo>
                            <a:pt x="56" y="123"/>
                          </a:moveTo>
                          <a:lnTo>
                            <a:pt x="0" y="0"/>
                          </a:lnTo>
                          <a:lnTo>
                            <a:pt x="57" y="128"/>
                          </a:lnTo>
                          <a:lnTo>
                            <a:pt x="56" y="123"/>
                          </a:lnTo>
                          <a:close/>
                        </a:path>
                      </a:pathLst>
                    </a:custGeom>
                    <a:solidFill>
                      <a:srgbClr val="606060"/>
                    </a:solidFill>
                    <a:ln w="9525">
                      <a:noFill/>
                      <a:round/>
                      <a:headEnd/>
                      <a:tailEnd/>
                    </a:ln>
                  </p:spPr>
                  <p:txBody>
                    <a:bodyPr/>
                    <a:lstStyle/>
                    <a:p>
                      <a:endParaRPr lang="en-US"/>
                    </a:p>
                  </p:txBody>
                </p:sp>
              </p:grpSp>
              <p:grpSp>
                <p:nvGrpSpPr>
                  <p:cNvPr id="19" name="Group 32"/>
                  <p:cNvGrpSpPr>
                    <a:grpSpLocks/>
                  </p:cNvGrpSpPr>
                  <p:nvPr/>
                </p:nvGrpSpPr>
                <p:grpSpPr bwMode="auto">
                  <a:xfrm>
                    <a:off x="4549" y="3003"/>
                    <a:ext cx="103" cy="61"/>
                    <a:chOff x="4549" y="3003"/>
                    <a:chExt cx="103" cy="61"/>
                  </a:xfrm>
                </p:grpSpPr>
                <p:grpSp>
                  <p:nvGrpSpPr>
                    <p:cNvPr id="20" name="Group 33"/>
                    <p:cNvGrpSpPr>
                      <a:grpSpLocks/>
                    </p:cNvGrpSpPr>
                    <p:nvPr/>
                  </p:nvGrpSpPr>
                  <p:grpSpPr bwMode="auto">
                    <a:xfrm>
                      <a:off x="4556" y="3004"/>
                      <a:ext cx="11" cy="6"/>
                      <a:chOff x="4556" y="3004"/>
                      <a:chExt cx="11" cy="6"/>
                    </a:xfrm>
                  </p:grpSpPr>
                  <p:sp>
                    <p:nvSpPr>
                      <p:cNvPr id="1813" name="Freeform 34"/>
                      <p:cNvSpPr>
                        <a:spLocks/>
                      </p:cNvSpPr>
                      <p:nvPr/>
                    </p:nvSpPr>
                    <p:spPr bwMode="auto">
                      <a:xfrm>
                        <a:off x="4556" y="3004"/>
                        <a:ext cx="4" cy="6"/>
                      </a:xfrm>
                      <a:custGeom>
                        <a:avLst/>
                        <a:gdLst>
                          <a:gd name="T0" fmla="*/ 2 w 4"/>
                          <a:gd name="T1" fmla="*/ 1 h 11"/>
                          <a:gd name="T2" fmla="*/ 0 w 4"/>
                          <a:gd name="T3" fmla="*/ 1 h 11"/>
                          <a:gd name="T4" fmla="*/ 1 w 4"/>
                          <a:gd name="T5" fmla="*/ 0 h 11"/>
                          <a:gd name="T6" fmla="*/ 4 w 4"/>
                          <a:gd name="T7" fmla="*/ 1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606060"/>
                      </a:solidFill>
                      <a:ln w="9525">
                        <a:noFill/>
                        <a:round/>
                        <a:headEnd/>
                        <a:tailEnd/>
                      </a:ln>
                    </p:spPr>
                    <p:txBody>
                      <a:bodyPr/>
                      <a:lstStyle/>
                      <a:p>
                        <a:endParaRPr lang="en-US"/>
                      </a:p>
                    </p:txBody>
                  </p:sp>
                  <p:sp>
                    <p:nvSpPr>
                      <p:cNvPr id="1814" name="Freeform 35"/>
                      <p:cNvSpPr>
                        <a:spLocks/>
                      </p:cNvSpPr>
                      <p:nvPr/>
                    </p:nvSpPr>
                    <p:spPr bwMode="auto">
                      <a:xfrm>
                        <a:off x="4557" y="3004"/>
                        <a:ext cx="8" cy="3"/>
                      </a:xfrm>
                      <a:custGeom>
                        <a:avLst/>
                        <a:gdLst>
                          <a:gd name="T0" fmla="*/ 0 w 8"/>
                          <a:gd name="T1" fmla="*/ 0 h 5"/>
                          <a:gd name="T2" fmla="*/ 6 w 8"/>
                          <a:gd name="T3" fmla="*/ 0 h 5"/>
                          <a:gd name="T4" fmla="*/ 6 w 8"/>
                          <a:gd name="T5" fmla="*/ 1 h 5"/>
                          <a:gd name="T6" fmla="*/ 7 w 8"/>
                          <a:gd name="T7" fmla="*/ 1 h 5"/>
                          <a:gd name="T8" fmla="*/ 8 w 8"/>
                          <a:gd name="T9" fmla="*/ 1 h 5"/>
                          <a:gd name="T10" fmla="*/ 3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1" y="4"/>
                            </a:lnTo>
                            <a:lnTo>
                              <a:pt x="0" y="2"/>
                            </a:lnTo>
                            <a:lnTo>
                              <a:pt x="0" y="0"/>
                            </a:lnTo>
                            <a:close/>
                          </a:path>
                        </a:pathLst>
                      </a:custGeom>
                      <a:solidFill>
                        <a:srgbClr val="808080"/>
                      </a:solidFill>
                      <a:ln w="9525">
                        <a:noFill/>
                        <a:round/>
                        <a:headEnd/>
                        <a:tailEnd/>
                      </a:ln>
                    </p:spPr>
                    <p:txBody>
                      <a:bodyPr/>
                      <a:lstStyle/>
                      <a:p>
                        <a:endParaRPr lang="en-US"/>
                      </a:p>
                    </p:txBody>
                  </p:sp>
                  <p:sp>
                    <p:nvSpPr>
                      <p:cNvPr id="1815" name="Freeform 36"/>
                      <p:cNvSpPr>
                        <a:spLocks/>
                      </p:cNvSpPr>
                      <p:nvPr/>
                    </p:nvSpPr>
                    <p:spPr bwMode="auto">
                      <a:xfrm>
                        <a:off x="4558" y="3007"/>
                        <a:ext cx="9" cy="3"/>
                      </a:xfrm>
                      <a:custGeom>
                        <a:avLst/>
                        <a:gdLst>
                          <a:gd name="T0" fmla="*/ 0 w 9"/>
                          <a:gd name="T1" fmla="*/ 1 h 6"/>
                          <a:gd name="T2" fmla="*/ 0 w 9"/>
                          <a:gd name="T3" fmla="*/ 1 h 6"/>
                          <a:gd name="T4" fmla="*/ 0 w 9"/>
                          <a:gd name="T5" fmla="*/ 1 h 6"/>
                          <a:gd name="T6" fmla="*/ 2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2" y="0"/>
                            </a:lnTo>
                            <a:lnTo>
                              <a:pt x="7" y="0"/>
                            </a:lnTo>
                            <a:lnTo>
                              <a:pt x="9" y="6"/>
                            </a:lnTo>
                            <a:lnTo>
                              <a:pt x="0" y="6"/>
                            </a:lnTo>
                            <a:close/>
                          </a:path>
                        </a:pathLst>
                      </a:custGeom>
                      <a:solidFill>
                        <a:srgbClr val="404040"/>
                      </a:solidFill>
                      <a:ln w="9525">
                        <a:noFill/>
                        <a:round/>
                        <a:headEnd/>
                        <a:tailEnd/>
                      </a:ln>
                    </p:spPr>
                    <p:txBody>
                      <a:bodyPr/>
                      <a:lstStyle/>
                      <a:p>
                        <a:endParaRPr lang="en-US"/>
                      </a:p>
                    </p:txBody>
                  </p:sp>
                </p:grpSp>
                <p:grpSp>
                  <p:nvGrpSpPr>
                    <p:cNvPr id="21" name="Group 37"/>
                    <p:cNvGrpSpPr>
                      <a:grpSpLocks/>
                    </p:cNvGrpSpPr>
                    <p:nvPr/>
                  </p:nvGrpSpPr>
                  <p:grpSpPr bwMode="auto">
                    <a:xfrm>
                      <a:off x="4560" y="3007"/>
                      <a:ext cx="9" cy="6"/>
                      <a:chOff x="4560" y="3007"/>
                      <a:chExt cx="9" cy="6"/>
                    </a:xfrm>
                  </p:grpSpPr>
                  <p:sp>
                    <p:nvSpPr>
                      <p:cNvPr id="1810" name="Freeform 38"/>
                      <p:cNvSpPr>
                        <a:spLocks/>
                      </p:cNvSpPr>
                      <p:nvPr/>
                    </p:nvSpPr>
                    <p:spPr bwMode="auto">
                      <a:xfrm>
                        <a:off x="4560" y="3007"/>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1811" name="Freeform 39"/>
                      <p:cNvSpPr>
                        <a:spLocks/>
                      </p:cNvSpPr>
                      <p:nvPr/>
                    </p:nvSpPr>
                    <p:spPr bwMode="auto">
                      <a:xfrm>
                        <a:off x="4561" y="3007"/>
                        <a:ext cx="7" cy="3"/>
                      </a:xfrm>
                      <a:custGeom>
                        <a:avLst/>
                        <a:gdLst>
                          <a:gd name="T0" fmla="*/ 0 w 7"/>
                          <a:gd name="T1" fmla="*/ 0 h 4"/>
                          <a:gd name="T2" fmla="*/ 4 w 7"/>
                          <a:gd name="T3" fmla="*/ 0 h 4"/>
                          <a:gd name="T4" fmla="*/ 4 w 7"/>
                          <a:gd name="T5" fmla="*/ 0 h 4"/>
                          <a:gd name="T6" fmla="*/ 5 w 7"/>
                          <a:gd name="T7" fmla="*/ 1 h 4"/>
                          <a:gd name="T8" fmla="*/ 7 w 7"/>
                          <a:gd name="T9" fmla="*/ 2 h 4"/>
                          <a:gd name="T10" fmla="*/ 1 w 7"/>
                          <a:gd name="T11" fmla="*/ 2 h 4"/>
                          <a:gd name="T12" fmla="*/ 0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7" y="4"/>
                            </a:lnTo>
                            <a:lnTo>
                              <a:pt x="1" y="4"/>
                            </a:lnTo>
                            <a:lnTo>
                              <a:pt x="0" y="3"/>
                            </a:lnTo>
                            <a:lnTo>
                              <a:pt x="0" y="1"/>
                            </a:lnTo>
                            <a:lnTo>
                              <a:pt x="0" y="0"/>
                            </a:lnTo>
                            <a:close/>
                          </a:path>
                        </a:pathLst>
                      </a:custGeom>
                      <a:solidFill>
                        <a:srgbClr val="E0E0E0"/>
                      </a:solidFill>
                      <a:ln w="9525">
                        <a:noFill/>
                        <a:round/>
                        <a:headEnd/>
                        <a:tailEnd/>
                      </a:ln>
                    </p:spPr>
                    <p:txBody>
                      <a:bodyPr/>
                      <a:lstStyle/>
                      <a:p>
                        <a:endParaRPr lang="en-US"/>
                      </a:p>
                    </p:txBody>
                  </p:sp>
                  <p:sp>
                    <p:nvSpPr>
                      <p:cNvPr id="1812" name="Freeform 40"/>
                      <p:cNvSpPr>
                        <a:spLocks/>
                      </p:cNvSpPr>
                      <p:nvPr/>
                    </p:nvSpPr>
                    <p:spPr bwMode="auto">
                      <a:xfrm>
                        <a:off x="4561" y="3010"/>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sp>
                  <p:nvSpPr>
                    <p:cNvPr id="1404" name="Freeform 41"/>
                    <p:cNvSpPr>
                      <a:spLocks/>
                    </p:cNvSpPr>
                    <p:nvPr/>
                  </p:nvSpPr>
                  <p:spPr bwMode="auto">
                    <a:xfrm>
                      <a:off x="4599" y="3005"/>
                      <a:ext cx="9" cy="3"/>
                    </a:xfrm>
                    <a:custGeom>
                      <a:avLst/>
                      <a:gdLst>
                        <a:gd name="T0" fmla="*/ 0 w 9"/>
                        <a:gd name="T1" fmla="*/ 0 h 6"/>
                        <a:gd name="T2" fmla="*/ 4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4" y="6"/>
                          </a:lnTo>
                          <a:lnTo>
                            <a:pt x="9" y="6"/>
                          </a:lnTo>
                          <a:lnTo>
                            <a:pt x="6" y="0"/>
                          </a:lnTo>
                          <a:lnTo>
                            <a:pt x="0" y="0"/>
                          </a:lnTo>
                          <a:close/>
                        </a:path>
                      </a:pathLst>
                    </a:custGeom>
                    <a:solidFill>
                      <a:srgbClr val="FFFFFF"/>
                    </a:solidFill>
                    <a:ln w="9525">
                      <a:noFill/>
                      <a:round/>
                      <a:headEnd/>
                      <a:tailEnd/>
                    </a:ln>
                  </p:spPr>
                  <p:txBody>
                    <a:bodyPr/>
                    <a:lstStyle/>
                    <a:p>
                      <a:endParaRPr lang="en-US"/>
                    </a:p>
                  </p:txBody>
                </p:sp>
                <p:sp>
                  <p:nvSpPr>
                    <p:cNvPr id="1405" name="Freeform 42"/>
                    <p:cNvSpPr>
                      <a:spLocks/>
                    </p:cNvSpPr>
                    <p:nvPr/>
                  </p:nvSpPr>
                  <p:spPr bwMode="auto">
                    <a:xfrm>
                      <a:off x="4582" y="3004"/>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1406" name="Freeform 43"/>
                    <p:cNvSpPr>
                      <a:spLocks/>
                    </p:cNvSpPr>
                    <p:nvPr/>
                  </p:nvSpPr>
                  <p:spPr bwMode="auto">
                    <a:xfrm>
                      <a:off x="4583" y="3004"/>
                      <a:ext cx="7" cy="3"/>
                    </a:xfrm>
                    <a:custGeom>
                      <a:avLst/>
                      <a:gdLst>
                        <a:gd name="T0" fmla="*/ 0 w 7"/>
                        <a:gd name="T1" fmla="*/ 0 h 5"/>
                        <a:gd name="T2" fmla="*/ 5 w 7"/>
                        <a:gd name="T3" fmla="*/ 0 h 5"/>
                        <a:gd name="T4" fmla="*/ 5 w 7"/>
                        <a:gd name="T5" fmla="*/ 1 h 5"/>
                        <a:gd name="T6" fmla="*/ 5 w 7"/>
                        <a:gd name="T7" fmla="*/ 1 h 5"/>
                        <a:gd name="T8" fmla="*/ 7 w 7"/>
                        <a:gd name="T9" fmla="*/ 1 h 5"/>
                        <a:gd name="T10" fmla="*/ 1 w 7"/>
                        <a:gd name="T11" fmla="*/ 1 h 5"/>
                        <a:gd name="T12" fmla="*/ 1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5" y="4"/>
                          </a:lnTo>
                          <a:lnTo>
                            <a:pt x="7" y="5"/>
                          </a:lnTo>
                          <a:lnTo>
                            <a:pt x="1" y="5"/>
                          </a:lnTo>
                          <a:lnTo>
                            <a:pt x="1" y="4"/>
                          </a:lnTo>
                          <a:lnTo>
                            <a:pt x="0" y="2"/>
                          </a:lnTo>
                          <a:lnTo>
                            <a:pt x="0" y="0"/>
                          </a:lnTo>
                          <a:close/>
                        </a:path>
                      </a:pathLst>
                    </a:custGeom>
                    <a:solidFill>
                      <a:srgbClr val="E0E0E0"/>
                    </a:solidFill>
                    <a:ln w="9525">
                      <a:noFill/>
                      <a:round/>
                      <a:headEnd/>
                      <a:tailEnd/>
                    </a:ln>
                  </p:spPr>
                  <p:txBody>
                    <a:bodyPr/>
                    <a:lstStyle/>
                    <a:p>
                      <a:endParaRPr lang="en-US"/>
                    </a:p>
                  </p:txBody>
                </p:sp>
                <p:sp>
                  <p:nvSpPr>
                    <p:cNvPr id="1407" name="Freeform 44"/>
                    <p:cNvSpPr>
                      <a:spLocks/>
                    </p:cNvSpPr>
                    <p:nvPr/>
                  </p:nvSpPr>
                  <p:spPr bwMode="auto">
                    <a:xfrm>
                      <a:off x="4583" y="3007"/>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nvGrpSpPr>
                    <p:cNvPr id="22" name="Group 45"/>
                    <p:cNvGrpSpPr>
                      <a:grpSpLocks/>
                    </p:cNvGrpSpPr>
                    <p:nvPr/>
                  </p:nvGrpSpPr>
                  <p:grpSpPr bwMode="auto">
                    <a:xfrm>
                      <a:off x="4584" y="3007"/>
                      <a:ext cx="9" cy="6"/>
                      <a:chOff x="4584" y="3007"/>
                      <a:chExt cx="9" cy="6"/>
                    </a:xfrm>
                  </p:grpSpPr>
                  <p:sp>
                    <p:nvSpPr>
                      <p:cNvPr id="1807" name="Freeform 46"/>
                      <p:cNvSpPr>
                        <a:spLocks/>
                      </p:cNvSpPr>
                      <p:nvPr/>
                    </p:nvSpPr>
                    <p:spPr bwMode="auto">
                      <a:xfrm>
                        <a:off x="4584" y="3007"/>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1808" name="Freeform 47"/>
                      <p:cNvSpPr>
                        <a:spLocks/>
                      </p:cNvSpPr>
                      <p:nvPr/>
                    </p:nvSpPr>
                    <p:spPr bwMode="auto">
                      <a:xfrm>
                        <a:off x="4585" y="3007"/>
                        <a:ext cx="7" cy="3"/>
                      </a:xfrm>
                      <a:custGeom>
                        <a:avLst/>
                        <a:gdLst>
                          <a:gd name="T0" fmla="*/ 0 w 7"/>
                          <a:gd name="T1" fmla="*/ 0 h 4"/>
                          <a:gd name="T2" fmla="*/ 5 w 7"/>
                          <a:gd name="T3" fmla="*/ 0 h 4"/>
                          <a:gd name="T4" fmla="*/ 5 w 7"/>
                          <a:gd name="T5" fmla="*/ 0 h 4"/>
                          <a:gd name="T6" fmla="*/ 5 w 7"/>
                          <a:gd name="T7" fmla="*/ 1 h 4"/>
                          <a:gd name="T8" fmla="*/ 7 w 7"/>
                          <a:gd name="T9" fmla="*/ 2 h 4"/>
                          <a:gd name="T10" fmla="*/ 2 w 7"/>
                          <a:gd name="T11" fmla="*/ 2 h 4"/>
                          <a:gd name="T12" fmla="*/ 1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809" name="Freeform 48"/>
                      <p:cNvSpPr>
                        <a:spLocks/>
                      </p:cNvSpPr>
                      <p:nvPr/>
                    </p:nvSpPr>
                    <p:spPr bwMode="auto">
                      <a:xfrm>
                        <a:off x="4586" y="3010"/>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3"/>
                            </a:lnTo>
                            <a:lnTo>
                              <a:pt x="0" y="2"/>
                            </a:lnTo>
                            <a:lnTo>
                              <a:pt x="1" y="0"/>
                            </a:lnTo>
                            <a:lnTo>
                              <a:pt x="6" y="0"/>
                            </a:lnTo>
                            <a:lnTo>
                              <a:pt x="7" y="7"/>
                            </a:lnTo>
                            <a:lnTo>
                              <a:pt x="0" y="7"/>
                            </a:lnTo>
                            <a:close/>
                          </a:path>
                        </a:pathLst>
                      </a:custGeom>
                      <a:solidFill>
                        <a:srgbClr val="C0C0C0"/>
                      </a:solidFill>
                      <a:ln w="9525">
                        <a:noFill/>
                        <a:round/>
                        <a:headEnd/>
                        <a:tailEnd/>
                      </a:ln>
                    </p:spPr>
                    <p:txBody>
                      <a:bodyPr/>
                      <a:lstStyle/>
                      <a:p>
                        <a:endParaRPr lang="en-US"/>
                      </a:p>
                    </p:txBody>
                  </p:sp>
                </p:grpSp>
                <p:grpSp>
                  <p:nvGrpSpPr>
                    <p:cNvPr id="23" name="Group 49"/>
                    <p:cNvGrpSpPr>
                      <a:grpSpLocks/>
                    </p:cNvGrpSpPr>
                    <p:nvPr/>
                  </p:nvGrpSpPr>
                  <p:grpSpPr bwMode="auto">
                    <a:xfrm>
                      <a:off x="4586" y="3010"/>
                      <a:ext cx="10" cy="5"/>
                      <a:chOff x="4586" y="3010"/>
                      <a:chExt cx="10" cy="5"/>
                    </a:xfrm>
                  </p:grpSpPr>
                  <p:sp>
                    <p:nvSpPr>
                      <p:cNvPr id="1804" name="Freeform 50"/>
                      <p:cNvSpPr>
                        <a:spLocks/>
                      </p:cNvSpPr>
                      <p:nvPr/>
                    </p:nvSpPr>
                    <p:spPr bwMode="auto">
                      <a:xfrm>
                        <a:off x="4586" y="3010"/>
                        <a:ext cx="3" cy="5"/>
                      </a:xfrm>
                      <a:custGeom>
                        <a:avLst/>
                        <a:gdLst>
                          <a:gd name="T0" fmla="*/ 2 w 3"/>
                          <a:gd name="T1" fmla="*/ 1 h 9"/>
                          <a:gd name="T2" fmla="*/ 0 w 3"/>
                          <a:gd name="T3" fmla="*/ 1 h 9"/>
                          <a:gd name="T4" fmla="*/ 2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endParaRPr lang="en-US"/>
                      </a:p>
                    </p:txBody>
                  </p:sp>
                  <p:sp>
                    <p:nvSpPr>
                      <p:cNvPr id="1805" name="Freeform 51"/>
                      <p:cNvSpPr>
                        <a:spLocks/>
                      </p:cNvSpPr>
                      <p:nvPr/>
                    </p:nvSpPr>
                    <p:spPr bwMode="auto">
                      <a:xfrm>
                        <a:off x="4587" y="3010"/>
                        <a:ext cx="7" cy="3"/>
                      </a:xfrm>
                      <a:custGeom>
                        <a:avLst/>
                        <a:gdLst>
                          <a:gd name="T0" fmla="*/ 1 w 7"/>
                          <a:gd name="T1" fmla="*/ 0 h 5"/>
                          <a:gd name="T2" fmla="*/ 5 w 7"/>
                          <a:gd name="T3" fmla="*/ 0 h 5"/>
                          <a:gd name="T4" fmla="*/ 5 w 7"/>
                          <a:gd name="T5" fmla="*/ 0 h 5"/>
                          <a:gd name="T6" fmla="*/ 6 w 7"/>
                          <a:gd name="T7" fmla="*/ 1 h 5"/>
                          <a:gd name="T8" fmla="*/ 7 w 7"/>
                          <a:gd name="T9" fmla="*/ 1 h 5"/>
                          <a:gd name="T10" fmla="*/ 2 w 7"/>
                          <a:gd name="T11" fmla="*/ 1 h 5"/>
                          <a:gd name="T12" fmla="*/ 1 w 7"/>
                          <a:gd name="T13" fmla="*/ 1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6" y="1"/>
                            </a:lnTo>
                            <a:lnTo>
                              <a:pt x="7" y="5"/>
                            </a:lnTo>
                            <a:lnTo>
                              <a:pt x="2" y="5"/>
                            </a:lnTo>
                            <a:lnTo>
                              <a:pt x="1" y="3"/>
                            </a:lnTo>
                            <a:lnTo>
                              <a:pt x="0" y="0"/>
                            </a:lnTo>
                            <a:lnTo>
                              <a:pt x="1" y="0"/>
                            </a:lnTo>
                            <a:close/>
                          </a:path>
                        </a:pathLst>
                      </a:custGeom>
                      <a:solidFill>
                        <a:srgbClr val="E0E0E0"/>
                      </a:solidFill>
                      <a:ln w="9525">
                        <a:noFill/>
                        <a:round/>
                        <a:headEnd/>
                        <a:tailEnd/>
                      </a:ln>
                    </p:spPr>
                    <p:txBody>
                      <a:bodyPr/>
                      <a:lstStyle/>
                      <a:p>
                        <a:endParaRPr lang="en-US"/>
                      </a:p>
                    </p:txBody>
                  </p:sp>
                  <p:sp>
                    <p:nvSpPr>
                      <p:cNvPr id="1806" name="Freeform 52"/>
                      <p:cNvSpPr>
                        <a:spLocks/>
                      </p:cNvSpPr>
                      <p:nvPr/>
                    </p:nvSpPr>
                    <p:spPr bwMode="auto">
                      <a:xfrm>
                        <a:off x="4588" y="3013"/>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24" name="Group 53"/>
                    <p:cNvGrpSpPr>
                      <a:grpSpLocks/>
                    </p:cNvGrpSpPr>
                    <p:nvPr/>
                  </p:nvGrpSpPr>
                  <p:grpSpPr bwMode="auto">
                    <a:xfrm>
                      <a:off x="4589" y="3013"/>
                      <a:ext cx="9" cy="5"/>
                      <a:chOff x="4589" y="3013"/>
                      <a:chExt cx="9" cy="5"/>
                    </a:xfrm>
                  </p:grpSpPr>
                  <p:sp>
                    <p:nvSpPr>
                      <p:cNvPr id="1801" name="Freeform 54"/>
                      <p:cNvSpPr>
                        <a:spLocks/>
                      </p:cNvSpPr>
                      <p:nvPr/>
                    </p:nvSpPr>
                    <p:spPr bwMode="auto">
                      <a:xfrm>
                        <a:off x="4589" y="301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4"/>
                            </a:lnTo>
                            <a:lnTo>
                              <a:pt x="1" y="10"/>
                            </a:lnTo>
                            <a:close/>
                          </a:path>
                        </a:pathLst>
                      </a:custGeom>
                      <a:solidFill>
                        <a:srgbClr val="A0A0A0"/>
                      </a:solidFill>
                      <a:ln w="9525">
                        <a:noFill/>
                        <a:round/>
                        <a:headEnd/>
                        <a:tailEnd/>
                      </a:ln>
                    </p:spPr>
                    <p:txBody>
                      <a:bodyPr/>
                      <a:lstStyle/>
                      <a:p>
                        <a:endParaRPr lang="en-US"/>
                      </a:p>
                    </p:txBody>
                  </p:sp>
                  <p:sp>
                    <p:nvSpPr>
                      <p:cNvPr id="1802" name="Freeform 55"/>
                      <p:cNvSpPr>
                        <a:spLocks/>
                      </p:cNvSpPr>
                      <p:nvPr/>
                    </p:nvSpPr>
                    <p:spPr bwMode="auto">
                      <a:xfrm>
                        <a:off x="4590"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803" name="Freeform 56"/>
                      <p:cNvSpPr>
                        <a:spLocks/>
                      </p:cNvSpPr>
                      <p:nvPr/>
                    </p:nvSpPr>
                    <p:spPr bwMode="auto">
                      <a:xfrm>
                        <a:off x="4591" y="3015"/>
                        <a:ext cx="7" cy="3"/>
                      </a:xfrm>
                      <a:custGeom>
                        <a:avLst/>
                        <a:gdLst>
                          <a:gd name="T0" fmla="*/ 0 w 7"/>
                          <a:gd name="T1" fmla="*/ 1 h 6"/>
                          <a:gd name="T2" fmla="*/ 0 w 7"/>
                          <a:gd name="T3" fmla="*/ 1 h 6"/>
                          <a:gd name="T4" fmla="*/ 0 w 7"/>
                          <a:gd name="T5" fmla="*/ 1 h 6"/>
                          <a:gd name="T6" fmla="*/ 1 w 7"/>
                          <a:gd name="T7" fmla="*/ 0 h 6"/>
                          <a:gd name="T8" fmla="*/ 6 w 7"/>
                          <a:gd name="T9" fmla="*/ 0 h 6"/>
                          <a:gd name="T10" fmla="*/ 7 w 7"/>
                          <a:gd name="T11" fmla="*/ 1 h 6"/>
                          <a:gd name="T12" fmla="*/ 0 w 7"/>
                          <a:gd name="T13" fmla="*/ 1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2"/>
                            </a:lnTo>
                            <a:lnTo>
                              <a:pt x="1" y="0"/>
                            </a:lnTo>
                            <a:lnTo>
                              <a:pt x="6" y="0"/>
                            </a:lnTo>
                            <a:lnTo>
                              <a:pt x="7" y="6"/>
                            </a:lnTo>
                            <a:lnTo>
                              <a:pt x="0" y="6"/>
                            </a:lnTo>
                            <a:close/>
                          </a:path>
                        </a:pathLst>
                      </a:custGeom>
                      <a:solidFill>
                        <a:srgbClr val="C0C0C0"/>
                      </a:solidFill>
                      <a:ln w="9525">
                        <a:noFill/>
                        <a:round/>
                        <a:headEnd/>
                        <a:tailEnd/>
                      </a:ln>
                    </p:spPr>
                    <p:txBody>
                      <a:bodyPr/>
                      <a:lstStyle/>
                      <a:p>
                        <a:endParaRPr lang="en-US"/>
                      </a:p>
                    </p:txBody>
                  </p:sp>
                </p:grpSp>
                <p:grpSp>
                  <p:nvGrpSpPr>
                    <p:cNvPr id="25" name="Group 57"/>
                    <p:cNvGrpSpPr>
                      <a:grpSpLocks/>
                    </p:cNvGrpSpPr>
                    <p:nvPr/>
                  </p:nvGrpSpPr>
                  <p:grpSpPr bwMode="auto">
                    <a:xfrm>
                      <a:off x="4591" y="3016"/>
                      <a:ext cx="11" cy="5"/>
                      <a:chOff x="4591" y="3016"/>
                      <a:chExt cx="11" cy="5"/>
                    </a:xfrm>
                  </p:grpSpPr>
                  <p:sp>
                    <p:nvSpPr>
                      <p:cNvPr id="1798" name="Freeform 58"/>
                      <p:cNvSpPr>
                        <a:spLocks/>
                      </p:cNvSpPr>
                      <p:nvPr/>
                    </p:nvSpPr>
                    <p:spPr bwMode="auto">
                      <a:xfrm>
                        <a:off x="4591" y="3016"/>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1799" name="Freeform 59"/>
                      <p:cNvSpPr>
                        <a:spLocks/>
                      </p:cNvSpPr>
                      <p:nvPr/>
                    </p:nvSpPr>
                    <p:spPr bwMode="auto">
                      <a:xfrm>
                        <a:off x="4592" y="301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6"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800" name="Freeform 60"/>
                      <p:cNvSpPr>
                        <a:spLocks/>
                      </p:cNvSpPr>
                      <p:nvPr/>
                    </p:nvSpPr>
                    <p:spPr bwMode="auto">
                      <a:xfrm>
                        <a:off x="4593" y="3018"/>
                        <a:ext cx="9" cy="3"/>
                      </a:xfrm>
                      <a:custGeom>
                        <a:avLst/>
                        <a:gdLst>
                          <a:gd name="T0" fmla="*/ 0 w 9"/>
                          <a:gd name="T1" fmla="*/ 0 h 7"/>
                          <a:gd name="T2" fmla="*/ 0 w 9"/>
                          <a:gd name="T3" fmla="*/ 0 h 7"/>
                          <a:gd name="T4" fmla="*/ 1 w 9"/>
                          <a:gd name="T5" fmla="*/ 0 h 7"/>
                          <a:gd name="T6" fmla="*/ 1 w 9"/>
                          <a:gd name="T7" fmla="*/ 0 h 7"/>
                          <a:gd name="T8" fmla="*/ 6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6" y="0"/>
                            </a:lnTo>
                            <a:lnTo>
                              <a:pt x="9" y="7"/>
                            </a:lnTo>
                            <a:lnTo>
                              <a:pt x="0" y="7"/>
                            </a:lnTo>
                            <a:close/>
                          </a:path>
                        </a:pathLst>
                      </a:custGeom>
                      <a:solidFill>
                        <a:srgbClr val="C0C0C0"/>
                      </a:solidFill>
                      <a:ln w="9525">
                        <a:noFill/>
                        <a:round/>
                        <a:headEnd/>
                        <a:tailEnd/>
                      </a:ln>
                    </p:spPr>
                    <p:txBody>
                      <a:bodyPr/>
                      <a:lstStyle/>
                      <a:p>
                        <a:endParaRPr lang="en-US"/>
                      </a:p>
                    </p:txBody>
                  </p:sp>
                </p:grpSp>
                <p:grpSp>
                  <p:nvGrpSpPr>
                    <p:cNvPr id="26" name="Group 61"/>
                    <p:cNvGrpSpPr>
                      <a:grpSpLocks/>
                    </p:cNvGrpSpPr>
                    <p:nvPr/>
                  </p:nvGrpSpPr>
                  <p:grpSpPr bwMode="auto">
                    <a:xfrm>
                      <a:off x="4594" y="3019"/>
                      <a:ext cx="20" cy="17"/>
                      <a:chOff x="4594" y="3019"/>
                      <a:chExt cx="20" cy="17"/>
                    </a:xfrm>
                  </p:grpSpPr>
                  <p:grpSp>
                    <p:nvGrpSpPr>
                      <p:cNvPr id="27" name="Group 62"/>
                      <p:cNvGrpSpPr>
                        <a:grpSpLocks/>
                      </p:cNvGrpSpPr>
                      <p:nvPr/>
                    </p:nvGrpSpPr>
                    <p:grpSpPr bwMode="auto">
                      <a:xfrm>
                        <a:off x="4594" y="3019"/>
                        <a:ext cx="10" cy="5"/>
                        <a:chOff x="4594" y="3019"/>
                        <a:chExt cx="10" cy="5"/>
                      </a:xfrm>
                    </p:grpSpPr>
                    <p:sp>
                      <p:nvSpPr>
                        <p:cNvPr id="1795" name="Freeform 63"/>
                        <p:cNvSpPr>
                          <a:spLocks/>
                        </p:cNvSpPr>
                        <p:nvPr/>
                      </p:nvSpPr>
                      <p:spPr bwMode="auto">
                        <a:xfrm>
                          <a:off x="4594" y="3019"/>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1796" name="Freeform 64"/>
                        <p:cNvSpPr>
                          <a:spLocks/>
                        </p:cNvSpPr>
                        <p:nvPr/>
                      </p:nvSpPr>
                      <p:spPr bwMode="auto">
                        <a:xfrm>
                          <a:off x="4595" y="3019"/>
                          <a:ext cx="8" cy="2"/>
                        </a:xfrm>
                        <a:custGeom>
                          <a:avLst/>
                          <a:gdLst>
                            <a:gd name="T0" fmla="*/ 0 w 8"/>
                            <a:gd name="T1" fmla="*/ 0 h 5"/>
                            <a:gd name="T2" fmla="*/ 4 w 8"/>
                            <a:gd name="T3" fmla="*/ 0 h 5"/>
                            <a:gd name="T4" fmla="*/ 4 w 8"/>
                            <a:gd name="T5" fmla="*/ 0 h 5"/>
                            <a:gd name="T6" fmla="*/ 6 w 8"/>
                            <a:gd name="T7" fmla="*/ 0 h 5"/>
                            <a:gd name="T8" fmla="*/ 8 w 8"/>
                            <a:gd name="T9" fmla="*/ 0 h 5"/>
                            <a:gd name="T10" fmla="*/ 1 w 8"/>
                            <a:gd name="T11" fmla="*/ 0 h 5"/>
                            <a:gd name="T12" fmla="*/ 0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4" y="0"/>
                              </a:lnTo>
                              <a:lnTo>
                                <a:pt x="4" y="2"/>
                              </a:lnTo>
                              <a:lnTo>
                                <a:pt x="6" y="3"/>
                              </a:lnTo>
                              <a:lnTo>
                                <a:pt x="8" y="5"/>
                              </a:lnTo>
                              <a:lnTo>
                                <a:pt x="1" y="5"/>
                              </a:lnTo>
                              <a:lnTo>
                                <a:pt x="0" y="3"/>
                              </a:lnTo>
                              <a:lnTo>
                                <a:pt x="0" y="2"/>
                              </a:lnTo>
                              <a:lnTo>
                                <a:pt x="0" y="0"/>
                              </a:lnTo>
                              <a:close/>
                            </a:path>
                          </a:pathLst>
                        </a:custGeom>
                        <a:solidFill>
                          <a:srgbClr val="E0E0E0"/>
                        </a:solidFill>
                        <a:ln w="9525">
                          <a:noFill/>
                          <a:round/>
                          <a:headEnd/>
                          <a:tailEnd/>
                        </a:ln>
                      </p:spPr>
                      <p:txBody>
                        <a:bodyPr/>
                        <a:lstStyle/>
                        <a:p>
                          <a:endParaRPr lang="en-US"/>
                        </a:p>
                      </p:txBody>
                    </p:sp>
                    <p:sp>
                      <p:nvSpPr>
                        <p:cNvPr id="1797" name="Freeform 65"/>
                        <p:cNvSpPr>
                          <a:spLocks/>
                        </p:cNvSpPr>
                        <p:nvPr/>
                      </p:nvSpPr>
                      <p:spPr bwMode="auto">
                        <a:xfrm>
                          <a:off x="4595" y="3021"/>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4"/>
                              </a:lnTo>
                              <a:lnTo>
                                <a:pt x="1" y="1"/>
                              </a:lnTo>
                              <a:lnTo>
                                <a:pt x="1" y="0"/>
                              </a:lnTo>
                              <a:lnTo>
                                <a:pt x="8" y="0"/>
                              </a:lnTo>
                              <a:lnTo>
                                <a:pt x="9" y="6"/>
                              </a:lnTo>
                              <a:lnTo>
                                <a:pt x="0" y="6"/>
                              </a:lnTo>
                              <a:close/>
                            </a:path>
                          </a:pathLst>
                        </a:custGeom>
                        <a:solidFill>
                          <a:srgbClr val="C0C0C0"/>
                        </a:solidFill>
                        <a:ln w="9525">
                          <a:noFill/>
                          <a:round/>
                          <a:headEnd/>
                          <a:tailEnd/>
                        </a:ln>
                      </p:spPr>
                      <p:txBody>
                        <a:bodyPr/>
                        <a:lstStyle/>
                        <a:p>
                          <a:endParaRPr lang="en-US"/>
                        </a:p>
                      </p:txBody>
                    </p:sp>
                  </p:grpSp>
                  <p:grpSp>
                    <p:nvGrpSpPr>
                      <p:cNvPr id="28" name="Group 66"/>
                      <p:cNvGrpSpPr>
                        <a:grpSpLocks/>
                      </p:cNvGrpSpPr>
                      <p:nvPr/>
                    </p:nvGrpSpPr>
                    <p:grpSpPr bwMode="auto">
                      <a:xfrm>
                        <a:off x="4596" y="3022"/>
                        <a:ext cx="10" cy="6"/>
                        <a:chOff x="4596" y="3022"/>
                        <a:chExt cx="10" cy="6"/>
                      </a:xfrm>
                    </p:grpSpPr>
                    <p:sp>
                      <p:nvSpPr>
                        <p:cNvPr id="1792" name="Freeform 67"/>
                        <p:cNvSpPr>
                          <a:spLocks/>
                        </p:cNvSpPr>
                        <p:nvPr/>
                      </p:nvSpPr>
                      <p:spPr bwMode="auto">
                        <a:xfrm>
                          <a:off x="4596" y="3022"/>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1793" name="Freeform 68"/>
                        <p:cNvSpPr>
                          <a:spLocks/>
                        </p:cNvSpPr>
                        <p:nvPr/>
                      </p:nvSpPr>
                      <p:spPr bwMode="auto">
                        <a:xfrm>
                          <a:off x="4597" y="3022"/>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8"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1794" name="Freeform 69"/>
                        <p:cNvSpPr>
                          <a:spLocks/>
                        </p:cNvSpPr>
                        <p:nvPr/>
                      </p:nvSpPr>
                      <p:spPr bwMode="auto">
                        <a:xfrm>
                          <a:off x="4597" y="3024"/>
                          <a:ext cx="9" cy="4"/>
                        </a:xfrm>
                        <a:custGeom>
                          <a:avLst/>
                          <a:gdLst>
                            <a:gd name="T0" fmla="*/ 0 w 9"/>
                            <a:gd name="T1" fmla="*/ 1 h 6"/>
                            <a:gd name="T2" fmla="*/ 1 w 9"/>
                            <a:gd name="T3" fmla="*/ 1 h 6"/>
                            <a:gd name="T4" fmla="*/ 1 w 9"/>
                            <a:gd name="T5" fmla="*/ 1 h 6"/>
                            <a:gd name="T6" fmla="*/ 2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1" y="3"/>
                              </a:lnTo>
                              <a:lnTo>
                                <a:pt x="1" y="1"/>
                              </a:lnTo>
                              <a:lnTo>
                                <a:pt x="2" y="0"/>
                              </a:lnTo>
                              <a:lnTo>
                                <a:pt x="8" y="0"/>
                              </a:lnTo>
                              <a:lnTo>
                                <a:pt x="9" y="6"/>
                              </a:lnTo>
                              <a:lnTo>
                                <a:pt x="0" y="6"/>
                              </a:lnTo>
                              <a:close/>
                            </a:path>
                          </a:pathLst>
                        </a:custGeom>
                        <a:solidFill>
                          <a:srgbClr val="C0C0C0"/>
                        </a:solidFill>
                        <a:ln w="9525">
                          <a:noFill/>
                          <a:round/>
                          <a:headEnd/>
                          <a:tailEnd/>
                        </a:ln>
                      </p:spPr>
                      <p:txBody>
                        <a:bodyPr/>
                        <a:lstStyle/>
                        <a:p>
                          <a:endParaRPr lang="en-US"/>
                        </a:p>
                      </p:txBody>
                    </p:sp>
                  </p:grpSp>
                  <p:grpSp>
                    <p:nvGrpSpPr>
                      <p:cNvPr id="29" name="Group 70"/>
                      <p:cNvGrpSpPr>
                        <a:grpSpLocks/>
                      </p:cNvGrpSpPr>
                      <p:nvPr/>
                    </p:nvGrpSpPr>
                    <p:grpSpPr bwMode="auto">
                      <a:xfrm>
                        <a:off x="4598" y="3025"/>
                        <a:ext cx="11" cy="5"/>
                        <a:chOff x="4598" y="3025"/>
                        <a:chExt cx="11" cy="5"/>
                      </a:xfrm>
                    </p:grpSpPr>
                    <p:sp>
                      <p:nvSpPr>
                        <p:cNvPr id="1789" name="Freeform 71"/>
                        <p:cNvSpPr>
                          <a:spLocks/>
                        </p:cNvSpPr>
                        <p:nvPr/>
                      </p:nvSpPr>
                      <p:spPr bwMode="auto">
                        <a:xfrm>
                          <a:off x="4598" y="3025"/>
                          <a:ext cx="4" cy="5"/>
                        </a:xfrm>
                        <a:custGeom>
                          <a:avLst/>
                          <a:gdLst>
                            <a:gd name="T0" fmla="*/ 3 w 4"/>
                            <a:gd name="T1" fmla="*/ 1 h 10"/>
                            <a:gd name="T2" fmla="*/ 0 w 4"/>
                            <a:gd name="T3" fmla="*/ 1 h 10"/>
                            <a:gd name="T4" fmla="*/ 1 w 4"/>
                            <a:gd name="T5" fmla="*/ 0 h 10"/>
                            <a:gd name="T6" fmla="*/ 4 w 4"/>
                            <a:gd name="T7" fmla="*/ 1 h 10"/>
                            <a:gd name="T8" fmla="*/ 3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10"/>
                              </a:moveTo>
                              <a:lnTo>
                                <a:pt x="0" y="4"/>
                              </a:lnTo>
                              <a:lnTo>
                                <a:pt x="1" y="0"/>
                              </a:lnTo>
                              <a:lnTo>
                                <a:pt x="4" y="5"/>
                              </a:lnTo>
                              <a:lnTo>
                                <a:pt x="3" y="10"/>
                              </a:lnTo>
                              <a:close/>
                            </a:path>
                          </a:pathLst>
                        </a:custGeom>
                        <a:solidFill>
                          <a:srgbClr val="A0A0A0"/>
                        </a:solidFill>
                        <a:ln w="9525">
                          <a:noFill/>
                          <a:round/>
                          <a:headEnd/>
                          <a:tailEnd/>
                        </a:ln>
                      </p:spPr>
                      <p:txBody>
                        <a:bodyPr/>
                        <a:lstStyle/>
                        <a:p>
                          <a:endParaRPr lang="en-US"/>
                        </a:p>
                      </p:txBody>
                    </p:sp>
                    <p:sp>
                      <p:nvSpPr>
                        <p:cNvPr id="1790" name="Freeform 72"/>
                        <p:cNvSpPr>
                          <a:spLocks/>
                        </p:cNvSpPr>
                        <p:nvPr/>
                      </p:nvSpPr>
                      <p:spPr bwMode="auto">
                        <a:xfrm>
                          <a:off x="4599" y="3025"/>
                          <a:ext cx="8" cy="3"/>
                        </a:xfrm>
                        <a:custGeom>
                          <a:avLst/>
                          <a:gdLst>
                            <a:gd name="T0" fmla="*/ 0 w 8"/>
                            <a:gd name="T1" fmla="*/ 0 h 5"/>
                            <a:gd name="T2" fmla="*/ 6 w 8"/>
                            <a:gd name="T3" fmla="*/ 0 h 5"/>
                            <a:gd name="T4" fmla="*/ 6 w 8"/>
                            <a:gd name="T5" fmla="*/ 0 h 5"/>
                            <a:gd name="T6" fmla="*/ 7 w 8"/>
                            <a:gd name="T7" fmla="*/ 1 h 5"/>
                            <a:gd name="T8" fmla="*/ 8 w 8"/>
                            <a:gd name="T9" fmla="*/ 1 h 5"/>
                            <a:gd name="T10" fmla="*/ 3 w 8"/>
                            <a:gd name="T11" fmla="*/ 1 h 5"/>
                            <a:gd name="T12" fmla="*/ 2 w 8"/>
                            <a:gd name="T13" fmla="*/ 1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7" y="2"/>
                              </a:lnTo>
                              <a:lnTo>
                                <a:pt x="8" y="5"/>
                              </a:lnTo>
                              <a:lnTo>
                                <a:pt x="3" y="5"/>
                              </a:lnTo>
                              <a:lnTo>
                                <a:pt x="2" y="4"/>
                              </a:lnTo>
                              <a:lnTo>
                                <a:pt x="0" y="0"/>
                              </a:lnTo>
                              <a:close/>
                            </a:path>
                          </a:pathLst>
                        </a:custGeom>
                        <a:solidFill>
                          <a:srgbClr val="E0E0E0"/>
                        </a:solidFill>
                        <a:ln w="9525">
                          <a:noFill/>
                          <a:round/>
                          <a:headEnd/>
                          <a:tailEnd/>
                        </a:ln>
                      </p:spPr>
                      <p:txBody>
                        <a:bodyPr/>
                        <a:lstStyle/>
                        <a:p>
                          <a:endParaRPr lang="en-US"/>
                        </a:p>
                      </p:txBody>
                    </p:sp>
                    <p:sp>
                      <p:nvSpPr>
                        <p:cNvPr id="1791" name="Freeform 73"/>
                        <p:cNvSpPr>
                          <a:spLocks/>
                        </p:cNvSpPr>
                        <p:nvPr/>
                      </p:nvSpPr>
                      <p:spPr bwMode="auto">
                        <a:xfrm>
                          <a:off x="4601" y="3028"/>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0" y="2"/>
                              </a:lnTo>
                              <a:lnTo>
                                <a:pt x="1" y="0"/>
                              </a:lnTo>
                              <a:lnTo>
                                <a:pt x="6" y="0"/>
                              </a:lnTo>
                              <a:lnTo>
                                <a:pt x="8" y="5"/>
                              </a:lnTo>
                              <a:lnTo>
                                <a:pt x="0" y="5"/>
                              </a:lnTo>
                              <a:close/>
                            </a:path>
                          </a:pathLst>
                        </a:custGeom>
                        <a:solidFill>
                          <a:srgbClr val="C0C0C0"/>
                        </a:solidFill>
                        <a:ln w="9525">
                          <a:noFill/>
                          <a:round/>
                          <a:headEnd/>
                          <a:tailEnd/>
                        </a:ln>
                      </p:spPr>
                      <p:txBody>
                        <a:bodyPr/>
                        <a:lstStyle/>
                        <a:p>
                          <a:endParaRPr lang="en-US"/>
                        </a:p>
                      </p:txBody>
                    </p:sp>
                  </p:grpSp>
                  <p:grpSp>
                    <p:nvGrpSpPr>
                      <p:cNvPr id="30" name="Group 74"/>
                      <p:cNvGrpSpPr>
                        <a:grpSpLocks/>
                      </p:cNvGrpSpPr>
                      <p:nvPr/>
                    </p:nvGrpSpPr>
                    <p:grpSpPr bwMode="auto">
                      <a:xfrm>
                        <a:off x="4602" y="3028"/>
                        <a:ext cx="9" cy="5"/>
                        <a:chOff x="4602" y="3028"/>
                        <a:chExt cx="9" cy="5"/>
                      </a:xfrm>
                    </p:grpSpPr>
                    <p:sp>
                      <p:nvSpPr>
                        <p:cNvPr id="1786" name="Freeform 75"/>
                        <p:cNvSpPr>
                          <a:spLocks/>
                        </p:cNvSpPr>
                        <p:nvPr/>
                      </p:nvSpPr>
                      <p:spPr bwMode="auto">
                        <a:xfrm>
                          <a:off x="4602" y="3028"/>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1787" name="Freeform 76"/>
                        <p:cNvSpPr>
                          <a:spLocks/>
                        </p:cNvSpPr>
                        <p:nvPr/>
                      </p:nvSpPr>
                      <p:spPr bwMode="auto">
                        <a:xfrm>
                          <a:off x="4603" y="3028"/>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5" y="3"/>
                              </a:lnTo>
                              <a:lnTo>
                                <a:pt x="7" y="5"/>
                              </a:lnTo>
                              <a:lnTo>
                                <a:pt x="1"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1788" name="Freeform 77"/>
                        <p:cNvSpPr>
                          <a:spLocks/>
                        </p:cNvSpPr>
                        <p:nvPr/>
                      </p:nvSpPr>
                      <p:spPr bwMode="auto">
                        <a:xfrm>
                          <a:off x="4603" y="3030"/>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nvGrpSpPr>
                      <p:cNvPr id="31" name="Group 78"/>
                      <p:cNvGrpSpPr>
                        <a:grpSpLocks/>
                      </p:cNvGrpSpPr>
                      <p:nvPr/>
                    </p:nvGrpSpPr>
                    <p:grpSpPr bwMode="auto">
                      <a:xfrm>
                        <a:off x="4604" y="3031"/>
                        <a:ext cx="10" cy="5"/>
                        <a:chOff x="4604" y="3031"/>
                        <a:chExt cx="10" cy="5"/>
                      </a:xfrm>
                    </p:grpSpPr>
                    <p:sp>
                      <p:nvSpPr>
                        <p:cNvPr id="1783" name="Freeform 79"/>
                        <p:cNvSpPr>
                          <a:spLocks/>
                        </p:cNvSpPr>
                        <p:nvPr/>
                      </p:nvSpPr>
                      <p:spPr bwMode="auto">
                        <a:xfrm>
                          <a:off x="4604" y="303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1784" name="Freeform 80"/>
                        <p:cNvSpPr>
                          <a:spLocks/>
                        </p:cNvSpPr>
                        <p:nvPr/>
                      </p:nvSpPr>
                      <p:spPr bwMode="auto">
                        <a:xfrm>
                          <a:off x="4605" y="3031"/>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1785" name="Freeform 81"/>
                        <p:cNvSpPr>
                          <a:spLocks/>
                        </p:cNvSpPr>
                        <p:nvPr/>
                      </p:nvSpPr>
                      <p:spPr bwMode="auto">
                        <a:xfrm>
                          <a:off x="4606" y="3033"/>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1472" name="Group 82"/>
                    <p:cNvGrpSpPr>
                      <a:grpSpLocks/>
                    </p:cNvGrpSpPr>
                    <p:nvPr/>
                  </p:nvGrpSpPr>
                  <p:grpSpPr bwMode="auto">
                    <a:xfrm>
                      <a:off x="4606" y="3034"/>
                      <a:ext cx="20" cy="17"/>
                      <a:chOff x="4606" y="3034"/>
                      <a:chExt cx="20" cy="17"/>
                    </a:xfrm>
                  </p:grpSpPr>
                  <p:grpSp>
                    <p:nvGrpSpPr>
                      <p:cNvPr id="1473" name="Group 83"/>
                      <p:cNvGrpSpPr>
                        <a:grpSpLocks/>
                      </p:cNvGrpSpPr>
                      <p:nvPr/>
                    </p:nvGrpSpPr>
                    <p:grpSpPr bwMode="auto">
                      <a:xfrm>
                        <a:off x="4606" y="3034"/>
                        <a:ext cx="10" cy="5"/>
                        <a:chOff x="4606" y="3034"/>
                        <a:chExt cx="10" cy="5"/>
                      </a:xfrm>
                    </p:grpSpPr>
                    <p:sp>
                      <p:nvSpPr>
                        <p:cNvPr id="1775" name="Freeform 84"/>
                        <p:cNvSpPr>
                          <a:spLocks/>
                        </p:cNvSpPr>
                        <p:nvPr/>
                      </p:nvSpPr>
                      <p:spPr bwMode="auto">
                        <a:xfrm>
                          <a:off x="4606" y="3034"/>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endParaRPr lang="en-US"/>
                        </a:p>
                      </p:txBody>
                    </p:sp>
                    <p:sp>
                      <p:nvSpPr>
                        <p:cNvPr id="1776" name="Freeform 85"/>
                        <p:cNvSpPr>
                          <a:spLocks/>
                        </p:cNvSpPr>
                        <p:nvPr/>
                      </p:nvSpPr>
                      <p:spPr bwMode="auto">
                        <a:xfrm>
                          <a:off x="4607" y="303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1777" name="Freeform 86"/>
                        <p:cNvSpPr>
                          <a:spLocks/>
                        </p:cNvSpPr>
                        <p:nvPr/>
                      </p:nvSpPr>
                      <p:spPr bwMode="auto">
                        <a:xfrm>
                          <a:off x="4608" y="3037"/>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1474" name="Group 87"/>
                      <p:cNvGrpSpPr>
                        <a:grpSpLocks/>
                      </p:cNvGrpSpPr>
                      <p:nvPr/>
                    </p:nvGrpSpPr>
                    <p:grpSpPr bwMode="auto">
                      <a:xfrm>
                        <a:off x="4609" y="3037"/>
                        <a:ext cx="9" cy="5"/>
                        <a:chOff x="4609" y="3037"/>
                        <a:chExt cx="9" cy="5"/>
                      </a:xfrm>
                    </p:grpSpPr>
                    <p:sp>
                      <p:nvSpPr>
                        <p:cNvPr id="1772" name="Freeform 88"/>
                        <p:cNvSpPr>
                          <a:spLocks/>
                        </p:cNvSpPr>
                        <p:nvPr/>
                      </p:nvSpPr>
                      <p:spPr bwMode="auto">
                        <a:xfrm>
                          <a:off x="4609" y="3037"/>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1773" name="Freeform 89"/>
                        <p:cNvSpPr>
                          <a:spLocks/>
                        </p:cNvSpPr>
                        <p:nvPr/>
                      </p:nvSpPr>
                      <p:spPr bwMode="auto">
                        <a:xfrm>
                          <a:off x="4610" y="3037"/>
                          <a:ext cx="7" cy="2"/>
                        </a:xfrm>
                        <a:custGeom>
                          <a:avLst/>
                          <a:gdLst>
                            <a:gd name="T0" fmla="*/ 0 w 7"/>
                            <a:gd name="T1" fmla="*/ 0 h 4"/>
                            <a:gd name="T2" fmla="*/ 4 w 7"/>
                            <a:gd name="T3" fmla="*/ 0 h 4"/>
                            <a:gd name="T4" fmla="*/ 5 w 7"/>
                            <a:gd name="T5" fmla="*/ 0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0"/>
                              </a:lnTo>
                              <a:lnTo>
                                <a:pt x="5" y="1"/>
                              </a:lnTo>
                              <a:lnTo>
                                <a:pt x="7" y="4"/>
                              </a:lnTo>
                              <a:lnTo>
                                <a:pt x="1"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774" name="Freeform 90"/>
                        <p:cNvSpPr>
                          <a:spLocks/>
                        </p:cNvSpPr>
                        <p:nvPr/>
                      </p:nvSpPr>
                      <p:spPr bwMode="auto">
                        <a:xfrm>
                          <a:off x="4610" y="3039"/>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1475" name="Group 91"/>
                      <p:cNvGrpSpPr>
                        <a:grpSpLocks/>
                      </p:cNvGrpSpPr>
                      <p:nvPr/>
                    </p:nvGrpSpPr>
                    <p:grpSpPr bwMode="auto">
                      <a:xfrm>
                        <a:off x="4611" y="3040"/>
                        <a:ext cx="10" cy="5"/>
                        <a:chOff x="4611" y="3040"/>
                        <a:chExt cx="10" cy="5"/>
                      </a:xfrm>
                    </p:grpSpPr>
                    <p:sp>
                      <p:nvSpPr>
                        <p:cNvPr id="1769" name="Freeform 92"/>
                        <p:cNvSpPr>
                          <a:spLocks/>
                        </p:cNvSpPr>
                        <p:nvPr/>
                      </p:nvSpPr>
                      <p:spPr bwMode="auto">
                        <a:xfrm>
                          <a:off x="4611" y="3040"/>
                          <a:ext cx="3" cy="5"/>
                        </a:xfrm>
                        <a:custGeom>
                          <a:avLst/>
                          <a:gdLst>
                            <a:gd name="T0" fmla="*/ 2 w 3"/>
                            <a:gd name="T1" fmla="*/ 1 h 9"/>
                            <a:gd name="T2" fmla="*/ 0 w 3"/>
                            <a:gd name="T3" fmla="*/ 1 h 9"/>
                            <a:gd name="T4" fmla="*/ 1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1770" name="Freeform 93"/>
                        <p:cNvSpPr>
                          <a:spLocks/>
                        </p:cNvSpPr>
                        <p:nvPr/>
                      </p:nvSpPr>
                      <p:spPr bwMode="auto">
                        <a:xfrm>
                          <a:off x="4612" y="3040"/>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1771" name="Freeform 94"/>
                        <p:cNvSpPr>
                          <a:spLocks/>
                        </p:cNvSpPr>
                        <p:nvPr/>
                      </p:nvSpPr>
                      <p:spPr bwMode="auto">
                        <a:xfrm>
                          <a:off x="4613" y="3042"/>
                          <a:ext cx="8" cy="3"/>
                        </a:xfrm>
                        <a:custGeom>
                          <a:avLst/>
                          <a:gdLst>
                            <a:gd name="T0" fmla="*/ 0 w 8"/>
                            <a:gd name="T1" fmla="*/ 2 h 4"/>
                            <a:gd name="T2" fmla="*/ 0 w 8"/>
                            <a:gd name="T3" fmla="*/ 2 h 4"/>
                            <a:gd name="T4" fmla="*/ 0 w 8"/>
                            <a:gd name="T5" fmla="*/ 1 h 4"/>
                            <a:gd name="T6" fmla="*/ 1 w 8"/>
                            <a:gd name="T7" fmla="*/ 0 h 4"/>
                            <a:gd name="T8" fmla="*/ 6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1476" name="Group 95"/>
                      <p:cNvGrpSpPr>
                        <a:grpSpLocks/>
                      </p:cNvGrpSpPr>
                      <p:nvPr/>
                    </p:nvGrpSpPr>
                    <p:grpSpPr bwMode="auto">
                      <a:xfrm>
                        <a:off x="4614" y="3042"/>
                        <a:ext cx="10" cy="6"/>
                        <a:chOff x="4614" y="3042"/>
                        <a:chExt cx="10" cy="6"/>
                      </a:xfrm>
                    </p:grpSpPr>
                    <p:sp>
                      <p:nvSpPr>
                        <p:cNvPr id="1766" name="Freeform 96"/>
                        <p:cNvSpPr>
                          <a:spLocks/>
                        </p:cNvSpPr>
                        <p:nvPr/>
                      </p:nvSpPr>
                      <p:spPr bwMode="auto">
                        <a:xfrm>
                          <a:off x="4614" y="3042"/>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1767" name="Freeform 97"/>
                        <p:cNvSpPr>
                          <a:spLocks/>
                        </p:cNvSpPr>
                        <p:nvPr/>
                      </p:nvSpPr>
                      <p:spPr bwMode="auto">
                        <a:xfrm>
                          <a:off x="4615" y="3043"/>
                          <a:ext cx="8" cy="2"/>
                        </a:xfrm>
                        <a:custGeom>
                          <a:avLst/>
                          <a:gdLst>
                            <a:gd name="T0" fmla="*/ 0 w 8"/>
                            <a:gd name="T1" fmla="*/ 0 h 3"/>
                            <a:gd name="T2" fmla="*/ 4 w 8"/>
                            <a:gd name="T3" fmla="*/ 0 h 3"/>
                            <a:gd name="T4" fmla="*/ 4 w 8"/>
                            <a:gd name="T5" fmla="*/ 0 h 3"/>
                            <a:gd name="T6" fmla="*/ 6 w 8"/>
                            <a:gd name="T7" fmla="*/ 1 h 3"/>
                            <a:gd name="T8" fmla="*/ 8 w 8"/>
                            <a:gd name="T9" fmla="*/ 1 h 3"/>
                            <a:gd name="T10" fmla="*/ 1 w 8"/>
                            <a:gd name="T11" fmla="*/ 1 h 3"/>
                            <a:gd name="T12" fmla="*/ 0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4" y="0"/>
                              </a:lnTo>
                              <a:lnTo>
                                <a:pt x="6" y="2"/>
                              </a:lnTo>
                              <a:lnTo>
                                <a:pt x="8" y="3"/>
                              </a:lnTo>
                              <a:lnTo>
                                <a:pt x="1" y="3"/>
                              </a:lnTo>
                              <a:lnTo>
                                <a:pt x="0" y="3"/>
                              </a:lnTo>
                              <a:lnTo>
                                <a:pt x="0" y="0"/>
                              </a:lnTo>
                              <a:close/>
                            </a:path>
                          </a:pathLst>
                        </a:custGeom>
                        <a:solidFill>
                          <a:srgbClr val="E0E0E0"/>
                        </a:solidFill>
                        <a:ln w="9525">
                          <a:noFill/>
                          <a:round/>
                          <a:headEnd/>
                          <a:tailEnd/>
                        </a:ln>
                      </p:spPr>
                      <p:txBody>
                        <a:bodyPr/>
                        <a:lstStyle/>
                        <a:p>
                          <a:endParaRPr lang="en-US"/>
                        </a:p>
                      </p:txBody>
                    </p:sp>
                    <p:sp>
                      <p:nvSpPr>
                        <p:cNvPr id="1768" name="Freeform 98"/>
                        <p:cNvSpPr>
                          <a:spLocks/>
                        </p:cNvSpPr>
                        <p:nvPr/>
                      </p:nvSpPr>
                      <p:spPr bwMode="auto">
                        <a:xfrm>
                          <a:off x="4615" y="3045"/>
                          <a:ext cx="9" cy="3"/>
                        </a:xfrm>
                        <a:custGeom>
                          <a:avLst/>
                          <a:gdLst>
                            <a:gd name="T0" fmla="*/ 0 w 9"/>
                            <a:gd name="T1" fmla="*/ 1 h 5"/>
                            <a:gd name="T2" fmla="*/ 0 w 9"/>
                            <a:gd name="T3" fmla="*/ 1 h 5"/>
                            <a:gd name="T4" fmla="*/ 1 w 9"/>
                            <a:gd name="T5" fmla="*/ 0 h 5"/>
                            <a:gd name="T6" fmla="*/ 1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1"/>
                              </a:lnTo>
                              <a:lnTo>
                                <a:pt x="1"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1477" name="Group 99"/>
                      <p:cNvGrpSpPr>
                        <a:grpSpLocks/>
                      </p:cNvGrpSpPr>
                      <p:nvPr/>
                    </p:nvGrpSpPr>
                    <p:grpSpPr bwMode="auto">
                      <a:xfrm>
                        <a:off x="4616" y="3045"/>
                        <a:ext cx="10" cy="6"/>
                        <a:chOff x="4616" y="3045"/>
                        <a:chExt cx="10" cy="6"/>
                      </a:xfrm>
                    </p:grpSpPr>
                    <p:sp>
                      <p:nvSpPr>
                        <p:cNvPr id="1763" name="Freeform 100"/>
                        <p:cNvSpPr>
                          <a:spLocks/>
                        </p:cNvSpPr>
                        <p:nvPr/>
                      </p:nvSpPr>
                      <p:spPr bwMode="auto">
                        <a:xfrm>
                          <a:off x="4616" y="3045"/>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1764" name="Freeform 101"/>
                        <p:cNvSpPr>
                          <a:spLocks/>
                        </p:cNvSpPr>
                        <p:nvPr/>
                      </p:nvSpPr>
                      <p:spPr bwMode="auto">
                        <a:xfrm>
                          <a:off x="4617" y="3045"/>
                          <a:ext cx="8" cy="3"/>
                        </a:xfrm>
                        <a:custGeom>
                          <a:avLst/>
                          <a:gdLst>
                            <a:gd name="T0" fmla="*/ 0 w 8"/>
                            <a:gd name="T1" fmla="*/ 0 h 5"/>
                            <a:gd name="T2" fmla="*/ 6 w 8"/>
                            <a:gd name="T3" fmla="*/ 0 h 5"/>
                            <a:gd name="T4" fmla="*/ 6 w 8"/>
                            <a:gd name="T5" fmla="*/ 1 h 5"/>
                            <a:gd name="T6" fmla="*/ 6 w 8"/>
                            <a:gd name="T7" fmla="*/ 1 h 5"/>
                            <a:gd name="T8" fmla="*/ 8 w 8"/>
                            <a:gd name="T9" fmla="*/ 1 h 5"/>
                            <a:gd name="T10" fmla="*/ 2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1"/>
                              </a:lnTo>
                              <a:lnTo>
                                <a:pt x="6" y="3"/>
                              </a:lnTo>
                              <a:lnTo>
                                <a:pt x="8" y="5"/>
                              </a:lnTo>
                              <a:lnTo>
                                <a:pt x="2" y="5"/>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765" name="Freeform 102"/>
                        <p:cNvSpPr>
                          <a:spLocks/>
                        </p:cNvSpPr>
                        <p:nvPr/>
                      </p:nvSpPr>
                      <p:spPr bwMode="auto">
                        <a:xfrm>
                          <a:off x="4618" y="3048"/>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1478" name="Group 103"/>
                    <p:cNvGrpSpPr>
                      <a:grpSpLocks/>
                    </p:cNvGrpSpPr>
                    <p:nvPr/>
                  </p:nvGrpSpPr>
                  <p:grpSpPr bwMode="auto">
                    <a:xfrm>
                      <a:off x="4618" y="3049"/>
                      <a:ext cx="10" cy="4"/>
                      <a:chOff x="4618" y="3049"/>
                      <a:chExt cx="10" cy="4"/>
                    </a:xfrm>
                  </p:grpSpPr>
                  <p:sp>
                    <p:nvSpPr>
                      <p:cNvPr id="1755" name="Freeform 104"/>
                      <p:cNvSpPr>
                        <a:spLocks/>
                      </p:cNvSpPr>
                      <p:nvPr/>
                    </p:nvSpPr>
                    <p:spPr bwMode="auto">
                      <a:xfrm>
                        <a:off x="4618" y="3049"/>
                        <a:ext cx="3" cy="4"/>
                      </a:xfrm>
                      <a:custGeom>
                        <a:avLst/>
                        <a:gdLst>
                          <a:gd name="T0" fmla="*/ 1 w 3"/>
                          <a:gd name="T1" fmla="*/ 0 h 9"/>
                          <a:gd name="T2" fmla="*/ 0 w 3"/>
                          <a:gd name="T3" fmla="*/ 0 h 9"/>
                          <a:gd name="T4" fmla="*/ 1 w 3"/>
                          <a:gd name="T5" fmla="*/ 0 h 9"/>
                          <a:gd name="T6" fmla="*/ 3 w 3"/>
                          <a:gd name="T7" fmla="*/ 0 h 9"/>
                          <a:gd name="T8" fmla="*/ 1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endParaRPr lang="en-US"/>
                      </a:p>
                    </p:txBody>
                  </p:sp>
                  <p:sp>
                    <p:nvSpPr>
                      <p:cNvPr id="1756" name="Freeform 105"/>
                      <p:cNvSpPr>
                        <a:spLocks/>
                      </p:cNvSpPr>
                      <p:nvPr/>
                    </p:nvSpPr>
                    <p:spPr bwMode="auto">
                      <a:xfrm>
                        <a:off x="4619" y="3049"/>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2" y="3"/>
                            </a:lnTo>
                            <a:lnTo>
                              <a:pt x="0" y="0"/>
                            </a:lnTo>
                            <a:close/>
                          </a:path>
                        </a:pathLst>
                      </a:custGeom>
                      <a:solidFill>
                        <a:srgbClr val="E0E0E0"/>
                      </a:solidFill>
                      <a:ln w="9525">
                        <a:noFill/>
                        <a:round/>
                        <a:headEnd/>
                        <a:tailEnd/>
                      </a:ln>
                    </p:spPr>
                    <p:txBody>
                      <a:bodyPr/>
                      <a:lstStyle/>
                      <a:p>
                        <a:endParaRPr lang="en-US"/>
                      </a:p>
                    </p:txBody>
                  </p:sp>
                  <p:sp>
                    <p:nvSpPr>
                      <p:cNvPr id="1757" name="Freeform 106"/>
                      <p:cNvSpPr>
                        <a:spLocks/>
                      </p:cNvSpPr>
                      <p:nvPr/>
                    </p:nvSpPr>
                    <p:spPr bwMode="auto">
                      <a:xfrm>
                        <a:off x="4621" y="3051"/>
                        <a:ext cx="7" cy="2"/>
                      </a:xfrm>
                      <a:custGeom>
                        <a:avLst/>
                        <a:gdLst>
                          <a:gd name="T0" fmla="*/ 0 w 7"/>
                          <a:gd name="T1" fmla="*/ 1 h 4"/>
                          <a:gd name="T2" fmla="*/ 0 w 7"/>
                          <a:gd name="T3" fmla="*/ 1 h 4"/>
                          <a:gd name="T4" fmla="*/ 0 w 7"/>
                          <a:gd name="T5" fmla="*/ 0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C0C0C0"/>
                      </a:solidFill>
                      <a:ln w="9525">
                        <a:noFill/>
                        <a:round/>
                        <a:headEnd/>
                        <a:tailEnd/>
                      </a:ln>
                    </p:spPr>
                    <p:txBody>
                      <a:bodyPr/>
                      <a:lstStyle/>
                      <a:p>
                        <a:endParaRPr lang="en-US"/>
                      </a:p>
                    </p:txBody>
                  </p:sp>
                </p:grpSp>
                <p:grpSp>
                  <p:nvGrpSpPr>
                    <p:cNvPr id="1479" name="Group 107"/>
                    <p:cNvGrpSpPr>
                      <a:grpSpLocks/>
                    </p:cNvGrpSpPr>
                    <p:nvPr/>
                  </p:nvGrpSpPr>
                  <p:grpSpPr bwMode="auto">
                    <a:xfrm>
                      <a:off x="4621" y="3051"/>
                      <a:ext cx="10" cy="5"/>
                      <a:chOff x="4621" y="3051"/>
                      <a:chExt cx="10" cy="5"/>
                    </a:xfrm>
                  </p:grpSpPr>
                  <p:sp>
                    <p:nvSpPr>
                      <p:cNvPr id="1752" name="Freeform 108"/>
                      <p:cNvSpPr>
                        <a:spLocks/>
                      </p:cNvSpPr>
                      <p:nvPr/>
                    </p:nvSpPr>
                    <p:spPr bwMode="auto">
                      <a:xfrm>
                        <a:off x="4621" y="305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1753" name="Freeform 109"/>
                      <p:cNvSpPr>
                        <a:spLocks/>
                      </p:cNvSpPr>
                      <p:nvPr/>
                    </p:nvSpPr>
                    <p:spPr bwMode="auto">
                      <a:xfrm>
                        <a:off x="4622" y="3051"/>
                        <a:ext cx="7" cy="2"/>
                      </a:xfrm>
                      <a:custGeom>
                        <a:avLst/>
                        <a:gdLst>
                          <a:gd name="T0" fmla="*/ 1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5" y="1"/>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endParaRPr lang="en-US"/>
                      </a:p>
                    </p:txBody>
                  </p:sp>
                  <p:sp>
                    <p:nvSpPr>
                      <p:cNvPr id="1754" name="Freeform 110"/>
                      <p:cNvSpPr>
                        <a:spLocks/>
                      </p:cNvSpPr>
                      <p:nvPr/>
                    </p:nvSpPr>
                    <p:spPr bwMode="auto">
                      <a:xfrm>
                        <a:off x="4623" y="3053"/>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6" y="0"/>
                            </a:lnTo>
                            <a:lnTo>
                              <a:pt x="8" y="7"/>
                            </a:lnTo>
                            <a:lnTo>
                              <a:pt x="0" y="7"/>
                            </a:lnTo>
                            <a:close/>
                          </a:path>
                        </a:pathLst>
                      </a:custGeom>
                      <a:solidFill>
                        <a:srgbClr val="C0C0C0"/>
                      </a:solidFill>
                      <a:ln w="9525">
                        <a:noFill/>
                        <a:round/>
                        <a:headEnd/>
                        <a:tailEnd/>
                      </a:ln>
                    </p:spPr>
                    <p:txBody>
                      <a:bodyPr/>
                      <a:lstStyle/>
                      <a:p>
                        <a:endParaRPr lang="en-US"/>
                      </a:p>
                    </p:txBody>
                  </p:sp>
                </p:grpSp>
                <p:grpSp>
                  <p:nvGrpSpPr>
                    <p:cNvPr id="1534" name="Group 111"/>
                    <p:cNvGrpSpPr>
                      <a:grpSpLocks/>
                    </p:cNvGrpSpPr>
                    <p:nvPr/>
                  </p:nvGrpSpPr>
                  <p:grpSpPr bwMode="auto">
                    <a:xfrm>
                      <a:off x="4624" y="3054"/>
                      <a:ext cx="9" cy="5"/>
                      <a:chOff x="4624" y="3054"/>
                      <a:chExt cx="9" cy="5"/>
                    </a:xfrm>
                  </p:grpSpPr>
                  <p:sp>
                    <p:nvSpPr>
                      <p:cNvPr id="1749" name="Freeform 112"/>
                      <p:cNvSpPr>
                        <a:spLocks/>
                      </p:cNvSpPr>
                      <p:nvPr/>
                    </p:nvSpPr>
                    <p:spPr bwMode="auto">
                      <a:xfrm>
                        <a:off x="4624" y="3054"/>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1750" name="Freeform 113"/>
                      <p:cNvSpPr>
                        <a:spLocks/>
                      </p:cNvSpPr>
                      <p:nvPr/>
                    </p:nvSpPr>
                    <p:spPr bwMode="auto">
                      <a:xfrm>
                        <a:off x="4625" y="3054"/>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7" y="5"/>
                            </a:lnTo>
                            <a:lnTo>
                              <a:pt x="1"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1751" name="Freeform 114"/>
                      <p:cNvSpPr>
                        <a:spLocks/>
                      </p:cNvSpPr>
                      <p:nvPr/>
                    </p:nvSpPr>
                    <p:spPr bwMode="auto">
                      <a:xfrm>
                        <a:off x="4625" y="3056"/>
                        <a:ext cx="8" cy="3"/>
                      </a:xfrm>
                      <a:custGeom>
                        <a:avLst/>
                        <a:gdLst>
                          <a:gd name="T0" fmla="*/ 0 w 8"/>
                          <a:gd name="T1" fmla="*/ 1 h 6"/>
                          <a:gd name="T2" fmla="*/ 1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1" y="3"/>
                            </a:lnTo>
                            <a:lnTo>
                              <a:pt x="1"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sp>
                  <p:nvSpPr>
                    <p:cNvPr id="1417" name="Freeform 115"/>
                    <p:cNvSpPr>
                      <a:spLocks/>
                    </p:cNvSpPr>
                    <p:nvPr/>
                  </p:nvSpPr>
                  <p:spPr bwMode="auto">
                    <a:xfrm>
                      <a:off x="4573" y="3004"/>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endParaRPr lang="en-US"/>
                    </a:p>
                  </p:txBody>
                </p:sp>
                <p:sp>
                  <p:nvSpPr>
                    <p:cNvPr id="1418" name="Freeform 116"/>
                    <p:cNvSpPr>
                      <a:spLocks/>
                    </p:cNvSpPr>
                    <p:nvPr/>
                  </p:nvSpPr>
                  <p:spPr bwMode="auto">
                    <a:xfrm>
                      <a:off x="4574" y="3005"/>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2"/>
                          </a:lnTo>
                          <a:lnTo>
                            <a:pt x="8" y="3"/>
                          </a:lnTo>
                          <a:lnTo>
                            <a:pt x="2" y="3"/>
                          </a:lnTo>
                          <a:lnTo>
                            <a:pt x="1" y="2"/>
                          </a:lnTo>
                          <a:lnTo>
                            <a:pt x="0" y="0"/>
                          </a:lnTo>
                          <a:close/>
                        </a:path>
                      </a:pathLst>
                    </a:custGeom>
                    <a:solidFill>
                      <a:srgbClr val="808080"/>
                    </a:solidFill>
                    <a:ln w="9525">
                      <a:noFill/>
                      <a:round/>
                      <a:headEnd/>
                      <a:tailEnd/>
                    </a:ln>
                  </p:spPr>
                  <p:txBody>
                    <a:bodyPr/>
                    <a:lstStyle/>
                    <a:p>
                      <a:endParaRPr lang="en-US"/>
                    </a:p>
                  </p:txBody>
                </p:sp>
                <p:sp>
                  <p:nvSpPr>
                    <p:cNvPr id="1419" name="Freeform 117"/>
                    <p:cNvSpPr>
                      <a:spLocks/>
                    </p:cNvSpPr>
                    <p:nvPr/>
                  </p:nvSpPr>
                  <p:spPr bwMode="auto">
                    <a:xfrm>
                      <a:off x="4575" y="3007"/>
                      <a:ext cx="8" cy="3"/>
                    </a:xfrm>
                    <a:custGeom>
                      <a:avLst/>
                      <a:gdLst>
                        <a:gd name="T0" fmla="*/ 0 w 8"/>
                        <a:gd name="T1" fmla="*/ 2 h 4"/>
                        <a:gd name="T2" fmla="*/ 0 w 8"/>
                        <a:gd name="T3" fmla="*/ 2 h 4"/>
                        <a:gd name="T4" fmla="*/ 0 w 8"/>
                        <a:gd name="T5" fmla="*/ 0 h 4"/>
                        <a:gd name="T6" fmla="*/ 1 w 8"/>
                        <a:gd name="T7" fmla="*/ 0 h 4"/>
                        <a:gd name="T8" fmla="*/ 7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0"/>
                          </a:lnTo>
                          <a:lnTo>
                            <a:pt x="1" y="0"/>
                          </a:lnTo>
                          <a:lnTo>
                            <a:pt x="7" y="0"/>
                          </a:lnTo>
                          <a:lnTo>
                            <a:pt x="8" y="4"/>
                          </a:lnTo>
                          <a:lnTo>
                            <a:pt x="0" y="4"/>
                          </a:lnTo>
                          <a:close/>
                        </a:path>
                      </a:pathLst>
                    </a:custGeom>
                    <a:solidFill>
                      <a:srgbClr val="404040"/>
                    </a:solidFill>
                    <a:ln w="9525">
                      <a:noFill/>
                      <a:round/>
                      <a:headEnd/>
                      <a:tailEnd/>
                    </a:ln>
                  </p:spPr>
                  <p:txBody>
                    <a:bodyPr/>
                    <a:lstStyle/>
                    <a:p>
                      <a:endParaRPr lang="en-US"/>
                    </a:p>
                  </p:txBody>
                </p:sp>
                <p:grpSp>
                  <p:nvGrpSpPr>
                    <p:cNvPr id="1535" name="Group 118"/>
                    <p:cNvGrpSpPr>
                      <a:grpSpLocks/>
                    </p:cNvGrpSpPr>
                    <p:nvPr/>
                  </p:nvGrpSpPr>
                  <p:grpSpPr bwMode="auto">
                    <a:xfrm>
                      <a:off x="4575" y="3007"/>
                      <a:ext cx="11" cy="6"/>
                      <a:chOff x="4575" y="3007"/>
                      <a:chExt cx="11" cy="6"/>
                    </a:xfrm>
                  </p:grpSpPr>
                  <p:sp>
                    <p:nvSpPr>
                      <p:cNvPr id="1746" name="Freeform 119"/>
                      <p:cNvSpPr>
                        <a:spLocks/>
                      </p:cNvSpPr>
                      <p:nvPr/>
                    </p:nvSpPr>
                    <p:spPr bwMode="auto">
                      <a:xfrm>
                        <a:off x="4575" y="3007"/>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1747" name="Freeform 120"/>
                      <p:cNvSpPr>
                        <a:spLocks/>
                      </p:cNvSpPr>
                      <p:nvPr/>
                    </p:nvSpPr>
                    <p:spPr bwMode="auto">
                      <a:xfrm>
                        <a:off x="4576" y="3007"/>
                        <a:ext cx="8" cy="3"/>
                      </a:xfrm>
                      <a:custGeom>
                        <a:avLst/>
                        <a:gdLst>
                          <a:gd name="T0" fmla="*/ 0 w 8"/>
                          <a:gd name="T1" fmla="*/ 0 h 4"/>
                          <a:gd name="T2" fmla="*/ 6 w 8"/>
                          <a:gd name="T3" fmla="*/ 0 h 4"/>
                          <a:gd name="T4" fmla="*/ 6 w 8"/>
                          <a:gd name="T5" fmla="*/ 0 h 4"/>
                          <a:gd name="T6" fmla="*/ 7 w 8"/>
                          <a:gd name="T7" fmla="*/ 1 h 4"/>
                          <a:gd name="T8" fmla="*/ 8 w 8"/>
                          <a:gd name="T9" fmla="*/ 2 h 4"/>
                          <a:gd name="T10" fmla="*/ 2 w 8"/>
                          <a:gd name="T11" fmla="*/ 2 h 4"/>
                          <a:gd name="T12" fmla="*/ 1 w 8"/>
                          <a:gd name="T13" fmla="*/ 2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6" y="0"/>
                            </a:lnTo>
                            <a:lnTo>
                              <a:pt x="7" y="1"/>
                            </a:lnTo>
                            <a:lnTo>
                              <a:pt x="8"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748" name="Freeform 121"/>
                      <p:cNvSpPr>
                        <a:spLocks/>
                      </p:cNvSpPr>
                      <p:nvPr/>
                    </p:nvSpPr>
                    <p:spPr bwMode="auto">
                      <a:xfrm>
                        <a:off x="4577" y="3010"/>
                        <a:ext cx="9" cy="3"/>
                      </a:xfrm>
                      <a:custGeom>
                        <a:avLst/>
                        <a:gdLst>
                          <a:gd name="T0" fmla="*/ 0 w 9"/>
                          <a:gd name="T1" fmla="*/ 0 h 7"/>
                          <a:gd name="T2" fmla="*/ 0 w 9"/>
                          <a:gd name="T3" fmla="*/ 0 h 7"/>
                          <a:gd name="T4" fmla="*/ 0 w 9"/>
                          <a:gd name="T5" fmla="*/ 0 h 7"/>
                          <a:gd name="T6" fmla="*/ 1 w 9"/>
                          <a:gd name="T7" fmla="*/ 0 h 7"/>
                          <a:gd name="T8" fmla="*/ 7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3"/>
                            </a:lnTo>
                            <a:lnTo>
                              <a:pt x="0" y="2"/>
                            </a:lnTo>
                            <a:lnTo>
                              <a:pt x="1" y="0"/>
                            </a:lnTo>
                            <a:lnTo>
                              <a:pt x="7" y="0"/>
                            </a:lnTo>
                            <a:lnTo>
                              <a:pt x="9" y="7"/>
                            </a:lnTo>
                            <a:lnTo>
                              <a:pt x="0" y="7"/>
                            </a:lnTo>
                            <a:close/>
                          </a:path>
                        </a:pathLst>
                      </a:custGeom>
                      <a:solidFill>
                        <a:srgbClr val="C0C0C0"/>
                      </a:solidFill>
                      <a:ln w="9525">
                        <a:noFill/>
                        <a:round/>
                        <a:headEnd/>
                        <a:tailEnd/>
                      </a:ln>
                    </p:spPr>
                    <p:txBody>
                      <a:bodyPr/>
                      <a:lstStyle/>
                      <a:p>
                        <a:endParaRPr lang="en-US"/>
                      </a:p>
                    </p:txBody>
                  </p:sp>
                </p:grpSp>
                <p:grpSp>
                  <p:nvGrpSpPr>
                    <p:cNvPr id="1536" name="Group 122"/>
                    <p:cNvGrpSpPr>
                      <a:grpSpLocks/>
                    </p:cNvGrpSpPr>
                    <p:nvPr/>
                  </p:nvGrpSpPr>
                  <p:grpSpPr bwMode="auto">
                    <a:xfrm>
                      <a:off x="4578" y="3010"/>
                      <a:ext cx="10" cy="5"/>
                      <a:chOff x="4578" y="3010"/>
                      <a:chExt cx="10" cy="5"/>
                    </a:xfrm>
                  </p:grpSpPr>
                  <p:sp>
                    <p:nvSpPr>
                      <p:cNvPr id="1743" name="Freeform 123"/>
                      <p:cNvSpPr>
                        <a:spLocks/>
                      </p:cNvSpPr>
                      <p:nvPr/>
                    </p:nvSpPr>
                    <p:spPr bwMode="auto">
                      <a:xfrm>
                        <a:off x="4578" y="3010"/>
                        <a:ext cx="3" cy="5"/>
                      </a:xfrm>
                      <a:custGeom>
                        <a:avLst/>
                        <a:gdLst>
                          <a:gd name="T0" fmla="*/ 2 w 3"/>
                          <a:gd name="T1" fmla="*/ 1 h 9"/>
                          <a:gd name="T2" fmla="*/ 0 w 3"/>
                          <a:gd name="T3" fmla="*/ 1 h 9"/>
                          <a:gd name="T4" fmla="*/ 2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endParaRPr lang="en-US"/>
                      </a:p>
                    </p:txBody>
                  </p:sp>
                  <p:sp>
                    <p:nvSpPr>
                      <p:cNvPr id="1744" name="Freeform 124"/>
                      <p:cNvSpPr>
                        <a:spLocks/>
                      </p:cNvSpPr>
                      <p:nvPr/>
                    </p:nvSpPr>
                    <p:spPr bwMode="auto">
                      <a:xfrm>
                        <a:off x="4580" y="3010"/>
                        <a:ext cx="7" cy="3"/>
                      </a:xfrm>
                      <a:custGeom>
                        <a:avLst/>
                        <a:gdLst>
                          <a:gd name="T0" fmla="*/ 0 w 7"/>
                          <a:gd name="T1" fmla="*/ 0 h 5"/>
                          <a:gd name="T2" fmla="*/ 4 w 7"/>
                          <a:gd name="T3" fmla="*/ 0 h 5"/>
                          <a:gd name="T4" fmla="*/ 4 w 7"/>
                          <a:gd name="T5" fmla="*/ 0 h 5"/>
                          <a:gd name="T6" fmla="*/ 5 w 7"/>
                          <a:gd name="T7" fmla="*/ 1 h 5"/>
                          <a:gd name="T8" fmla="*/ 7 w 7"/>
                          <a:gd name="T9" fmla="*/ 1 h 5"/>
                          <a:gd name="T10" fmla="*/ 1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1"/>
                            </a:lnTo>
                            <a:lnTo>
                              <a:pt x="7" y="5"/>
                            </a:lnTo>
                            <a:lnTo>
                              <a:pt x="1" y="5"/>
                            </a:lnTo>
                            <a:lnTo>
                              <a:pt x="1" y="3"/>
                            </a:lnTo>
                            <a:lnTo>
                              <a:pt x="0" y="0"/>
                            </a:lnTo>
                            <a:close/>
                          </a:path>
                        </a:pathLst>
                      </a:custGeom>
                      <a:solidFill>
                        <a:srgbClr val="E0E0E0"/>
                      </a:solidFill>
                      <a:ln w="9525">
                        <a:noFill/>
                        <a:round/>
                        <a:headEnd/>
                        <a:tailEnd/>
                      </a:ln>
                    </p:spPr>
                    <p:txBody>
                      <a:bodyPr/>
                      <a:lstStyle/>
                      <a:p>
                        <a:endParaRPr lang="en-US"/>
                      </a:p>
                    </p:txBody>
                  </p:sp>
                  <p:sp>
                    <p:nvSpPr>
                      <p:cNvPr id="1745" name="Freeform 125"/>
                      <p:cNvSpPr>
                        <a:spLocks/>
                      </p:cNvSpPr>
                      <p:nvPr/>
                    </p:nvSpPr>
                    <p:spPr bwMode="auto">
                      <a:xfrm>
                        <a:off x="4580" y="3013"/>
                        <a:ext cx="8" cy="2"/>
                      </a:xfrm>
                      <a:custGeom>
                        <a:avLst/>
                        <a:gdLst>
                          <a:gd name="T0" fmla="*/ 0 w 8"/>
                          <a:gd name="T1" fmla="*/ 1 h 4"/>
                          <a:gd name="T2" fmla="*/ 0 w 8"/>
                          <a:gd name="T3" fmla="*/ 1 h 4"/>
                          <a:gd name="T4" fmla="*/ 1 w 8"/>
                          <a:gd name="T5" fmla="*/ 1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1"/>
                            </a:lnTo>
                            <a:lnTo>
                              <a:pt x="1" y="0"/>
                            </a:lnTo>
                            <a:lnTo>
                              <a:pt x="7" y="0"/>
                            </a:lnTo>
                            <a:lnTo>
                              <a:pt x="8" y="4"/>
                            </a:lnTo>
                            <a:lnTo>
                              <a:pt x="0" y="4"/>
                            </a:lnTo>
                            <a:close/>
                          </a:path>
                        </a:pathLst>
                      </a:custGeom>
                      <a:solidFill>
                        <a:srgbClr val="C0C0C0"/>
                      </a:solidFill>
                      <a:ln w="9525">
                        <a:noFill/>
                        <a:round/>
                        <a:headEnd/>
                        <a:tailEnd/>
                      </a:ln>
                    </p:spPr>
                    <p:txBody>
                      <a:bodyPr/>
                      <a:lstStyle/>
                      <a:p>
                        <a:endParaRPr lang="en-US"/>
                      </a:p>
                    </p:txBody>
                  </p:sp>
                </p:grpSp>
                <p:grpSp>
                  <p:nvGrpSpPr>
                    <p:cNvPr id="1537" name="Group 126"/>
                    <p:cNvGrpSpPr>
                      <a:grpSpLocks/>
                    </p:cNvGrpSpPr>
                    <p:nvPr/>
                  </p:nvGrpSpPr>
                  <p:grpSpPr bwMode="auto">
                    <a:xfrm>
                      <a:off x="4581" y="3013"/>
                      <a:ext cx="10" cy="5"/>
                      <a:chOff x="4581" y="3013"/>
                      <a:chExt cx="10" cy="5"/>
                    </a:xfrm>
                  </p:grpSpPr>
                  <p:sp>
                    <p:nvSpPr>
                      <p:cNvPr id="1740" name="Freeform 127"/>
                      <p:cNvSpPr>
                        <a:spLocks/>
                      </p:cNvSpPr>
                      <p:nvPr/>
                    </p:nvSpPr>
                    <p:spPr bwMode="auto">
                      <a:xfrm>
                        <a:off x="4581" y="3013"/>
                        <a:ext cx="2" cy="5"/>
                      </a:xfrm>
                      <a:custGeom>
                        <a:avLst/>
                        <a:gdLst>
                          <a:gd name="T0" fmla="*/ 2 w 2"/>
                          <a:gd name="T1" fmla="*/ 1 h 10"/>
                          <a:gd name="T2" fmla="*/ 0 w 2"/>
                          <a:gd name="T3" fmla="*/ 1 h 10"/>
                          <a:gd name="T4" fmla="*/ 1 w 2"/>
                          <a:gd name="T5" fmla="*/ 0 h 10"/>
                          <a:gd name="T6" fmla="*/ 2 w 2"/>
                          <a:gd name="T7" fmla="*/ 1 h 10"/>
                          <a:gd name="T8" fmla="*/ 2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10"/>
                            </a:moveTo>
                            <a:lnTo>
                              <a:pt x="0" y="4"/>
                            </a:lnTo>
                            <a:lnTo>
                              <a:pt x="1" y="0"/>
                            </a:lnTo>
                            <a:lnTo>
                              <a:pt x="2" y="4"/>
                            </a:lnTo>
                            <a:lnTo>
                              <a:pt x="2" y="10"/>
                            </a:lnTo>
                            <a:close/>
                          </a:path>
                        </a:pathLst>
                      </a:custGeom>
                      <a:solidFill>
                        <a:srgbClr val="A0A0A0"/>
                      </a:solidFill>
                      <a:ln w="9525">
                        <a:noFill/>
                        <a:round/>
                        <a:headEnd/>
                        <a:tailEnd/>
                      </a:ln>
                    </p:spPr>
                    <p:txBody>
                      <a:bodyPr/>
                      <a:lstStyle/>
                      <a:p>
                        <a:endParaRPr lang="en-US"/>
                      </a:p>
                    </p:txBody>
                  </p:sp>
                  <p:sp>
                    <p:nvSpPr>
                      <p:cNvPr id="1741" name="Freeform 128"/>
                      <p:cNvSpPr>
                        <a:spLocks/>
                      </p:cNvSpPr>
                      <p:nvPr/>
                    </p:nvSpPr>
                    <p:spPr bwMode="auto">
                      <a:xfrm>
                        <a:off x="4582"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742" name="Freeform 129"/>
                      <p:cNvSpPr>
                        <a:spLocks/>
                      </p:cNvSpPr>
                      <p:nvPr/>
                    </p:nvSpPr>
                    <p:spPr bwMode="auto">
                      <a:xfrm>
                        <a:off x="4583" y="3015"/>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1550" name="Group 130"/>
                    <p:cNvGrpSpPr>
                      <a:grpSpLocks/>
                    </p:cNvGrpSpPr>
                    <p:nvPr/>
                  </p:nvGrpSpPr>
                  <p:grpSpPr bwMode="auto">
                    <a:xfrm>
                      <a:off x="4584" y="3016"/>
                      <a:ext cx="9" cy="5"/>
                      <a:chOff x="4584" y="3016"/>
                      <a:chExt cx="9" cy="5"/>
                    </a:xfrm>
                  </p:grpSpPr>
                  <p:sp>
                    <p:nvSpPr>
                      <p:cNvPr id="1737" name="Freeform 131"/>
                      <p:cNvSpPr>
                        <a:spLocks/>
                      </p:cNvSpPr>
                      <p:nvPr/>
                    </p:nvSpPr>
                    <p:spPr bwMode="auto">
                      <a:xfrm>
                        <a:off x="4584" y="3016"/>
                        <a:ext cx="2" cy="5"/>
                      </a:xfrm>
                      <a:custGeom>
                        <a:avLst/>
                        <a:gdLst>
                          <a:gd name="T0" fmla="*/ 1 w 2"/>
                          <a:gd name="T1" fmla="*/ 0 h 11"/>
                          <a:gd name="T2" fmla="*/ 0 w 2"/>
                          <a:gd name="T3" fmla="*/ 0 h 11"/>
                          <a:gd name="T4" fmla="*/ 0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0" y="0"/>
                            </a:lnTo>
                            <a:lnTo>
                              <a:pt x="2" y="4"/>
                            </a:lnTo>
                            <a:lnTo>
                              <a:pt x="1" y="11"/>
                            </a:lnTo>
                            <a:close/>
                          </a:path>
                        </a:pathLst>
                      </a:custGeom>
                      <a:solidFill>
                        <a:srgbClr val="A0A0A0"/>
                      </a:solidFill>
                      <a:ln w="9525">
                        <a:noFill/>
                        <a:round/>
                        <a:headEnd/>
                        <a:tailEnd/>
                      </a:ln>
                    </p:spPr>
                    <p:txBody>
                      <a:bodyPr/>
                      <a:lstStyle/>
                      <a:p>
                        <a:endParaRPr lang="en-US"/>
                      </a:p>
                    </p:txBody>
                  </p:sp>
                  <p:sp>
                    <p:nvSpPr>
                      <p:cNvPr id="1738" name="Freeform 132"/>
                      <p:cNvSpPr>
                        <a:spLocks/>
                      </p:cNvSpPr>
                      <p:nvPr/>
                    </p:nvSpPr>
                    <p:spPr bwMode="auto">
                      <a:xfrm>
                        <a:off x="4584" y="3016"/>
                        <a:ext cx="8" cy="2"/>
                      </a:xfrm>
                      <a:custGeom>
                        <a:avLst/>
                        <a:gdLst>
                          <a:gd name="T0" fmla="*/ 1 w 8"/>
                          <a:gd name="T1" fmla="*/ 0 h 4"/>
                          <a:gd name="T2" fmla="*/ 5 w 8"/>
                          <a:gd name="T3" fmla="*/ 0 h 4"/>
                          <a:gd name="T4" fmla="*/ 5 w 8"/>
                          <a:gd name="T5" fmla="*/ 1 h 4"/>
                          <a:gd name="T6" fmla="*/ 6 w 8"/>
                          <a:gd name="T7" fmla="*/ 1 h 4"/>
                          <a:gd name="T8" fmla="*/ 8 w 8"/>
                          <a:gd name="T9" fmla="*/ 1 h 4"/>
                          <a:gd name="T10" fmla="*/ 2 w 8"/>
                          <a:gd name="T11" fmla="*/ 1 h 4"/>
                          <a:gd name="T12" fmla="*/ 1 w 8"/>
                          <a:gd name="T13" fmla="*/ 1 h 4"/>
                          <a:gd name="T14" fmla="*/ 0 w 8"/>
                          <a:gd name="T15" fmla="*/ 1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5" y="0"/>
                            </a:lnTo>
                            <a:lnTo>
                              <a:pt x="5" y="1"/>
                            </a:lnTo>
                            <a:lnTo>
                              <a:pt x="6" y="1"/>
                            </a:lnTo>
                            <a:lnTo>
                              <a:pt x="8" y="4"/>
                            </a:lnTo>
                            <a:lnTo>
                              <a:pt x="2" y="4"/>
                            </a:lnTo>
                            <a:lnTo>
                              <a:pt x="1" y="3"/>
                            </a:lnTo>
                            <a:lnTo>
                              <a:pt x="0" y="1"/>
                            </a:lnTo>
                            <a:lnTo>
                              <a:pt x="1" y="0"/>
                            </a:lnTo>
                            <a:close/>
                          </a:path>
                        </a:pathLst>
                      </a:custGeom>
                      <a:solidFill>
                        <a:srgbClr val="E0E0E0"/>
                      </a:solidFill>
                      <a:ln w="9525">
                        <a:noFill/>
                        <a:round/>
                        <a:headEnd/>
                        <a:tailEnd/>
                      </a:ln>
                    </p:spPr>
                    <p:txBody>
                      <a:bodyPr/>
                      <a:lstStyle/>
                      <a:p>
                        <a:endParaRPr lang="en-US"/>
                      </a:p>
                    </p:txBody>
                  </p:sp>
                  <p:sp>
                    <p:nvSpPr>
                      <p:cNvPr id="1739" name="Freeform 133"/>
                      <p:cNvSpPr>
                        <a:spLocks/>
                      </p:cNvSpPr>
                      <p:nvPr/>
                    </p:nvSpPr>
                    <p:spPr bwMode="auto">
                      <a:xfrm>
                        <a:off x="4585" y="3018"/>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1551" name="Group 134"/>
                    <p:cNvGrpSpPr>
                      <a:grpSpLocks/>
                    </p:cNvGrpSpPr>
                    <p:nvPr/>
                  </p:nvGrpSpPr>
                  <p:grpSpPr bwMode="auto">
                    <a:xfrm>
                      <a:off x="4586" y="3019"/>
                      <a:ext cx="20" cy="17"/>
                      <a:chOff x="4586" y="3019"/>
                      <a:chExt cx="20" cy="17"/>
                    </a:xfrm>
                  </p:grpSpPr>
                  <p:grpSp>
                    <p:nvGrpSpPr>
                      <p:cNvPr id="1552" name="Group 135"/>
                      <p:cNvGrpSpPr>
                        <a:grpSpLocks/>
                      </p:cNvGrpSpPr>
                      <p:nvPr/>
                    </p:nvGrpSpPr>
                    <p:grpSpPr bwMode="auto">
                      <a:xfrm>
                        <a:off x="4586" y="3019"/>
                        <a:ext cx="9" cy="5"/>
                        <a:chOff x="4586" y="3019"/>
                        <a:chExt cx="9" cy="5"/>
                      </a:xfrm>
                    </p:grpSpPr>
                    <p:sp>
                      <p:nvSpPr>
                        <p:cNvPr id="1734" name="Freeform 136"/>
                        <p:cNvSpPr>
                          <a:spLocks/>
                        </p:cNvSpPr>
                        <p:nvPr/>
                      </p:nvSpPr>
                      <p:spPr bwMode="auto">
                        <a:xfrm>
                          <a:off x="4586" y="3019"/>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1735" name="Freeform 137"/>
                        <p:cNvSpPr>
                          <a:spLocks/>
                        </p:cNvSpPr>
                        <p:nvPr/>
                      </p:nvSpPr>
                      <p:spPr bwMode="auto">
                        <a:xfrm>
                          <a:off x="4587"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endParaRPr lang="en-US"/>
                        </a:p>
                      </p:txBody>
                    </p:sp>
                    <p:sp>
                      <p:nvSpPr>
                        <p:cNvPr id="1736" name="Freeform 138"/>
                        <p:cNvSpPr>
                          <a:spLocks/>
                        </p:cNvSpPr>
                        <p:nvPr/>
                      </p:nvSpPr>
                      <p:spPr bwMode="auto">
                        <a:xfrm>
                          <a:off x="4587" y="3022"/>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1553" name="Group 139"/>
                      <p:cNvGrpSpPr>
                        <a:grpSpLocks/>
                      </p:cNvGrpSpPr>
                      <p:nvPr/>
                    </p:nvGrpSpPr>
                    <p:grpSpPr bwMode="auto">
                      <a:xfrm>
                        <a:off x="4588" y="3022"/>
                        <a:ext cx="9" cy="6"/>
                        <a:chOff x="4588" y="3022"/>
                        <a:chExt cx="9" cy="6"/>
                      </a:xfrm>
                    </p:grpSpPr>
                    <p:sp>
                      <p:nvSpPr>
                        <p:cNvPr id="1731" name="Freeform 140"/>
                        <p:cNvSpPr>
                          <a:spLocks/>
                        </p:cNvSpPr>
                        <p:nvPr/>
                      </p:nvSpPr>
                      <p:spPr bwMode="auto">
                        <a:xfrm>
                          <a:off x="4588" y="3022"/>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1732" name="Freeform 141"/>
                        <p:cNvSpPr>
                          <a:spLocks/>
                        </p:cNvSpPr>
                        <p:nvPr/>
                      </p:nvSpPr>
                      <p:spPr bwMode="auto">
                        <a:xfrm>
                          <a:off x="4589" y="3022"/>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3"/>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1733" name="Freeform 142"/>
                        <p:cNvSpPr>
                          <a:spLocks/>
                        </p:cNvSpPr>
                        <p:nvPr/>
                      </p:nvSpPr>
                      <p:spPr bwMode="auto">
                        <a:xfrm>
                          <a:off x="4590" y="3024"/>
                          <a:ext cx="7" cy="4"/>
                        </a:xfrm>
                        <a:custGeom>
                          <a:avLst/>
                          <a:gdLst>
                            <a:gd name="T0" fmla="*/ 0 w 7"/>
                            <a:gd name="T1" fmla="*/ 1 h 6"/>
                            <a:gd name="T2" fmla="*/ 0 w 7"/>
                            <a:gd name="T3" fmla="*/ 1 h 6"/>
                            <a:gd name="T4" fmla="*/ 0 w 7"/>
                            <a:gd name="T5" fmla="*/ 1 h 6"/>
                            <a:gd name="T6" fmla="*/ 1 w 7"/>
                            <a:gd name="T7" fmla="*/ 0 h 6"/>
                            <a:gd name="T8" fmla="*/ 6 w 7"/>
                            <a:gd name="T9" fmla="*/ 0 h 6"/>
                            <a:gd name="T10" fmla="*/ 7 w 7"/>
                            <a:gd name="T11" fmla="*/ 1 h 6"/>
                            <a:gd name="T12" fmla="*/ 0 w 7"/>
                            <a:gd name="T13" fmla="*/ 1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1"/>
                              </a:lnTo>
                              <a:lnTo>
                                <a:pt x="1" y="0"/>
                              </a:lnTo>
                              <a:lnTo>
                                <a:pt x="6" y="0"/>
                              </a:lnTo>
                              <a:lnTo>
                                <a:pt x="7" y="6"/>
                              </a:lnTo>
                              <a:lnTo>
                                <a:pt x="0" y="6"/>
                              </a:lnTo>
                              <a:close/>
                            </a:path>
                          </a:pathLst>
                        </a:custGeom>
                        <a:solidFill>
                          <a:srgbClr val="C0C0C0"/>
                        </a:solidFill>
                        <a:ln w="9525">
                          <a:noFill/>
                          <a:round/>
                          <a:headEnd/>
                          <a:tailEnd/>
                        </a:ln>
                      </p:spPr>
                      <p:txBody>
                        <a:bodyPr/>
                        <a:lstStyle/>
                        <a:p>
                          <a:endParaRPr lang="en-US"/>
                        </a:p>
                      </p:txBody>
                    </p:sp>
                  </p:grpSp>
                  <p:grpSp>
                    <p:nvGrpSpPr>
                      <p:cNvPr id="64" name="Group 143"/>
                      <p:cNvGrpSpPr>
                        <a:grpSpLocks/>
                      </p:cNvGrpSpPr>
                      <p:nvPr/>
                    </p:nvGrpSpPr>
                    <p:grpSpPr bwMode="auto">
                      <a:xfrm>
                        <a:off x="4591" y="3025"/>
                        <a:ext cx="10" cy="5"/>
                        <a:chOff x="4591" y="3025"/>
                        <a:chExt cx="10" cy="5"/>
                      </a:xfrm>
                    </p:grpSpPr>
                    <p:sp>
                      <p:nvSpPr>
                        <p:cNvPr id="1728" name="Freeform 144"/>
                        <p:cNvSpPr>
                          <a:spLocks/>
                        </p:cNvSpPr>
                        <p:nvPr/>
                      </p:nvSpPr>
                      <p:spPr bwMode="auto">
                        <a:xfrm>
                          <a:off x="4591"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1729" name="Freeform 145"/>
                        <p:cNvSpPr>
                          <a:spLocks/>
                        </p:cNvSpPr>
                        <p:nvPr/>
                      </p:nvSpPr>
                      <p:spPr bwMode="auto">
                        <a:xfrm>
                          <a:off x="4592" y="3025"/>
                          <a:ext cx="6" cy="3"/>
                        </a:xfrm>
                        <a:custGeom>
                          <a:avLst/>
                          <a:gdLst>
                            <a:gd name="T0" fmla="*/ 0 w 6"/>
                            <a:gd name="T1" fmla="*/ 0 h 5"/>
                            <a:gd name="T2" fmla="*/ 4 w 6"/>
                            <a:gd name="T3" fmla="*/ 0 h 5"/>
                            <a:gd name="T4" fmla="*/ 4 w 6"/>
                            <a:gd name="T5" fmla="*/ 0 h 5"/>
                            <a:gd name="T6" fmla="*/ 5 w 6"/>
                            <a:gd name="T7" fmla="*/ 1 h 5"/>
                            <a:gd name="T8" fmla="*/ 6 w 6"/>
                            <a:gd name="T9" fmla="*/ 1 h 5"/>
                            <a:gd name="T10" fmla="*/ 1 w 6"/>
                            <a:gd name="T11" fmla="*/ 1 h 5"/>
                            <a:gd name="T12" fmla="*/ 0 w 6"/>
                            <a:gd name="T13" fmla="*/ 1 h 5"/>
                            <a:gd name="T14" fmla="*/ 0 w 6"/>
                            <a:gd name="T15" fmla="*/ 1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0" y="0"/>
                              </a:moveTo>
                              <a:lnTo>
                                <a:pt x="4" y="0"/>
                              </a:lnTo>
                              <a:lnTo>
                                <a:pt x="5" y="2"/>
                              </a:lnTo>
                              <a:lnTo>
                                <a:pt x="6" y="5"/>
                              </a:lnTo>
                              <a:lnTo>
                                <a:pt x="1" y="5"/>
                              </a:lnTo>
                              <a:lnTo>
                                <a:pt x="0" y="4"/>
                              </a:lnTo>
                              <a:lnTo>
                                <a:pt x="0" y="2"/>
                              </a:lnTo>
                              <a:lnTo>
                                <a:pt x="0" y="0"/>
                              </a:lnTo>
                              <a:close/>
                            </a:path>
                          </a:pathLst>
                        </a:custGeom>
                        <a:solidFill>
                          <a:srgbClr val="E0E0E0"/>
                        </a:solidFill>
                        <a:ln w="9525">
                          <a:noFill/>
                          <a:round/>
                          <a:headEnd/>
                          <a:tailEnd/>
                        </a:ln>
                      </p:spPr>
                      <p:txBody>
                        <a:bodyPr/>
                        <a:lstStyle/>
                        <a:p>
                          <a:endParaRPr lang="en-US"/>
                        </a:p>
                      </p:txBody>
                    </p:sp>
                    <p:sp>
                      <p:nvSpPr>
                        <p:cNvPr id="1730" name="Freeform 146"/>
                        <p:cNvSpPr>
                          <a:spLocks/>
                        </p:cNvSpPr>
                        <p:nvPr/>
                      </p:nvSpPr>
                      <p:spPr bwMode="auto">
                        <a:xfrm>
                          <a:off x="4592" y="3028"/>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6" y="0"/>
                              </a:lnTo>
                              <a:lnTo>
                                <a:pt x="9" y="5"/>
                              </a:lnTo>
                              <a:lnTo>
                                <a:pt x="0" y="5"/>
                              </a:lnTo>
                              <a:close/>
                            </a:path>
                          </a:pathLst>
                        </a:custGeom>
                        <a:solidFill>
                          <a:srgbClr val="C0C0C0"/>
                        </a:solidFill>
                        <a:ln w="9525">
                          <a:noFill/>
                          <a:round/>
                          <a:headEnd/>
                          <a:tailEnd/>
                        </a:ln>
                      </p:spPr>
                      <p:txBody>
                        <a:bodyPr/>
                        <a:lstStyle/>
                        <a:p>
                          <a:endParaRPr lang="en-US"/>
                        </a:p>
                      </p:txBody>
                    </p:sp>
                  </p:grpSp>
                  <p:grpSp>
                    <p:nvGrpSpPr>
                      <p:cNvPr id="65" name="Group 147"/>
                      <p:cNvGrpSpPr>
                        <a:grpSpLocks/>
                      </p:cNvGrpSpPr>
                      <p:nvPr/>
                    </p:nvGrpSpPr>
                    <p:grpSpPr bwMode="auto">
                      <a:xfrm>
                        <a:off x="4593" y="3028"/>
                        <a:ext cx="10" cy="5"/>
                        <a:chOff x="4593" y="3028"/>
                        <a:chExt cx="10" cy="5"/>
                      </a:xfrm>
                    </p:grpSpPr>
                    <p:sp>
                      <p:nvSpPr>
                        <p:cNvPr id="1725" name="Freeform 148"/>
                        <p:cNvSpPr>
                          <a:spLocks/>
                        </p:cNvSpPr>
                        <p:nvPr/>
                      </p:nvSpPr>
                      <p:spPr bwMode="auto">
                        <a:xfrm>
                          <a:off x="4593" y="3028"/>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1726" name="Freeform 149"/>
                        <p:cNvSpPr>
                          <a:spLocks/>
                        </p:cNvSpPr>
                        <p:nvPr/>
                      </p:nvSpPr>
                      <p:spPr bwMode="auto">
                        <a:xfrm>
                          <a:off x="4594" y="3028"/>
                          <a:ext cx="8" cy="2"/>
                        </a:xfrm>
                        <a:custGeom>
                          <a:avLst/>
                          <a:gdLst>
                            <a:gd name="T0" fmla="*/ 0 w 8"/>
                            <a:gd name="T1" fmla="*/ 0 h 3"/>
                            <a:gd name="T2" fmla="*/ 5 w 8"/>
                            <a:gd name="T3" fmla="*/ 0 h 3"/>
                            <a:gd name="T4" fmla="*/ 5 w 8"/>
                            <a:gd name="T5" fmla="*/ 0 h 3"/>
                            <a:gd name="T6" fmla="*/ 5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5" y="0"/>
                              </a:lnTo>
                              <a:lnTo>
                                <a:pt x="5" y="1"/>
                              </a:lnTo>
                              <a:lnTo>
                                <a:pt x="8" y="3"/>
                              </a:lnTo>
                              <a:lnTo>
                                <a:pt x="2" y="3"/>
                              </a:lnTo>
                              <a:lnTo>
                                <a:pt x="1" y="3"/>
                              </a:lnTo>
                              <a:lnTo>
                                <a:pt x="0" y="0"/>
                              </a:lnTo>
                              <a:close/>
                            </a:path>
                          </a:pathLst>
                        </a:custGeom>
                        <a:solidFill>
                          <a:srgbClr val="E0E0E0"/>
                        </a:solidFill>
                        <a:ln w="9525">
                          <a:noFill/>
                          <a:round/>
                          <a:headEnd/>
                          <a:tailEnd/>
                        </a:ln>
                      </p:spPr>
                      <p:txBody>
                        <a:bodyPr/>
                        <a:lstStyle/>
                        <a:p>
                          <a:endParaRPr lang="en-US"/>
                        </a:p>
                      </p:txBody>
                    </p:sp>
                    <p:sp>
                      <p:nvSpPr>
                        <p:cNvPr id="1727" name="Freeform 150"/>
                        <p:cNvSpPr>
                          <a:spLocks/>
                        </p:cNvSpPr>
                        <p:nvPr/>
                      </p:nvSpPr>
                      <p:spPr bwMode="auto">
                        <a:xfrm>
                          <a:off x="4595" y="3031"/>
                          <a:ext cx="8" cy="2"/>
                        </a:xfrm>
                        <a:custGeom>
                          <a:avLst/>
                          <a:gdLst>
                            <a:gd name="T0" fmla="*/ 0 w 8"/>
                            <a:gd name="T1" fmla="*/ 0 h 5"/>
                            <a:gd name="T2" fmla="*/ 0 w 8"/>
                            <a:gd name="T3" fmla="*/ 0 h 5"/>
                            <a:gd name="T4" fmla="*/ 0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66" name="Group 151"/>
                      <p:cNvGrpSpPr>
                        <a:grpSpLocks/>
                      </p:cNvGrpSpPr>
                      <p:nvPr/>
                    </p:nvGrpSpPr>
                    <p:grpSpPr bwMode="auto">
                      <a:xfrm>
                        <a:off x="4595" y="3031"/>
                        <a:ext cx="11" cy="5"/>
                        <a:chOff x="4595" y="3031"/>
                        <a:chExt cx="11" cy="5"/>
                      </a:xfrm>
                    </p:grpSpPr>
                    <p:sp>
                      <p:nvSpPr>
                        <p:cNvPr id="1722" name="Freeform 152"/>
                        <p:cNvSpPr>
                          <a:spLocks/>
                        </p:cNvSpPr>
                        <p:nvPr/>
                      </p:nvSpPr>
                      <p:spPr bwMode="auto">
                        <a:xfrm>
                          <a:off x="4595" y="303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1723" name="Freeform 153"/>
                        <p:cNvSpPr>
                          <a:spLocks/>
                        </p:cNvSpPr>
                        <p:nvPr/>
                      </p:nvSpPr>
                      <p:spPr bwMode="auto">
                        <a:xfrm>
                          <a:off x="4596" y="3031"/>
                          <a:ext cx="8" cy="2"/>
                        </a:xfrm>
                        <a:custGeom>
                          <a:avLst/>
                          <a:gdLst>
                            <a:gd name="T0" fmla="*/ 1 w 8"/>
                            <a:gd name="T1" fmla="*/ 0 h 5"/>
                            <a:gd name="T2" fmla="*/ 6 w 8"/>
                            <a:gd name="T3" fmla="*/ 0 h 5"/>
                            <a:gd name="T4" fmla="*/ 6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6" y="0"/>
                              </a:lnTo>
                              <a:lnTo>
                                <a:pt x="6" y="2"/>
                              </a:lnTo>
                              <a:lnTo>
                                <a:pt x="7" y="3"/>
                              </a:lnTo>
                              <a:lnTo>
                                <a:pt x="8"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1724" name="Freeform 154"/>
                        <p:cNvSpPr>
                          <a:spLocks/>
                        </p:cNvSpPr>
                        <p:nvPr/>
                      </p:nvSpPr>
                      <p:spPr bwMode="auto">
                        <a:xfrm>
                          <a:off x="4597" y="3033"/>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C0C0C0"/>
                        </a:solidFill>
                        <a:ln w="9525">
                          <a:noFill/>
                          <a:round/>
                          <a:headEnd/>
                          <a:tailEnd/>
                        </a:ln>
                      </p:spPr>
                      <p:txBody>
                        <a:bodyPr/>
                        <a:lstStyle/>
                        <a:p>
                          <a:endParaRPr lang="en-US"/>
                        </a:p>
                      </p:txBody>
                    </p:sp>
                  </p:grpSp>
                </p:grpSp>
                <p:grpSp>
                  <p:nvGrpSpPr>
                    <p:cNvPr id="67" name="Group 155"/>
                    <p:cNvGrpSpPr>
                      <a:grpSpLocks/>
                    </p:cNvGrpSpPr>
                    <p:nvPr/>
                  </p:nvGrpSpPr>
                  <p:grpSpPr bwMode="auto">
                    <a:xfrm>
                      <a:off x="4598" y="3035"/>
                      <a:ext cx="20" cy="16"/>
                      <a:chOff x="4598" y="3035"/>
                      <a:chExt cx="20" cy="16"/>
                    </a:xfrm>
                  </p:grpSpPr>
                  <p:grpSp>
                    <p:nvGrpSpPr>
                      <p:cNvPr id="68" name="Group 156"/>
                      <p:cNvGrpSpPr>
                        <a:grpSpLocks/>
                      </p:cNvGrpSpPr>
                      <p:nvPr/>
                    </p:nvGrpSpPr>
                    <p:grpSpPr bwMode="auto">
                      <a:xfrm>
                        <a:off x="4598" y="3035"/>
                        <a:ext cx="10" cy="4"/>
                        <a:chOff x="4598" y="3035"/>
                        <a:chExt cx="10" cy="4"/>
                      </a:xfrm>
                    </p:grpSpPr>
                    <p:sp>
                      <p:nvSpPr>
                        <p:cNvPr id="1714" name="Freeform 157"/>
                        <p:cNvSpPr>
                          <a:spLocks/>
                        </p:cNvSpPr>
                        <p:nvPr/>
                      </p:nvSpPr>
                      <p:spPr bwMode="auto">
                        <a:xfrm>
                          <a:off x="4598" y="3035"/>
                          <a:ext cx="3" cy="4"/>
                        </a:xfrm>
                        <a:custGeom>
                          <a:avLst/>
                          <a:gdLst>
                            <a:gd name="T0" fmla="*/ 1 w 3"/>
                            <a:gd name="T1" fmla="*/ 0 h 9"/>
                            <a:gd name="T2" fmla="*/ 0 w 3"/>
                            <a:gd name="T3" fmla="*/ 0 h 9"/>
                            <a:gd name="T4" fmla="*/ 1 w 3"/>
                            <a:gd name="T5" fmla="*/ 0 h 9"/>
                            <a:gd name="T6" fmla="*/ 3 w 3"/>
                            <a:gd name="T7" fmla="*/ 0 h 9"/>
                            <a:gd name="T8" fmla="*/ 1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endParaRPr lang="en-US"/>
                        </a:p>
                      </p:txBody>
                    </p:sp>
                    <p:sp>
                      <p:nvSpPr>
                        <p:cNvPr id="1715" name="Freeform 158"/>
                        <p:cNvSpPr>
                          <a:spLocks/>
                        </p:cNvSpPr>
                        <p:nvPr/>
                      </p:nvSpPr>
                      <p:spPr bwMode="auto">
                        <a:xfrm>
                          <a:off x="4599" y="3035"/>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2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2" y="5"/>
                              </a:lnTo>
                              <a:lnTo>
                                <a:pt x="2" y="3"/>
                              </a:lnTo>
                              <a:lnTo>
                                <a:pt x="0" y="0"/>
                              </a:lnTo>
                              <a:close/>
                            </a:path>
                          </a:pathLst>
                        </a:custGeom>
                        <a:solidFill>
                          <a:srgbClr val="E0E0E0"/>
                        </a:solidFill>
                        <a:ln w="9525">
                          <a:noFill/>
                          <a:round/>
                          <a:headEnd/>
                          <a:tailEnd/>
                        </a:ln>
                      </p:spPr>
                      <p:txBody>
                        <a:bodyPr/>
                        <a:lstStyle/>
                        <a:p>
                          <a:endParaRPr lang="en-US"/>
                        </a:p>
                      </p:txBody>
                    </p:sp>
                    <p:sp>
                      <p:nvSpPr>
                        <p:cNvPr id="1716" name="Freeform 159"/>
                        <p:cNvSpPr>
                          <a:spLocks/>
                        </p:cNvSpPr>
                        <p:nvPr/>
                      </p:nvSpPr>
                      <p:spPr bwMode="auto">
                        <a:xfrm>
                          <a:off x="4599" y="3037"/>
                          <a:ext cx="9" cy="2"/>
                        </a:xfrm>
                        <a:custGeom>
                          <a:avLst/>
                          <a:gdLst>
                            <a:gd name="T0" fmla="*/ 0 w 9"/>
                            <a:gd name="T1" fmla="*/ 1 h 4"/>
                            <a:gd name="T2" fmla="*/ 0 w 9"/>
                            <a:gd name="T3" fmla="*/ 1 h 4"/>
                            <a:gd name="T4" fmla="*/ 2 w 9"/>
                            <a:gd name="T5" fmla="*/ 0 h 4"/>
                            <a:gd name="T6" fmla="*/ 2 w 9"/>
                            <a:gd name="T7" fmla="*/ 0 h 4"/>
                            <a:gd name="T8" fmla="*/ 8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2" y="0"/>
                              </a:lnTo>
                              <a:lnTo>
                                <a:pt x="8" y="0"/>
                              </a:lnTo>
                              <a:lnTo>
                                <a:pt x="9" y="4"/>
                              </a:lnTo>
                              <a:lnTo>
                                <a:pt x="0" y="4"/>
                              </a:lnTo>
                              <a:close/>
                            </a:path>
                          </a:pathLst>
                        </a:custGeom>
                        <a:solidFill>
                          <a:srgbClr val="C0C0C0"/>
                        </a:solidFill>
                        <a:ln w="9525">
                          <a:noFill/>
                          <a:round/>
                          <a:headEnd/>
                          <a:tailEnd/>
                        </a:ln>
                      </p:spPr>
                      <p:txBody>
                        <a:bodyPr/>
                        <a:lstStyle/>
                        <a:p>
                          <a:endParaRPr lang="en-US"/>
                        </a:p>
                      </p:txBody>
                    </p:sp>
                  </p:grpSp>
                  <p:grpSp>
                    <p:nvGrpSpPr>
                      <p:cNvPr id="69" name="Group 160"/>
                      <p:cNvGrpSpPr>
                        <a:grpSpLocks/>
                      </p:cNvGrpSpPr>
                      <p:nvPr/>
                    </p:nvGrpSpPr>
                    <p:grpSpPr bwMode="auto">
                      <a:xfrm>
                        <a:off x="4601" y="3037"/>
                        <a:ext cx="9" cy="5"/>
                        <a:chOff x="4601" y="3037"/>
                        <a:chExt cx="9" cy="5"/>
                      </a:xfrm>
                    </p:grpSpPr>
                    <p:sp>
                      <p:nvSpPr>
                        <p:cNvPr id="1711" name="Freeform 161"/>
                        <p:cNvSpPr>
                          <a:spLocks/>
                        </p:cNvSpPr>
                        <p:nvPr/>
                      </p:nvSpPr>
                      <p:spPr bwMode="auto">
                        <a:xfrm>
                          <a:off x="4601" y="3037"/>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1712" name="Freeform 162"/>
                        <p:cNvSpPr>
                          <a:spLocks/>
                        </p:cNvSpPr>
                        <p:nvPr/>
                      </p:nvSpPr>
                      <p:spPr bwMode="auto">
                        <a:xfrm>
                          <a:off x="4602"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713" name="Freeform 163"/>
                        <p:cNvSpPr>
                          <a:spLocks/>
                        </p:cNvSpPr>
                        <p:nvPr/>
                      </p:nvSpPr>
                      <p:spPr bwMode="auto">
                        <a:xfrm>
                          <a:off x="4602" y="3039"/>
                          <a:ext cx="8" cy="3"/>
                        </a:xfrm>
                        <a:custGeom>
                          <a:avLst/>
                          <a:gdLst>
                            <a:gd name="T0" fmla="*/ 0 w 8"/>
                            <a:gd name="T1" fmla="*/ 0 h 7"/>
                            <a:gd name="T2" fmla="*/ 1 w 8"/>
                            <a:gd name="T3" fmla="*/ 0 h 7"/>
                            <a:gd name="T4" fmla="*/ 1 w 8"/>
                            <a:gd name="T5" fmla="*/ 0 h 7"/>
                            <a:gd name="T6" fmla="*/ 2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2"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70" name="Group 164"/>
                      <p:cNvGrpSpPr>
                        <a:grpSpLocks/>
                      </p:cNvGrpSpPr>
                      <p:nvPr/>
                    </p:nvGrpSpPr>
                    <p:grpSpPr bwMode="auto">
                      <a:xfrm>
                        <a:off x="4603" y="3040"/>
                        <a:ext cx="10" cy="5"/>
                        <a:chOff x="4603" y="3040"/>
                        <a:chExt cx="10" cy="5"/>
                      </a:xfrm>
                    </p:grpSpPr>
                    <p:sp>
                      <p:nvSpPr>
                        <p:cNvPr id="1708" name="Freeform 165"/>
                        <p:cNvSpPr>
                          <a:spLocks/>
                        </p:cNvSpPr>
                        <p:nvPr/>
                      </p:nvSpPr>
                      <p:spPr bwMode="auto">
                        <a:xfrm>
                          <a:off x="4603" y="3040"/>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1709" name="Freeform 166"/>
                        <p:cNvSpPr>
                          <a:spLocks/>
                        </p:cNvSpPr>
                        <p:nvPr/>
                      </p:nvSpPr>
                      <p:spPr bwMode="auto">
                        <a:xfrm>
                          <a:off x="4604" y="3040"/>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1710" name="Freeform 167"/>
                        <p:cNvSpPr>
                          <a:spLocks/>
                        </p:cNvSpPr>
                        <p:nvPr/>
                      </p:nvSpPr>
                      <p:spPr bwMode="auto">
                        <a:xfrm>
                          <a:off x="4605" y="3042"/>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71" name="Group 168"/>
                      <p:cNvGrpSpPr>
                        <a:grpSpLocks/>
                      </p:cNvGrpSpPr>
                      <p:nvPr/>
                    </p:nvGrpSpPr>
                    <p:grpSpPr bwMode="auto">
                      <a:xfrm>
                        <a:off x="4606" y="3043"/>
                        <a:ext cx="9" cy="5"/>
                        <a:chOff x="4606" y="3043"/>
                        <a:chExt cx="9" cy="5"/>
                      </a:xfrm>
                    </p:grpSpPr>
                    <p:sp>
                      <p:nvSpPr>
                        <p:cNvPr id="1705" name="Freeform 169"/>
                        <p:cNvSpPr>
                          <a:spLocks/>
                        </p:cNvSpPr>
                        <p:nvPr/>
                      </p:nvSpPr>
                      <p:spPr bwMode="auto">
                        <a:xfrm>
                          <a:off x="4606"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1706" name="Freeform 170"/>
                        <p:cNvSpPr>
                          <a:spLocks/>
                        </p:cNvSpPr>
                        <p:nvPr/>
                      </p:nvSpPr>
                      <p:spPr bwMode="auto">
                        <a:xfrm>
                          <a:off x="4607"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1707" name="Freeform 171"/>
                        <p:cNvSpPr>
                          <a:spLocks/>
                        </p:cNvSpPr>
                        <p:nvPr/>
                      </p:nvSpPr>
                      <p:spPr bwMode="auto">
                        <a:xfrm>
                          <a:off x="4607" y="3045"/>
                          <a:ext cx="8" cy="3"/>
                        </a:xfrm>
                        <a:custGeom>
                          <a:avLst/>
                          <a:gdLst>
                            <a:gd name="T0" fmla="*/ 0 w 8"/>
                            <a:gd name="T1" fmla="*/ 1 h 5"/>
                            <a:gd name="T2" fmla="*/ 0 w 8"/>
                            <a:gd name="T3" fmla="*/ 1 h 5"/>
                            <a:gd name="T4" fmla="*/ 1 w 8"/>
                            <a:gd name="T5" fmla="*/ 0 h 5"/>
                            <a:gd name="T6" fmla="*/ 2 w 8"/>
                            <a:gd name="T7" fmla="*/ 0 h 5"/>
                            <a:gd name="T8" fmla="*/ 7 w 8"/>
                            <a:gd name="T9" fmla="*/ 0 h 5"/>
                            <a:gd name="T10" fmla="*/ 8 w 8"/>
                            <a:gd name="T11" fmla="*/ 1 h 5"/>
                            <a:gd name="T12" fmla="*/ 0 w 8"/>
                            <a:gd name="T13" fmla="*/ 1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2"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72" name="Group 172"/>
                      <p:cNvGrpSpPr>
                        <a:grpSpLocks/>
                      </p:cNvGrpSpPr>
                      <p:nvPr/>
                    </p:nvGrpSpPr>
                    <p:grpSpPr bwMode="auto">
                      <a:xfrm>
                        <a:off x="4608" y="3045"/>
                        <a:ext cx="10" cy="6"/>
                        <a:chOff x="4608" y="3045"/>
                        <a:chExt cx="10" cy="6"/>
                      </a:xfrm>
                    </p:grpSpPr>
                    <p:sp>
                      <p:nvSpPr>
                        <p:cNvPr id="1702" name="Freeform 173"/>
                        <p:cNvSpPr>
                          <a:spLocks/>
                        </p:cNvSpPr>
                        <p:nvPr/>
                      </p:nvSpPr>
                      <p:spPr bwMode="auto">
                        <a:xfrm>
                          <a:off x="4608" y="3045"/>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1703" name="Freeform 174"/>
                        <p:cNvSpPr>
                          <a:spLocks/>
                        </p:cNvSpPr>
                        <p:nvPr/>
                      </p:nvSpPr>
                      <p:spPr bwMode="auto">
                        <a:xfrm>
                          <a:off x="4609"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endParaRPr lang="en-US"/>
                        </a:p>
                      </p:txBody>
                    </p:sp>
                    <p:sp>
                      <p:nvSpPr>
                        <p:cNvPr id="1704" name="Freeform 175"/>
                        <p:cNvSpPr>
                          <a:spLocks/>
                        </p:cNvSpPr>
                        <p:nvPr/>
                      </p:nvSpPr>
                      <p:spPr bwMode="auto">
                        <a:xfrm>
                          <a:off x="4610"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endParaRPr lang="en-US"/>
                        </a:p>
                      </p:txBody>
                    </p:sp>
                  </p:grpSp>
                </p:grpSp>
                <p:grpSp>
                  <p:nvGrpSpPr>
                    <p:cNvPr id="73" name="Group 176"/>
                    <p:cNvGrpSpPr>
                      <a:grpSpLocks/>
                    </p:cNvGrpSpPr>
                    <p:nvPr/>
                  </p:nvGrpSpPr>
                  <p:grpSpPr bwMode="auto">
                    <a:xfrm>
                      <a:off x="4610" y="3049"/>
                      <a:ext cx="11" cy="4"/>
                      <a:chOff x="4610" y="3049"/>
                      <a:chExt cx="11" cy="4"/>
                    </a:xfrm>
                  </p:grpSpPr>
                  <p:sp>
                    <p:nvSpPr>
                      <p:cNvPr id="1694" name="Freeform 177"/>
                      <p:cNvSpPr>
                        <a:spLocks/>
                      </p:cNvSpPr>
                      <p:nvPr/>
                    </p:nvSpPr>
                    <p:spPr bwMode="auto">
                      <a:xfrm>
                        <a:off x="4610" y="3049"/>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1695" name="Freeform 178"/>
                      <p:cNvSpPr>
                        <a:spLocks/>
                      </p:cNvSpPr>
                      <p:nvPr/>
                    </p:nvSpPr>
                    <p:spPr bwMode="auto">
                      <a:xfrm>
                        <a:off x="4611"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1696" name="Freeform 179"/>
                      <p:cNvSpPr>
                        <a:spLocks/>
                      </p:cNvSpPr>
                      <p:nvPr/>
                    </p:nvSpPr>
                    <p:spPr bwMode="auto">
                      <a:xfrm>
                        <a:off x="4612" y="3051"/>
                        <a:ext cx="9" cy="2"/>
                      </a:xfrm>
                      <a:custGeom>
                        <a:avLst/>
                        <a:gdLst>
                          <a:gd name="T0" fmla="*/ 0 w 9"/>
                          <a:gd name="T1" fmla="*/ 1 h 4"/>
                          <a:gd name="T2" fmla="*/ 0 w 9"/>
                          <a:gd name="T3" fmla="*/ 1 h 4"/>
                          <a:gd name="T4" fmla="*/ 0 w 9"/>
                          <a:gd name="T5" fmla="*/ 1 h 4"/>
                          <a:gd name="T6" fmla="*/ 1 w 9"/>
                          <a:gd name="T7" fmla="*/ 0 h 4"/>
                          <a:gd name="T8" fmla="*/ 6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1"/>
                            </a:lnTo>
                            <a:lnTo>
                              <a:pt x="1" y="0"/>
                            </a:lnTo>
                            <a:lnTo>
                              <a:pt x="6" y="0"/>
                            </a:lnTo>
                            <a:lnTo>
                              <a:pt x="9" y="4"/>
                            </a:lnTo>
                            <a:lnTo>
                              <a:pt x="0" y="4"/>
                            </a:lnTo>
                            <a:close/>
                          </a:path>
                        </a:pathLst>
                      </a:custGeom>
                      <a:solidFill>
                        <a:srgbClr val="C0C0C0"/>
                      </a:solidFill>
                      <a:ln w="9525">
                        <a:noFill/>
                        <a:round/>
                        <a:headEnd/>
                        <a:tailEnd/>
                      </a:ln>
                    </p:spPr>
                    <p:txBody>
                      <a:bodyPr/>
                      <a:lstStyle/>
                      <a:p>
                        <a:endParaRPr lang="en-US"/>
                      </a:p>
                    </p:txBody>
                  </p:sp>
                </p:grpSp>
                <p:grpSp>
                  <p:nvGrpSpPr>
                    <p:cNvPr id="74" name="Group 180"/>
                    <p:cNvGrpSpPr>
                      <a:grpSpLocks/>
                    </p:cNvGrpSpPr>
                    <p:nvPr/>
                  </p:nvGrpSpPr>
                  <p:grpSpPr bwMode="auto">
                    <a:xfrm>
                      <a:off x="4613" y="3051"/>
                      <a:ext cx="10" cy="5"/>
                      <a:chOff x="4613" y="3051"/>
                      <a:chExt cx="10" cy="5"/>
                    </a:xfrm>
                  </p:grpSpPr>
                  <p:sp>
                    <p:nvSpPr>
                      <p:cNvPr id="1691" name="Freeform 181"/>
                      <p:cNvSpPr>
                        <a:spLocks/>
                      </p:cNvSpPr>
                      <p:nvPr/>
                    </p:nvSpPr>
                    <p:spPr bwMode="auto">
                      <a:xfrm>
                        <a:off x="4613" y="305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1692" name="Freeform 182"/>
                      <p:cNvSpPr>
                        <a:spLocks/>
                      </p:cNvSpPr>
                      <p:nvPr/>
                    </p:nvSpPr>
                    <p:spPr bwMode="auto">
                      <a:xfrm>
                        <a:off x="4614" y="3051"/>
                        <a:ext cx="8" cy="2"/>
                      </a:xfrm>
                      <a:custGeom>
                        <a:avLst/>
                        <a:gdLst>
                          <a:gd name="T0" fmla="*/ 0 w 8"/>
                          <a:gd name="T1" fmla="*/ 0 h 4"/>
                          <a:gd name="T2" fmla="*/ 4 w 8"/>
                          <a:gd name="T3" fmla="*/ 0 h 4"/>
                          <a:gd name="T4" fmla="*/ 4 w 8"/>
                          <a:gd name="T5" fmla="*/ 1 h 4"/>
                          <a:gd name="T6" fmla="*/ 5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4" y="0"/>
                            </a:lnTo>
                            <a:lnTo>
                              <a:pt x="4" y="1"/>
                            </a:lnTo>
                            <a:lnTo>
                              <a:pt x="5" y="3"/>
                            </a:lnTo>
                            <a:lnTo>
                              <a:pt x="8" y="4"/>
                            </a:lnTo>
                            <a:lnTo>
                              <a:pt x="1" y="4"/>
                            </a:lnTo>
                            <a:lnTo>
                              <a:pt x="0" y="1"/>
                            </a:lnTo>
                            <a:lnTo>
                              <a:pt x="0" y="0"/>
                            </a:lnTo>
                            <a:close/>
                          </a:path>
                        </a:pathLst>
                      </a:custGeom>
                      <a:solidFill>
                        <a:srgbClr val="E0E0E0"/>
                      </a:solidFill>
                      <a:ln w="9525">
                        <a:noFill/>
                        <a:round/>
                        <a:headEnd/>
                        <a:tailEnd/>
                      </a:ln>
                    </p:spPr>
                    <p:txBody>
                      <a:bodyPr/>
                      <a:lstStyle/>
                      <a:p>
                        <a:endParaRPr lang="en-US"/>
                      </a:p>
                    </p:txBody>
                  </p:sp>
                  <p:sp>
                    <p:nvSpPr>
                      <p:cNvPr id="1693" name="Freeform 183"/>
                      <p:cNvSpPr>
                        <a:spLocks/>
                      </p:cNvSpPr>
                      <p:nvPr/>
                    </p:nvSpPr>
                    <p:spPr bwMode="auto">
                      <a:xfrm>
                        <a:off x="4614" y="3053"/>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endParaRPr lang="en-US"/>
                      </a:p>
                    </p:txBody>
                  </p:sp>
                </p:grpSp>
                <p:grpSp>
                  <p:nvGrpSpPr>
                    <p:cNvPr id="76" name="Group 184"/>
                    <p:cNvGrpSpPr>
                      <a:grpSpLocks/>
                    </p:cNvGrpSpPr>
                    <p:nvPr/>
                  </p:nvGrpSpPr>
                  <p:grpSpPr bwMode="auto">
                    <a:xfrm>
                      <a:off x="4615" y="3054"/>
                      <a:ext cx="10" cy="5"/>
                      <a:chOff x="4615" y="3054"/>
                      <a:chExt cx="10" cy="5"/>
                    </a:xfrm>
                  </p:grpSpPr>
                  <p:sp>
                    <p:nvSpPr>
                      <p:cNvPr id="1688" name="Freeform 185"/>
                      <p:cNvSpPr>
                        <a:spLocks/>
                      </p:cNvSpPr>
                      <p:nvPr/>
                    </p:nvSpPr>
                    <p:spPr bwMode="auto">
                      <a:xfrm>
                        <a:off x="4615" y="3054"/>
                        <a:ext cx="2" cy="5"/>
                      </a:xfrm>
                      <a:custGeom>
                        <a:avLst/>
                        <a:gdLst>
                          <a:gd name="T0" fmla="*/ 2 w 2"/>
                          <a:gd name="T1" fmla="*/ 0 h 11"/>
                          <a:gd name="T2" fmla="*/ 0 w 2"/>
                          <a:gd name="T3" fmla="*/ 0 h 11"/>
                          <a:gd name="T4" fmla="*/ 1 w 2"/>
                          <a:gd name="T5" fmla="*/ 0 h 11"/>
                          <a:gd name="T6" fmla="*/ 2 w 2"/>
                          <a:gd name="T7" fmla="*/ 0 h 11"/>
                          <a:gd name="T8" fmla="*/ 2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endParaRPr lang="en-US"/>
                      </a:p>
                    </p:txBody>
                  </p:sp>
                  <p:sp>
                    <p:nvSpPr>
                      <p:cNvPr id="1689" name="Freeform 186"/>
                      <p:cNvSpPr>
                        <a:spLocks/>
                      </p:cNvSpPr>
                      <p:nvPr/>
                    </p:nvSpPr>
                    <p:spPr bwMode="auto">
                      <a:xfrm>
                        <a:off x="4616" y="3054"/>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6" y="3"/>
                            </a:lnTo>
                            <a:lnTo>
                              <a:pt x="8"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1690" name="Freeform 187"/>
                      <p:cNvSpPr>
                        <a:spLocks/>
                      </p:cNvSpPr>
                      <p:nvPr/>
                    </p:nvSpPr>
                    <p:spPr bwMode="auto">
                      <a:xfrm>
                        <a:off x="4617" y="3056"/>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sp>
                  <p:nvSpPr>
                    <p:cNvPr id="1429" name="Freeform 188"/>
                    <p:cNvSpPr>
                      <a:spLocks/>
                    </p:cNvSpPr>
                    <p:nvPr/>
                  </p:nvSpPr>
                  <p:spPr bwMode="auto">
                    <a:xfrm>
                      <a:off x="4565" y="3004"/>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606060"/>
                    </a:solidFill>
                    <a:ln w="9525">
                      <a:noFill/>
                      <a:round/>
                      <a:headEnd/>
                      <a:tailEnd/>
                    </a:ln>
                  </p:spPr>
                  <p:txBody>
                    <a:bodyPr/>
                    <a:lstStyle/>
                    <a:p>
                      <a:endParaRPr lang="en-US"/>
                    </a:p>
                  </p:txBody>
                </p:sp>
                <p:sp>
                  <p:nvSpPr>
                    <p:cNvPr id="1430" name="Freeform 189"/>
                    <p:cNvSpPr>
                      <a:spLocks/>
                    </p:cNvSpPr>
                    <p:nvPr/>
                  </p:nvSpPr>
                  <p:spPr bwMode="auto">
                    <a:xfrm>
                      <a:off x="4566"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endParaRPr lang="en-US"/>
                    </a:p>
                  </p:txBody>
                </p:sp>
                <p:sp>
                  <p:nvSpPr>
                    <p:cNvPr id="1431" name="Freeform 190"/>
                    <p:cNvSpPr>
                      <a:spLocks/>
                    </p:cNvSpPr>
                    <p:nvPr/>
                  </p:nvSpPr>
                  <p:spPr bwMode="auto">
                    <a:xfrm>
                      <a:off x="4567" y="3007"/>
                      <a:ext cx="7" cy="3"/>
                    </a:xfrm>
                    <a:custGeom>
                      <a:avLst/>
                      <a:gdLst>
                        <a:gd name="T0" fmla="*/ 0 w 7"/>
                        <a:gd name="T1" fmla="*/ 2 h 4"/>
                        <a:gd name="T2" fmla="*/ 0 w 7"/>
                        <a:gd name="T3" fmla="*/ 2 h 4"/>
                        <a:gd name="T4" fmla="*/ 0 w 7"/>
                        <a:gd name="T5" fmla="*/ 0 h 4"/>
                        <a:gd name="T6" fmla="*/ 1 w 7"/>
                        <a:gd name="T7" fmla="*/ 0 h 4"/>
                        <a:gd name="T8" fmla="*/ 6 w 7"/>
                        <a:gd name="T9" fmla="*/ 0 h 4"/>
                        <a:gd name="T10" fmla="*/ 7 w 7"/>
                        <a:gd name="T11" fmla="*/ 2 h 4"/>
                        <a:gd name="T12" fmla="*/ 0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404040"/>
                    </a:solidFill>
                    <a:ln w="9525">
                      <a:noFill/>
                      <a:round/>
                      <a:headEnd/>
                      <a:tailEnd/>
                    </a:ln>
                  </p:spPr>
                  <p:txBody>
                    <a:bodyPr/>
                    <a:lstStyle/>
                    <a:p>
                      <a:endParaRPr lang="en-US"/>
                    </a:p>
                  </p:txBody>
                </p:sp>
                <p:grpSp>
                  <p:nvGrpSpPr>
                    <p:cNvPr id="77" name="Group 191"/>
                    <p:cNvGrpSpPr>
                      <a:grpSpLocks/>
                    </p:cNvGrpSpPr>
                    <p:nvPr/>
                  </p:nvGrpSpPr>
                  <p:grpSpPr bwMode="auto">
                    <a:xfrm>
                      <a:off x="4567" y="3007"/>
                      <a:ext cx="10" cy="6"/>
                      <a:chOff x="4567" y="3007"/>
                      <a:chExt cx="10" cy="6"/>
                    </a:xfrm>
                  </p:grpSpPr>
                  <p:sp>
                    <p:nvSpPr>
                      <p:cNvPr id="1685" name="Freeform 192"/>
                      <p:cNvSpPr>
                        <a:spLocks/>
                      </p:cNvSpPr>
                      <p:nvPr/>
                    </p:nvSpPr>
                    <p:spPr bwMode="auto">
                      <a:xfrm>
                        <a:off x="4567" y="3007"/>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1686" name="Freeform 193"/>
                      <p:cNvSpPr>
                        <a:spLocks/>
                      </p:cNvSpPr>
                      <p:nvPr/>
                    </p:nvSpPr>
                    <p:spPr bwMode="auto">
                      <a:xfrm>
                        <a:off x="4568" y="3007"/>
                        <a:ext cx="7" cy="3"/>
                      </a:xfrm>
                      <a:custGeom>
                        <a:avLst/>
                        <a:gdLst>
                          <a:gd name="T0" fmla="*/ 1 w 7"/>
                          <a:gd name="T1" fmla="*/ 0 h 4"/>
                          <a:gd name="T2" fmla="*/ 5 w 7"/>
                          <a:gd name="T3" fmla="*/ 0 h 4"/>
                          <a:gd name="T4" fmla="*/ 5 w 7"/>
                          <a:gd name="T5" fmla="*/ 0 h 4"/>
                          <a:gd name="T6" fmla="*/ 6 w 7"/>
                          <a:gd name="T7" fmla="*/ 1 h 4"/>
                          <a:gd name="T8" fmla="*/ 7 w 7"/>
                          <a:gd name="T9" fmla="*/ 2 h 4"/>
                          <a:gd name="T10" fmla="*/ 2 w 7"/>
                          <a:gd name="T11" fmla="*/ 2 h 4"/>
                          <a:gd name="T12" fmla="*/ 1 w 7"/>
                          <a:gd name="T13" fmla="*/ 2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endParaRPr lang="en-US"/>
                      </a:p>
                    </p:txBody>
                  </p:sp>
                  <p:sp>
                    <p:nvSpPr>
                      <p:cNvPr id="1687" name="Freeform 194"/>
                      <p:cNvSpPr>
                        <a:spLocks/>
                      </p:cNvSpPr>
                      <p:nvPr/>
                    </p:nvSpPr>
                    <p:spPr bwMode="auto">
                      <a:xfrm>
                        <a:off x="4569" y="3010"/>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6" y="0"/>
                            </a:lnTo>
                            <a:lnTo>
                              <a:pt x="8" y="7"/>
                            </a:lnTo>
                            <a:lnTo>
                              <a:pt x="0" y="7"/>
                            </a:lnTo>
                            <a:close/>
                          </a:path>
                        </a:pathLst>
                      </a:custGeom>
                      <a:solidFill>
                        <a:srgbClr val="C0C0C0"/>
                      </a:solidFill>
                      <a:ln w="9525">
                        <a:noFill/>
                        <a:round/>
                        <a:headEnd/>
                        <a:tailEnd/>
                      </a:ln>
                    </p:spPr>
                    <p:txBody>
                      <a:bodyPr/>
                      <a:lstStyle/>
                      <a:p>
                        <a:endParaRPr lang="en-US"/>
                      </a:p>
                    </p:txBody>
                  </p:sp>
                </p:grpSp>
                <p:grpSp>
                  <p:nvGrpSpPr>
                    <p:cNvPr id="78" name="Group 195"/>
                    <p:cNvGrpSpPr>
                      <a:grpSpLocks/>
                    </p:cNvGrpSpPr>
                    <p:nvPr/>
                  </p:nvGrpSpPr>
                  <p:grpSpPr bwMode="auto">
                    <a:xfrm>
                      <a:off x="4570" y="3010"/>
                      <a:ext cx="10" cy="5"/>
                      <a:chOff x="4570" y="3010"/>
                      <a:chExt cx="10" cy="5"/>
                    </a:xfrm>
                  </p:grpSpPr>
                  <p:sp>
                    <p:nvSpPr>
                      <p:cNvPr id="1682" name="Freeform 196"/>
                      <p:cNvSpPr>
                        <a:spLocks/>
                      </p:cNvSpPr>
                      <p:nvPr/>
                    </p:nvSpPr>
                    <p:spPr bwMode="auto">
                      <a:xfrm>
                        <a:off x="4570" y="3010"/>
                        <a:ext cx="2" cy="5"/>
                      </a:xfrm>
                      <a:custGeom>
                        <a:avLst/>
                        <a:gdLst>
                          <a:gd name="T0" fmla="*/ 1 w 2"/>
                          <a:gd name="T1" fmla="*/ 1 h 9"/>
                          <a:gd name="T2" fmla="*/ 0 w 2"/>
                          <a:gd name="T3" fmla="*/ 1 h 9"/>
                          <a:gd name="T4" fmla="*/ 1 w 2"/>
                          <a:gd name="T5" fmla="*/ 0 h 9"/>
                          <a:gd name="T6" fmla="*/ 2 w 2"/>
                          <a:gd name="T7" fmla="*/ 1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1683" name="Freeform 197"/>
                      <p:cNvSpPr>
                        <a:spLocks/>
                      </p:cNvSpPr>
                      <p:nvPr/>
                    </p:nvSpPr>
                    <p:spPr bwMode="auto">
                      <a:xfrm>
                        <a:off x="4571" y="3010"/>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1684" name="Freeform 198"/>
                      <p:cNvSpPr>
                        <a:spLocks/>
                      </p:cNvSpPr>
                      <p:nvPr/>
                    </p:nvSpPr>
                    <p:spPr bwMode="auto">
                      <a:xfrm>
                        <a:off x="4571" y="3013"/>
                        <a:ext cx="9" cy="2"/>
                      </a:xfrm>
                      <a:custGeom>
                        <a:avLst/>
                        <a:gdLst>
                          <a:gd name="T0" fmla="*/ 0 w 9"/>
                          <a:gd name="T1" fmla="*/ 1 h 4"/>
                          <a:gd name="T2" fmla="*/ 1 w 9"/>
                          <a:gd name="T3" fmla="*/ 1 h 4"/>
                          <a:gd name="T4" fmla="*/ 1 w 9"/>
                          <a:gd name="T5" fmla="*/ 1 h 4"/>
                          <a:gd name="T6" fmla="*/ 2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1" y="3"/>
                            </a:lnTo>
                            <a:lnTo>
                              <a:pt x="1" y="1"/>
                            </a:lnTo>
                            <a:lnTo>
                              <a:pt x="2" y="0"/>
                            </a:lnTo>
                            <a:lnTo>
                              <a:pt x="7" y="0"/>
                            </a:lnTo>
                            <a:lnTo>
                              <a:pt x="9" y="4"/>
                            </a:lnTo>
                            <a:lnTo>
                              <a:pt x="0" y="4"/>
                            </a:lnTo>
                            <a:close/>
                          </a:path>
                        </a:pathLst>
                      </a:custGeom>
                      <a:solidFill>
                        <a:srgbClr val="C0C0C0"/>
                      </a:solidFill>
                      <a:ln w="9525">
                        <a:noFill/>
                        <a:round/>
                        <a:headEnd/>
                        <a:tailEnd/>
                      </a:ln>
                    </p:spPr>
                    <p:txBody>
                      <a:bodyPr/>
                      <a:lstStyle/>
                      <a:p>
                        <a:endParaRPr lang="en-US"/>
                      </a:p>
                    </p:txBody>
                  </p:sp>
                </p:grpSp>
                <p:grpSp>
                  <p:nvGrpSpPr>
                    <p:cNvPr id="79" name="Group 199"/>
                    <p:cNvGrpSpPr>
                      <a:grpSpLocks/>
                    </p:cNvGrpSpPr>
                    <p:nvPr/>
                  </p:nvGrpSpPr>
                  <p:grpSpPr bwMode="auto">
                    <a:xfrm>
                      <a:off x="4572" y="3013"/>
                      <a:ext cx="11" cy="5"/>
                      <a:chOff x="4572" y="3013"/>
                      <a:chExt cx="11" cy="5"/>
                    </a:xfrm>
                  </p:grpSpPr>
                  <p:sp>
                    <p:nvSpPr>
                      <p:cNvPr id="1679" name="Freeform 200"/>
                      <p:cNvSpPr>
                        <a:spLocks/>
                      </p:cNvSpPr>
                      <p:nvPr/>
                    </p:nvSpPr>
                    <p:spPr bwMode="auto">
                      <a:xfrm>
                        <a:off x="4572"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endParaRPr lang="en-US"/>
                      </a:p>
                    </p:txBody>
                  </p:sp>
                  <p:sp>
                    <p:nvSpPr>
                      <p:cNvPr id="1680" name="Freeform 201"/>
                      <p:cNvSpPr>
                        <a:spLocks/>
                      </p:cNvSpPr>
                      <p:nvPr/>
                    </p:nvSpPr>
                    <p:spPr bwMode="auto">
                      <a:xfrm>
                        <a:off x="4573" y="3013"/>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681" name="Freeform 202"/>
                      <p:cNvSpPr>
                        <a:spLocks/>
                      </p:cNvSpPr>
                      <p:nvPr/>
                    </p:nvSpPr>
                    <p:spPr bwMode="auto">
                      <a:xfrm>
                        <a:off x="4574" y="3015"/>
                        <a:ext cx="9" cy="3"/>
                      </a:xfrm>
                      <a:custGeom>
                        <a:avLst/>
                        <a:gdLst>
                          <a:gd name="T0" fmla="*/ 0 w 9"/>
                          <a:gd name="T1" fmla="*/ 1 h 6"/>
                          <a:gd name="T2" fmla="*/ 0 w 9"/>
                          <a:gd name="T3" fmla="*/ 1 h 6"/>
                          <a:gd name="T4" fmla="*/ 0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1" y="0"/>
                            </a:lnTo>
                            <a:lnTo>
                              <a:pt x="7" y="0"/>
                            </a:lnTo>
                            <a:lnTo>
                              <a:pt x="9" y="6"/>
                            </a:lnTo>
                            <a:lnTo>
                              <a:pt x="0" y="6"/>
                            </a:lnTo>
                            <a:close/>
                          </a:path>
                        </a:pathLst>
                      </a:custGeom>
                      <a:solidFill>
                        <a:srgbClr val="C0C0C0"/>
                      </a:solidFill>
                      <a:ln w="9525">
                        <a:noFill/>
                        <a:round/>
                        <a:headEnd/>
                        <a:tailEnd/>
                      </a:ln>
                    </p:spPr>
                    <p:txBody>
                      <a:bodyPr/>
                      <a:lstStyle/>
                      <a:p>
                        <a:endParaRPr lang="en-US"/>
                      </a:p>
                    </p:txBody>
                  </p:sp>
                </p:grpSp>
                <p:grpSp>
                  <p:nvGrpSpPr>
                    <p:cNvPr id="80" name="Group 203"/>
                    <p:cNvGrpSpPr>
                      <a:grpSpLocks/>
                    </p:cNvGrpSpPr>
                    <p:nvPr/>
                  </p:nvGrpSpPr>
                  <p:grpSpPr bwMode="auto">
                    <a:xfrm>
                      <a:off x="4575" y="3016"/>
                      <a:ext cx="10" cy="5"/>
                      <a:chOff x="4575" y="3016"/>
                      <a:chExt cx="10" cy="5"/>
                    </a:xfrm>
                  </p:grpSpPr>
                  <p:sp>
                    <p:nvSpPr>
                      <p:cNvPr id="1676" name="Freeform 204"/>
                      <p:cNvSpPr>
                        <a:spLocks/>
                      </p:cNvSpPr>
                      <p:nvPr/>
                    </p:nvSpPr>
                    <p:spPr bwMode="auto">
                      <a:xfrm>
                        <a:off x="4575" y="3016"/>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1677" name="Freeform 205"/>
                      <p:cNvSpPr>
                        <a:spLocks/>
                      </p:cNvSpPr>
                      <p:nvPr/>
                    </p:nvSpPr>
                    <p:spPr bwMode="auto">
                      <a:xfrm>
                        <a:off x="4576" y="3016"/>
                        <a:ext cx="8" cy="2"/>
                      </a:xfrm>
                      <a:custGeom>
                        <a:avLst/>
                        <a:gdLst>
                          <a:gd name="T0" fmla="*/ 0 w 8"/>
                          <a:gd name="T1" fmla="*/ 0 h 4"/>
                          <a:gd name="T2" fmla="*/ 5 w 8"/>
                          <a:gd name="T3" fmla="*/ 0 h 4"/>
                          <a:gd name="T4" fmla="*/ 5 w 8"/>
                          <a:gd name="T5" fmla="*/ 1 h 4"/>
                          <a:gd name="T6" fmla="*/ 6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6" y="1"/>
                            </a:lnTo>
                            <a:lnTo>
                              <a:pt x="8" y="4"/>
                            </a:lnTo>
                            <a:lnTo>
                              <a:pt x="1"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678" name="Freeform 206"/>
                      <p:cNvSpPr>
                        <a:spLocks/>
                      </p:cNvSpPr>
                      <p:nvPr/>
                    </p:nvSpPr>
                    <p:spPr bwMode="auto">
                      <a:xfrm>
                        <a:off x="4576" y="3018"/>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endParaRPr lang="en-US"/>
                      </a:p>
                    </p:txBody>
                  </p:sp>
                </p:grpSp>
                <p:grpSp>
                  <p:nvGrpSpPr>
                    <p:cNvPr id="81" name="Group 207"/>
                    <p:cNvGrpSpPr>
                      <a:grpSpLocks/>
                    </p:cNvGrpSpPr>
                    <p:nvPr/>
                  </p:nvGrpSpPr>
                  <p:grpSpPr bwMode="auto">
                    <a:xfrm>
                      <a:off x="4577" y="3019"/>
                      <a:ext cx="20" cy="17"/>
                      <a:chOff x="4577" y="3019"/>
                      <a:chExt cx="20" cy="17"/>
                    </a:xfrm>
                  </p:grpSpPr>
                  <p:grpSp>
                    <p:nvGrpSpPr>
                      <p:cNvPr id="82" name="Group 208"/>
                      <p:cNvGrpSpPr>
                        <a:grpSpLocks/>
                      </p:cNvGrpSpPr>
                      <p:nvPr/>
                    </p:nvGrpSpPr>
                    <p:grpSpPr bwMode="auto">
                      <a:xfrm>
                        <a:off x="4577" y="3019"/>
                        <a:ext cx="10" cy="5"/>
                        <a:chOff x="4577" y="3019"/>
                        <a:chExt cx="10" cy="5"/>
                      </a:xfrm>
                    </p:grpSpPr>
                    <p:sp>
                      <p:nvSpPr>
                        <p:cNvPr id="1673" name="Freeform 209"/>
                        <p:cNvSpPr>
                          <a:spLocks/>
                        </p:cNvSpPr>
                        <p:nvPr/>
                      </p:nvSpPr>
                      <p:spPr bwMode="auto">
                        <a:xfrm>
                          <a:off x="4577" y="3019"/>
                          <a:ext cx="3" cy="5"/>
                        </a:xfrm>
                        <a:custGeom>
                          <a:avLst/>
                          <a:gdLst>
                            <a:gd name="T0" fmla="*/ 1 w 3"/>
                            <a:gd name="T1" fmla="*/ 0 h 11"/>
                            <a:gd name="T2" fmla="*/ 0 w 3"/>
                            <a:gd name="T3" fmla="*/ 0 h 11"/>
                            <a:gd name="T4" fmla="*/ 1 w 3"/>
                            <a:gd name="T5" fmla="*/ 0 h 11"/>
                            <a:gd name="T6" fmla="*/ 3 w 3"/>
                            <a:gd name="T7" fmla="*/ 0 h 11"/>
                            <a:gd name="T8" fmla="*/ 1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5"/>
                              </a:lnTo>
                              <a:lnTo>
                                <a:pt x="1" y="0"/>
                              </a:lnTo>
                              <a:lnTo>
                                <a:pt x="3" y="5"/>
                              </a:lnTo>
                              <a:lnTo>
                                <a:pt x="1" y="11"/>
                              </a:lnTo>
                              <a:close/>
                            </a:path>
                          </a:pathLst>
                        </a:custGeom>
                        <a:solidFill>
                          <a:srgbClr val="A0A0A0"/>
                        </a:solidFill>
                        <a:ln w="9525">
                          <a:noFill/>
                          <a:round/>
                          <a:headEnd/>
                          <a:tailEnd/>
                        </a:ln>
                      </p:spPr>
                      <p:txBody>
                        <a:bodyPr/>
                        <a:lstStyle/>
                        <a:p>
                          <a:endParaRPr lang="en-US"/>
                        </a:p>
                      </p:txBody>
                    </p:sp>
                    <p:sp>
                      <p:nvSpPr>
                        <p:cNvPr id="1674" name="Freeform 210"/>
                        <p:cNvSpPr>
                          <a:spLocks/>
                        </p:cNvSpPr>
                        <p:nvPr/>
                      </p:nvSpPr>
                      <p:spPr bwMode="auto">
                        <a:xfrm>
                          <a:off x="4578" y="3020"/>
                          <a:ext cx="8" cy="2"/>
                        </a:xfrm>
                        <a:custGeom>
                          <a:avLst/>
                          <a:gdLst>
                            <a:gd name="T0" fmla="*/ 0 w 8"/>
                            <a:gd name="T1" fmla="*/ 0 h 4"/>
                            <a:gd name="T2" fmla="*/ 6 w 8"/>
                            <a:gd name="T3" fmla="*/ 0 h 4"/>
                            <a:gd name="T4" fmla="*/ 6 w 8"/>
                            <a:gd name="T5" fmla="*/ 0 h 4"/>
                            <a:gd name="T6" fmla="*/ 6 w 8"/>
                            <a:gd name="T7" fmla="*/ 1 h 4"/>
                            <a:gd name="T8" fmla="*/ 8 w 8"/>
                            <a:gd name="T9" fmla="*/ 1 h 4"/>
                            <a:gd name="T10" fmla="*/ 3 w 8"/>
                            <a:gd name="T11" fmla="*/ 1 h 4"/>
                            <a:gd name="T12" fmla="*/ 2 w 8"/>
                            <a:gd name="T13" fmla="*/ 1 h 4"/>
                            <a:gd name="T14" fmla="*/ 0 w 8"/>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0" y="0"/>
                              </a:moveTo>
                              <a:lnTo>
                                <a:pt x="6" y="0"/>
                              </a:lnTo>
                              <a:lnTo>
                                <a:pt x="6" y="1"/>
                              </a:lnTo>
                              <a:lnTo>
                                <a:pt x="8" y="4"/>
                              </a:lnTo>
                              <a:lnTo>
                                <a:pt x="3" y="4"/>
                              </a:lnTo>
                              <a:lnTo>
                                <a:pt x="2" y="3"/>
                              </a:lnTo>
                              <a:lnTo>
                                <a:pt x="0" y="0"/>
                              </a:lnTo>
                              <a:close/>
                            </a:path>
                          </a:pathLst>
                        </a:custGeom>
                        <a:solidFill>
                          <a:srgbClr val="E0E0E0"/>
                        </a:solidFill>
                        <a:ln w="9525">
                          <a:noFill/>
                          <a:round/>
                          <a:headEnd/>
                          <a:tailEnd/>
                        </a:ln>
                      </p:spPr>
                      <p:txBody>
                        <a:bodyPr/>
                        <a:lstStyle/>
                        <a:p>
                          <a:endParaRPr lang="en-US"/>
                        </a:p>
                      </p:txBody>
                    </p:sp>
                    <p:sp>
                      <p:nvSpPr>
                        <p:cNvPr id="1675" name="Freeform 211"/>
                        <p:cNvSpPr>
                          <a:spLocks/>
                        </p:cNvSpPr>
                        <p:nvPr/>
                      </p:nvSpPr>
                      <p:spPr bwMode="auto">
                        <a:xfrm>
                          <a:off x="4578" y="3022"/>
                          <a:ext cx="9" cy="2"/>
                        </a:xfrm>
                        <a:custGeom>
                          <a:avLst/>
                          <a:gdLst>
                            <a:gd name="T0" fmla="*/ 0 w 9"/>
                            <a:gd name="T1" fmla="*/ 0 h 5"/>
                            <a:gd name="T2" fmla="*/ 2 w 9"/>
                            <a:gd name="T3" fmla="*/ 0 h 5"/>
                            <a:gd name="T4" fmla="*/ 2 w 9"/>
                            <a:gd name="T5" fmla="*/ 0 h 5"/>
                            <a:gd name="T6" fmla="*/ 3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2" y="3"/>
                              </a:lnTo>
                              <a:lnTo>
                                <a:pt x="2" y="0"/>
                              </a:lnTo>
                              <a:lnTo>
                                <a:pt x="3"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84" name="Group 212"/>
                      <p:cNvGrpSpPr>
                        <a:grpSpLocks/>
                      </p:cNvGrpSpPr>
                      <p:nvPr/>
                    </p:nvGrpSpPr>
                    <p:grpSpPr bwMode="auto">
                      <a:xfrm>
                        <a:off x="4580" y="3022"/>
                        <a:ext cx="10" cy="6"/>
                        <a:chOff x="4580" y="3022"/>
                        <a:chExt cx="10" cy="6"/>
                      </a:xfrm>
                    </p:grpSpPr>
                    <p:sp>
                      <p:nvSpPr>
                        <p:cNvPr id="1670" name="Freeform 213"/>
                        <p:cNvSpPr>
                          <a:spLocks/>
                        </p:cNvSpPr>
                        <p:nvPr/>
                      </p:nvSpPr>
                      <p:spPr bwMode="auto">
                        <a:xfrm>
                          <a:off x="4580" y="3022"/>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1671" name="Freeform 214"/>
                        <p:cNvSpPr>
                          <a:spLocks/>
                        </p:cNvSpPr>
                        <p:nvPr/>
                      </p:nvSpPr>
                      <p:spPr bwMode="auto">
                        <a:xfrm>
                          <a:off x="4581" y="3022"/>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3"/>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1672" name="Freeform 215"/>
                        <p:cNvSpPr>
                          <a:spLocks/>
                        </p:cNvSpPr>
                        <p:nvPr/>
                      </p:nvSpPr>
                      <p:spPr bwMode="auto">
                        <a:xfrm>
                          <a:off x="4582" y="3024"/>
                          <a:ext cx="8" cy="4"/>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85" name="Group 216"/>
                      <p:cNvGrpSpPr>
                        <a:grpSpLocks/>
                      </p:cNvGrpSpPr>
                      <p:nvPr/>
                    </p:nvGrpSpPr>
                    <p:grpSpPr bwMode="auto">
                      <a:xfrm>
                        <a:off x="4583" y="3025"/>
                        <a:ext cx="9" cy="5"/>
                        <a:chOff x="4583" y="3025"/>
                        <a:chExt cx="9" cy="5"/>
                      </a:xfrm>
                    </p:grpSpPr>
                    <p:sp>
                      <p:nvSpPr>
                        <p:cNvPr id="1667" name="Freeform 217"/>
                        <p:cNvSpPr>
                          <a:spLocks/>
                        </p:cNvSpPr>
                        <p:nvPr/>
                      </p:nvSpPr>
                      <p:spPr bwMode="auto">
                        <a:xfrm>
                          <a:off x="4583"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1668" name="Freeform 218"/>
                        <p:cNvSpPr>
                          <a:spLocks/>
                        </p:cNvSpPr>
                        <p:nvPr/>
                      </p:nvSpPr>
                      <p:spPr bwMode="auto">
                        <a:xfrm>
                          <a:off x="4584" y="3025"/>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0"/>
                              </a:lnTo>
                              <a:lnTo>
                                <a:pt x="5" y="2"/>
                              </a:lnTo>
                              <a:lnTo>
                                <a:pt x="7" y="5"/>
                              </a:lnTo>
                              <a:lnTo>
                                <a:pt x="1" y="5"/>
                              </a:lnTo>
                              <a:lnTo>
                                <a:pt x="0" y="4"/>
                              </a:lnTo>
                              <a:lnTo>
                                <a:pt x="0" y="2"/>
                              </a:lnTo>
                              <a:lnTo>
                                <a:pt x="0" y="0"/>
                              </a:lnTo>
                              <a:close/>
                            </a:path>
                          </a:pathLst>
                        </a:custGeom>
                        <a:solidFill>
                          <a:srgbClr val="E0E0E0"/>
                        </a:solidFill>
                        <a:ln w="9525">
                          <a:noFill/>
                          <a:round/>
                          <a:headEnd/>
                          <a:tailEnd/>
                        </a:ln>
                      </p:spPr>
                      <p:txBody>
                        <a:bodyPr/>
                        <a:lstStyle/>
                        <a:p>
                          <a:endParaRPr lang="en-US"/>
                        </a:p>
                      </p:txBody>
                    </p:sp>
                    <p:sp>
                      <p:nvSpPr>
                        <p:cNvPr id="1669" name="Freeform 219"/>
                        <p:cNvSpPr>
                          <a:spLocks/>
                        </p:cNvSpPr>
                        <p:nvPr/>
                      </p:nvSpPr>
                      <p:spPr bwMode="auto">
                        <a:xfrm>
                          <a:off x="4584" y="3028"/>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2"/>
                              </a:lnTo>
                              <a:lnTo>
                                <a:pt x="1"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86" name="Group 220"/>
                      <p:cNvGrpSpPr>
                        <a:grpSpLocks/>
                      </p:cNvGrpSpPr>
                      <p:nvPr/>
                    </p:nvGrpSpPr>
                    <p:grpSpPr bwMode="auto">
                      <a:xfrm>
                        <a:off x="4585" y="3028"/>
                        <a:ext cx="9" cy="5"/>
                        <a:chOff x="4585" y="3028"/>
                        <a:chExt cx="9" cy="5"/>
                      </a:xfrm>
                    </p:grpSpPr>
                    <p:sp>
                      <p:nvSpPr>
                        <p:cNvPr id="1664" name="Freeform 221"/>
                        <p:cNvSpPr>
                          <a:spLocks/>
                        </p:cNvSpPr>
                        <p:nvPr/>
                      </p:nvSpPr>
                      <p:spPr bwMode="auto">
                        <a:xfrm>
                          <a:off x="4585" y="3028"/>
                          <a:ext cx="2" cy="5"/>
                        </a:xfrm>
                        <a:custGeom>
                          <a:avLst/>
                          <a:gdLst>
                            <a:gd name="T0" fmla="*/ 2 w 2"/>
                            <a:gd name="T1" fmla="*/ 0 h 11"/>
                            <a:gd name="T2" fmla="*/ 0 w 2"/>
                            <a:gd name="T3" fmla="*/ 0 h 11"/>
                            <a:gd name="T4" fmla="*/ 1 w 2"/>
                            <a:gd name="T5" fmla="*/ 0 h 11"/>
                            <a:gd name="T6" fmla="*/ 2 w 2"/>
                            <a:gd name="T7" fmla="*/ 0 h 11"/>
                            <a:gd name="T8" fmla="*/ 2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endParaRPr lang="en-US"/>
                        </a:p>
                      </p:txBody>
                    </p:sp>
                    <p:sp>
                      <p:nvSpPr>
                        <p:cNvPr id="1665" name="Freeform 222"/>
                        <p:cNvSpPr>
                          <a:spLocks/>
                        </p:cNvSpPr>
                        <p:nvPr/>
                      </p:nvSpPr>
                      <p:spPr bwMode="auto">
                        <a:xfrm>
                          <a:off x="4586" y="3028"/>
                          <a:ext cx="7" cy="2"/>
                        </a:xfrm>
                        <a:custGeom>
                          <a:avLst/>
                          <a:gdLst>
                            <a:gd name="T0" fmla="*/ 0 w 7"/>
                            <a:gd name="T1" fmla="*/ 0 h 3"/>
                            <a:gd name="T2" fmla="*/ 5 w 7"/>
                            <a:gd name="T3" fmla="*/ 0 h 3"/>
                            <a:gd name="T4" fmla="*/ 5 w 7"/>
                            <a:gd name="T5" fmla="*/ 0 h 3"/>
                            <a:gd name="T6" fmla="*/ 5 w 7"/>
                            <a:gd name="T7" fmla="*/ 1 h 3"/>
                            <a:gd name="T8" fmla="*/ 7 w 7"/>
                            <a:gd name="T9" fmla="*/ 1 h 3"/>
                            <a:gd name="T10" fmla="*/ 2 w 7"/>
                            <a:gd name="T11" fmla="*/ 1 h 3"/>
                            <a:gd name="T12" fmla="*/ 1 w 7"/>
                            <a:gd name="T13" fmla="*/ 1 h 3"/>
                            <a:gd name="T14" fmla="*/ 0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0"/>
                              </a:moveTo>
                              <a:lnTo>
                                <a:pt x="5" y="0"/>
                              </a:lnTo>
                              <a:lnTo>
                                <a:pt x="5" y="1"/>
                              </a:lnTo>
                              <a:lnTo>
                                <a:pt x="7" y="3"/>
                              </a:lnTo>
                              <a:lnTo>
                                <a:pt x="2" y="3"/>
                              </a:lnTo>
                              <a:lnTo>
                                <a:pt x="1" y="3"/>
                              </a:lnTo>
                              <a:lnTo>
                                <a:pt x="0" y="0"/>
                              </a:lnTo>
                              <a:close/>
                            </a:path>
                          </a:pathLst>
                        </a:custGeom>
                        <a:solidFill>
                          <a:srgbClr val="E0E0E0"/>
                        </a:solidFill>
                        <a:ln w="9525">
                          <a:noFill/>
                          <a:round/>
                          <a:headEnd/>
                          <a:tailEnd/>
                        </a:ln>
                      </p:spPr>
                      <p:txBody>
                        <a:bodyPr/>
                        <a:lstStyle/>
                        <a:p>
                          <a:endParaRPr lang="en-US"/>
                        </a:p>
                      </p:txBody>
                    </p:sp>
                    <p:sp>
                      <p:nvSpPr>
                        <p:cNvPr id="1666" name="Freeform 223"/>
                        <p:cNvSpPr>
                          <a:spLocks/>
                        </p:cNvSpPr>
                        <p:nvPr/>
                      </p:nvSpPr>
                      <p:spPr bwMode="auto">
                        <a:xfrm>
                          <a:off x="4587" y="3031"/>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2"/>
                              </a:lnTo>
                              <a:lnTo>
                                <a:pt x="0" y="0"/>
                              </a:lnTo>
                              <a:lnTo>
                                <a:pt x="1" y="0"/>
                              </a:lnTo>
                              <a:lnTo>
                                <a:pt x="6" y="0"/>
                              </a:lnTo>
                              <a:lnTo>
                                <a:pt x="7" y="5"/>
                              </a:lnTo>
                              <a:lnTo>
                                <a:pt x="0" y="5"/>
                              </a:lnTo>
                              <a:close/>
                            </a:path>
                          </a:pathLst>
                        </a:custGeom>
                        <a:solidFill>
                          <a:srgbClr val="C0C0C0"/>
                        </a:solidFill>
                        <a:ln w="9525">
                          <a:noFill/>
                          <a:round/>
                          <a:headEnd/>
                          <a:tailEnd/>
                        </a:ln>
                      </p:spPr>
                      <p:txBody>
                        <a:bodyPr/>
                        <a:lstStyle/>
                        <a:p>
                          <a:endParaRPr lang="en-US"/>
                        </a:p>
                      </p:txBody>
                    </p:sp>
                  </p:grpSp>
                  <p:grpSp>
                    <p:nvGrpSpPr>
                      <p:cNvPr id="87" name="Group 224"/>
                      <p:cNvGrpSpPr>
                        <a:grpSpLocks/>
                      </p:cNvGrpSpPr>
                      <p:nvPr/>
                    </p:nvGrpSpPr>
                    <p:grpSpPr bwMode="auto">
                      <a:xfrm>
                        <a:off x="4587" y="3031"/>
                        <a:ext cx="10" cy="5"/>
                        <a:chOff x="4587" y="3031"/>
                        <a:chExt cx="10" cy="5"/>
                      </a:xfrm>
                    </p:grpSpPr>
                    <p:sp>
                      <p:nvSpPr>
                        <p:cNvPr id="1661" name="Freeform 225"/>
                        <p:cNvSpPr>
                          <a:spLocks/>
                        </p:cNvSpPr>
                        <p:nvPr/>
                      </p:nvSpPr>
                      <p:spPr bwMode="auto">
                        <a:xfrm>
                          <a:off x="4587" y="3031"/>
                          <a:ext cx="3" cy="5"/>
                        </a:xfrm>
                        <a:custGeom>
                          <a:avLst/>
                          <a:gdLst>
                            <a:gd name="T0" fmla="*/ 2 w 3"/>
                            <a:gd name="T1" fmla="*/ 0 h 11"/>
                            <a:gd name="T2" fmla="*/ 0 w 3"/>
                            <a:gd name="T3" fmla="*/ 0 h 11"/>
                            <a:gd name="T4" fmla="*/ 2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2" y="0"/>
                              </a:lnTo>
                              <a:lnTo>
                                <a:pt x="3" y="5"/>
                              </a:lnTo>
                              <a:lnTo>
                                <a:pt x="2" y="11"/>
                              </a:lnTo>
                              <a:close/>
                            </a:path>
                          </a:pathLst>
                        </a:custGeom>
                        <a:solidFill>
                          <a:srgbClr val="A0A0A0"/>
                        </a:solidFill>
                        <a:ln w="9525">
                          <a:noFill/>
                          <a:round/>
                          <a:headEnd/>
                          <a:tailEnd/>
                        </a:ln>
                      </p:spPr>
                      <p:txBody>
                        <a:bodyPr/>
                        <a:lstStyle/>
                        <a:p>
                          <a:endParaRPr lang="en-US"/>
                        </a:p>
                      </p:txBody>
                    </p:sp>
                    <p:sp>
                      <p:nvSpPr>
                        <p:cNvPr id="1662" name="Freeform 226"/>
                        <p:cNvSpPr>
                          <a:spLocks/>
                        </p:cNvSpPr>
                        <p:nvPr/>
                      </p:nvSpPr>
                      <p:spPr bwMode="auto">
                        <a:xfrm>
                          <a:off x="4588" y="3031"/>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3"/>
                              </a:lnTo>
                              <a:lnTo>
                                <a:pt x="7"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1663" name="Freeform 227"/>
                        <p:cNvSpPr>
                          <a:spLocks/>
                        </p:cNvSpPr>
                        <p:nvPr/>
                      </p:nvSpPr>
                      <p:spPr bwMode="auto">
                        <a:xfrm>
                          <a:off x="4589" y="303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88" name="Group 228"/>
                    <p:cNvGrpSpPr>
                      <a:grpSpLocks/>
                    </p:cNvGrpSpPr>
                    <p:nvPr/>
                  </p:nvGrpSpPr>
                  <p:grpSpPr bwMode="auto">
                    <a:xfrm>
                      <a:off x="4590" y="3035"/>
                      <a:ext cx="20" cy="16"/>
                      <a:chOff x="4590" y="3035"/>
                      <a:chExt cx="20" cy="16"/>
                    </a:xfrm>
                  </p:grpSpPr>
                  <p:grpSp>
                    <p:nvGrpSpPr>
                      <p:cNvPr id="89" name="Group 229"/>
                      <p:cNvGrpSpPr>
                        <a:grpSpLocks/>
                      </p:cNvGrpSpPr>
                      <p:nvPr/>
                    </p:nvGrpSpPr>
                    <p:grpSpPr bwMode="auto">
                      <a:xfrm>
                        <a:off x="4590" y="3035"/>
                        <a:ext cx="9" cy="4"/>
                        <a:chOff x="4590" y="3035"/>
                        <a:chExt cx="9" cy="4"/>
                      </a:xfrm>
                    </p:grpSpPr>
                    <p:sp>
                      <p:nvSpPr>
                        <p:cNvPr id="1653" name="Freeform 230"/>
                        <p:cNvSpPr>
                          <a:spLocks/>
                        </p:cNvSpPr>
                        <p:nvPr/>
                      </p:nvSpPr>
                      <p:spPr bwMode="auto">
                        <a:xfrm>
                          <a:off x="4590" y="3035"/>
                          <a:ext cx="2" cy="4"/>
                        </a:xfrm>
                        <a:custGeom>
                          <a:avLst/>
                          <a:gdLst>
                            <a:gd name="T0" fmla="*/ 1 w 2"/>
                            <a:gd name="T1" fmla="*/ 0 h 9"/>
                            <a:gd name="T2" fmla="*/ 0 w 2"/>
                            <a:gd name="T3" fmla="*/ 0 h 9"/>
                            <a:gd name="T4" fmla="*/ 1 w 2"/>
                            <a:gd name="T5" fmla="*/ 0 h 9"/>
                            <a:gd name="T6" fmla="*/ 2 w 2"/>
                            <a:gd name="T7" fmla="*/ 0 h 9"/>
                            <a:gd name="T8" fmla="*/ 1 w 2"/>
                            <a:gd name="T9" fmla="*/ 0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1654" name="Freeform 231"/>
                        <p:cNvSpPr>
                          <a:spLocks/>
                        </p:cNvSpPr>
                        <p:nvPr/>
                      </p:nvSpPr>
                      <p:spPr bwMode="auto">
                        <a:xfrm>
                          <a:off x="4591" y="3035"/>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endParaRPr lang="en-US"/>
                        </a:p>
                      </p:txBody>
                    </p:sp>
                    <p:sp>
                      <p:nvSpPr>
                        <p:cNvPr id="1655" name="Freeform 232"/>
                        <p:cNvSpPr>
                          <a:spLocks/>
                        </p:cNvSpPr>
                        <p:nvPr/>
                      </p:nvSpPr>
                      <p:spPr bwMode="auto">
                        <a:xfrm>
                          <a:off x="4591"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endParaRPr lang="en-US"/>
                        </a:p>
                      </p:txBody>
                    </p:sp>
                  </p:grpSp>
                  <p:grpSp>
                    <p:nvGrpSpPr>
                      <p:cNvPr id="90" name="Group 233"/>
                      <p:cNvGrpSpPr>
                        <a:grpSpLocks/>
                      </p:cNvGrpSpPr>
                      <p:nvPr/>
                    </p:nvGrpSpPr>
                    <p:grpSpPr bwMode="auto">
                      <a:xfrm>
                        <a:off x="4592" y="3037"/>
                        <a:ext cx="10" cy="5"/>
                        <a:chOff x="4592" y="3037"/>
                        <a:chExt cx="10" cy="5"/>
                      </a:xfrm>
                    </p:grpSpPr>
                    <p:sp>
                      <p:nvSpPr>
                        <p:cNvPr id="1650" name="Freeform 234"/>
                        <p:cNvSpPr>
                          <a:spLocks/>
                        </p:cNvSpPr>
                        <p:nvPr/>
                      </p:nvSpPr>
                      <p:spPr bwMode="auto">
                        <a:xfrm>
                          <a:off x="4592" y="3037"/>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1651" name="Freeform 235"/>
                        <p:cNvSpPr>
                          <a:spLocks/>
                        </p:cNvSpPr>
                        <p:nvPr/>
                      </p:nvSpPr>
                      <p:spPr bwMode="auto">
                        <a:xfrm>
                          <a:off x="4593" y="3037"/>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652" name="Freeform 236"/>
                        <p:cNvSpPr>
                          <a:spLocks/>
                        </p:cNvSpPr>
                        <p:nvPr/>
                      </p:nvSpPr>
                      <p:spPr bwMode="auto">
                        <a:xfrm>
                          <a:off x="4594" y="3039"/>
                          <a:ext cx="8" cy="3"/>
                        </a:xfrm>
                        <a:custGeom>
                          <a:avLst/>
                          <a:gdLst>
                            <a:gd name="T0" fmla="*/ 0 w 8"/>
                            <a:gd name="T1" fmla="*/ 0 h 7"/>
                            <a:gd name="T2" fmla="*/ 0 w 8"/>
                            <a:gd name="T3" fmla="*/ 0 h 7"/>
                            <a:gd name="T4" fmla="*/ 0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0"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92" name="Group 237"/>
                      <p:cNvGrpSpPr>
                        <a:grpSpLocks/>
                      </p:cNvGrpSpPr>
                      <p:nvPr/>
                    </p:nvGrpSpPr>
                    <p:grpSpPr bwMode="auto">
                      <a:xfrm>
                        <a:off x="4595" y="3040"/>
                        <a:ext cx="10" cy="5"/>
                        <a:chOff x="4595" y="3040"/>
                        <a:chExt cx="10" cy="5"/>
                      </a:xfrm>
                    </p:grpSpPr>
                    <p:sp>
                      <p:nvSpPr>
                        <p:cNvPr id="1647" name="Freeform 238"/>
                        <p:cNvSpPr>
                          <a:spLocks/>
                        </p:cNvSpPr>
                        <p:nvPr/>
                      </p:nvSpPr>
                      <p:spPr bwMode="auto">
                        <a:xfrm>
                          <a:off x="4595" y="3040"/>
                          <a:ext cx="2" cy="5"/>
                        </a:xfrm>
                        <a:custGeom>
                          <a:avLst/>
                          <a:gdLst>
                            <a:gd name="T0" fmla="*/ 1 w 2"/>
                            <a:gd name="T1" fmla="*/ 0 h 11"/>
                            <a:gd name="T2" fmla="*/ 0 w 2"/>
                            <a:gd name="T3" fmla="*/ 0 h 11"/>
                            <a:gd name="T4" fmla="*/ 0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endParaRPr lang="en-US"/>
                        </a:p>
                      </p:txBody>
                    </p:sp>
                    <p:sp>
                      <p:nvSpPr>
                        <p:cNvPr id="1648" name="Freeform 239"/>
                        <p:cNvSpPr>
                          <a:spLocks/>
                        </p:cNvSpPr>
                        <p:nvPr/>
                      </p:nvSpPr>
                      <p:spPr bwMode="auto">
                        <a:xfrm>
                          <a:off x="4595" y="3040"/>
                          <a:ext cx="9" cy="2"/>
                        </a:xfrm>
                        <a:custGeom>
                          <a:avLst/>
                          <a:gdLst>
                            <a:gd name="T0" fmla="*/ 1 w 9"/>
                            <a:gd name="T1" fmla="*/ 0 h 5"/>
                            <a:gd name="T2" fmla="*/ 6 w 9"/>
                            <a:gd name="T3" fmla="*/ 0 h 5"/>
                            <a:gd name="T4" fmla="*/ 6 w 9"/>
                            <a:gd name="T5" fmla="*/ 0 h 5"/>
                            <a:gd name="T6" fmla="*/ 7 w 9"/>
                            <a:gd name="T7" fmla="*/ 0 h 5"/>
                            <a:gd name="T8" fmla="*/ 9 w 9"/>
                            <a:gd name="T9" fmla="*/ 0 h 5"/>
                            <a:gd name="T10" fmla="*/ 2 w 9"/>
                            <a:gd name="T11" fmla="*/ 0 h 5"/>
                            <a:gd name="T12" fmla="*/ 1 w 9"/>
                            <a:gd name="T13" fmla="*/ 0 h 5"/>
                            <a:gd name="T14" fmla="*/ 0 w 9"/>
                            <a:gd name="T15" fmla="*/ 0 h 5"/>
                            <a:gd name="T16" fmla="*/ 1 w 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1" y="0"/>
                              </a:moveTo>
                              <a:lnTo>
                                <a:pt x="6" y="0"/>
                              </a:lnTo>
                              <a:lnTo>
                                <a:pt x="7" y="2"/>
                              </a:lnTo>
                              <a:lnTo>
                                <a:pt x="9"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1649" name="Freeform 240"/>
                        <p:cNvSpPr>
                          <a:spLocks/>
                        </p:cNvSpPr>
                        <p:nvPr/>
                      </p:nvSpPr>
                      <p:spPr bwMode="auto">
                        <a:xfrm>
                          <a:off x="4596" y="3042"/>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1"/>
                              </a:lnTo>
                              <a:lnTo>
                                <a:pt x="1" y="0"/>
                              </a:lnTo>
                              <a:lnTo>
                                <a:pt x="8" y="0"/>
                              </a:lnTo>
                              <a:lnTo>
                                <a:pt x="9" y="6"/>
                              </a:lnTo>
                              <a:lnTo>
                                <a:pt x="0" y="6"/>
                              </a:lnTo>
                              <a:close/>
                            </a:path>
                          </a:pathLst>
                        </a:custGeom>
                        <a:solidFill>
                          <a:srgbClr val="C0C0C0"/>
                        </a:solidFill>
                        <a:ln w="9525">
                          <a:noFill/>
                          <a:round/>
                          <a:headEnd/>
                          <a:tailEnd/>
                        </a:ln>
                      </p:spPr>
                      <p:txBody>
                        <a:bodyPr/>
                        <a:lstStyle/>
                        <a:p>
                          <a:endParaRPr lang="en-US"/>
                        </a:p>
                      </p:txBody>
                    </p:sp>
                  </p:grpSp>
                  <p:grpSp>
                    <p:nvGrpSpPr>
                      <p:cNvPr id="93" name="Group 241"/>
                      <p:cNvGrpSpPr>
                        <a:grpSpLocks/>
                      </p:cNvGrpSpPr>
                      <p:nvPr/>
                    </p:nvGrpSpPr>
                    <p:grpSpPr bwMode="auto">
                      <a:xfrm>
                        <a:off x="4597" y="3043"/>
                        <a:ext cx="10" cy="5"/>
                        <a:chOff x="4597" y="3043"/>
                        <a:chExt cx="10" cy="5"/>
                      </a:xfrm>
                    </p:grpSpPr>
                    <p:sp>
                      <p:nvSpPr>
                        <p:cNvPr id="1644" name="Freeform 242"/>
                        <p:cNvSpPr>
                          <a:spLocks/>
                        </p:cNvSpPr>
                        <p:nvPr/>
                      </p:nvSpPr>
                      <p:spPr bwMode="auto">
                        <a:xfrm>
                          <a:off x="4597"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1645" name="Freeform 243"/>
                        <p:cNvSpPr>
                          <a:spLocks/>
                        </p:cNvSpPr>
                        <p:nvPr/>
                      </p:nvSpPr>
                      <p:spPr bwMode="auto">
                        <a:xfrm>
                          <a:off x="4598" y="3043"/>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1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1" y="3"/>
                              </a:lnTo>
                              <a:lnTo>
                                <a:pt x="0" y="0"/>
                              </a:lnTo>
                              <a:close/>
                            </a:path>
                          </a:pathLst>
                        </a:custGeom>
                        <a:solidFill>
                          <a:srgbClr val="E0E0E0"/>
                        </a:solidFill>
                        <a:ln w="9525">
                          <a:noFill/>
                          <a:round/>
                          <a:headEnd/>
                          <a:tailEnd/>
                        </a:ln>
                      </p:spPr>
                      <p:txBody>
                        <a:bodyPr/>
                        <a:lstStyle/>
                        <a:p>
                          <a:endParaRPr lang="en-US"/>
                        </a:p>
                      </p:txBody>
                    </p:sp>
                    <p:sp>
                      <p:nvSpPr>
                        <p:cNvPr id="1646" name="Freeform 244"/>
                        <p:cNvSpPr>
                          <a:spLocks/>
                        </p:cNvSpPr>
                        <p:nvPr/>
                      </p:nvSpPr>
                      <p:spPr bwMode="auto">
                        <a:xfrm>
                          <a:off x="4598" y="3045"/>
                          <a:ext cx="9" cy="3"/>
                        </a:xfrm>
                        <a:custGeom>
                          <a:avLst/>
                          <a:gdLst>
                            <a:gd name="T0" fmla="*/ 0 w 9"/>
                            <a:gd name="T1" fmla="*/ 1 h 5"/>
                            <a:gd name="T2" fmla="*/ 1 w 9"/>
                            <a:gd name="T3" fmla="*/ 1 h 5"/>
                            <a:gd name="T4" fmla="*/ 1 w 9"/>
                            <a:gd name="T5" fmla="*/ 0 h 5"/>
                            <a:gd name="T6" fmla="*/ 3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1" y="3"/>
                              </a:lnTo>
                              <a:lnTo>
                                <a:pt x="1" y="0"/>
                              </a:lnTo>
                              <a:lnTo>
                                <a:pt x="3"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94" name="Group 245"/>
                      <p:cNvGrpSpPr>
                        <a:grpSpLocks/>
                      </p:cNvGrpSpPr>
                      <p:nvPr/>
                    </p:nvGrpSpPr>
                    <p:grpSpPr bwMode="auto">
                      <a:xfrm>
                        <a:off x="4599" y="3045"/>
                        <a:ext cx="11" cy="6"/>
                        <a:chOff x="4599" y="3045"/>
                        <a:chExt cx="11" cy="6"/>
                      </a:xfrm>
                    </p:grpSpPr>
                    <p:sp>
                      <p:nvSpPr>
                        <p:cNvPr id="1641" name="Freeform 246"/>
                        <p:cNvSpPr>
                          <a:spLocks/>
                        </p:cNvSpPr>
                        <p:nvPr/>
                      </p:nvSpPr>
                      <p:spPr bwMode="auto">
                        <a:xfrm>
                          <a:off x="4599" y="3045"/>
                          <a:ext cx="4" cy="6"/>
                        </a:xfrm>
                        <a:custGeom>
                          <a:avLst/>
                          <a:gdLst>
                            <a:gd name="T0" fmla="*/ 3 w 4"/>
                            <a:gd name="T1" fmla="*/ 1 h 11"/>
                            <a:gd name="T2" fmla="*/ 0 w 4"/>
                            <a:gd name="T3" fmla="*/ 1 h 11"/>
                            <a:gd name="T4" fmla="*/ 2 w 4"/>
                            <a:gd name="T5" fmla="*/ 0 h 11"/>
                            <a:gd name="T6" fmla="*/ 4 w 4"/>
                            <a:gd name="T7" fmla="*/ 1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A0A0A0"/>
                        </a:solidFill>
                        <a:ln w="9525">
                          <a:noFill/>
                          <a:round/>
                          <a:headEnd/>
                          <a:tailEnd/>
                        </a:ln>
                      </p:spPr>
                      <p:txBody>
                        <a:bodyPr/>
                        <a:lstStyle/>
                        <a:p>
                          <a:endParaRPr lang="en-US"/>
                        </a:p>
                      </p:txBody>
                    </p:sp>
                    <p:sp>
                      <p:nvSpPr>
                        <p:cNvPr id="1642" name="Freeform 247"/>
                        <p:cNvSpPr>
                          <a:spLocks/>
                        </p:cNvSpPr>
                        <p:nvPr/>
                      </p:nvSpPr>
                      <p:spPr bwMode="auto">
                        <a:xfrm>
                          <a:off x="4601"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endParaRPr lang="en-US"/>
                        </a:p>
                      </p:txBody>
                    </p:sp>
                    <p:sp>
                      <p:nvSpPr>
                        <p:cNvPr id="1643" name="Freeform 248"/>
                        <p:cNvSpPr>
                          <a:spLocks/>
                        </p:cNvSpPr>
                        <p:nvPr/>
                      </p:nvSpPr>
                      <p:spPr bwMode="auto">
                        <a:xfrm>
                          <a:off x="4602"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endParaRPr lang="en-US"/>
                        </a:p>
                      </p:txBody>
                    </p:sp>
                  </p:grpSp>
                </p:grpSp>
                <p:grpSp>
                  <p:nvGrpSpPr>
                    <p:cNvPr id="95" name="Group 249"/>
                    <p:cNvGrpSpPr>
                      <a:grpSpLocks/>
                    </p:cNvGrpSpPr>
                    <p:nvPr/>
                  </p:nvGrpSpPr>
                  <p:grpSpPr bwMode="auto">
                    <a:xfrm>
                      <a:off x="4602" y="3049"/>
                      <a:ext cx="10" cy="4"/>
                      <a:chOff x="4602" y="3049"/>
                      <a:chExt cx="10" cy="4"/>
                    </a:xfrm>
                  </p:grpSpPr>
                  <p:sp>
                    <p:nvSpPr>
                      <p:cNvPr id="1633" name="Freeform 250"/>
                      <p:cNvSpPr>
                        <a:spLocks/>
                      </p:cNvSpPr>
                      <p:nvPr/>
                    </p:nvSpPr>
                    <p:spPr bwMode="auto">
                      <a:xfrm>
                        <a:off x="4602" y="3049"/>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1634" name="Freeform 251"/>
                      <p:cNvSpPr>
                        <a:spLocks/>
                      </p:cNvSpPr>
                      <p:nvPr/>
                    </p:nvSpPr>
                    <p:spPr bwMode="auto">
                      <a:xfrm>
                        <a:off x="4603"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1635" name="Freeform 252"/>
                      <p:cNvSpPr>
                        <a:spLocks/>
                      </p:cNvSpPr>
                      <p:nvPr/>
                    </p:nvSpPr>
                    <p:spPr bwMode="auto">
                      <a:xfrm>
                        <a:off x="4604" y="3051"/>
                        <a:ext cx="8" cy="2"/>
                      </a:xfrm>
                      <a:custGeom>
                        <a:avLst/>
                        <a:gdLst>
                          <a:gd name="T0" fmla="*/ 0 w 8"/>
                          <a:gd name="T1" fmla="*/ 1 h 4"/>
                          <a:gd name="T2" fmla="*/ 0 w 8"/>
                          <a:gd name="T3" fmla="*/ 1 h 4"/>
                          <a:gd name="T4" fmla="*/ 0 w 8"/>
                          <a:gd name="T5" fmla="*/ 1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1581" name="Group 253"/>
                    <p:cNvGrpSpPr>
                      <a:grpSpLocks/>
                    </p:cNvGrpSpPr>
                    <p:nvPr/>
                  </p:nvGrpSpPr>
                  <p:grpSpPr bwMode="auto">
                    <a:xfrm>
                      <a:off x="4605" y="3051"/>
                      <a:ext cx="9" cy="5"/>
                      <a:chOff x="4605" y="3051"/>
                      <a:chExt cx="9" cy="5"/>
                    </a:xfrm>
                  </p:grpSpPr>
                  <p:sp>
                    <p:nvSpPr>
                      <p:cNvPr id="1630" name="Freeform 254"/>
                      <p:cNvSpPr>
                        <a:spLocks/>
                      </p:cNvSpPr>
                      <p:nvPr/>
                    </p:nvSpPr>
                    <p:spPr bwMode="auto">
                      <a:xfrm>
                        <a:off x="4605" y="305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1631" name="Freeform 255"/>
                      <p:cNvSpPr>
                        <a:spLocks/>
                      </p:cNvSpPr>
                      <p:nvPr/>
                    </p:nvSpPr>
                    <p:spPr bwMode="auto">
                      <a:xfrm>
                        <a:off x="4606" y="3051"/>
                        <a:ext cx="7" cy="2"/>
                      </a:xfrm>
                      <a:custGeom>
                        <a:avLst/>
                        <a:gdLst>
                          <a:gd name="T0" fmla="*/ 0 w 7"/>
                          <a:gd name="T1" fmla="*/ 0 h 4"/>
                          <a:gd name="T2" fmla="*/ 4 w 7"/>
                          <a:gd name="T3" fmla="*/ 0 h 4"/>
                          <a:gd name="T4" fmla="*/ 5 w 7"/>
                          <a:gd name="T5" fmla="*/ 1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5" y="3"/>
                            </a:lnTo>
                            <a:lnTo>
                              <a:pt x="7" y="4"/>
                            </a:lnTo>
                            <a:lnTo>
                              <a:pt x="1" y="4"/>
                            </a:lnTo>
                            <a:lnTo>
                              <a:pt x="0" y="1"/>
                            </a:lnTo>
                            <a:lnTo>
                              <a:pt x="0" y="0"/>
                            </a:lnTo>
                            <a:close/>
                          </a:path>
                        </a:pathLst>
                      </a:custGeom>
                      <a:solidFill>
                        <a:srgbClr val="E0E0E0"/>
                      </a:solidFill>
                      <a:ln w="9525">
                        <a:noFill/>
                        <a:round/>
                        <a:headEnd/>
                        <a:tailEnd/>
                      </a:ln>
                    </p:spPr>
                    <p:txBody>
                      <a:bodyPr/>
                      <a:lstStyle/>
                      <a:p>
                        <a:endParaRPr lang="en-US"/>
                      </a:p>
                    </p:txBody>
                  </p:sp>
                  <p:sp>
                    <p:nvSpPr>
                      <p:cNvPr id="1632" name="Freeform 256"/>
                      <p:cNvSpPr>
                        <a:spLocks/>
                      </p:cNvSpPr>
                      <p:nvPr/>
                    </p:nvSpPr>
                    <p:spPr bwMode="auto">
                      <a:xfrm>
                        <a:off x="4606" y="3053"/>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1582" name="Group 257"/>
                    <p:cNvGrpSpPr>
                      <a:grpSpLocks/>
                    </p:cNvGrpSpPr>
                    <p:nvPr/>
                  </p:nvGrpSpPr>
                  <p:grpSpPr bwMode="auto">
                    <a:xfrm>
                      <a:off x="4562" y="3010"/>
                      <a:ext cx="9" cy="5"/>
                      <a:chOff x="4562" y="3010"/>
                      <a:chExt cx="9" cy="5"/>
                    </a:xfrm>
                  </p:grpSpPr>
                  <p:sp>
                    <p:nvSpPr>
                      <p:cNvPr id="1627" name="Freeform 258"/>
                      <p:cNvSpPr>
                        <a:spLocks/>
                      </p:cNvSpPr>
                      <p:nvPr/>
                    </p:nvSpPr>
                    <p:spPr bwMode="auto">
                      <a:xfrm>
                        <a:off x="4562" y="3010"/>
                        <a:ext cx="2" cy="5"/>
                      </a:xfrm>
                      <a:custGeom>
                        <a:avLst/>
                        <a:gdLst>
                          <a:gd name="T0" fmla="*/ 1 w 2"/>
                          <a:gd name="T1" fmla="*/ 1 h 9"/>
                          <a:gd name="T2" fmla="*/ 0 w 2"/>
                          <a:gd name="T3" fmla="*/ 1 h 9"/>
                          <a:gd name="T4" fmla="*/ 1 w 2"/>
                          <a:gd name="T5" fmla="*/ 0 h 9"/>
                          <a:gd name="T6" fmla="*/ 2 w 2"/>
                          <a:gd name="T7" fmla="*/ 1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1628" name="Freeform 259"/>
                      <p:cNvSpPr>
                        <a:spLocks/>
                      </p:cNvSpPr>
                      <p:nvPr/>
                    </p:nvSpPr>
                    <p:spPr bwMode="auto">
                      <a:xfrm>
                        <a:off x="4563" y="3010"/>
                        <a:ext cx="7" cy="3"/>
                      </a:xfrm>
                      <a:custGeom>
                        <a:avLst/>
                        <a:gdLst>
                          <a:gd name="T0" fmla="*/ 0 w 7"/>
                          <a:gd name="T1" fmla="*/ 0 h 5"/>
                          <a:gd name="T2" fmla="*/ 5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1629" name="Freeform 260"/>
                      <p:cNvSpPr>
                        <a:spLocks/>
                      </p:cNvSpPr>
                      <p:nvPr/>
                    </p:nvSpPr>
                    <p:spPr bwMode="auto">
                      <a:xfrm>
                        <a:off x="4564" y="3013"/>
                        <a:ext cx="7" cy="2"/>
                      </a:xfrm>
                      <a:custGeom>
                        <a:avLst/>
                        <a:gdLst>
                          <a:gd name="T0" fmla="*/ 0 w 7"/>
                          <a:gd name="T1" fmla="*/ 1 h 4"/>
                          <a:gd name="T2" fmla="*/ 0 w 7"/>
                          <a:gd name="T3" fmla="*/ 1 h 4"/>
                          <a:gd name="T4" fmla="*/ 0 w 7"/>
                          <a:gd name="T5" fmla="*/ 1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1"/>
                            </a:lnTo>
                            <a:lnTo>
                              <a:pt x="1" y="0"/>
                            </a:lnTo>
                            <a:lnTo>
                              <a:pt x="6" y="0"/>
                            </a:lnTo>
                            <a:lnTo>
                              <a:pt x="7" y="4"/>
                            </a:lnTo>
                            <a:lnTo>
                              <a:pt x="0" y="4"/>
                            </a:lnTo>
                            <a:close/>
                          </a:path>
                        </a:pathLst>
                      </a:custGeom>
                      <a:solidFill>
                        <a:srgbClr val="C0C0C0"/>
                      </a:solidFill>
                      <a:ln w="9525">
                        <a:noFill/>
                        <a:round/>
                        <a:headEnd/>
                        <a:tailEnd/>
                      </a:ln>
                    </p:spPr>
                    <p:txBody>
                      <a:bodyPr/>
                      <a:lstStyle/>
                      <a:p>
                        <a:endParaRPr lang="en-US"/>
                      </a:p>
                    </p:txBody>
                  </p:sp>
                </p:grpSp>
                <p:grpSp>
                  <p:nvGrpSpPr>
                    <p:cNvPr id="1583" name="Group 261"/>
                    <p:cNvGrpSpPr>
                      <a:grpSpLocks/>
                    </p:cNvGrpSpPr>
                    <p:nvPr/>
                  </p:nvGrpSpPr>
                  <p:grpSpPr bwMode="auto">
                    <a:xfrm>
                      <a:off x="4564" y="3013"/>
                      <a:ext cx="10" cy="5"/>
                      <a:chOff x="4564" y="3013"/>
                      <a:chExt cx="10" cy="5"/>
                    </a:xfrm>
                  </p:grpSpPr>
                  <p:sp>
                    <p:nvSpPr>
                      <p:cNvPr id="1624" name="Freeform 262"/>
                      <p:cNvSpPr>
                        <a:spLocks/>
                      </p:cNvSpPr>
                      <p:nvPr/>
                    </p:nvSpPr>
                    <p:spPr bwMode="auto">
                      <a:xfrm>
                        <a:off x="4564"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endParaRPr lang="en-US"/>
                      </a:p>
                    </p:txBody>
                  </p:sp>
                  <p:sp>
                    <p:nvSpPr>
                      <p:cNvPr id="1625" name="Freeform 263"/>
                      <p:cNvSpPr>
                        <a:spLocks/>
                      </p:cNvSpPr>
                      <p:nvPr/>
                    </p:nvSpPr>
                    <p:spPr bwMode="auto">
                      <a:xfrm>
                        <a:off x="4565" y="3013"/>
                        <a:ext cx="7" cy="2"/>
                      </a:xfrm>
                      <a:custGeom>
                        <a:avLst/>
                        <a:gdLst>
                          <a:gd name="T0" fmla="*/ 0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6"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626" name="Freeform 264"/>
                      <p:cNvSpPr>
                        <a:spLocks/>
                      </p:cNvSpPr>
                      <p:nvPr/>
                    </p:nvSpPr>
                    <p:spPr bwMode="auto">
                      <a:xfrm>
                        <a:off x="4566" y="3015"/>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1584" name="Group 265"/>
                    <p:cNvGrpSpPr>
                      <a:grpSpLocks/>
                    </p:cNvGrpSpPr>
                    <p:nvPr/>
                  </p:nvGrpSpPr>
                  <p:grpSpPr bwMode="auto">
                    <a:xfrm>
                      <a:off x="4567" y="3016"/>
                      <a:ext cx="9" cy="5"/>
                      <a:chOff x="4567" y="3016"/>
                      <a:chExt cx="9" cy="5"/>
                    </a:xfrm>
                  </p:grpSpPr>
                  <p:sp>
                    <p:nvSpPr>
                      <p:cNvPr id="1621" name="Freeform 266"/>
                      <p:cNvSpPr>
                        <a:spLocks/>
                      </p:cNvSpPr>
                      <p:nvPr/>
                    </p:nvSpPr>
                    <p:spPr bwMode="auto">
                      <a:xfrm>
                        <a:off x="4567" y="3016"/>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1622" name="Freeform 267"/>
                      <p:cNvSpPr>
                        <a:spLocks/>
                      </p:cNvSpPr>
                      <p:nvPr/>
                    </p:nvSpPr>
                    <p:spPr bwMode="auto">
                      <a:xfrm>
                        <a:off x="4568" y="3016"/>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623" name="Freeform 268"/>
                      <p:cNvSpPr>
                        <a:spLocks/>
                      </p:cNvSpPr>
                      <p:nvPr/>
                    </p:nvSpPr>
                    <p:spPr bwMode="auto">
                      <a:xfrm>
                        <a:off x="4568" y="3018"/>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1585" name="Group 269"/>
                    <p:cNvGrpSpPr>
                      <a:grpSpLocks/>
                    </p:cNvGrpSpPr>
                    <p:nvPr/>
                  </p:nvGrpSpPr>
                  <p:grpSpPr bwMode="auto">
                    <a:xfrm>
                      <a:off x="4569" y="3019"/>
                      <a:ext cx="20" cy="17"/>
                      <a:chOff x="4569" y="3019"/>
                      <a:chExt cx="20" cy="17"/>
                    </a:xfrm>
                  </p:grpSpPr>
                  <p:grpSp>
                    <p:nvGrpSpPr>
                      <p:cNvPr id="1601" name="Group 270"/>
                      <p:cNvGrpSpPr>
                        <a:grpSpLocks/>
                      </p:cNvGrpSpPr>
                      <p:nvPr/>
                    </p:nvGrpSpPr>
                    <p:grpSpPr bwMode="auto">
                      <a:xfrm>
                        <a:off x="4569" y="3019"/>
                        <a:ext cx="9" cy="5"/>
                        <a:chOff x="4569" y="3019"/>
                        <a:chExt cx="9" cy="5"/>
                      </a:xfrm>
                    </p:grpSpPr>
                    <p:sp>
                      <p:nvSpPr>
                        <p:cNvPr id="1618" name="Freeform 271"/>
                        <p:cNvSpPr>
                          <a:spLocks/>
                        </p:cNvSpPr>
                        <p:nvPr/>
                      </p:nvSpPr>
                      <p:spPr bwMode="auto">
                        <a:xfrm>
                          <a:off x="4569" y="3019"/>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1619" name="Freeform 272"/>
                        <p:cNvSpPr>
                          <a:spLocks/>
                        </p:cNvSpPr>
                        <p:nvPr/>
                      </p:nvSpPr>
                      <p:spPr bwMode="auto">
                        <a:xfrm>
                          <a:off x="4570"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endParaRPr lang="en-US"/>
                        </a:p>
                      </p:txBody>
                    </p:sp>
                    <p:sp>
                      <p:nvSpPr>
                        <p:cNvPr id="1620" name="Freeform 273"/>
                        <p:cNvSpPr>
                          <a:spLocks/>
                        </p:cNvSpPr>
                        <p:nvPr/>
                      </p:nvSpPr>
                      <p:spPr bwMode="auto">
                        <a:xfrm>
                          <a:off x="4571" y="3022"/>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endParaRPr lang="en-US"/>
                        </a:p>
                      </p:txBody>
                    </p:sp>
                  </p:grpSp>
                  <p:grpSp>
                    <p:nvGrpSpPr>
                      <p:cNvPr id="1602" name="Group 274"/>
                      <p:cNvGrpSpPr>
                        <a:grpSpLocks/>
                      </p:cNvGrpSpPr>
                      <p:nvPr/>
                    </p:nvGrpSpPr>
                    <p:grpSpPr bwMode="auto">
                      <a:xfrm>
                        <a:off x="4571" y="3022"/>
                        <a:ext cx="11" cy="6"/>
                        <a:chOff x="4571" y="3022"/>
                        <a:chExt cx="11" cy="6"/>
                      </a:xfrm>
                    </p:grpSpPr>
                    <p:sp>
                      <p:nvSpPr>
                        <p:cNvPr id="1615" name="Freeform 275"/>
                        <p:cNvSpPr>
                          <a:spLocks/>
                        </p:cNvSpPr>
                        <p:nvPr/>
                      </p:nvSpPr>
                      <p:spPr bwMode="auto">
                        <a:xfrm>
                          <a:off x="4571" y="3022"/>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1616" name="Freeform 276"/>
                        <p:cNvSpPr>
                          <a:spLocks/>
                        </p:cNvSpPr>
                        <p:nvPr/>
                      </p:nvSpPr>
                      <p:spPr bwMode="auto">
                        <a:xfrm>
                          <a:off x="4572" y="3022"/>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3"/>
                              </a:lnTo>
                              <a:lnTo>
                                <a:pt x="8"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1617" name="Freeform 277"/>
                        <p:cNvSpPr>
                          <a:spLocks/>
                        </p:cNvSpPr>
                        <p:nvPr/>
                      </p:nvSpPr>
                      <p:spPr bwMode="auto">
                        <a:xfrm>
                          <a:off x="4573" y="3024"/>
                          <a:ext cx="9" cy="4"/>
                        </a:xfrm>
                        <a:custGeom>
                          <a:avLst/>
                          <a:gdLst>
                            <a:gd name="T0" fmla="*/ 0 w 9"/>
                            <a:gd name="T1" fmla="*/ 1 h 6"/>
                            <a:gd name="T2" fmla="*/ 0 w 9"/>
                            <a:gd name="T3" fmla="*/ 1 h 6"/>
                            <a:gd name="T4" fmla="*/ 0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1"/>
                              </a:lnTo>
                              <a:lnTo>
                                <a:pt x="1" y="0"/>
                              </a:lnTo>
                              <a:lnTo>
                                <a:pt x="7" y="0"/>
                              </a:lnTo>
                              <a:lnTo>
                                <a:pt x="9" y="6"/>
                              </a:lnTo>
                              <a:lnTo>
                                <a:pt x="0" y="6"/>
                              </a:lnTo>
                              <a:close/>
                            </a:path>
                          </a:pathLst>
                        </a:custGeom>
                        <a:solidFill>
                          <a:srgbClr val="C0C0C0"/>
                        </a:solidFill>
                        <a:ln w="9525">
                          <a:noFill/>
                          <a:round/>
                          <a:headEnd/>
                          <a:tailEnd/>
                        </a:ln>
                      </p:spPr>
                      <p:txBody>
                        <a:bodyPr/>
                        <a:lstStyle/>
                        <a:p>
                          <a:endParaRPr lang="en-US"/>
                        </a:p>
                      </p:txBody>
                    </p:sp>
                  </p:grpSp>
                  <p:grpSp>
                    <p:nvGrpSpPr>
                      <p:cNvPr id="1603" name="Group 278"/>
                      <p:cNvGrpSpPr>
                        <a:grpSpLocks/>
                      </p:cNvGrpSpPr>
                      <p:nvPr/>
                    </p:nvGrpSpPr>
                    <p:grpSpPr bwMode="auto">
                      <a:xfrm>
                        <a:off x="4574" y="3025"/>
                        <a:ext cx="10" cy="5"/>
                        <a:chOff x="4574" y="3025"/>
                        <a:chExt cx="10" cy="5"/>
                      </a:xfrm>
                    </p:grpSpPr>
                    <p:sp>
                      <p:nvSpPr>
                        <p:cNvPr id="1612" name="Freeform 279"/>
                        <p:cNvSpPr>
                          <a:spLocks/>
                        </p:cNvSpPr>
                        <p:nvPr/>
                      </p:nvSpPr>
                      <p:spPr bwMode="auto">
                        <a:xfrm>
                          <a:off x="4574"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1613" name="Freeform 280"/>
                        <p:cNvSpPr>
                          <a:spLocks/>
                        </p:cNvSpPr>
                        <p:nvPr/>
                      </p:nvSpPr>
                      <p:spPr bwMode="auto">
                        <a:xfrm>
                          <a:off x="4575" y="3025"/>
                          <a:ext cx="8" cy="3"/>
                        </a:xfrm>
                        <a:custGeom>
                          <a:avLst/>
                          <a:gdLst>
                            <a:gd name="T0" fmla="*/ 0 w 8"/>
                            <a:gd name="T1" fmla="*/ 0 h 5"/>
                            <a:gd name="T2" fmla="*/ 5 w 8"/>
                            <a:gd name="T3" fmla="*/ 0 h 5"/>
                            <a:gd name="T4" fmla="*/ 6 w 8"/>
                            <a:gd name="T5" fmla="*/ 0 h 5"/>
                            <a:gd name="T6" fmla="*/ 6 w 8"/>
                            <a:gd name="T7" fmla="*/ 1 h 5"/>
                            <a:gd name="T8" fmla="*/ 8 w 8"/>
                            <a:gd name="T9" fmla="*/ 1 h 5"/>
                            <a:gd name="T10" fmla="*/ 1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6" y="0"/>
                              </a:lnTo>
                              <a:lnTo>
                                <a:pt x="6" y="2"/>
                              </a:lnTo>
                              <a:lnTo>
                                <a:pt x="8" y="5"/>
                              </a:lnTo>
                              <a:lnTo>
                                <a:pt x="1" y="5"/>
                              </a:lnTo>
                              <a:lnTo>
                                <a:pt x="1" y="4"/>
                              </a:lnTo>
                              <a:lnTo>
                                <a:pt x="0" y="2"/>
                              </a:lnTo>
                              <a:lnTo>
                                <a:pt x="0" y="0"/>
                              </a:lnTo>
                              <a:close/>
                            </a:path>
                          </a:pathLst>
                        </a:custGeom>
                        <a:solidFill>
                          <a:srgbClr val="E0E0E0"/>
                        </a:solidFill>
                        <a:ln w="9525">
                          <a:noFill/>
                          <a:round/>
                          <a:headEnd/>
                          <a:tailEnd/>
                        </a:ln>
                      </p:spPr>
                      <p:txBody>
                        <a:bodyPr/>
                        <a:lstStyle/>
                        <a:p>
                          <a:endParaRPr lang="en-US"/>
                        </a:p>
                      </p:txBody>
                    </p:sp>
                    <p:sp>
                      <p:nvSpPr>
                        <p:cNvPr id="1614" name="Freeform 281"/>
                        <p:cNvSpPr>
                          <a:spLocks/>
                        </p:cNvSpPr>
                        <p:nvPr/>
                      </p:nvSpPr>
                      <p:spPr bwMode="auto">
                        <a:xfrm>
                          <a:off x="4575" y="3028"/>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1604" name="Group 282"/>
                      <p:cNvGrpSpPr>
                        <a:grpSpLocks/>
                      </p:cNvGrpSpPr>
                      <p:nvPr/>
                    </p:nvGrpSpPr>
                    <p:grpSpPr bwMode="auto">
                      <a:xfrm>
                        <a:off x="4576" y="3028"/>
                        <a:ext cx="11" cy="5"/>
                        <a:chOff x="4576" y="3028"/>
                        <a:chExt cx="11" cy="5"/>
                      </a:xfrm>
                    </p:grpSpPr>
                    <p:sp>
                      <p:nvSpPr>
                        <p:cNvPr id="1609" name="Freeform 283"/>
                        <p:cNvSpPr>
                          <a:spLocks/>
                        </p:cNvSpPr>
                        <p:nvPr/>
                      </p:nvSpPr>
                      <p:spPr bwMode="auto">
                        <a:xfrm>
                          <a:off x="4576" y="3028"/>
                          <a:ext cx="2" cy="5"/>
                        </a:xfrm>
                        <a:custGeom>
                          <a:avLst/>
                          <a:gdLst>
                            <a:gd name="T0" fmla="*/ 2 w 2"/>
                            <a:gd name="T1" fmla="*/ 0 h 11"/>
                            <a:gd name="T2" fmla="*/ 0 w 2"/>
                            <a:gd name="T3" fmla="*/ 0 h 11"/>
                            <a:gd name="T4" fmla="*/ 1 w 2"/>
                            <a:gd name="T5" fmla="*/ 0 h 11"/>
                            <a:gd name="T6" fmla="*/ 2 w 2"/>
                            <a:gd name="T7" fmla="*/ 0 h 11"/>
                            <a:gd name="T8" fmla="*/ 2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endParaRPr lang="en-US"/>
                        </a:p>
                      </p:txBody>
                    </p:sp>
                    <p:sp>
                      <p:nvSpPr>
                        <p:cNvPr id="1610" name="Freeform 284"/>
                        <p:cNvSpPr>
                          <a:spLocks/>
                        </p:cNvSpPr>
                        <p:nvPr/>
                      </p:nvSpPr>
                      <p:spPr bwMode="auto">
                        <a:xfrm>
                          <a:off x="4577" y="3028"/>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3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1"/>
                              </a:lnTo>
                              <a:lnTo>
                                <a:pt x="8" y="3"/>
                              </a:lnTo>
                              <a:lnTo>
                                <a:pt x="3" y="3"/>
                              </a:lnTo>
                              <a:lnTo>
                                <a:pt x="1" y="3"/>
                              </a:lnTo>
                              <a:lnTo>
                                <a:pt x="0" y="0"/>
                              </a:lnTo>
                              <a:close/>
                            </a:path>
                          </a:pathLst>
                        </a:custGeom>
                        <a:solidFill>
                          <a:srgbClr val="E0E0E0"/>
                        </a:solidFill>
                        <a:ln w="9525">
                          <a:noFill/>
                          <a:round/>
                          <a:headEnd/>
                          <a:tailEnd/>
                        </a:ln>
                      </p:spPr>
                      <p:txBody>
                        <a:bodyPr/>
                        <a:lstStyle/>
                        <a:p>
                          <a:endParaRPr lang="en-US"/>
                        </a:p>
                      </p:txBody>
                    </p:sp>
                    <p:sp>
                      <p:nvSpPr>
                        <p:cNvPr id="1611" name="Freeform 285"/>
                        <p:cNvSpPr>
                          <a:spLocks/>
                        </p:cNvSpPr>
                        <p:nvPr/>
                      </p:nvSpPr>
                      <p:spPr bwMode="auto">
                        <a:xfrm>
                          <a:off x="4578" y="3031"/>
                          <a:ext cx="9" cy="2"/>
                        </a:xfrm>
                        <a:custGeom>
                          <a:avLst/>
                          <a:gdLst>
                            <a:gd name="T0" fmla="*/ 0 w 9"/>
                            <a:gd name="T1" fmla="*/ 0 h 5"/>
                            <a:gd name="T2" fmla="*/ 0 w 9"/>
                            <a:gd name="T3" fmla="*/ 0 h 5"/>
                            <a:gd name="T4" fmla="*/ 0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0" y="0"/>
                              </a:lnTo>
                              <a:lnTo>
                                <a:pt x="2" y="0"/>
                              </a:lnTo>
                              <a:lnTo>
                                <a:pt x="7" y="0"/>
                              </a:lnTo>
                              <a:lnTo>
                                <a:pt x="9" y="5"/>
                              </a:lnTo>
                              <a:lnTo>
                                <a:pt x="0" y="5"/>
                              </a:lnTo>
                              <a:close/>
                            </a:path>
                          </a:pathLst>
                        </a:custGeom>
                        <a:solidFill>
                          <a:srgbClr val="C0C0C0"/>
                        </a:solidFill>
                        <a:ln w="9525">
                          <a:noFill/>
                          <a:round/>
                          <a:headEnd/>
                          <a:tailEnd/>
                        </a:ln>
                      </p:spPr>
                      <p:txBody>
                        <a:bodyPr/>
                        <a:lstStyle/>
                        <a:p>
                          <a:endParaRPr lang="en-US"/>
                        </a:p>
                      </p:txBody>
                    </p:sp>
                  </p:grpSp>
                  <p:grpSp>
                    <p:nvGrpSpPr>
                      <p:cNvPr id="1605" name="Group 286"/>
                      <p:cNvGrpSpPr>
                        <a:grpSpLocks/>
                      </p:cNvGrpSpPr>
                      <p:nvPr/>
                    </p:nvGrpSpPr>
                    <p:grpSpPr bwMode="auto">
                      <a:xfrm>
                        <a:off x="4580" y="3031"/>
                        <a:ext cx="9" cy="5"/>
                        <a:chOff x="4580" y="3031"/>
                        <a:chExt cx="9" cy="5"/>
                      </a:xfrm>
                    </p:grpSpPr>
                    <p:sp>
                      <p:nvSpPr>
                        <p:cNvPr id="1606" name="Freeform 287"/>
                        <p:cNvSpPr>
                          <a:spLocks/>
                        </p:cNvSpPr>
                        <p:nvPr/>
                      </p:nvSpPr>
                      <p:spPr bwMode="auto">
                        <a:xfrm>
                          <a:off x="4580" y="303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1607" name="Freeform 288"/>
                        <p:cNvSpPr>
                          <a:spLocks/>
                        </p:cNvSpPr>
                        <p:nvPr/>
                      </p:nvSpPr>
                      <p:spPr bwMode="auto">
                        <a:xfrm>
                          <a:off x="4581" y="3031"/>
                          <a:ext cx="7" cy="2"/>
                        </a:xfrm>
                        <a:custGeom>
                          <a:avLst/>
                          <a:gdLst>
                            <a:gd name="T0" fmla="*/ 0 w 7"/>
                            <a:gd name="T1" fmla="*/ 0 h 5"/>
                            <a:gd name="T2" fmla="*/ 4 w 7"/>
                            <a:gd name="T3" fmla="*/ 0 h 5"/>
                            <a:gd name="T4" fmla="*/ 4 w 7"/>
                            <a:gd name="T5" fmla="*/ 0 h 5"/>
                            <a:gd name="T6" fmla="*/ 5 w 7"/>
                            <a:gd name="T7" fmla="*/ 0 h 5"/>
                            <a:gd name="T8" fmla="*/ 7 w 7"/>
                            <a:gd name="T9" fmla="*/ 0 h 5"/>
                            <a:gd name="T10" fmla="*/ 1 w 7"/>
                            <a:gd name="T11" fmla="*/ 0 h 5"/>
                            <a:gd name="T12" fmla="*/ 0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4" y="2"/>
                              </a:lnTo>
                              <a:lnTo>
                                <a:pt x="5" y="3"/>
                              </a:lnTo>
                              <a:lnTo>
                                <a:pt x="7" y="5"/>
                              </a:lnTo>
                              <a:lnTo>
                                <a:pt x="1" y="5"/>
                              </a:lnTo>
                              <a:lnTo>
                                <a:pt x="0" y="3"/>
                              </a:lnTo>
                              <a:lnTo>
                                <a:pt x="0" y="2"/>
                              </a:lnTo>
                              <a:lnTo>
                                <a:pt x="0" y="0"/>
                              </a:lnTo>
                              <a:close/>
                            </a:path>
                          </a:pathLst>
                        </a:custGeom>
                        <a:solidFill>
                          <a:srgbClr val="E0E0E0"/>
                        </a:solidFill>
                        <a:ln w="9525">
                          <a:noFill/>
                          <a:round/>
                          <a:headEnd/>
                          <a:tailEnd/>
                        </a:ln>
                      </p:spPr>
                      <p:txBody>
                        <a:bodyPr/>
                        <a:lstStyle/>
                        <a:p>
                          <a:endParaRPr lang="en-US"/>
                        </a:p>
                      </p:txBody>
                    </p:sp>
                    <p:sp>
                      <p:nvSpPr>
                        <p:cNvPr id="1608" name="Freeform 289"/>
                        <p:cNvSpPr>
                          <a:spLocks/>
                        </p:cNvSpPr>
                        <p:nvPr/>
                      </p:nvSpPr>
                      <p:spPr bwMode="auto">
                        <a:xfrm>
                          <a:off x="4581" y="3033"/>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1636" name="Group 290"/>
                    <p:cNvGrpSpPr>
                      <a:grpSpLocks/>
                    </p:cNvGrpSpPr>
                    <p:nvPr/>
                  </p:nvGrpSpPr>
                  <p:grpSpPr bwMode="auto">
                    <a:xfrm>
                      <a:off x="4582" y="3035"/>
                      <a:ext cx="20" cy="16"/>
                      <a:chOff x="4582" y="3035"/>
                      <a:chExt cx="20" cy="16"/>
                    </a:xfrm>
                  </p:grpSpPr>
                  <p:grpSp>
                    <p:nvGrpSpPr>
                      <p:cNvPr id="1637" name="Group 291"/>
                      <p:cNvGrpSpPr>
                        <a:grpSpLocks/>
                      </p:cNvGrpSpPr>
                      <p:nvPr/>
                    </p:nvGrpSpPr>
                    <p:grpSpPr bwMode="auto">
                      <a:xfrm>
                        <a:off x="4582" y="3035"/>
                        <a:ext cx="9" cy="4"/>
                        <a:chOff x="4582" y="3035"/>
                        <a:chExt cx="9" cy="4"/>
                      </a:xfrm>
                    </p:grpSpPr>
                    <p:sp>
                      <p:nvSpPr>
                        <p:cNvPr id="1598" name="Freeform 292"/>
                        <p:cNvSpPr>
                          <a:spLocks/>
                        </p:cNvSpPr>
                        <p:nvPr/>
                      </p:nvSpPr>
                      <p:spPr bwMode="auto">
                        <a:xfrm>
                          <a:off x="4582" y="3035"/>
                          <a:ext cx="2" cy="4"/>
                        </a:xfrm>
                        <a:custGeom>
                          <a:avLst/>
                          <a:gdLst>
                            <a:gd name="T0" fmla="*/ 1 w 2"/>
                            <a:gd name="T1" fmla="*/ 0 h 9"/>
                            <a:gd name="T2" fmla="*/ 0 w 2"/>
                            <a:gd name="T3" fmla="*/ 0 h 9"/>
                            <a:gd name="T4" fmla="*/ 1 w 2"/>
                            <a:gd name="T5" fmla="*/ 0 h 9"/>
                            <a:gd name="T6" fmla="*/ 2 w 2"/>
                            <a:gd name="T7" fmla="*/ 0 h 9"/>
                            <a:gd name="T8" fmla="*/ 1 w 2"/>
                            <a:gd name="T9" fmla="*/ 0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1599" name="Freeform 293"/>
                        <p:cNvSpPr>
                          <a:spLocks/>
                        </p:cNvSpPr>
                        <p:nvPr/>
                      </p:nvSpPr>
                      <p:spPr bwMode="auto">
                        <a:xfrm>
                          <a:off x="4583" y="303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endParaRPr lang="en-US"/>
                        </a:p>
                      </p:txBody>
                    </p:sp>
                    <p:sp>
                      <p:nvSpPr>
                        <p:cNvPr id="1600" name="Freeform 294"/>
                        <p:cNvSpPr>
                          <a:spLocks/>
                        </p:cNvSpPr>
                        <p:nvPr/>
                      </p:nvSpPr>
                      <p:spPr bwMode="auto">
                        <a:xfrm>
                          <a:off x="4583"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endParaRPr lang="en-US"/>
                        </a:p>
                      </p:txBody>
                    </p:sp>
                  </p:grpSp>
                  <p:grpSp>
                    <p:nvGrpSpPr>
                      <p:cNvPr id="1638" name="Group 295"/>
                      <p:cNvGrpSpPr>
                        <a:grpSpLocks/>
                      </p:cNvGrpSpPr>
                      <p:nvPr/>
                    </p:nvGrpSpPr>
                    <p:grpSpPr bwMode="auto">
                      <a:xfrm>
                        <a:off x="4584" y="3037"/>
                        <a:ext cx="9" cy="5"/>
                        <a:chOff x="4584" y="3037"/>
                        <a:chExt cx="9" cy="5"/>
                      </a:xfrm>
                    </p:grpSpPr>
                    <p:sp>
                      <p:nvSpPr>
                        <p:cNvPr id="1595" name="Freeform 296"/>
                        <p:cNvSpPr>
                          <a:spLocks/>
                        </p:cNvSpPr>
                        <p:nvPr/>
                      </p:nvSpPr>
                      <p:spPr bwMode="auto">
                        <a:xfrm>
                          <a:off x="4584" y="3037"/>
                          <a:ext cx="3" cy="5"/>
                        </a:xfrm>
                        <a:custGeom>
                          <a:avLst/>
                          <a:gdLst>
                            <a:gd name="T0" fmla="*/ 1 w 3"/>
                            <a:gd name="T1" fmla="*/ 0 h 11"/>
                            <a:gd name="T2" fmla="*/ 0 w 3"/>
                            <a:gd name="T3" fmla="*/ 0 h 11"/>
                            <a:gd name="T4" fmla="*/ 1 w 3"/>
                            <a:gd name="T5" fmla="*/ 0 h 11"/>
                            <a:gd name="T6" fmla="*/ 3 w 3"/>
                            <a:gd name="T7" fmla="*/ 0 h 11"/>
                            <a:gd name="T8" fmla="*/ 1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4"/>
                              </a:lnTo>
                              <a:lnTo>
                                <a:pt x="1" y="0"/>
                              </a:lnTo>
                              <a:lnTo>
                                <a:pt x="3" y="4"/>
                              </a:lnTo>
                              <a:lnTo>
                                <a:pt x="1" y="11"/>
                              </a:lnTo>
                              <a:close/>
                            </a:path>
                          </a:pathLst>
                        </a:custGeom>
                        <a:solidFill>
                          <a:srgbClr val="A0A0A0"/>
                        </a:solidFill>
                        <a:ln w="9525">
                          <a:noFill/>
                          <a:round/>
                          <a:headEnd/>
                          <a:tailEnd/>
                        </a:ln>
                      </p:spPr>
                      <p:txBody>
                        <a:bodyPr/>
                        <a:lstStyle/>
                        <a:p>
                          <a:endParaRPr lang="en-US"/>
                        </a:p>
                      </p:txBody>
                    </p:sp>
                    <p:sp>
                      <p:nvSpPr>
                        <p:cNvPr id="1596" name="Freeform 297"/>
                        <p:cNvSpPr>
                          <a:spLocks/>
                        </p:cNvSpPr>
                        <p:nvPr/>
                      </p:nvSpPr>
                      <p:spPr bwMode="auto">
                        <a:xfrm>
                          <a:off x="4585"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1597" name="Freeform 298"/>
                        <p:cNvSpPr>
                          <a:spLocks/>
                        </p:cNvSpPr>
                        <p:nvPr/>
                      </p:nvSpPr>
                      <p:spPr bwMode="auto">
                        <a:xfrm>
                          <a:off x="4586" y="3039"/>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4"/>
                              </a:lnTo>
                              <a:lnTo>
                                <a:pt x="0" y="2"/>
                              </a:lnTo>
                              <a:lnTo>
                                <a:pt x="1" y="0"/>
                              </a:lnTo>
                              <a:lnTo>
                                <a:pt x="6" y="0"/>
                              </a:lnTo>
                              <a:lnTo>
                                <a:pt x="7" y="7"/>
                              </a:lnTo>
                              <a:lnTo>
                                <a:pt x="0" y="7"/>
                              </a:lnTo>
                              <a:close/>
                            </a:path>
                          </a:pathLst>
                        </a:custGeom>
                        <a:solidFill>
                          <a:srgbClr val="C0C0C0"/>
                        </a:solidFill>
                        <a:ln w="9525">
                          <a:noFill/>
                          <a:round/>
                          <a:headEnd/>
                          <a:tailEnd/>
                        </a:ln>
                      </p:spPr>
                      <p:txBody>
                        <a:bodyPr/>
                        <a:lstStyle/>
                        <a:p>
                          <a:endParaRPr lang="en-US"/>
                        </a:p>
                      </p:txBody>
                    </p:sp>
                  </p:grpSp>
                  <p:grpSp>
                    <p:nvGrpSpPr>
                      <p:cNvPr id="1639" name="Group 299"/>
                      <p:cNvGrpSpPr>
                        <a:grpSpLocks/>
                      </p:cNvGrpSpPr>
                      <p:nvPr/>
                    </p:nvGrpSpPr>
                    <p:grpSpPr bwMode="auto">
                      <a:xfrm>
                        <a:off x="4587" y="3040"/>
                        <a:ext cx="9" cy="5"/>
                        <a:chOff x="4587" y="3040"/>
                        <a:chExt cx="9" cy="5"/>
                      </a:xfrm>
                    </p:grpSpPr>
                    <p:sp>
                      <p:nvSpPr>
                        <p:cNvPr id="1592" name="Freeform 300"/>
                        <p:cNvSpPr>
                          <a:spLocks/>
                        </p:cNvSpPr>
                        <p:nvPr/>
                      </p:nvSpPr>
                      <p:spPr bwMode="auto">
                        <a:xfrm>
                          <a:off x="4587" y="3040"/>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1593" name="Freeform 301"/>
                        <p:cNvSpPr>
                          <a:spLocks/>
                        </p:cNvSpPr>
                        <p:nvPr/>
                      </p:nvSpPr>
                      <p:spPr bwMode="auto">
                        <a:xfrm>
                          <a:off x="4587" y="3040"/>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2"/>
                              </a:lnTo>
                              <a:lnTo>
                                <a:pt x="8"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1594" name="Freeform 302"/>
                        <p:cNvSpPr>
                          <a:spLocks/>
                        </p:cNvSpPr>
                        <p:nvPr/>
                      </p:nvSpPr>
                      <p:spPr bwMode="auto">
                        <a:xfrm>
                          <a:off x="4588" y="3042"/>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nvGrpSpPr>
                      <p:cNvPr id="1640" name="Group 303"/>
                      <p:cNvGrpSpPr>
                        <a:grpSpLocks/>
                      </p:cNvGrpSpPr>
                      <p:nvPr/>
                    </p:nvGrpSpPr>
                    <p:grpSpPr bwMode="auto">
                      <a:xfrm>
                        <a:off x="4589" y="3043"/>
                        <a:ext cx="9" cy="5"/>
                        <a:chOff x="4589" y="3043"/>
                        <a:chExt cx="9" cy="5"/>
                      </a:xfrm>
                    </p:grpSpPr>
                    <p:sp>
                      <p:nvSpPr>
                        <p:cNvPr id="1589" name="Freeform 304"/>
                        <p:cNvSpPr>
                          <a:spLocks/>
                        </p:cNvSpPr>
                        <p:nvPr/>
                      </p:nvSpPr>
                      <p:spPr bwMode="auto">
                        <a:xfrm>
                          <a:off x="4589"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1590" name="Freeform 305"/>
                        <p:cNvSpPr>
                          <a:spLocks/>
                        </p:cNvSpPr>
                        <p:nvPr/>
                      </p:nvSpPr>
                      <p:spPr bwMode="auto">
                        <a:xfrm>
                          <a:off x="4590"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1591" name="Freeform 306"/>
                        <p:cNvSpPr>
                          <a:spLocks/>
                        </p:cNvSpPr>
                        <p:nvPr/>
                      </p:nvSpPr>
                      <p:spPr bwMode="auto">
                        <a:xfrm>
                          <a:off x="4591" y="3045"/>
                          <a:ext cx="7" cy="3"/>
                        </a:xfrm>
                        <a:custGeom>
                          <a:avLst/>
                          <a:gdLst>
                            <a:gd name="T0" fmla="*/ 0 w 7"/>
                            <a:gd name="T1" fmla="*/ 1 h 5"/>
                            <a:gd name="T2" fmla="*/ 0 w 7"/>
                            <a:gd name="T3" fmla="*/ 1 h 5"/>
                            <a:gd name="T4" fmla="*/ 0 w 7"/>
                            <a:gd name="T5" fmla="*/ 0 h 5"/>
                            <a:gd name="T6" fmla="*/ 1 w 7"/>
                            <a:gd name="T7" fmla="*/ 0 h 5"/>
                            <a:gd name="T8" fmla="*/ 6 w 7"/>
                            <a:gd name="T9" fmla="*/ 0 h 5"/>
                            <a:gd name="T10" fmla="*/ 7 w 7"/>
                            <a:gd name="T11" fmla="*/ 1 h 5"/>
                            <a:gd name="T12" fmla="*/ 0 w 7"/>
                            <a:gd name="T13" fmla="*/ 1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endParaRPr lang="en-US"/>
                        </a:p>
                      </p:txBody>
                    </p:sp>
                  </p:grpSp>
                  <p:grpSp>
                    <p:nvGrpSpPr>
                      <p:cNvPr id="1656" name="Group 307"/>
                      <p:cNvGrpSpPr>
                        <a:grpSpLocks/>
                      </p:cNvGrpSpPr>
                      <p:nvPr/>
                    </p:nvGrpSpPr>
                    <p:grpSpPr bwMode="auto">
                      <a:xfrm>
                        <a:off x="4592" y="3045"/>
                        <a:ext cx="10" cy="6"/>
                        <a:chOff x="4592" y="3045"/>
                        <a:chExt cx="10" cy="6"/>
                      </a:xfrm>
                    </p:grpSpPr>
                    <p:sp>
                      <p:nvSpPr>
                        <p:cNvPr id="1586" name="Freeform 308"/>
                        <p:cNvSpPr>
                          <a:spLocks/>
                        </p:cNvSpPr>
                        <p:nvPr/>
                      </p:nvSpPr>
                      <p:spPr bwMode="auto">
                        <a:xfrm>
                          <a:off x="4592" y="3045"/>
                          <a:ext cx="2" cy="6"/>
                        </a:xfrm>
                        <a:custGeom>
                          <a:avLst/>
                          <a:gdLst>
                            <a:gd name="T0" fmla="*/ 1 w 2"/>
                            <a:gd name="T1" fmla="*/ 1 h 11"/>
                            <a:gd name="T2" fmla="*/ 0 w 2"/>
                            <a:gd name="T3" fmla="*/ 1 h 11"/>
                            <a:gd name="T4" fmla="*/ 0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endParaRPr lang="en-US"/>
                        </a:p>
                      </p:txBody>
                    </p:sp>
                    <p:sp>
                      <p:nvSpPr>
                        <p:cNvPr id="1587" name="Freeform 309"/>
                        <p:cNvSpPr>
                          <a:spLocks/>
                        </p:cNvSpPr>
                        <p:nvPr/>
                      </p:nvSpPr>
                      <p:spPr bwMode="auto">
                        <a:xfrm>
                          <a:off x="4592" y="3046"/>
                          <a:ext cx="7" cy="2"/>
                        </a:xfrm>
                        <a:custGeom>
                          <a:avLst/>
                          <a:gdLst>
                            <a:gd name="T0" fmla="*/ 1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2"/>
                              </a:lnTo>
                              <a:lnTo>
                                <a:pt x="7" y="4"/>
                              </a:lnTo>
                              <a:lnTo>
                                <a:pt x="2" y="4"/>
                              </a:lnTo>
                              <a:lnTo>
                                <a:pt x="1" y="4"/>
                              </a:lnTo>
                              <a:lnTo>
                                <a:pt x="0" y="0"/>
                              </a:lnTo>
                              <a:lnTo>
                                <a:pt x="1" y="0"/>
                              </a:lnTo>
                              <a:close/>
                            </a:path>
                          </a:pathLst>
                        </a:custGeom>
                        <a:solidFill>
                          <a:srgbClr val="E0E0E0"/>
                        </a:solidFill>
                        <a:ln w="9525">
                          <a:noFill/>
                          <a:round/>
                          <a:headEnd/>
                          <a:tailEnd/>
                        </a:ln>
                      </p:spPr>
                      <p:txBody>
                        <a:bodyPr/>
                        <a:lstStyle/>
                        <a:p>
                          <a:endParaRPr lang="en-US"/>
                        </a:p>
                      </p:txBody>
                    </p:sp>
                    <p:sp>
                      <p:nvSpPr>
                        <p:cNvPr id="1588" name="Freeform 310"/>
                        <p:cNvSpPr>
                          <a:spLocks/>
                        </p:cNvSpPr>
                        <p:nvPr/>
                      </p:nvSpPr>
                      <p:spPr bwMode="auto">
                        <a:xfrm>
                          <a:off x="4593" y="3049"/>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1" y="0"/>
                              </a:lnTo>
                              <a:lnTo>
                                <a:pt x="6" y="0"/>
                              </a:lnTo>
                              <a:lnTo>
                                <a:pt x="9" y="5"/>
                              </a:lnTo>
                              <a:lnTo>
                                <a:pt x="0" y="5"/>
                              </a:lnTo>
                              <a:close/>
                            </a:path>
                          </a:pathLst>
                        </a:custGeom>
                        <a:solidFill>
                          <a:srgbClr val="C0C0C0"/>
                        </a:solidFill>
                        <a:ln w="9525">
                          <a:noFill/>
                          <a:round/>
                          <a:headEnd/>
                          <a:tailEnd/>
                        </a:ln>
                      </p:spPr>
                      <p:txBody>
                        <a:bodyPr/>
                        <a:lstStyle/>
                        <a:p>
                          <a:endParaRPr lang="en-US"/>
                        </a:p>
                      </p:txBody>
                    </p:sp>
                  </p:grpSp>
                </p:grpSp>
                <p:grpSp>
                  <p:nvGrpSpPr>
                    <p:cNvPr id="1657" name="Group 311"/>
                    <p:cNvGrpSpPr>
                      <a:grpSpLocks/>
                    </p:cNvGrpSpPr>
                    <p:nvPr/>
                  </p:nvGrpSpPr>
                  <p:grpSpPr bwMode="auto">
                    <a:xfrm>
                      <a:off x="4593" y="3049"/>
                      <a:ext cx="11" cy="4"/>
                      <a:chOff x="4593" y="3049"/>
                      <a:chExt cx="11" cy="4"/>
                    </a:xfrm>
                  </p:grpSpPr>
                  <p:sp>
                    <p:nvSpPr>
                      <p:cNvPr id="1578" name="Freeform 312"/>
                      <p:cNvSpPr>
                        <a:spLocks/>
                      </p:cNvSpPr>
                      <p:nvPr/>
                    </p:nvSpPr>
                    <p:spPr bwMode="auto">
                      <a:xfrm>
                        <a:off x="4593" y="3049"/>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1579" name="Freeform 313"/>
                      <p:cNvSpPr>
                        <a:spLocks/>
                      </p:cNvSpPr>
                      <p:nvPr/>
                    </p:nvSpPr>
                    <p:spPr bwMode="auto">
                      <a:xfrm>
                        <a:off x="4594" y="3049"/>
                        <a:ext cx="8" cy="2"/>
                      </a:xfrm>
                      <a:custGeom>
                        <a:avLst/>
                        <a:gdLst>
                          <a:gd name="T0" fmla="*/ 1 w 8"/>
                          <a:gd name="T1" fmla="*/ 0 h 5"/>
                          <a:gd name="T2" fmla="*/ 5 w 8"/>
                          <a:gd name="T3" fmla="*/ 0 h 5"/>
                          <a:gd name="T4" fmla="*/ 5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7" y="2"/>
                            </a:lnTo>
                            <a:lnTo>
                              <a:pt x="8" y="5"/>
                            </a:lnTo>
                            <a:lnTo>
                              <a:pt x="2" y="5"/>
                            </a:lnTo>
                            <a:lnTo>
                              <a:pt x="1" y="3"/>
                            </a:lnTo>
                            <a:lnTo>
                              <a:pt x="0" y="0"/>
                            </a:lnTo>
                            <a:lnTo>
                              <a:pt x="1" y="0"/>
                            </a:lnTo>
                            <a:close/>
                          </a:path>
                        </a:pathLst>
                      </a:custGeom>
                      <a:solidFill>
                        <a:srgbClr val="E0E0E0"/>
                      </a:solidFill>
                      <a:ln w="9525">
                        <a:noFill/>
                        <a:round/>
                        <a:headEnd/>
                        <a:tailEnd/>
                      </a:ln>
                    </p:spPr>
                    <p:txBody>
                      <a:bodyPr/>
                      <a:lstStyle/>
                      <a:p>
                        <a:endParaRPr lang="en-US"/>
                      </a:p>
                    </p:txBody>
                  </p:sp>
                  <p:sp>
                    <p:nvSpPr>
                      <p:cNvPr id="1580" name="Freeform 314"/>
                      <p:cNvSpPr>
                        <a:spLocks/>
                      </p:cNvSpPr>
                      <p:nvPr/>
                    </p:nvSpPr>
                    <p:spPr bwMode="auto">
                      <a:xfrm>
                        <a:off x="4595" y="3051"/>
                        <a:ext cx="9" cy="2"/>
                      </a:xfrm>
                      <a:custGeom>
                        <a:avLst/>
                        <a:gdLst>
                          <a:gd name="T0" fmla="*/ 0 w 9"/>
                          <a:gd name="T1" fmla="*/ 1 h 4"/>
                          <a:gd name="T2" fmla="*/ 0 w 9"/>
                          <a:gd name="T3" fmla="*/ 1 h 4"/>
                          <a:gd name="T4" fmla="*/ 1 w 9"/>
                          <a:gd name="T5" fmla="*/ 1 h 4"/>
                          <a:gd name="T6" fmla="*/ 1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1" y="1"/>
                            </a:lnTo>
                            <a:lnTo>
                              <a:pt x="1" y="0"/>
                            </a:lnTo>
                            <a:lnTo>
                              <a:pt x="7" y="0"/>
                            </a:lnTo>
                            <a:lnTo>
                              <a:pt x="9" y="4"/>
                            </a:lnTo>
                            <a:lnTo>
                              <a:pt x="0" y="4"/>
                            </a:lnTo>
                            <a:close/>
                          </a:path>
                        </a:pathLst>
                      </a:custGeom>
                      <a:solidFill>
                        <a:srgbClr val="C0C0C0"/>
                      </a:solidFill>
                      <a:ln w="9525">
                        <a:noFill/>
                        <a:round/>
                        <a:headEnd/>
                        <a:tailEnd/>
                      </a:ln>
                    </p:spPr>
                    <p:txBody>
                      <a:bodyPr/>
                      <a:lstStyle/>
                      <a:p>
                        <a:endParaRPr lang="en-US"/>
                      </a:p>
                    </p:txBody>
                  </p:sp>
                </p:grpSp>
                <p:grpSp>
                  <p:nvGrpSpPr>
                    <p:cNvPr id="1658" name="Group 315"/>
                    <p:cNvGrpSpPr>
                      <a:grpSpLocks/>
                    </p:cNvGrpSpPr>
                    <p:nvPr/>
                  </p:nvGrpSpPr>
                  <p:grpSpPr bwMode="auto">
                    <a:xfrm>
                      <a:off x="4588" y="3003"/>
                      <a:ext cx="9" cy="5"/>
                      <a:chOff x="4588" y="3003"/>
                      <a:chExt cx="9" cy="5"/>
                    </a:xfrm>
                  </p:grpSpPr>
                  <p:sp>
                    <p:nvSpPr>
                      <p:cNvPr id="1575" name="Freeform 316"/>
                      <p:cNvSpPr>
                        <a:spLocks/>
                      </p:cNvSpPr>
                      <p:nvPr/>
                    </p:nvSpPr>
                    <p:spPr bwMode="auto">
                      <a:xfrm>
                        <a:off x="4588" y="3003"/>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endParaRPr lang="en-US"/>
                      </a:p>
                    </p:txBody>
                  </p:sp>
                  <p:sp>
                    <p:nvSpPr>
                      <p:cNvPr id="1576" name="Freeform 317"/>
                      <p:cNvSpPr>
                        <a:spLocks/>
                      </p:cNvSpPr>
                      <p:nvPr/>
                    </p:nvSpPr>
                    <p:spPr bwMode="auto">
                      <a:xfrm>
                        <a:off x="4590" y="3003"/>
                        <a:ext cx="6" cy="2"/>
                      </a:xfrm>
                      <a:custGeom>
                        <a:avLst/>
                        <a:gdLst>
                          <a:gd name="T0" fmla="*/ 0 w 6"/>
                          <a:gd name="T1" fmla="*/ 0 h 5"/>
                          <a:gd name="T2" fmla="*/ 3 w 6"/>
                          <a:gd name="T3" fmla="*/ 0 h 5"/>
                          <a:gd name="T4" fmla="*/ 6 w 6"/>
                          <a:gd name="T5" fmla="*/ 0 h 5"/>
                          <a:gd name="T6" fmla="*/ 2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3" y="0"/>
                            </a:lnTo>
                            <a:lnTo>
                              <a:pt x="6" y="5"/>
                            </a:lnTo>
                            <a:lnTo>
                              <a:pt x="2" y="5"/>
                            </a:lnTo>
                            <a:lnTo>
                              <a:pt x="0" y="0"/>
                            </a:lnTo>
                            <a:close/>
                          </a:path>
                        </a:pathLst>
                      </a:custGeom>
                      <a:solidFill>
                        <a:srgbClr val="606060"/>
                      </a:solidFill>
                      <a:ln w="9525">
                        <a:noFill/>
                        <a:round/>
                        <a:headEnd/>
                        <a:tailEnd/>
                      </a:ln>
                    </p:spPr>
                    <p:txBody>
                      <a:bodyPr/>
                      <a:lstStyle/>
                      <a:p>
                        <a:endParaRPr lang="en-US"/>
                      </a:p>
                    </p:txBody>
                  </p:sp>
                  <p:sp>
                    <p:nvSpPr>
                      <p:cNvPr id="1577" name="Freeform 318"/>
                      <p:cNvSpPr>
                        <a:spLocks/>
                      </p:cNvSpPr>
                      <p:nvPr/>
                    </p:nvSpPr>
                    <p:spPr bwMode="auto">
                      <a:xfrm>
                        <a:off x="4591" y="300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1659" name="Group 319"/>
                    <p:cNvGrpSpPr>
                      <a:grpSpLocks/>
                    </p:cNvGrpSpPr>
                    <p:nvPr/>
                  </p:nvGrpSpPr>
                  <p:grpSpPr bwMode="auto">
                    <a:xfrm>
                      <a:off x="4591" y="3006"/>
                      <a:ext cx="8" cy="4"/>
                      <a:chOff x="4591" y="3006"/>
                      <a:chExt cx="8" cy="4"/>
                    </a:xfrm>
                  </p:grpSpPr>
                  <p:sp>
                    <p:nvSpPr>
                      <p:cNvPr id="1572" name="Freeform 320"/>
                      <p:cNvSpPr>
                        <a:spLocks/>
                      </p:cNvSpPr>
                      <p:nvPr/>
                    </p:nvSpPr>
                    <p:spPr bwMode="auto">
                      <a:xfrm>
                        <a:off x="4591" y="3006"/>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endParaRPr lang="en-US"/>
                      </a:p>
                    </p:txBody>
                  </p:sp>
                  <p:sp>
                    <p:nvSpPr>
                      <p:cNvPr id="1573" name="Freeform 321"/>
                      <p:cNvSpPr>
                        <a:spLocks/>
                      </p:cNvSpPr>
                      <p:nvPr/>
                    </p:nvSpPr>
                    <p:spPr bwMode="auto">
                      <a:xfrm>
                        <a:off x="4592" y="3006"/>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endParaRPr lang="en-US"/>
                      </a:p>
                    </p:txBody>
                  </p:sp>
                  <p:sp>
                    <p:nvSpPr>
                      <p:cNvPr id="1574" name="Freeform 322"/>
                      <p:cNvSpPr>
                        <a:spLocks/>
                      </p:cNvSpPr>
                      <p:nvPr/>
                    </p:nvSpPr>
                    <p:spPr bwMode="auto">
                      <a:xfrm>
                        <a:off x="4593" y="3008"/>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1660" name="Group 323"/>
                    <p:cNvGrpSpPr>
                      <a:grpSpLocks/>
                    </p:cNvGrpSpPr>
                    <p:nvPr/>
                  </p:nvGrpSpPr>
                  <p:grpSpPr bwMode="auto">
                    <a:xfrm>
                      <a:off x="4593" y="3009"/>
                      <a:ext cx="10" cy="5"/>
                      <a:chOff x="4593" y="3009"/>
                      <a:chExt cx="10" cy="5"/>
                    </a:xfrm>
                  </p:grpSpPr>
                  <p:sp>
                    <p:nvSpPr>
                      <p:cNvPr id="1569" name="Freeform 324"/>
                      <p:cNvSpPr>
                        <a:spLocks/>
                      </p:cNvSpPr>
                      <p:nvPr/>
                    </p:nvSpPr>
                    <p:spPr bwMode="auto">
                      <a:xfrm>
                        <a:off x="4593" y="3009"/>
                        <a:ext cx="4" cy="5"/>
                      </a:xfrm>
                      <a:custGeom>
                        <a:avLst/>
                        <a:gdLst>
                          <a:gd name="T0" fmla="*/ 2 w 4"/>
                          <a:gd name="T1" fmla="*/ 1 h 9"/>
                          <a:gd name="T2" fmla="*/ 0 w 4"/>
                          <a:gd name="T3" fmla="*/ 1 h 9"/>
                          <a:gd name="T4" fmla="*/ 1 w 4"/>
                          <a:gd name="T5" fmla="*/ 0 h 9"/>
                          <a:gd name="T6" fmla="*/ 4 w 4"/>
                          <a:gd name="T7" fmla="*/ 1 h 9"/>
                          <a:gd name="T8" fmla="*/ 2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endParaRPr lang="en-US"/>
                      </a:p>
                    </p:txBody>
                  </p:sp>
                  <p:sp>
                    <p:nvSpPr>
                      <p:cNvPr id="1570" name="Freeform 325"/>
                      <p:cNvSpPr>
                        <a:spLocks/>
                      </p:cNvSpPr>
                      <p:nvPr/>
                    </p:nvSpPr>
                    <p:spPr bwMode="auto">
                      <a:xfrm>
                        <a:off x="4594" y="3009"/>
                        <a:ext cx="7" cy="2"/>
                      </a:xfrm>
                      <a:custGeom>
                        <a:avLst/>
                        <a:gdLst>
                          <a:gd name="T0" fmla="*/ 0 w 7"/>
                          <a:gd name="T1" fmla="*/ 0 h 4"/>
                          <a:gd name="T2" fmla="*/ 4 w 7"/>
                          <a:gd name="T3" fmla="*/ 0 h 4"/>
                          <a:gd name="T4" fmla="*/ 7 w 7"/>
                          <a:gd name="T5" fmla="*/ 1 h 4"/>
                          <a:gd name="T6" fmla="*/ 3 w 7"/>
                          <a:gd name="T7" fmla="*/ 1 h 4"/>
                          <a:gd name="T8" fmla="*/ 0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0"/>
                            </a:moveTo>
                            <a:lnTo>
                              <a:pt x="4" y="0"/>
                            </a:lnTo>
                            <a:lnTo>
                              <a:pt x="7" y="4"/>
                            </a:lnTo>
                            <a:lnTo>
                              <a:pt x="3" y="4"/>
                            </a:lnTo>
                            <a:lnTo>
                              <a:pt x="0" y="0"/>
                            </a:lnTo>
                            <a:close/>
                          </a:path>
                        </a:pathLst>
                      </a:custGeom>
                      <a:solidFill>
                        <a:srgbClr val="606060"/>
                      </a:solidFill>
                      <a:ln w="9525">
                        <a:noFill/>
                        <a:round/>
                        <a:headEnd/>
                        <a:tailEnd/>
                      </a:ln>
                    </p:spPr>
                    <p:txBody>
                      <a:bodyPr/>
                      <a:lstStyle/>
                      <a:p>
                        <a:endParaRPr lang="en-US"/>
                      </a:p>
                    </p:txBody>
                  </p:sp>
                  <p:sp>
                    <p:nvSpPr>
                      <p:cNvPr id="1571" name="Freeform 326"/>
                      <p:cNvSpPr>
                        <a:spLocks/>
                      </p:cNvSpPr>
                      <p:nvPr/>
                    </p:nvSpPr>
                    <p:spPr bwMode="auto">
                      <a:xfrm>
                        <a:off x="4595" y="3011"/>
                        <a:ext cx="8" cy="3"/>
                      </a:xfrm>
                      <a:custGeom>
                        <a:avLst/>
                        <a:gdLst>
                          <a:gd name="T0" fmla="*/ 0 w 8"/>
                          <a:gd name="T1" fmla="*/ 1 h 5"/>
                          <a:gd name="T2" fmla="*/ 2 w 8"/>
                          <a:gd name="T3" fmla="*/ 0 h 5"/>
                          <a:gd name="T4" fmla="*/ 6 w 8"/>
                          <a:gd name="T5" fmla="*/ 0 h 5"/>
                          <a:gd name="T6" fmla="*/ 8 w 8"/>
                          <a:gd name="T7" fmla="*/ 1 h 5"/>
                          <a:gd name="T8" fmla="*/ 0 w 8"/>
                          <a:gd name="T9" fmla="*/ 1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6" y="0"/>
                            </a:lnTo>
                            <a:lnTo>
                              <a:pt x="8" y="5"/>
                            </a:lnTo>
                            <a:lnTo>
                              <a:pt x="0" y="5"/>
                            </a:lnTo>
                            <a:close/>
                          </a:path>
                        </a:pathLst>
                      </a:custGeom>
                      <a:solidFill>
                        <a:srgbClr val="808080"/>
                      </a:solidFill>
                      <a:ln w="9525">
                        <a:noFill/>
                        <a:round/>
                        <a:headEnd/>
                        <a:tailEnd/>
                      </a:ln>
                    </p:spPr>
                    <p:txBody>
                      <a:bodyPr/>
                      <a:lstStyle/>
                      <a:p>
                        <a:endParaRPr lang="en-US"/>
                      </a:p>
                    </p:txBody>
                  </p:sp>
                </p:grpSp>
                <p:grpSp>
                  <p:nvGrpSpPr>
                    <p:cNvPr id="1697" name="Group 327"/>
                    <p:cNvGrpSpPr>
                      <a:grpSpLocks/>
                    </p:cNvGrpSpPr>
                    <p:nvPr/>
                  </p:nvGrpSpPr>
                  <p:grpSpPr bwMode="auto">
                    <a:xfrm>
                      <a:off x="4596" y="3012"/>
                      <a:ext cx="9" cy="5"/>
                      <a:chOff x="4596" y="3012"/>
                      <a:chExt cx="9" cy="5"/>
                    </a:xfrm>
                  </p:grpSpPr>
                  <p:sp>
                    <p:nvSpPr>
                      <p:cNvPr id="1566" name="Freeform 328"/>
                      <p:cNvSpPr>
                        <a:spLocks/>
                      </p:cNvSpPr>
                      <p:nvPr/>
                    </p:nvSpPr>
                    <p:spPr bwMode="auto">
                      <a:xfrm>
                        <a:off x="4596" y="3012"/>
                        <a:ext cx="3" cy="5"/>
                      </a:xfrm>
                      <a:custGeom>
                        <a:avLst/>
                        <a:gdLst>
                          <a:gd name="T0" fmla="*/ 2 w 3"/>
                          <a:gd name="T1" fmla="*/ 1 h 9"/>
                          <a:gd name="T2" fmla="*/ 0 w 3"/>
                          <a:gd name="T3" fmla="*/ 1 h 9"/>
                          <a:gd name="T4" fmla="*/ 1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5"/>
                            </a:lnTo>
                            <a:lnTo>
                              <a:pt x="1" y="0"/>
                            </a:lnTo>
                            <a:lnTo>
                              <a:pt x="3" y="5"/>
                            </a:lnTo>
                            <a:lnTo>
                              <a:pt x="2" y="9"/>
                            </a:lnTo>
                            <a:close/>
                          </a:path>
                        </a:pathLst>
                      </a:custGeom>
                      <a:solidFill>
                        <a:srgbClr val="202020"/>
                      </a:solidFill>
                      <a:ln w="9525">
                        <a:noFill/>
                        <a:round/>
                        <a:headEnd/>
                        <a:tailEnd/>
                      </a:ln>
                    </p:spPr>
                    <p:txBody>
                      <a:bodyPr/>
                      <a:lstStyle/>
                      <a:p>
                        <a:endParaRPr lang="en-US"/>
                      </a:p>
                    </p:txBody>
                  </p:sp>
                  <p:sp>
                    <p:nvSpPr>
                      <p:cNvPr id="1567" name="Freeform 329"/>
                      <p:cNvSpPr>
                        <a:spLocks/>
                      </p:cNvSpPr>
                      <p:nvPr/>
                    </p:nvSpPr>
                    <p:spPr bwMode="auto">
                      <a:xfrm>
                        <a:off x="4597" y="3012"/>
                        <a:ext cx="7" cy="2"/>
                      </a:xfrm>
                      <a:custGeom>
                        <a:avLst/>
                        <a:gdLst>
                          <a:gd name="T0" fmla="*/ 0 w 7"/>
                          <a:gd name="T1" fmla="*/ 0 h 5"/>
                          <a:gd name="T2" fmla="*/ 5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2" y="5"/>
                            </a:lnTo>
                            <a:lnTo>
                              <a:pt x="0" y="0"/>
                            </a:lnTo>
                            <a:close/>
                          </a:path>
                        </a:pathLst>
                      </a:custGeom>
                      <a:solidFill>
                        <a:srgbClr val="606060"/>
                      </a:solidFill>
                      <a:ln w="9525">
                        <a:noFill/>
                        <a:round/>
                        <a:headEnd/>
                        <a:tailEnd/>
                      </a:ln>
                    </p:spPr>
                    <p:txBody>
                      <a:bodyPr/>
                      <a:lstStyle/>
                      <a:p>
                        <a:endParaRPr lang="en-US"/>
                      </a:p>
                    </p:txBody>
                  </p:sp>
                  <p:sp>
                    <p:nvSpPr>
                      <p:cNvPr id="1568" name="Freeform 330"/>
                      <p:cNvSpPr>
                        <a:spLocks/>
                      </p:cNvSpPr>
                      <p:nvPr/>
                    </p:nvSpPr>
                    <p:spPr bwMode="auto">
                      <a:xfrm>
                        <a:off x="4598" y="3014"/>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endParaRPr lang="en-US"/>
                      </a:p>
                    </p:txBody>
                  </p:sp>
                </p:grpSp>
                <p:grpSp>
                  <p:nvGrpSpPr>
                    <p:cNvPr id="1698" name="Group 331"/>
                    <p:cNvGrpSpPr>
                      <a:grpSpLocks/>
                    </p:cNvGrpSpPr>
                    <p:nvPr/>
                  </p:nvGrpSpPr>
                  <p:grpSpPr bwMode="auto">
                    <a:xfrm>
                      <a:off x="4599" y="3014"/>
                      <a:ext cx="16" cy="15"/>
                      <a:chOff x="4599" y="3014"/>
                      <a:chExt cx="16" cy="15"/>
                    </a:xfrm>
                  </p:grpSpPr>
                  <p:grpSp>
                    <p:nvGrpSpPr>
                      <p:cNvPr id="1699" name="Group 332"/>
                      <p:cNvGrpSpPr>
                        <a:grpSpLocks/>
                      </p:cNvGrpSpPr>
                      <p:nvPr/>
                    </p:nvGrpSpPr>
                    <p:grpSpPr bwMode="auto">
                      <a:xfrm>
                        <a:off x="4599" y="3014"/>
                        <a:ext cx="9" cy="6"/>
                        <a:chOff x="4599" y="3014"/>
                        <a:chExt cx="9" cy="6"/>
                      </a:xfrm>
                    </p:grpSpPr>
                    <p:sp>
                      <p:nvSpPr>
                        <p:cNvPr id="1563" name="Freeform 333"/>
                        <p:cNvSpPr>
                          <a:spLocks/>
                        </p:cNvSpPr>
                        <p:nvPr/>
                      </p:nvSpPr>
                      <p:spPr bwMode="auto">
                        <a:xfrm>
                          <a:off x="4599" y="3014"/>
                          <a:ext cx="4" cy="6"/>
                        </a:xfrm>
                        <a:custGeom>
                          <a:avLst/>
                          <a:gdLst>
                            <a:gd name="T0" fmla="*/ 3 w 4"/>
                            <a:gd name="T1" fmla="*/ 1 h 11"/>
                            <a:gd name="T2" fmla="*/ 0 w 4"/>
                            <a:gd name="T3" fmla="*/ 1 h 11"/>
                            <a:gd name="T4" fmla="*/ 2 w 4"/>
                            <a:gd name="T5" fmla="*/ 0 h 11"/>
                            <a:gd name="T6" fmla="*/ 4 w 4"/>
                            <a:gd name="T7" fmla="*/ 1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4"/>
                              </a:lnTo>
                              <a:lnTo>
                                <a:pt x="2" y="0"/>
                              </a:lnTo>
                              <a:lnTo>
                                <a:pt x="4" y="4"/>
                              </a:lnTo>
                              <a:lnTo>
                                <a:pt x="3" y="11"/>
                              </a:lnTo>
                              <a:close/>
                            </a:path>
                          </a:pathLst>
                        </a:custGeom>
                        <a:solidFill>
                          <a:srgbClr val="202020"/>
                        </a:solidFill>
                        <a:ln w="9525">
                          <a:noFill/>
                          <a:round/>
                          <a:headEnd/>
                          <a:tailEnd/>
                        </a:ln>
                      </p:spPr>
                      <p:txBody>
                        <a:bodyPr/>
                        <a:lstStyle/>
                        <a:p>
                          <a:endParaRPr lang="en-US"/>
                        </a:p>
                      </p:txBody>
                    </p:sp>
                    <p:sp>
                      <p:nvSpPr>
                        <p:cNvPr id="1564" name="Freeform 334"/>
                        <p:cNvSpPr>
                          <a:spLocks/>
                        </p:cNvSpPr>
                        <p:nvPr/>
                      </p:nvSpPr>
                      <p:spPr bwMode="auto">
                        <a:xfrm>
                          <a:off x="4601" y="3014"/>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1565" name="Freeform 335"/>
                        <p:cNvSpPr>
                          <a:spLocks/>
                        </p:cNvSpPr>
                        <p:nvPr/>
                      </p:nvSpPr>
                      <p:spPr bwMode="auto">
                        <a:xfrm>
                          <a:off x="4602" y="3017"/>
                          <a:ext cx="6" cy="3"/>
                        </a:xfrm>
                        <a:custGeom>
                          <a:avLst/>
                          <a:gdLst>
                            <a:gd name="T0" fmla="*/ 0 w 6"/>
                            <a:gd name="T1" fmla="*/ 1 h 5"/>
                            <a:gd name="T2" fmla="*/ 1 w 6"/>
                            <a:gd name="T3" fmla="*/ 0 h 5"/>
                            <a:gd name="T4" fmla="*/ 5 w 6"/>
                            <a:gd name="T5" fmla="*/ 0 h 5"/>
                            <a:gd name="T6" fmla="*/ 6 w 6"/>
                            <a:gd name="T7" fmla="*/ 1 h 5"/>
                            <a:gd name="T8" fmla="*/ 0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1700" name="Group 336"/>
                      <p:cNvGrpSpPr>
                        <a:grpSpLocks/>
                      </p:cNvGrpSpPr>
                      <p:nvPr/>
                    </p:nvGrpSpPr>
                    <p:grpSpPr bwMode="auto">
                      <a:xfrm>
                        <a:off x="4602" y="3017"/>
                        <a:ext cx="8" cy="6"/>
                        <a:chOff x="4602" y="3017"/>
                        <a:chExt cx="8" cy="6"/>
                      </a:xfrm>
                    </p:grpSpPr>
                    <p:sp>
                      <p:nvSpPr>
                        <p:cNvPr id="1560" name="Freeform 337"/>
                        <p:cNvSpPr>
                          <a:spLocks/>
                        </p:cNvSpPr>
                        <p:nvPr/>
                      </p:nvSpPr>
                      <p:spPr bwMode="auto">
                        <a:xfrm>
                          <a:off x="4602" y="3017"/>
                          <a:ext cx="4" cy="6"/>
                        </a:xfrm>
                        <a:custGeom>
                          <a:avLst/>
                          <a:gdLst>
                            <a:gd name="T0" fmla="*/ 2 w 4"/>
                            <a:gd name="T1" fmla="*/ 1 h 11"/>
                            <a:gd name="T2" fmla="*/ 0 w 4"/>
                            <a:gd name="T3" fmla="*/ 1 h 11"/>
                            <a:gd name="T4" fmla="*/ 1 w 4"/>
                            <a:gd name="T5" fmla="*/ 0 h 11"/>
                            <a:gd name="T6" fmla="*/ 4 w 4"/>
                            <a:gd name="T7" fmla="*/ 1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endParaRPr lang="en-US"/>
                        </a:p>
                      </p:txBody>
                    </p:sp>
                    <p:sp>
                      <p:nvSpPr>
                        <p:cNvPr id="1561" name="Freeform 338"/>
                        <p:cNvSpPr>
                          <a:spLocks/>
                        </p:cNvSpPr>
                        <p:nvPr/>
                      </p:nvSpPr>
                      <p:spPr bwMode="auto">
                        <a:xfrm>
                          <a:off x="4603" y="3017"/>
                          <a:ext cx="6" cy="4"/>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1562" name="Freeform 339"/>
                        <p:cNvSpPr>
                          <a:spLocks/>
                        </p:cNvSpPr>
                        <p:nvPr/>
                      </p:nvSpPr>
                      <p:spPr bwMode="auto">
                        <a:xfrm>
                          <a:off x="4604" y="3021"/>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1701" name="Group 340"/>
                      <p:cNvGrpSpPr>
                        <a:grpSpLocks/>
                      </p:cNvGrpSpPr>
                      <p:nvPr/>
                    </p:nvGrpSpPr>
                    <p:grpSpPr bwMode="auto">
                      <a:xfrm>
                        <a:off x="4604" y="3021"/>
                        <a:ext cx="9" cy="5"/>
                        <a:chOff x="4604" y="3021"/>
                        <a:chExt cx="9" cy="5"/>
                      </a:xfrm>
                    </p:grpSpPr>
                    <p:sp>
                      <p:nvSpPr>
                        <p:cNvPr id="1557" name="Freeform 341"/>
                        <p:cNvSpPr>
                          <a:spLocks/>
                        </p:cNvSpPr>
                        <p:nvPr/>
                      </p:nvSpPr>
                      <p:spPr bwMode="auto">
                        <a:xfrm>
                          <a:off x="4604" y="3021"/>
                          <a:ext cx="4" cy="5"/>
                        </a:xfrm>
                        <a:custGeom>
                          <a:avLst/>
                          <a:gdLst>
                            <a:gd name="T0" fmla="*/ 3 w 4"/>
                            <a:gd name="T1" fmla="*/ 0 h 11"/>
                            <a:gd name="T2" fmla="*/ 0 w 4"/>
                            <a:gd name="T3" fmla="*/ 0 h 11"/>
                            <a:gd name="T4" fmla="*/ 1 w 4"/>
                            <a:gd name="T5" fmla="*/ 0 h 11"/>
                            <a:gd name="T6" fmla="*/ 4 w 4"/>
                            <a:gd name="T7" fmla="*/ 0 h 11"/>
                            <a:gd name="T8" fmla="*/ 3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6"/>
                              </a:lnTo>
                              <a:lnTo>
                                <a:pt x="1" y="0"/>
                              </a:lnTo>
                              <a:lnTo>
                                <a:pt x="4" y="6"/>
                              </a:lnTo>
                              <a:lnTo>
                                <a:pt x="3" y="11"/>
                              </a:lnTo>
                              <a:close/>
                            </a:path>
                          </a:pathLst>
                        </a:custGeom>
                        <a:solidFill>
                          <a:srgbClr val="202020"/>
                        </a:solidFill>
                        <a:ln w="9525">
                          <a:noFill/>
                          <a:round/>
                          <a:headEnd/>
                          <a:tailEnd/>
                        </a:ln>
                      </p:spPr>
                      <p:txBody>
                        <a:bodyPr/>
                        <a:lstStyle/>
                        <a:p>
                          <a:endParaRPr lang="en-US"/>
                        </a:p>
                      </p:txBody>
                    </p:sp>
                    <p:sp>
                      <p:nvSpPr>
                        <p:cNvPr id="1558" name="Freeform 342"/>
                        <p:cNvSpPr>
                          <a:spLocks/>
                        </p:cNvSpPr>
                        <p:nvPr/>
                      </p:nvSpPr>
                      <p:spPr bwMode="auto">
                        <a:xfrm>
                          <a:off x="4606" y="302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1559" name="Freeform 343"/>
                        <p:cNvSpPr>
                          <a:spLocks/>
                        </p:cNvSpPr>
                        <p:nvPr/>
                      </p:nvSpPr>
                      <p:spPr bwMode="auto">
                        <a:xfrm>
                          <a:off x="4607" y="302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1717" name="Group 344"/>
                      <p:cNvGrpSpPr>
                        <a:grpSpLocks/>
                      </p:cNvGrpSpPr>
                      <p:nvPr/>
                    </p:nvGrpSpPr>
                    <p:grpSpPr bwMode="auto">
                      <a:xfrm>
                        <a:off x="4607" y="3024"/>
                        <a:ext cx="8" cy="5"/>
                        <a:chOff x="4607" y="3024"/>
                        <a:chExt cx="8" cy="5"/>
                      </a:xfrm>
                    </p:grpSpPr>
                    <p:sp>
                      <p:nvSpPr>
                        <p:cNvPr id="1554" name="Freeform 345"/>
                        <p:cNvSpPr>
                          <a:spLocks/>
                        </p:cNvSpPr>
                        <p:nvPr/>
                      </p:nvSpPr>
                      <p:spPr bwMode="auto">
                        <a:xfrm>
                          <a:off x="4607" y="3024"/>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endParaRPr lang="en-US"/>
                        </a:p>
                      </p:txBody>
                    </p:sp>
                    <p:sp>
                      <p:nvSpPr>
                        <p:cNvPr id="1555" name="Freeform 346"/>
                        <p:cNvSpPr>
                          <a:spLocks/>
                        </p:cNvSpPr>
                        <p:nvPr/>
                      </p:nvSpPr>
                      <p:spPr bwMode="auto">
                        <a:xfrm>
                          <a:off x="4608" y="3024"/>
                          <a:ext cx="6" cy="2"/>
                        </a:xfrm>
                        <a:custGeom>
                          <a:avLst/>
                          <a:gdLst>
                            <a:gd name="T0" fmla="*/ 0 w 6"/>
                            <a:gd name="T1" fmla="*/ 0 h 5"/>
                            <a:gd name="T2" fmla="*/ 4 w 6"/>
                            <a:gd name="T3" fmla="*/ 0 h 5"/>
                            <a:gd name="T4" fmla="*/ 6 w 6"/>
                            <a:gd name="T5" fmla="*/ 0 h 5"/>
                            <a:gd name="T6" fmla="*/ 3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4" y="0"/>
                              </a:lnTo>
                              <a:lnTo>
                                <a:pt x="6" y="5"/>
                              </a:lnTo>
                              <a:lnTo>
                                <a:pt x="3" y="5"/>
                              </a:lnTo>
                              <a:lnTo>
                                <a:pt x="0" y="0"/>
                              </a:lnTo>
                              <a:close/>
                            </a:path>
                          </a:pathLst>
                        </a:custGeom>
                        <a:solidFill>
                          <a:srgbClr val="606060"/>
                        </a:solidFill>
                        <a:ln w="9525">
                          <a:noFill/>
                          <a:round/>
                          <a:headEnd/>
                          <a:tailEnd/>
                        </a:ln>
                      </p:spPr>
                      <p:txBody>
                        <a:bodyPr/>
                        <a:lstStyle/>
                        <a:p>
                          <a:endParaRPr lang="en-US"/>
                        </a:p>
                      </p:txBody>
                    </p:sp>
                    <p:sp>
                      <p:nvSpPr>
                        <p:cNvPr id="1556" name="Freeform 347"/>
                        <p:cNvSpPr>
                          <a:spLocks/>
                        </p:cNvSpPr>
                        <p:nvPr/>
                      </p:nvSpPr>
                      <p:spPr bwMode="auto">
                        <a:xfrm>
                          <a:off x="4609" y="3027"/>
                          <a:ext cx="6" cy="2"/>
                        </a:xfrm>
                        <a:custGeom>
                          <a:avLst/>
                          <a:gdLst>
                            <a:gd name="T0" fmla="*/ 0 w 6"/>
                            <a:gd name="T1" fmla="*/ 1 h 4"/>
                            <a:gd name="T2" fmla="*/ 2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2" y="0"/>
                              </a:lnTo>
                              <a:lnTo>
                                <a:pt x="5" y="0"/>
                              </a:lnTo>
                              <a:lnTo>
                                <a:pt x="6" y="4"/>
                              </a:lnTo>
                              <a:lnTo>
                                <a:pt x="0" y="4"/>
                              </a:lnTo>
                              <a:close/>
                            </a:path>
                          </a:pathLst>
                        </a:custGeom>
                        <a:solidFill>
                          <a:srgbClr val="808080"/>
                        </a:solidFill>
                        <a:ln w="9525">
                          <a:noFill/>
                          <a:round/>
                          <a:headEnd/>
                          <a:tailEnd/>
                        </a:ln>
                      </p:spPr>
                      <p:txBody>
                        <a:bodyPr/>
                        <a:lstStyle/>
                        <a:p>
                          <a:endParaRPr lang="en-US"/>
                        </a:p>
                      </p:txBody>
                    </p:sp>
                  </p:grpSp>
                </p:grpSp>
                <p:grpSp>
                  <p:nvGrpSpPr>
                    <p:cNvPr id="1718" name="Group 348"/>
                    <p:cNvGrpSpPr>
                      <a:grpSpLocks/>
                    </p:cNvGrpSpPr>
                    <p:nvPr/>
                  </p:nvGrpSpPr>
                  <p:grpSpPr bwMode="auto">
                    <a:xfrm>
                      <a:off x="4610" y="3027"/>
                      <a:ext cx="16" cy="14"/>
                      <a:chOff x="4610" y="3027"/>
                      <a:chExt cx="16" cy="14"/>
                    </a:xfrm>
                  </p:grpSpPr>
                  <p:grpSp>
                    <p:nvGrpSpPr>
                      <p:cNvPr id="1719" name="Group 349"/>
                      <p:cNvGrpSpPr>
                        <a:grpSpLocks/>
                      </p:cNvGrpSpPr>
                      <p:nvPr/>
                    </p:nvGrpSpPr>
                    <p:grpSpPr bwMode="auto">
                      <a:xfrm>
                        <a:off x="4610" y="3027"/>
                        <a:ext cx="8" cy="4"/>
                        <a:chOff x="4610" y="3027"/>
                        <a:chExt cx="8" cy="4"/>
                      </a:xfrm>
                    </p:grpSpPr>
                    <p:sp>
                      <p:nvSpPr>
                        <p:cNvPr id="1547" name="Freeform 350"/>
                        <p:cNvSpPr>
                          <a:spLocks/>
                        </p:cNvSpPr>
                        <p:nvPr/>
                      </p:nvSpPr>
                      <p:spPr bwMode="auto">
                        <a:xfrm>
                          <a:off x="4610" y="3027"/>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endParaRPr lang="en-US"/>
                        </a:p>
                      </p:txBody>
                    </p:sp>
                    <p:sp>
                      <p:nvSpPr>
                        <p:cNvPr id="1548" name="Freeform 351"/>
                        <p:cNvSpPr>
                          <a:spLocks/>
                        </p:cNvSpPr>
                        <p:nvPr/>
                      </p:nvSpPr>
                      <p:spPr bwMode="auto">
                        <a:xfrm>
                          <a:off x="4611" y="3027"/>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endParaRPr lang="en-US"/>
                        </a:p>
                      </p:txBody>
                    </p:sp>
                    <p:sp>
                      <p:nvSpPr>
                        <p:cNvPr id="1549" name="Freeform 352"/>
                        <p:cNvSpPr>
                          <a:spLocks/>
                        </p:cNvSpPr>
                        <p:nvPr/>
                      </p:nvSpPr>
                      <p:spPr bwMode="auto">
                        <a:xfrm>
                          <a:off x="4612" y="3029"/>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1720" name="Group 353"/>
                      <p:cNvGrpSpPr>
                        <a:grpSpLocks/>
                      </p:cNvGrpSpPr>
                      <p:nvPr/>
                    </p:nvGrpSpPr>
                    <p:grpSpPr bwMode="auto">
                      <a:xfrm>
                        <a:off x="4612" y="3030"/>
                        <a:ext cx="9" cy="5"/>
                        <a:chOff x="4612" y="3030"/>
                        <a:chExt cx="9" cy="5"/>
                      </a:xfrm>
                    </p:grpSpPr>
                    <p:sp>
                      <p:nvSpPr>
                        <p:cNvPr id="1544" name="Freeform 354"/>
                        <p:cNvSpPr>
                          <a:spLocks/>
                        </p:cNvSpPr>
                        <p:nvPr/>
                      </p:nvSpPr>
                      <p:spPr bwMode="auto">
                        <a:xfrm>
                          <a:off x="4612" y="3030"/>
                          <a:ext cx="4" cy="5"/>
                        </a:xfrm>
                        <a:custGeom>
                          <a:avLst/>
                          <a:gdLst>
                            <a:gd name="T0" fmla="*/ 2 w 4"/>
                            <a:gd name="T1" fmla="*/ 1 h 9"/>
                            <a:gd name="T2" fmla="*/ 0 w 4"/>
                            <a:gd name="T3" fmla="*/ 1 h 9"/>
                            <a:gd name="T4" fmla="*/ 1 w 4"/>
                            <a:gd name="T5" fmla="*/ 0 h 9"/>
                            <a:gd name="T6" fmla="*/ 4 w 4"/>
                            <a:gd name="T7" fmla="*/ 1 h 9"/>
                            <a:gd name="T8" fmla="*/ 2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endParaRPr lang="en-US"/>
                        </a:p>
                      </p:txBody>
                    </p:sp>
                    <p:sp>
                      <p:nvSpPr>
                        <p:cNvPr id="1545" name="Freeform 355"/>
                        <p:cNvSpPr>
                          <a:spLocks/>
                        </p:cNvSpPr>
                        <p:nvPr/>
                      </p:nvSpPr>
                      <p:spPr bwMode="auto">
                        <a:xfrm>
                          <a:off x="4613" y="3030"/>
                          <a:ext cx="6" cy="2"/>
                        </a:xfrm>
                        <a:custGeom>
                          <a:avLst/>
                          <a:gdLst>
                            <a:gd name="T0" fmla="*/ 0 w 6"/>
                            <a:gd name="T1" fmla="*/ 0 h 4"/>
                            <a:gd name="T2" fmla="*/ 4 w 6"/>
                            <a:gd name="T3" fmla="*/ 0 h 4"/>
                            <a:gd name="T4" fmla="*/ 6 w 6"/>
                            <a:gd name="T5" fmla="*/ 1 h 4"/>
                            <a:gd name="T6" fmla="*/ 3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3" y="4"/>
                              </a:lnTo>
                              <a:lnTo>
                                <a:pt x="0" y="0"/>
                              </a:lnTo>
                              <a:close/>
                            </a:path>
                          </a:pathLst>
                        </a:custGeom>
                        <a:solidFill>
                          <a:srgbClr val="606060"/>
                        </a:solidFill>
                        <a:ln w="9525">
                          <a:noFill/>
                          <a:round/>
                          <a:headEnd/>
                          <a:tailEnd/>
                        </a:ln>
                      </p:spPr>
                      <p:txBody>
                        <a:bodyPr/>
                        <a:lstStyle/>
                        <a:p>
                          <a:endParaRPr lang="en-US"/>
                        </a:p>
                      </p:txBody>
                    </p:sp>
                    <p:sp>
                      <p:nvSpPr>
                        <p:cNvPr id="1546" name="Freeform 356"/>
                        <p:cNvSpPr>
                          <a:spLocks/>
                        </p:cNvSpPr>
                        <p:nvPr/>
                      </p:nvSpPr>
                      <p:spPr bwMode="auto">
                        <a:xfrm>
                          <a:off x="4614" y="3032"/>
                          <a:ext cx="7" cy="3"/>
                        </a:xfrm>
                        <a:custGeom>
                          <a:avLst/>
                          <a:gdLst>
                            <a:gd name="T0" fmla="*/ 0 w 7"/>
                            <a:gd name="T1" fmla="*/ 1 h 5"/>
                            <a:gd name="T2" fmla="*/ 1 w 7"/>
                            <a:gd name="T3" fmla="*/ 0 h 5"/>
                            <a:gd name="T4" fmla="*/ 5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5" y="0"/>
                              </a:lnTo>
                              <a:lnTo>
                                <a:pt x="7" y="5"/>
                              </a:lnTo>
                              <a:lnTo>
                                <a:pt x="0" y="5"/>
                              </a:lnTo>
                              <a:close/>
                            </a:path>
                          </a:pathLst>
                        </a:custGeom>
                        <a:solidFill>
                          <a:srgbClr val="808080"/>
                        </a:solidFill>
                        <a:ln w="9525">
                          <a:noFill/>
                          <a:round/>
                          <a:headEnd/>
                          <a:tailEnd/>
                        </a:ln>
                      </p:spPr>
                      <p:txBody>
                        <a:bodyPr/>
                        <a:lstStyle/>
                        <a:p>
                          <a:endParaRPr lang="en-US"/>
                        </a:p>
                      </p:txBody>
                    </p:sp>
                  </p:grpSp>
                  <p:grpSp>
                    <p:nvGrpSpPr>
                      <p:cNvPr id="1721" name="Group 357"/>
                      <p:cNvGrpSpPr>
                        <a:grpSpLocks/>
                      </p:cNvGrpSpPr>
                      <p:nvPr/>
                    </p:nvGrpSpPr>
                    <p:grpSpPr bwMode="auto">
                      <a:xfrm>
                        <a:off x="4614" y="3033"/>
                        <a:ext cx="10" cy="5"/>
                        <a:chOff x="4614" y="3033"/>
                        <a:chExt cx="10" cy="5"/>
                      </a:xfrm>
                    </p:grpSpPr>
                    <p:sp>
                      <p:nvSpPr>
                        <p:cNvPr id="1541" name="Freeform 358"/>
                        <p:cNvSpPr>
                          <a:spLocks/>
                        </p:cNvSpPr>
                        <p:nvPr/>
                      </p:nvSpPr>
                      <p:spPr bwMode="auto">
                        <a:xfrm>
                          <a:off x="4614" y="3033"/>
                          <a:ext cx="4" cy="5"/>
                        </a:xfrm>
                        <a:custGeom>
                          <a:avLst/>
                          <a:gdLst>
                            <a:gd name="T0" fmla="*/ 3 w 4"/>
                            <a:gd name="T1" fmla="*/ 1 h 9"/>
                            <a:gd name="T2" fmla="*/ 0 w 4"/>
                            <a:gd name="T3" fmla="*/ 1 h 9"/>
                            <a:gd name="T4" fmla="*/ 2 w 4"/>
                            <a:gd name="T5" fmla="*/ 0 h 9"/>
                            <a:gd name="T6" fmla="*/ 4 w 4"/>
                            <a:gd name="T7" fmla="*/ 1 h 9"/>
                            <a:gd name="T8" fmla="*/ 3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9"/>
                              </a:moveTo>
                              <a:lnTo>
                                <a:pt x="0" y="5"/>
                              </a:lnTo>
                              <a:lnTo>
                                <a:pt x="2" y="0"/>
                              </a:lnTo>
                              <a:lnTo>
                                <a:pt x="4" y="5"/>
                              </a:lnTo>
                              <a:lnTo>
                                <a:pt x="3" y="9"/>
                              </a:lnTo>
                              <a:close/>
                            </a:path>
                          </a:pathLst>
                        </a:custGeom>
                        <a:solidFill>
                          <a:srgbClr val="202020"/>
                        </a:solidFill>
                        <a:ln w="9525">
                          <a:noFill/>
                          <a:round/>
                          <a:headEnd/>
                          <a:tailEnd/>
                        </a:ln>
                      </p:spPr>
                      <p:txBody>
                        <a:bodyPr/>
                        <a:lstStyle/>
                        <a:p>
                          <a:endParaRPr lang="en-US"/>
                        </a:p>
                      </p:txBody>
                    </p:sp>
                    <p:sp>
                      <p:nvSpPr>
                        <p:cNvPr id="1542" name="Freeform 359"/>
                        <p:cNvSpPr>
                          <a:spLocks/>
                        </p:cNvSpPr>
                        <p:nvPr/>
                      </p:nvSpPr>
                      <p:spPr bwMode="auto">
                        <a:xfrm>
                          <a:off x="4616" y="3033"/>
                          <a:ext cx="7" cy="2"/>
                        </a:xfrm>
                        <a:custGeom>
                          <a:avLst/>
                          <a:gdLst>
                            <a:gd name="T0" fmla="*/ 0 w 7"/>
                            <a:gd name="T1" fmla="*/ 0 h 5"/>
                            <a:gd name="T2" fmla="*/ 3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3" y="0"/>
                              </a:lnTo>
                              <a:lnTo>
                                <a:pt x="7" y="5"/>
                              </a:lnTo>
                              <a:lnTo>
                                <a:pt x="2" y="5"/>
                              </a:lnTo>
                              <a:lnTo>
                                <a:pt x="0" y="0"/>
                              </a:lnTo>
                              <a:close/>
                            </a:path>
                          </a:pathLst>
                        </a:custGeom>
                        <a:solidFill>
                          <a:srgbClr val="606060"/>
                        </a:solidFill>
                        <a:ln w="9525">
                          <a:noFill/>
                          <a:round/>
                          <a:headEnd/>
                          <a:tailEnd/>
                        </a:ln>
                      </p:spPr>
                      <p:txBody>
                        <a:bodyPr/>
                        <a:lstStyle/>
                        <a:p>
                          <a:endParaRPr lang="en-US"/>
                        </a:p>
                      </p:txBody>
                    </p:sp>
                    <p:sp>
                      <p:nvSpPr>
                        <p:cNvPr id="1543" name="Freeform 360"/>
                        <p:cNvSpPr>
                          <a:spLocks/>
                        </p:cNvSpPr>
                        <p:nvPr/>
                      </p:nvSpPr>
                      <p:spPr bwMode="auto">
                        <a:xfrm>
                          <a:off x="4617" y="3035"/>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endParaRPr lang="en-US"/>
                        </a:p>
                      </p:txBody>
                    </p:sp>
                  </p:grpSp>
                  <p:grpSp>
                    <p:nvGrpSpPr>
                      <p:cNvPr id="1758" name="Group 361"/>
                      <p:cNvGrpSpPr>
                        <a:grpSpLocks/>
                      </p:cNvGrpSpPr>
                      <p:nvPr/>
                    </p:nvGrpSpPr>
                    <p:grpSpPr bwMode="auto">
                      <a:xfrm>
                        <a:off x="4617" y="3035"/>
                        <a:ext cx="9" cy="6"/>
                        <a:chOff x="4617" y="3035"/>
                        <a:chExt cx="9" cy="6"/>
                      </a:xfrm>
                    </p:grpSpPr>
                    <p:sp>
                      <p:nvSpPr>
                        <p:cNvPr id="1538" name="Freeform 362"/>
                        <p:cNvSpPr>
                          <a:spLocks/>
                        </p:cNvSpPr>
                        <p:nvPr/>
                      </p:nvSpPr>
                      <p:spPr bwMode="auto">
                        <a:xfrm>
                          <a:off x="4617" y="3035"/>
                          <a:ext cx="5" cy="6"/>
                        </a:xfrm>
                        <a:custGeom>
                          <a:avLst/>
                          <a:gdLst>
                            <a:gd name="T0" fmla="*/ 2 w 5"/>
                            <a:gd name="T1" fmla="*/ 1 h 11"/>
                            <a:gd name="T2" fmla="*/ 0 w 5"/>
                            <a:gd name="T3" fmla="*/ 1 h 11"/>
                            <a:gd name="T4" fmla="*/ 1 w 5"/>
                            <a:gd name="T5" fmla="*/ 0 h 11"/>
                            <a:gd name="T6" fmla="*/ 5 w 5"/>
                            <a:gd name="T7" fmla="*/ 1 h 11"/>
                            <a:gd name="T8" fmla="*/ 2 w 5"/>
                            <a:gd name="T9" fmla="*/ 1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lnTo>
                                <a:pt x="0" y="6"/>
                              </a:lnTo>
                              <a:lnTo>
                                <a:pt x="1" y="0"/>
                              </a:lnTo>
                              <a:lnTo>
                                <a:pt x="5" y="6"/>
                              </a:lnTo>
                              <a:lnTo>
                                <a:pt x="2" y="11"/>
                              </a:lnTo>
                              <a:close/>
                            </a:path>
                          </a:pathLst>
                        </a:custGeom>
                        <a:solidFill>
                          <a:srgbClr val="202020"/>
                        </a:solidFill>
                        <a:ln w="9525">
                          <a:noFill/>
                          <a:round/>
                          <a:headEnd/>
                          <a:tailEnd/>
                        </a:ln>
                      </p:spPr>
                      <p:txBody>
                        <a:bodyPr/>
                        <a:lstStyle/>
                        <a:p>
                          <a:endParaRPr lang="en-US"/>
                        </a:p>
                      </p:txBody>
                    </p:sp>
                    <p:sp>
                      <p:nvSpPr>
                        <p:cNvPr id="1539" name="Freeform 363"/>
                        <p:cNvSpPr>
                          <a:spLocks/>
                        </p:cNvSpPr>
                        <p:nvPr/>
                      </p:nvSpPr>
                      <p:spPr bwMode="auto">
                        <a:xfrm>
                          <a:off x="4618" y="3036"/>
                          <a:ext cx="7" cy="2"/>
                        </a:xfrm>
                        <a:custGeom>
                          <a:avLst/>
                          <a:gdLst>
                            <a:gd name="T0" fmla="*/ 0 w 7"/>
                            <a:gd name="T1" fmla="*/ 0 h 5"/>
                            <a:gd name="T2" fmla="*/ 5 w 7"/>
                            <a:gd name="T3" fmla="*/ 0 h 5"/>
                            <a:gd name="T4" fmla="*/ 7 w 7"/>
                            <a:gd name="T5" fmla="*/ 0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4" y="5"/>
                              </a:lnTo>
                              <a:lnTo>
                                <a:pt x="0" y="0"/>
                              </a:lnTo>
                              <a:close/>
                            </a:path>
                          </a:pathLst>
                        </a:custGeom>
                        <a:solidFill>
                          <a:srgbClr val="606060"/>
                        </a:solidFill>
                        <a:ln w="9525">
                          <a:noFill/>
                          <a:round/>
                          <a:headEnd/>
                          <a:tailEnd/>
                        </a:ln>
                      </p:spPr>
                      <p:txBody>
                        <a:bodyPr/>
                        <a:lstStyle/>
                        <a:p>
                          <a:endParaRPr lang="en-US"/>
                        </a:p>
                      </p:txBody>
                    </p:sp>
                    <p:sp>
                      <p:nvSpPr>
                        <p:cNvPr id="1540" name="Freeform 364"/>
                        <p:cNvSpPr>
                          <a:spLocks/>
                        </p:cNvSpPr>
                        <p:nvPr/>
                      </p:nvSpPr>
                      <p:spPr bwMode="auto">
                        <a:xfrm>
                          <a:off x="4619" y="3038"/>
                          <a:ext cx="7" cy="3"/>
                        </a:xfrm>
                        <a:custGeom>
                          <a:avLst/>
                          <a:gdLst>
                            <a:gd name="T0" fmla="*/ 0 w 7"/>
                            <a:gd name="T1" fmla="*/ 1 h 5"/>
                            <a:gd name="T2" fmla="*/ 2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2" y="0"/>
                              </a:lnTo>
                              <a:lnTo>
                                <a:pt x="6" y="0"/>
                              </a:lnTo>
                              <a:lnTo>
                                <a:pt x="7" y="5"/>
                              </a:lnTo>
                              <a:lnTo>
                                <a:pt x="0" y="5"/>
                              </a:lnTo>
                              <a:close/>
                            </a:path>
                          </a:pathLst>
                        </a:custGeom>
                        <a:solidFill>
                          <a:srgbClr val="808080"/>
                        </a:solidFill>
                        <a:ln w="9525">
                          <a:noFill/>
                          <a:round/>
                          <a:headEnd/>
                          <a:tailEnd/>
                        </a:ln>
                      </p:spPr>
                      <p:txBody>
                        <a:bodyPr/>
                        <a:lstStyle/>
                        <a:p>
                          <a:endParaRPr lang="en-US"/>
                        </a:p>
                      </p:txBody>
                    </p:sp>
                  </p:grpSp>
                </p:grpSp>
                <p:grpSp>
                  <p:nvGrpSpPr>
                    <p:cNvPr id="1759" name="Group 365"/>
                    <p:cNvGrpSpPr>
                      <a:grpSpLocks/>
                    </p:cNvGrpSpPr>
                    <p:nvPr/>
                  </p:nvGrpSpPr>
                  <p:grpSpPr bwMode="auto">
                    <a:xfrm>
                      <a:off x="4621" y="3038"/>
                      <a:ext cx="8" cy="6"/>
                      <a:chOff x="4621" y="3038"/>
                      <a:chExt cx="8" cy="6"/>
                    </a:xfrm>
                  </p:grpSpPr>
                  <p:sp>
                    <p:nvSpPr>
                      <p:cNvPr id="1531" name="Freeform 366"/>
                      <p:cNvSpPr>
                        <a:spLocks/>
                      </p:cNvSpPr>
                      <p:nvPr/>
                    </p:nvSpPr>
                    <p:spPr bwMode="auto">
                      <a:xfrm>
                        <a:off x="4621" y="3038"/>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endParaRPr lang="en-US"/>
                      </a:p>
                    </p:txBody>
                  </p:sp>
                  <p:sp>
                    <p:nvSpPr>
                      <p:cNvPr id="1532" name="Freeform 367"/>
                      <p:cNvSpPr>
                        <a:spLocks/>
                      </p:cNvSpPr>
                      <p:nvPr/>
                    </p:nvSpPr>
                    <p:spPr bwMode="auto">
                      <a:xfrm>
                        <a:off x="4622" y="3038"/>
                        <a:ext cx="6" cy="4"/>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1533" name="Freeform 368"/>
                      <p:cNvSpPr>
                        <a:spLocks/>
                      </p:cNvSpPr>
                      <p:nvPr/>
                    </p:nvSpPr>
                    <p:spPr bwMode="auto">
                      <a:xfrm>
                        <a:off x="4623" y="3042"/>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1024" name="Group 369"/>
                    <p:cNvGrpSpPr>
                      <a:grpSpLocks/>
                    </p:cNvGrpSpPr>
                    <p:nvPr/>
                  </p:nvGrpSpPr>
                  <p:grpSpPr bwMode="auto">
                    <a:xfrm>
                      <a:off x="4623" y="3042"/>
                      <a:ext cx="8" cy="5"/>
                      <a:chOff x="4623" y="3042"/>
                      <a:chExt cx="8" cy="5"/>
                    </a:xfrm>
                  </p:grpSpPr>
                  <p:sp>
                    <p:nvSpPr>
                      <p:cNvPr id="1528" name="Freeform 370"/>
                      <p:cNvSpPr>
                        <a:spLocks/>
                      </p:cNvSpPr>
                      <p:nvPr/>
                    </p:nvSpPr>
                    <p:spPr bwMode="auto">
                      <a:xfrm>
                        <a:off x="4623" y="3042"/>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endParaRPr lang="en-US"/>
                      </a:p>
                    </p:txBody>
                  </p:sp>
                  <p:sp>
                    <p:nvSpPr>
                      <p:cNvPr id="1529" name="Freeform 371"/>
                      <p:cNvSpPr>
                        <a:spLocks/>
                      </p:cNvSpPr>
                      <p:nvPr/>
                    </p:nvSpPr>
                    <p:spPr bwMode="auto">
                      <a:xfrm>
                        <a:off x="4624" y="3042"/>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endParaRPr lang="en-US"/>
                      </a:p>
                    </p:txBody>
                  </p:sp>
                  <p:sp>
                    <p:nvSpPr>
                      <p:cNvPr id="1530" name="Freeform 372"/>
                      <p:cNvSpPr>
                        <a:spLocks/>
                      </p:cNvSpPr>
                      <p:nvPr/>
                    </p:nvSpPr>
                    <p:spPr bwMode="auto">
                      <a:xfrm>
                        <a:off x="4625" y="304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1025" name="Group 373"/>
                    <p:cNvGrpSpPr>
                      <a:grpSpLocks/>
                    </p:cNvGrpSpPr>
                    <p:nvPr/>
                  </p:nvGrpSpPr>
                  <p:grpSpPr bwMode="auto">
                    <a:xfrm>
                      <a:off x="4625" y="3045"/>
                      <a:ext cx="9" cy="5"/>
                      <a:chOff x="4625" y="3045"/>
                      <a:chExt cx="9" cy="5"/>
                    </a:xfrm>
                  </p:grpSpPr>
                  <p:sp>
                    <p:nvSpPr>
                      <p:cNvPr id="1525" name="Freeform 374"/>
                      <p:cNvSpPr>
                        <a:spLocks/>
                      </p:cNvSpPr>
                      <p:nvPr/>
                    </p:nvSpPr>
                    <p:spPr bwMode="auto">
                      <a:xfrm>
                        <a:off x="4625" y="3045"/>
                        <a:ext cx="4" cy="5"/>
                      </a:xfrm>
                      <a:custGeom>
                        <a:avLst/>
                        <a:gdLst>
                          <a:gd name="T0" fmla="*/ 3 w 4"/>
                          <a:gd name="T1" fmla="*/ 0 h 11"/>
                          <a:gd name="T2" fmla="*/ 0 w 4"/>
                          <a:gd name="T3" fmla="*/ 0 h 11"/>
                          <a:gd name="T4" fmla="*/ 2 w 4"/>
                          <a:gd name="T5" fmla="*/ 0 h 11"/>
                          <a:gd name="T6" fmla="*/ 4 w 4"/>
                          <a:gd name="T7" fmla="*/ 0 h 11"/>
                          <a:gd name="T8" fmla="*/ 3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202020"/>
                      </a:solidFill>
                      <a:ln w="9525">
                        <a:noFill/>
                        <a:round/>
                        <a:headEnd/>
                        <a:tailEnd/>
                      </a:ln>
                    </p:spPr>
                    <p:txBody>
                      <a:bodyPr/>
                      <a:lstStyle/>
                      <a:p>
                        <a:endParaRPr lang="en-US"/>
                      </a:p>
                    </p:txBody>
                  </p:sp>
                  <p:sp>
                    <p:nvSpPr>
                      <p:cNvPr id="1526" name="Freeform 375"/>
                      <p:cNvSpPr>
                        <a:spLocks/>
                      </p:cNvSpPr>
                      <p:nvPr/>
                    </p:nvSpPr>
                    <p:spPr bwMode="auto">
                      <a:xfrm>
                        <a:off x="4627" y="3045"/>
                        <a:ext cx="6" cy="3"/>
                      </a:xfrm>
                      <a:custGeom>
                        <a:avLst/>
                        <a:gdLst>
                          <a:gd name="T0" fmla="*/ 0 w 6"/>
                          <a:gd name="T1" fmla="*/ 0 h 7"/>
                          <a:gd name="T2" fmla="*/ 3 w 6"/>
                          <a:gd name="T3" fmla="*/ 0 h 7"/>
                          <a:gd name="T4" fmla="*/ 6 w 6"/>
                          <a:gd name="T5" fmla="*/ 0 h 7"/>
                          <a:gd name="T6" fmla="*/ 2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3" y="0"/>
                            </a:lnTo>
                            <a:lnTo>
                              <a:pt x="6" y="7"/>
                            </a:lnTo>
                            <a:lnTo>
                              <a:pt x="2" y="7"/>
                            </a:lnTo>
                            <a:lnTo>
                              <a:pt x="0" y="0"/>
                            </a:lnTo>
                            <a:close/>
                          </a:path>
                        </a:pathLst>
                      </a:custGeom>
                      <a:solidFill>
                        <a:srgbClr val="606060"/>
                      </a:solidFill>
                      <a:ln w="9525">
                        <a:noFill/>
                        <a:round/>
                        <a:headEnd/>
                        <a:tailEnd/>
                      </a:ln>
                    </p:spPr>
                    <p:txBody>
                      <a:bodyPr/>
                      <a:lstStyle/>
                      <a:p>
                        <a:endParaRPr lang="en-US"/>
                      </a:p>
                    </p:txBody>
                  </p:sp>
                  <p:sp>
                    <p:nvSpPr>
                      <p:cNvPr id="1527" name="Freeform 376"/>
                      <p:cNvSpPr>
                        <a:spLocks/>
                      </p:cNvSpPr>
                      <p:nvPr/>
                    </p:nvSpPr>
                    <p:spPr bwMode="auto">
                      <a:xfrm>
                        <a:off x="4628" y="3048"/>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endParaRPr lang="en-US"/>
                      </a:p>
                    </p:txBody>
                  </p:sp>
                </p:grpSp>
                <p:grpSp>
                  <p:nvGrpSpPr>
                    <p:cNvPr id="1033" name="Group 377"/>
                    <p:cNvGrpSpPr>
                      <a:grpSpLocks/>
                    </p:cNvGrpSpPr>
                    <p:nvPr/>
                  </p:nvGrpSpPr>
                  <p:grpSpPr bwMode="auto">
                    <a:xfrm>
                      <a:off x="4628" y="3048"/>
                      <a:ext cx="8" cy="5"/>
                      <a:chOff x="4628" y="3048"/>
                      <a:chExt cx="8" cy="5"/>
                    </a:xfrm>
                  </p:grpSpPr>
                  <p:sp>
                    <p:nvSpPr>
                      <p:cNvPr id="1522" name="Freeform 378"/>
                      <p:cNvSpPr>
                        <a:spLocks/>
                      </p:cNvSpPr>
                      <p:nvPr/>
                    </p:nvSpPr>
                    <p:spPr bwMode="auto">
                      <a:xfrm>
                        <a:off x="4628" y="3048"/>
                        <a:ext cx="4" cy="5"/>
                      </a:xfrm>
                      <a:custGeom>
                        <a:avLst/>
                        <a:gdLst>
                          <a:gd name="T0" fmla="*/ 2 w 4"/>
                          <a:gd name="T1" fmla="*/ 1 h 10"/>
                          <a:gd name="T2" fmla="*/ 0 w 4"/>
                          <a:gd name="T3" fmla="*/ 1 h 10"/>
                          <a:gd name="T4" fmla="*/ 1 w 4"/>
                          <a:gd name="T5" fmla="*/ 0 h 10"/>
                          <a:gd name="T6" fmla="*/ 4 w 4"/>
                          <a:gd name="T7" fmla="*/ 1 h 10"/>
                          <a:gd name="T8" fmla="*/ 2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2" y="10"/>
                            </a:moveTo>
                            <a:lnTo>
                              <a:pt x="0" y="4"/>
                            </a:lnTo>
                            <a:lnTo>
                              <a:pt x="1" y="0"/>
                            </a:lnTo>
                            <a:lnTo>
                              <a:pt x="4" y="4"/>
                            </a:lnTo>
                            <a:lnTo>
                              <a:pt x="2" y="10"/>
                            </a:lnTo>
                            <a:close/>
                          </a:path>
                        </a:pathLst>
                      </a:custGeom>
                      <a:solidFill>
                        <a:srgbClr val="202020"/>
                      </a:solidFill>
                      <a:ln w="9525">
                        <a:noFill/>
                        <a:round/>
                        <a:headEnd/>
                        <a:tailEnd/>
                      </a:ln>
                    </p:spPr>
                    <p:txBody>
                      <a:bodyPr/>
                      <a:lstStyle/>
                      <a:p>
                        <a:endParaRPr lang="en-US"/>
                      </a:p>
                    </p:txBody>
                  </p:sp>
                  <p:sp>
                    <p:nvSpPr>
                      <p:cNvPr id="1523" name="Freeform 379"/>
                      <p:cNvSpPr>
                        <a:spLocks/>
                      </p:cNvSpPr>
                      <p:nvPr/>
                    </p:nvSpPr>
                    <p:spPr bwMode="auto">
                      <a:xfrm>
                        <a:off x="4629" y="3048"/>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endParaRPr lang="en-US"/>
                      </a:p>
                    </p:txBody>
                  </p:sp>
                  <p:sp>
                    <p:nvSpPr>
                      <p:cNvPr id="1524" name="Freeform 380"/>
                      <p:cNvSpPr>
                        <a:spLocks/>
                      </p:cNvSpPr>
                      <p:nvPr/>
                    </p:nvSpPr>
                    <p:spPr bwMode="auto">
                      <a:xfrm>
                        <a:off x="4630" y="3051"/>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endParaRPr lang="en-US"/>
                      </a:p>
                    </p:txBody>
                  </p:sp>
                </p:grpSp>
                <p:grpSp>
                  <p:nvGrpSpPr>
                    <p:cNvPr id="1037" name="Group 381"/>
                    <p:cNvGrpSpPr>
                      <a:grpSpLocks/>
                    </p:cNvGrpSpPr>
                    <p:nvPr/>
                  </p:nvGrpSpPr>
                  <p:grpSpPr bwMode="auto">
                    <a:xfrm>
                      <a:off x="4631" y="3051"/>
                      <a:ext cx="8" cy="5"/>
                      <a:chOff x="4631" y="3051"/>
                      <a:chExt cx="8" cy="5"/>
                    </a:xfrm>
                  </p:grpSpPr>
                  <p:sp>
                    <p:nvSpPr>
                      <p:cNvPr id="1519" name="Freeform 382"/>
                      <p:cNvSpPr>
                        <a:spLocks/>
                      </p:cNvSpPr>
                      <p:nvPr/>
                    </p:nvSpPr>
                    <p:spPr bwMode="auto">
                      <a:xfrm>
                        <a:off x="4631" y="305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endParaRPr lang="en-US"/>
                      </a:p>
                    </p:txBody>
                  </p:sp>
                  <p:sp>
                    <p:nvSpPr>
                      <p:cNvPr id="1520" name="Freeform 383"/>
                      <p:cNvSpPr>
                        <a:spLocks/>
                      </p:cNvSpPr>
                      <p:nvPr/>
                    </p:nvSpPr>
                    <p:spPr bwMode="auto">
                      <a:xfrm>
                        <a:off x="4632" y="305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1521" name="Freeform 384"/>
                      <p:cNvSpPr>
                        <a:spLocks/>
                      </p:cNvSpPr>
                      <p:nvPr/>
                    </p:nvSpPr>
                    <p:spPr bwMode="auto">
                      <a:xfrm>
                        <a:off x="4633" y="305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1038" name="Group 385"/>
                    <p:cNvGrpSpPr>
                      <a:grpSpLocks/>
                    </p:cNvGrpSpPr>
                    <p:nvPr/>
                  </p:nvGrpSpPr>
                  <p:grpSpPr bwMode="auto">
                    <a:xfrm>
                      <a:off x="4633" y="3054"/>
                      <a:ext cx="10" cy="5"/>
                      <a:chOff x="4633" y="3054"/>
                      <a:chExt cx="10" cy="5"/>
                    </a:xfrm>
                  </p:grpSpPr>
                  <p:sp>
                    <p:nvSpPr>
                      <p:cNvPr id="1516" name="Freeform 386"/>
                      <p:cNvSpPr>
                        <a:spLocks/>
                      </p:cNvSpPr>
                      <p:nvPr/>
                    </p:nvSpPr>
                    <p:spPr bwMode="auto">
                      <a:xfrm>
                        <a:off x="4633" y="3054"/>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endParaRPr lang="en-US"/>
                      </a:p>
                    </p:txBody>
                  </p:sp>
                  <p:sp>
                    <p:nvSpPr>
                      <p:cNvPr id="1517" name="Freeform 387"/>
                      <p:cNvSpPr>
                        <a:spLocks/>
                      </p:cNvSpPr>
                      <p:nvPr/>
                    </p:nvSpPr>
                    <p:spPr bwMode="auto">
                      <a:xfrm>
                        <a:off x="4634" y="3054"/>
                        <a:ext cx="8" cy="3"/>
                      </a:xfrm>
                      <a:custGeom>
                        <a:avLst/>
                        <a:gdLst>
                          <a:gd name="T0" fmla="*/ 0 w 8"/>
                          <a:gd name="T1" fmla="*/ 0 h 6"/>
                          <a:gd name="T2" fmla="*/ 4 w 8"/>
                          <a:gd name="T3" fmla="*/ 0 h 6"/>
                          <a:gd name="T4" fmla="*/ 8 w 8"/>
                          <a:gd name="T5" fmla="*/ 1 h 6"/>
                          <a:gd name="T6" fmla="*/ 3 w 8"/>
                          <a:gd name="T7" fmla="*/ 1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4" y="0"/>
                            </a:lnTo>
                            <a:lnTo>
                              <a:pt x="8" y="6"/>
                            </a:lnTo>
                            <a:lnTo>
                              <a:pt x="3" y="6"/>
                            </a:lnTo>
                            <a:lnTo>
                              <a:pt x="0" y="0"/>
                            </a:lnTo>
                            <a:close/>
                          </a:path>
                        </a:pathLst>
                      </a:custGeom>
                      <a:solidFill>
                        <a:srgbClr val="606060"/>
                      </a:solidFill>
                      <a:ln w="9525">
                        <a:noFill/>
                        <a:round/>
                        <a:headEnd/>
                        <a:tailEnd/>
                      </a:ln>
                    </p:spPr>
                    <p:txBody>
                      <a:bodyPr/>
                      <a:lstStyle/>
                      <a:p>
                        <a:endParaRPr lang="en-US"/>
                      </a:p>
                    </p:txBody>
                  </p:sp>
                  <p:sp>
                    <p:nvSpPr>
                      <p:cNvPr id="1518" name="Freeform 388"/>
                      <p:cNvSpPr>
                        <a:spLocks/>
                      </p:cNvSpPr>
                      <p:nvPr/>
                    </p:nvSpPr>
                    <p:spPr bwMode="auto">
                      <a:xfrm>
                        <a:off x="4635" y="3057"/>
                        <a:ext cx="8" cy="2"/>
                      </a:xfrm>
                      <a:custGeom>
                        <a:avLst/>
                        <a:gdLst>
                          <a:gd name="T0" fmla="*/ 0 w 8"/>
                          <a:gd name="T1" fmla="*/ 0 h 5"/>
                          <a:gd name="T2" fmla="*/ 2 w 8"/>
                          <a:gd name="T3" fmla="*/ 0 h 5"/>
                          <a:gd name="T4" fmla="*/ 7 w 8"/>
                          <a:gd name="T5" fmla="*/ 0 h 5"/>
                          <a:gd name="T6" fmla="*/ 8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7" y="0"/>
                            </a:lnTo>
                            <a:lnTo>
                              <a:pt x="8" y="5"/>
                            </a:lnTo>
                            <a:lnTo>
                              <a:pt x="0" y="5"/>
                            </a:lnTo>
                            <a:close/>
                          </a:path>
                        </a:pathLst>
                      </a:custGeom>
                      <a:solidFill>
                        <a:srgbClr val="808080"/>
                      </a:solidFill>
                      <a:ln w="9525">
                        <a:noFill/>
                        <a:round/>
                        <a:headEnd/>
                        <a:tailEnd/>
                      </a:ln>
                    </p:spPr>
                    <p:txBody>
                      <a:bodyPr/>
                      <a:lstStyle/>
                      <a:p>
                        <a:endParaRPr lang="en-US"/>
                      </a:p>
                    </p:txBody>
                  </p:sp>
                </p:grpSp>
                <p:grpSp>
                  <p:nvGrpSpPr>
                    <p:cNvPr id="1760" name="Group 389"/>
                    <p:cNvGrpSpPr>
                      <a:grpSpLocks/>
                    </p:cNvGrpSpPr>
                    <p:nvPr/>
                  </p:nvGrpSpPr>
                  <p:grpSpPr bwMode="auto">
                    <a:xfrm>
                      <a:off x="4636" y="3057"/>
                      <a:ext cx="9" cy="6"/>
                      <a:chOff x="4636" y="3057"/>
                      <a:chExt cx="9" cy="6"/>
                    </a:xfrm>
                  </p:grpSpPr>
                  <p:sp>
                    <p:nvSpPr>
                      <p:cNvPr id="1513" name="Freeform 390"/>
                      <p:cNvSpPr>
                        <a:spLocks/>
                      </p:cNvSpPr>
                      <p:nvPr/>
                    </p:nvSpPr>
                    <p:spPr bwMode="auto">
                      <a:xfrm>
                        <a:off x="4636" y="3057"/>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202020"/>
                      </a:solidFill>
                      <a:ln w="9525">
                        <a:noFill/>
                        <a:round/>
                        <a:headEnd/>
                        <a:tailEnd/>
                      </a:ln>
                    </p:spPr>
                    <p:txBody>
                      <a:bodyPr/>
                      <a:lstStyle/>
                      <a:p>
                        <a:endParaRPr lang="en-US"/>
                      </a:p>
                    </p:txBody>
                  </p:sp>
                  <p:sp>
                    <p:nvSpPr>
                      <p:cNvPr id="1514" name="Freeform 391"/>
                      <p:cNvSpPr>
                        <a:spLocks/>
                      </p:cNvSpPr>
                      <p:nvPr/>
                    </p:nvSpPr>
                    <p:spPr bwMode="auto">
                      <a:xfrm>
                        <a:off x="4637" y="3057"/>
                        <a:ext cx="7" cy="3"/>
                      </a:xfrm>
                      <a:custGeom>
                        <a:avLst/>
                        <a:gdLst>
                          <a:gd name="T0" fmla="*/ 0 w 7"/>
                          <a:gd name="T1" fmla="*/ 0 h 6"/>
                          <a:gd name="T2" fmla="*/ 5 w 7"/>
                          <a:gd name="T3" fmla="*/ 0 h 6"/>
                          <a:gd name="T4" fmla="*/ 7 w 7"/>
                          <a:gd name="T5" fmla="*/ 1 h 6"/>
                          <a:gd name="T6" fmla="*/ 2 w 7"/>
                          <a:gd name="T7" fmla="*/ 1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5" y="0"/>
                            </a:lnTo>
                            <a:lnTo>
                              <a:pt x="7" y="6"/>
                            </a:lnTo>
                            <a:lnTo>
                              <a:pt x="2" y="6"/>
                            </a:lnTo>
                            <a:lnTo>
                              <a:pt x="0" y="0"/>
                            </a:lnTo>
                            <a:close/>
                          </a:path>
                        </a:pathLst>
                      </a:custGeom>
                      <a:solidFill>
                        <a:srgbClr val="606060"/>
                      </a:solidFill>
                      <a:ln w="9525">
                        <a:noFill/>
                        <a:round/>
                        <a:headEnd/>
                        <a:tailEnd/>
                      </a:ln>
                    </p:spPr>
                    <p:txBody>
                      <a:bodyPr/>
                      <a:lstStyle/>
                      <a:p>
                        <a:endParaRPr lang="en-US"/>
                      </a:p>
                    </p:txBody>
                  </p:sp>
                  <p:sp>
                    <p:nvSpPr>
                      <p:cNvPr id="1515" name="Freeform 392"/>
                      <p:cNvSpPr>
                        <a:spLocks/>
                      </p:cNvSpPr>
                      <p:nvPr/>
                    </p:nvSpPr>
                    <p:spPr bwMode="auto">
                      <a:xfrm>
                        <a:off x="4638" y="3060"/>
                        <a:ext cx="7" cy="3"/>
                      </a:xfrm>
                      <a:custGeom>
                        <a:avLst/>
                        <a:gdLst>
                          <a:gd name="T0" fmla="*/ 0 w 7"/>
                          <a:gd name="T1" fmla="*/ 1 h 5"/>
                          <a:gd name="T2" fmla="*/ 1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6" y="0"/>
                            </a:lnTo>
                            <a:lnTo>
                              <a:pt x="7" y="5"/>
                            </a:lnTo>
                            <a:lnTo>
                              <a:pt x="0" y="5"/>
                            </a:lnTo>
                            <a:close/>
                          </a:path>
                        </a:pathLst>
                      </a:custGeom>
                      <a:solidFill>
                        <a:srgbClr val="808080"/>
                      </a:solidFill>
                      <a:ln w="9525">
                        <a:noFill/>
                        <a:round/>
                        <a:headEnd/>
                        <a:tailEnd/>
                      </a:ln>
                    </p:spPr>
                    <p:txBody>
                      <a:bodyPr/>
                      <a:lstStyle/>
                      <a:p>
                        <a:endParaRPr lang="en-US"/>
                      </a:p>
                    </p:txBody>
                  </p:sp>
                </p:grpSp>
                <p:sp>
                  <p:nvSpPr>
                    <p:cNvPr id="1459" name="Freeform 393"/>
                    <p:cNvSpPr>
                      <a:spLocks/>
                    </p:cNvSpPr>
                    <p:nvPr/>
                  </p:nvSpPr>
                  <p:spPr bwMode="auto">
                    <a:xfrm>
                      <a:off x="4604" y="3010"/>
                      <a:ext cx="8" cy="2"/>
                    </a:xfrm>
                    <a:custGeom>
                      <a:avLst/>
                      <a:gdLst>
                        <a:gd name="T0" fmla="*/ 0 w 8"/>
                        <a:gd name="T1" fmla="*/ 0 h 5"/>
                        <a:gd name="T2" fmla="*/ 3 w 8"/>
                        <a:gd name="T3" fmla="*/ 0 h 5"/>
                        <a:gd name="T4" fmla="*/ 8 w 8"/>
                        <a:gd name="T5" fmla="*/ 0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endParaRPr lang="en-US"/>
                    </a:p>
                  </p:txBody>
                </p:sp>
                <p:sp>
                  <p:nvSpPr>
                    <p:cNvPr id="1460" name="Freeform 394"/>
                    <p:cNvSpPr>
                      <a:spLocks/>
                    </p:cNvSpPr>
                    <p:nvPr/>
                  </p:nvSpPr>
                  <p:spPr bwMode="auto">
                    <a:xfrm>
                      <a:off x="4608" y="3014"/>
                      <a:ext cx="7" cy="3"/>
                    </a:xfrm>
                    <a:custGeom>
                      <a:avLst/>
                      <a:gdLst>
                        <a:gd name="T0" fmla="*/ 0 w 7"/>
                        <a:gd name="T1" fmla="*/ 0 h 6"/>
                        <a:gd name="T2" fmla="*/ 3 w 7"/>
                        <a:gd name="T3" fmla="*/ 1 h 6"/>
                        <a:gd name="T4" fmla="*/ 7 w 7"/>
                        <a:gd name="T5" fmla="*/ 1 h 6"/>
                        <a:gd name="T6" fmla="*/ 5 w 7"/>
                        <a:gd name="T7" fmla="*/ 0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3" y="6"/>
                          </a:lnTo>
                          <a:lnTo>
                            <a:pt x="7" y="6"/>
                          </a:lnTo>
                          <a:lnTo>
                            <a:pt x="5" y="0"/>
                          </a:lnTo>
                          <a:lnTo>
                            <a:pt x="0" y="0"/>
                          </a:lnTo>
                          <a:close/>
                        </a:path>
                      </a:pathLst>
                    </a:custGeom>
                    <a:solidFill>
                      <a:srgbClr val="FFFFFF"/>
                    </a:solidFill>
                    <a:ln w="9525">
                      <a:noFill/>
                      <a:round/>
                      <a:headEnd/>
                      <a:tailEnd/>
                    </a:ln>
                  </p:spPr>
                  <p:txBody>
                    <a:bodyPr/>
                    <a:lstStyle/>
                    <a:p>
                      <a:endParaRPr lang="en-US"/>
                    </a:p>
                  </p:txBody>
                </p:sp>
                <p:sp>
                  <p:nvSpPr>
                    <p:cNvPr id="1461" name="Freeform 395"/>
                    <p:cNvSpPr>
                      <a:spLocks/>
                    </p:cNvSpPr>
                    <p:nvPr/>
                  </p:nvSpPr>
                  <p:spPr bwMode="auto">
                    <a:xfrm>
                      <a:off x="4612" y="3018"/>
                      <a:ext cx="7" cy="3"/>
                    </a:xfrm>
                    <a:custGeom>
                      <a:avLst/>
                      <a:gdLst>
                        <a:gd name="T0" fmla="*/ 0 w 7"/>
                        <a:gd name="T1" fmla="*/ 0 h 5"/>
                        <a:gd name="T2" fmla="*/ 2 w 7"/>
                        <a:gd name="T3" fmla="*/ 1 h 5"/>
                        <a:gd name="T4" fmla="*/ 7 w 7"/>
                        <a:gd name="T5" fmla="*/ 1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2" y="5"/>
                          </a:lnTo>
                          <a:lnTo>
                            <a:pt x="7" y="5"/>
                          </a:lnTo>
                          <a:lnTo>
                            <a:pt x="4" y="0"/>
                          </a:lnTo>
                          <a:lnTo>
                            <a:pt x="0" y="0"/>
                          </a:lnTo>
                          <a:close/>
                        </a:path>
                      </a:pathLst>
                    </a:custGeom>
                    <a:solidFill>
                      <a:srgbClr val="FFFFFF"/>
                    </a:solidFill>
                    <a:ln w="9525">
                      <a:noFill/>
                      <a:round/>
                      <a:headEnd/>
                      <a:tailEnd/>
                    </a:ln>
                  </p:spPr>
                  <p:txBody>
                    <a:bodyPr/>
                    <a:lstStyle/>
                    <a:p>
                      <a:endParaRPr lang="en-US"/>
                    </a:p>
                  </p:txBody>
                </p:sp>
                <p:sp>
                  <p:nvSpPr>
                    <p:cNvPr id="1462" name="Freeform 396"/>
                    <p:cNvSpPr>
                      <a:spLocks/>
                    </p:cNvSpPr>
                    <p:nvPr/>
                  </p:nvSpPr>
                  <p:spPr bwMode="auto">
                    <a:xfrm>
                      <a:off x="4615" y="3022"/>
                      <a:ext cx="9" cy="3"/>
                    </a:xfrm>
                    <a:custGeom>
                      <a:avLst/>
                      <a:gdLst>
                        <a:gd name="T0" fmla="*/ 0 w 9"/>
                        <a:gd name="T1" fmla="*/ 0 h 6"/>
                        <a:gd name="T2" fmla="*/ 3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3" y="6"/>
                          </a:lnTo>
                          <a:lnTo>
                            <a:pt x="9" y="6"/>
                          </a:lnTo>
                          <a:lnTo>
                            <a:pt x="6" y="0"/>
                          </a:lnTo>
                          <a:lnTo>
                            <a:pt x="0" y="0"/>
                          </a:lnTo>
                          <a:close/>
                        </a:path>
                      </a:pathLst>
                    </a:custGeom>
                    <a:solidFill>
                      <a:srgbClr val="FFFFFF"/>
                    </a:solidFill>
                    <a:ln w="9525">
                      <a:noFill/>
                      <a:round/>
                      <a:headEnd/>
                      <a:tailEnd/>
                    </a:ln>
                  </p:spPr>
                  <p:txBody>
                    <a:bodyPr/>
                    <a:lstStyle/>
                    <a:p>
                      <a:endParaRPr lang="en-US"/>
                    </a:p>
                  </p:txBody>
                </p:sp>
                <p:sp>
                  <p:nvSpPr>
                    <p:cNvPr id="1463" name="Freeform 397"/>
                    <p:cNvSpPr>
                      <a:spLocks/>
                    </p:cNvSpPr>
                    <p:nvPr/>
                  </p:nvSpPr>
                  <p:spPr bwMode="auto">
                    <a:xfrm>
                      <a:off x="4619" y="3027"/>
                      <a:ext cx="9" cy="2"/>
                    </a:xfrm>
                    <a:custGeom>
                      <a:avLst/>
                      <a:gdLst>
                        <a:gd name="T0" fmla="*/ 0 w 9"/>
                        <a:gd name="T1" fmla="*/ 0 h 4"/>
                        <a:gd name="T2" fmla="*/ 4 w 9"/>
                        <a:gd name="T3" fmla="*/ 1 h 4"/>
                        <a:gd name="T4" fmla="*/ 9 w 9"/>
                        <a:gd name="T5" fmla="*/ 1 h 4"/>
                        <a:gd name="T6" fmla="*/ 6 w 9"/>
                        <a:gd name="T7" fmla="*/ 0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lnTo>
                            <a:pt x="4" y="4"/>
                          </a:lnTo>
                          <a:lnTo>
                            <a:pt x="9" y="4"/>
                          </a:lnTo>
                          <a:lnTo>
                            <a:pt x="6" y="0"/>
                          </a:lnTo>
                          <a:lnTo>
                            <a:pt x="0" y="0"/>
                          </a:lnTo>
                          <a:close/>
                        </a:path>
                      </a:pathLst>
                    </a:custGeom>
                    <a:solidFill>
                      <a:srgbClr val="FFFFFF"/>
                    </a:solidFill>
                    <a:ln w="9525">
                      <a:noFill/>
                      <a:round/>
                      <a:headEnd/>
                      <a:tailEnd/>
                    </a:ln>
                  </p:spPr>
                  <p:txBody>
                    <a:bodyPr/>
                    <a:lstStyle/>
                    <a:p>
                      <a:endParaRPr lang="en-US"/>
                    </a:p>
                  </p:txBody>
                </p:sp>
                <p:sp>
                  <p:nvSpPr>
                    <p:cNvPr id="1464" name="Freeform 398"/>
                    <p:cNvSpPr>
                      <a:spLocks/>
                    </p:cNvSpPr>
                    <p:nvPr/>
                  </p:nvSpPr>
                  <p:spPr bwMode="auto">
                    <a:xfrm>
                      <a:off x="4624" y="3031"/>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endParaRPr lang="en-US"/>
                    </a:p>
                  </p:txBody>
                </p:sp>
                <p:sp>
                  <p:nvSpPr>
                    <p:cNvPr id="1465" name="Freeform 399"/>
                    <p:cNvSpPr>
                      <a:spLocks/>
                    </p:cNvSpPr>
                    <p:nvPr/>
                  </p:nvSpPr>
                  <p:spPr bwMode="auto">
                    <a:xfrm>
                      <a:off x="4628" y="3035"/>
                      <a:ext cx="8" cy="3"/>
                    </a:xfrm>
                    <a:custGeom>
                      <a:avLst/>
                      <a:gdLst>
                        <a:gd name="T0" fmla="*/ 0 w 8"/>
                        <a:gd name="T1" fmla="*/ 0 h 4"/>
                        <a:gd name="T2" fmla="*/ 3 w 8"/>
                        <a:gd name="T3" fmla="*/ 2 h 4"/>
                        <a:gd name="T4" fmla="*/ 8 w 8"/>
                        <a:gd name="T5" fmla="*/ 2 h 4"/>
                        <a:gd name="T6" fmla="*/ 5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3" y="4"/>
                          </a:lnTo>
                          <a:lnTo>
                            <a:pt x="8" y="4"/>
                          </a:lnTo>
                          <a:lnTo>
                            <a:pt x="5" y="0"/>
                          </a:lnTo>
                          <a:lnTo>
                            <a:pt x="0" y="0"/>
                          </a:lnTo>
                          <a:close/>
                        </a:path>
                      </a:pathLst>
                    </a:custGeom>
                    <a:solidFill>
                      <a:srgbClr val="FFFFFF"/>
                    </a:solidFill>
                    <a:ln w="9525">
                      <a:noFill/>
                      <a:round/>
                      <a:headEnd/>
                      <a:tailEnd/>
                    </a:ln>
                  </p:spPr>
                  <p:txBody>
                    <a:bodyPr/>
                    <a:lstStyle/>
                    <a:p>
                      <a:endParaRPr lang="en-US"/>
                    </a:p>
                  </p:txBody>
                </p:sp>
                <p:sp>
                  <p:nvSpPr>
                    <p:cNvPr id="1466" name="Freeform 400"/>
                    <p:cNvSpPr>
                      <a:spLocks/>
                    </p:cNvSpPr>
                    <p:nvPr/>
                  </p:nvSpPr>
                  <p:spPr bwMode="auto">
                    <a:xfrm>
                      <a:off x="4632" y="3039"/>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endParaRPr lang="en-US"/>
                    </a:p>
                  </p:txBody>
                </p:sp>
                <p:sp>
                  <p:nvSpPr>
                    <p:cNvPr id="1467" name="Freeform 401"/>
                    <p:cNvSpPr>
                      <a:spLocks/>
                    </p:cNvSpPr>
                    <p:nvPr/>
                  </p:nvSpPr>
                  <p:spPr bwMode="auto">
                    <a:xfrm>
                      <a:off x="4636" y="3044"/>
                      <a:ext cx="8" cy="2"/>
                    </a:xfrm>
                    <a:custGeom>
                      <a:avLst/>
                      <a:gdLst>
                        <a:gd name="T0" fmla="*/ 0 w 8"/>
                        <a:gd name="T1" fmla="*/ 0 h 4"/>
                        <a:gd name="T2" fmla="*/ 2 w 8"/>
                        <a:gd name="T3" fmla="*/ 1 h 4"/>
                        <a:gd name="T4" fmla="*/ 8 w 8"/>
                        <a:gd name="T5" fmla="*/ 1 h 4"/>
                        <a:gd name="T6" fmla="*/ 4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2" y="4"/>
                          </a:lnTo>
                          <a:lnTo>
                            <a:pt x="8" y="4"/>
                          </a:lnTo>
                          <a:lnTo>
                            <a:pt x="4" y="0"/>
                          </a:lnTo>
                          <a:lnTo>
                            <a:pt x="0" y="0"/>
                          </a:lnTo>
                          <a:close/>
                        </a:path>
                      </a:pathLst>
                    </a:custGeom>
                    <a:solidFill>
                      <a:srgbClr val="FFFFFF"/>
                    </a:solidFill>
                    <a:ln w="9525">
                      <a:noFill/>
                      <a:round/>
                      <a:headEnd/>
                      <a:tailEnd/>
                    </a:ln>
                  </p:spPr>
                  <p:txBody>
                    <a:bodyPr/>
                    <a:lstStyle/>
                    <a:p>
                      <a:endParaRPr lang="en-US"/>
                    </a:p>
                  </p:txBody>
                </p:sp>
                <p:sp>
                  <p:nvSpPr>
                    <p:cNvPr id="1468" name="Freeform 402"/>
                    <p:cNvSpPr>
                      <a:spLocks/>
                    </p:cNvSpPr>
                    <p:nvPr/>
                  </p:nvSpPr>
                  <p:spPr bwMode="auto">
                    <a:xfrm>
                      <a:off x="4640" y="3048"/>
                      <a:ext cx="8" cy="3"/>
                    </a:xfrm>
                    <a:custGeom>
                      <a:avLst/>
                      <a:gdLst>
                        <a:gd name="T0" fmla="*/ 0 w 8"/>
                        <a:gd name="T1" fmla="*/ 0 h 6"/>
                        <a:gd name="T2" fmla="*/ 3 w 8"/>
                        <a:gd name="T3" fmla="*/ 1 h 6"/>
                        <a:gd name="T4" fmla="*/ 8 w 8"/>
                        <a:gd name="T5" fmla="*/ 1 h 6"/>
                        <a:gd name="T6" fmla="*/ 5 w 8"/>
                        <a:gd name="T7" fmla="*/ 0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3" y="6"/>
                          </a:lnTo>
                          <a:lnTo>
                            <a:pt x="8" y="6"/>
                          </a:lnTo>
                          <a:lnTo>
                            <a:pt x="5" y="0"/>
                          </a:lnTo>
                          <a:lnTo>
                            <a:pt x="0" y="0"/>
                          </a:lnTo>
                          <a:close/>
                        </a:path>
                      </a:pathLst>
                    </a:custGeom>
                    <a:solidFill>
                      <a:srgbClr val="FFFFFF"/>
                    </a:solidFill>
                    <a:ln w="9525">
                      <a:noFill/>
                      <a:round/>
                      <a:headEnd/>
                      <a:tailEnd/>
                    </a:ln>
                  </p:spPr>
                  <p:txBody>
                    <a:bodyPr/>
                    <a:lstStyle/>
                    <a:p>
                      <a:endParaRPr lang="en-US"/>
                    </a:p>
                  </p:txBody>
                </p:sp>
                <p:sp>
                  <p:nvSpPr>
                    <p:cNvPr id="1469" name="Freeform 403"/>
                    <p:cNvSpPr>
                      <a:spLocks/>
                    </p:cNvSpPr>
                    <p:nvPr/>
                  </p:nvSpPr>
                  <p:spPr bwMode="auto">
                    <a:xfrm>
                      <a:off x="4644" y="3052"/>
                      <a:ext cx="8" cy="3"/>
                    </a:xfrm>
                    <a:custGeom>
                      <a:avLst/>
                      <a:gdLst>
                        <a:gd name="T0" fmla="*/ 0 w 8"/>
                        <a:gd name="T1" fmla="*/ 0 h 5"/>
                        <a:gd name="T2" fmla="*/ 3 w 8"/>
                        <a:gd name="T3" fmla="*/ 1 h 5"/>
                        <a:gd name="T4" fmla="*/ 8 w 8"/>
                        <a:gd name="T5" fmla="*/ 1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endParaRPr lang="en-US"/>
                    </a:p>
                  </p:txBody>
                </p:sp>
                <p:grpSp>
                  <p:nvGrpSpPr>
                    <p:cNvPr id="1761" name="Group 404"/>
                    <p:cNvGrpSpPr>
                      <a:grpSpLocks/>
                    </p:cNvGrpSpPr>
                    <p:nvPr/>
                  </p:nvGrpSpPr>
                  <p:grpSpPr bwMode="auto">
                    <a:xfrm>
                      <a:off x="4549" y="3005"/>
                      <a:ext cx="11" cy="5"/>
                      <a:chOff x="4549" y="3005"/>
                      <a:chExt cx="11" cy="5"/>
                    </a:xfrm>
                  </p:grpSpPr>
                  <p:sp>
                    <p:nvSpPr>
                      <p:cNvPr id="1510" name="Freeform 405"/>
                      <p:cNvSpPr>
                        <a:spLocks/>
                      </p:cNvSpPr>
                      <p:nvPr/>
                    </p:nvSpPr>
                    <p:spPr bwMode="auto">
                      <a:xfrm>
                        <a:off x="4549" y="3005"/>
                        <a:ext cx="3" cy="5"/>
                      </a:xfrm>
                      <a:custGeom>
                        <a:avLst/>
                        <a:gdLst>
                          <a:gd name="T0" fmla="*/ 2 w 3"/>
                          <a:gd name="T1" fmla="*/ 1 h 9"/>
                          <a:gd name="T2" fmla="*/ 0 w 3"/>
                          <a:gd name="T3" fmla="*/ 1 h 9"/>
                          <a:gd name="T4" fmla="*/ 1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606060"/>
                      </a:solidFill>
                      <a:ln w="9525">
                        <a:noFill/>
                        <a:round/>
                        <a:headEnd/>
                        <a:tailEnd/>
                      </a:ln>
                    </p:spPr>
                    <p:txBody>
                      <a:bodyPr/>
                      <a:lstStyle/>
                      <a:p>
                        <a:endParaRPr lang="en-US"/>
                      </a:p>
                    </p:txBody>
                  </p:sp>
                  <p:sp>
                    <p:nvSpPr>
                      <p:cNvPr id="1511" name="Freeform 406"/>
                      <p:cNvSpPr>
                        <a:spLocks/>
                      </p:cNvSpPr>
                      <p:nvPr/>
                    </p:nvSpPr>
                    <p:spPr bwMode="auto">
                      <a:xfrm>
                        <a:off x="4550"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endParaRPr lang="en-US"/>
                      </a:p>
                    </p:txBody>
                  </p:sp>
                  <p:sp>
                    <p:nvSpPr>
                      <p:cNvPr id="1512" name="Freeform 407"/>
                      <p:cNvSpPr>
                        <a:spLocks/>
                      </p:cNvSpPr>
                      <p:nvPr/>
                    </p:nvSpPr>
                    <p:spPr bwMode="auto">
                      <a:xfrm>
                        <a:off x="4551" y="3007"/>
                        <a:ext cx="9" cy="3"/>
                      </a:xfrm>
                      <a:custGeom>
                        <a:avLst/>
                        <a:gdLst>
                          <a:gd name="T0" fmla="*/ 0 w 9"/>
                          <a:gd name="T1" fmla="*/ 2 h 4"/>
                          <a:gd name="T2" fmla="*/ 0 w 9"/>
                          <a:gd name="T3" fmla="*/ 2 h 4"/>
                          <a:gd name="T4" fmla="*/ 0 w 9"/>
                          <a:gd name="T5" fmla="*/ 0 h 4"/>
                          <a:gd name="T6" fmla="*/ 1 w 9"/>
                          <a:gd name="T7" fmla="*/ 0 h 4"/>
                          <a:gd name="T8" fmla="*/ 6 w 9"/>
                          <a:gd name="T9" fmla="*/ 0 h 4"/>
                          <a:gd name="T10" fmla="*/ 9 w 9"/>
                          <a:gd name="T11" fmla="*/ 2 h 4"/>
                          <a:gd name="T12" fmla="*/ 0 w 9"/>
                          <a:gd name="T13" fmla="*/ 2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0"/>
                            </a:lnTo>
                            <a:lnTo>
                              <a:pt x="1" y="0"/>
                            </a:lnTo>
                            <a:lnTo>
                              <a:pt x="6" y="0"/>
                            </a:lnTo>
                            <a:lnTo>
                              <a:pt x="9" y="4"/>
                            </a:lnTo>
                            <a:lnTo>
                              <a:pt x="0" y="4"/>
                            </a:lnTo>
                            <a:close/>
                          </a:path>
                        </a:pathLst>
                      </a:custGeom>
                      <a:solidFill>
                        <a:srgbClr val="404040"/>
                      </a:solidFill>
                      <a:ln w="9525">
                        <a:noFill/>
                        <a:round/>
                        <a:headEnd/>
                        <a:tailEnd/>
                      </a:ln>
                    </p:spPr>
                    <p:txBody>
                      <a:bodyPr/>
                      <a:lstStyle/>
                      <a:p>
                        <a:endParaRPr lang="en-US"/>
                      </a:p>
                    </p:txBody>
                  </p:sp>
                </p:grpSp>
                <p:grpSp>
                  <p:nvGrpSpPr>
                    <p:cNvPr id="1762" name="Group 408"/>
                    <p:cNvGrpSpPr>
                      <a:grpSpLocks/>
                    </p:cNvGrpSpPr>
                    <p:nvPr/>
                  </p:nvGrpSpPr>
                  <p:grpSpPr bwMode="auto">
                    <a:xfrm>
                      <a:off x="4552" y="3008"/>
                      <a:ext cx="10" cy="6"/>
                      <a:chOff x="4552" y="3008"/>
                      <a:chExt cx="10" cy="6"/>
                    </a:xfrm>
                  </p:grpSpPr>
                  <p:sp>
                    <p:nvSpPr>
                      <p:cNvPr id="1507" name="Freeform 409"/>
                      <p:cNvSpPr>
                        <a:spLocks/>
                      </p:cNvSpPr>
                      <p:nvPr/>
                    </p:nvSpPr>
                    <p:spPr bwMode="auto">
                      <a:xfrm>
                        <a:off x="4552" y="3008"/>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endParaRPr lang="en-US"/>
                      </a:p>
                    </p:txBody>
                  </p:sp>
                  <p:sp>
                    <p:nvSpPr>
                      <p:cNvPr id="1508" name="Freeform 410"/>
                      <p:cNvSpPr>
                        <a:spLocks/>
                      </p:cNvSpPr>
                      <p:nvPr/>
                    </p:nvSpPr>
                    <p:spPr bwMode="auto">
                      <a:xfrm>
                        <a:off x="4553" y="3008"/>
                        <a:ext cx="8" cy="2"/>
                      </a:xfrm>
                      <a:custGeom>
                        <a:avLst/>
                        <a:gdLst>
                          <a:gd name="T0" fmla="*/ 0 w 8"/>
                          <a:gd name="T1" fmla="*/ 0 h 5"/>
                          <a:gd name="T2" fmla="*/ 5 w 8"/>
                          <a:gd name="T3" fmla="*/ 0 h 5"/>
                          <a:gd name="T4" fmla="*/ 5 w 8"/>
                          <a:gd name="T5" fmla="*/ 0 h 5"/>
                          <a:gd name="T6" fmla="*/ 5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5" y="2"/>
                            </a:lnTo>
                            <a:lnTo>
                              <a:pt x="8" y="5"/>
                            </a:lnTo>
                            <a:lnTo>
                              <a:pt x="2" y="5"/>
                            </a:lnTo>
                            <a:lnTo>
                              <a:pt x="1" y="3"/>
                            </a:lnTo>
                            <a:lnTo>
                              <a:pt x="0" y="2"/>
                            </a:lnTo>
                            <a:lnTo>
                              <a:pt x="0" y="0"/>
                            </a:lnTo>
                            <a:close/>
                          </a:path>
                        </a:pathLst>
                      </a:custGeom>
                      <a:solidFill>
                        <a:srgbClr val="808080"/>
                      </a:solidFill>
                      <a:ln w="9525">
                        <a:noFill/>
                        <a:round/>
                        <a:headEnd/>
                        <a:tailEnd/>
                      </a:ln>
                    </p:spPr>
                    <p:txBody>
                      <a:bodyPr/>
                      <a:lstStyle/>
                      <a:p>
                        <a:endParaRPr lang="en-US"/>
                      </a:p>
                    </p:txBody>
                  </p:sp>
                  <p:sp>
                    <p:nvSpPr>
                      <p:cNvPr id="1509" name="Freeform 411"/>
                      <p:cNvSpPr>
                        <a:spLocks/>
                      </p:cNvSpPr>
                      <p:nvPr/>
                    </p:nvSpPr>
                    <p:spPr bwMode="auto">
                      <a:xfrm>
                        <a:off x="4554" y="3010"/>
                        <a:ext cx="8" cy="4"/>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404040"/>
                      </a:solidFill>
                      <a:ln w="9525">
                        <a:noFill/>
                        <a:round/>
                        <a:headEnd/>
                        <a:tailEnd/>
                      </a:ln>
                    </p:spPr>
                    <p:txBody>
                      <a:bodyPr/>
                      <a:lstStyle/>
                      <a:p>
                        <a:endParaRPr lang="en-US"/>
                      </a:p>
                    </p:txBody>
                  </p:sp>
                </p:grpSp>
                <p:grpSp>
                  <p:nvGrpSpPr>
                    <p:cNvPr id="1778" name="Group 412"/>
                    <p:cNvGrpSpPr>
                      <a:grpSpLocks/>
                    </p:cNvGrpSpPr>
                    <p:nvPr/>
                  </p:nvGrpSpPr>
                  <p:grpSpPr bwMode="auto">
                    <a:xfrm>
                      <a:off x="4555" y="3011"/>
                      <a:ext cx="10" cy="6"/>
                      <a:chOff x="4555" y="3011"/>
                      <a:chExt cx="10" cy="6"/>
                    </a:xfrm>
                  </p:grpSpPr>
                  <p:sp>
                    <p:nvSpPr>
                      <p:cNvPr id="1504" name="Freeform 413"/>
                      <p:cNvSpPr>
                        <a:spLocks/>
                      </p:cNvSpPr>
                      <p:nvPr/>
                    </p:nvSpPr>
                    <p:spPr bwMode="auto">
                      <a:xfrm>
                        <a:off x="4555" y="3011"/>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endParaRPr lang="en-US"/>
                      </a:p>
                    </p:txBody>
                  </p:sp>
                  <p:sp>
                    <p:nvSpPr>
                      <p:cNvPr id="1505" name="Freeform 414"/>
                      <p:cNvSpPr>
                        <a:spLocks/>
                      </p:cNvSpPr>
                      <p:nvPr/>
                    </p:nvSpPr>
                    <p:spPr bwMode="auto">
                      <a:xfrm>
                        <a:off x="4556" y="3011"/>
                        <a:ext cx="7" cy="3"/>
                      </a:xfrm>
                      <a:custGeom>
                        <a:avLst/>
                        <a:gdLst>
                          <a:gd name="T0" fmla="*/ 0 w 7"/>
                          <a:gd name="T1" fmla="*/ 0 h 5"/>
                          <a:gd name="T2" fmla="*/ 5 w 7"/>
                          <a:gd name="T3" fmla="*/ 0 h 5"/>
                          <a:gd name="T4" fmla="*/ 5 w 7"/>
                          <a:gd name="T5" fmla="*/ 0 h 5"/>
                          <a:gd name="T6" fmla="*/ 6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1" y="5"/>
                            </a:lnTo>
                            <a:lnTo>
                              <a:pt x="0" y="4"/>
                            </a:lnTo>
                            <a:lnTo>
                              <a:pt x="0" y="2"/>
                            </a:lnTo>
                            <a:lnTo>
                              <a:pt x="0" y="0"/>
                            </a:lnTo>
                            <a:close/>
                          </a:path>
                        </a:pathLst>
                      </a:custGeom>
                      <a:solidFill>
                        <a:srgbClr val="808080"/>
                      </a:solidFill>
                      <a:ln w="9525">
                        <a:noFill/>
                        <a:round/>
                        <a:headEnd/>
                        <a:tailEnd/>
                      </a:ln>
                    </p:spPr>
                    <p:txBody>
                      <a:bodyPr/>
                      <a:lstStyle/>
                      <a:p>
                        <a:endParaRPr lang="en-US"/>
                      </a:p>
                    </p:txBody>
                  </p:sp>
                  <p:sp>
                    <p:nvSpPr>
                      <p:cNvPr id="1506" name="Freeform 415"/>
                      <p:cNvSpPr>
                        <a:spLocks/>
                      </p:cNvSpPr>
                      <p:nvPr/>
                    </p:nvSpPr>
                    <p:spPr bwMode="auto">
                      <a:xfrm>
                        <a:off x="4556" y="3014"/>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404040"/>
                      </a:solidFill>
                      <a:ln w="9525">
                        <a:noFill/>
                        <a:round/>
                        <a:headEnd/>
                        <a:tailEnd/>
                      </a:ln>
                    </p:spPr>
                    <p:txBody>
                      <a:bodyPr/>
                      <a:lstStyle/>
                      <a:p>
                        <a:endParaRPr lang="en-US"/>
                      </a:p>
                    </p:txBody>
                  </p:sp>
                </p:grpSp>
                <p:grpSp>
                  <p:nvGrpSpPr>
                    <p:cNvPr id="1779" name="Group 416"/>
                    <p:cNvGrpSpPr>
                      <a:grpSpLocks/>
                    </p:cNvGrpSpPr>
                    <p:nvPr/>
                  </p:nvGrpSpPr>
                  <p:grpSpPr bwMode="auto">
                    <a:xfrm>
                      <a:off x="4557" y="3015"/>
                      <a:ext cx="11" cy="6"/>
                      <a:chOff x="4557" y="3015"/>
                      <a:chExt cx="11" cy="6"/>
                    </a:xfrm>
                  </p:grpSpPr>
                  <p:sp>
                    <p:nvSpPr>
                      <p:cNvPr id="1501" name="Freeform 417"/>
                      <p:cNvSpPr>
                        <a:spLocks/>
                      </p:cNvSpPr>
                      <p:nvPr/>
                    </p:nvSpPr>
                    <p:spPr bwMode="auto">
                      <a:xfrm>
                        <a:off x="4557" y="3015"/>
                        <a:ext cx="4" cy="6"/>
                      </a:xfrm>
                      <a:custGeom>
                        <a:avLst/>
                        <a:gdLst>
                          <a:gd name="T0" fmla="*/ 3 w 4"/>
                          <a:gd name="T1" fmla="*/ 1 h 11"/>
                          <a:gd name="T2" fmla="*/ 0 w 4"/>
                          <a:gd name="T3" fmla="*/ 1 h 11"/>
                          <a:gd name="T4" fmla="*/ 1 w 4"/>
                          <a:gd name="T5" fmla="*/ 0 h 11"/>
                          <a:gd name="T6" fmla="*/ 4 w 4"/>
                          <a:gd name="T7" fmla="*/ 1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1" y="0"/>
                            </a:lnTo>
                            <a:lnTo>
                              <a:pt x="4" y="5"/>
                            </a:lnTo>
                            <a:lnTo>
                              <a:pt x="3" y="11"/>
                            </a:lnTo>
                            <a:close/>
                          </a:path>
                        </a:pathLst>
                      </a:custGeom>
                      <a:solidFill>
                        <a:srgbClr val="A0A0A0"/>
                      </a:solidFill>
                      <a:ln w="9525">
                        <a:noFill/>
                        <a:round/>
                        <a:headEnd/>
                        <a:tailEnd/>
                      </a:ln>
                    </p:spPr>
                    <p:txBody>
                      <a:bodyPr/>
                      <a:lstStyle/>
                      <a:p>
                        <a:endParaRPr lang="en-US"/>
                      </a:p>
                    </p:txBody>
                  </p:sp>
                  <p:sp>
                    <p:nvSpPr>
                      <p:cNvPr id="1502" name="Freeform 418"/>
                      <p:cNvSpPr>
                        <a:spLocks/>
                      </p:cNvSpPr>
                      <p:nvPr/>
                    </p:nvSpPr>
                    <p:spPr bwMode="auto">
                      <a:xfrm>
                        <a:off x="4558" y="3015"/>
                        <a:ext cx="8" cy="2"/>
                      </a:xfrm>
                      <a:custGeom>
                        <a:avLst/>
                        <a:gdLst>
                          <a:gd name="T0" fmla="*/ 0 w 8"/>
                          <a:gd name="T1" fmla="*/ 0 h 5"/>
                          <a:gd name="T2" fmla="*/ 6 w 8"/>
                          <a:gd name="T3" fmla="*/ 0 h 5"/>
                          <a:gd name="T4" fmla="*/ 6 w 8"/>
                          <a:gd name="T5" fmla="*/ 0 h 5"/>
                          <a:gd name="T6" fmla="*/ 7 w 8"/>
                          <a:gd name="T7" fmla="*/ 0 h 5"/>
                          <a:gd name="T8" fmla="*/ 8 w 8"/>
                          <a:gd name="T9" fmla="*/ 0 h 5"/>
                          <a:gd name="T10" fmla="*/ 3 w 8"/>
                          <a:gd name="T11" fmla="*/ 0 h 5"/>
                          <a:gd name="T12" fmla="*/ 2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2" y="3"/>
                            </a:lnTo>
                            <a:lnTo>
                              <a:pt x="0" y="2"/>
                            </a:lnTo>
                            <a:lnTo>
                              <a:pt x="0" y="0"/>
                            </a:lnTo>
                            <a:close/>
                          </a:path>
                        </a:pathLst>
                      </a:custGeom>
                      <a:solidFill>
                        <a:srgbClr val="E0E0E0"/>
                      </a:solidFill>
                      <a:ln w="9525">
                        <a:noFill/>
                        <a:round/>
                        <a:headEnd/>
                        <a:tailEnd/>
                      </a:ln>
                    </p:spPr>
                    <p:txBody>
                      <a:bodyPr/>
                      <a:lstStyle/>
                      <a:p>
                        <a:endParaRPr lang="en-US"/>
                      </a:p>
                    </p:txBody>
                  </p:sp>
                  <p:sp>
                    <p:nvSpPr>
                      <p:cNvPr id="1503" name="Freeform 419"/>
                      <p:cNvSpPr>
                        <a:spLocks/>
                      </p:cNvSpPr>
                      <p:nvPr/>
                    </p:nvSpPr>
                    <p:spPr bwMode="auto">
                      <a:xfrm>
                        <a:off x="4560" y="3017"/>
                        <a:ext cx="8" cy="4"/>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1780" name="Group 420"/>
                    <p:cNvGrpSpPr>
                      <a:grpSpLocks/>
                    </p:cNvGrpSpPr>
                    <p:nvPr/>
                  </p:nvGrpSpPr>
                  <p:grpSpPr bwMode="auto">
                    <a:xfrm>
                      <a:off x="4560" y="3019"/>
                      <a:ext cx="26" cy="24"/>
                      <a:chOff x="4560" y="3019"/>
                      <a:chExt cx="26" cy="24"/>
                    </a:xfrm>
                  </p:grpSpPr>
                  <p:sp>
                    <p:nvSpPr>
                      <p:cNvPr id="1498" name="Freeform 421"/>
                      <p:cNvSpPr>
                        <a:spLocks/>
                      </p:cNvSpPr>
                      <p:nvPr/>
                    </p:nvSpPr>
                    <p:spPr bwMode="auto">
                      <a:xfrm>
                        <a:off x="4560" y="3019"/>
                        <a:ext cx="17" cy="24"/>
                      </a:xfrm>
                      <a:custGeom>
                        <a:avLst/>
                        <a:gdLst>
                          <a:gd name="T0" fmla="*/ 16 w 17"/>
                          <a:gd name="T1" fmla="*/ 1 h 48"/>
                          <a:gd name="T2" fmla="*/ 0 w 17"/>
                          <a:gd name="T3" fmla="*/ 1 h 48"/>
                          <a:gd name="T4" fmla="*/ 2 w 17"/>
                          <a:gd name="T5" fmla="*/ 0 h 48"/>
                          <a:gd name="T6" fmla="*/ 17 w 17"/>
                          <a:gd name="T7" fmla="*/ 1 h 48"/>
                          <a:gd name="T8" fmla="*/ 16 w 17"/>
                          <a:gd name="T9" fmla="*/ 1 h 48"/>
                          <a:gd name="T10" fmla="*/ 0 60000 65536"/>
                          <a:gd name="T11" fmla="*/ 0 60000 65536"/>
                          <a:gd name="T12" fmla="*/ 0 60000 65536"/>
                          <a:gd name="T13" fmla="*/ 0 60000 65536"/>
                          <a:gd name="T14" fmla="*/ 0 60000 65536"/>
                          <a:gd name="T15" fmla="*/ 0 w 17"/>
                          <a:gd name="T16" fmla="*/ 0 h 48"/>
                          <a:gd name="T17" fmla="*/ 17 w 17"/>
                          <a:gd name="T18" fmla="*/ 48 h 48"/>
                        </a:gdLst>
                        <a:ahLst/>
                        <a:cxnLst>
                          <a:cxn ang="T10">
                            <a:pos x="T0" y="T1"/>
                          </a:cxn>
                          <a:cxn ang="T11">
                            <a:pos x="T2" y="T3"/>
                          </a:cxn>
                          <a:cxn ang="T12">
                            <a:pos x="T4" y="T5"/>
                          </a:cxn>
                          <a:cxn ang="T13">
                            <a:pos x="T6" y="T7"/>
                          </a:cxn>
                          <a:cxn ang="T14">
                            <a:pos x="T8" y="T9"/>
                          </a:cxn>
                        </a:cxnLst>
                        <a:rect l="T15" t="T16" r="T17" b="T18"/>
                        <a:pathLst>
                          <a:path w="17" h="48">
                            <a:moveTo>
                              <a:pt x="16" y="48"/>
                            </a:moveTo>
                            <a:lnTo>
                              <a:pt x="0" y="5"/>
                            </a:lnTo>
                            <a:lnTo>
                              <a:pt x="2" y="0"/>
                            </a:lnTo>
                            <a:lnTo>
                              <a:pt x="17" y="42"/>
                            </a:lnTo>
                            <a:lnTo>
                              <a:pt x="16" y="48"/>
                            </a:lnTo>
                            <a:close/>
                          </a:path>
                        </a:pathLst>
                      </a:custGeom>
                      <a:solidFill>
                        <a:srgbClr val="A0A0A0"/>
                      </a:solidFill>
                      <a:ln w="9525">
                        <a:noFill/>
                        <a:round/>
                        <a:headEnd/>
                        <a:tailEnd/>
                      </a:ln>
                    </p:spPr>
                    <p:txBody>
                      <a:bodyPr/>
                      <a:lstStyle/>
                      <a:p>
                        <a:endParaRPr lang="en-US"/>
                      </a:p>
                    </p:txBody>
                  </p:sp>
                  <p:sp>
                    <p:nvSpPr>
                      <p:cNvPr id="1499" name="Freeform 422"/>
                      <p:cNvSpPr>
                        <a:spLocks/>
                      </p:cNvSpPr>
                      <p:nvPr/>
                    </p:nvSpPr>
                    <p:spPr bwMode="auto">
                      <a:xfrm>
                        <a:off x="4562" y="3019"/>
                        <a:ext cx="23" cy="21"/>
                      </a:xfrm>
                      <a:custGeom>
                        <a:avLst/>
                        <a:gdLst>
                          <a:gd name="T0" fmla="*/ 0 w 23"/>
                          <a:gd name="T1" fmla="*/ 0 h 42"/>
                          <a:gd name="T2" fmla="*/ 5 w 23"/>
                          <a:gd name="T3" fmla="*/ 0 h 42"/>
                          <a:gd name="T4" fmla="*/ 5 w 23"/>
                          <a:gd name="T5" fmla="*/ 0 h 42"/>
                          <a:gd name="T6" fmla="*/ 6 w 23"/>
                          <a:gd name="T7" fmla="*/ 1 h 42"/>
                          <a:gd name="T8" fmla="*/ 23 w 23"/>
                          <a:gd name="T9" fmla="*/ 1 h 42"/>
                          <a:gd name="T10" fmla="*/ 15 w 23"/>
                          <a:gd name="T11" fmla="*/ 1 h 42"/>
                          <a:gd name="T12" fmla="*/ 1 w 23"/>
                          <a:gd name="T13" fmla="*/ 1 h 42"/>
                          <a:gd name="T14" fmla="*/ 0 w 23"/>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42"/>
                          <a:gd name="T26" fmla="*/ 23 w 23"/>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42">
                            <a:moveTo>
                              <a:pt x="0" y="0"/>
                            </a:moveTo>
                            <a:lnTo>
                              <a:pt x="5" y="0"/>
                            </a:lnTo>
                            <a:lnTo>
                              <a:pt x="6" y="2"/>
                            </a:lnTo>
                            <a:lnTo>
                              <a:pt x="23" y="42"/>
                            </a:lnTo>
                            <a:lnTo>
                              <a:pt x="15" y="42"/>
                            </a:lnTo>
                            <a:lnTo>
                              <a:pt x="1" y="2"/>
                            </a:lnTo>
                            <a:lnTo>
                              <a:pt x="0" y="0"/>
                            </a:lnTo>
                            <a:close/>
                          </a:path>
                        </a:pathLst>
                      </a:custGeom>
                      <a:solidFill>
                        <a:srgbClr val="E0E0E0"/>
                      </a:solidFill>
                      <a:ln w="9525">
                        <a:noFill/>
                        <a:round/>
                        <a:headEnd/>
                        <a:tailEnd/>
                      </a:ln>
                    </p:spPr>
                    <p:txBody>
                      <a:bodyPr/>
                      <a:lstStyle/>
                      <a:p>
                        <a:endParaRPr lang="en-US"/>
                      </a:p>
                    </p:txBody>
                  </p:sp>
                  <p:sp>
                    <p:nvSpPr>
                      <p:cNvPr id="1500" name="Freeform 423"/>
                      <p:cNvSpPr>
                        <a:spLocks/>
                      </p:cNvSpPr>
                      <p:nvPr/>
                    </p:nvSpPr>
                    <p:spPr bwMode="auto">
                      <a:xfrm>
                        <a:off x="4576" y="3040"/>
                        <a:ext cx="10" cy="2"/>
                      </a:xfrm>
                      <a:custGeom>
                        <a:avLst/>
                        <a:gdLst>
                          <a:gd name="T0" fmla="*/ 0 w 10"/>
                          <a:gd name="T1" fmla="*/ 0 h 5"/>
                          <a:gd name="T2" fmla="*/ 1 w 10"/>
                          <a:gd name="T3" fmla="*/ 0 h 5"/>
                          <a:gd name="T4" fmla="*/ 1 w 10"/>
                          <a:gd name="T5" fmla="*/ 0 h 5"/>
                          <a:gd name="T6" fmla="*/ 2 w 10"/>
                          <a:gd name="T7" fmla="*/ 0 h 5"/>
                          <a:gd name="T8" fmla="*/ 9 w 10"/>
                          <a:gd name="T9" fmla="*/ 0 h 5"/>
                          <a:gd name="T10" fmla="*/ 10 w 10"/>
                          <a:gd name="T11" fmla="*/ 0 h 5"/>
                          <a:gd name="T12" fmla="*/ 0 w 10"/>
                          <a:gd name="T13" fmla="*/ 0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5"/>
                            </a:moveTo>
                            <a:lnTo>
                              <a:pt x="1" y="3"/>
                            </a:lnTo>
                            <a:lnTo>
                              <a:pt x="1" y="2"/>
                            </a:lnTo>
                            <a:lnTo>
                              <a:pt x="2" y="0"/>
                            </a:lnTo>
                            <a:lnTo>
                              <a:pt x="9" y="0"/>
                            </a:lnTo>
                            <a:lnTo>
                              <a:pt x="10" y="5"/>
                            </a:lnTo>
                            <a:lnTo>
                              <a:pt x="0" y="5"/>
                            </a:lnTo>
                            <a:close/>
                          </a:path>
                        </a:pathLst>
                      </a:custGeom>
                      <a:solidFill>
                        <a:srgbClr val="C0C0C0"/>
                      </a:solidFill>
                      <a:ln w="9525">
                        <a:noFill/>
                        <a:round/>
                        <a:headEnd/>
                        <a:tailEnd/>
                      </a:ln>
                    </p:spPr>
                    <p:txBody>
                      <a:bodyPr/>
                      <a:lstStyle/>
                      <a:p>
                        <a:endParaRPr lang="en-US"/>
                      </a:p>
                    </p:txBody>
                  </p:sp>
                </p:grpSp>
                <p:grpSp>
                  <p:nvGrpSpPr>
                    <p:cNvPr id="1781" name="Group 424"/>
                    <p:cNvGrpSpPr>
                      <a:grpSpLocks/>
                    </p:cNvGrpSpPr>
                    <p:nvPr/>
                  </p:nvGrpSpPr>
                  <p:grpSpPr bwMode="auto">
                    <a:xfrm>
                      <a:off x="4578" y="3041"/>
                      <a:ext cx="10" cy="5"/>
                      <a:chOff x="4578" y="3041"/>
                      <a:chExt cx="10" cy="5"/>
                    </a:xfrm>
                  </p:grpSpPr>
                  <p:sp>
                    <p:nvSpPr>
                      <p:cNvPr id="1495" name="Freeform 425"/>
                      <p:cNvSpPr>
                        <a:spLocks/>
                      </p:cNvSpPr>
                      <p:nvPr/>
                    </p:nvSpPr>
                    <p:spPr bwMode="auto">
                      <a:xfrm>
                        <a:off x="4578" y="3041"/>
                        <a:ext cx="3" cy="5"/>
                      </a:xfrm>
                      <a:custGeom>
                        <a:avLst/>
                        <a:gdLst>
                          <a:gd name="T0" fmla="*/ 2 w 3"/>
                          <a:gd name="T1" fmla="*/ 1 h 10"/>
                          <a:gd name="T2" fmla="*/ 0 w 3"/>
                          <a:gd name="T3" fmla="*/ 1 h 10"/>
                          <a:gd name="T4" fmla="*/ 0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0" y="0"/>
                            </a:lnTo>
                            <a:lnTo>
                              <a:pt x="3" y="4"/>
                            </a:lnTo>
                            <a:lnTo>
                              <a:pt x="2" y="10"/>
                            </a:lnTo>
                            <a:close/>
                          </a:path>
                        </a:pathLst>
                      </a:custGeom>
                      <a:solidFill>
                        <a:srgbClr val="606060"/>
                      </a:solidFill>
                      <a:ln w="9525">
                        <a:noFill/>
                        <a:round/>
                        <a:headEnd/>
                        <a:tailEnd/>
                      </a:ln>
                    </p:spPr>
                    <p:txBody>
                      <a:bodyPr/>
                      <a:lstStyle/>
                      <a:p>
                        <a:endParaRPr lang="en-US"/>
                      </a:p>
                    </p:txBody>
                  </p:sp>
                  <p:sp>
                    <p:nvSpPr>
                      <p:cNvPr id="1496" name="Freeform 426"/>
                      <p:cNvSpPr>
                        <a:spLocks/>
                      </p:cNvSpPr>
                      <p:nvPr/>
                    </p:nvSpPr>
                    <p:spPr bwMode="auto">
                      <a:xfrm>
                        <a:off x="4578" y="3041"/>
                        <a:ext cx="8" cy="2"/>
                      </a:xfrm>
                      <a:custGeom>
                        <a:avLst/>
                        <a:gdLst>
                          <a:gd name="T0" fmla="*/ 2 w 8"/>
                          <a:gd name="T1" fmla="*/ 0 h 4"/>
                          <a:gd name="T2" fmla="*/ 6 w 8"/>
                          <a:gd name="T3" fmla="*/ 0 h 4"/>
                          <a:gd name="T4" fmla="*/ 6 w 8"/>
                          <a:gd name="T5" fmla="*/ 1 h 4"/>
                          <a:gd name="T6" fmla="*/ 7 w 8"/>
                          <a:gd name="T7" fmla="*/ 1 h 4"/>
                          <a:gd name="T8" fmla="*/ 8 w 8"/>
                          <a:gd name="T9" fmla="*/ 1 h 4"/>
                          <a:gd name="T10" fmla="*/ 3 w 8"/>
                          <a:gd name="T11" fmla="*/ 1 h 4"/>
                          <a:gd name="T12" fmla="*/ 2 w 8"/>
                          <a:gd name="T13" fmla="*/ 1 h 4"/>
                          <a:gd name="T14" fmla="*/ 0 w 8"/>
                          <a:gd name="T15" fmla="*/ 1 h 4"/>
                          <a:gd name="T16" fmla="*/ 2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2" y="0"/>
                            </a:moveTo>
                            <a:lnTo>
                              <a:pt x="6" y="0"/>
                            </a:lnTo>
                            <a:lnTo>
                              <a:pt x="6" y="1"/>
                            </a:lnTo>
                            <a:lnTo>
                              <a:pt x="7" y="1"/>
                            </a:lnTo>
                            <a:lnTo>
                              <a:pt x="8" y="4"/>
                            </a:lnTo>
                            <a:lnTo>
                              <a:pt x="3" y="4"/>
                            </a:lnTo>
                            <a:lnTo>
                              <a:pt x="2" y="3"/>
                            </a:lnTo>
                            <a:lnTo>
                              <a:pt x="0" y="1"/>
                            </a:lnTo>
                            <a:lnTo>
                              <a:pt x="2" y="0"/>
                            </a:lnTo>
                            <a:close/>
                          </a:path>
                        </a:pathLst>
                      </a:custGeom>
                      <a:solidFill>
                        <a:srgbClr val="808080"/>
                      </a:solidFill>
                      <a:ln w="9525">
                        <a:noFill/>
                        <a:round/>
                        <a:headEnd/>
                        <a:tailEnd/>
                      </a:ln>
                    </p:spPr>
                    <p:txBody>
                      <a:bodyPr/>
                      <a:lstStyle/>
                      <a:p>
                        <a:endParaRPr lang="en-US"/>
                      </a:p>
                    </p:txBody>
                  </p:sp>
                  <p:sp>
                    <p:nvSpPr>
                      <p:cNvPr id="1497" name="Freeform 427"/>
                      <p:cNvSpPr>
                        <a:spLocks/>
                      </p:cNvSpPr>
                      <p:nvPr/>
                    </p:nvSpPr>
                    <p:spPr bwMode="auto">
                      <a:xfrm>
                        <a:off x="4580" y="304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404040"/>
                      </a:solidFill>
                      <a:ln w="9525">
                        <a:noFill/>
                        <a:round/>
                        <a:headEnd/>
                        <a:tailEnd/>
                      </a:ln>
                    </p:spPr>
                    <p:txBody>
                      <a:bodyPr/>
                      <a:lstStyle/>
                      <a:p>
                        <a:endParaRPr lang="en-US"/>
                      </a:p>
                    </p:txBody>
                  </p:sp>
                </p:grpSp>
                <p:grpSp>
                  <p:nvGrpSpPr>
                    <p:cNvPr id="1782" name="Group 428"/>
                    <p:cNvGrpSpPr>
                      <a:grpSpLocks/>
                    </p:cNvGrpSpPr>
                    <p:nvPr/>
                  </p:nvGrpSpPr>
                  <p:grpSpPr bwMode="auto">
                    <a:xfrm>
                      <a:off x="4581" y="3045"/>
                      <a:ext cx="9" cy="4"/>
                      <a:chOff x="4581" y="3045"/>
                      <a:chExt cx="9" cy="4"/>
                    </a:xfrm>
                  </p:grpSpPr>
                  <p:sp>
                    <p:nvSpPr>
                      <p:cNvPr id="1492" name="Freeform 429"/>
                      <p:cNvSpPr>
                        <a:spLocks/>
                      </p:cNvSpPr>
                      <p:nvPr/>
                    </p:nvSpPr>
                    <p:spPr bwMode="auto">
                      <a:xfrm>
                        <a:off x="4581" y="3045"/>
                        <a:ext cx="2" cy="4"/>
                      </a:xfrm>
                      <a:custGeom>
                        <a:avLst/>
                        <a:gdLst>
                          <a:gd name="T0" fmla="*/ 1 w 2"/>
                          <a:gd name="T1" fmla="*/ 0 h 10"/>
                          <a:gd name="T2" fmla="*/ 0 w 2"/>
                          <a:gd name="T3" fmla="*/ 0 h 10"/>
                          <a:gd name="T4" fmla="*/ 1 w 2"/>
                          <a:gd name="T5" fmla="*/ 0 h 10"/>
                          <a:gd name="T6" fmla="*/ 2 w 2"/>
                          <a:gd name="T7" fmla="*/ 0 h 10"/>
                          <a:gd name="T8" fmla="*/ 1 w 2"/>
                          <a:gd name="T9" fmla="*/ 0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606060"/>
                      </a:solidFill>
                      <a:ln w="9525">
                        <a:noFill/>
                        <a:round/>
                        <a:headEnd/>
                        <a:tailEnd/>
                      </a:ln>
                    </p:spPr>
                    <p:txBody>
                      <a:bodyPr/>
                      <a:lstStyle/>
                      <a:p>
                        <a:endParaRPr lang="en-US"/>
                      </a:p>
                    </p:txBody>
                  </p:sp>
                  <p:sp>
                    <p:nvSpPr>
                      <p:cNvPr id="1493" name="Freeform 430"/>
                      <p:cNvSpPr>
                        <a:spLocks/>
                      </p:cNvSpPr>
                      <p:nvPr/>
                    </p:nvSpPr>
                    <p:spPr bwMode="auto">
                      <a:xfrm>
                        <a:off x="4582" y="304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808080"/>
                      </a:solidFill>
                      <a:ln w="9525">
                        <a:noFill/>
                        <a:round/>
                        <a:headEnd/>
                        <a:tailEnd/>
                      </a:ln>
                    </p:spPr>
                    <p:txBody>
                      <a:bodyPr/>
                      <a:lstStyle/>
                      <a:p>
                        <a:endParaRPr lang="en-US"/>
                      </a:p>
                    </p:txBody>
                  </p:sp>
                  <p:sp>
                    <p:nvSpPr>
                      <p:cNvPr id="1494" name="Freeform 431"/>
                      <p:cNvSpPr>
                        <a:spLocks/>
                      </p:cNvSpPr>
                      <p:nvPr/>
                    </p:nvSpPr>
                    <p:spPr bwMode="auto">
                      <a:xfrm>
                        <a:off x="4583" y="3047"/>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404040"/>
                      </a:solidFill>
                      <a:ln w="9525">
                        <a:noFill/>
                        <a:round/>
                        <a:headEnd/>
                        <a:tailEnd/>
                      </a:ln>
                    </p:spPr>
                    <p:txBody>
                      <a:bodyPr/>
                      <a:lstStyle/>
                      <a:p>
                        <a:endParaRPr lang="en-US"/>
                      </a:p>
                    </p:txBody>
                  </p:sp>
                </p:grpSp>
                <p:grpSp>
                  <p:nvGrpSpPr>
                    <p:cNvPr id="1097" name="Group 432"/>
                    <p:cNvGrpSpPr>
                      <a:grpSpLocks/>
                    </p:cNvGrpSpPr>
                    <p:nvPr/>
                  </p:nvGrpSpPr>
                  <p:grpSpPr bwMode="auto">
                    <a:xfrm>
                      <a:off x="4627" y="3057"/>
                      <a:ext cx="9" cy="6"/>
                      <a:chOff x="4627" y="3057"/>
                      <a:chExt cx="9" cy="6"/>
                    </a:xfrm>
                  </p:grpSpPr>
                  <p:sp>
                    <p:nvSpPr>
                      <p:cNvPr id="1489" name="Freeform 433"/>
                      <p:cNvSpPr>
                        <a:spLocks/>
                      </p:cNvSpPr>
                      <p:nvPr/>
                    </p:nvSpPr>
                    <p:spPr bwMode="auto">
                      <a:xfrm>
                        <a:off x="4627" y="3057"/>
                        <a:ext cx="2" cy="6"/>
                      </a:xfrm>
                      <a:custGeom>
                        <a:avLst/>
                        <a:gdLst>
                          <a:gd name="T0" fmla="*/ 1 w 2"/>
                          <a:gd name="T1" fmla="*/ 1 h 11"/>
                          <a:gd name="T2" fmla="*/ 0 w 2"/>
                          <a:gd name="T3" fmla="*/ 1 h 11"/>
                          <a:gd name="T4" fmla="*/ 0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606060"/>
                      </a:solidFill>
                      <a:ln w="9525">
                        <a:noFill/>
                        <a:round/>
                        <a:headEnd/>
                        <a:tailEnd/>
                      </a:ln>
                    </p:spPr>
                    <p:txBody>
                      <a:bodyPr/>
                      <a:lstStyle/>
                      <a:p>
                        <a:endParaRPr lang="en-US"/>
                      </a:p>
                    </p:txBody>
                  </p:sp>
                  <p:sp>
                    <p:nvSpPr>
                      <p:cNvPr id="1490" name="Freeform 434"/>
                      <p:cNvSpPr>
                        <a:spLocks/>
                      </p:cNvSpPr>
                      <p:nvPr/>
                    </p:nvSpPr>
                    <p:spPr bwMode="auto">
                      <a:xfrm>
                        <a:off x="4627" y="3057"/>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2"/>
                            </a:lnTo>
                            <a:lnTo>
                              <a:pt x="7" y="5"/>
                            </a:lnTo>
                            <a:lnTo>
                              <a:pt x="2" y="5"/>
                            </a:lnTo>
                            <a:lnTo>
                              <a:pt x="1" y="3"/>
                            </a:lnTo>
                            <a:lnTo>
                              <a:pt x="0" y="2"/>
                            </a:lnTo>
                            <a:lnTo>
                              <a:pt x="1" y="0"/>
                            </a:lnTo>
                            <a:close/>
                          </a:path>
                        </a:pathLst>
                      </a:custGeom>
                      <a:solidFill>
                        <a:srgbClr val="808080"/>
                      </a:solidFill>
                      <a:ln w="9525">
                        <a:noFill/>
                        <a:round/>
                        <a:headEnd/>
                        <a:tailEnd/>
                      </a:ln>
                    </p:spPr>
                    <p:txBody>
                      <a:bodyPr/>
                      <a:lstStyle/>
                      <a:p>
                        <a:endParaRPr lang="en-US"/>
                      </a:p>
                    </p:txBody>
                  </p:sp>
                  <p:sp>
                    <p:nvSpPr>
                      <p:cNvPr id="1491" name="Freeform 435"/>
                      <p:cNvSpPr>
                        <a:spLocks/>
                      </p:cNvSpPr>
                      <p:nvPr/>
                    </p:nvSpPr>
                    <p:spPr bwMode="auto">
                      <a:xfrm>
                        <a:off x="4628" y="3059"/>
                        <a:ext cx="8" cy="4"/>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404040"/>
                      </a:solidFill>
                      <a:ln w="9525">
                        <a:noFill/>
                        <a:round/>
                        <a:headEnd/>
                        <a:tailEnd/>
                      </a:ln>
                    </p:spPr>
                    <p:txBody>
                      <a:bodyPr/>
                      <a:lstStyle/>
                      <a:p>
                        <a:endParaRPr lang="en-US"/>
                      </a:p>
                    </p:txBody>
                  </p:sp>
                </p:grpSp>
                <p:grpSp>
                  <p:nvGrpSpPr>
                    <p:cNvPr id="1099" name="Group 436"/>
                    <p:cNvGrpSpPr>
                      <a:grpSpLocks/>
                    </p:cNvGrpSpPr>
                    <p:nvPr/>
                  </p:nvGrpSpPr>
                  <p:grpSpPr bwMode="auto">
                    <a:xfrm>
                      <a:off x="4596" y="3051"/>
                      <a:ext cx="10" cy="5"/>
                      <a:chOff x="4596" y="3051"/>
                      <a:chExt cx="10" cy="5"/>
                    </a:xfrm>
                  </p:grpSpPr>
                  <p:sp>
                    <p:nvSpPr>
                      <p:cNvPr id="1486" name="Freeform 437"/>
                      <p:cNvSpPr>
                        <a:spLocks/>
                      </p:cNvSpPr>
                      <p:nvPr/>
                    </p:nvSpPr>
                    <p:spPr bwMode="auto">
                      <a:xfrm>
                        <a:off x="4596" y="305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6"/>
                            </a:lnTo>
                            <a:lnTo>
                              <a:pt x="1" y="11"/>
                            </a:lnTo>
                            <a:close/>
                          </a:path>
                        </a:pathLst>
                      </a:custGeom>
                      <a:solidFill>
                        <a:srgbClr val="606060"/>
                      </a:solidFill>
                      <a:ln w="9525">
                        <a:noFill/>
                        <a:round/>
                        <a:headEnd/>
                        <a:tailEnd/>
                      </a:ln>
                    </p:spPr>
                    <p:txBody>
                      <a:bodyPr/>
                      <a:lstStyle/>
                      <a:p>
                        <a:endParaRPr lang="en-US"/>
                      </a:p>
                    </p:txBody>
                  </p:sp>
                  <p:sp>
                    <p:nvSpPr>
                      <p:cNvPr id="1487" name="Freeform 438"/>
                      <p:cNvSpPr>
                        <a:spLocks/>
                      </p:cNvSpPr>
                      <p:nvPr/>
                    </p:nvSpPr>
                    <p:spPr bwMode="auto">
                      <a:xfrm>
                        <a:off x="4597" y="3052"/>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1 w 8"/>
                          <a:gd name="T11" fmla="*/ 0 h 5"/>
                          <a:gd name="T12" fmla="*/ 0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1" y="5"/>
                            </a:lnTo>
                            <a:lnTo>
                              <a:pt x="0" y="3"/>
                            </a:lnTo>
                            <a:lnTo>
                              <a:pt x="0" y="0"/>
                            </a:lnTo>
                            <a:close/>
                          </a:path>
                        </a:pathLst>
                      </a:custGeom>
                      <a:solidFill>
                        <a:srgbClr val="808080"/>
                      </a:solidFill>
                      <a:ln w="9525">
                        <a:noFill/>
                        <a:round/>
                        <a:headEnd/>
                        <a:tailEnd/>
                      </a:ln>
                    </p:spPr>
                    <p:txBody>
                      <a:bodyPr/>
                      <a:lstStyle/>
                      <a:p>
                        <a:endParaRPr lang="en-US"/>
                      </a:p>
                    </p:txBody>
                  </p:sp>
                  <p:sp>
                    <p:nvSpPr>
                      <p:cNvPr id="1488" name="Freeform 439"/>
                      <p:cNvSpPr>
                        <a:spLocks/>
                      </p:cNvSpPr>
                      <p:nvPr/>
                    </p:nvSpPr>
                    <p:spPr bwMode="auto">
                      <a:xfrm>
                        <a:off x="4597" y="3054"/>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0"/>
                            </a:lnTo>
                            <a:lnTo>
                              <a:pt x="8" y="0"/>
                            </a:lnTo>
                            <a:lnTo>
                              <a:pt x="9" y="5"/>
                            </a:lnTo>
                            <a:lnTo>
                              <a:pt x="0" y="5"/>
                            </a:lnTo>
                            <a:close/>
                          </a:path>
                        </a:pathLst>
                      </a:custGeom>
                      <a:solidFill>
                        <a:srgbClr val="404040"/>
                      </a:solidFill>
                      <a:ln w="9525">
                        <a:noFill/>
                        <a:round/>
                        <a:headEnd/>
                        <a:tailEnd/>
                      </a:ln>
                    </p:spPr>
                    <p:txBody>
                      <a:bodyPr/>
                      <a:lstStyle/>
                      <a:p>
                        <a:endParaRPr lang="en-US"/>
                      </a:p>
                    </p:txBody>
                  </p:sp>
                </p:grpSp>
                <p:grpSp>
                  <p:nvGrpSpPr>
                    <p:cNvPr id="1100" name="Group 440"/>
                    <p:cNvGrpSpPr>
                      <a:grpSpLocks/>
                    </p:cNvGrpSpPr>
                    <p:nvPr/>
                  </p:nvGrpSpPr>
                  <p:grpSpPr bwMode="auto">
                    <a:xfrm>
                      <a:off x="4597" y="3055"/>
                      <a:ext cx="11" cy="4"/>
                      <a:chOff x="4597" y="3055"/>
                      <a:chExt cx="11" cy="4"/>
                    </a:xfrm>
                  </p:grpSpPr>
                  <p:sp>
                    <p:nvSpPr>
                      <p:cNvPr id="1483" name="Freeform 441"/>
                      <p:cNvSpPr>
                        <a:spLocks/>
                      </p:cNvSpPr>
                      <p:nvPr/>
                    </p:nvSpPr>
                    <p:spPr bwMode="auto">
                      <a:xfrm>
                        <a:off x="4597" y="3055"/>
                        <a:ext cx="4" cy="4"/>
                      </a:xfrm>
                      <a:custGeom>
                        <a:avLst/>
                        <a:gdLst>
                          <a:gd name="T0" fmla="*/ 2 w 4"/>
                          <a:gd name="T1" fmla="*/ 0 h 9"/>
                          <a:gd name="T2" fmla="*/ 0 w 4"/>
                          <a:gd name="T3" fmla="*/ 0 h 9"/>
                          <a:gd name="T4" fmla="*/ 1 w 4"/>
                          <a:gd name="T5" fmla="*/ 0 h 9"/>
                          <a:gd name="T6" fmla="*/ 4 w 4"/>
                          <a:gd name="T7" fmla="*/ 0 h 9"/>
                          <a:gd name="T8" fmla="*/ 2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3"/>
                            </a:lnTo>
                            <a:lnTo>
                              <a:pt x="1" y="0"/>
                            </a:lnTo>
                            <a:lnTo>
                              <a:pt x="4" y="4"/>
                            </a:lnTo>
                            <a:lnTo>
                              <a:pt x="2" y="9"/>
                            </a:lnTo>
                            <a:close/>
                          </a:path>
                        </a:pathLst>
                      </a:custGeom>
                      <a:solidFill>
                        <a:srgbClr val="A0A0A0"/>
                      </a:solidFill>
                      <a:ln w="9525">
                        <a:noFill/>
                        <a:round/>
                        <a:headEnd/>
                        <a:tailEnd/>
                      </a:ln>
                    </p:spPr>
                    <p:txBody>
                      <a:bodyPr/>
                      <a:lstStyle/>
                      <a:p>
                        <a:endParaRPr lang="en-US"/>
                      </a:p>
                    </p:txBody>
                  </p:sp>
                  <p:sp>
                    <p:nvSpPr>
                      <p:cNvPr id="1484" name="Freeform 442"/>
                      <p:cNvSpPr>
                        <a:spLocks/>
                      </p:cNvSpPr>
                      <p:nvPr/>
                    </p:nvSpPr>
                    <p:spPr bwMode="auto">
                      <a:xfrm>
                        <a:off x="4598" y="3055"/>
                        <a:ext cx="8" cy="2"/>
                      </a:xfrm>
                      <a:custGeom>
                        <a:avLst/>
                        <a:gdLst>
                          <a:gd name="T0" fmla="*/ 1 w 8"/>
                          <a:gd name="T1" fmla="*/ 0 h 4"/>
                          <a:gd name="T2" fmla="*/ 6 w 8"/>
                          <a:gd name="T3" fmla="*/ 0 h 4"/>
                          <a:gd name="T4" fmla="*/ 6 w 8"/>
                          <a:gd name="T5" fmla="*/ 0 h 4"/>
                          <a:gd name="T6" fmla="*/ 7 w 8"/>
                          <a:gd name="T7" fmla="*/ 1 h 4"/>
                          <a:gd name="T8" fmla="*/ 8 w 8"/>
                          <a:gd name="T9" fmla="*/ 1 h 4"/>
                          <a:gd name="T10" fmla="*/ 3 w 8"/>
                          <a:gd name="T11" fmla="*/ 1 h 4"/>
                          <a:gd name="T12" fmla="*/ 1 w 8"/>
                          <a:gd name="T13" fmla="*/ 1 h 4"/>
                          <a:gd name="T14" fmla="*/ 0 w 8"/>
                          <a:gd name="T15" fmla="*/ 0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6" y="0"/>
                            </a:lnTo>
                            <a:lnTo>
                              <a:pt x="7" y="1"/>
                            </a:lnTo>
                            <a:lnTo>
                              <a:pt x="8" y="4"/>
                            </a:lnTo>
                            <a:lnTo>
                              <a:pt x="3" y="4"/>
                            </a:lnTo>
                            <a:lnTo>
                              <a:pt x="1" y="3"/>
                            </a:lnTo>
                            <a:lnTo>
                              <a:pt x="0" y="0"/>
                            </a:lnTo>
                            <a:lnTo>
                              <a:pt x="1" y="0"/>
                            </a:lnTo>
                            <a:close/>
                          </a:path>
                        </a:pathLst>
                      </a:custGeom>
                      <a:solidFill>
                        <a:srgbClr val="E0E0E0"/>
                      </a:solidFill>
                      <a:ln w="9525">
                        <a:noFill/>
                        <a:round/>
                        <a:headEnd/>
                        <a:tailEnd/>
                      </a:ln>
                    </p:spPr>
                    <p:txBody>
                      <a:bodyPr/>
                      <a:lstStyle/>
                      <a:p>
                        <a:endParaRPr lang="en-US"/>
                      </a:p>
                    </p:txBody>
                  </p:sp>
                  <p:sp>
                    <p:nvSpPr>
                      <p:cNvPr id="1485" name="Freeform 443"/>
                      <p:cNvSpPr>
                        <a:spLocks/>
                      </p:cNvSpPr>
                      <p:nvPr/>
                    </p:nvSpPr>
                    <p:spPr bwMode="auto">
                      <a:xfrm>
                        <a:off x="4599" y="3057"/>
                        <a:ext cx="9" cy="2"/>
                      </a:xfrm>
                      <a:custGeom>
                        <a:avLst/>
                        <a:gdLst>
                          <a:gd name="T0" fmla="*/ 0 w 9"/>
                          <a:gd name="T1" fmla="*/ 0 h 5"/>
                          <a:gd name="T2" fmla="*/ 0 w 9"/>
                          <a:gd name="T3" fmla="*/ 0 h 5"/>
                          <a:gd name="T4" fmla="*/ 2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2" y="0"/>
                            </a:lnTo>
                            <a:lnTo>
                              <a:pt x="7" y="0"/>
                            </a:lnTo>
                            <a:lnTo>
                              <a:pt x="9" y="5"/>
                            </a:lnTo>
                            <a:lnTo>
                              <a:pt x="0" y="5"/>
                            </a:lnTo>
                            <a:close/>
                          </a:path>
                        </a:pathLst>
                      </a:custGeom>
                      <a:solidFill>
                        <a:srgbClr val="C0C0C0"/>
                      </a:solidFill>
                      <a:ln w="9525">
                        <a:noFill/>
                        <a:round/>
                        <a:headEnd/>
                        <a:tailEnd/>
                      </a:ln>
                    </p:spPr>
                    <p:txBody>
                      <a:bodyPr/>
                      <a:lstStyle/>
                      <a:p>
                        <a:endParaRPr lang="en-US"/>
                      </a:p>
                    </p:txBody>
                  </p:sp>
                </p:grpSp>
                <p:sp>
                  <p:nvSpPr>
                    <p:cNvPr id="1480" name="Freeform 444"/>
                    <p:cNvSpPr>
                      <a:spLocks/>
                    </p:cNvSpPr>
                    <p:nvPr/>
                  </p:nvSpPr>
                  <p:spPr bwMode="auto">
                    <a:xfrm>
                      <a:off x="4607" y="3054"/>
                      <a:ext cx="5" cy="10"/>
                    </a:xfrm>
                    <a:custGeom>
                      <a:avLst/>
                      <a:gdLst>
                        <a:gd name="T0" fmla="*/ 4 w 5"/>
                        <a:gd name="T1" fmla="*/ 1 h 20"/>
                        <a:gd name="T2" fmla="*/ 0 w 5"/>
                        <a:gd name="T3" fmla="*/ 1 h 20"/>
                        <a:gd name="T4" fmla="*/ 0 w 5"/>
                        <a:gd name="T5" fmla="*/ 1 h 20"/>
                        <a:gd name="T6" fmla="*/ 0 w 5"/>
                        <a:gd name="T7" fmla="*/ 1 h 20"/>
                        <a:gd name="T8" fmla="*/ 1 w 5"/>
                        <a:gd name="T9" fmla="*/ 0 h 20"/>
                        <a:gd name="T10" fmla="*/ 5 w 5"/>
                        <a:gd name="T11" fmla="*/ 1 h 20"/>
                        <a:gd name="T12" fmla="*/ 4 w 5"/>
                        <a:gd name="T13" fmla="*/ 1 h 20"/>
                        <a:gd name="T14" fmla="*/ 0 60000 65536"/>
                        <a:gd name="T15" fmla="*/ 0 60000 65536"/>
                        <a:gd name="T16" fmla="*/ 0 60000 65536"/>
                        <a:gd name="T17" fmla="*/ 0 60000 65536"/>
                        <a:gd name="T18" fmla="*/ 0 60000 65536"/>
                        <a:gd name="T19" fmla="*/ 0 60000 65536"/>
                        <a:gd name="T20" fmla="*/ 0 60000 65536"/>
                        <a:gd name="T21" fmla="*/ 0 w 5"/>
                        <a:gd name="T22" fmla="*/ 0 h 20"/>
                        <a:gd name="T23" fmla="*/ 5 w 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0">
                          <a:moveTo>
                            <a:pt x="4" y="20"/>
                          </a:moveTo>
                          <a:lnTo>
                            <a:pt x="0" y="5"/>
                          </a:lnTo>
                          <a:lnTo>
                            <a:pt x="0" y="3"/>
                          </a:lnTo>
                          <a:lnTo>
                            <a:pt x="0" y="2"/>
                          </a:lnTo>
                          <a:lnTo>
                            <a:pt x="1" y="0"/>
                          </a:lnTo>
                          <a:lnTo>
                            <a:pt x="5" y="14"/>
                          </a:lnTo>
                          <a:lnTo>
                            <a:pt x="4" y="20"/>
                          </a:lnTo>
                          <a:close/>
                        </a:path>
                      </a:pathLst>
                    </a:custGeom>
                    <a:solidFill>
                      <a:srgbClr val="606060"/>
                    </a:solidFill>
                    <a:ln w="9525">
                      <a:noFill/>
                      <a:round/>
                      <a:headEnd/>
                      <a:tailEnd/>
                    </a:ln>
                  </p:spPr>
                  <p:txBody>
                    <a:bodyPr/>
                    <a:lstStyle/>
                    <a:p>
                      <a:endParaRPr lang="en-US"/>
                    </a:p>
                  </p:txBody>
                </p:sp>
                <p:sp>
                  <p:nvSpPr>
                    <p:cNvPr id="1481" name="Freeform 445"/>
                    <p:cNvSpPr>
                      <a:spLocks/>
                    </p:cNvSpPr>
                    <p:nvPr/>
                  </p:nvSpPr>
                  <p:spPr bwMode="auto">
                    <a:xfrm>
                      <a:off x="4608" y="3054"/>
                      <a:ext cx="18" cy="7"/>
                    </a:xfrm>
                    <a:custGeom>
                      <a:avLst/>
                      <a:gdLst>
                        <a:gd name="T0" fmla="*/ 0 w 18"/>
                        <a:gd name="T1" fmla="*/ 0 h 14"/>
                        <a:gd name="T2" fmla="*/ 6 w 18"/>
                        <a:gd name="T3" fmla="*/ 0 h 14"/>
                        <a:gd name="T4" fmla="*/ 6 w 18"/>
                        <a:gd name="T5" fmla="*/ 1 h 14"/>
                        <a:gd name="T6" fmla="*/ 7 w 18"/>
                        <a:gd name="T7" fmla="*/ 1 h 14"/>
                        <a:gd name="T8" fmla="*/ 8 w 18"/>
                        <a:gd name="T9" fmla="*/ 1 h 14"/>
                        <a:gd name="T10" fmla="*/ 16 w 18"/>
                        <a:gd name="T11" fmla="*/ 1 h 14"/>
                        <a:gd name="T12" fmla="*/ 16 w 18"/>
                        <a:gd name="T13" fmla="*/ 1 h 14"/>
                        <a:gd name="T14" fmla="*/ 17 w 18"/>
                        <a:gd name="T15" fmla="*/ 1 h 14"/>
                        <a:gd name="T16" fmla="*/ 18 w 18"/>
                        <a:gd name="T17" fmla="*/ 1 h 14"/>
                        <a:gd name="T18" fmla="*/ 6 w 18"/>
                        <a:gd name="T19" fmla="*/ 1 h 14"/>
                        <a:gd name="T20" fmla="*/ 4 w 18"/>
                        <a:gd name="T21" fmla="*/ 1 h 14"/>
                        <a:gd name="T22" fmla="*/ 0 w 1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4"/>
                        <a:gd name="T38" fmla="*/ 18 w 1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4">
                          <a:moveTo>
                            <a:pt x="0" y="0"/>
                          </a:moveTo>
                          <a:lnTo>
                            <a:pt x="6" y="0"/>
                          </a:lnTo>
                          <a:lnTo>
                            <a:pt x="6" y="3"/>
                          </a:lnTo>
                          <a:lnTo>
                            <a:pt x="7" y="5"/>
                          </a:lnTo>
                          <a:lnTo>
                            <a:pt x="8" y="6"/>
                          </a:lnTo>
                          <a:lnTo>
                            <a:pt x="16" y="6"/>
                          </a:lnTo>
                          <a:lnTo>
                            <a:pt x="16" y="9"/>
                          </a:lnTo>
                          <a:lnTo>
                            <a:pt x="17" y="11"/>
                          </a:lnTo>
                          <a:lnTo>
                            <a:pt x="18" y="14"/>
                          </a:lnTo>
                          <a:lnTo>
                            <a:pt x="6" y="14"/>
                          </a:lnTo>
                          <a:lnTo>
                            <a:pt x="4" y="14"/>
                          </a:lnTo>
                          <a:lnTo>
                            <a:pt x="0" y="0"/>
                          </a:lnTo>
                          <a:close/>
                        </a:path>
                      </a:pathLst>
                    </a:custGeom>
                    <a:solidFill>
                      <a:srgbClr val="808080"/>
                    </a:solidFill>
                    <a:ln w="9525">
                      <a:noFill/>
                      <a:round/>
                      <a:headEnd/>
                      <a:tailEnd/>
                    </a:ln>
                  </p:spPr>
                  <p:txBody>
                    <a:bodyPr/>
                    <a:lstStyle/>
                    <a:p>
                      <a:endParaRPr lang="en-US"/>
                    </a:p>
                  </p:txBody>
                </p:sp>
                <p:sp>
                  <p:nvSpPr>
                    <p:cNvPr id="1482" name="Freeform 446"/>
                    <p:cNvSpPr>
                      <a:spLocks/>
                    </p:cNvSpPr>
                    <p:nvPr/>
                  </p:nvSpPr>
                  <p:spPr bwMode="auto">
                    <a:xfrm>
                      <a:off x="4611" y="3061"/>
                      <a:ext cx="16" cy="2"/>
                    </a:xfrm>
                    <a:custGeom>
                      <a:avLst/>
                      <a:gdLst>
                        <a:gd name="T0" fmla="*/ 0 w 16"/>
                        <a:gd name="T1" fmla="*/ 0 h 5"/>
                        <a:gd name="T2" fmla="*/ 0 w 16"/>
                        <a:gd name="T3" fmla="*/ 0 h 5"/>
                        <a:gd name="T4" fmla="*/ 1 w 16"/>
                        <a:gd name="T5" fmla="*/ 0 h 5"/>
                        <a:gd name="T6" fmla="*/ 1 w 16"/>
                        <a:gd name="T7" fmla="*/ 0 h 5"/>
                        <a:gd name="T8" fmla="*/ 15 w 16"/>
                        <a:gd name="T9" fmla="*/ 0 h 5"/>
                        <a:gd name="T10" fmla="*/ 16 w 16"/>
                        <a:gd name="T11" fmla="*/ 0 h 5"/>
                        <a:gd name="T12" fmla="*/ 0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0" y="5"/>
                          </a:moveTo>
                          <a:lnTo>
                            <a:pt x="0" y="3"/>
                          </a:lnTo>
                          <a:lnTo>
                            <a:pt x="1" y="2"/>
                          </a:lnTo>
                          <a:lnTo>
                            <a:pt x="1" y="0"/>
                          </a:lnTo>
                          <a:lnTo>
                            <a:pt x="15" y="0"/>
                          </a:lnTo>
                          <a:lnTo>
                            <a:pt x="16" y="5"/>
                          </a:lnTo>
                          <a:lnTo>
                            <a:pt x="0" y="5"/>
                          </a:lnTo>
                          <a:close/>
                        </a:path>
                      </a:pathLst>
                    </a:custGeom>
                    <a:solidFill>
                      <a:srgbClr val="404040"/>
                    </a:solidFill>
                    <a:ln w="9525">
                      <a:noFill/>
                      <a:round/>
                      <a:headEnd/>
                      <a:tailEnd/>
                    </a:ln>
                  </p:spPr>
                  <p:txBody>
                    <a:bodyPr/>
                    <a:lstStyle/>
                    <a:p>
                      <a:endParaRPr lang="en-US"/>
                    </a:p>
                  </p:txBody>
                </p:sp>
              </p:grpSp>
              <p:grpSp>
                <p:nvGrpSpPr>
                  <p:cNvPr id="1101" name="Group 447"/>
                  <p:cNvGrpSpPr>
                    <a:grpSpLocks/>
                  </p:cNvGrpSpPr>
                  <p:nvPr/>
                </p:nvGrpSpPr>
                <p:grpSpPr bwMode="auto">
                  <a:xfrm>
                    <a:off x="4593" y="3070"/>
                    <a:ext cx="82" cy="11"/>
                    <a:chOff x="4593" y="3070"/>
                    <a:chExt cx="82" cy="11"/>
                  </a:xfrm>
                </p:grpSpPr>
                <p:sp>
                  <p:nvSpPr>
                    <p:cNvPr id="1398" name="Freeform 448"/>
                    <p:cNvSpPr>
                      <a:spLocks/>
                    </p:cNvSpPr>
                    <p:nvPr/>
                  </p:nvSpPr>
                  <p:spPr bwMode="auto">
                    <a:xfrm>
                      <a:off x="4593" y="3070"/>
                      <a:ext cx="82" cy="11"/>
                    </a:xfrm>
                    <a:custGeom>
                      <a:avLst/>
                      <a:gdLst>
                        <a:gd name="T0" fmla="*/ 4 w 82"/>
                        <a:gd name="T1" fmla="*/ 0 h 23"/>
                        <a:gd name="T2" fmla="*/ 2 w 82"/>
                        <a:gd name="T3" fmla="*/ 0 h 23"/>
                        <a:gd name="T4" fmla="*/ 1 w 82"/>
                        <a:gd name="T5" fmla="*/ 0 h 23"/>
                        <a:gd name="T6" fmla="*/ 0 w 82"/>
                        <a:gd name="T7" fmla="*/ 0 h 23"/>
                        <a:gd name="T8" fmla="*/ 1 w 82"/>
                        <a:gd name="T9" fmla="*/ 0 h 23"/>
                        <a:gd name="T10" fmla="*/ 1 w 82"/>
                        <a:gd name="T11" fmla="*/ 0 h 23"/>
                        <a:gd name="T12" fmla="*/ 3 w 82"/>
                        <a:gd name="T13" fmla="*/ 0 h 23"/>
                        <a:gd name="T14" fmla="*/ 79 w 82"/>
                        <a:gd name="T15" fmla="*/ 0 h 23"/>
                        <a:gd name="T16" fmla="*/ 81 w 82"/>
                        <a:gd name="T17" fmla="*/ 0 h 23"/>
                        <a:gd name="T18" fmla="*/ 82 w 82"/>
                        <a:gd name="T19" fmla="*/ 0 h 23"/>
                        <a:gd name="T20" fmla="*/ 82 w 82"/>
                        <a:gd name="T21" fmla="*/ 0 h 23"/>
                        <a:gd name="T22" fmla="*/ 82 w 82"/>
                        <a:gd name="T23" fmla="*/ 0 h 23"/>
                        <a:gd name="T24" fmla="*/ 81 w 82"/>
                        <a:gd name="T25" fmla="*/ 0 h 23"/>
                        <a:gd name="T26" fmla="*/ 79 w 82"/>
                        <a:gd name="T27" fmla="*/ 0 h 23"/>
                        <a:gd name="T28" fmla="*/ 4 w 82"/>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23"/>
                        <a:gd name="T47" fmla="*/ 82 w 82"/>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23">
                          <a:moveTo>
                            <a:pt x="4" y="2"/>
                          </a:moveTo>
                          <a:lnTo>
                            <a:pt x="2" y="5"/>
                          </a:lnTo>
                          <a:lnTo>
                            <a:pt x="1" y="8"/>
                          </a:lnTo>
                          <a:lnTo>
                            <a:pt x="0" y="16"/>
                          </a:lnTo>
                          <a:lnTo>
                            <a:pt x="1" y="19"/>
                          </a:lnTo>
                          <a:lnTo>
                            <a:pt x="1" y="22"/>
                          </a:lnTo>
                          <a:lnTo>
                            <a:pt x="3" y="23"/>
                          </a:lnTo>
                          <a:lnTo>
                            <a:pt x="79" y="22"/>
                          </a:lnTo>
                          <a:lnTo>
                            <a:pt x="81" y="20"/>
                          </a:lnTo>
                          <a:lnTo>
                            <a:pt x="82" y="17"/>
                          </a:lnTo>
                          <a:lnTo>
                            <a:pt x="82" y="9"/>
                          </a:lnTo>
                          <a:lnTo>
                            <a:pt x="82" y="5"/>
                          </a:lnTo>
                          <a:lnTo>
                            <a:pt x="81" y="2"/>
                          </a:lnTo>
                          <a:lnTo>
                            <a:pt x="79" y="0"/>
                          </a:lnTo>
                          <a:lnTo>
                            <a:pt x="4" y="2"/>
                          </a:lnTo>
                          <a:close/>
                        </a:path>
                      </a:pathLst>
                    </a:custGeom>
                    <a:solidFill>
                      <a:srgbClr val="202020"/>
                    </a:solidFill>
                    <a:ln w="1588">
                      <a:solidFill>
                        <a:srgbClr val="000000"/>
                      </a:solidFill>
                      <a:round/>
                      <a:headEnd/>
                      <a:tailEnd/>
                    </a:ln>
                  </p:spPr>
                  <p:txBody>
                    <a:bodyPr/>
                    <a:lstStyle/>
                    <a:p>
                      <a:endParaRPr lang="en-US"/>
                    </a:p>
                  </p:txBody>
                </p:sp>
                <p:sp>
                  <p:nvSpPr>
                    <p:cNvPr id="1399" name="Freeform 449"/>
                    <p:cNvSpPr>
                      <a:spLocks/>
                    </p:cNvSpPr>
                    <p:nvPr/>
                  </p:nvSpPr>
                  <p:spPr bwMode="auto">
                    <a:xfrm>
                      <a:off x="4604" y="3073"/>
                      <a:ext cx="66" cy="5"/>
                    </a:xfrm>
                    <a:custGeom>
                      <a:avLst/>
                      <a:gdLst>
                        <a:gd name="T0" fmla="*/ 0 w 66"/>
                        <a:gd name="T1" fmla="*/ 0 h 11"/>
                        <a:gd name="T2" fmla="*/ 0 w 66"/>
                        <a:gd name="T3" fmla="*/ 0 h 11"/>
                        <a:gd name="T4" fmla="*/ 15 w 66"/>
                        <a:gd name="T5" fmla="*/ 0 h 11"/>
                        <a:gd name="T6" fmla="*/ 15 w 66"/>
                        <a:gd name="T7" fmla="*/ 0 h 11"/>
                        <a:gd name="T8" fmla="*/ 50 w 66"/>
                        <a:gd name="T9" fmla="*/ 0 h 11"/>
                        <a:gd name="T10" fmla="*/ 50 w 66"/>
                        <a:gd name="T11" fmla="*/ 0 h 11"/>
                        <a:gd name="T12" fmla="*/ 65 w 66"/>
                        <a:gd name="T13" fmla="*/ 0 h 11"/>
                        <a:gd name="T14" fmla="*/ 66 w 66"/>
                        <a:gd name="T15" fmla="*/ 0 h 11"/>
                        <a:gd name="T16" fmla="*/ 50 w 66"/>
                        <a:gd name="T17" fmla="*/ 0 h 11"/>
                        <a:gd name="T18" fmla="*/ 50 w 66"/>
                        <a:gd name="T19" fmla="*/ 0 h 11"/>
                        <a:gd name="T20" fmla="*/ 15 w 66"/>
                        <a:gd name="T21" fmla="*/ 0 h 11"/>
                        <a:gd name="T22" fmla="*/ 15 w 66"/>
                        <a:gd name="T23" fmla="*/ 0 h 11"/>
                        <a:gd name="T24" fmla="*/ 0 w 6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1"/>
                        <a:gd name="T41" fmla="*/ 66 w 6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1">
                          <a:moveTo>
                            <a:pt x="0" y="3"/>
                          </a:moveTo>
                          <a:lnTo>
                            <a:pt x="0" y="8"/>
                          </a:lnTo>
                          <a:lnTo>
                            <a:pt x="15" y="8"/>
                          </a:lnTo>
                          <a:lnTo>
                            <a:pt x="15" y="11"/>
                          </a:lnTo>
                          <a:lnTo>
                            <a:pt x="50" y="11"/>
                          </a:lnTo>
                          <a:lnTo>
                            <a:pt x="50" y="8"/>
                          </a:lnTo>
                          <a:lnTo>
                            <a:pt x="65" y="8"/>
                          </a:lnTo>
                          <a:lnTo>
                            <a:pt x="66" y="3"/>
                          </a:lnTo>
                          <a:lnTo>
                            <a:pt x="50" y="3"/>
                          </a:lnTo>
                          <a:lnTo>
                            <a:pt x="50" y="0"/>
                          </a:lnTo>
                          <a:lnTo>
                            <a:pt x="15" y="0"/>
                          </a:lnTo>
                          <a:lnTo>
                            <a:pt x="15" y="3"/>
                          </a:lnTo>
                          <a:lnTo>
                            <a:pt x="0" y="3"/>
                          </a:lnTo>
                          <a:close/>
                        </a:path>
                      </a:pathLst>
                    </a:custGeom>
                    <a:solidFill>
                      <a:srgbClr val="000000"/>
                    </a:solidFill>
                    <a:ln w="9525">
                      <a:noFill/>
                      <a:round/>
                      <a:headEnd/>
                      <a:tailEnd/>
                    </a:ln>
                  </p:spPr>
                  <p:txBody>
                    <a:bodyPr/>
                    <a:lstStyle/>
                    <a:p>
                      <a:endParaRPr lang="en-US"/>
                    </a:p>
                  </p:txBody>
                </p:sp>
                <p:sp>
                  <p:nvSpPr>
                    <p:cNvPr id="1400" name="Rectangle 450"/>
                    <p:cNvSpPr>
                      <a:spLocks noChangeArrowheads="1"/>
                    </p:cNvSpPr>
                    <p:nvPr/>
                  </p:nvSpPr>
                  <p:spPr bwMode="auto">
                    <a:xfrm>
                      <a:off x="4606" y="3077"/>
                      <a:ext cx="5" cy="2"/>
                    </a:xfrm>
                    <a:prstGeom prst="rect">
                      <a:avLst/>
                    </a:prstGeom>
                    <a:solidFill>
                      <a:srgbClr val="00A000"/>
                    </a:solidFill>
                    <a:ln w="9525">
                      <a:noFill/>
                      <a:miter lim="800000"/>
                      <a:headEnd/>
                      <a:tailEnd/>
                    </a:ln>
                  </p:spPr>
                  <p:txBody>
                    <a:bodyPr/>
                    <a:lstStyle/>
                    <a:p>
                      <a:endParaRPr lang="en-US"/>
                    </a:p>
                  </p:txBody>
                </p:sp>
                <p:sp>
                  <p:nvSpPr>
                    <p:cNvPr id="1401" name="Rectangle 451"/>
                    <p:cNvSpPr>
                      <a:spLocks noChangeArrowheads="1"/>
                    </p:cNvSpPr>
                    <p:nvPr/>
                  </p:nvSpPr>
                  <p:spPr bwMode="auto">
                    <a:xfrm>
                      <a:off x="4656" y="3077"/>
                      <a:ext cx="12" cy="2"/>
                    </a:xfrm>
                    <a:prstGeom prst="rect">
                      <a:avLst/>
                    </a:prstGeom>
                    <a:solidFill>
                      <a:srgbClr val="202020"/>
                    </a:solidFill>
                    <a:ln w="1588">
                      <a:solidFill>
                        <a:srgbClr val="000000"/>
                      </a:solidFill>
                      <a:miter lim="800000"/>
                      <a:headEnd/>
                      <a:tailEnd/>
                    </a:ln>
                  </p:spPr>
                  <p:txBody>
                    <a:bodyPr/>
                    <a:lstStyle/>
                    <a:p>
                      <a:endParaRPr lang="en-US"/>
                    </a:p>
                  </p:txBody>
                </p:sp>
              </p:grpSp>
              <p:grpSp>
                <p:nvGrpSpPr>
                  <p:cNvPr id="1827" name="Group 452"/>
                  <p:cNvGrpSpPr>
                    <a:grpSpLocks/>
                  </p:cNvGrpSpPr>
                  <p:nvPr/>
                </p:nvGrpSpPr>
                <p:grpSpPr bwMode="auto">
                  <a:xfrm>
                    <a:off x="4654" y="2991"/>
                    <a:ext cx="102" cy="73"/>
                    <a:chOff x="4654" y="2991"/>
                    <a:chExt cx="102" cy="73"/>
                  </a:xfrm>
                </p:grpSpPr>
                <p:sp>
                  <p:nvSpPr>
                    <p:cNvPr id="1379" name="Freeform 453"/>
                    <p:cNvSpPr>
                      <a:spLocks/>
                    </p:cNvSpPr>
                    <p:nvPr/>
                  </p:nvSpPr>
                  <p:spPr bwMode="auto">
                    <a:xfrm>
                      <a:off x="4737" y="3049"/>
                      <a:ext cx="19" cy="15"/>
                    </a:xfrm>
                    <a:custGeom>
                      <a:avLst/>
                      <a:gdLst>
                        <a:gd name="T0" fmla="*/ 13 w 19"/>
                        <a:gd name="T1" fmla="*/ 1 h 29"/>
                        <a:gd name="T2" fmla="*/ 10 w 19"/>
                        <a:gd name="T3" fmla="*/ 0 h 29"/>
                        <a:gd name="T4" fmla="*/ 5 w 19"/>
                        <a:gd name="T5" fmla="*/ 0 h 29"/>
                        <a:gd name="T6" fmla="*/ 3 w 19"/>
                        <a:gd name="T7" fmla="*/ 1 h 29"/>
                        <a:gd name="T8" fmla="*/ 1 w 19"/>
                        <a:gd name="T9" fmla="*/ 1 h 29"/>
                        <a:gd name="T10" fmla="*/ 0 w 19"/>
                        <a:gd name="T11" fmla="*/ 1 h 29"/>
                        <a:gd name="T12" fmla="*/ 0 w 19"/>
                        <a:gd name="T13" fmla="*/ 1 h 29"/>
                        <a:gd name="T14" fmla="*/ 0 w 19"/>
                        <a:gd name="T15" fmla="*/ 1 h 29"/>
                        <a:gd name="T16" fmla="*/ 19 w 19"/>
                        <a:gd name="T17" fmla="*/ 1 h 29"/>
                        <a:gd name="T18" fmla="*/ 18 w 19"/>
                        <a:gd name="T19" fmla="*/ 1 h 29"/>
                        <a:gd name="T20" fmla="*/ 16 w 19"/>
                        <a:gd name="T21" fmla="*/ 1 h 29"/>
                        <a:gd name="T22" fmla="*/ 13 w 19"/>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9"/>
                        <a:gd name="T38" fmla="*/ 19 w 19"/>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9">
                          <a:moveTo>
                            <a:pt x="13" y="1"/>
                          </a:moveTo>
                          <a:lnTo>
                            <a:pt x="10" y="0"/>
                          </a:lnTo>
                          <a:lnTo>
                            <a:pt x="5" y="0"/>
                          </a:lnTo>
                          <a:lnTo>
                            <a:pt x="3" y="1"/>
                          </a:lnTo>
                          <a:lnTo>
                            <a:pt x="1" y="6"/>
                          </a:lnTo>
                          <a:lnTo>
                            <a:pt x="0" y="14"/>
                          </a:lnTo>
                          <a:lnTo>
                            <a:pt x="0" y="20"/>
                          </a:lnTo>
                          <a:lnTo>
                            <a:pt x="0" y="29"/>
                          </a:lnTo>
                          <a:lnTo>
                            <a:pt x="19" y="29"/>
                          </a:lnTo>
                          <a:lnTo>
                            <a:pt x="18" y="12"/>
                          </a:lnTo>
                          <a:lnTo>
                            <a:pt x="16" y="4"/>
                          </a:lnTo>
                          <a:lnTo>
                            <a:pt x="13" y="1"/>
                          </a:lnTo>
                          <a:close/>
                        </a:path>
                      </a:pathLst>
                    </a:custGeom>
                    <a:solidFill>
                      <a:srgbClr val="404040"/>
                    </a:solidFill>
                    <a:ln w="1588">
                      <a:solidFill>
                        <a:srgbClr val="404040"/>
                      </a:solidFill>
                      <a:round/>
                      <a:headEnd/>
                      <a:tailEnd/>
                    </a:ln>
                  </p:spPr>
                  <p:txBody>
                    <a:bodyPr/>
                    <a:lstStyle/>
                    <a:p>
                      <a:endParaRPr lang="en-US"/>
                    </a:p>
                  </p:txBody>
                </p:sp>
                <p:sp>
                  <p:nvSpPr>
                    <p:cNvPr id="1380" name="Freeform 454"/>
                    <p:cNvSpPr>
                      <a:spLocks/>
                    </p:cNvSpPr>
                    <p:nvPr/>
                  </p:nvSpPr>
                  <p:spPr bwMode="auto">
                    <a:xfrm>
                      <a:off x="4654" y="2991"/>
                      <a:ext cx="86" cy="61"/>
                    </a:xfrm>
                    <a:custGeom>
                      <a:avLst/>
                      <a:gdLst>
                        <a:gd name="T0" fmla="*/ 0 w 86"/>
                        <a:gd name="T1" fmla="*/ 0 h 121"/>
                        <a:gd name="T2" fmla="*/ 86 w 86"/>
                        <a:gd name="T3" fmla="*/ 1 h 121"/>
                        <a:gd name="T4" fmla="*/ 85 w 86"/>
                        <a:gd name="T5" fmla="*/ 1 h 121"/>
                        <a:gd name="T6" fmla="*/ 84 w 86"/>
                        <a:gd name="T7" fmla="*/ 1 h 121"/>
                        <a:gd name="T8" fmla="*/ 0 w 86"/>
                        <a:gd name="T9" fmla="*/ 0 h 121"/>
                        <a:gd name="T10" fmla="*/ 0 60000 65536"/>
                        <a:gd name="T11" fmla="*/ 0 60000 65536"/>
                        <a:gd name="T12" fmla="*/ 0 60000 65536"/>
                        <a:gd name="T13" fmla="*/ 0 60000 65536"/>
                        <a:gd name="T14" fmla="*/ 0 60000 65536"/>
                        <a:gd name="T15" fmla="*/ 0 w 86"/>
                        <a:gd name="T16" fmla="*/ 0 h 121"/>
                        <a:gd name="T17" fmla="*/ 86 w 86"/>
                        <a:gd name="T18" fmla="*/ 121 h 121"/>
                      </a:gdLst>
                      <a:ahLst/>
                      <a:cxnLst>
                        <a:cxn ang="T10">
                          <a:pos x="T0" y="T1"/>
                        </a:cxn>
                        <a:cxn ang="T11">
                          <a:pos x="T2" y="T3"/>
                        </a:cxn>
                        <a:cxn ang="T12">
                          <a:pos x="T4" y="T5"/>
                        </a:cxn>
                        <a:cxn ang="T13">
                          <a:pos x="T6" y="T7"/>
                        </a:cxn>
                        <a:cxn ang="T14">
                          <a:pos x="T8" y="T9"/>
                        </a:cxn>
                      </a:cxnLst>
                      <a:rect l="T15" t="T16" r="T17" b="T18"/>
                      <a:pathLst>
                        <a:path w="86" h="121">
                          <a:moveTo>
                            <a:pt x="0" y="0"/>
                          </a:moveTo>
                          <a:lnTo>
                            <a:pt x="86" y="117"/>
                          </a:lnTo>
                          <a:lnTo>
                            <a:pt x="85" y="118"/>
                          </a:lnTo>
                          <a:lnTo>
                            <a:pt x="84" y="121"/>
                          </a:lnTo>
                          <a:lnTo>
                            <a:pt x="0" y="0"/>
                          </a:lnTo>
                          <a:close/>
                        </a:path>
                      </a:pathLst>
                    </a:custGeom>
                    <a:solidFill>
                      <a:srgbClr val="808080"/>
                    </a:solidFill>
                    <a:ln w="9525">
                      <a:noFill/>
                      <a:round/>
                      <a:headEnd/>
                      <a:tailEnd/>
                    </a:ln>
                  </p:spPr>
                  <p:txBody>
                    <a:bodyPr/>
                    <a:lstStyle/>
                    <a:p>
                      <a:endParaRPr lang="en-US"/>
                    </a:p>
                  </p:txBody>
                </p:sp>
                <p:sp>
                  <p:nvSpPr>
                    <p:cNvPr id="1381" name="Freeform 455"/>
                    <p:cNvSpPr>
                      <a:spLocks/>
                    </p:cNvSpPr>
                    <p:nvPr/>
                  </p:nvSpPr>
                  <p:spPr bwMode="auto">
                    <a:xfrm>
                      <a:off x="4713" y="3031"/>
                      <a:ext cx="28" cy="28"/>
                    </a:xfrm>
                    <a:custGeom>
                      <a:avLst/>
                      <a:gdLst>
                        <a:gd name="T0" fmla="*/ 1 w 28"/>
                        <a:gd name="T1" fmla="*/ 1 h 56"/>
                        <a:gd name="T2" fmla="*/ 2 w 28"/>
                        <a:gd name="T3" fmla="*/ 1 h 56"/>
                        <a:gd name="T4" fmla="*/ 5 w 28"/>
                        <a:gd name="T5" fmla="*/ 1 h 56"/>
                        <a:gd name="T6" fmla="*/ 8 w 28"/>
                        <a:gd name="T7" fmla="*/ 1 h 56"/>
                        <a:gd name="T8" fmla="*/ 13 w 28"/>
                        <a:gd name="T9" fmla="*/ 1 h 56"/>
                        <a:gd name="T10" fmla="*/ 14 w 28"/>
                        <a:gd name="T11" fmla="*/ 0 h 56"/>
                        <a:gd name="T12" fmla="*/ 28 w 28"/>
                        <a:gd name="T13" fmla="*/ 1 h 56"/>
                        <a:gd name="T14" fmla="*/ 27 w 28"/>
                        <a:gd name="T15" fmla="*/ 1 h 56"/>
                        <a:gd name="T16" fmla="*/ 23 w 28"/>
                        <a:gd name="T17" fmla="*/ 1 h 56"/>
                        <a:gd name="T18" fmla="*/ 19 w 28"/>
                        <a:gd name="T19" fmla="*/ 1 h 56"/>
                        <a:gd name="T20" fmla="*/ 16 w 28"/>
                        <a:gd name="T21" fmla="*/ 1 h 56"/>
                        <a:gd name="T22" fmla="*/ 15 w 28"/>
                        <a:gd name="T23" fmla="*/ 1 h 56"/>
                        <a:gd name="T24" fmla="*/ 15 w 28"/>
                        <a:gd name="T25" fmla="*/ 1 h 56"/>
                        <a:gd name="T26" fmla="*/ 15 w 28"/>
                        <a:gd name="T27" fmla="*/ 1 h 56"/>
                        <a:gd name="T28" fmla="*/ 15 w 28"/>
                        <a:gd name="T29" fmla="*/ 1 h 56"/>
                        <a:gd name="T30" fmla="*/ 0 w 28"/>
                        <a:gd name="T31" fmla="*/ 1 h 56"/>
                        <a:gd name="T32" fmla="*/ 0 w 28"/>
                        <a:gd name="T33" fmla="*/ 1 h 56"/>
                        <a:gd name="T34" fmla="*/ 1 w 28"/>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56"/>
                        <a:gd name="T56" fmla="*/ 28 w 28"/>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56">
                          <a:moveTo>
                            <a:pt x="1" y="14"/>
                          </a:moveTo>
                          <a:lnTo>
                            <a:pt x="2" y="10"/>
                          </a:lnTo>
                          <a:lnTo>
                            <a:pt x="5" y="7"/>
                          </a:lnTo>
                          <a:lnTo>
                            <a:pt x="8" y="7"/>
                          </a:lnTo>
                          <a:lnTo>
                            <a:pt x="13" y="7"/>
                          </a:lnTo>
                          <a:lnTo>
                            <a:pt x="14" y="0"/>
                          </a:lnTo>
                          <a:lnTo>
                            <a:pt x="28" y="21"/>
                          </a:lnTo>
                          <a:lnTo>
                            <a:pt x="27" y="27"/>
                          </a:lnTo>
                          <a:lnTo>
                            <a:pt x="23" y="27"/>
                          </a:lnTo>
                          <a:lnTo>
                            <a:pt x="19" y="28"/>
                          </a:lnTo>
                          <a:lnTo>
                            <a:pt x="16" y="31"/>
                          </a:lnTo>
                          <a:lnTo>
                            <a:pt x="15" y="36"/>
                          </a:lnTo>
                          <a:lnTo>
                            <a:pt x="15" y="45"/>
                          </a:lnTo>
                          <a:lnTo>
                            <a:pt x="15" y="52"/>
                          </a:lnTo>
                          <a:lnTo>
                            <a:pt x="15" y="56"/>
                          </a:lnTo>
                          <a:lnTo>
                            <a:pt x="0" y="35"/>
                          </a:lnTo>
                          <a:lnTo>
                            <a:pt x="0" y="22"/>
                          </a:lnTo>
                          <a:lnTo>
                            <a:pt x="1" y="14"/>
                          </a:lnTo>
                          <a:close/>
                        </a:path>
                      </a:pathLst>
                    </a:custGeom>
                    <a:solidFill>
                      <a:srgbClr val="404040"/>
                    </a:solidFill>
                    <a:ln w="1588">
                      <a:solidFill>
                        <a:srgbClr val="000000"/>
                      </a:solidFill>
                      <a:round/>
                      <a:headEnd/>
                      <a:tailEnd/>
                    </a:ln>
                  </p:spPr>
                  <p:txBody>
                    <a:bodyPr/>
                    <a:lstStyle/>
                    <a:p>
                      <a:endParaRPr lang="en-US"/>
                    </a:p>
                  </p:txBody>
                </p:sp>
                <p:sp>
                  <p:nvSpPr>
                    <p:cNvPr id="1382" name="Line 456"/>
                    <p:cNvSpPr>
                      <a:spLocks noChangeShapeType="1"/>
                    </p:cNvSpPr>
                    <p:nvPr/>
                  </p:nvSpPr>
                  <p:spPr bwMode="auto">
                    <a:xfrm>
                      <a:off x="4727" y="3034"/>
                      <a:ext cx="13" cy="10"/>
                    </a:xfrm>
                    <a:prstGeom prst="line">
                      <a:avLst/>
                    </a:prstGeom>
                    <a:noFill/>
                    <a:ln w="1588">
                      <a:solidFill>
                        <a:srgbClr val="000000"/>
                      </a:solidFill>
                      <a:round/>
                      <a:headEnd/>
                      <a:tailEnd/>
                    </a:ln>
                  </p:spPr>
                  <p:txBody>
                    <a:bodyPr/>
                    <a:lstStyle/>
                    <a:p>
                      <a:endParaRPr lang="en-US"/>
                    </a:p>
                  </p:txBody>
                </p:sp>
                <p:sp>
                  <p:nvSpPr>
                    <p:cNvPr id="1383" name="Freeform 457"/>
                    <p:cNvSpPr>
                      <a:spLocks/>
                    </p:cNvSpPr>
                    <p:nvPr/>
                  </p:nvSpPr>
                  <p:spPr bwMode="auto">
                    <a:xfrm>
                      <a:off x="4657" y="2993"/>
                      <a:ext cx="22" cy="22"/>
                    </a:xfrm>
                    <a:custGeom>
                      <a:avLst/>
                      <a:gdLst>
                        <a:gd name="T0" fmla="*/ 1 w 22"/>
                        <a:gd name="T1" fmla="*/ 1 h 43"/>
                        <a:gd name="T2" fmla="*/ 3 w 22"/>
                        <a:gd name="T3" fmla="*/ 1 h 43"/>
                        <a:gd name="T4" fmla="*/ 6 w 22"/>
                        <a:gd name="T5" fmla="*/ 1 h 43"/>
                        <a:gd name="T6" fmla="*/ 9 w 22"/>
                        <a:gd name="T7" fmla="*/ 1 h 43"/>
                        <a:gd name="T8" fmla="*/ 14 w 22"/>
                        <a:gd name="T9" fmla="*/ 1 h 43"/>
                        <a:gd name="T10" fmla="*/ 14 w 22"/>
                        <a:gd name="T11" fmla="*/ 0 h 43"/>
                        <a:gd name="T12" fmla="*/ 22 w 22"/>
                        <a:gd name="T13" fmla="*/ 1 h 43"/>
                        <a:gd name="T14" fmla="*/ 22 w 22"/>
                        <a:gd name="T15" fmla="*/ 1 h 43"/>
                        <a:gd name="T16" fmla="*/ 19 w 22"/>
                        <a:gd name="T17" fmla="*/ 1 h 43"/>
                        <a:gd name="T18" fmla="*/ 17 w 22"/>
                        <a:gd name="T19" fmla="*/ 1 h 43"/>
                        <a:gd name="T20" fmla="*/ 14 w 22"/>
                        <a:gd name="T21" fmla="*/ 1 h 43"/>
                        <a:gd name="T22" fmla="*/ 12 w 22"/>
                        <a:gd name="T23" fmla="*/ 1 h 43"/>
                        <a:gd name="T24" fmla="*/ 11 w 22"/>
                        <a:gd name="T25" fmla="*/ 1 h 43"/>
                        <a:gd name="T26" fmla="*/ 11 w 22"/>
                        <a:gd name="T27" fmla="*/ 1 h 43"/>
                        <a:gd name="T28" fmla="*/ 10 w 22"/>
                        <a:gd name="T29" fmla="*/ 1 h 43"/>
                        <a:gd name="T30" fmla="*/ 0 w 22"/>
                        <a:gd name="T31" fmla="*/ 1 h 43"/>
                        <a:gd name="T32" fmla="*/ 1 w 22"/>
                        <a:gd name="T33" fmla="*/ 1 h 43"/>
                        <a:gd name="T34" fmla="*/ 1 w 22"/>
                        <a:gd name="T35" fmla="*/ 1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3"/>
                        <a:gd name="T56" fmla="*/ 22 w 2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3">
                          <a:moveTo>
                            <a:pt x="1" y="15"/>
                          </a:moveTo>
                          <a:lnTo>
                            <a:pt x="3" y="9"/>
                          </a:lnTo>
                          <a:lnTo>
                            <a:pt x="6" y="6"/>
                          </a:lnTo>
                          <a:lnTo>
                            <a:pt x="9" y="6"/>
                          </a:lnTo>
                          <a:lnTo>
                            <a:pt x="14" y="6"/>
                          </a:lnTo>
                          <a:lnTo>
                            <a:pt x="14" y="0"/>
                          </a:lnTo>
                          <a:lnTo>
                            <a:pt x="22" y="12"/>
                          </a:lnTo>
                          <a:lnTo>
                            <a:pt x="22" y="18"/>
                          </a:lnTo>
                          <a:lnTo>
                            <a:pt x="19" y="18"/>
                          </a:lnTo>
                          <a:lnTo>
                            <a:pt x="17" y="17"/>
                          </a:lnTo>
                          <a:lnTo>
                            <a:pt x="14" y="18"/>
                          </a:lnTo>
                          <a:lnTo>
                            <a:pt x="12" y="20"/>
                          </a:lnTo>
                          <a:lnTo>
                            <a:pt x="11" y="25"/>
                          </a:lnTo>
                          <a:lnTo>
                            <a:pt x="11" y="29"/>
                          </a:lnTo>
                          <a:lnTo>
                            <a:pt x="10" y="43"/>
                          </a:lnTo>
                          <a:lnTo>
                            <a:pt x="0" y="29"/>
                          </a:lnTo>
                          <a:lnTo>
                            <a:pt x="1" y="21"/>
                          </a:lnTo>
                          <a:lnTo>
                            <a:pt x="1" y="15"/>
                          </a:lnTo>
                          <a:close/>
                        </a:path>
                      </a:pathLst>
                    </a:custGeom>
                    <a:solidFill>
                      <a:srgbClr val="404040"/>
                    </a:solidFill>
                    <a:ln w="1588">
                      <a:solidFill>
                        <a:srgbClr val="000000"/>
                      </a:solidFill>
                      <a:round/>
                      <a:headEnd/>
                      <a:tailEnd/>
                    </a:ln>
                  </p:spPr>
                  <p:txBody>
                    <a:bodyPr/>
                    <a:lstStyle/>
                    <a:p>
                      <a:endParaRPr lang="en-US"/>
                    </a:p>
                  </p:txBody>
                </p:sp>
                <p:sp>
                  <p:nvSpPr>
                    <p:cNvPr id="1384" name="Freeform 458"/>
                    <p:cNvSpPr>
                      <a:spLocks/>
                    </p:cNvSpPr>
                    <p:nvPr/>
                  </p:nvSpPr>
                  <p:spPr bwMode="auto">
                    <a:xfrm>
                      <a:off x="4700" y="3025"/>
                      <a:ext cx="13" cy="14"/>
                    </a:xfrm>
                    <a:custGeom>
                      <a:avLst/>
                      <a:gdLst>
                        <a:gd name="T0" fmla="*/ 13 w 13"/>
                        <a:gd name="T1" fmla="*/ 1 h 28"/>
                        <a:gd name="T2" fmla="*/ 6 w 13"/>
                        <a:gd name="T3" fmla="*/ 0 h 28"/>
                        <a:gd name="T4" fmla="*/ 4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2"/>
                          </a:moveTo>
                          <a:lnTo>
                            <a:pt x="6" y="0"/>
                          </a:lnTo>
                          <a:lnTo>
                            <a:pt x="4" y="2"/>
                          </a:lnTo>
                          <a:lnTo>
                            <a:pt x="1" y="7"/>
                          </a:lnTo>
                          <a:lnTo>
                            <a:pt x="0" y="14"/>
                          </a:lnTo>
                          <a:lnTo>
                            <a:pt x="0" y="28"/>
                          </a:lnTo>
                        </a:path>
                      </a:pathLst>
                    </a:custGeom>
                    <a:noFill/>
                    <a:ln w="1588">
                      <a:solidFill>
                        <a:srgbClr val="000000"/>
                      </a:solidFill>
                      <a:round/>
                      <a:headEnd/>
                      <a:tailEnd/>
                    </a:ln>
                  </p:spPr>
                  <p:txBody>
                    <a:bodyPr/>
                    <a:lstStyle/>
                    <a:p>
                      <a:endParaRPr lang="en-US"/>
                    </a:p>
                  </p:txBody>
                </p:sp>
                <p:sp>
                  <p:nvSpPr>
                    <p:cNvPr id="1385" name="Freeform 459"/>
                    <p:cNvSpPr>
                      <a:spLocks/>
                    </p:cNvSpPr>
                    <p:nvPr/>
                  </p:nvSpPr>
                  <p:spPr bwMode="auto">
                    <a:xfrm>
                      <a:off x="4697" y="3023"/>
                      <a:ext cx="13" cy="14"/>
                    </a:xfrm>
                    <a:custGeom>
                      <a:avLst/>
                      <a:gdLst>
                        <a:gd name="T0" fmla="*/ 13 w 13"/>
                        <a:gd name="T1" fmla="*/ 0 h 28"/>
                        <a:gd name="T2" fmla="*/ 5 w 13"/>
                        <a:gd name="T3" fmla="*/ 0 h 28"/>
                        <a:gd name="T4" fmla="*/ 2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5" y="0"/>
                          </a:lnTo>
                          <a:lnTo>
                            <a:pt x="2" y="1"/>
                          </a:lnTo>
                          <a:lnTo>
                            <a:pt x="1" y="6"/>
                          </a:lnTo>
                          <a:lnTo>
                            <a:pt x="0" y="12"/>
                          </a:lnTo>
                          <a:lnTo>
                            <a:pt x="0" y="28"/>
                          </a:lnTo>
                          <a:lnTo>
                            <a:pt x="0" y="26"/>
                          </a:lnTo>
                        </a:path>
                      </a:pathLst>
                    </a:custGeom>
                    <a:noFill/>
                    <a:ln w="1588">
                      <a:solidFill>
                        <a:srgbClr val="000000"/>
                      </a:solidFill>
                      <a:round/>
                      <a:headEnd/>
                      <a:tailEnd/>
                    </a:ln>
                  </p:spPr>
                  <p:txBody>
                    <a:bodyPr/>
                    <a:lstStyle/>
                    <a:p>
                      <a:endParaRPr lang="en-US"/>
                    </a:p>
                  </p:txBody>
                </p:sp>
                <p:sp>
                  <p:nvSpPr>
                    <p:cNvPr id="1386" name="Freeform 460"/>
                    <p:cNvSpPr>
                      <a:spLocks/>
                    </p:cNvSpPr>
                    <p:nvPr/>
                  </p:nvSpPr>
                  <p:spPr bwMode="auto">
                    <a:xfrm>
                      <a:off x="4693" y="3021"/>
                      <a:ext cx="13" cy="14"/>
                    </a:xfrm>
                    <a:custGeom>
                      <a:avLst/>
                      <a:gdLst>
                        <a:gd name="T0" fmla="*/ 13 w 13"/>
                        <a:gd name="T1" fmla="*/ 0 h 28"/>
                        <a:gd name="T2" fmla="*/ 6 w 13"/>
                        <a:gd name="T3" fmla="*/ 0 h 28"/>
                        <a:gd name="T4" fmla="*/ 3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endParaRPr lang="en-US"/>
                    </a:p>
                  </p:txBody>
                </p:sp>
                <p:sp>
                  <p:nvSpPr>
                    <p:cNvPr id="1387" name="Freeform 461"/>
                    <p:cNvSpPr>
                      <a:spLocks/>
                    </p:cNvSpPr>
                    <p:nvPr/>
                  </p:nvSpPr>
                  <p:spPr bwMode="auto">
                    <a:xfrm>
                      <a:off x="4689" y="3018"/>
                      <a:ext cx="13" cy="14"/>
                    </a:xfrm>
                    <a:custGeom>
                      <a:avLst/>
                      <a:gdLst>
                        <a:gd name="T0" fmla="*/ 13 w 13"/>
                        <a:gd name="T1" fmla="*/ 0 h 28"/>
                        <a:gd name="T2" fmla="*/ 6 w 13"/>
                        <a:gd name="T3" fmla="*/ 0 h 28"/>
                        <a:gd name="T4" fmla="*/ 3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endParaRPr lang="en-US"/>
                    </a:p>
                  </p:txBody>
                </p:sp>
                <p:sp>
                  <p:nvSpPr>
                    <p:cNvPr id="1388" name="Freeform 462"/>
                    <p:cNvSpPr>
                      <a:spLocks/>
                    </p:cNvSpPr>
                    <p:nvPr/>
                  </p:nvSpPr>
                  <p:spPr bwMode="auto">
                    <a:xfrm>
                      <a:off x="4686" y="3016"/>
                      <a:ext cx="12" cy="14"/>
                    </a:xfrm>
                    <a:custGeom>
                      <a:avLst/>
                      <a:gdLst>
                        <a:gd name="T0" fmla="*/ 12 w 12"/>
                        <a:gd name="T1" fmla="*/ 0 h 28"/>
                        <a:gd name="T2" fmla="*/ 6 w 12"/>
                        <a:gd name="T3" fmla="*/ 0 h 28"/>
                        <a:gd name="T4" fmla="*/ 3 w 12"/>
                        <a:gd name="T5" fmla="*/ 1 h 28"/>
                        <a:gd name="T6" fmla="*/ 1 w 12"/>
                        <a:gd name="T7" fmla="*/ 1 h 28"/>
                        <a:gd name="T8" fmla="*/ 0 w 12"/>
                        <a:gd name="T9" fmla="*/ 1 h 28"/>
                        <a:gd name="T10" fmla="*/ 0 w 12"/>
                        <a:gd name="T11" fmla="*/ 1 h 28"/>
                        <a:gd name="T12" fmla="*/ 0 w 12"/>
                        <a:gd name="T13" fmla="*/ 1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6" y="0"/>
                          </a:lnTo>
                          <a:lnTo>
                            <a:pt x="3" y="1"/>
                          </a:lnTo>
                          <a:lnTo>
                            <a:pt x="1" y="4"/>
                          </a:lnTo>
                          <a:lnTo>
                            <a:pt x="0" y="12"/>
                          </a:lnTo>
                          <a:lnTo>
                            <a:pt x="0" y="28"/>
                          </a:lnTo>
                          <a:lnTo>
                            <a:pt x="0" y="26"/>
                          </a:lnTo>
                        </a:path>
                      </a:pathLst>
                    </a:custGeom>
                    <a:noFill/>
                    <a:ln w="1588">
                      <a:solidFill>
                        <a:srgbClr val="000000"/>
                      </a:solidFill>
                      <a:round/>
                      <a:headEnd/>
                      <a:tailEnd/>
                    </a:ln>
                  </p:spPr>
                  <p:txBody>
                    <a:bodyPr/>
                    <a:lstStyle/>
                    <a:p>
                      <a:endParaRPr lang="en-US"/>
                    </a:p>
                  </p:txBody>
                </p:sp>
                <p:sp>
                  <p:nvSpPr>
                    <p:cNvPr id="1389" name="Freeform 463"/>
                    <p:cNvSpPr>
                      <a:spLocks/>
                    </p:cNvSpPr>
                    <p:nvPr/>
                  </p:nvSpPr>
                  <p:spPr bwMode="auto">
                    <a:xfrm>
                      <a:off x="4683" y="3013"/>
                      <a:ext cx="12" cy="14"/>
                    </a:xfrm>
                    <a:custGeom>
                      <a:avLst/>
                      <a:gdLst>
                        <a:gd name="T0" fmla="*/ 12 w 12"/>
                        <a:gd name="T1" fmla="*/ 0 h 28"/>
                        <a:gd name="T2" fmla="*/ 5 w 12"/>
                        <a:gd name="T3" fmla="*/ 0 h 28"/>
                        <a:gd name="T4" fmla="*/ 3 w 12"/>
                        <a:gd name="T5" fmla="*/ 1 h 28"/>
                        <a:gd name="T6" fmla="*/ 0 w 12"/>
                        <a:gd name="T7" fmla="*/ 1 h 28"/>
                        <a:gd name="T8" fmla="*/ 0 w 12"/>
                        <a:gd name="T9" fmla="*/ 1 h 28"/>
                        <a:gd name="T10" fmla="*/ 0 w 12"/>
                        <a:gd name="T11" fmla="*/ 1 h 28"/>
                        <a:gd name="T12" fmla="*/ 0 w 12"/>
                        <a:gd name="T13" fmla="*/ 1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5" y="0"/>
                          </a:lnTo>
                          <a:lnTo>
                            <a:pt x="3" y="1"/>
                          </a:lnTo>
                          <a:lnTo>
                            <a:pt x="0" y="6"/>
                          </a:lnTo>
                          <a:lnTo>
                            <a:pt x="0" y="12"/>
                          </a:lnTo>
                          <a:lnTo>
                            <a:pt x="0" y="28"/>
                          </a:lnTo>
                          <a:lnTo>
                            <a:pt x="0" y="26"/>
                          </a:lnTo>
                        </a:path>
                      </a:pathLst>
                    </a:custGeom>
                    <a:noFill/>
                    <a:ln w="1588">
                      <a:solidFill>
                        <a:srgbClr val="000000"/>
                      </a:solidFill>
                      <a:round/>
                      <a:headEnd/>
                      <a:tailEnd/>
                    </a:ln>
                  </p:spPr>
                  <p:txBody>
                    <a:bodyPr/>
                    <a:lstStyle/>
                    <a:p>
                      <a:endParaRPr lang="en-US"/>
                    </a:p>
                  </p:txBody>
                </p:sp>
                <p:sp>
                  <p:nvSpPr>
                    <p:cNvPr id="1390" name="Freeform 464"/>
                    <p:cNvSpPr>
                      <a:spLocks/>
                    </p:cNvSpPr>
                    <p:nvPr/>
                  </p:nvSpPr>
                  <p:spPr bwMode="auto">
                    <a:xfrm>
                      <a:off x="4678" y="3010"/>
                      <a:ext cx="14" cy="14"/>
                    </a:xfrm>
                    <a:custGeom>
                      <a:avLst/>
                      <a:gdLst>
                        <a:gd name="T0" fmla="*/ 14 w 14"/>
                        <a:gd name="T1" fmla="*/ 1 h 28"/>
                        <a:gd name="T2" fmla="*/ 7 w 14"/>
                        <a:gd name="T3" fmla="*/ 0 h 28"/>
                        <a:gd name="T4" fmla="*/ 5 w 14"/>
                        <a:gd name="T5" fmla="*/ 1 h 28"/>
                        <a:gd name="T6" fmla="*/ 1 w 14"/>
                        <a:gd name="T7" fmla="*/ 1 h 28"/>
                        <a:gd name="T8" fmla="*/ 0 w 14"/>
                        <a:gd name="T9" fmla="*/ 1 h 28"/>
                        <a:gd name="T10" fmla="*/ 0 w 14"/>
                        <a:gd name="T11" fmla="*/ 1 h 28"/>
                        <a:gd name="T12" fmla="*/ 0 w 14"/>
                        <a:gd name="T13" fmla="*/ 1 h 28"/>
                        <a:gd name="T14" fmla="*/ 0 60000 65536"/>
                        <a:gd name="T15" fmla="*/ 0 60000 65536"/>
                        <a:gd name="T16" fmla="*/ 0 60000 65536"/>
                        <a:gd name="T17" fmla="*/ 0 60000 65536"/>
                        <a:gd name="T18" fmla="*/ 0 60000 65536"/>
                        <a:gd name="T19" fmla="*/ 0 60000 65536"/>
                        <a:gd name="T20" fmla="*/ 0 60000 65536"/>
                        <a:gd name="T21" fmla="*/ 0 w 14"/>
                        <a:gd name="T22" fmla="*/ 0 h 28"/>
                        <a:gd name="T23" fmla="*/ 14 w 14"/>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8">
                          <a:moveTo>
                            <a:pt x="14" y="2"/>
                          </a:moveTo>
                          <a:lnTo>
                            <a:pt x="7" y="0"/>
                          </a:lnTo>
                          <a:lnTo>
                            <a:pt x="5" y="3"/>
                          </a:lnTo>
                          <a:lnTo>
                            <a:pt x="1" y="7"/>
                          </a:lnTo>
                          <a:lnTo>
                            <a:pt x="0" y="14"/>
                          </a:lnTo>
                          <a:lnTo>
                            <a:pt x="0" y="28"/>
                          </a:lnTo>
                        </a:path>
                      </a:pathLst>
                    </a:custGeom>
                    <a:noFill/>
                    <a:ln w="1588">
                      <a:solidFill>
                        <a:srgbClr val="000000"/>
                      </a:solidFill>
                      <a:round/>
                      <a:headEnd/>
                      <a:tailEnd/>
                    </a:ln>
                  </p:spPr>
                  <p:txBody>
                    <a:bodyPr/>
                    <a:lstStyle/>
                    <a:p>
                      <a:endParaRPr lang="en-US"/>
                    </a:p>
                  </p:txBody>
                </p:sp>
                <p:sp>
                  <p:nvSpPr>
                    <p:cNvPr id="1391" name="Freeform 465"/>
                    <p:cNvSpPr>
                      <a:spLocks/>
                    </p:cNvSpPr>
                    <p:nvPr/>
                  </p:nvSpPr>
                  <p:spPr bwMode="auto">
                    <a:xfrm>
                      <a:off x="4675" y="3008"/>
                      <a:ext cx="13" cy="14"/>
                    </a:xfrm>
                    <a:custGeom>
                      <a:avLst/>
                      <a:gdLst>
                        <a:gd name="T0" fmla="*/ 13 w 13"/>
                        <a:gd name="T1" fmla="*/ 0 h 28"/>
                        <a:gd name="T2" fmla="*/ 6 w 13"/>
                        <a:gd name="T3" fmla="*/ 0 h 28"/>
                        <a:gd name="T4" fmla="*/ 3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6"/>
                          </a:lnTo>
                          <a:lnTo>
                            <a:pt x="0" y="13"/>
                          </a:lnTo>
                          <a:lnTo>
                            <a:pt x="0" y="28"/>
                          </a:lnTo>
                          <a:lnTo>
                            <a:pt x="0" y="27"/>
                          </a:lnTo>
                        </a:path>
                      </a:pathLst>
                    </a:custGeom>
                    <a:noFill/>
                    <a:ln w="1588">
                      <a:solidFill>
                        <a:srgbClr val="000000"/>
                      </a:solidFill>
                      <a:round/>
                      <a:headEnd/>
                      <a:tailEnd/>
                    </a:ln>
                  </p:spPr>
                  <p:txBody>
                    <a:bodyPr/>
                    <a:lstStyle/>
                    <a:p>
                      <a:endParaRPr lang="en-US"/>
                    </a:p>
                  </p:txBody>
                </p:sp>
                <p:sp>
                  <p:nvSpPr>
                    <p:cNvPr id="1392" name="Freeform 466"/>
                    <p:cNvSpPr>
                      <a:spLocks/>
                    </p:cNvSpPr>
                    <p:nvPr/>
                  </p:nvSpPr>
                  <p:spPr bwMode="auto">
                    <a:xfrm>
                      <a:off x="4671" y="2997"/>
                      <a:ext cx="9" cy="6"/>
                    </a:xfrm>
                    <a:custGeom>
                      <a:avLst/>
                      <a:gdLst>
                        <a:gd name="T0" fmla="*/ 0 w 9"/>
                        <a:gd name="T1" fmla="*/ 0 h 11"/>
                        <a:gd name="T2" fmla="*/ 8 w 9"/>
                        <a:gd name="T3" fmla="*/ 1 h 11"/>
                        <a:gd name="T4" fmla="*/ 9 w 9"/>
                        <a:gd name="T5" fmla="*/ 1 h 11"/>
                        <a:gd name="T6" fmla="*/ 8 w 9"/>
                        <a:gd name="T7" fmla="*/ 1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0"/>
                          </a:moveTo>
                          <a:lnTo>
                            <a:pt x="8" y="11"/>
                          </a:lnTo>
                          <a:lnTo>
                            <a:pt x="9" y="11"/>
                          </a:lnTo>
                          <a:lnTo>
                            <a:pt x="8" y="11"/>
                          </a:lnTo>
                        </a:path>
                      </a:pathLst>
                    </a:custGeom>
                    <a:noFill/>
                    <a:ln w="1588">
                      <a:solidFill>
                        <a:srgbClr val="000000"/>
                      </a:solidFill>
                      <a:round/>
                      <a:headEnd/>
                      <a:tailEnd/>
                    </a:ln>
                  </p:spPr>
                  <p:txBody>
                    <a:bodyPr/>
                    <a:lstStyle/>
                    <a:p>
                      <a:endParaRPr lang="en-US"/>
                    </a:p>
                  </p:txBody>
                </p:sp>
                <p:sp>
                  <p:nvSpPr>
                    <p:cNvPr id="1393" name="Oval 467"/>
                    <p:cNvSpPr>
                      <a:spLocks noChangeArrowheads="1"/>
                    </p:cNvSpPr>
                    <p:nvPr/>
                  </p:nvSpPr>
                  <p:spPr bwMode="auto">
                    <a:xfrm>
                      <a:off x="4677" y="3059"/>
                      <a:ext cx="15" cy="5"/>
                    </a:xfrm>
                    <a:prstGeom prst="ellipse">
                      <a:avLst/>
                    </a:prstGeom>
                    <a:solidFill>
                      <a:srgbClr val="A0A0A0"/>
                    </a:solidFill>
                    <a:ln w="9525">
                      <a:noFill/>
                      <a:round/>
                      <a:headEnd/>
                      <a:tailEnd/>
                    </a:ln>
                  </p:spPr>
                  <p:txBody>
                    <a:bodyPr/>
                    <a:lstStyle/>
                    <a:p>
                      <a:endParaRPr lang="en-US"/>
                    </a:p>
                  </p:txBody>
                </p:sp>
                <p:sp>
                  <p:nvSpPr>
                    <p:cNvPr id="1394" name="Oval 468"/>
                    <p:cNvSpPr>
                      <a:spLocks noChangeArrowheads="1"/>
                    </p:cNvSpPr>
                    <p:nvPr/>
                  </p:nvSpPr>
                  <p:spPr bwMode="auto">
                    <a:xfrm>
                      <a:off x="4695" y="3058"/>
                      <a:ext cx="16" cy="6"/>
                    </a:xfrm>
                    <a:prstGeom prst="ellipse">
                      <a:avLst/>
                    </a:prstGeom>
                    <a:solidFill>
                      <a:srgbClr val="A0A0A0"/>
                    </a:solidFill>
                    <a:ln w="9525">
                      <a:noFill/>
                      <a:round/>
                      <a:headEnd/>
                      <a:tailEnd/>
                    </a:ln>
                  </p:spPr>
                  <p:txBody>
                    <a:bodyPr/>
                    <a:lstStyle/>
                    <a:p>
                      <a:endParaRPr lang="en-US"/>
                    </a:p>
                  </p:txBody>
                </p:sp>
                <p:sp>
                  <p:nvSpPr>
                    <p:cNvPr id="1395" name="Freeform 469"/>
                    <p:cNvSpPr>
                      <a:spLocks/>
                    </p:cNvSpPr>
                    <p:nvPr/>
                  </p:nvSpPr>
                  <p:spPr bwMode="auto">
                    <a:xfrm>
                      <a:off x="4711" y="3061"/>
                      <a:ext cx="19" cy="2"/>
                    </a:xfrm>
                    <a:custGeom>
                      <a:avLst/>
                      <a:gdLst>
                        <a:gd name="T0" fmla="*/ 0 w 19"/>
                        <a:gd name="T1" fmla="*/ 0 h 5"/>
                        <a:gd name="T2" fmla="*/ 1 w 19"/>
                        <a:gd name="T3" fmla="*/ 0 h 5"/>
                        <a:gd name="T4" fmla="*/ 18 w 19"/>
                        <a:gd name="T5" fmla="*/ 0 h 5"/>
                        <a:gd name="T6" fmla="*/ 19 w 19"/>
                        <a:gd name="T7" fmla="*/ 0 h 5"/>
                        <a:gd name="T8" fmla="*/ 0 w 19"/>
                        <a:gd name="T9" fmla="*/ 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5"/>
                          </a:moveTo>
                          <a:lnTo>
                            <a:pt x="1" y="0"/>
                          </a:lnTo>
                          <a:lnTo>
                            <a:pt x="18" y="0"/>
                          </a:lnTo>
                          <a:lnTo>
                            <a:pt x="19" y="3"/>
                          </a:lnTo>
                          <a:lnTo>
                            <a:pt x="0" y="5"/>
                          </a:lnTo>
                          <a:close/>
                        </a:path>
                      </a:pathLst>
                    </a:custGeom>
                    <a:solidFill>
                      <a:srgbClr val="606060"/>
                    </a:solidFill>
                    <a:ln w="9525">
                      <a:noFill/>
                      <a:round/>
                      <a:headEnd/>
                      <a:tailEnd/>
                    </a:ln>
                  </p:spPr>
                  <p:txBody>
                    <a:bodyPr/>
                    <a:lstStyle/>
                    <a:p>
                      <a:endParaRPr lang="en-US"/>
                    </a:p>
                  </p:txBody>
                </p:sp>
                <p:sp>
                  <p:nvSpPr>
                    <p:cNvPr id="1396" name="Oval 470"/>
                    <p:cNvSpPr>
                      <a:spLocks noChangeArrowheads="1"/>
                    </p:cNvSpPr>
                    <p:nvPr/>
                  </p:nvSpPr>
                  <p:spPr bwMode="auto">
                    <a:xfrm>
                      <a:off x="4676" y="3057"/>
                      <a:ext cx="16" cy="6"/>
                    </a:xfrm>
                    <a:prstGeom prst="ellipse">
                      <a:avLst/>
                    </a:prstGeom>
                    <a:solidFill>
                      <a:srgbClr val="000000"/>
                    </a:solidFill>
                    <a:ln w="9525">
                      <a:noFill/>
                      <a:round/>
                      <a:headEnd/>
                      <a:tailEnd/>
                    </a:ln>
                  </p:spPr>
                  <p:txBody>
                    <a:bodyPr/>
                    <a:lstStyle/>
                    <a:p>
                      <a:endParaRPr lang="en-US"/>
                    </a:p>
                  </p:txBody>
                </p:sp>
                <p:sp>
                  <p:nvSpPr>
                    <p:cNvPr id="1397" name="Oval 471"/>
                    <p:cNvSpPr>
                      <a:spLocks noChangeArrowheads="1"/>
                    </p:cNvSpPr>
                    <p:nvPr/>
                  </p:nvSpPr>
                  <p:spPr bwMode="auto">
                    <a:xfrm>
                      <a:off x="4695" y="3057"/>
                      <a:ext cx="16" cy="6"/>
                    </a:xfrm>
                    <a:prstGeom prst="ellipse">
                      <a:avLst/>
                    </a:prstGeom>
                    <a:solidFill>
                      <a:srgbClr val="000000"/>
                    </a:solidFill>
                    <a:ln w="9525">
                      <a:noFill/>
                      <a:round/>
                      <a:headEnd/>
                      <a:tailEnd/>
                    </a:ln>
                  </p:spPr>
                  <p:txBody>
                    <a:bodyPr/>
                    <a:lstStyle/>
                    <a:p>
                      <a:endParaRPr lang="en-US"/>
                    </a:p>
                  </p:txBody>
                </p:sp>
              </p:grpSp>
            </p:grpSp>
          </p:grpSp>
          <p:sp>
            <p:nvSpPr>
              <p:cNvPr id="1211" name="Line 929"/>
              <p:cNvSpPr>
                <a:spLocks noChangeShapeType="1"/>
              </p:cNvSpPr>
              <p:nvPr/>
            </p:nvSpPr>
            <p:spPr bwMode="auto">
              <a:xfrm>
                <a:off x="6881224" y="2065283"/>
                <a:ext cx="717" cy="51665"/>
              </a:xfrm>
              <a:prstGeom prst="line">
                <a:avLst/>
              </a:prstGeom>
              <a:noFill/>
              <a:ln w="28575">
                <a:solidFill>
                  <a:srgbClr val="99FF33"/>
                </a:solidFill>
                <a:round/>
                <a:headEnd/>
                <a:tailEnd/>
              </a:ln>
            </p:spPr>
            <p:txBody>
              <a:bodyPr wrap="none" anchor="ctr"/>
              <a:lstStyle/>
              <a:p>
                <a:endParaRPr lang="en-US"/>
              </a:p>
            </p:txBody>
          </p:sp>
          <p:grpSp>
            <p:nvGrpSpPr>
              <p:cNvPr id="1831" name="Group 866"/>
              <p:cNvGrpSpPr>
                <a:grpSpLocks/>
              </p:cNvGrpSpPr>
              <p:nvPr/>
            </p:nvGrpSpPr>
            <p:grpSpPr bwMode="auto">
              <a:xfrm>
                <a:off x="6797038" y="1955179"/>
                <a:ext cx="225685" cy="141804"/>
                <a:chOff x="4804" y="1873"/>
                <a:chExt cx="441" cy="337"/>
              </a:xfrm>
            </p:grpSpPr>
            <p:sp>
              <p:nvSpPr>
                <p:cNvPr id="1220" name="Line 867"/>
                <p:cNvSpPr>
                  <a:spLocks noChangeShapeType="1"/>
                </p:cNvSpPr>
                <p:nvPr/>
              </p:nvSpPr>
              <p:spPr bwMode="auto">
                <a:xfrm flipH="1">
                  <a:off x="4835" y="2132"/>
                  <a:ext cx="16" cy="1"/>
                </a:xfrm>
                <a:prstGeom prst="line">
                  <a:avLst/>
                </a:prstGeom>
                <a:noFill/>
                <a:ln w="12700">
                  <a:solidFill>
                    <a:srgbClr val="808080"/>
                  </a:solidFill>
                  <a:round/>
                  <a:headEnd/>
                  <a:tailEnd/>
                </a:ln>
              </p:spPr>
              <p:txBody>
                <a:bodyPr/>
                <a:lstStyle/>
                <a:p>
                  <a:endParaRPr lang="en-US"/>
                </a:p>
              </p:txBody>
            </p:sp>
            <p:sp>
              <p:nvSpPr>
                <p:cNvPr id="1221" name="Line 868"/>
                <p:cNvSpPr>
                  <a:spLocks noChangeShapeType="1"/>
                </p:cNvSpPr>
                <p:nvPr/>
              </p:nvSpPr>
              <p:spPr bwMode="auto">
                <a:xfrm>
                  <a:off x="4835" y="2132"/>
                  <a:ext cx="1" cy="1"/>
                </a:xfrm>
                <a:prstGeom prst="line">
                  <a:avLst/>
                </a:prstGeom>
                <a:noFill/>
                <a:ln w="12700">
                  <a:solidFill>
                    <a:srgbClr val="808080"/>
                  </a:solidFill>
                  <a:round/>
                  <a:headEnd/>
                  <a:tailEnd/>
                </a:ln>
              </p:spPr>
              <p:txBody>
                <a:bodyPr/>
                <a:lstStyle/>
                <a:p>
                  <a:endParaRPr lang="en-US"/>
                </a:p>
              </p:txBody>
            </p:sp>
            <p:sp>
              <p:nvSpPr>
                <p:cNvPr id="1222" name="Line 869"/>
                <p:cNvSpPr>
                  <a:spLocks noChangeShapeType="1"/>
                </p:cNvSpPr>
                <p:nvPr/>
              </p:nvSpPr>
              <p:spPr bwMode="auto">
                <a:xfrm flipH="1">
                  <a:off x="4827" y="2132"/>
                  <a:ext cx="8" cy="1"/>
                </a:xfrm>
                <a:prstGeom prst="line">
                  <a:avLst/>
                </a:prstGeom>
                <a:noFill/>
                <a:ln w="12700">
                  <a:solidFill>
                    <a:srgbClr val="808080"/>
                  </a:solidFill>
                  <a:round/>
                  <a:headEnd/>
                  <a:tailEnd/>
                </a:ln>
              </p:spPr>
              <p:txBody>
                <a:bodyPr/>
                <a:lstStyle/>
                <a:p>
                  <a:endParaRPr lang="en-US"/>
                </a:p>
              </p:txBody>
            </p:sp>
            <p:sp>
              <p:nvSpPr>
                <p:cNvPr id="1223" name="Line 870"/>
                <p:cNvSpPr>
                  <a:spLocks noChangeShapeType="1"/>
                </p:cNvSpPr>
                <p:nvPr/>
              </p:nvSpPr>
              <p:spPr bwMode="auto">
                <a:xfrm flipH="1">
                  <a:off x="4820" y="2132"/>
                  <a:ext cx="7" cy="1"/>
                </a:xfrm>
                <a:prstGeom prst="line">
                  <a:avLst/>
                </a:prstGeom>
                <a:noFill/>
                <a:ln w="12700">
                  <a:solidFill>
                    <a:srgbClr val="808080"/>
                  </a:solidFill>
                  <a:round/>
                  <a:headEnd/>
                  <a:tailEnd/>
                </a:ln>
              </p:spPr>
              <p:txBody>
                <a:bodyPr/>
                <a:lstStyle/>
                <a:p>
                  <a:endParaRPr lang="en-US"/>
                </a:p>
              </p:txBody>
            </p:sp>
            <p:sp>
              <p:nvSpPr>
                <p:cNvPr id="1224" name="Line 871"/>
                <p:cNvSpPr>
                  <a:spLocks noChangeShapeType="1"/>
                </p:cNvSpPr>
                <p:nvPr/>
              </p:nvSpPr>
              <p:spPr bwMode="auto">
                <a:xfrm>
                  <a:off x="4820" y="2132"/>
                  <a:ext cx="1" cy="1"/>
                </a:xfrm>
                <a:prstGeom prst="line">
                  <a:avLst/>
                </a:prstGeom>
                <a:noFill/>
                <a:ln w="12700">
                  <a:solidFill>
                    <a:srgbClr val="808080"/>
                  </a:solidFill>
                  <a:round/>
                  <a:headEnd/>
                  <a:tailEnd/>
                </a:ln>
              </p:spPr>
              <p:txBody>
                <a:bodyPr/>
                <a:lstStyle/>
                <a:p>
                  <a:endParaRPr lang="en-US"/>
                </a:p>
              </p:txBody>
            </p:sp>
            <p:sp>
              <p:nvSpPr>
                <p:cNvPr id="1225" name="Line 872"/>
                <p:cNvSpPr>
                  <a:spLocks noChangeShapeType="1"/>
                </p:cNvSpPr>
                <p:nvPr/>
              </p:nvSpPr>
              <p:spPr bwMode="auto">
                <a:xfrm flipH="1">
                  <a:off x="4812" y="2132"/>
                  <a:ext cx="8" cy="1"/>
                </a:xfrm>
                <a:prstGeom prst="line">
                  <a:avLst/>
                </a:prstGeom>
                <a:noFill/>
                <a:ln w="12700">
                  <a:solidFill>
                    <a:srgbClr val="808080"/>
                  </a:solidFill>
                  <a:round/>
                  <a:headEnd/>
                  <a:tailEnd/>
                </a:ln>
              </p:spPr>
              <p:txBody>
                <a:bodyPr/>
                <a:lstStyle/>
                <a:p>
                  <a:endParaRPr lang="en-US"/>
                </a:p>
              </p:txBody>
            </p:sp>
            <p:sp>
              <p:nvSpPr>
                <p:cNvPr id="1226" name="Line 873"/>
                <p:cNvSpPr>
                  <a:spLocks noChangeShapeType="1"/>
                </p:cNvSpPr>
                <p:nvPr/>
              </p:nvSpPr>
              <p:spPr bwMode="auto">
                <a:xfrm>
                  <a:off x="4812" y="2132"/>
                  <a:ext cx="1" cy="1"/>
                </a:xfrm>
                <a:prstGeom prst="line">
                  <a:avLst/>
                </a:prstGeom>
                <a:noFill/>
                <a:ln w="12700">
                  <a:solidFill>
                    <a:srgbClr val="808080"/>
                  </a:solidFill>
                  <a:round/>
                  <a:headEnd/>
                  <a:tailEnd/>
                </a:ln>
              </p:spPr>
              <p:txBody>
                <a:bodyPr/>
                <a:lstStyle/>
                <a:p>
                  <a:endParaRPr lang="en-US"/>
                </a:p>
              </p:txBody>
            </p:sp>
            <p:sp>
              <p:nvSpPr>
                <p:cNvPr id="1227" name="Line 874"/>
                <p:cNvSpPr>
                  <a:spLocks noChangeShapeType="1"/>
                </p:cNvSpPr>
                <p:nvPr/>
              </p:nvSpPr>
              <p:spPr bwMode="auto">
                <a:xfrm>
                  <a:off x="4812" y="2132"/>
                  <a:ext cx="1" cy="7"/>
                </a:xfrm>
                <a:prstGeom prst="line">
                  <a:avLst/>
                </a:prstGeom>
                <a:noFill/>
                <a:ln w="12700">
                  <a:solidFill>
                    <a:srgbClr val="808080"/>
                  </a:solidFill>
                  <a:round/>
                  <a:headEnd/>
                  <a:tailEnd/>
                </a:ln>
              </p:spPr>
              <p:txBody>
                <a:bodyPr/>
                <a:lstStyle/>
                <a:p>
                  <a:endParaRPr lang="en-US"/>
                </a:p>
              </p:txBody>
            </p:sp>
            <p:sp>
              <p:nvSpPr>
                <p:cNvPr id="1228" name="Line 875"/>
                <p:cNvSpPr>
                  <a:spLocks noChangeShapeType="1"/>
                </p:cNvSpPr>
                <p:nvPr/>
              </p:nvSpPr>
              <p:spPr bwMode="auto">
                <a:xfrm flipH="1">
                  <a:off x="4804" y="2139"/>
                  <a:ext cx="8" cy="1"/>
                </a:xfrm>
                <a:prstGeom prst="line">
                  <a:avLst/>
                </a:prstGeom>
                <a:noFill/>
                <a:ln w="12700">
                  <a:solidFill>
                    <a:srgbClr val="808080"/>
                  </a:solidFill>
                  <a:round/>
                  <a:headEnd/>
                  <a:tailEnd/>
                </a:ln>
              </p:spPr>
              <p:txBody>
                <a:bodyPr/>
                <a:lstStyle/>
                <a:p>
                  <a:endParaRPr lang="en-US"/>
                </a:p>
              </p:txBody>
            </p:sp>
            <p:sp>
              <p:nvSpPr>
                <p:cNvPr id="1229" name="Line 876"/>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1230" name="Line 877"/>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1231" name="Line 878"/>
                <p:cNvSpPr>
                  <a:spLocks noChangeShapeType="1"/>
                </p:cNvSpPr>
                <p:nvPr/>
              </p:nvSpPr>
              <p:spPr bwMode="auto">
                <a:xfrm>
                  <a:off x="4804" y="2139"/>
                  <a:ext cx="8" cy="8"/>
                </a:xfrm>
                <a:prstGeom prst="line">
                  <a:avLst/>
                </a:prstGeom>
                <a:noFill/>
                <a:ln w="12700">
                  <a:solidFill>
                    <a:srgbClr val="808080"/>
                  </a:solidFill>
                  <a:round/>
                  <a:headEnd/>
                  <a:tailEnd/>
                </a:ln>
              </p:spPr>
              <p:txBody>
                <a:bodyPr/>
                <a:lstStyle/>
                <a:p>
                  <a:endParaRPr lang="en-US"/>
                </a:p>
              </p:txBody>
            </p:sp>
            <p:sp>
              <p:nvSpPr>
                <p:cNvPr id="1232" name="Line 879"/>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1233" name="Line 880"/>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1234" name="Line 881"/>
                <p:cNvSpPr>
                  <a:spLocks noChangeShapeType="1"/>
                </p:cNvSpPr>
                <p:nvPr/>
              </p:nvSpPr>
              <p:spPr bwMode="auto">
                <a:xfrm>
                  <a:off x="4812" y="2147"/>
                  <a:ext cx="8" cy="1"/>
                </a:xfrm>
                <a:prstGeom prst="line">
                  <a:avLst/>
                </a:prstGeom>
                <a:noFill/>
                <a:ln w="12700">
                  <a:solidFill>
                    <a:srgbClr val="808080"/>
                  </a:solidFill>
                  <a:round/>
                  <a:headEnd/>
                  <a:tailEnd/>
                </a:ln>
              </p:spPr>
              <p:txBody>
                <a:bodyPr/>
                <a:lstStyle/>
                <a:p>
                  <a:endParaRPr lang="en-US"/>
                </a:p>
              </p:txBody>
            </p:sp>
            <p:sp>
              <p:nvSpPr>
                <p:cNvPr id="1235" name="Line 882"/>
                <p:cNvSpPr>
                  <a:spLocks noChangeShapeType="1"/>
                </p:cNvSpPr>
                <p:nvPr/>
              </p:nvSpPr>
              <p:spPr bwMode="auto">
                <a:xfrm>
                  <a:off x="4820" y="2147"/>
                  <a:ext cx="1" cy="1"/>
                </a:xfrm>
                <a:prstGeom prst="line">
                  <a:avLst/>
                </a:prstGeom>
                <a:noFill/>
                <a:ln w="12700">
                  <a:solidFill>
                    <a:srgbClr val="808080"/>
                  </a:solidFill>
                  <a:round/>
                  <a:headEnd/>
                  <a:tailEnd/>
                </a:ln>
              </p:spPr>
              <p:txBody>
                <a:bodyPr/>
                <a:lstStyle/>
                <a:p>
                  <a:endParaRPr lang="en-US"/>
                </a:p>
              </p:txBody>
            </p:sp>
            <p:sp>
              <p:nvSpPr>
                <p:cNvPr id="1236" name="Line 883"/>
                <p:cNvSpPr>
                  <a:spLocks noChangeShapeType="1"/>
                </p:cNvSpPr>
                <p:nvPr/>
              </p:nvSpPr>
              <p:spPr bwMode="auto">
                <a:xfrm>
                  <a:off x="4820" y="2147"/>
                  <a:ext cx="7" cy="1"/>
                </a:xfrm>
                <a:prstGeom prst="line">
                  <a:avLst/>
                </a:prstGeom>
                <a:noFill/>
                <a:ln w="12700">
                  <a:solidFill>
                    <a:srgbClr val="808080"/>
                  </a:solidFill>
                  <a:round/>
                  <a:headEnd/>
                  <a:tailEnd/>
                </a:ln>
              </p:spPr>
              <p:txBody>
                <a:bodyPr/>
                <a:lstStyle/>
                <a:p>
                  <a:endParaRPr lang="en-US"/>
                </a:p>
              </p:txBody>
            </p:sp>
            <p:sp>
              <p:nvSpPr>
                <p:cNvPr id="1237" name="Line 884"/>
                <p:cNvSpPr>
                  <a:spLocks noChangeShapeType="1"/>
                </p:cNvSpPr>
                <p:nvPr/>
              </p:nvSpPr>
              <p:spPr bwMode="auto">
                <a:xfrm>
                  <a:off x="4827" y="2147"/>
                  <a:ext cx="1" cy="1"/>
                </a:xfrm>
                <a:prstGeom prst="line">
                  <a:avLst/>
                </a:prstGeom>
                <a:noFill/>
                <a:ln w="12700">
                  <a:solidFill>
                    <a:srgbClr val="808080"/>
                  </a:solidFill>
                  <a:round/>
                  <a:headEnd/>
                  <a:tailEnd/>
                </a:ln>
              </p:spPr>
              <p:txBody>
                <a:bodyPr/>
                <a:lstStyle/>
                <a:p>
                  <a:endParaRPr lang="en-US"/>
                </a:p>
              </p:txBody>
            </p:sp>
            <p:sp>
              <p:nvSpPr>
                <p:cNvPr id="1238" name="Line 885"/>
                <p:cNvSpPr>
                  <a:spLocks noChangeShapeType="1"/>
                </p:cNvSpPr>
                <p:nvPr/>
              </p:nvSpPr>
              <p:spPr bwMode="auto">
                <a:xfrm>
                  <a:off x="4827" y="2147"/>
                  <a:ext cx="8" cy="1"/>
                </a:xfrm>
                <a:prstGeom prst="line">
                  <a:avLst/>
                </a:prstGeom>
                <a:noFill/>
                <a:ln w="12700">
                  <a:solidFill>
                    <a:srgbClr val="808080"/>
                  </a:solidFill>
                  <a:round/>
                  <a:headEnd/>
                  <a:tailEnd/>
                </a:ln>
              </p:spPr>
              <p:txBody>
                <a:bodyPr/>
                <a:lstStyle/>
                <a:p>
                  <a:endParaRPr lang="en-US"/>
                </a:p>
              </p:txBody>
            </p:sp>
            <p:sp>
              <p:nvSpPr>
                <p:cNvPr id="1239" name="Line 886"/>
                <p:cNvSpPr>
                  <a:spLocks noChangeShapeType="1"/>
                </p:cNvSpPr>
                <p:nvPr/>
              </p:nvSpPr>
              <p:spPr bwMode="auto">
                <a:xfrm>
                  <a:off x="4835" y="2147"/>
                  <a:ext cx="1" cy="1"/>
                </a:xfrm>
                <a:prstGeom prst="line">
                  <a:avLst/>
                </a:prstGeom>
                <a:noFill/>
                <a:ln w="12700">
                  <a:solidFill>
                    <a:srgbClr val="808080"/>
                  </a:solidFill>
                  <a:round/>
                  <a:headEnd/>
                  <a:tailEnd/>
                </a:ln>
              </p:spPr>
              <p:txBody>
                <a:bodyPr/>
                <a:lstStyle/>
                <a:p>
                  <a:endParaRPr lang="en-US"/>
                </a:p>
              </p:txBody>
            </p:sp>
            <p:sp>
              <p:nvSpPr>
                <p:cNvPr id="1240" name="Line 887"/>
                <p:cNvSpPr>
                  <a:spLocks noChangeShapeType="1"/>
                </p:cNvSpPr>
                <p:nvPr/>
              </p:nvSpPr>
              <p:spPr bwMode="auto">
                <a:xfrm>
                  <a:off x="4835" y="2147"/>
                  <a:ext cx="8" cy="1"/>
                </a:xfrm>
                <a:prstGeom prst="line">
                  <a:avLst/>
                </a:prstGeom>
                <a:noFill/>
                <a:ln w="12700">
                  <a:solidFill>
                    <a:srgbClr val="808080"/>
                  </a:solidFill>
                  <a:round/>
                  <a:headEnd/>
                  <a:tailEnd/>
                </a:ln>
              </p:spPr>
              <p:txBody>
                <a:bodyPr/>
                <a:lstStyle/>
                <a:p>
                  <a:endParaRPr lang="en-US"/>
                </a:p>
              </p:txBody>
            </p:sp>
            <p:sp>
              <p:nvSpPr>
                <p:cNvPr id="1241" name="Line 888"/>
                <p:cNvSpPr>
                  <a:spLocks noChangeShapeType="1"/>
                </p:cNvSpPr>
                <p:nvPr/>
              </p:nvSpPr>
              <p:spPr bwMode="auto">
                <a:xfrm>
                  <a:off x="4843" y="2147"/>
                  <a:ext cx="8" cy="8"/>
                </a:xfrm>
                <a:prstGeom prst="line">
                  <a:avLst/>
                </a:prstGeom>
                <a:noFill/>
                <a:ln w="12700">
                  <a:solidFill>
                    <a:srgbClr val="808080"/>
                  </a:solidFill>
                  <a:round/>
                  <a:headEnd/>
                  <a:tailEnd/>
                </a:ln>
              </p:spPr>
              <p:txBody>
                <a:bodyPr/>
                <a:lstStyle/>
                <a:p>
                  <a:endParaRPr lang="en-US"/>
                </a:p>
              </p:txBody>
            </p:sp>
            <p:sp>
              <p:nvSpPr>
                <p:cNvPr id="1242" name="Line 889"/>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1243" name="Line 890"/>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1244" name="Freeform 891"/>
                <p:cNvSpPr>
                  <a:spLocks/>
                </p:cNvSpPr>
                <p:nvPr/>
              </p:nvSpPr>
              <p:spPr bwMode="auto">
                <a:xfrm>
                  <a:off x="4851" y="2116"/>
                  <a:ext cx="338" cy="62"/>
                </a:xfrm>
                <a:custGeom>
                  <a:avLst/>
                  <a:gdLst>
                    <a:gd name="T0" fmla="*/ 0 w 338"/>
                    <a:gd name="T1" fmla="*/ 8 h 62"/>
                    <a:gd name="T2" fmla="*/ 0 w 338"/>
                    <a:gd name="T3" fmla="*/ 31 h 62"/>
                    <a:gd name="T4" fmla="*/ 275 w 338"/>
                    <a:gd name="T5" fmla="*/ 62 h 62"/>
                    <a:gd name="T6" fmla="*/ 338 w 338"/>
                    <a:gd name="T7" fmla="*/ 23 h 62"/>
                    <a:gd name="T8" fmla="*/ 338 w 338"/>
                    <a:gd name="T9" fmla="*/ 0 h 62"/>
                    <a:gd name="T10" fmla="*/ 275 w 338"/>
                    <a:gd name="T11" fmla="*/ 31 h 62"/>
                    <a:gd name="T12" fmla="*/ 0 w 338"/>
                    <a:gd name="T13" fmla="*/ 8 h 62"/>
                    <a:gd name="T14" fmla="*/ 0 60000 65536"/>
                    <a:gd name="T15" fmla="*/ 0 60000 65536"/>
                    <a:gd name="T16" fmla="*/ 0 60000 65536"/>
                    <a:gd name="T17" fmla="*/ 0 60000 65536"/>
                    <a:gd name="T18" fmla="*/ 0 60000 65536"/>
                    <a:gd name="T19" fmla="*/ 0 60000 65536"/>
                    <a:gd name="T20" fmla="*/ 0 60000 65536"/>
                    <a:gd name="T21" fmla="*/ 0 w 338"/>
                    <a:gd name="T22" fmla="*/ 0 h 62"/>
                    <a:gd name="T23" fmla="*/ 338 w 33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62">
                      <a:moveTo>
                        <a:pt x="0" y="8"/>
                      </a:moveTo>
                      <a:lnTo>
                        <a:pt x="0" y="31"/>
                      </a:lnTo>
                      <a:lnTo>
                        <a:pt x="275" y="62"/>
                      </a:lnTo>
                      <a:lnTo>
                        <a:pt x="338" y="23"/>
                      </a:lnTo>
                      <a:lnTo>
                        <a:pt x="338" y="0"/>
                      </a:lnTo>
                      <a:lnTo>
                        <a:pt x="275" y="31"/>
                      </a:lnTo>
                      <a:lnTo>
                        <a:pt x="0" y="8"/>
                      </a:lnTo>
                      <a:close/>
                    </a:path>
                  </a:pathLst>
                </a:custGeom>
                <a:solidFill>
                  <a:srgbClr val="9F9F9F"/>
                </a:solidFill>
                <a:ln w="9525">
                  <a:noFill/>
                  <a:round/>
                  <a:headEnd/>
                  <a:tailEnd/>
                </a:ln>
              </p:spPr>
              <p:txBody>
                <a:bodyPr/>
                <a:lstStyle/>
                <a:p>
                  <a:endParaRPr lang="en-US"/>
                </a:p>
              </p:txBody>
            </p:sp>
            <p:sp>
              <p:nvSpPr>
                <p:cNvPr id="1245" name="Freeform 892"/>
                <p:cNvSpPr>
                  <a:spLocks/>
                </p:cNvSpPr>
                <p:nvPr/>
              </p:nvSpPr>
              <p:spPr bwMode="auto">
                <a:xfrm>
                  <a:off x="4843" y="2061"/>
                  <a:ext cx="283" cy="86"/>
                </a:xfrm>
                <a:custGeom>
                  <a:avLst/>
                  <a:gdLst>
                    <a:gd name="T0" fmla="*/ 0 w 283"/>
                    <a:gd name="T1" fmla="*/ 0 h 86"/>
                    <a:gd name="T2" fmla="*/ 283 w 283"/>
                    <a:gd name="T3" fmla="*/ 24 h 86"/>
                    <a:gd name="T4" fmla="*/ 283 w 283"/>
                    <a:gd name="T5" fmla="*/ 86 h 86"/>
                    <a:gd name="T6" fmla="*/ 0 w 283"/>
                    <a:gd name="T7" fmla="*/ 63 h 86"/>
                    <a:gd name="T8" fmla="*/ 0 w 283"/>
                    <a:gd name="T9" fmla="*/ 0 h 86"/>
                    <a:gd name="T10" fmla="*/ 0 60000 65536"/>
                    <a:gd name="T11" fmla="*/ 0 60000 65536"/>
                    <a:gd name="T12" fmla="*/ 0 60000 65536"/>
                    <a:gd name="T13" fmla="*/ 0 60000 65536"/>
                    <a:gd name="T14" fmla="*/ 0 60000 65536"/>
                    <a:gd name="T15" fmla="*/ 0 w 283"/>
                    <a:gd name="T16" fmla="*/ 0 h 86"/>
                    <a:gd name="T17" fmla="*/ 283 w 283"/>
                    <a:gd name="T18" fmla="*/ 86 h 86"/>
                  </a:gdLst>
                  <a:ahLst/>
                  <a:cxnLst>
                    <a:cxn ang="T10">
                      <a:pos x="T0" y="T1"/>
                    </a:cxn>
                    <a:cxn ang="T11">
                      <a:pos x="T2" y="T3"/>
                    </a:cxn>
                    <a:cxn ang="T12">
                      <a:pos x="T4" y="T5"/>
                    </a:cxn>
                    <a:cxn ang="T13">
                      <a:pos x="T6" y="T7"/>
                    </a:cxn>
                    <a:cxn ang="T14">
                      <a:pos x="T8" y="T9"/>
                    </a:cxn>
                  </a:cxnLst>
                  <a:rect l="T15" t="T16" r="T17" b="T18"/>
                  <a:pathLst>
                    <a:path w="283" h="86">
                      <a:moveTo>
                        <a:pt x="0" y="0"/>
                      </a:moveTo>
                      <a:lnTo>
                        <a:pt x="283" y="24"/>
                      </a:lnTo>
                      <a:lnTo>
                        <a:pt x="283" y="86"/>
                      </a:lnTo>
                      <a:lnTo>
                        <a:pt x="0" y="63"/>
                      </a:lnTo>
                      <a:lnTo>
                        <a:pt x="0" y="0"/>
                      </a:lnTo>
                      <a:close/>
                    </a:path>
                  </a:pathLst>
                </a:custGeom>
                <a:solidFill>
                  <a:srgbClr val="C0C0C0"/>
                </a:solidFill>
                <a:ln w="9525">
                  <a:noFill/>
                  <a:round/>
                  <a:headEnd/>
                  <a:tailEnd/>
                </a:ln>
              </p:spPr>
              <p:txBody>
                <a:bodyPr/>
                <a:lstStyle/>
                <a:p>
                  <a:endParaRPr lang="en-US"/>
                </a:p>
              </p:txBody>
            </p:sp>
            <p:sp>
              <p:nvSpPr>
                <p:cNvPr id="1246" name="Line 893"/>
                <p:cNvSpPr>
                  <a:spLocks noChangeShapeType="1"/>
                </p:cNvSpPr>
                <p:nvPr/>
              </p:nvSpPr>
              <p:spPr bwMode="auto">
                <a:xfrm>
                  <a:off x="4843" y="2077"/>
                  <a:ext cx="283" cy="23"/>
                </a:xfrm>
                <a:prstGeom prst="line">
                  <a:avLst/>
                </a:prstGeom>
                <a:noFill/>
                <a:ln w="12700">
                  <a:solidFill>
                    <a:srgbClr val="000000"/>
                  </a:solidFill>
                  <a:round/>
                  <a:headEnd/>
                  <a:tailEnd/>
                </a:ln>
              </p:spPr>
              <p:txBody>
                <a:bodyPr/>
                <a:lstStyle/>
                <a:p>
                  <a:endParaRPr lang="en-US"/>
                </a:p>
              </p:txBody>
            </p:sp>
            <p:sp>
              <p:nvSpPr>
                <p:cNvPr id="1247" name="Line 894"/>
                <p:cNvSpPr>
                  <a:spLocks noChangeShapeType="1"/>
                </p:cNvSpPr>
                <p:nvPr/>
              </p:nvSpPr>
              <p:spPr bwMode="auto">
                <a:xfrm>
                  <a:off x="5048" y="2092"/>
                  <a:ext cx="63" cy="8"/>
                </a:xfrm>
                <a:prstGeom prst="line">
                  <a:avLst/>
                </a:prstGeom>
                <a:noFill/>
                <a:ln w="12700">
                  <a:solidFill>
                    <a:srgbClr val="000000"/>
                  </a:solidFill>
                  <a:round/>
                  <a:headEnd/>
                  <a:tailEnd/>
                </a:ln>
              </p:spPr>
              <p:txBody>
                <a:bodyPr/>
                <a:lstStyle/>
                <a:p>
                  <a:endParaRPr lang="en-US"/>
                </a:p>
              </p:txBody>
            </p:sp>
            <p:sp>
              <p:nvSpPr>
                <p:cNvPr id="1248" name="Line 895"/>
                <p:cNvSpPr>
                  <a:spLocks noChangeShapeType="1"/>
                </p:cNvSpPr>
                <p:nvPr/>
              </p:nvSpPr>
              <p:spPr bwMode="auto">
                <a:xfrm>
                  <a:off x="4985" y="2085"/>
                  <a:ext cx="55" cy="7"/>
                </a:xfrm>
                <a:prstGeom prst="line">
                  <a:avLst/>
                </a:prstGeom>
                <a:noFill/>
                <a:ln w="12700">
                  <a:solidFill>
                    <a:srgbClr val="000000"/>
                  </a:solidFill>
                  <a:round/>
                  <a:headEnd/>
                  <a:tailEnd/>
                </a:ln>
              </p:spPr>
              <p:txBody>
                <a:bodyPr/>
                <a:lstStyle/>
                <a:p>
                  <a:endParaRPr lang="en-US"/>
                </a:p>
              </p:txBody>
            </p:sp>
            <p:sp>
              <p:nvSpPr>
                <p:cNvPr id="1249" name="Line 896"/>
                <p:cNvSpPr>
                  <a:spLocks noChangeShapeType="1"/>
                </p:cNvSpPr>
                <p:nvPr/>
              </p:nvSpPr>
              <p:spPr bwMode="auto">
                <a:xfrm>
                  <a:off x="4843" y="2092"/>
                  <a:ext cx="283" cy="24"/>
                </a:xfrm>
                <a:prstGeom prst="line">
                  <a:avLst/>
                </a:prstGeom>
                <a:noFill/>
                <a:ln w="12700">
                  <a:solidFill>
                    <a:srgbClr val="000000"/>
                  </a:solidFill>
                  <a:round/>
                  <a:headEnd/>
                  <a:tailEnd/>
                </a:ln>
              </p:spPr>
              <p:txBody>
                <a:bodyPr/>
                <a:lstStyle/>
                <a:p>
                  <a:endParaRPr lang="en-US"/>
                </a:p>
              </p:txBody>
            </p:sp>
            <p:sp>
              <p:nvSpPr>
                <p:cNvPr id="1250" name="Freeform 897"/>
                <p:cNvSpPr>
                  <a:spLocks/>
                </p:cNvSpPr>
                <p:nvPr/>
              </p:nvSpPr>
              <p:spPr bwMode="auto">
                <a:xfrm>
                  <a:off x="4843" y="2046"/>
                  <a:ext cx="346" cy="39"/>
                </a:xfrm>
                <a:custGeom>
                  <a:avLst/>
                  <a:gdLst>
                    <a:gd name="T0" fmla="*/ 0 w 346"/>
                    <a:gd name="T1" fmla="*/ 15 h 39"/>
                    <a:gd name="T2" fmla="*/ 283 w 346"/>
                    <a:gd name="T3" fmla="*/ 39 h 39"/>
                    <a:gd name="T4" fmla="*/ 346 w 346"/>
                    <a:gd name="T5" fmla="*/ 15 h 39"/>
                    <a:gd name="T6" fmla="*/ 323 w 346"/>
                    <a:gd name="T7" fmla="*/ 15 h 39"/>
                    <a:gd name="T8" fmla="*/ 110 w 346"/>
                    <a:gd name="T9" fmla="*/ 0 h 39"/>
                    <a:gd name="T10" fmla="*/ 0 w 346"/>
                    <a:gd name="T11" fmla="*/ 15 h 39"/>
                    <a:gd name="T12" fmla="*/ 0 60000 65536"/>
                    <a:gd name="T13" fmla="*/ 0 60000 65536"/>
                    <a:gd name="T14" fmla="*/ 0 60000 65536"/>
                    <a:gd name="T15" fmla="*/ 0 60000 65536"/>
                    <a:gd name="T16" fmla="*/ 0 60000 65536"/>
                    <a:gd name="T17" fmla="*/ 0 60000 65536"/>
                    <a:gd name="T18" fmla="*/ 0 w 346"/>
                    <a:gd name="T19" fmla="*/ 0 h 39"/>
                    <a:gd name="T20" fmla="*/ 346 w 34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6" h="39">
                      <a:moveTo>
                        <a:pt x="0" y="15"/>
                      </a:moveTo>
                      <a:lnTo>
                        <a:pt x="283" y="39"/>
                      </a:lnTo>
                      <a:lnTo>
                        <a:pt x="346" y="15"/>
                      </a:lnTo>
                      <a:lnTo>
                        <a:pt x="323" y="15"/>
                      </a:lnTo>
                      <a:lnTo>
                        <a:pt x="110" y="0"/>
                      </a:lnTo>
                      <a:lnTo>
                        <a:pt x="0" y="15"/>
                      </a:lnTo>
                      <a:close/>
                    </a:path>
                  </a:pathLst>
                </a:custGeom>
                <a:solidFill>
                  <a:srgbClr val="DFDFDF"/>
                </a:solidFill>
                <a:ln w="9525">
                  <a:noFill/>
                  <a:round/>
                  <a:headEnd/>
                  <a:tailEnd/>
                </a:ln>
              </p:spPr>
              <p:txBody>
                <a:bodyPr/>
                <a:lstStyle/>
                <a:p>
                  <a:endParaRPr lang="en-US"/>
                </a:p>
              </p:txBody>
            </p:sp>
            <p:sp>
              <p:nvSpPr>
                <p:cNvPr id="1251" name="Freeform 898"/>
                <p:cNvSpPr>
                  <a:spLocks/>
                </p:cNvSpPr>
                <p:nvPr/>
              </p:nvSpPr>
              <p:spPr bwMode="auto">
                <a:xfrm>
                  <a:off x="4922" y="2053"/>
                  <a:ext cx="259" cy="24"/>
                </a:xfrm>
                <a:custGeom>
                  <a:avLst/>
                  <a:gdLst>
                    <a:gd name="T0" fmla="*/ 23 w 259"/>
                    <a:gd name="T1" fmla="*/ 0 h 24"/>
                    <a:gd name="T2" fmla="*/ 0 w 259"/>
                    <a:gd name="T3" fmla="*/ 8 h 24"/>
                    <a:gd name="T4" fmla="*/ 204 w 259"/>
                    <a:gd name="T5" fmla="*/ 24 h 24"/>
                    <a:gd name="T6" fmla="*/ 244 w 259"/>
                    <a:gd name="T7" fmla="*/ 16 h 24"/>
                    <a:gd name="T8" fmla="*/ 236 w 259"/>
                    <a:gd name="T9" fmla="*/ 8 h 24"/>
                    <a:gd name="T10" fmla="*/ 259 w 259"/>
                    <a:gd name="T11" fmla="*/ 8 h 24"/>
                    <a:gd name="T12" fmla="*/ 244 w 259"/>
                    <a:gd name="T13" fmla="*/ 8 h 24"/>
                    <a:gd name="T14" fmla="*/ 23 w 259"/>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24"/>
                    <a:gd name="T26" fmla="*/ 259 w 25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24">
                      <a:moveTo>
                        <a:pt x="23" y="0"/>
                      </a:moveTo>
                      <a:lnTo>
                        <a:pt x="0" y="8"/>
                      </a:lnTo>
                      <a:lnTo>
                        <a:pt x="204" y="24"/>
                      </a:lnTo>
                      <a:lnTo>
                        <a:pt x="244" y="16"/>
                      </a:lnTo>
                      <a:lnTo>
                        <a:pt x="236" y="8"/>
                      </a:lnTo>
                      <a:lnTo>
                        <a:pt x="259" y="8"/>
                      </a:lnTo>
                      <a:lnTo>
                        <a:pt x="244" y="8"/>
                      </a:lnTo>
                      <a:lnTo>
                        <a:pt x="23" y="0"/>
                      </a:lnTo>
                      <a:close/>
                    </a:path>
                  </a:pathLst>
                </a:custGeom>
                <a:solidFill>
                  <a:srgbClr val="5F5F5F"/>
                </a:solidFill>
                <a:ln w="9525">
                  <a:noFill/>
                  <a:round/>
                  <a:headEnd/>
                  <a:tailEnd/>
                </a:ln>
              </p:spPr>
              <p:txBody>
                <a:bodyPr/>
                <a:lstStyle/>
                <a:p>
                  <a:endParaRPr lang="en-US"/>
                </a:p>
              </p:txBody>
            </p:sp>
            <p:sp>
              <p:nvSpPr>
                <p:cNvPr id="1252" name="Freeform 899"/>
                <p:cNvSpPr>
                  <a:spLocks/>
                </p:cNvSpPr>
                <p:nvPr/>
              </p:nvSpPr>
              <p:spPr bwMode="auto">
                <a:xfrm>
                  <a:off x="5150" y="1905"/>
                  <a:ext cx="39" cy="156"/>
                </a:xfrm>
                <a:custGeom>
                  <a:avLst/>
                  <a:gdLst>
                    <a:gd name="T0" fmla="*/ 8 w 39"/>
                    <a:gd name="T1" fmla="*/ 0 h 156"/>
                    <a:gd name="T2" fmla="*/ 39 w 39"/>
                    <a:gd name="T3" fmla="*/ 8 h 156"/>
                    <a:gd name="T4" fmla="*/ 39 w 39"/>
                    <a:gd name="T5" fmla="*/ 78 h 156"/>
                    <a:gd name="T6" fmla="*/ 31 w 39"/>
                    <a:gd name="T7" fmla="*/ 148 h 156"/>
                    <a:gd name="T8" fmla="*/ 0 w 39"/>
                    <a:gd name="T9" fmla="*/ 156 h 156"/>
                    <a:gd name="T10" fmla="*/ 8 w 39"/>
                    <a:gd name="T11" fmla="*/ 0 h 156"/>
                    <a:gd name="T12" fmla="*/ 0 60000 65536"/>
                    <a:gd name="T13" fmla="*/ 0 60000 65536"/>
                    <a:gd name="T14" fmla="*/ 0 60000 65536"/>
                    <a:gd name="T15" fmla="*/ 0 60000 65536"/>
                    <a:gd name="T16" fmla="*/ 0 60000 65536"/>
                    <a:gd name="T17" fmla="*/ 0 60000 65536"/>
                    <a:gd name="T18" fmla="*/ 0 w 39"/>
                    <a:gd name="T19" fmla="*/ 0 h 156"/>
                    <a:gd name="T20" fmla="*/ 39 w 39"/>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39" h="156">
                      <a:moveTo>
                        <a:pt x="8" y="0"/>
                      </a:moveTo>
                      <a:lnTo>
                        <a:pt x="39" y="8"/>
                      </a:lnTo>
                      <a:lnTo>
                        <a:pt x="39" y="78"/>
                      </a:lnTo>
                      <a:lnTo>
                        <a:pt x="31" y="148"/>
                      </a:lnTo>
                      <a:lnTo>
                        <a:pt x="0" y="156"/>
                      </a:lnTo>
                      <a:lnTo>
                        <a:pt x="8" y="0"/>
                      </a:lnTo>
                      <a:close/>
                    </a:path>
                  </a:pathLst>
                </a:custGeom>
                <a:solidFill>
                  <a:srgbClr val="9F9F9F"/>
                </a:solidFill>
                <a:ln w="9525">
                  <a:noFill/>
                  <a:round/>
                  <a:headEnd/>
                  <a:tailEnd/>
                </a:ln>
              </p:spPr>
              <p:txBody>
                <a:bodyPr/>
                <a:lstStyle/>
                <a:p>
                  <a:endParaRPr lang="en-US"/>
                </a:p>
              </p:txBody>
            </p:sp>
            <p:sp>
              <p:nvSpPr>
                <p:cNvPr id="1253" name="Line 900"/>
                <p:cNvSpPr>
                  <a:spLocks noChangeShapeType="1"/>
                </p:cNvSpPr>
                <p:nvPr/>
              </p:nvSpPr>
              <p:spPr bwMode="auto">
                <a:xfrm>
                  <a:off x="5158" y="1913"/>
                  <a:ext cx="31" cy="7"/>
                </a:xfrm>
                <a:prstGeom prst="line">
                  <a:avLst/>
                </a:prstGeom>
                <a:noFill/>
                <a:ln w="12700">
                  <a:solidFill>
                    <a:srgbClr val="7F7F7F"/>
                  </a:solidFill>
                  <a:round/>
                  <a:headEnd/>
                  <a:tailEnd/>
                </a:ln>
              </p:spPr>
              <p:txBody>
                <a:bodyPr/>
                <a:lstStyle/>
                <a:p>
                  <a:endParaRPr lang="en-US"/>
                </a:p>
              </p:txBody>
            </p:sp>
            <p:sp>
              <p:nvSpPr>
                <p:cNvPr id="1254" name="Line 901"/>
                <p:cNvSpPr>
                  <a:spLocks noChangeShapeType="1"/>
                </p:cNvSpPr>
                <p:nvPr/>
              </p:nvSpPr>
              <p:spPr bwMode="auto">
                <a:xfrm>
                  <a:off x="5158" y="1920"/>
                  <a:ext cx="31" cy="8"/>
                </a:xfrm>
                <a:prstGeom prst="line">
                  <a:avLst/>
                </a:prstGeom>
                <a:noFill/>
                <a:ln w="12700">
                  <a:solidFill>
                    <a:srgbClr val="7F7F7F"/>
                  </a:solidFill>
                  <a:round/>
                  <a:headEnd/>
                  <a:tailEnd/>
                </a:ln>
              </p:spPr>
              <p:txBody>
                <a:bodyPr/>
                <a:lstStyle/>
                <a:p>
                  <a:endParaRPr lang="en-US"/>
                </a:p>
              </p:txBody>
            </p:sp>
            <p:sp>
              <p:nvSpPr>
                <p:cNvPr id="1255" name="Line 902"/>
                <p:cNvSpPr>
                  <a:spLocks noChangeShapeType="1"/>
                </p:cNvSpPr>
                <p:nvPr/>
              </p:nvSpPr>
              <p:spPr bwMode="auto">
                <a:xfrm>
                  <a:off x="5158" y="1920"/>
                  <a:ext cx="31" cy="16"/>
                </a:xfrm>
                <a:prstGeom prst="line">
                  <a:avLst/>
                </a:prstGeom>
                <a:noFill/>
                <a:ln w="12700">
                  <a:solidFill>
                    <a:srgbClr val="7F7F7F"/>
                  </a:solidFill>
                  <a:round/>
                  <a:headEnd/>
                  <a:tailEnd/>
                </a:ln>
              </p:spPr>
              <p:txBody>
                <a:bodyPr/>
                <a:lstStyle/>
                <a:p>
                  <a:endParaRPr lang="en-US"/>
                </a:p>
              </p:txBody>
            </p:sp>
            <p:sp>
              <p:nvSpPr>
                <p:cNvPr id="1256" name="Line 903"/>
                <p:cNvSpPr>
                  <a:spLocks noChangeShapeType="1"/>
                </p:cNvSpPr>
                <p:nvPr/>
              </p:nvSpPr>
              <p:spPr bwMode="auto">
                <a:xfrm>
                  <a:off x="5158" y="1928"/>
                  <a:ext cx="31" cy="16"/>
                </a:xfrm>
                <a:prstGeom prst="line">
                  <a:avLst/>
                </a:prstGeom>
                <a:noFill/>
                <a:ln w="12700">
                  <a:solidFill>
                    <a:srgbClr val="7F7F7F"/>
                  </a:solidFill>
                  <a:round/>
                  <a:headEnd/>
                  <a:tailEnd/>
                </a:ln>
              </p:spPr>
              <p:txBody>
                <a:bodyPr/>
                <a:lstStyle/>
                <a:p>
                  <a:endParaRPr lang="en-US"/>
                </a:p>
              </p:txBody>
            </p:sp>
            <p:sp>
              <p:nvSpPr>
                <p:cNvPr id="1257" name="Line 904"/>
                <p:cNvSpPr>
                  <a:spLocks noChangeShapeType="1"/>
                </p:cNvSpPr>
                <p:nvPr/>
              </p:nvSpPr>
              <p:spPr bwMode="auto">
                <a:xfrm>
                  <a:off x="5158" y="1936"/>
                  <a:ext cx="31" cy="16"/>
                </a:xfrm>
                <a:prstGeom prst="line">
                  <a:avLst/>
                </a:prstGeom>
                <a:noFill/>
                <a:ln w="12700">
                  <a:solidFill>
                    <a:srgbClr val="7F7F7F"/>
                  </a:solidFill>
                  <a:round/>
                  <a:headEnd/>
                  <a:tailEnd/>
                </a:ln>
              </p:spPr>
              <p:txBody>
                <a:bodyPr/>
                <a:lstStyle/>
                <a:p>
                  <a:endParaRPr lang="en-US"/>
                </a:p>
              </p:txBody>
            </p:sp>
            <p:sp>
              <p:nvSpPr>
                <p:cNvPr id="1258" name="Line 905"/>
                <p:cNvSpPr>
                  <a:spLocks noChangeShapeType="1"/>
                </p:cNvSpPr>
                <p:nvPr/>
              </p:nvSpPr>
              <p:spPr bwMode="auto">
                <a:xfrm>
                  <a:off x="5158" y="1944"/>
                  <a:ext cx="31" cy="8"/>
                </a:xfrm>
                <a:prstGeom prst="line">
                  <a:avLst/>
                </a:prstGeom>
                <a:noFill/>
                <a:ln w="12700">
                  <a:solidFill>
                    <a:srgbClr val="7F7F7F"/>
                  </a:solidFill>
                  <a:round/>
                  <a:headEnd/>
                  <a:tailEnd/>
                </a:ln>
              </p:spPr>
              <p:txBody>
                <a:bodyPr/>
                <a:lstStyle/>
                <a:p>
                  <a:endParaRPr lang="en-US"/>
                </a:p>
              </p:txBody>
            </p:sp>
            <p:sp>
              <p:nvSpPr>
                <p:cNvPr id="1259" name="Line 906"/>
                <p:cNvSpPr>
                  <a:spLocks noChangeShapeType="1"/>
                </p:cNvSpPr>
                <p:nvPr/>
              </p:nvSpPr>
              <p:spPr bwMode="auto">
                <a:xfrm>
                  <a:off x="5150" y="1959"/>
                  <a:ext cx="39" cy="8"/>
                </a:xfrm>
                <a:prstGeom prst="line">
                  <a:avLst/>
                </a:prstGeom>
                <a:noFill/>
                <a:ln w="12700">
                  <a:solidFill>
                    <a:srgbClr val="7F7F7F"/>
                  </a:solidFill>
                  <a:round/>
                  <a:headEnd/>
                  <a:tailEnd/>
                </a:ln>
              </p:spPr>
              <p:txBody>
                <a:bodyPr/>
                <a:lstStyle/>
                <a:p>
                  <a:endParaRPr lang="en-US"/>
                </a:p>
              </p:txBody>
            </p:sp>
            <p:sp>
              <p:nvSpPr>
                <p:cNvPr id="1260" name="Line 907"/>
                <p:cNvSpPr>
                  <a:spLocks noChangeShapeType="1"/>
                </p:cNvSpPr>
                <p:nvPr/>
              </p:nvSpPr>
              <p:spPr bwMode="auto">
                <a:xfrm>
                  <a:off x="5150" y="1967"/>
                  <a:ext cx="39" cy="8"/>
                </a:xfrm>
                <a:prstGeom prst="line">
                  <a:avLst/>
                </a:prstGeom>
                <a:noFill/>
                <a:ln w="12700">
                  <a:solidFill>
                    <a:srgbClr val="7F7F7F"/>
                  </a:solidFill>
                  <a:round/>
                  <a:headEnd/>
                  <a:tailEnd/>
                </a:ln>
              </p:spPr>
              <p:txBody>
                <a:bodyPr/>
                <a:lstStyle/>
                <a:p>
                  <a:endParaRPr lang="en-US"/>
                </a:p>
              </p:txBody>
            </p:sp>
            <p:sp>
              <p:nvSpPr>
                <p:cNvPr id="1261" name="Line 908"/>
                <p:cNvSpPr>
                  <a:spLocks noChangeShapeType="1"/>
                </p:cNvSpPr>
                <p:nvPr/>
              </p:nvSpPr>
              <p:spPr bwMode="auto">
                <a:xfrm>
                  <a:off x="5150" y="1975"/>
                  <a:ext cx="39" cy="1"/>
                </a:xfrm>
                <a:prstGeom prst="line">
                  <a:avLst/>
                </a:prstGeom>
                <a:noFill/>
                <a:ln w="12700">
                  <a:solidFill>
                    <a:srgbClr val="7F7F7F"/>
                  </a:solidFill>
                  <a:round/>
                  <a:headEnd/>
                  <a:tailEnd/>
                </a:ln>
              </p:spPr>
              <p:txBody>
                <a:bodyPr/>
                <a:lstStyle/>
                <a:p>
                  <a:endParaRPr lang="en-US"/>
                </a:p>
              </p:txBody>
            </p:sp>
            <p:sp>
              <p:nvSpPr>
                <p:cNvPr id="1262" name="Line 909"/>
                <p:cNvSpPr>
                  <a:spLocks noChangeShapeType="1"/>
                </p:cNvSpPr>
                <p:nvPr/>
              </p:nvSpPr>
              <p:spPr bwMode="auto">
                <a:xfrm>
                  <a:off x="5150" y="1983"/>
                  <a:ext cx="39" cy="1"/>
                </a:xfrm>
                <a:prstGeom prst="line">
                  <a:avLst/>
                </a:prstGeom>
                <a:noFill/>
                <a:ln w="12700">
                  <a:solidFill>
                    <a:srgbClr val="7F7F7F"/>
                  </a:solidFill>
                  <a:round/>
                  <a:headEnd/>
                  <a:tailEnd/>
                </a:ln>
              </p:spPr>
              <p:txBody>
                <a:bodyPr/>
                <a:lstStyle/>
                <a:p>
                  <a:endParaRPr lang="en-US"/>
                </a:p>
              </p:txBody>
            </p:sp>
            <p:sp>
              <p:nvSpPr>
                <p:cNvPr id="1263" name="Line 910"/>
                <p:cNvSpPr>
                  <a:spLocks noChangeShapeType="1"/>
                </p:cNvSpPr>
                <p:nvPr/>
              </p:nvSpPr>
              <p:spPr bwMode="auto">
                <a:xfrm>
                  <a:off x="5150" y="1991"/>
                  <a:ext cx="39" cy="1"/>
                </a:xfrm>
                <a:prstGeom prst="line">
                  <a:avLst/>
                </a:prstGeom>
                <a:noFill/>
                <a:ln w="12700">
                  <a:solidFill>
                    <a:srgbClr val="7F7F7F"/>
                  </a:solidFill>
                  <a:round/>
                  <a:headEnd/>
                  <a:tailEnd/>
                </a:ln>
              </p:spPr>
              <p:txBody>
                <a:bodyPr/>
                <a:lstStyle/>
                <a:p>
                  <a:endParaRPr lang="en-US"/>
                </a:p>
              </p:txBody>
            </p:sp>
            <p:sp>
              <p:nvSpPr>
                <p:cNvPr id="1264" name="Line 911"/>
                <p:cNvSpPr>
                  <a:spLocks noChangeShapeType="1"/>
                </p:cNvSpPr>
                <p:nvPr/>
              </p:nvSpPr>
              <p:spPr bwMode="auto">
                <a:xfrm>
                  <a:off x="5150" y="1999"/>
                  <a:ext cx="39" cy="1"/>
                </a:xfrm>
                <a:prstGeom prst="line">
                  <a:avLst/>
                </a:prstGeom>
                <a:noFill/>
                <a:ln w="12700">
                  <a:solidFill>
                    <a:srgbClr val="7F7F7F"/>
                  </a:solidFill>
                  <a:round/>
                  <a:headEnd/>
                  <a:tailEnd/>
                </a:ln>
              </p:spPr>
              <p:txBody>
                <a:bodyPr/>
                <a:lstStyle/>
                <a:p>
                  <a:endParaRPr lang="en-US"/>
                </a:p>
              </p:txBody>
            </p:sp>
            <p:sp>
              <p:nvSpPr>
                <p:cNvPr id="1265" name="Line 912"/>
                <p:cNvSpPr>
                  <a:spLocks noChangeShapeType="1"/>
                </p:cNvSpPr>
                <p:nvPr/>
              </p:nvSpPr>
              <p:spPr bwMode="auto">
                <a:xfrm>
                  <a:off x="5158" y="1999"/>
                  <a:ext cx="31" cy="7"/>
                </a:xfrm>
                <a:prstGeom prst="line">
                  <a:avLst/>
                </a:prstGeom>
                <a:noFill/>
                <a:ln w="12700">
                  <a:solidFill>
                    <a:srgbClr val="7F7F7F"/>
                  </a:solidFill>
                  <a:round/>
                  <a:headEnd/>
                  <a:tailEnd/>
                </a:ln>
              </p:spPr>
              <p:txBody>
                <a:bodyPr/>
                <a:lstStyle/>
                <a:p>
                  <a:endParaRPr lang="en-US"/>
                </a:p>
              </p:txBody>
            </p:sp>
            <p:sp>
              <p:nvSpPr>
                <p:cNvPr id="1266" name="Line 913"/>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1267" name="Line 914"/>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1268" name="Line 915"/>
                <p:cNvSpPr>
                  <a:spLocks noChangeShapeType="1"/>
                </p:cNvSpPr>
                <p:nvPr/>
              </p:nvSpPr>
              <p:spPr bwMode="auto">
                <a:xfrm>
                  <a:off x="5150" y="2022"/>
                  <a:ext cx="31" cy="1"/>
                </a:xfrm>
                <a:prstGeom prst="line">
                  <a:avLst/>
                </a:prstGeom>
                <a:noFill/>
                <a:ln w="12700">
                  <a:solidFill>
                    <a:srgbClr val="7F7F7F"/>
                  </a:solidFill>
                  <a:round/>
                  <a:headEnd/>
                  <a:tailEnd/>
                </a:ln>
              </p:spPr>
              <p:txBody>
                <a:bodyPr/>
                <a:lstStyle/>
                <a:p>
                  <a:endParaRPr lang="en-US"/>
                </a:p>
              </p:txBody>
            </p:sp>
            <p:sp>
              <p:nvSpPr>
                <p:cNvPr id="1269" name="Line 916"/>
                <p:cNvSpPr>
                  <a:spLocks noChangeShapeType="1"/>
                </p:cNvSpPr>
                <p:nvPr/>
              </p:nvSpPr>
              <p:spPr bwMode="auto">
                <a:xfrm>
                  <a:off x="5150" y="2030"/>
                  <a:ext cx="31" cy="1"/>
                </a:xfrm>
                <a:prstGeom prst="line">
                  <a:avLst/>
                </a:prstGeom>
                <a:noFill/>
                <a:ln w="12700">
                  <a:solidFill>
                    <a:srgbClr val="7F7F7F"/>
                  </a:solidFill>
                  <a:round/>
                  <a:headEnd/>
                  <a:tailEnd/>
                </a:ln>
              </p:spPr>
              <p:txBody>
                <a:bodyPr/>
                <a:lstStyle/>
                <a:p>
                  <a:endParaRPr lang="en-US"/>
                </a:p>
              </p:txBody>
            </p:sp>
            <p:sp>
              <p:nvSpPr>
                <p:cNvPr id="1270" name="Line 917"/>
                <p:cNvSpPr>
                  <a:spLocks noChangeShapeType="1"/>
                </p:cNvSpPr>
                <p:nvPr/>
              </p:nvSpPr>
              <p:spPr bwMode="auto">
                <a:xfrm>
                  <a:off x="5150" y="2038"/>
                  <a:ext cx="31" cy="1"/>
                </a:xfrm>
                <a:prstGeom prst="line">
                  <a:avLst/>
                </a:prstGeom>
                <a:noFill/>
                <a:ln w="12700">
                  <a:solidFill>
                    <a:srgbClr val="7F7F7F"/>
                  </a:solidFill>
                  <a:round/>
                  <a:headEnd/>
                  <a:tailEnd/>
                </a:ln>
              </p:spPr>
              <p:txBody>
                <a:bodyPr/>
                <a:lstStyle/>
                <a:p>
                  <a:endParaRPr lang="en-US"/>
                </a:p>
              </p:txBody>
            </p:sp>
            <p:sp>
              <p:nvSpPr>
                <p:cNvPr id="1271" name="Line 918"/>
                <p:cNvSpPr>
                  <a:spLocks noChangeShapeType="1"/>
                </p:cNvSpPr>
                <p:nvPr/>
              </p:nvSpPr>
              <p:spPr bwMode="auto">
                <a:xfrm flipV="1">
                  <a:off x="5150" y="2038"/>
                  <a:ext cx="31" cy="8"/>
                </a:xfrm>
                <a:prstGeom prst="line">
                  <a:avLst/>
                </a:prstGeom>
                <a:noFill/>
                <a:ln w="12700">
                  <a:solidFill>
                    <a:srgbClr val="7F7F7F"/>
                  </a:solidFill>
                  <a:round/>
                  <a:headEnd/>
                  <a:tailEnd/>
                </a:ln>
              </p:spPr>
              <p:txBody>
                <a:bodyPr/>
                <a:lstStyle/>
                <a:p>
                  <a:endParaRPr lang="en-US"/>
                </a:p>
              </p:txBody>
            </p:sp>
            <p:sp>
              <p:nvSpPr>
                <p:cNvPr id="1272" name="Line 919"/>
                <p:cNvSpPr>
                  <a:spLocks noChangeShapeType="1"/>
                </p:cNvSpPr>
                <p:nvPr/>
              </p:nvSpPr>
              <p:spPr bwMode="auto">
                <a:xfrm>
                  <a:off x="5158" y="1952"/>
                  <a:ext cx="31" cy="7"/>
                </a:xfrm>
                <a:prstGeom prst="line">
                  <a:avLst/>
                </a:prstGeom>
                <a:noFill/>
                <a:ln w="12700">
                  <a:solidFill>
                    <a:srgbClr val="7F7F7F"/>
                  </a:solidFill>
                  <a:round/>
                  <a:headEnd/>
                  <a:tailEnd/>
                </a:ln>
              </p:spPr>
              <p:txBody>
                <a:bodyPr/>
                <a:lstStyle/>
                <a:p>
                  <a:endParaRPr lang="en-US"/>
                </a:p>
              </p:txBody>
            </p:sp>
            <p:sp>
              <p:nvSpPr>
                <p:cNvPr id="1273" name="Freeform 920"/>
                <p:cNvSpPr>
                  <a:spLocks/>
                </p:cNvSpPr>
                <p:nvPr/>
              </p:nvSpPr>
              <p:spPr bwMode="auto">
                <a:xfrm>
                  <a:off x="5126" y="1881"/>
                  <a:ext cx="32" cy="188"/>
                </a:xfrm>
                <a:custGeom>
                  <a:avLst/>
                  <a:gdLst>
                    <a:gd name="T0" fmla="*/ 8 w 32"/>
                    <a:gd name="T1" fmla="*/ 0 h 188"/>
                    <a:gd name="T2" fmla="*/ 32 w 32"/>
                    <a:gd name="T3" fmla="*/ 8 h 188"/>
                    <a:gd name="T4" fmla="*/ 32 w 32"/>
                    <a:gd name="T5" fmla="*/ 8 h 188"/>
                    <a:gd name="T6" fmla="*/ 32 w 32"/>
                    <a:gd name="T7" fmla="*/ 180 h 188"/>
                    <a:gd name="T8" fmla="*/ 24 w 32"/>
                    <a:gd name="T9" fmla="*/ 188 h 188"/>
                    <a:gd name="T10" fmla="*/ 0 w 32"/>
                    <a:gd name="T11" fmla="*/ 188 h 188"/>
                    <a:gd name="T12" fmla="*/ 8 w 32"/>
                    <a:gd name="T13" fmla="*/ 188 h 188"/>
                    <a:gd name="T14" fmla="*/ 8 w 32"/>
                    <a:gd name="T15" fmla="*/ 188 h 188"/>
                    <a:gd name="T16" fmla="*/ 8 w 32"/>
                    <a:gd name="T17" fmla="*/ 0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8"/>
                    <a:gd name="T29" fmla="*/ 32 w 32"/>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8">
                      <a:moveTo>
                        <a:pt x="8" y="0"/>
                      </a:moveTo>
                      <a:lnTo>
                        <a:pt x="32" y="8"/>
                      </a:lnTo>
                      <a:lnTo>
                        <a:pt x="32" y="180"/>
                      </a:lnTo>
                      <a:lnTo>
                        <a:pt x="24" y="188"/>
                      </a:lnTo>
                      <a:lnTo>
                        <a:pt x="0" y="188"/>
                      </a:lnTo>
                      <a:lnTo>
                        <a:pt x="8" y="188"/>
                      </a:lnTo>
                      <a:lnTo>
                        <a:pt x="8" y="0"/>
                      </a:lnTo>
                      <a:close/>
                    </a:path>
                  </a:pathLst>
                </a:custGeom>
                <a:solidFill>
                  <a:srgbClr val="BFBFBF"/>
                </a:solidFill>
                <a:ln w="9525">
                  <a:noFill/>
                  <a:round/>
                  <a:headEnd/>
                  <a:tailEnd/>
                </a:ln>
              </p:spPr>
              <p:txBody>
                <a:bodyPr/>
                <a:lstStyle/>
                <a:p>
                  <a:endParaRPr lang="en-US"/>
                </a:p>
              </p:txBody>
            </p:sp>
            <p:sp>
              <p:nvSpPr>
                <p:cNvPr id="1274" name="Freeform 921"/>
                <p:cNvSpPr>
                  <a:spLocks/>
                </p:cNvSpPr>
                <p:nvPr/>
              </p:nvSpPr>
              <p:spPr bwMode="auto">
                <a:xfrm>
                  <a:off x="5158" y="1889"/>
                  <a:ext cx="8" cy="1"/>
                </a:xfrm>
                <a:custGeom>
                  <a:avLst/>
                  <a:gdLst>
                    <a:gd name="T0" fmla="*/ 8 w 8"/>
                    <a:gd name="T1" fmla="*/ 0 h 1"/>
                    <a:gd name="T2" fmla="*/ 8 w 8"/>
                    <a:gd name="T3" fmla="*/ 0 h 1"/>
                    <a:gd name="T4" fmla="*/ 8 w 8"/>
                    <a:gd name="T5" fmla="*/ 0 h 1"/>
                    <a:gd name="T6" fmla="*/ 0 w 8"/>
                    <a:gd name="T7" fmla="*/ 0 h 1"/>
                    <a:gd name="T8" fmla="*/ 8 w 8"/>
                    <a:gd name="T9" fmla="*/ 0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8" y="0"/>
                      </a:moveTo>
                      <a:lnTo>
                        <a:pt x="8" y="0"/>
                      </a:lnTo>
                      <a:lnTo>
                        <a:pt x="0" y="0"/>
                      </a:lnTo>
                      <a:lnTo>
                        <a:pt x="8" y="0"/>
                      </a:lnTo>
                      <a:close/>
                    </a:path>
                  </a:pathLst>
                </a:custGeom>
                <a:solidFill>
                  <a:srgbClr val="BFBFBF"/>
                </a:solidFill>
                <a:ln w="9525">
                  <a:noFill/>
                  <a:round/>
                  <a:headEnd/>
                  <a:tailEnd/>
                </a:ln>
              </p:spPr>
              <p:txBody>
                <a:bodyPr/>
                <a:lstStyle/>
                <a:p>
                  <a:endParaRPr lang="en-US"/>
                </a:p>
              </p:txBody>
            </p:sp>
            <p:sp>
              <p:nvSpPr>
                <p:cNvPr id="1275" name="Line 922"/>
                <p:cNvSpPr>
                  <a:spLocks noChangeShapeType="1"/>
                </p:cNvSpPr>
                <p:nvPr/>
              </p:nvSpPr>
              <p:spPr bwMode="auto">
                <a:xfrm>
                  <a:off x="5142" y="2171"/>
                  <a:ext cx="16" cy="1"/>
                </a:xfrm>
                <a:prstGeom prst="line">
                  <a:avLst/>
                </a:prstGeom>
                <a:noFill/>
                <a:ln w="12700">
                  <a:solidFill>
                    <a:srgbClr val="C0C0C0"/>
                  </a:solidFill>
                  <a:round/>
                  <a:headEnd/>
                  <a:tailEnd/>
                </a:ln>
              </p:spPr>
              <p:txBody>
                <a:bodyPr/>
                <a:lstStyle/>
                <a:p>
                  <a:endParaRPr lang="en-US"/>
                </a:p>
              </p:txBody>
            </p:sp>
            <p:sp>
              <p:nvSpPr>
                <p:cNvPr id="1276" name="Line 923"/>
                <p:cNvSpPr>
                  <a:spLocks noChangeShapeType="1"/>
                </p:cNvSpPr>
                <p:nvPr/>
              </p:nvSpPr>
              <p:spPr bwMode="auto">
                <a:xfrm>
                  <a:off x="5158" y="2171"/>
                  <a:ext cx="15" cy="1"/>
                </a:xfrm>
                <a:prstGeom prst="line">
                  <a:avLst/>
                </a:prstGeom>
                <a:noFill/>
                <a:ln w="12700">
                  <a:solidFill>
                    <a:srgbClr val="C0C0C0"/>
                  </a:solidFill>
                  <a:round/>
                  <a:headEnd/>
                  <a:tailEnd/>
                </a:ln>
              </p:spPr>
              <p:txBody>
                <a:bodyPr/>
                <a:lstStyle/>
                <a:p>
                  <a:endParaRPr lang="en-US"/>
                </a:p>
              </p:txBody>
            </p:sp>
            <p:sp>
              <p:nvSpPr>
                <p:cNvPr id="1277" name="Line 924"/>
                <p:cNvSpPr>
                  <a:spLocks noChangeShapeType="1"/>
                </p:cNvSpPr>
                <p:nvPr/>
              </p:nvSpPr>
              <p:spPr bwMode="auto">
                <a:xfrm>
                  <a:off x="5173" y="2171"/>
                  <a:ext cx="16" cy="1"/>
                </a:xfrm>
                <a:prstGeom prst="line">
                  <a:avLst/>
                </a:prstGeom>
                <a:noFill/>
                <a:ln w="12700">
                  <a:solidFill>
                    <a:srgbClr val="C0C0C0"/>
                  </a:solidFill>
                  <a:round/>
                  <a:headEnd/>
                  <a:tailEnd/>
                </a:ln>
              </p:spPr>
              <p:txBody>
                <a:bodyPr/>
                <a:lstStyle/>
                <a:p>
                  <a:endParaRPr lang="en-US"/>
                </a:p>
              </p:txBody>
            </p:sp>
            <p:sp>
              <p:nvSpPr>
                <p:cNvPr id="1278" name="Line 925"/>
                <p:cNvSpPr>
                  <a:spLocks noChangeShapeType="1"/>
                </p:cNvSpPr>
                <p:nvPr/>
              </p:nvSpPr>
              <p:spPr bwMode="auto">
                <a:xfrm>
                  <a:off x="5189" y="2171"/>
                  <a:ext cx="8" cy="1"/>
                </a:xfrm>
                <a:prstGeom prst="line">
                  <a:avLst/>
                </a:prstGeom>
                <a:noFill/>
                <a:ln w="12700">
                  <a:solidFill>
                    <a:srgbClr val="C0C0C0"/>
                  </a:solidFill>
                  <a:round/>
                  <a:headEnd/>
                  <a:tailEnd/>
                </a:ln>
              </p:spPr>
              <p:txBody>
                <a:bodyPr/>
                <a:lstStyle/>
                <a:p>
                  <a:endParaRPr lang="en-US"/>
                </a:p>
              </p:txBody>
            </p:sp>
            <p:sp>
              <p:nvSpPr>
                <p:cNvPr id="1279" name="Line 926"/>
                <p:cNvSpPr>
                  <a:spLocks noChangeShapeType="1"/>
                </p:cNvSpPr>
                <p:nvPr/>
              </p:nvSpPr>
              <p:spPr bwMode="auto">
                <a:xfrm>
                  <a:off x="5197" y="2171"/>
                  <a:ext cx="16" cy="1"/>
                </a:xfrm>
                <a:prstGeom prst="line">
                  <a:avLst/>
                </a:prstGeom>
                <a:noFill/>
                <a:ln w="12700">
                  <a:solidFill>
                    <a:srgbClr val="C0C0C0"/>
                  </a:solidFill>
                  <a:round/>
                  <a:headEnd/>
                  <a:tailEnd/>
                </a:ln>
              </p:spPr>
              <p:txBody>
                <a:bodyPr/>
                <a:lstStyle/>
                <a:p>
                  <a:endParaRPr lang="en-US"/>
                </a:p>
              </p:txBody>
            </p:sp>
            <p:sp>
              <p:nvSpPr>
                <p:cNvPr id="1280" name="Line 927"/>
                <p:cNvSpPr>
                  <a:spLocks noChangeShapeType="1"/>
                </p:cNvSpPr>
                <p:nvPr/>
              </p:nvSpPr>
              <p:spPr bwMode="auto">
                <a:xfrm>
                  <a:off x="5213" y="2171"/>
                  <a:ext cx="8" cy="7"/>
                </a:xfrm>
                <a:prstGeom prst="line">
                  <a:avLst/>
                </a:prstGeom>
                <a:noFill/>
                <a:ln w="12700">
                  <a:solidFill>
                    <a:srgbClr val="C0C0C0"/>
                  </a:solidFill>
                  <a:round/>
                  <a:headEnd/>
                  <a:tailEnd/>
                </a:ln>
              </p:spPr>
              <p:txBody>
                <a:bodyPr/>
                <a:lstStyle/>
                <a:p>
                  <a:endParaRPr lang="en-US"/>
                </a:p>
              </p:txBody>
            </p:sp>
            <p:sp>
              <p:nvSpPr>
                <p:cNvPr id="1281" name="Line 928"/>
                <p:cNvSpPr>
                  <a:spLocks noChangeShapeType="1"/>
                </p:cNvSpPr>
                <p:nvPr/>
              </p:nvSpPr>
              <p:spPr bwMode="auto">
                <a:xfrm>
                  <a:off x="5221" y="2178"/>
                  <a:ext cx="7" cy="1"/>
                </a:xfrm>
                <a:prstGeom prst="line">
                  <a:avLst/>
                </a:prstGeom>
                <a:noFill/>
                <a:ln w="12700">
                  <a:solidFill>
                    <a:srgbClr val="C0C0C0"/>
                  </a:solidFill>
                  <a:round/>
                  <a:headEnd/>
                  <a:tailEnd/>
                </a:ln>
              </p:spPr>
              <p:txBody>
                <a:bodyPr/>
                <a:lstStyle/>
                <a:p>
                  <a:endParaRPr lang="en-US"/>
                </a:p>
              </p:txBody>
            </p:sp>
            <p:sp>
              <p:nvSpPr>
                <p:cNvPr id="1282" name="Line 929"/>
                <p:cNvSpPr>
                  <a:spLocks noChangeShapeType="1"/>
                </p:cNvSpPr>
                <p:nvPr/>
              </p:nvSpPr>
              <p:spPr bwMode="auto">
                <a:xfrm>
                  <a:off x="5228" y="2178"/>
                  <a:ext cx="8" cy="1"/>
                </a:xfrm>
                <a:prstGeom prst="line">
                  <a:avLst/>
                </a:prstGeom>
                <a:noFill/>
                <a:ln w="12700">
                  <a:solidFill>
                    <a:srgbClr val="C0C0C0"/>
                  </a:solidFill>
                  <a:round/>
                  <a:headEnd/>
                  <a:tailEnd/>
                </a:ln>
              </p:spPr>
              <p:txBody>
                <a:bodyPr/>
                <a:lstStyle/>
                <a:p>
                  <a:endParaRPr lang="en-US"/>
                </a:p>
              </p:txBody>
            </p:sp>
            <p:sp>
              <p:nvSpPr>
                <p:cNvPr id="1283" name="Line 930"/>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1284" name="Line 931"/>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1285" name="Line 932"/>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1286" name="Line 933"/>
                <p:cNvSpPr>
                  <a:spLocks noChangeShapeType="1"/>
                </p:cNvSpPr>
                <p:nvPr/>
              </p:nvSpPr>
              <p:spPr bwMode="auto">
                <a:xfrm>
                  <a:off x="5236" y="2178"/>
                  <a:ext cx="8" cy="1"/>
                </a:xfrm>
                <a:prstGeom prst="line">
                  <a:avLst/>
                </a:prstGeom>
                <a:noFill/>
                <a:ln w="12700">
                  <a:solidFill>
                    <a:srgbClr val="C0C0C0"/>
                  </a:solidFill>
                  <a:round/>
                  <a:headEnd/>
                  <a:tailEnd/>
                </a:ln>
              </p:spPr>
              <p:txBody>
                <a:bodyPr/>
                <a:lstStyle/>
                <a:p>
                  <a:endParaRPr lang="en-US"/>
                </a:p>
              </p:txBody>
            </p:sp>
            <p:sp>
              <p:nvSpPr>
                <p:cNvPr id="1287" name="Line 934"/>
                <p:cNvSpPr>
                  <a:spLocks noChangeShapeType="1"/>
                </p:cNvSpPr>
                <p:nvPr/>
              </p:nvSpPr>
              <p:spPr bwMode="auto">
                <a:xfrm>
                  <a:off x="5244" y="2178"/>
                  <a:ext cx="1" cy="1"/>
                </a:xfrm>
                <a:prstGeom prst="line">
                  <a:avLst/>
                </a:prstGeom>
                <a:noFill/>
                <a:ln w="12700">
                  <a:solidFill>
                    <a:srgbClr val="C0C0C0"/>
                  </a:solidFill>
                  <a:round/>
                  <a:headEnd/>
                  <a:tailEnd/>
                </a:ln>
              </p:spPr>
              <p:txBody>
                <a:bodyPr/>
                <a:lstStyle/>
                <a:p>
                  <a:endParaRPr lang="en-US"/>
                </a:p>
              </p:txBody>
            </p:sp>
            <p:sp>
              <p:nvSpPr>
                <p:cNvPr id="1288" name="Line 935"/>
                <p:cNvSpPr>
                  <a:spLocks noChangeShapeType="1"/>
                </p:cNvSpPr>
                <p:nvPr/>
              </p:nvSpPr>
              <p:spPr bwMode="auto">
                <a:xfrm>
                  <a:off x="5244" y="2178"/>
                  <a:ext cx="1" cy="8"/>
                </a:xfrm>
                <a:prstGeom prst="line">
                  <a:avLst/>
                </a:prstGeom>
                <a:noFill/>
                <a:ln w="12700">
                  <a:solidFill>
                    <a:srgbClr val="C0C0C0"/>
                  </a:solidFill>
                  <a:round/>
                  <a:headEnd/>
                  <a:tailEnd/>
                </a:ln>
              </p:spPr>
              <p:txBody>
                <a:bodyPr/>
                <a:lstStyle/>
                <a:p>
                  <a:endParaRPr lang="en-US"/>
                </a:p>
              </p:txBody>
            </p:sp>
            <p:sp>
              <p:nvSpPr>
                <p:cNvPr id="1289" name="Line 936"/>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1290" name="Line 937"/>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1291" name="Line 938"/>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1292" name="Line 939"/>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1293" name="Line 940"/>
                <p:cNvSpPr>
                  <a:spLocks noChangeShapeType="1"/>
                </p:cNvSpPr>
                <p:nvPr/>
              </p:nvSpPr>
              <p:spPr bwMode="auto">
                <a:xfrm>
                  <a:off x="5244" y="2186"/>
                  <a:ext cx="1" cy="8"/>
                </a:xfrm>
                <a:prstGeom prst="line">
                  <a:avLst/>
                </a:prstGeom>
                <a:noFill/>
                <a:ln w="12700">
                  <a:solidFill>
                    <a:srgbClr val="C0C0C0"/>
                  </a:solidFill>
                  <a:round/>
                  <a:headEnd/>
                  <a:tailEnd/>
                </a:ln>
              </p:spPr>
              <p:txBody>
                <a:bodyPr/>
                <a:lstStyle/>
                <a:p>
                  <a:endParaRPr lang="en-US"/>
                </a:p>
              </p:txBody>
            </p:sp>
            <p:sp>
              <p:nvSpPr>
                <p:cNvPr id="1294" name="Line 941"/>
                <p:cNvSpPr>
                  <a:spLocks noChangeShapeType="1"/>
                </p:cNvSpPr>
                <p:nvPr/>
              </p:nvSpPr>
              <p:spPr bwMode="auto">
                <a:xfrm flipH="1">
                  <a:off x="5236" y="2194"/>
                  <a:ext cx="8" cy="1"/>
                </a:xfrm>
                <a:prstGeom prst="line">
                  <a:avLst/>
                </a:prstGeom>
                <a:noFill/>
                <a:ln w="12700">
                  <a:solidFill>
                    <a:srgbClr val="C0C0C0"/>
                  </a:solidFill>
                  <a:round/>
                  <a:headEnd/>
                  <a:tailEnd/>
                </a:ln>
              </p:spPr>
              <p:txBody>
                <a:bodyPr/>
                <a:lstStyle/>
                <a:p>
                  <a:endParaRPr lang="en-US"/>
                </a:p>
              </p:txBody>
            </p:sp>
            <p:sp>
              <p:nvSpPr>
                <p:cNvPr id="1295" name="Line 942"/>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1296" name="Line 943"/>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1297" name="Line 944"/>
                <p:cNvSpPr>
                  <a:spLocks noChangeShapeType="1"/>
                </p:cNvSpPr>
                <p:nvPr/>
              </p:nvSpPr>
              <p:spPr bwMode="auto">
                <a:xfrm flipH="1">
                  <a:off x="5228" y="2194"/>
                  <a:ext cx="8" cy="1"/>
                </a:xfrm>
                <a:prstGeom prst="line">
                  <a:avLst/>
                </a:prstGeom>
                <a:noFill/>
                <a:ln w="12700">
                  <a:solidFill>
                    <a:srgbClr val="C0C0C0"/>
                  </a:solidFill>
                  <a:round/>
                  <a:headEnd/>
                  <a:tailEnd/>
                </a:ln>
              </p:spPr>
              <p:txBody>
                <a:bodyPr/>
                <a:lstStyle/>
                <a:p>
                  <a:endParaRPr lang="en-US"/>
                </a:p>
              </p:txBody>
            </p:sp>
            <p:sp>
              <p:nvSpPr>
                <p:cNvPr id="1298" name="Line 945"/>
                <p:cNvSpPr>
                  <a:spLocks noChangeShapeType="1"/>
                </p:cNvSpPr>
                <p:nvPr/>
              </p:nvSpPr>
              <p:spPr bwMode="auto">
                <a:xfrm>
                  <a:off x="5228" y="2194"/>
                  <a:ext cx="1" cy="1"/>
                </a:xfrm>
                <a:prstGeom prst="line">
                  <a:avLst/>
                </a:prstGeom>
                <a:noFill/>
                <a:ln w="12700">
                  <a:solidFill>
                    <a:srgbClr val="C0C0C0"/>
                  </a:solidFill>
                  <a:round/>
                  <a:headEnd/>
                  <a:tailEnd/>
                </a:ln>
              </p:spPr>
              <p:txBody>
                <a:bodyPr/>
                <a:lstStyle/>
                <a:p>
                  <a:endParaRPr lang="en-US"/>
                </a:p>
              </p:txBody>
            </p:sp>
            <p:sp>
              <p:nvSpPr>
                <p:cNvPr id="1299" name="Line 946"/>
                <p:cNvSpPr>
                  <a:spLocks noChangeShapeType="1"/>
                </p:cNvSpPr>
                <p:nvPr/>
              </p:nvSpPr>
              <p:spPr bwMode="auto">
                <a:xfrm flipH="1">
                  <a:off x="5221" y="2194"/>
                  <a:ext cx="7" cy="1"/>
                </a:xfrm>
                <a:prstGeom prst="line">
                  <a:avLst/>
                </a:prstGeom>
                <a:noFill/>
                <a:ln w="12700">
                  <a:solidFill>
                    <a:srgbClr val="C0C0C0"/>
                  </a:solidFill>
                  <a:round/>
                  <a:headEnd/>
                  <a:tailEnd/>
                </a:ln>
              </p:spPr>
              <p:txBody>
                <a:bodyPr/>
                <a:lstStyle/>
                <a:p>
                  <a:endParaRPr lang="en-US"/>
                </a:p>
              </p:txBody>
            </p:sp>
            <p:sp>
              <p:nvSpPr>
                <p:cNvPr id="1300" name="Line 947"/>
                <p:cNvSpPr>
                  <a:spLocks noChangeShapeType="1"/>
                </p:cNvSpPr>
                <p:nvPr/>
              </p:nvSpPr>
              <p:spPr bwMode="auto">
                <a:xfrm>
                  <a:off x="5221" y="2194"/>
                  <a:ext cx="1" cy="1"/>
                </a:xfrm>
                <a:prstGeom prst="line">
                  <a:avLst/>
                </a:prstGeom>
                <a:noFill/>
                <a:ln w="12700">
                  <a:solidFill>
                    <a:srgbClr val="C0C0C0"/>
                  </a:solidFill>
                  <a:round/>
                  <a:headEnd/>
                  <a:tailEnd/>
                </a:ln>
              </p:spPr>
              <p:txBody>
                <a:bodyPr/>
                <a:lstStyle/>
                <a:p>
                  <a:endParaRPr lang="en-US"/>
                </a:p>
              </p:txBody>
            </p:sp>
            <p:sp>
              <p:nvSpPr>
                <p:cNvPr id="1301" name="Freeform 948"/>
                <p:cNvSpPr>
                  <a:spLocks/>
                </p:cNvSpPr>
                <p:nvPr/>
              </p:nvSpPr>
              <p:spPr bwMode="auto">
                <a:xfrm>
                  <a:off x="5142" y="2186"/>
                  <a:ext cx="47" cy="16"/>
                </a:xfrm>
                <a:custGeom>
                  <a:avLst/>
                  <a:gdLst>
                    <a:gd name="T0" fmla="*/ 0 w 47"/>
                    <a:gd name="T1" fmla="*/ 8 h 16"/>
                    <a:gd name="T2" fmla="*/ 16 w 47"/>
                    <a:gd name="T3" fmla="*/ 0 h 16"/>
                    <a:gd name="T4" fmla="*/ 47 w 47"/>
                    <a:gd name="T5" fmla="*/ 0 h 16"/>
                    <a:gd name="T6" fmla="*/ 39 w 47"/>
                    <a:gd name="T7" fmla="*/ 16 h 16"/>
                    <a:gd name="T8" fmla="*/ 0 w 47"/>
                    <a:gd name="T9" fmla="*/ 8 h 16"/>
                    <a:gd name="T10" fmla="*/ 0 60000 65536"/>
                    <a:gd name="T11" fmla="*/ 0 60000 65536"/>
                    <a:gd name="T12" fmla="*/ 0 60000 65536"/>
                    <a:gd name="T13" fmla="*/ 0 60000 65536"/>
                    <a:gd name="T14" fmla="*/ 0 60000 65536"/>
                    <a:gd name="T15" fmla="*/ 0 w 47"/>
                    <a:gd name="T16" fmla="*/ 0 h 16"/>
                    <a:gd name="T17" fmla="*/ 47 w 47"/>
                    <a:gd name="T18" fmla="*/ 16 h 16"/>
                  </a:gdLst>
                  <a:ahLst/>
                  <a:cxnLst>
                    <a:cxn ang="T10">
                      <a:pos x="T0" y="T1"/>
                    </a:cxn>
                    <a:cxn ang="T11">
                      <a:pos x="T2" y="T3"/>
                    </a:cxn>
                    <a:cxn ang="T12">
                      <a:pos x="T4" y="T5"/>
                    </a:cxn>
                    <a:cxn ang="T13">
                      <a:pos x="T6" y="T7"/>
                    </a:cxn>
                    <a:cxn ang="T14">
                      <a:pos x="T8" y="T9"/>
                    </a:cxn>
                  </a:cxnLst>
                  <a:rect l="T15" t="T16" r="T17" b="T18"/>
                  <a:pathLst>
                    <a:path w="47" h="16">
                      <a:moveTo>
                        <a:pt x="0" y="8"/>
                      </a:moveTo>
                      <a:lnTo>
                        <a:pt x="16" y="0"/>
                      </a:lnTo>
                      <a:lnTo>
                        <a:pt x="47" y="0"/>
                      </a:lnTo>
                      <a:lnTo>
                        <a:pt x="39" y="16"/>
                      </a:lnTo>
                      <a:lnTo>
                        <a:pt x="0" y="8"/>
                      </a:lnTo>
                      <a:close/>
                    </a:path>
                  </a:pathLst>
                </a:custGeom>
                <a:solidFill>
                  <a:srgbClr val="DFDFDF"/>
                </a:solidFill>
                <a:ln w="9525">
                  <a:noFill/>
                  <a:round/>
                  <a:headEnd/>
                  <a:tailEnd/>
                </a:ln>
              </p:spPr>
              <p:txBody>
                <a:bodyPr/>
                <a:lstStyle/>
                <a:p>
                  <a:endParaRPr lang="en-US"/>
                </a:p>
              </p:txBody>
            </p:sp>
            <p:sp>
              <p:nvSpPr>
                <p:cNvPr id="1302" name="Freeform 949"/>
                <p:cNvSpPr>
                  <a:spLocks/>
                </p:cNvSpPr>
                <p:nvPr/>
              </p:nvSpPr>
              <p:spPr bwMode="auto">
                <a:xfrm>
                  <a:off x="5142" y="2194"/>
                  <a:ext cx="39" cy="16"/>
                </a:xfrm>
                <a:custGeom>
                  <a:avLst/>
                  <a:gdLst>
                    <a:gd name="T0" fmla="*/ 0 w 39"/>
                    <a:gd name="T1" fmla="*/ 0 h 16"/>
                    <a:gd name="T2" fmla="*/ 0 w 39"/>
                    <a:gd name="T3" fmla="*/ 8 h 16"/>
                    <a:gd name="T4" fmla="*/ 0 w 39"/>
                    <a:gd name="T5" fmla="*/ 8 h 16"/>
                    <a:gd name="T6" fmla="*/ 39 w 39"/>
                    <a:gd name="T7" fmla="*/ 16 h 16"/>
                    <a:gd name="T8" fmla="*/ 39 w 39"/>
                    <a:gd name="T9" fmla="*/ 8 h 16"/>
                    <a:gd name="T10" fmla="*/ 0 w 39"/>
                    <a:gd name="T11" fmla="*/ 0 h 16"/>
                    <a:gd name="T12" fmla="*/ 0 60000 65536"/>
                    <a:gd name="T13" fmla="*/ 0 60000 65536"/>
                    <a:gd name="T14" fmla="*/ 0 60000 65536"/>
                    <a:gd name="T15" fmla="*/ 0 60000 65536"/>
                    <a:gd name="T16" fmla="*/ 0 60000 65536"/>
                    <a:gd name="T17" fmla="*/ 0 60000 65536"/>
                    <a:gd name="T18" fmla="*/ 0 w 39"/>
                    <a:gd name="T19" fmla="*/ 0 h 16"/>
                    <a:gd name="T20" fmla="*/ 39 w 3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9" h="16">
                      <a:moveTo>
                        <a:pt x="0" y="0"/>
                      </a:moveTo>
                      <a:lnTo>
                        <a:pt x="0" y="8"/>
                      </a:lnTo>
                      <a:lnTo>
                        <a:pt x="39" y="16"/>
                      </a:lnTo>
                      <a:lnTo>
                        <a:pt x="39" y="8"/>
                      </a:lnTo>
                      <a:lnTo>
                        <a:pt x="0" y="0"/>
                      </a:lnTo>
                      <a:close/>
                    </a:path>
                  </a:pathLst>
                </a:custGeom>
                <a:solidFill>
                  <a:srgbClr val="C0C0C0"/>
                </a:solidFill>
                <a:ln w="9525">
                  <a:noFill/>
                  <a:round/>
                  <a:headEnd/>
                  <a:tailEnd/>
                </a:ln>
              </p:spPr>
              <p:txBody>
                <a:bodyPr/>
                <a:lstStyle/>
                <a:p>
                  <a:endParaRPr lang="en-US"/>
                </a:p>
              </p:txBody>
            </p:sp>
            <p:sp>
              <p:nvSpPr>
                <p:cNvPr id="1303" name="Freeform 950"/>
                <p:cNvSpPr>
                  <a:spLocks/>
                </p:cNvSpPr>
                <p:nvPr/>
              </p:nvSpPr>
              <p:spPr bwMode="auto">
                <a:xfrm>
                  <a:off x="5181" y="2186"/>
                  <a:ext cx="40" cy="24"/>
                </a:xfrm>
                <a:custGeom>
                  <a:avLst/>
                  <a:gdLst>
                    <a:gd name="T0" fmla="*/ 0 w 40"/>
                    <a:gd name="T1" fmla="*/ 16 h 24"/>
                    <a:gd name="T2" fmla="*/ 8 w 40"/>
                    <a:gd name="T3" fmla="*/ 0 h 24"/>
                    <a:gd name="T4" fmla="*/ 40 w 40"/>
                    <a:gd name="T5" fmla="*/ 8 h 24"/>
                    <a:gd name="T6" fmla="*/ 40 w 40"/>
                    <a:gd name="T7" fmla="*/ 16 h 24"/>
                    <a:gd name="T8" fmla="*/ 0 w 40"/>
                    <a:gd name="T9" fmla="*/ 24 h 24"/>
                    <a:gd name="T10" fmla="*/ 0 w 40"/>
                    <a:gd name="T11" fmla="*/ 16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0" y="16"/>
                      </a:moveTo>
                      <a:lnTo>
                        <a:pt x="8" y="0"/>
                      </a:lnTo>
                      <a:lnTo>
                        <a:pt x="40" y="8"/>
                      </a:lnTo>
                      <a:lnTo>
                        <a:pt x="40" y="16"/>
                      </a:lnTo>
                      <a:lnTo>
                        <a:pt x="0" y="24"/>
                      </a:lnTo>
                      <a:lnTo>
                        <a:pt x="0" y="16"/>
                      </a:lnTo>
                      <a:close/>
                    </a:path>
                  </a:pathLst>
                </a:custGeom>
                <a:solidFill>
                  <a:srgbClr val="9F9F9F"/>
                </a:solidFill>
                <a:ln w="9525">
                  <a:noFill/>
                  <a:round/>
                  <a:headEnd/>
                  <a:tailEnd/>
                </a:ln>
              </p:spPr>
              <p:txBody>
                <a:bodyPr/>
                <a:lstStyle/>
                <a:p>
                  <a:endParaRPr lang="en-US"/>
                </a:p>
              </p:txBody>
            </p:sp>
            <p:sp>
              <p:nvSpPr>
                <p:cNvPr id="1304" name="Freeform 951"/>
                <p:cNvSpPr>
                  <a:spLocks/>
                </p:cNvSpPr>
                <p:nvPr/>
              </p:nvSpPr>
              <p:spPr bwMode="auto">
                <a:xfrm>
                  <a:off x="5158" y="2186"/>
                  <a:ext cx="63" cy="8"/>
                </a:xfrm>
                <a:custGeom>
                  <a:avLst/>
                  <a:gdLst>
                    <a:gd name="T0" fmla="*/ 0 w 63"/>
                    <a:gd name="T1" fmla="*/ 0 h 8"/>
                    <a:gd name="T2" fmla="*/ 31 w 63"/>
                    <a:gd name="T3" fmla="*/ 0 h 8"/>
                    <a:gd name="T4" fmla="*/ 63 w 63"/>
                    <a:gd name="T5" fmla="*/ 8 h 8"/>
                    <a:gd name="T6" fmla="*/ 31 w 63"/>
                    <a:gd name="T7" fmla="*/ 0 h 8"/>
                    <a:gd name="T8" fmla="*/ 0 w 63"/>
                    <a:gd name="T9" fmla="*/ 0 h 8"/>
                    <a:gd name="T10" fmla="*/ 0 60000 65536"/>
                    <a:gd name="T11" fmla="*/ 0 60000 65536"/>
                    <a:gd name="T12" fmla="*/ 0 60000 65536"/>
                    <a:gd name="T13" fmla="*/ 0 60000 65536"/>
                    <a:gd name="T14" fmla="*/ 0 60000 65536"/>
                    <a:gd name="T15" fmla="*/ 0 w 63"/>
                    <a:gd name="T16" fmla="*/ 0 h 8"/>
                    <a:gd name="T17" fmla="*/ 63 w 63"/>
                    <a:gd name="T18" fmla="*/ 8 h 8"/>
                  </a:gdLst>
                  <a:ahLst/>
                  <a:cxnLst>
                    <a:cxn ang="T10">
                      <a:pos x="T0" y="T1"/>
                    </a:cxn>
                    <a:cxn ang="T11">
                      <a:pos x="T2" y="T3"/>
                    </a:cxn>
                    <a:cxn ang="T12">
                      <a:pos x="T4" y="T5"/>
                    </a:cxn>
                    <a:cxn ang="T13">
                      <a:pos x="T6" y="T7"/>
                    </a:cxn>
                    <a:cxn ang="T14">
                      <a:pos x="T8" y="T9"/>
                    </a:cxn>
                  </a:cxnLst>
                  <a:rect l="T15" t="T16" r="T17" b="T18"/>
                  <a:pathLst>
                    <a:path w="63" h="8">
                      <a:moveTo>
                        <a:pt x="0" y="0"/>
                      </a:moveTo>
                      <a:lnTo>
                        <a:pt x="31" y="0"/>
                      </a:lnTo>
                      <a:lnTo>
                        <a:pt x="63" y="8"/>
                      </a:lnTo>
                      <a:lnTo>
                        <a:pt x="31" y="0"/>
                      </a:lnTo>
                      <a:lnTo>
                        <a:pt x="0" y="0"/>
                      </a:lnTo>
                      <a:close/>
                    </a:path>
                  </a:pathLst>
                </a:custGeom>
                <a:solidFill>
                  <a:srgbClr val="7F7F7F"/>
                </a:solidFill>
                <a:ln w="9525">
                  <a:noFill/>
                  <a:round/>
                  <a:headEnd/>
                  <a:tailEnd/>
                </a:ln>
              </p:spPr>
              <p:txBody>
                <a:bodyPr/>
                <a:lstStyle/>
                <a:p>
                  <a:endParaRPr lang="en-US"/>
                </a:p>
              </p:txBody>
            </p:sp>
            <p:sp>
              <p:nvSpPr>
                <p:cNvPr id="1305" name="Line 952"/>
                <p:cNvSpPr>
                  <a:spLocks noChangeShapeType="1"/>
                </p:cNvSpPr>
                <p:nvPr/>
              </p:nvSpPr>
              <p:spPr bwMode="auto">
                <a:xfrm>
                  <a:off x="5142" y="2194"/>
                  <a:ext cx="39" cy="8"/>
                </a:xfrm>
                <a:prstGeom prst="line">
                  <a:avLst/>
                </a:prstGeom>
                <a:noFill/>
                <a:ln w="12700">
                  <a:solidFill>
                    <a:srgbClr val="7F7F7F"/>
                  </a:solidFill>
                  <a:round/>
                  <a:headEnd/>
                  <a:tailEnd/>
                </a:ln>
              </p:spPr>
              <p:txBody>
                <a:bodyPr/>
                <a:lstStyle/>
                <a:p>
                  <a:endParaRPr lang="en-US"/>
                </a:p>
              </p:txBody>
            </p:sp>
            <p:sp>
              <p:nvSpPr>
                <p:cNvPr id="1306" name="Line 953"/>
                <p:cNvSpPr>
                  <a:spLocks noChangeShapeType="1"/>
                </p:cNvSpPr>
                <p:nvPr/>
              </p:nvSpPr>
              <p:spPr bwMode="auto">
                <a:xfrm flipV="1">
                  <a:off x="5181" y="2194"/>
                  <a:ext cx="8" cy="8"/>
                </a:xfrm>
                <a:prstGeom prst="line">
                  <a:avLst/>
                </a:prstGeom>
                <a:noFill/>
                <a:ln w="12700">
                  <a:solidFill>
                    <a:srgbClr val="5F5F5F"/>
                  </a:solidFill>
                  <a:round/>
                  <a:headEnd/>
                  <a:tailEnd/>
                </a:ln>
              </p:spPr>
              <p:txBody>
                <a:bodyPr/>
                <a:lstStyle/>
                <a:p>
                  <a:endParaRPr lang="en-US"/>
                </a:p>
              </p:txBody>
            </p:sp>
            <p:sp>
              <p:nvSpPr>
                <p:cNvPr id="1307" name="Line 954"/>
                <p:cNvSpPr>
                  <a:spLocks noChangeShapeType="1"/>
                </p:cNvSpPr>
                <p:nvPr/>
              </p:nvSpPr>
              <p:spPr bwMode="auto">
                <a:xfrm>
                  <a:off x="5197" y="2194"/>
                  <a:ext cx="24" cy="1"/>
                </a:xfrm>
                <a:prstGeom prst="line">
                  <a:avLst/>
                </a:prstGeom>
                <a:noFill/>
                <a:ln w="12700">
                  <a:solidFill>
                    <a:srgbClr val="5F5F5F"/>
                  </a:solidFill>
                  <a:round/>
                  <a:headEnd/>
                  <a:tailEnd/>
                </a:ln>
              </p:spPr>
              <p:txBody>
                <a:bodyPr/>
                <a:lstStyle/>
                <a:p>
                  <a:endParaRPr lang="en-US"/>
                </a:p>
              </p:txBody>
            </p:sp>
            <p:sp>
              <p:nvSpPr>
                <p:cNvPr id="1308" name="Freeform 955"/>
                <p:cNvSpPr>
                  <a:spLocks/>
                </p:cNvSpPr>
                <p:nvPr/>
              </p:nvSpPr>
              <p:spPr bwMode="auto">
                <a:xfrm>
                  <a:off x="5126" y="2116"/>
                  <a:ext cx="63" cy="62"/>
                </a:xfrm>
                <a:custGeom>
                  <a:avLst/>
                  <a:gdLst>
                    <a:gd name="T0" fmla="*/ 0 w 63"/>
                    <a:gd name="T1" fmla="*/ 31 h 62"/>
                    <a:gd name="T2" fmla="*/ 63 w 63"/>
                    <a:gd name="T3" fmla="*/ 0 h 62"/>
                    <a:gd name="T4" fmla="*/ 63 w 63"/>
                    <a:gd name="T5" fmla="*/ 23 h 62"/>
                    <a:gd name="T6" fmla="*/ 0 w 63"/>
                    <a:gd name="T7" fmla="*/ 62 h 62"/>
                    <a:gd name="T8" fmla="*/ 0 w 63"/>
                    <a:gd name="T9" fmla="*/ 31 h 62"/>
                    <a:gd name="T10" fmla="*/ 0 60000 65536"/>
                    <a:gd name="T11" fmla="*/ 0 60000 65536"/>
                    <a:gd name="T12" fmla="*/ 0 60000 65536"/>
                    <a:gd name="T13" fmla="*/ 0 60000 65536"/>
                    <a:gd name="T14" fmla="*/ 0 60000 65536"/>
                    <a:gd name="T15" fmla="*/ 0 w 63"/>
                    <a:gd name="T16" fmla="*/ 0 h 62"/>
                    <a:gd name="T17" fmla="*/ 63 w 63"/>
                    <a:gd name="T18" fmla="*/ 62 h 62"/>
                  </a:gdLst>
                  <a:ahLst/>
                  <a:cxnLst>
                    <a:cxn ang="T10">
                      <a:pos x="T0" y="T1"/>
                    </a:cxn>
                    <a:cxn ang="T11">
                      <a:pos x="T2" y="T3"/>
                    </a:cxn>
                    <a:cxn ang="T12">
                      <a:pos x="T4" y="T5"/>
                    </a:cxn>
                    <a:cxn ang="T13">
                      <a:pos x="T6" y="T7"/>
                    </a:cxn>
                    <a:cxn ang="T14">
                      <a:pos x="T8" y="T9"/>
                    </a:cxn>
                  </a:cxnLst>
                  <a:rect l="T15" t="T16" r="T17" b="T18"/>
                  <a:pathLst>
                    <a:path w="63" h="62">
                      <a:moveTo>
                        <a:pt x="0" y="31"/>
                      </a:moveTo>
                      <a:lnTo>
                        <a:pt x="63" y="0"/>
                      </a:lnTo>
                      <a:lnTo>
                        <a:pt x="63" y="23"/>
                      </a:lnTo>
                      <a:lnTo>
                        <a:pt x="0" y="62"/>
                      </a:lnTo>
                      <a:lnTo>
                        <a:pt x="0" y="31"/>
                      </a:lnTo>
                      <a:close/>
                    </a:path>
                  </a:pathLst>
                </a:custGeom>
                <a:solidFill>
                  <a:srgbClr val="5F5F5F"/>
                </a:solidFill>
                <a:ln w="9525">
                  <a:noFill/>
                  <a:round/>
                  <a:headEnd/>
                  <a:tailEnd/>
                </a:ln>
              </p:spPr>
              <p:txBody>
                <a:bodyPr/>
                <a:lstStyle/>
                <a:p>
                  <a:endParaRPr lang="en-US"/>
                </a:p>
              </p:txBody>
            </p:sp>
            <p:sp>
              <p:nvSpPr>
                <p:cNvPr id="1309" name="Freeform 956"/>
                <p:cNvSpPr>
                  <a:spLocks/>
                </p:cNvSpPr>
                <p:nvPr/>
              </p:nvSpPr>
              <p:spPr bwMode="auto">
                <a:xfrm>
                  <a:off x="5126" y="2061"/>
                  <a:ext cx="63" cy="86"/>
                </a:xfrm>
                <a:custGeom>
                  <a:avLst/>
                  <a:gdLst>
                    <a:gd name="T0" fmla="*/ 0 w 63"/>
                    <a:gd name="T1" fmla="*/ 24 h 86"/>
                    <a:gd name="T2" fmla="*/ 63 w 63"/>
                    <a:gd name="T3" fmla="*/ 0 h 86"/>
                    <a:gd name="T4" fmla="*/ 63 w 63"/>
                    <a:gd name="T5" fmla="*/ 55 h 86"/>
                    <a:gd name="T6" fmla="*/ 0 w 63"/>
                    <a:gd name="T7" fmla="*/ 86 h 86"/>
                    <a:gd name="T8" fmla="*/ 0 w 63"/>
                    <a:gd name="T9" fmla="*/ 24 h 86"/>
                    <a:gd name="T10" fmla="*/ 0 60000 65536"/>
                    <a:gd name="T11" fmla="*/ 0 60000 65536"/>
                    <a:gd name="T12" fmla="*/ 0 60000 65536"/>
                    <a:gd name="T13" fmla="*/ 0 60000 65536"/>
                    <a:gd name="T14" fmla="*/ 0 60000 65536"/>
                    <a:gd name="T15" fmla="*/ 0 w 63"/>
                    <a:gd name="T16" fmla="*/ 0 h 86"/>
                    <a:gd name="T17" fmla="*/ 63 w 63"/>
                    <a:gd name="T18" fmla="*/ 86 h 86"/>
                  </a:gdLst>
                  <a:ahLst/>
                  <a:cxnLst>
                    <a:cxn ang="T10">
                      <a:pos x="T0" y="T1"/>
                    </a:cxn>
                    <a:cxn ang="T11">
                      <a:pos x="T2" y="T3"/>
                    </a:cxn>
                    <a:cxn ang="T12">
                      <a:pos x="T4" y="T5"/>
                    </a:cxn>
                    <a:cxn ang="T13">
                      <a:pos x="T6" y="T7"/>
                    </a:cxn>
                    <a:cxn ang="T14">
                      <a:pos x="T8" y="T9"/>
                    </a:cxn>
                  </a:cxnLst>
                  <a:rect l="T15" t="T16" r="T17" b="T18"/>
                  <a:pathLst>
                    <a:path w="63" h="86">
                      <a:moveTo>
                        <a:pt x="0" y="24"/>
                      </a:moveTo>
                      <a:lnTo>
                        <a:pt x="63" y="0"/>
                      </a:lnTo>
                      <a:lnTo>
                        <a:pt x="63" y="55"/>
                      </a:lnTo>
                      <a:lnTo>
                        <a:pt x="0" y="86"/>
                      </a:lnTo>
                      <a:lnTo>
                        <a:pt x="0" y="24"/>
                      </a:lnTo>
                      <a:close/>
                    </a:path>
                  </a:pathLst>
                </a:custGeom>
                <a:solidFill>
                  <a:srgbClr val="BFBFBF"/>
                </a:solidFill>
                <a:ln w="9525">
                  <a:noFill/>
                  <a:round/>
                  <a:headEnd/>
                  <a:tailEnd/>
                </a:ln>
              </p:spPr>
              <p:txBody>
                <a:bodyPr/>
                <a:lstStyle/>
                <a:p>
                  <a:endParaRPr lang="en-US"/>
                </a:p>
              </p:txBody>
            </p:sp>
            <p:sp>
              <p:nvSpPr>
                <p:cNvPr id="1310" name="Freeform 957"/>
                <p:cNvSpPr>
                  <a:spLocks/>
                </p:cNvSpPr>
                <p:nvPr/>
              </p:nvSpPr>
              <p:spPr bwMode="auto">
                <a:xfrm>
                  <a:off x="4945" y="1905"/>
                  <a:ext cx="166" cy="133"/>
                </a:xfrm>
                <a:custGeom>
                  <a:avLst/>
                  <a:gdLst>
                    <a:gd name="T0" fmla="*/ 8 w 166"/>
                    <a:gd name="T1" fmla="*/ 0 h 133"/>
                    <a:gd name="T2" fmla="*/ 166 w 166"/>
                    <a:gd name="T3" fmla="*/ 0 h 133"/>
                    <a:gd name="T4" fmla="*/ 158 w 166"/>
                    <a:gd name="T5" fmla="*/ 133 h 133"/>
                    <a:gd name="T6" fmla="*/ 0 w 166"/>
                    <a:gd name="T7" fmla="*/ 125 h 133"/>
                    <a:gd name="T8" fmla="*/ 8 w 166"/>
                    <a:gd name="T9" fmla="*/ 0 h 133"/>
                    <a:gd name="T10" fmla="*/ 0 60000 65536"/>
                    <a:gd name="T11" fmla="*/ 0 60000 65536"/>
                    <a:gd name="T12" fmla="*/ 0 60000 65536"/>
                    <a:gd name="T13" fmla="*/ 0 60000 65536"/>
                    <a:gd name="T14" fmla="*/ 0 60000 65536"/>
                    <a:gd name="T15" fmla="*/ 0 w 166"/>
                    <a:gd name="T16" fmla="*/ 0 h 133"/>
                    <a:gd name="T17" fmla="*/ 166 w 166"/>
                    <a:gd name="T18" fmla="*/ 133 h 133"/>
                  </a:gdLst>
                  <a:ahLst/>
                  <a:cxnLst>
                    <a:cxn ang="T10">
                      <a:pos x="T0" y="T1"/>
                    </a:cxn>
                    <a:cxn ang="T11">
                      <a:pos x="T2" y="T3"/>
                    </a:cxn>
                    <a:cxn ang="T12">
                      <a:pos x="T4" y="T5"/>
                    </a:cxn>
                    <a:cxn ang="T13">
                      <a:pos x="T6" y="T7"/>
                    </a:cxn>
                    <a:cxn ang="T14">
                      <a:pos x="T8" y="T9"/>
                    </a:cxn>
                  </a:cxnLst>
                  <a:rect l="T15" t="T16" r="T17" b="T18"/>
                  <a:pathLst>
                    <a:path w="166" h="133">
                      <a:moveTo>
                        <a:pt x="8" y="0"/>
                      </a:moveTo>
                      <a:lnTo>
                        <a:pt x="166" y="0"/>
                      </a:lnTo>
                      <a:lnTo>
                        <a:pt x="158" y="133"/>
                      </a:lnTo>
                      <a:lnTo>
                        <a:pt x="0" y="125"/>
                      </a:lnTo>
                      <a:lnTo>
                        <a:pt x="8" y="0"/>
                      </a:lnTo>
                      <a:close/>
                    </a:path>
                  </a:pathLst>
                </a:custGeom>
                <a:solidFill>
                  <a:srgbClr val="C0C0C0"/>
                </a:solidFill>
                <a:ln w="9525">
                  <a:noFill/>
                  <a:round/>
                  <a:headEnd/>
                  <a:tailEnd/>
                </a:ln>
              </p:spPr>
              <p:txBody>
                <a:bodyPr/>
                <a:lstStyle/>
                <a:p>
                  <a:endParaRPr lang="en-US"/>
                </a:p>
              </p:txBody>
            </p:sp>
            <p:sp>
              <p:nvSpPr>
                <p:cNvPr id="1311" name="Freeform 958"/>
                <p:cNvSpPr>
                  <a:spLocks/>
                </p:cNvSpPr>
                <p:nvPr/>
              </p:nvSpPr>
              <p:spPr bwMode="auto">
                <a:xfrm>
                  <a:off x="4835" y="2132"/>
                  <a:ext cx="307" cy="62"/>
                </a:xfrm>
                <a:custGeom>
                  <a:avLst/>
                  <a:gdLst>
                    <a:gd name="T0" fmla="*/ 47 w 307"/>
                    <a:gd name="T1" fmla="*/ 0 h 62"/>
                    <a:gd name="T2" fmla="*/ 307 w 307"/>
                    <a:gd name="T3" fmla="*/ 23 h 62"/>
                    <a:gd name="T4" fmla="*/ 291 w 307"/>
                    <a:gd name="T5" fmla="*/ 46 h 62"/>
                    <a:gd name="T6" fmla="*/ 276 w 307"/>
                    <a:gd name="T7" fmla="*/ 62 h 62"/>
                    <a:gd name="T8" fmla="*/ 0 w 307"/>
                    <a:gd name="T9" fmla="*/ 31 h 62"/>
                    <a:gd name="T10" fmla="*/ 24 w 307"/>
                    <a:gd name="T11" fmla="*/ 23 h 62"/>
                    <a:gd name="T12" fmla="*/ 47 w 307"/>
                    <a:gd name="T13" fmla="*/ 0 h 62"/>
                    <a:gd name="T14" fmla="*/ 0 60000 65536"/>
                    <a:gd name="T15" fmla="*/ 0 60000 65536"/>
                    <a:gd name="T16" fmla="*/ 0 60000 65536"/>
                    <a:gd name="T17" fmla="*/ 0 60000 65536"/>
                    <a:gd name="T18" fmla="*/ 0 60000 65536"/>
                    <a:gd name="T19" fmla="*/ 0 60000 65536"/>
                    <a:gd name="T20" fmla="*/ 0 60000 65536"/>
                    <a:gd name="T21" fmla="*/ 0 w 307"/>
                    <a:gd name="T22" fmla="*/ 0 h 62"/>
                    <a:gd name="T23" fmla="*/ 307 w 30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62">
                      <a:moveTo>
                        <a:pt x="47" y="0"/>
                      </a:moveTo>
                      <a:lnTo>
                        <a:pt x="307" y="23"/>
                      </a:lnTo>
                      <a:lnTo>
                        <a:pt x="291" y="46"/>
                      </a:lnTo>
                      <a:lnTo>
                        <a:pt x="276" y="62"/>
                      </a:lnTo>
                      <a:lnTo>
                        <a:pt x="0" y="31"/>
                      </a:lnTo>
                      <a:lnTo>
                        <a:pt x="24" y="23"/>
                      </a:lnTo>
                      <a:lnTo>
                        <a:pt x="47" y="0"/>
                      </a:lnTo>
                      <a:close/>
                    </a:path>
                  </a:pathLst>
                </a:custGeom>
                <a:solidFill>
                  <a:srgbClr val="DFDFDF"/>
                </a:solidFill>
                <a:ln w="9525">
                  <a:noFill/>
                  <a:round/>
                  <a:headEnd/>
                  <a:tailEnd/>
                </a:ln>
              </p:spPr>
              <p:txBody>
                <a:bodyPr/>
                <a:lstStyle/>
                <a:p>
                  <a:endParaRPr lang="en-US"/>
                </a:p>
              </p:txBody>
            </p:sp>
            <p:sp>
              <p:nvSpPr>
                <p:cNvPr id="1312" name="Line 959"/>
                <p:cNvSpPr>
                  <a:spLocks noChangeShapeType="1"/>
                </p:cNvSpPr>
                <p:nvPr/>
              </p:nvSpPr>
              <p:spPr bwMode="auto">
                <a:xfrm flipV="1">
                  <a:off x="5126" y="2092"/>
                  <a:ext cx="63" cy="24"/>
                </a:xfrm>
                <a:prstGeom prst="line">
                  <a:avLst/>
                </a:prstGeom>
                <a:noFill/>
                <a:ln w="12700">
                  <a:solidFill>
                    <a:srgbClr val="808080"/>
                  </a:solidFill>
                  <a:round/>
                  <a:headEnd/>
                  <a:tailEnd/>
                </a:ln>
              </p:spPr>
              <p:txBody>
                <a:bodyPr/>
                <a:lstStyle/>
                <a:p>
                  <a:endParaRPr lang="en-US"/>
                </a:p>
              </p:txBody>
            </p:sp>
            <p:sp>
              <p:nvSpPr>
                <p:cNvPr id="1313" name="Line 960"/>
                <p:cNvSpPr>
                  <a:spLocks noChangeShapeType="1"/>
                </p:cNvSpPr>
                <p:nvPr/>
              </p:nvSpPr>
              <p:spPr bwMode="auto">
                <a:xfrm flipV="1">
                  <a:off x="5134" y="2092"/>
                  <a:ext cx="55" cy="24"/>
                </a:xfrm>
                <a:prstGeom prst="line">
                  <a:avLst/>
                </a:prstGeom>
                <a:noFill/>
                <a:ln w="12700">
                  <a:solidFill>
                    <a:srgbClr val="808080"/>
                  </a:solidFill>
                  <a:round/>
                  <a:headEnd/>
                  <a:tailEnd/>
                </a:ln>
              </p:spPr>
              <p:txBody>
                <a:bodyPr/>
                <a:lstStyle/>
                <a:p>
                  <a:endParaRPr lang="en-US"/>
                </a:p>
              </p:txBody>
            </p:sp>
            <p:sp>
              <p:nvSpPr>
                <p:cNvPr id="1314" name="Line 961"/>
                <p:cNvSpPr>
                  <a:spLocks noChangeShapeType="1"/>
                </p:cNvSpPr>
                <p:nvPr/>
              </p:nvSpPr>
              <p:spPr bwMode="auto">
                <a:xfrm flipV="1">
                  <a:off x="5134" y="2100"/>
                  <a:ext cx="55" cy="24"/>
                </a:xfrm>
                <a:prstGeom prst="line">
                  <a:avLst/>
                </a:prstGeom>
                <a:noFill/>
                <a:ln w="12700">
                  <a:solidFill>
                    <a:srgbClr val="808080"/>
                  </a:solidFill>
                  <a:round/>
                  <a:headEnd/>
                  <a:tailEnd/>
                </a:ln>
              </p:spPr>
              <p:txBody>
                <a:bodyPr/>
                <a:lstStyle/>
                <a:p>
                  <a:endParaRPr lang="en-US"/>
                </a:p>
              </p:txBody>
            </p:sp>
            <p:sp>
              <p:nvSpPr>
                <p:cNvPr id="1315" name="Line 962"/>
                <p:cNvSpPr>
                  <a:spLocks noChangeShapeType="1"/>
                </p:cNvSpPr>
                <p:nvPr/>
              </p:nvSpPr>
              <p:spPr bwMode="auto">
                <a:xfrm flipV="1">
                  <a:off x="5134" y="2108"/>
                  <a:ext cx="55" cy="24"/>
                </a:xfrm>
                <a:prstGeom prst="line">
                  <a:avLst/>
                </a:prstGeom>
                <a:noFill/>
                <a:ln w="12700">
                  <a:solidFill>
                    <a:srgbClr val="808080"/>
                  </a:solidFill>
                  <a:round/>
                  <a:headEnd/>
                  <a:tailEnd/>
                </a:ln>
              </p:spPr>
              <p:txBody>
                <a:bodyPr/>
                <a:lstStyle/>
                <a:p>
                  <a:endParaRPr lang="en-US"/>
                </a:p>
              </p:txBody>
            </p:sp>
            <p:sp>
              <p:nvSpPr>
                <p:cNvPr id="1316" name="Line 963"/>
                <p:cNvSpPr>
                  <a:spLocks noChangeShapeType="1"/>
                </p:cNvSpPr>
                <p:nvPr/>
              </p:nvSpPr>
              <p:spPr bwMode="auto">
                <a:xfrm flipV="1">
                  <a:off x="5134" y="2116"/>
                  <a:ext cx="55" cy="23"/>
                </a:xfrm>
                <a:prstGeom prst="line">
                  <a:avLst/>
                </a:prstGeom>
                <a:noFill/>
                <a:ln w="12700">
                  <a:solidFill>
                    <a:srgbClr val="808080"/>
                  </a:solidFill>
                  <a:round/>
                  <a:headEnd/>
                  <a:tailEnd/>
                </a:ln>
              </p:spPr>
              <p:txBody>
                <a:bodyPr/>
                <a:lstStyle/>
                <a:p>
                  <a:endParaRPr lang="en-US"/>
                </a:p>
              </p:txBody>
            </p:sp>
            <p:sp>
              <p:nvSpPr>
                <p:cNvPr id="1317" name="Line 964"/>
                <p:cNvSpPr>
                  <a:spLocks noChangeShapeType="1"/>
                </p:cNvSpPr>
                <p:nvPr/>
              </p:nvSpPr>
              <p:spPr bwMode="auto">
                <a:xfrm flipV="1">
                  <a:off x="5134" y="2085"/>
                  <a:ext cx="55" cy="15"/>
                </a:xfrm>
                <a:prstGeom prst="line">
                  <a:avLst/>
                </a:prstGeom>
                <a:noFill/>
                <a:ln w="12700">
                  <a:solidFill>
                    <a:srgbClr val="808080"/>
                  </a:solidFill>
                  <a:round/>
                  <a:headEnd/>
                  <a:tailEnd/>
                </a:ln>
              </p:spPr>
              <p:txBody>
                <a:bodyPr/>
                <a:lstStyle/>
                <a:p>
                  <a:endParaRPr lang="en-US"/>
                </a:p>
              </p:txBody>
            </p:sp>
            <p:sp>
              <p:nvSpPr>
                <p:cNvPr id="1318" name="Line 965"/>
                <p:cNvSpPr>
                  <a:spLocks noChangeShapeType="1"/>
                </p:cNvSpPr>
                <p:nvPr/>
              </p:nvSpPr>
              <p:spPr bwMode="auto">
                <a:xfrm flipV="1">
                  <a:off x="5134" y="2077"/>
                  <a:ext cx="55" cy="15"/>
                </a:xfrm>
                <a:prstGeom prst="line">
                  <a:avLst/>
                </a:prstGeom>
                <a:noFill/>
                <a:ln w="12700">
                  <a:solidFill>
                    <a:srgbClr val="808080"/>
                  </a:solidFill>
                  <a:round/>
                  <a:headEnd/>
                  <a:tailEnd/>
                </a:ln>
              </p:spPr>
              <p:txBody>
                <a:bodyPr/>
                <a:lstStyle/>
                <a:p>
                  <a:endParaRPr lang="en-US"/>
                </a:p>
              </p:txBody>
            </p:sp>
            <p:sp>
              <p:nvSpPr>
                <p:cNvPr id="1319" name="Line 966"/>
                <p:cNvSpPr>
                  <a:spLocks noChangeShapeType="1"/>
                </p:cNvSpPr>
                <p:nvPr/>
              </p:nvSpPr>
              <p:spPr bwMode="auto">
                <a:xfrm flipV="1">
                  <a:off x="5134" y="2069"/>
                  <a:ext cx="55" cy="16"/>
                </a:xfrm>
                <a:prstGeom prst="line">
                  <a:avLst/>
                </a:prstGeom>
                <a:noFill/>
                <a:ln w="12700">
                  <a:solidFill>
                    <a:srgbClr val="808080"/>
                  </a:solidFill>
                  <a:round/>
                  <a:headEnd/>
                  <a:tailEnd/>
                </a:ln>
              </p:spPr>
              <p:txBody>
                <a:bodyPr/>
                <a:lstStyle/>
                <a:p>
                  <a:endParaRPr lang="en-US"/>
                </a:p>
              </p:txBody>
            </p:sp>
            <p:sp>
              <p:nvSpPr>
                <p:cNvPr id="1320" name="Line 967"/>
                <p:cNvSpPr>
                  <a:spLocks noChangeShapeType="1"/>
                </p:cNvSpPr>
                <p:nvPr/>
              </p:nvSpPr>
              <p:spPr bwMode="auto">
                <a:xfrm>
                  <a:off x="5134" y="2077"/>
                  <a:ext cx="1" cy="70"/>
                </a:xfrm>
                <a:prstGeom prst="line">
                  <a:avLst/>
                </a:prstGeom>
                <a:noFill/>
                <a:ln w="12700">
                  <a:solidFill>
                    <a:srgbClr val="808080"/>
                  </a:solidFill>
                  <a:round/>
                  <a:headEnd/>
                  <a:tailEnd/>
                </a:ln>
              </p:spPr>
              <p:txBody>
                <a:bodyPr/>
                <a:lstStyle/>
                <a:p>
                  <a:endParaRPr lang="en-US"/>
                </a:p>
              </p:txBody>
            </p:sp>
            <p:sp>
              <p:nvSpPr>
                <p:cNvPr id="1321" name="Freeform 968"/>
                <p:cNvSpPr>
                  <a:spLocks/>
                </p:cNvSpPr>
                <p:nvPr/>
              </p:nvSpPr>
              <p:spPr bwMode="auto">
                <a:xfrm>
                  <a:off x="4922" y="1873"/>
                  <a:ext cx="220" cy="196"/>
                </a:xfrm>
                <a:custGeom>
                  <a:avLst/>
                  <a:gdLst>
                    <a:gd name="T0" fmla="*/ 15 w 220"/>
                    <a:gd name="T1" fmla="*/ 8 h 196"/>
                    <a:gd name="T2" fmla="*/ 31 w 220"/>
                    <a:gd name="T3" fmla="*/ 8 h 196"/>
                    <a:gd name="T4" fmla="*/ 63 w 220"/>
                    <a:gd name="T5" fmla="*/ 0 h 196"/>
                    <a:gd name="T6" fmla="*/ 86 w 220"/>
                    <a:gd name="T7" fmla="*/ 0 h 196"/>
                    <a:gd name="T8" fmla="*/ 118 w 220"/>
                    <a:gd name="T9" fmla="*/ 0 h 196"/>
                    <a:gd name="T10" fmla="*/ 141 w 220"/>
                    <a:gd name="T11" fmla="*/ 0 h 196"/>
                    <a:gd name="T12" fmla="*/ 173 w 220"/>
                    <a:gd name="T13" fmla="*/ 0 h 196"/>
                    <a:gd name="T14" fmla="*/ 204 w 220"/>
                    <a:gd name="T15" fmla="*/ 8 h 196"/>
                    <a:gd name="T16" fmla="*/ 212 w 220"/>
                    <a:gd name="T17" fmla="*/ 8 h 196"/>
                    <a:gd name="T18" fmla="*/ 212 w 220"/>
                    <a:gd name="T19" fmla="*/ 8 h 196"/>
                    <a:gd name="T20" fmla="*/ 212 w 220"/>
                    <a:gd name="T21" fmla="*/ 8 h 196"/>
                    <a:gd name="T22" fmla="*/ 220 w 220"/>
                    <a:gd name="T23" fmla="*/ 8 h 196"/>
                    <a:gd name="T24" fmla="*/ 220 w 220"/>
                    <a:gd name="T25" fmla="*/ 8 h 196"/>
                    <a:gd name="T26" fmla="*/ 212 w 220"/>
                    <a:gd name="T27" fmla="*/ 196 h 196"/>
                    <a:gd name="T28" fmla="*/ 204 w 220"/>
                    <a:gd name="T29" fmla="*/ 196 h 196"/>
                    <a:gd name="T30" fmla="*/ 204 w 220"/>
                    <a:gd name="T31" fmla="*/ 196 h 196"/>
                    <a:gd name="T32" fmla="*/ 133 w 220"/>
                    <a:gd name="T33" fmla="*/ 196 h 196"/>
                    <a:gd name="T34" fmla="*/ 63 w 220"/>
                    <a:gd name="T35" fmla="*/ 188 h 196"/>
                    <a:gd name="T36" fmla="*/ 0 w 220"/>
                    <a:gd name="T37" fmla="*/ 188 h 196"/>
                    <a:gd name="T38" fmla="*/ 0 w 220"/>
                    <a:gd name="T39" fmla="*/ 180 h 196"/>
                    <a:gd name="T40" fmla="*/ 8 w 220"/>
                    <a:gd name="T41" fmla="*/ 8 h 196"/>
                    <a:gd name="T42" fmla="*/ 15 w 220"/>
                    <a:gd name="T43" fmla="*/ 8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
                    <a:gd name="T67" fmla="*/ 0 h 196"/>
                    <a:gd name="T68" fmla="*/ 220 w 220"/>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 h="196">
                      <a:moveTo>
                        <a:pt x="15" y="8"/>
                      </a:moveTo>
                      <a:lnTo>
                        <a:pt x="31" y="8"/>
                      </a:lnTo>
                      <a:lnTo>
                        <a:pt x="63" y="0"/>
                      </a:lnTo>
                      <a:lnTo>
                        <a:pt x="86" y="0"/>
                      </a:lnTo>
                      <a:lnTo>
                        <a:pt x="118" y="0"/>
                      </a:lnTo>
                      <a:lnTo>
                        <a:pt x="141" y="0"/>
                      </a:lnTo>
                      <a:lnTo>
                        <a:pt x="173" y="0"/>
                      </a:lnTo>
                      <a:lnTo>
                        <a:pt x="204" y="8"/>
                      </a:lnTo>
                      <a:lnTo>
                        <a:pt x="212" y="8"/>
                      </a:lnTo>
                      <a:lnTo>
                        <a:pt x="220" y="8"/>
                      </a:lnTo>
                      <a:lnTo>
                        <a:pt x="212" y="196"/>
                      </a:lnTo>
                      <a:lnTo>
                        <a:pt x="204" y="196"/>
                      </a:lnTo>
                      <a:lnTo>
                        <a:pt x="133" y="196"/>
                      </a:lnTo>
                      <a:lnTo>
                        <a:pt x="63" y="188"/>
                      </a:lnTo>
                      <a:lnTo>
                        <a:pt x="0" y="188"/>
                      </a:lnTo>
                      <a:lnTo>
                        <a:pt x="0" y="180"/>
                      </a:lnTo>
                      <a:lnTo>
                        <a:pt x="8" y="8"/>
                      </a:lnTo>
                      <a:lnTo>
                        <a:pt x="15" y="8"/>
                      </a:lnTo>
                      <a:close/>
                    </a:path>
                  </a:pathLst>
                </a:custGeom>
                <a:solidFill>
                  <a:srgbClr val="C0C0C0"/>
                </a:solidFill>
                <a:ln w="9525">
                  <a:noFill/>
                  <a:round/>
                  <a:headEnd/>
                  <a:tailEnd/>
                </a:ln>
              </p:spPr>
              <p:txBody>
                <a:bodyPr/>
                <a:lstStyle/>
                <a:p>
                  <a:endParaRPr lang="en-US"/>
                </a:p>
              </p:txBody>
            </p:sp>
            <p:sp>
              <p:nvSpPr>
                <p:cNvPr id="1322" name="Freeform 969"/>
                <p:cNvSpPr>
                  <a:spLocks/>
                </p:cNvSpPr>
                <p:nvPr/>
              </p:nvSpPr>
              <p:spPr bwMode="auto">
                <a:xfrm>
                  <a:off x="5134" y="1881"/>
                  <a:ext cx="8" cy="8"/>
                </a:xfrm>
                <a:custGeom>
                  <a:avLst/>
                  <a:gdLst>
                    <a:gd name="T0" fmla="*/ 8 w 8"/>
                    <a:gd name="T1" fmla="*/ 0 h 8"/>
                    <a:gd name="T2" fmla="*/ 8 w 8"/>
                    <a:gd name="T3" fmla="*/ 0 h 8"/>
                    <a:gd name="T4" fmla="*/ 0 w 8"/>
                    <a:gd name="T5" fmla="*/ 0 h 8"/>
                    <a:gd name="T6" fmla="*/ 0 w 8"/>
                    <a:gd name="T7" fmla="*/ 8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0"/>
                      </a:moveTo>
                      <a:lnTo>
                        <a:pt x="8" y="0"/>
                      </a:lnTo>
                      <a:lnTo>
                        <a:pt x="0" y="0"/>
                      </a:lnTo>
                      <a:lnTo>
                        <a:pt x="0" y="8"/>
                      </a:lnTo>
                      <a:lnTo>
                        <a:pt x="8" y="0"/>
                      </a:lnTo>
                      <a:close/>
                    </a:path>
                  </a:pathLst>
                </a:custGeom>
                <a:solidFill>
                  <a:srgbClr val="C0C0C0"/>
                </a:solidFill>
                <a:ln w="9525">
                  <a:noFill/>
                  <a:round/>
                  <a:headEnd/>
                  <a:tailEnd/>
                </a:ln>
              </p:spPr>
              <p:txBody>
                <a:bodyPr/>
                <a:lstStyle/>
                <a:p>
                  <a:endParaRPr lang="en-US"/>
                </a:p>
              </p:txBody>
            </p:sp>
            <p:sp>
              <p:nvSpPr>
                <p:cNvPr id="1323" name="Freeform 970"/>
                <p:cNvSpPr>
                  <a:spLocks/>
                </p:cNvSpPr>
                <p:nvPr/>
              </p:nvSpPr>
              <p:spPr bwMode="auto">
                <a:xfrm>
                  <a:off x="4930" y="1881"/>
                  <a:ext cx="7" cy="8"/>
                </a:xfrm>
                <a:custGeom>
                  <a:avLst/>
                  <a:gdLst>
                    <a:gd name="T0" fmla="*/ 7 w 7"/>
                    <a:gd name="T1" fmla="*/ 0 h 8"/>
                    <a:gd name="T2" fmla="*/ 7 w 7"/>
                    <a:gd name="T3" fmla="*/ 0 h 8"/>
                    <a:gd name="T4" fmla="*/ 0 w 7"/>
                    <a:gd name="T5" fmla="*/ 8 h 8"/>
                    <a:gd name="T6" fmla="*/ 7 w 7"/>
                    <a:gd name="T7" fmla="*/ 8 h 8"/>
                    <a:gd name="T8" fmla="*/ 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0"/>
                      </a:moveTo>
                      <a:lnTo>
                        <a:pt x="7" y="0"/>
                      </a:lnTo>
                      <a:lnTo>
                        <a:pt x="0" y="8"/>
                      </a:lnTo>
                      <a:lnTo>
                        <a:pt x="7" y="8"/>
                      </a:lnTo>
                      <a:lnTo>
                        <a:pt x="7" y="0"/>
                      </a:lnTo>
                      <a:close/>
                    </a:path>
                  </a:pathLst>
                </a:custGeom>
                <a:solidFill>
                  <a:srgbClr val="C0C0C0"/>
                </a:solidFill>
                <a:ln w="9525">
                  <a:noFill/>
                  <a:round/>
                  <a:headEnd/>
                  <a:tailEnd/>
                </a:ln>
              </p:spPr>
              <p:txBody>
                <a:bodyPr/>
                <a:lstStyle/>
                <a:p>
                  <a:endParaRPr lang="en-US"/>
                </a:p>
              </p:txBody>
            </p:sp>
            <p:sp>
              <p:nvSpPr>
                <p:cNvPr id="1324" name="Freeform 971"/>
                <p:cNvSpPr>
                  <a:spLocks/>
                </p:cNvSpPr>
                <p:nvPr/>
              </p:nvSpPr>
              <p:spPr bwMode="auto">
                <a:xfrm>
                  <a:off x="4922" y="2046"/>
                  <a:ext cx="1" cy="15"/>
                </a:xfrm>
                <a:custGeom>
                  <a:avLst/>
                  <a:gdLst>
                    <a:gd name="T0" fmla="*/ 0 w 1"/>
                    <a:gd name="T1" fmla="*/ 7 h 15"/>
                    <a:gd name="T2" fmla="*/ 0 w 1"/>
                    <a:gd name="T3" fmla="*/ 7 h 15"/>
                    <a:gd name="T4" fmla="*/ 0 w 1"/>
                    <a:gd name="T5" fmla="*/ 15 h 15"/>
                    <a:gd name="T6" fmla="*/ 0 w 1"/>
                    <a:gd name="T7" fmla="*/ 0 h 15"/>
                    <a:gd name="T8" fmla="*/ 0 w 1"/>
                    <a:gd name="T9" fmla="*/ 7 h 15"/>
                    <a:gd name="T10" fmla="*/ 0 60000 65536"/>
                    <a:gd name="T11" fmla="*/ 0 60000 65536"/>
                    <a:gd name="T12" fmla="*/ 0 60000 65536"/>
                    <a:gd name="T13" fmla="*/ 0 60000 65536"/>
                    <a:gd name="T14" fmla="*/ 0 60000 65536"/>
                    <a:gd name="T15" fmla="*/ 0 w 1"/>
                    <a:gd name="T16" fmla="*/ 0 h 15"/>
                    <a:gd name="T17" fmla="*/ 1 w 1"/>
                    <a:gd name="T18" fmla="*/ 15 h 15"/>
                  </a:gdLst>
                  <a:ahLst/>
                  <a:cxnLst>
                    <a:cxn ang="T10">
                      <a:pos x="T0" y="T1"/>
                    </a:cxn>
                    <a:cxn ang="T11">
                      <a:pos x="T2" y="T3"/>
                    </a:cxn>
                    <a:cxn ang="T12">
                      <a:pos x="T4" y="T5"/>
                    </a:cxn>
                    <a:cxn ang="T13">
                      <a:pos x="T6" y="T7"/>
                    </a:cxn>
                    <a:cxn ang="T14">
                      <a:pos x="T8" y="T9"/>
                    </a:cxn>
                  </a:cxnLst>
                  <a:rect l="T15" t="T16" r="T17" b="T18"/>
                  <a:pathLst>
                    <a:path w="1" h="15">
                      <a:moveTo>
                        <a:pt x="0" y="7"/>
                      </a:moveTo>
                      <a:lnTo>
                        <a:pt x="0" y="7"/>
                      </a:lnTo>
                      <a:lnTo>
                        <a:pt x="0" y="15"/>
                      </a:lnTo>
                      <a:lnTo>
                        <a:pt x="0" y="0"/>
                      </a:lnTo>
                      <a:lnTo>
                        <a:pt x="0" y="7"/>
                      </a:lnTo>
                      <a:close/>
                    </a:path>
                  </a:pathLst>
                </a:custGeom>
                <a:solidFill>
                  <a:srgbClr val="C0C0C0"/>
                </a:solidFill>
                <a:ln w="9525">
                  <a:noFill/>
                  <a:round/>
                  <a:headEnd/>
                  <a:tailEnd/>
                </a:ln>
              </p:spPr>
              <p:txBody>
                <a:bodyPr/>
                <a:lstStyle/>
                <a:p>
                  <a:endParaRPr lang="en-US"/>
                </a:p>
              </p:txBody>
            </p:sp>
            <p:sp>
              <p:nvSpPr>
                <p:cNvPr id="1325" name="Freeform 972"/>
                <p:cNvSpPr>
                  <a:spLocks/>
                </p:cNvSpPr>
                <p:nvPr/>
              </p:nvSpPr>
              <p:spPr bwMode="auto">
                <a:xfrm>
                  <a:off x="4953" y="1905"/>
                  <a:ext cx="158" cy="1"/>
                </a:xfrm>
                <a:custGeom>
                  <a:avLst/>
                  <a:gdLst>
                    <a:gd name="T0" fmla="*/ 0 w 158"/>
                    <a:gd name="T1" fmla="*/ 0 h 1"/>
                    <a:gd name="T2" fmla="*/ 158 w 158"/>
                    <a:gd name="T3" fmla="*/ 0 h 1"/>
                    <a:gd name="T4" fmla="*/ 150 w 158"/>
                    <a:gd name="T5" fmla="*/ 0 h 1"/>
                    <a:gd name="T6" fmla="*/ 0 w 158"/>
                    <a:gd name="T7" fmla="*/ 0 h 1"/>
                    <a:gd name="T8" fmla="*/ 0 w 158"/>
                    <a:gd name="T9" fmla="*/ 0 h 1"/>
                    <a:gd name="T10" fmla="*/ 0 60000 65536"/>
                    <a:gd name="T11" fmla="*/ 0 60000 65536"/>
                    <a:gd name="T12" fmla="*/ 0 60000 65536"/>
                    <a:gd name="T13" fmla="*/ 0 60000 65536"/>
                    <a:gd name="T14" fmla="*/ 0 60000 65536"/>
                    <a:gd name="T15" fmla="*/ 0 w 158"/>
                    <a:gd name="T16" fmla="*/ 0 h 1"/>
                    <a:gd name="T17" fmla="*/ 158 w 158"/>
                    <a:gd name="T18" fmla="*/ 1 h 1"/>
                  </a:gdLst>
                  <a:ahLst/>
                  <a:cxnLst>
                    <a:cxn ang="T10">
                      <a:pos x="T0" y="T1"/>
                    </a:cxn>
                    <a:cxn ang="T11">
                      <a:pos x="T2" y="T3"/>
                    </a:cxn>
                    <a:cxn ang="T12">
                      <a:pos x="T4" y="T5"/>
                    </a:cxn>
                    <a:cxn ang="T13">
                      <a:pos x="T6" y="T7"/>
                    </a:cxn>
                    <a:cxn ang="T14">
                      <a:pos x="T8" y="T9"/>
                    </a:cxn>
                  </a:cxnLst>
                  <a:rect l="T15" t="T16" r="T17" b="T18"/>
                  <a:pathLst>
                    <a:path w="158" h="1">
                      <a:moveTo>
                        <a:pt x="0" y="0"/>
                      </a:moveTo>
                      <a:lnTo>
                        <a:pt x="158" y="0"/>
                      </a:lnTo>
                      <a:lnTo>
                        <a:pt x="150" y="0"/>
                      </a:lnTo>
                      <a:lnTo>
                        <a:pt x="0" y="0"/>
                      </a:lnTo>
                      <a:close/>
                    </a:path>
                  </a:pathLst>
                </a:custGeom>
                <a:solidFill>
                  <a:srgbClr val="808080"/>
                </a:solidFill>
                <a:ln w="9525">
                  <a:noFill/>
                  <a:round/>
                  <a:headEnd/>
                  <a:tailEnd/>
                </a:ln>
              </p:spPr>
              <p:txBody>
                <a:bodyPr/>
                <a:lstStyle/>
                <a:p>
                  <a:endParaRPr lang="en-US"/>
                </a:p>
              </p:txBody>
            </p:sp>
            <p:sp>
              <p:nvSpPr>
                <p:cNvPr id="1326" name="Freeform 973"/>
                <p:cNvSpPr>
                  <a:spLocks/>
                </p:cNvSpPr>
                <p:nvPr/>
              </p:nvSpPr>
              <p:spPr bwMode="auto">
                <a:xfrm>
                  <a:off x="5103" y="1905"/>
                  <a:ext cx="8" cy="133"/>
                </a:xfrm>
                <a:custGeom>
                  <a:avLst/>
                  <a:gdLst>
                    <a:gd name="T0" fmla="*/ 0 w 8"/>
                    <a:gd name="T1" fmla="*/ 0 h 133"/>
                    <a:gd name="T2" fmla="*/ 8 w 8"/>
                    <a:gd name="T3" fmla="*/ 0 h 133"/>
                    <a:gd name="T4" fmla="*/ 0 w 8"/>
                    <a:gd name="T5" fmla="*/ 70 h 133"/>
                    <a:gd name="T6" fmla="*/ 0 w 8"/>
                    <a:gd name="T7" fmla="*/ 133 h 133"/>
                    <a:gd name="T8" fmla="*/ 0 w 8"/>
                    <a:gd name="T9" fmla="*/ 133 h 133"/>
                    <a:gd name="T10" fmla="*/ 0 w 8"/>
                    <a:gd name="T11" fmla="*/ 0 h 133"/>
                    <a:gd name="T12" fmla="*/ 0 60000 65536"/>
                    <a:gd name="T13" fmla="*/ 0 60000 65536"/>
                    <a:gd name="T14" fmla="*/ 0 60000 65536"/>
                    <a:gd name="T15" fmla="*/ 0 60000 65536"/>
                    <a:gd name="T16" fmla="*/ 0 60000 65536"/>
                    <a:gd name="T17" fmla="*/ 0 60000 65536"/>
                    <a:gd name="T18" fmla="*/ 0 w 8"/>
                    <a:gd name="T19" fmla="*/ 0 h 133"/>
                    <a:gd name="T20" fmla="*/ 8 w 8"/>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8" h="133">
                      <a:moveTo>
                        <a:pt x="0" y="0"/>
                      </a:moveTo>
                      <a:lnTo>
                        <a:pt x="8" y="0"/>
                      </a:lnTo>
                      <a:lnTo>
                        <a:pt x="0" y="70"/>
                      </a:lnTo>
                      <a:lnTo>
                        <a:pt x="0" y="133"/>
                      </a:lnTo>
                      <a:lnTo>
                        <a:pt x="0" y="0"/>
                      </a:lnTo>
                      <a:close/>
                    </a:path>
                  </a:pathLst>
                </a:custGeom>
                <a:solidFill>
                  <a:srgbClr val="FFFFFF"/>
                </a:solidFill>
                <a:ln w="9525">
                  <a:noFill/>
                  <a:round/>
                  <a:headEnd/>
                  <a:tailEnd/>
                </a:ln>
              </p:spPr>
              <p:txBody>
                <a:bodyPr/>
                <a:lstStyle/>
                <a:p>
                  <a:endParaRPr lang="en-US"/>
                </a:p>
              </p:txBody>
            </p:sp>
            <p:sp>
              <p:nvSpPr>
                <p:cNvPr id="1327" name="Freeform 974"/>
                <p:cNvSpPr>
                  <a:spLocks/>
                </p:cNvSpPr>
                <p:nvPr/>
              </p:nvSpPr>
              <p:spPr bwMode="auto">
                <a:xfrm>
                  <a:off x="4945" y="2030"/>
                  <a:ext cx="158" cy="8"/>
                </a:xfrm>
                <a:custGeom>
                  <a:avLst/>
                  <a:gdLst>
                    <a:gd name="T0" fmla="*/ 0 w 158"/>
                    <a:gd name="T1" fmla="*/ 0 h 8"/>
                    <a:gd name="T2" fmla="*/ 0 w 158"/>
                    <a:gd name="T3" fmla="*/ 0 h 8"/>
                    <a:gd name="T4" fmla="*/ 158 w 158"/>
                    <a:gd name="T5" fmla="*/ 8 h 8"/>
                    <a:gd name="T6" fmla="*/ 158 w 158"/>
                    <a:gd name="T7" fmla="*/ 8 h 8"/>
                    <a:gd name="T8" fmla="*/ 0 w 158"/>
                    <a:gd name="T9" fmla="*/ 0 h 8"/>
                    <a:gd name="T10" fmla="*/ 0 60000 65536"/>
                    <a:gd name="T11" fmla="*/ 0 60000 65536"/>
                    <a:gd name="T12" fmla="*/ 0 60000 65536"/>
                    <a:gd name="T13" fmla="*/ 0 60000 65536"/>
                    <a:gd name="T14" fmla="*/ 0 60000 65536"/>
                    <a:gd name="T15" fmla="*/ 0 w 158"/>
                    <a:gd name="T16" fmla="*/ 0 h 8"/>
                    <a:gd name="T17" fmla="*/ 158 w 158"/>
                    <a:gd name="T18" fmla="*/ 8 h 8"/>
                  </a:gdLst>
                  <a:ahLst/>
                  <a:cxnLst>
                    <a:cxn ang="T10">
                      <a:pos x="T0" y="T1"/>
                    </a:cxn>
                    <a:cxn ang="T11">
                      <a:pos x="T2" y="T3"/>
                    </a:cxn>
                    <a:cxn ang="T12">
                      <a:pos x="T4" y="T5"/>
                    </a:cxn>
                    <a:cxn ang="T13">
                      <a:pos x="T6" y="T7"/>
                    </a:cxn>
                    <a:cxn ang="T14">
                      <a:pos x="T8" y="T9"/>
                    </a:cxn>
                  </a:cxnLst>
                  <a:rect l="T15" t="T16" r="T17" b="T18"/>
                  <a:pathLst>
                    <a:path w="158" h="8">
                      <a:moveTo>
                        <a:pt x="0" y="0"/>
                      </a:moveTo>
                      <a:lnTo>
                        <a:pt x="0" y="0"/>
                      </a:lnTo>
                      <a:lnTo>
                        <a:pt x="158" y="8"/>
                      </a:lnTo>
                      <a:lnTo>
                        <a:pt x="0" y="0"/>
                      </a:lnTo>
                      <a:close/>
                    </a:path>
                  </a:pathLst>
                </a:custGeom>
                <a:solidFill>
                  <a:srgbClr val="DFDFDF"/>
                </a:solidFill>
                <a:ln w="9525">
                  <a:noFill/>
                  <a:round/>
                  <a:headEnd/>
                  <a:tailEnd/>
                </a:ln>
              </p:spPr>
              <p:txBody>
                <a:bodyPr/>
                <a:lstStyle/>
                <a:p>
                  <a:endParaRPr lang="en-US"/>
                </a:p>
              </p:txBody>
            </p:sp>
            <p:sp>
              <p:nvSpPr>
                <p:cNvPr id="1328" name="Freeform 975"/>
                <p:cNvSpPr>
                  <a:spLocks/>
                </p:cNvSpPr>
                <p:nvPr/>
              </p:nvSpPr>
              <p:spPr bwMode="auto">
                <a:xfrm>
                  <a:off x="4945" y="1905"/>
                  <a:ext cx="8" cy="125"/>
                </a:xfrm>
                <a:custGeom>
                  <a:avLst/>
                  <a:gdLst>
                    <a:gd name="T0" fmla="*/ 8 w 8"/>
                    <a:gd name="T1" fmla="*/ 0 h 125"/>
                    <a:gd name="T2" fmla="*/ 8 w 8"/>
                    <a:gd name="T3" fmla="*/ 0 h 125"/>
                    <a:gd name="T4" fmla="*/ 0 w 8"/>
                    <a:gd name="T5" fmla="*/ 125 h 125"/>
                    <a:gd name="T6" fmla="*/ 0 w 8"/>
                    <a:gd name="T7" fmla="*/ 125 h 125"/>
                    <a:gd name="T8" fmla="*/ 8 w 8"/>
                    <a:gd name="T9" fmla="*/ 0 h 125"/>
                    <a:gd name="T10" fmla="*/ 0 60000 65536"/>
                    <a:gd name="T11" fmla="*/ 0 60000 65536"/>
                    <a:gd name="T12" fmla="*/ 0 60000 65536"/>
                    <a:gd name="T13" fmla="*/ 0 60000 65536"/>
                    <a:gd name="T14" fmla="*/ 0 60000 65536"/>
                    <a:gd name="T15" fmla="*/ 0 w 8"/>
                    <a:gd name="T16" fmla="*/ 0 h 125"/>
                    <a:gd name="T17" fmla="*/ 8 w 8"/>
                    <a:gd name="T18" fmla="*/ 125 h 125"/>
                  </a:gdLst>
                  <a:ahLst/>
                  <a:cxnLst>
                    <a:cxn ang="T10">
                      <a:pos x="T0" y="T1"/>
                    </a:cxn>
                    <a:cxn ang="T11">
                      <a:pos x="T2" y="T3"/>
                    </a:cxn>
                    <a:cxn ang="T12">
                      <a:pos x="T4" y="T5"/>
                    </a:cxn>
                    <a:cxn ang="T13">
                      <a:pos x="T6" y="T7"/>
                    </a:cxn>
                    <a:cxn ang="T14">
                      <a:pos x="T8" y="T9"/>
                    </a:cxn>
                  </a:cxnLst>
                  <a:rect l="T15" t="T16" r="T17" b="T18"/>
                  <a:pathLst>
                    <a:path w="8" h="125">
                      <a:moveTo>
                        <a:pt x="8" y="0"/>
                      </a:moveTo>
                      <a:lnTo>
                        <a:pt x="8" y="0"/>
                      </a:lnTo>
                      <a:lnTo>
                        <a:pt x="0" y="125"/>
                      </a:lnTo>
                      <a:lnTo>
                        <a:pt x="8" y="0"/>
                      </a:lnTo>
                      <a:close/>
                    </a:path>
                  </a:pathLst>
                </a:custGeom>
                <a:solidFill>
                  <a:srgbClr val="BFBFBF"/>
                </a:solidFill>
                <a:ln w="9525">
                  <a:noFill/>
                  <a:round/>
                  <a:headEnd/>
                  <a:tailEnd/>
                </a:ln>
              </p:spPr>
              <p:txBody>
                <a:bodyPr/>
                <a:lstStyle/>
                <a:p>
                  <a:endParaRPr lang="en-US"/>
                </a:p>
              </p:txBody>
            </p:sp>
            <p:sp>
              <p:nvSpPr>
                <p:cNvPr id="1329" name="Freeform 976"/>
                <p:cNvSpPr>
                  <a:spLocks/>
                </p:cNvSpPr>
                <p:nvPr/>
              </p:nvSpPr>
              <p:spPr bwMode="auto">
                <a:xfrm>
                  <a:off x="4945" y="1905"/>
                  <a:ext cx="158" cy="133"/>
                </a:xfrm>
                <a:custGeom>
                  <a:avLst/>
                  <a:gdLst>
                    <a:gd name="T0" fmla="*/ 8 w 158"/>
                    <a:gd name="T1" fmla="*/ 0 h 133"/>
                    <a:gd name="T2" fmla="*/ 158 w 158"/>
                    <a:gd name="T3" fmla="*/ 0 h 133"/>
                    <a:gd name="T4" fmla="*/ 158 w 158"/>
                    <a:gd name="T5" fmla="*/ 133 h 133"/>
                    <a:gd name="T6" fmla="*/ 0 w 158"/>
                    <a:gd name="T7" fmla="*/ 125 h 133"/>
                    <a:gd name="T8" fmla="*/ 8 w 158"/>
                    <a:gd name="T9" fmla="*/ 0 h 133"/>
                    <a:gd name="T10" fmla="*/ 0 60000 65536"/>
                    <a:gd name="T11" fmla="*/ 0 60000 65536"/>
                    <a:gd name="T12" fmla="*/ 0 60000 65536"/>
                    <a:gd name="T13" fmla="*/ 0 60000 65536"/>
                    <a:gd name="T14" fmla="*/ 0 60000 65536"/>
                    <a:gd name="T15" fmla="*/ 0 w 158"/>
                    <a:gd name="T16" fmla="*/ 0 h 133"/>
                    <a:gd name="T17" fmla="*/ 158 w 158"/>
                    <a:gd name="T18" fmla="*/ 133 h 133"/>
                  </a:gdLst>
                  <a:ahLst/>
                  <a:cxnLst>
                    <a:cxn ang="T10">
                      <a:pos x="T0" y="T1"/>
                    </a:cxn>
                    <a:cxn ang="T11">
                      <a:pos x="T2" y="T3"/>
                    </a:cxn>
                    <a:cxn ang="T12">
                      <a:pos x="T4" y="T5"/>
                    </a:cxn>
                    <a:cxn ang="T13">
                      <a:pos x="T6" y="T7"/>
                    </a:cxn>
                    <a:cxn ang="T14">
                      <a:pos x="T8" y="T9"/>
                    </a:cxn>
                  </a:cxnLst>
                  <a:rect l="T15" t="T16" r="T17" b="T18"/>
                  <a:pathLst>
                    <a:path w="158" h="133">
                      <a:moveTo>
                        <a:pt x="8" y="0"/>
                      </a:moveTo>
                      <a:lnTo>
                        <a:pt x="158" y="0"/>
                      </a:lnTo>
                      <a:lnTo>
                        <a:pt x="158" y="133"/>
                      </a:lnTo>
                      <a:lnTo>
                        <a:pt x="0" y="125"/>
                      </a:lnTo>
                      <a:lnTo>
                        <a:pt x="8" y="0"/>
                      </a:lnTo>
                      <a:close/>
                    </a:path>
                  </a:pathLst>
                </a:custGeom>
                <a:solidFill>
                  <a:srgbClr val="000000"/>
                </a:solidFill>
                <a:ln w="9525">
                  <a:noFill/>
                  <a:round/>
                  <a:headEnd/>
                  <a:tailEnd/>
                </a:ln>
              </p:spPr>
              <p:txBody>
                <a:bodyPr/>
                <a:lstStyle/>
                <a:p>
                  <a:endParaRPr lang="en-US"/>
                </a:p>
              </p:txBody>
            </p:sp>
            <p:sp>
              <p:nvSpPr>
                <p:cNvPr id="1330" name="Freeform 977"/>
                <p:cNvSpPr>
                  <a:spLocks/>
                </p:cNvSpPr>
                <p:nvPr/>
              </p:nvSpPr>
              <p:spPr bwMode="auto">
                <a:xfrm>
                  <a:off x="4953" y="1913"/>
                  <a:ext cx="150" cy="117"/>
                </a:xfrm>
                <a:custGeom>
                  <a:avLst/>
                  <a:gdLst>
                    <a:gd name="T0" fmla="*/ 8 w 150"/>
                    <a:gd name="T1" fmla="*/ 0 h 117"/>
                    <a:gd name="T2" fmla="*/ 150 w 150"/>
                    <a:gd name="T3" fmla="*/ 0 h 117"/>
                    <a:gd name="T4" fmla="*/ 142 w 150"/>
                    <a:gd name="T5" fmla="*/ 117 h 117"/>
                    <a:gd name="T6" fmla="*/ 0 w 150"/>
                    <a:gd name="T7" fmla="*/ 109 h 117"/>
                    <a:gd name="T8" fmla="*/ 8 w 150"/>
                    <a:gd name="T9" fmla="*/ 0 h 117"/>
                    <a:gd name="T10" fmla="*/ 0 60000 65536"/>
                    <a:gd name="T11" fmla="*/ 0 60000 65536"/>
                    <a:gd name="T12" fmla="*/ 0 60000 65536"/>
                    <a:gd name="T13" fmla="*/ 0 60000 65536"/>
                    <a:gd name="T14" fmla="*/ 0 60000 65536"/>
                    <a:gd name="T15" fmla="*/ 0 w 150"/>
                    <a:gd name="T16" fmla="*/ 0 h 117"/>
                    <a:gd name="T17" fmla="*/ 150 w 150"/>
                    <a:gd name="T18" fmla="*/ 117 h 117"/>
                  </a:gdLst>
                  <a:ahLst/>
                  <a:cxnLst>
                    <a:cxn ang="T10">
                      <a:pos x="T0" y="T1"/>
                    </a:cxn>
                    <a:cxn ang="T11">
                      <a:pos x="T2" y="T3"/>
                    </a:cxn>
                    <a:cxn ang="T12">
                      <a:pos x="T4" y="T5"/>
                    </a:cxn>
                    <a:cxn ang="T13">
                      <a:pos x="T6" y="T7"/>
                    </a:cxn>
                    <a:cxn ang="T14">
                      <a:pos x="T8" y="T9"/>
                    </a:cxn>
                  </a:cxnLst>
                  <a:rect l="T15" t="T16" r="T17" b="T18"/>
                  <a:pathLst>
                    <a:path w="150" h="117">
                      <a:moveTo>
                        <a:pt x="8" y="0"/>
                      </a:moveTo>
                      <a:lnTo>
                        <a:pt x="150" y="0"/>
                      </a:lnTo>
                      <a:lnTo>
                        <a:pt x="142" y="117"/>
                      </a:lnTo>
                      <a:lnTo>
                        <a:pt x="0" y="109"/>
                      </a:lnTo>
                      <a:lnTo>
                        <a:pt x="8" y="0"/>
                      </a:lnTo>
                      <a:close/>
                    </a:path>
                  </a:pathLst>
                </a:custGeom>
                <a:solidFill>
                  <a:srgbClr val="C0C0C0"/>
                </a:solidFill>
                <a:ln w="9525">
                  <a:noFill/>
                  <a:round/>
                  <a:headEnd/>
                  <a:tailEnd/>
                </a:ln>
              </p:spPr>
              <p:txBody>
                <a:bodyPr/>
                <a:lstStyle/>
                <a:p>
                  <a:endParaRPr lang="en-US"/>
                </a:p>
              </p:txBody>
            </p:sp>
            <p:sp>
              <p:nvSpPr>
                <p:cNvPr id="1331" name="Freeform 978"/>
                <p:cNvSpPr>
                  <a:spLocks/>
                </p:cNvSpPr>
                <p:nvPr/>
              </p:nvSpPr>
              <p:spPr bwMode="auto">
                <a:xfrm>
                  <a:off x="4953" y="1920"/>
                  <a:ext cx="142" cy="110"/>
                </a:xfrm>
                <a:custGeom>
                  <a:avLst/>
                  <a:gdLst>
                    <a:gd name="T0" fmla="*/ 8 w 142"/>
                    <a:gd name="T1" fmla="*/ 0 h 110"/>
                    <a:gd name="T2" fmla="*/ 142 w 142"/>
                    <a:gd name="T3" fmla="*/ 0 h 110"/>
                    <a:gd name="T4" fmla="*/ 134 w 142"/>
                    <a:gd name="T5" fmla="*/ 110 h 110"/>
                    <a:gd name="T6" fmla="*/ 0 w 142"/>
                    <a:gd name="T7" fmla="*/ 102 h 110"/>
                    <a:gd name="T8" fmla="*/ 8 w 142"/>
                    <a:gd name="T9" fmla="*/ 0 h 110"/>
                    <a:gd name="T10" fmla="*/ 0 60000 65536"/>
                    <a:gd name="T11" fmla="*/ 0 60000 65536"/>
                    <a:gd name="T12" fmla="*/ 0 60000 65536"/>
                    <a:gd name="T13" fmla="*/ 0 60000 65536"/>
                    <a:gd name="T14" fmla="*/ 0 60000 65536"/>
                    <a:gd name="T15" fmla="*/ 0 w 142"/>
                    <a:gd name="T16" fmla="*/ 0 h 110"/>
                    <a:gd name="T17" fmla="*/ 142 w 142"/>
                    <a:gd name="T18" fmla="*/ 110 h 110"/>
                  </a:gdLst>
                  <a:ahLst/>
                  <a:cxnLst>
                    <a:cxn ang="T10">
                      <a:pos x="T0" y="T1"/>
                    </a:cxn>
                    <a:cxn ang="T11">
                      <a:pos x="T2" y="T3"/>
                    </a:cxn>
                    <a:cxn ang="T12">
                      <a:pos x="T4" y="T5"/>
                    </a:cxn>
                    <a:cxn ang="T13">
                      <a:pos x="T6" y="T7"/>
                    </a:cxn>
                    <a:cxn ang="T14">
                      <a:pos x="T8" y="T9"/>
                    </a:cxn>
                  </a:cxnLst>
                  <a:rect l="T15" t="T16" r="T17" b="T18"/>
                  <a:pathLst>
                    <a:path w="142" h="110">
                      <a:moveTo>
                        <a:pt x="8" y="0"/>
                      </a:moveTo>
                      <a:lnTo>
                        <a:pt x="142" y="0"/>
                      </a:lnTo>
                      <a:lnTo>
                        <a:pt x="134" y="110"/>
                      </a:lnTo>
                      <a:lnTo>
                        <a:pt x="0" y="102"/>
                      </a:lnTo>
                      <a:lnTo>
                        <a:pt x="8" y="0"/>
                      </a:lnTo>
                      <a:close/>
                    </a:path>
                  </a:pathLst>
                </a:custGeom>
                <a:solidFill>
                  <a:srgbClr val="0000FF"/>
                </a:solidFill>
                <a:ln w="9525">
                  <a:noFill/>
                  <a:round/>
                  <a:headEnd/>
                  <a:tailEnd/>
                </a:ln>
              </p:spPr>
              <p:txBody>
                <a:bodyPr/>
                <a:lstStyle/>
                <a:p>
                  <a:endParaRPr lang="en-US"/>
                </a:p>
              </p:txBody>
            </p:sp>
            <p:sp>
              <p:nvSpPr>
                <p:cNvPr id="1332" name="Rectangle 979"/>
                <p:cNvSpPr>
                  <a:spLocks noChangeArrowheads="1"/>
                </p:cNvSpPr>
                <p:nvPr/>
              </p:nvSpPr>
              <p:spPr bwMode="auto">
                <a:xfrm>
                  <a:off x="5095" y="2053"/>
                  <a:ext cx="8" cy="8"/>
                </a:xfrm>
                <a:prstGeom prst="rect">
                  <a:avLst/>
                </a:prstGeom>
                <a:solidFill>
                  <a:srgbClr val="008000"/>
                </a:solidFill>
                <a:ln w="9525">
                  <a:noFill/>
                  <a:miter lim="800000"/>
                  <a:headEnd/>
                  <a:tailEnd/>
                </a:ln>
              </p:spPr>
              <p:txBody>
                <a:bodyPr/>
                <a:lstStyle/>
                <a:p>
                  <a:endParaRPr lang="en-US"/>
                </a:p>
              </p:txBody>
            </p:sp>
            <p:sp>
              <p:nvSpPr>
                <p:cNvPr id="1333" name="Freeform 980"/>
                <p:cNvSpPr>
                  <a:spLocks/>
                </p:cNvSpPr>
                <p:nvPr/>
              </p:nvSpPr>
              <p:spPr bwMode="auto">
                <a:xfrm>
                  <a:off x="5048" y="2155"/>
                  <a:ext cx="78" cy="31"/>
                </a:xfrm>
                <a:custGeom>
                  <a:avLst/>
                  <a:gdLst>
                    <a:gd name="T0" fmla="*/ 31 w 78"/>
                    <a:gd name="T1" fmla="*/ 0 h 31"/>
                    <a:gd name="T2" fmla="*/ 15 w 78"/>
                    <a:gd name="T3" fmla="*/ 16 h 31"/>
                    <a:gd name="T4" fmla="*/ 0 w 78"/>
                    <a:gd name="T5" fmla="*/ 23 h 31"/>
                    <a:gd name="T6" fmla="*/ 47 w 78"/>
                    <a:gd name="T7" fmla="*/ 31 h 31"/>
                    <a:gd name="T8" fmla="*/ 63 w 78"/>
                    <a:gd name="T9" fmla="*/ 23 h 31"/>
                    <a:gd name="T10" fmla="*/ 78 w 78"/>
                    <a:gd name="T11" fmla="*/ 0 h 31"/>
                    <a:gd name="T12" fmla="*/ 31 w 78"/>
                    <a:gd name="T13" fmla="*/ 0 h 31"/>
                    <a:gd name="T14" fmla="*/ 0 60000 65536"/>
                    <a:gd name="T15" fmla="*/ 0 60000 65536"/>
                    <a:gd name="T16" fmla="*/ 0 60000 65536"/>
                    <a:gd name="T17" fmla="*/ 0 60000 65536"/>
                    <a:gd name="T18" fmla="*/ 0 60000 65536"/>
                    <a:gd name="T19" fmla="*/ 0 60000 65536"/>
                    <a:gd name="T20" fmla="*/ 0 60000 65536"/>
                    <a:gd name="T21" fmla="*/ 0 w 78"/>
                    <a:gd name="T22" fmla="*/ 0 h 31"/>
                    <a:gd name="T23" fmla="*/ 78 w 7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31">
                      <a:moveTo>
                        <a:pt x="31" y="0"/>
                      </a:moveTo>
                      <a:lnTo>
                        <a:pt x="15" y="16"/>
                      </a:lnTo>
                      <a:lnTo>
                        <a:pt x="0" y="23"/>
                      </a:lnTo>
                      <a:lnTo>
                        <a:pt x="47" y="31"/>
                      </a:lnTo>
                      <a:lnTo>
                        <a:pt x="63" y="23"/>
                      </a:lnTo>
                      <a:lnTo>
                        <a:pt x="78" y="0"/>
                      </a:lnTo>
                      <a:lnTo>
                        <a:pt x="31" y="0"/>
                      </a:lnTo>
                      <a:close/>
                    </a:path>
                  </a:pathLst>
                </a:custGeom>
                <a:solidFill>
                  <a:srgbClr val="808080"/>
                </a:solidFill>
                <a:ln w="9525">
                  <a:noFill/>
                  <a:round/>
                  <a:headEnd/>
                  <a:tailEnd/>
                </a:ln>
              </p:spPr>
              <p:txBody>
                <a:bodyPr/>
                <a:lstStyle/>
                <a:p>
                  <a:endParaRPr lang="en-US"/>
                </a:p>
              </p:txBody>
            </p:sp>
            <p:sp>
              <p:nvSpPr>
                <p:cNvPr id="1334" name="Freeform 981"/>
                <p:cNvSpPr>
                  <a:spLocks/>
                </p:cNvSpPr>
                <p:nvPr/>
              </p:nvSpPr>
              <p:spPr bwMode="auto">
                <a:xfrm>
                  <a:off x="4835" y="2163"/>
                  <a:ext cx="276" cy="39"/>
                </a:xfrm>
                <a:custGeom>
                  <a:avLst/>
                  <a:gdLst>
                    <a:gd name="T0" fmla="*/ 0 w 276"/>
                    <a:gd name="T1" fmla="*/ 0 h 39"/>
                    <a:gd name="T2" fmla="*/ 0 w 276"/>
                    <a:gd name="T3" fmla="*/ 8 h 39"/>
                    <a:gd name="T4" fmla="*/ 276 w 276"/>
                    <a:gd name="T5" fmla="*/ 39 h 39"/>
                    <a:gd name="T6" fmla="*/ 276 w 276"/>
                    <a:gd name="T7" fmla="*/ 31 h 39"/>
                    <a:gd name="T8" fmla="*/ 0 w 276"/>
                    <a:gd name="T9" fmla="*/ 0 h 39"/>
                    <a:gd name="T10" fmla="*/ 0 60000 65536"/>
                    <a:gd name="T11" fmla="*/ 0 60000 65536"/>
                    <a:gd name="T12" fmla="*/ 0 60000 65536"/>
                    <a:gd name="T13" fmla="*/ 0 60000 65536"/>
                    <a:gd name="T14" fmla="*/ 0 60000 65536"/>
                    <a:gd name="T15" fmla="*/ 0 w 276"/>
                    <a:gd name="T16" fmla="*/ 0 h 39"/>
                    <a:gd name="T17" fmla="*/ 276 w 276"/>
                    <a:gd name="T18" fmla="*/ 39 h 39"/>
                  </a:gdLst>
                  <a:ahLst/>
                  <a:cxnLst>
                    <a:cxn ang="T10">
                      <a:pos x="T0" y="T1"/>
                    </a:cxn>
                    <a:cxn ang="T11">
                      <a:pos x="T2" y="T3"/>
                    </a:cxn>
                    <a:cxn ang="T12">
                      <a:pos x="T4" y="T5"/>
                    </a:cxn>
                    <a:cxn ang="T13">
                      <a:pos x="T6" y="T7"/>
                    </a:cxn>
                    <a:cxn ang="T14">
                      <a:pos x="T8" y="T9"/>
                    </a:cxn>
                  </a:cxnLst>
                  <a:rect l="T15" t="T16" r="T17" b="T18"/>
                  <a:pathLst>
                    <a:path w="276" h="39">
                      <a:moveTo>
                        <a:pt x="0" y="0"/>
                      </a:moveTo>
                      <a:lnTo>
                        <a:pt x="0" y="8"/>
                      </a:lnTo>
                      <a:lnTo>
                        <a:pt x="276" y="39"/>
                      </a:lnTo>
                      <a:lnTo>
                        <a:pt x="276" y="31"/>
                      </a:lnTo>
                      <a:lnTo>
                        <a:pt x="0" y="0"/>
                      </a:lnTo>
                      <a:close/>
                    </a:path>
                  </a:pathLst>
                </a:custGeom>
                <a:solidFill>
                  <a:srgbClr val="C0C0C0"/>
                </a:solidFill>
                <a:ln w="9525">
                  <a:noFill/>
                  <a:round/>
                  <a:headEnd/>
                  <a:tailEnd/>
                </a:ln>
              </p:spPr>
              <p:txBody>
                <a:bodyPr/>
                <a:lstStyle/>
                <a:p>
                  <a:endParaRPr lang="en-US"/>
                </a:p>
              </p:txBody>
            </p:sp>
            <p:sp>
              <p:nvSpPr>
                <p:cNvPr id="1335" name="Freeform 982"/>
                <p:cNvSpPr>
                  <a:spLocks/>
                </p:cNvSpPr>
                <p:nvPr/>
              </p:nvSpPr>
              <p:spPr bwMode="auto">
                <a:xfrm>
                  <a:off x="5111" y="2155"/>
                  <a:ext cx="31" cy="47"/>
                </a:xfrm>
                <a:custGeom>
                  <a:avLst/>
                  <a:gdLst>
                    <a:gd name="T0" fmla="*/ 0 w 31"/>
                    <a:gd name="T1" fmla="*/ 39 h 47"/>
                    <a:gd name="T2" fmla="*/ 0 w 31"/>
                    <a:gd name="T3" fmla="*/ 47 h 47"/>
                    <a:gd name="T4" fmla="*/ 15 w 31"/>
                    <a:gd name="T5" fmla="*/ 39 h 47"/>
                    <a:gd name="T6" fmla="*/ 15 w 31"/>
                    <a:gd name="T7" fmla="*/ 31 h 47"/>
                    <a:gd name="T8" fmla="*/ 31 w 31"/>
                    <a:gd name="T9" fmla="*/ 16 h 47"/>
                    <a:gd name="T10" fmla="*/ 31 w 31"/>
                    <a:gd name="T11" fmla="*/ 0 h 47"/>
                    <a:gd name="T12" fmla="*/ 15 w 31"/>
                    <a:gd name="T13" fmla="*/ 23 h 47"/>
                    <a:gd name="T14" fmla="*/ 0 w 31"/>
                    <a:gd name="T15" fmla="*/ 39 h 47"/>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7"/>
                    <a:gd name="T26" fmla="*/ 31 w 31"/>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7">
                      <a:moveTo>
                        <a:pt x="0" y="39"/>
                      </a:moveTo>
                      <a:lnTo>
                        <a:pt x="0" y="47"/>
                      </a:lnTo>
                      <a:lnTo>
                        <a:pt x="15" y="39"/>
                      </a:lnTo>
                      <a:lnTo>
                        <a:pt x="15" y="31"/>
                      </a:lnTo>
                      <a:lnTo>
                        <a:pt x="31" y="16"/>
                      </a:lnTo>
                      <a:lnTo>
                        <a:pt x="31" y="0"/>
                      </a:lnTo>
                      <a:lnTo>
                        <a:pt x="15" y="23"/>
                      </a:lnTo>
                      <a:lnTo>
                        <a:pt x="0" y="39"/>
                      </a:lnTo>
                      <a:close/>
                    </a:path>
                  </a:pathLst>
                </a:custGeom>
                <a:solidFill>
                  <a:srgbClr val="5F5F5F"/>
                </a:solidFill>
                <a:ln w="9525">
                  <a:noFill/>
                  <a:round/>
                  <a:headEnd/>
                  <a:tailEnd/>
                </a:ln>
              </p:spPr>
              <p:txBody>
                <a:bodyPr/>
                <a:lstStyle/>
                <a:p>
                  <a:endParaRPr lang="en-US"/>
                </a:p>
              </p:txBody>
            </p:sp>
            <p:sp>
              <p:nvSpPr>
                <p:cNvPr id="1336" name="Line 983"/>
                <p:cNvSpPr>
                  <a:spLocks noChangeShapeType="1"/>
                </p:cNvSpPr>
                <p:nvPr/>
              </p:nvSpPr>
              <p:spPr bwMode="auto">
                <a:xfrm>
                  <a:off x="4835" y="2163"/>
                  <a:ext cx="276" cy="31"/>
                </a:xfrm>
                <a:prstGeom prst="line">
                  <a:avLst/>
                </a:prstGeom>
                <a:noFill/>
                <a:ln w="12700">
                  <a:solidFill>
                    <a:srgbClr val="7F7F7F"/>
                  </a:solidFill>
                  <a:round/>
                  <a:headEnd/>
                  <a:tailEnd/>
                </a:ln>
              </p:spPr>
              <p:txBody>
                <a:bodyPr/>
                <a:lstStyle/>
                <a:p>
                  <a:endParaRPr lang="en-US"/>
                </a:p>
              </p:txBody>
            </p:sp>
            <p:sp>
              <p:nvSpPr>
                <p:cNvPr id="1337" name="Freeform 984"/>
                <p:cNvSpPr>
                  <a:spLocks/>
                </p:cNvSpPr>
                <p:nvPr/>
              </p:nvSpPr>
              <p:spPr bwMode="auto">
                <a:xfrm>
                  <a:off x="4851" y="2132"/>
                  <a:ext cx="204" cy="46"/>
                </a:xfrm>
                <a:custGeom>
                  <a:avLst/>
                  <a:gdLst>
                    <a:gd name="T0" fmla="*/ 39 w 204"/>
                    <a:gd name="T1" fmla="*/ 0 h 46"/>
                    <a:gd name="T2" fmla="*/ 16 w 204"/>
                    <a:gd name="T3" fmla="*/ 23 h 46"/>
                    <a:gd name="T4" fmla="*/ 0 w 204"/>
                    <a:gd name="T5" fmla="*/ 31 h 46"/>
                    <a:gd name="T6" fmla="*/ 173 w 204"/>
                    <a:gd name="T7" fmla="*/ 46 h 46"/>
                    <a:gd name="T8" fmla="*/ 189 w 204"/>
                    <a:gd name="T9" fmla="*/ 39 h 46"/>
                    <a:gd name="T10" fmla="*/ 204 w 204"/>
                    <a:gd name="T11" fmla="*/ 23 h 46"/>
                    <a:gd name="T12" fmla="*/ 39 w 204"/>
                    <a:gd name="T13" fmla="*/ 0 h 46"/>
                    <a:gd name="T14" fmla="*/ 0 60000 65536"/>
                    <a:gd name="T15" fmla="*/ 0 60000 65536"/>
                    <a:gd name="T16" fmla="*/ 0 60000 65536"/>
                    <a:gd name="T17" fmla="*/ 0 60000 65536"/>
                    <a:gd name="T18" fmla="*/ 0 60000 65536"/>
                    <a:gd name="T19" fmla="*/ 0 60000 65536"/>
                    <a:gd name="T20" fmla="*/ 0 60000 65536"/>
                    <a:gd name="T21" fmla="*/ 0 w 204"/>
                    <a:gd name="T22" fmla="*/ 0 h 46"/>
                    <a:gd name="T23" fmla="*/ 204 w 20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46">
                      <a:moveTo>
                        <a:pt x="39" y="0"/>
                      </a:moveTo>
                      <a:lnTo>
                        <a:pt x="16" y="23"/>
                      </a:lnTo>
                      <a:lnTo>
                        <a:pt x="0" y="31"/>
                      </a:lnTo>
                      <a:lnTo>
                        <a:pt x="173" y="46"/>
                      </a:lnTo>
                      <a:lnTo>
                        <a:pt x="189" y="39"/>
                      </a:lnTo>
                      <a:lnTo>
                        <a:pt x="204" y="23"/>
                      </a:lnTo>
                      <a:lnTo>
                        <a:pt x="39" y="0"/>
                      </a:lnTo>
                      <a:close/>
                    </a:path>
                  </a:pathLst>
                </a:custGeom>
                <a:solidFill>
                  <a:srgbClr val="808080"/>
                </a:solidFill>
                <a:ln w="9525">
                  <a:noFill/>
                  <a:round/>
                  <a:headEnd/>
                  <a:tailEnd/>
                </a:ln>
              </p:spPr>
              <p:txBody>
                <a:bodyPr/>
                <a:lstStyle/>
                <a:p>
                  <a:endParaRPr lang="en-US"/>
                </a:p>
              </p:txBody>
            </p:sp>
            <p:sp>
              <p:nvSpPr>
                <p:cNvPr id="1338" name="Line 985"/>
                <p:cNvSpPr>
                  <a:spLocks noChangeShapeType="1"/>
                </p:cNvSpPr>
                <p:nvPr/>
              </p:nvSpPr>
              <p:spPr bwMode="auto">
                <a:xfrm flipV="1">
                  <a:off x="4859" y="2155"/>
                  <a:ext cx="16" cy="8"/>
                </a:xfrm>
                <a:prstGeom prst="line">
                  <a:avLst/>
                </a:prstGeom>
                <a:noFill/>
                <a:ln w="12700">
                  <a:solidFill>
                    <a:srgbClr val="DFDFDF"/>
                  </a:solidFill>
                  <a:round/>
                  <a:headEnd/>
                  <a:tailEnd/>
                </a:ln>
              </p:spPr>
              <p:txBody>
                <a:bodyPr/>
                <a:lstStyle/>
                <a:p>
                  <a:endParaRPr lang="en-US"/>
                </a:p>
              </p:txBody>
            </p:sp>
            <p:sp>
              <p:nvSpPr>
                <p:cNvPr id="1339" name="Line 986"/>
                <p:cNvSpPr>
                  <a:spLocks noChangeShapeType="1"/>
                </p:cNvSpPr>
                <p:nvPr/>
              </p:nvSpPr>
              <p:spPr bwMode="auto">
                <a:xfrm flipV="1">
                  <a:off x="4875" y="2132"/>
                  <a:ext cx="23" cy="23"/>
                </a:xfrm>
                <a:prstGeom prst="line">
                  <a:avLst/>
                </a:prstGeom>
                <a:noFill/>
                <a:ln w="12700">
                  <a:solidFill>
                    <a:srgbClr val="DFDFDF"/>
                  </a:solidFill>
                  <a:round/>
                  <a:headEnd/>
                  <a:tailEnd/>
                </a:ln>
              </p:spPr>
              <p:txBody>
                <a:bodyPr/>
                <a:lstStyle/>
                <a:p>
                  <a:endParaRPr lang="en-US"/>
                </a:p>
              </p:txBody>
            </p:sp>
            <p:sp>
              <p:nvSpPr>
                <p:cNvPr id="1340" name="Line 987"/>
                <p:cNvSpPr>
                  <a:spLocks noChangeShapeType="1"/>
                </p:cNvSpPr>
                <p:nvPr/>
              </p:nvSpPr>
              <p:spPr bwMode="auto">
                <a:xfrm flipV="1">
                  <a:off x="4882" y="2155"/>
                  <a:ext cx="8" cy="8"/>
                </a:xfrm>
                <a:prstGeom prst="line">
                  <a:avLst/>
                </a:prstGeom>
                <a:noFill/>
                <a:ln w="12700">
                  <a:solidFill>
                    <a:srgbClr val="DFDFDF"/>
                  </a:solidFill>
                  <a:round/>
                  <a:headEnd/>
                  <a:tailEnd/>
                </a:ln>
              </p:spPr>
              <p:txBody>
                <a:bodyPr/>
                <a:lstStyle/>
                <a:p>
                  <a:endParaRPr lang="en-US"/>
                </a:p>
              </p:txBody>
            </p:sp>
            <p:sp>
              <p:nvSpPr>
                <p:cNvPr id="1341" name="Line 988"/>
                <p:cNvSpPr>
                  <a:spLocks noChangeShapeType="1"/>
                </p:cNvSpPr>
                <p:nvPr/>
              </p:nvSpPr>
              <p:spPr bwMode="auto">
                <a:xfrm flipV="1">
                  <a:off x="4890" y="2132"/>
                  <a:ext cx="24" cy="23"/>
                </a:xfrm>
                <a:prstGeom prst="line">
                  <a:avLst/>
                </a:prstGeom>
                <a:noFill/>
                <a:ln w="12700">
                  <a:solidFill>
                    <a:srgbClr val="DFDFDF"/>
                  </a:solidFill>
                  <a:round/>
                  <a:headEnd/>
                  <a:tailEnd/>
                </a:ln>
              </p:spPr>
              <p:txBody>
                <a:bodyPr/>
                <a:lstStyle/>
                <a:p>
                  <a:endParaRPr lang="en-US"/>
                </a:p>
              </p:txBody>
            </p:sp>
            <p:sp>
              <p:nvSpPr>
                <p:cNvPr id="1342" name="Line 989"/>
                <p:cNvSpPr>
                  <a:spLocks noChangeShapeType="1"/>
                </p:cNvSpPr>
                <p:nvPr/>
              </p:nvSpPr>
              <p:spPr bwMode="auto">
                <a:xfrm flipV="1">
                  <a:off x="4890" y="2155"/>
                  <a:ext cx="16" cy="8"/>
                </a:xfrm>
                <a:prstGeom prst="line">
                  <a:avLst/>
                </a:prstGeom>
                <a:noFill/>
                <a:ln w="12700">
                  <a:solidFill>
                    <a:srgbClr val="DFDFDF"/>
                  </a:solidFill>
                  <a:round/>
                  <a:headEnd/>
                  <a:tailEnd/>
                </a:ln>
              </p:spPr>
              <p:txBody>
                <a:bodyPr/>
                <a:lstStyle/>
                <a:p>
                  <a:endParaRPr lang="en-US"/>
                </a:p>
              </p:txBody>
            </p:sp>
            <p:sp>
              <p:nvSpPr>
                <p:cNvPr id="1343" name="Line 990"/>
                <p:cNvSpPr>
                  <a:spLocks noChangeShapeType="1"/>
                </p:cNvSpPr>
                <p:nvPr/>
              </p:nvSpPr>
              <p:spPr bwMode="auto">
                <a:xfrm flipV="1">
                  <a:off x="4906" y="2139"/>
                  <a:ext cx="24" cy="16"/>
                </a:xfrm>
                <a:prstGeom prst="line">
                  <a:avLst/>
                </a:prstGeom>
                <a:noFill/>
                <a:ln w="12700">
                  <a:solidFill>
                    <a:srgbClr val="DFDFDF"/>
                  </a:solidFill>
                  <a:round/>
                  <a:headEnd/>
                  <a:tailEnd/>
                </a:ln>
              </p:spPr>
              <p:txBody>
                <a:bodyPr/>
                <a:lstStyle/>
                <a:p>
                  <a:endParaRPr lang="en-US"/>
                </a:p>
              </p:txBody>
            </p:sp>
            <p:sp>
              <p:nvSpPr>
                <p:cNvPr id="1344" name="Line 991"/>
                <p:cNvSpPr>
                  <a:spLocks noChangeShapeType="1"/>
                </p:cNvSpPr>
                <p:nvPr/>
              </p:nvSpPr>
              <p:spPr bwMode="auto">
                <a:xfrm>
                  <a:off x="4906" y="2163"/>
                  <a:ext cx="16" cy="1"/>
                </a:xfrm>
                <a:prstGeom prst="line">
                  <a:avLst/>
                </a:prstGeom>
                <a:noFill/>
                <a:ln w="12700">
                  <a:solidFill>
                    <a:srgbClr val="DFDFDF"/>
                  </a:solidFill>
                  <a:round/>
                  <a:headEnd/>
                  <a:tailEnd/>
                </a:ln>
              </p:spPr>
              <p:txBody>
                <a:bodyPr/>
                <a:lstStyle/>
                <a:p>
                  <a:endParaRPr lang="en-US"/>
                </a:p>
              </p:txBody>
            </p:sp>
            <p:sp>
              <p:nvSpPr>
                <p:cNvPr id="1345" name="Line 992"/>
                <p:cNvSpPr>
                  <a:spLocks noChangeShapeType="1"/>
                </p:cNvSpPr>
                <p:nvPr/>
              </p:nvSpPr>
              <p:spPr bwMode="auto">
                <a:xfrm flipV="1">
                  <a:off x="4922" y="2139"/>
                  <a:ext cx="23" cy="24"/>
                </a:xfrm>
                <a:prstGeom prst="line">
                  <a:avLst/>
                </a:prstGeom>
                <a:noFill/>
                <a:ln w="12700">
                  <a:solidFill>
                    <a:srgbClr val="DFDFDF"/>
                  </a:solidFill>
                  <a:round/>
                  <a:headEnd/>
                  <a:tailEnd/>
                </a:ln>
              </p:spPr>
              <p:txBody>
                <a:bodyPr/>
                <a:lstStyle/>
                <a:p>
                  <a:endParaRPr lang="en-US"/>
                </a:p>
              </p:txBody>
            </p:sp>
            <p:sp>
              <p:nvSpPr>
                <p:cNvPr id="1346" name="Line 993"/>
                <p:cNvSpPr>
                  <a:spLocks noChangeShapeType="1"/>
                </p:cNvSpPr>
                <p:nvPr/>
              </p:nvSpPr>
              <p:spPr bwMode="auto">
                <a:xfrm flipV="1">
                  <a:off x="4922" y="2163"/>
                  <a:ext cx="15" cy="8"/>
                </a:xfrm>
                <a:prstGeom prst="line">
                  <a:avLst/>
                </a:prstGeom>
                <a:noFill/>
                <a:ln w="12700">
                  <a:solidFill>
                    <a:srgbClr val="DFDFDF"/>
                  </a:solidFill>
                  <a:round/>
                  <a:headEnd/>
                  <a:tailEnd/>
                </a:ln>
              </p:spPr>
              <p:txBody>
                <a:bodyPr/>
                <a:lstStyle/>
                <a:p>
                  <a:endParaRPr lang="en-US"/>
                </a:p>
              </p:txBody>
            </p:sp>
            <p:sp>
              <p:nvSpPr>
                <p:cNvPr id="1347" name="Line 994"/>
                <p:cNvSpPr>
                  <a:spLocks noChangeShapeType="1"/>
                </p:cNvSpPr>
                <p:nvPr/>
              </p:nvSpPr>
              <p:spPr bwMode="auto">
                <a:xfrm flipV="1">
                  <a:off x="4937" y="2139"/>
                  <a:ext cx="24" cy="24"/>
                </a:xfrm>
                <a:prstGeom prst="line">
                  <a:avLst/>
                </a:prstGeom>
                <a:noFill/>
                <a:ln w="12700">
                  <a:solidFill>
                    <a:srgbClr val="DFDFDF"/>
                  </a:solidFill>
                  <a:round/>
                  <a:headEnd/>
                  <a:tailEnd/>
                </a:ln>
              </p:spPr>
              <p:txBody>
                <a:bodyPr/>
                <a:lstStyle/>
                <a:p>
                  <a:endParaRPr lang="en-US"/>
                </a:p>
              </p:txBody>
            </p:sp>
            <p:sp>
              <p:nvSpPr>
                <p:cNvPr id="1348" name="Line 995"/>
                <p:cNvSpPr>
                  <a:spLocks noChangeShapeType="1"/>
                </p:cNvSpPr>
                <p:nvPr/>
              </p:nvSpPr>
              <p:spPr bwMode="auto">
                <a:xfrm flipV="1">
                  <a:off x="4937" y="2163"/>
                  <a:ext cx="16" cy="8"/>
                </a:xfrm>
                <a:prstGeom prst="line">
                  <a:avLst/>
                </a:prstGeom>
                <a:noFill/>
                <a:ln w="12700">
                  <a:solidFill>
                    <a:srgbClr val="DFDFDF"/>
                  </a:solidFill>
                  <a:round/>
                  <a:headEnd/>
                  <a:tailEnd/>
                </a:ln>
              </p:spPr>
              <p:txBody>
                <a:bodyPr/>
                <a:lstStyle/>
                <a:p>
                  <a:endParaRPr lang="en-US"/>
                </a:p>
              </p:txBody>
            </p:sp>
            <p:sp>
              <p:nvSpPr>
                <p:cNvPr id="1349" name="Line 996"/>
                <p:cNvSpPr>
                  <a:spLocks noChangeShapeType="1"/>
                </p:cNvSpPr>
                <p:nvPr/>
              </p:nvSpPr>
              <p:spPr bwMode="auto">
                <a:xfrm flipV="1">
                  <a:off x="4953" y="2139"/>
                  <a:ext cx="24" cy="24"/>
                </a:xfrm>
                <a:prstGeom prst="line">
                  <a:avLst/>
                </a:prstGeom>
                <a:noFill/>
                <a:ln w="12700">
                  <a:solidFill>
                    <a:srgbClr val="DFDFDF"/>
                  </a:solidFill>
                  <a:round/>
                  <a:headEnd/>
                  <a:tailEnd/>
                </a:ln>
              </p:spPr>
              <p:txBody>
                <a:bodyPr/>
                <a:lstStyle/>
                <a:p>
                  <a:endParaRPr lang="en-US"/>
                </a:p>
              </p:txBody>
            </p:sp>
            <p:sp>
              <p:nvSpPr>
                <p:cNvPr id="1350" name="Line 997"/>
                <p:cNvSpPr>
                  <a:spLocks noChangeShapeType="1"/>
                </p:cNvSpPr>
                <p:nvPr/>
              </p:nvSpPr>
              <p:spPr bwMode="auto">
                <a:xfrm flipV="1">
                  <a:off x="4953" y="2163"/>
                  <a:ext cx="16" cy="8"/>
                </a:xfrm>
                <a:prstGeom prst="line">
                  <a:avLst/>
                </a:prstGeom>
                <a:noFill/>
                <a:ln w="12700">
                  <a:solidFill>
                    <a:srgbClr val="DFDFDF"/>
                  </a:solidFill>
                  <a:round/>
                  <a:headEnd/>
                  <a:tailEnd/>
                </a:ln>
              </p:spPr>
              <p:txBody>
                <a:bodyPr/>
                <a:lstStyle/>
                <a:p>
                  <a:endParaRPr lang="en-US"/>
                </a:p>
              </p:txBody>
            </p:sp>
            <p:sp>
              <p:nvSpPr>
                <p:cNvPr id="1351" name="Line 998"/>
                <p:cNvSpPr>
                  <a:spLocks noChangeShapeType="1"/>
                </p:cNvSpPr>
                <p:nvPr/>
              </p:nvSpPr>
              <p:spPr bwMode="auto">
                <a:xfrm flipV="1">
                  <a:off x="4969" y="2139"/>
                  <a:ext cx="24" cy="24"/>
                </a:xfrm>
                <a:prstGeom prst="line">
                  <a:avLst/>
                </a:prstGeom>
                <a:noFill/>
                <a:ln w="12700">
                  <a:solidFill>
                    <a:srgbClr val="DFDFDF"/>
                  </a:solidFill>
                  <a:round/>
                  <a:headEnd/>
                  <a:tailEnd/>
                </a:ln>
              </p:spPr>
              <p:txBody>
                <a:bodyPr/>
                <a:lstStyle/>
                <a:p>
                  <a:endParaRPr lang="en-US"/>
                </a:p>
              </p:txBody>
            </p:sp>
            <p:sp>
              <p:nvSpPr>
                <p:cNvPr id="1352" name="Line 999"/>
                <p:cNvSpPr>
                  <a:spLocks noChangeShapeType="1"/>
                </p:cNvSpPr>
                <p:nvPr/>
              </p:nvSpPr>
              <p:spPr bwMode="auto">
                <a:xfrm flipV="1">
                  <a:off x="4969" y="2163"/>
                  <a:ext cx="16" cy="8"/>
                </a:xfrm>
                <a:prstGeom prst="line">
                  <a:avLst/>
                </a:prstGeom>
                <a:noFill/>
                <a:ln w="12700">
                  <a:solidFill>
                    <a:srgbClr val="DFDFDF"/>
                  </a:solidFill>
                  <a:round/>
                  <a:headEnd/>
                  <a:tailEnd/>
                </a:ln>
              </p:spPr>
              <p:txBody>
                <a:bodyPr/>
                <a:lstStyle/>
                <a:p>
                  <a:endParaRPr lang="en-US"/>
                </a:p>
              </p:txBody>
            </p:sp>
            <p:sp>
              <p:nvSpPr>
                <p:cNvPr id="1353" name="Line 1000"/>
                <p:cNvSpPr>
                  <a:spLocks noChangeShapeType="1"/>
                </p:cNvSpPr>
                <p:nvPr/>
              </p:nvSpPr>
              <p:spPr bwMode="auto">
                <a:xfrm flipV="1">
                  <a:off x="4985" y="2147"/>
                  <a:ext cx="23" cy="16"/>
                </a:xfrm>
                <a:prstGeom prst="line">
                  <a:avLst/>
                </a:prstGeom>
                <a:noFill/>
                <a:ln w="12700">
                  <a:solidFill>
                    <a:srgbClr val="DFDFDF"/>
                  </a:solidFill>
                  <a:round/>
                  <a:headEnd/>
                  <a:tailEnd/>
                </a:ln>
              </p:spPr>
              <p:txBody>
                <a:bodyPr/>
                <a:lstStyle/>
                <a:p>
                  <a:endParaRPr lang="en-US"/>
                </a:p>
              </p:txBody>
            </p:sp>
            <p:sp>
              <p:nvSpPr>
                <p:cNvPr id="1354" name="Line 1001"/>
                <p:cNvSpPr>
                  <a:spLocks noChangeShapeType="1"/>
                </p:cNvSpPr>
                <p:nvPr/>
              </p:nvSpPr>
              <p:spPr bwMode="auto">
                <a:xfrm>
                  <a:off x="4985" y="2171"/>
                  <a:ext cx="8" cy="1"/>
                </a:xfrm>
                <a:prstGeom prst="line">
                  <a:avLst/>
                </a:prstGeom>
                <a:noFill/>
                <a:ln w="12700">
                  <a:solidFill>
                    <a:srgbClr val="DFDFDF"/>
                  </a:solidFill>
                  <a:round/>
                  <a:headEnd/>
                  <a:tailEnd/>
                </a:ln>
              </p:spPr>
              <p:txBody>
                <a:bodyPr/>
                <a:lstStyle/>
                <a:p>
                  <a:endParaRPr lang="en-US"/>
                </a:p>
              </p:txBody>
            </p:sp>
            <p:sp>
              <p:nvSpPr>
                <p:cNvPr id="1355" name="Line 1002"/>
                <p:cNvSpPr>
                  <a:spLocks noChangeShapeType="1"/>
                </p:cNvSpPr>
                <p:nvPr/>
              </p:nvSpPr>
              <p:spPr bwMode="auto">
                <a:xfrm flipV="1">
                  <a:off x="4993" y="2147"/>
                  <a:ext cx="31" cy="24"/>
                </a:xfrm>
                <a:prstGeom prst="line">
                  <a:avLst/>
                </a:prstGeom>
                <a:noFill/>
                <a:ln w="12700">
                  <a:solidFill>
                    <a:srgbClr val="DFDFDF"/>
                  </a:solidFill>
                  <a:round/>
                  <a:headEnd/>
                  <a:tailEnd/>
                </a:ln>
              </p:spPr>
              <p:txBody>
                <a:bodyPr/>
                <a:lstStyle/>
                <a:p>
                  <a:endParaRPr lang="en-US"/>
                </a:p>
              </p:txBody>
            </p:sp>
            <p:sp>
              <p:nvSpPr>
                <p:cNvPr id="1356" name="Line 1003"/>
                <p:cNvSpPr>
                  <a:spLocks noChangeShapeType="1"/>
                </p:cNvSpPr>
                <p:nvPr/>
              </p:nvSpPr>
              <p:spPr bwMode="auto">
                <a:xfrm flipV="1">
                  <a:off x="5000" y="2171"/>
                  <a:ext cx="8" cy="7"/>
                </a:xfrm>
                <a:prstGeom prst="line">
                  <a:avLst/>
                </a:prstGeom>
                <a:noFill/>
                <a:ln w="12700">
                  <a:solidFill>
                    <a:srgbClr val="DFDFDF"/>
                  </a:solidFill>
                  <a:round/>
                  <a:headEnd/>
                  <a:tailEnd/>
                </a:ln>
              </p:spPr>
              <p:txBody>
                <a:bodyPr/>
                <a:lstStyle/>
                <a:p>
                  <a:endParaRPr lang="en-US"/>
                </a:p>
              </p:txBody>
            </p:sp>
            <p:sp>
              <p:nvSpPr>
                <p:cNvPr id="1357" name="Line 1004"/>
                <p:cNvSpPr>
                  <a:spLocks noChangeShapeType="1"/>
                </p:cNvSpPr>
                <p:nvPr/>
              </p:nvSpPr>
              <p:spPr bwMode="auto">
                <a:xfrm flipV="1">
                  <a:off x="5008" y="2147"/>
                  <a:ext cx="32" cy="24"/>
                </a:xfrm>
                <a:prstGeom prst="line">
                  <a:avLst/>
                </a:prstGeom>
                <a:noFill/>
                <a:ln w="12700">
                  <a:solidFill>
                    <a:srgbClr val="DFDFDF"/>
                  </a:solidFill>
                  <a:round/>
                  <a:headEnd/>
                  <a:tailEnd/>
                </a:ln>
              </p:spPr>
              <p:txBody>
                <a:bodyPr/>
                <a:lstStyle/>
                <a:p>
                  <a:endParaRPr lang="en-US"/>
                </a:p>
              </p:txBody>
            </p:sp>
            <p:sp>
              <p:nvSpPr>
                <p:cNvPr id="1358" name="Line 1005"/>
                <p:cNvSpPr>
                  <a:spLocks noChangeShapeType="1"/>
                </p:cNvSpPr>
                <p:nvPr/>
              </p:nvSpPr>
              <p:spPr bwMode="auto">
                <a:xfrm flipV="1">
                  <a:off x="5008" y="2171"/>
                  <a:ext cx="16" cy="7"/>
                </a:xfrm>
                <a:prstGeom prst="line">
                  <a:avLst/>
                </a:prstGeom>
                <a:noFill/>
                <a:ln w="12700">
                  <a:solidFill>
                    <a:srgbClr val="DFDFDF"/>
                  </a:solidFill>
                  <a:round/>
                  <a:headEnd/>
                  <a:tailEnd/>
                </a:ln>
              </p:spPr>
              <p:txBody>
                <a:bodyPr/>
                <a:lstStyle/>
                <a:p>
                  <a:endParaRPr lang="en-US"/>
                </a:p>
              </p:txBody>
            </p:sp>
            <p:sp>
              <p:nvSpPr>
                <p:cNvPr id="1359" name="Line 1006"/>
                <p:cNvSpPr>
                  <a:spLocks noChangeShapeType="1"/>
                </p:cNvSpPr>
                <p:nvPr/>
              </p:nvSpPr>
              <p:spPr bwMode="auto">
                <a:xfrm flipV="1">
                  <a:off x="5024" y="2147"/>
                  <a:ext cx="24" cy="24"/>
                </a:xfrm>
                <a:prstGeom prst="line">
                  <a:avLst/>
                </a:prstGeom>
                <a:noFill/>
                <a:ln w="12700">
                  <a:solidFill>
                    <a:srgbClr val="DFDFDF"/>
                  </a:solidFill>
                  <a:round/>
                  <a:headEnd/>
                  <a:tailEnd/>
                </a:ln>
              </p:spPr>
              <p:txBody>
                <a:bodyPr/>
                <a:lstStyle/>
                <a:p>
                  <a:endParaRPr lang="en-US"/>
                </a:p>
              </p:txBody>
            </p:sp>
            <p:sp>
              <p:nvSpPr>
                <p:cNvPr id="1360" name="Line 1007"/>
                <p:cNvSpPr>
                  <a:spLocks noChangeShapeType="1"/>
                </p:cNvSpPr>
                <p:nvPr/>
              </p:nvSpPr>
              <p:spPr bwMode="auto">
                <a:xfrm flipV="1">
                  <a:off x="5079" y="2178"/>
                  <a:ext cx="16" cy="8"/>
                </a:xfrm>
                <a:prstGeom prst="line">
                  <a:avLst/>
                </a:prstGeom>
                <a:noFill/>
                <a:ln w="12700">
                  <a:solidFill>
                    <a:srgbClr val="DFDFDF"/>
                  </a:solidFill>
                  <a:round/>
                  <a:headEnd/>
                  <a:tailEnd/>
                </a:ln>
              </p:spPr>
              <p:txBody>
                <a:bodyPr/>
                <a:lstStyle/>
                <a:p>
                  <a:endParaRPr lang="en-US"/>
                </a:p>
              </p:txBody>
            </p:sp>
            <p:sp>
              <p:nvSpPr>
                <p:cNvPr id="1361" name="Line 1008"/>
                <p:cNvSpPr>
                  <a:spLocks noChangeShapeType="1"/>
                </p:cNvSpPr>
                <p:nvPr/>
              </p:nvSpPr>
              <p:spPr bwMode="auto">
                <a:xfrm flipV="1">
                  <a:off x="5095" y="2155"/>
                  <a:ext cx="23" cy="23"/>
                </a:xfrm>
                <a:prstGeom prst="line">
                  <a:avLst/>
                </a:prstGeom>
                <a:noFill/>
                <a:ln w="12700">
                  <a:solidFill>
                    <a:srgbClr val="DFDFDF"/>
                  </a:solidFill>
                  <a:round/>
                  <a:headEnd/>
                  <a:tailEnd/>
                </a:ln>
              </p:spPr>
              <p:txBody>
                <a:bodyPr/>
                <a:lstStyle/>
                <a:p>
                  <a:endParaRPr lang="en-US"/>
                </a:p>
              </p:txBody>
            </p:sp>
            <p:sp>
              <p:nvSpPr>
                <p:cNvPr id="1362" name="Line 1009"/>
                <p:cNvSpPr>
                  <a:spLocks noChangeShapeType="1"/>
                </p:cNvSpPr>
                <p:nvPr/>
              </p:nvSpPr>
              <p:spPr bwMode="auto">
                <a:xfrm flipV="1">
                  <a:off x="5071" y="2178"/>
                  <a:ext cx="8" cy="8"/>
                </a:xfrm>
                <a:prstGeom prst="line">
                  <a:avLst/>
                </a:prstGeom>
                <a:noFill/>
                <a:ln w="12700">
                  <a:solidFill>
                    <a:srgbClr val="DFDFDF"/>
                  </a:solidFill>
                  <a:round/>
                  <a:headEnd/>
                  <a:tailEnd/>
                </a:ln>
              </p:spPr>
              <p:txBody>
                <a:bodyPr/>
                <a:lstStyle/>
                <a:p>
                  <a:endParaRPr lang="en-US"/>
                </a:p>
              </p:txBody>
            </p:sp>
            <p:sp>
              <p:nvSpPr>
                <p:cNvPr id="1363" name="Line 1010"/>
                <p:cNvSpPr>
                  <a:spLocks noChangeShapeType="1"/>
                </p:cNvSpPr>
                <p:nvPr/>
              </p:nvSpPr>
              <p:spPr bwMode="auto">
                <a:xfrm flipV="1">
                  <a:off x="5079" y="2155"/>
                  <a:ext cx="24" cy="23"/>
                </a:xfrm>
                <a:prstGeom prst="line">
                  <a:avLst/>
                </a:prstGeom>
                <a:noFill/>
                <a:ln w="12700">
                  <a:solidFill>
                    <a:srgbClr val="DFDFDF"/>
                  </a:solidFill>
                  <a:round/>
                  <a:headEnd/>
                  <a:tailEnd/>
                </a:ln>
              </p:spPr>
              <p:txBody>
                <a:bodyPr/>
                <a:lstStyle/>
                <a:p>
                  <a:endParaRPr lang="en-US"/>
                </a:p>
              </p:txBody>
            </p:sp>
            <p:sp>
              <p:nvSpPr>
                <p:cNvPr id="1364" name="Line 1011"/>
                <p:cNvSpPr>
                  <a:spLocks noChangeShapeType="1"/>
                </p:cNvSpPr>
                <p:nvPr/>
              </p:nvSpPr>
              <p:spPr bwMode="auto">
                <a:xfrm flipV="1">
                  <a:off x="5055" y="2171"/>
                  <a:ext cx="16" cy="7"/>
                </a:xfrm>
                <a:prstGeom prst="line">
                  <a:avLst/>
                </a:prstGeom>
                <a:noFill/>
                <a:ln w="12700">
                  <a:solidFill>
                    <a:srgbClr val="DFDFDF"/>
                  </a:solidFill>
                  <a:round/>
                  <a:headEnd/>
                  <a:tailEnd/>
                </a:ln>
              </p:spPr>
              <p:txBody>
                <a:bodyPr/>
                <a:lstStyle/>
                <a:p>
                  <a:endParaRPr lang="en-US"/>
                </a:p>
              </p:txBody>
            </p:sp>
            <p:sp>
              <p:nvSpPr>
                <p:cNvPr id="1365" name="Line 1012"/>
                <p:cNvSpPr>
                  <a:spLocks noChangeShapeType="1"/>
                </p:cNvSpPr>
                <p:nvPr/>
              </p:nvSpPr>
              <p:spPr bwMode="auto">
                <a:xfrm flipV="1">
                  <a:off x="5071" y="2155"/>
                  <a:ext cx="16" cy="16"/>
                </a:xfrm>
                <a:prstGeom prst="line">
                  <a:avLst/>
                </a:prstGeom>
                <a:noFill/>
                <a:ln w="12700">
                  <a:solidFill>
                    <a:srgbClr val="DFDFDF"/>
                  </a:solidFill>
                  <a:round/>
                  <a:headEnd/>
                  <a:tailEnd/>
                </a:ln>
              </p:spPr>
              <p:txBody>
                <a:bodyPr/>
                <a:lstStyle/>
                <a:p>
                  <a:endParaRPr lang="en-US"/>
                </a:p>
              </p:txBody>
            </p:sp>
            <p:sp>
              <p:nvSpPr>
                <p:cNvPr id="1366" name="Line 1013"/>
                <p:cNvSpPr>
                  <a:spLocks noChangeShapeType="1"/>
                </p:cNvSpPr>
                <p:nvPr/>
              </p:nvSpPr>
              <p:spPr bwMode="auto">
                <a:xfrm>
                  <a:off x="4875" y="2139"/>
                  <a:ext cx="243" cy="24"/>
                </a:xfrm>
                <a:prstGeom prst="line">
                  <a:avLst/>
                </a:prstGeom>
                <a:noFill/>
                <a:ln w="12700">
                  <a:solidFill>
                    <a:srgbClr val="DFDFDF"/>
                  </a:solidFill>
                  <a:round/>
                  <a:headEnd/>
                  <a:tailEnd/>
                </a:ln>
              </p:spPr>
              <p:txBody>
                <a:bodyPr/>
                <a:lstStyle/>
                <a:p>
                  <a:endParaRPr lang="en-US"/>
                </a:p>
              </p:txBody>
            </p:sp>
            <p:sp>
              <p:nvSpPr>
                <p:cNvPr id="1367" name="Line 1014"/>
                <p:cNvSpPr>
                  <a:spLocks noChangeShapeType="1"/>
                </p:cNvSpPr>
                <p:nvPr/>
              </p:nvSpPr>
              <p:spPr bwMode="auto">
                <a:xfrm>
                  <a:off x="4867" y="2147"/>
                  <a:ext cx="244" cy="24"/>
                </a:xfrm>
                <a:prstGeom prst="line">
                  <a:avLst/>
                </a:prstGeom>
                <a:noFill/>
                <a:ln w="12700">
                  <a:solidFill>
                    <a:srgbClr val="DFDFDF"/>
                  </a:solidFill>
                  <a:round/>
                  <a:headEnd/>
                  <a:tailEnd/>
                </a:ln>
              </p:spPr>
              <p:txBody>
                <a:bodyPr/>
                <a:lstStyle/>
                <a:p>
                  <a:endParaRPr lang="en-US"/>
                </a:p>
              </p:txBody>
            </p:sp>
            <p:sp>
              <p:nvSpPr>
                <p:cNvPr id="1368" name="Line 1015"/>
                <p:cNvSpPr>
                  <a:spLocks noChangeShapeType="1"/>
                </p:cNvSpPr>
                <p:nvPr/>
              </p:nvSpPr>
              <p:spPr bwMode="auto">
                <a:xfrm>
                  <a:off x="4859" y="2155"/>
                  <a:ext cx="244" cy="23"/>
                </a:xfrm>
                <a:prstGeom prst="line">
                  <a:avLst/>
                </a:prstGeom>
                <a:noFill/>
                <a:ln w="12700">
                  <a:solidFill>
                    <a:srgbClr val="DFDFDF"/>
                  </a:solidFill>
                  <a:round/>
                  <a:headEnd/>
                  <a:tailEnd/>
                </a:ln>
              </p:spPr>
              <p:txBody>
                <a:bodyPr/>
                <a:lstStyle/>
                <a:p>
                  <a:endParaRPr lang="en-US"/>
                </a:p>
              </p:txBody>
            </p:sp>
            <p:sp>
              <p:nvSpPr>
                <p:cNvPr id="1369" name="Line 1016"/>
                <p:cNvSpPr>
                  <a:spLocks noChangeShapeType="1"/>
                </p:cNvSpPr>
                <p:nvPr/>
              </p:nvSpPr>
              <p:spPr bwMode="auto">
                <a:xfrm flipV="1">
                  <a:off x="5111" y="2178"/>
                  <a:ext cx="15" cy="16"/>
                </a:xfrm>
                <a:prstGeom prst="line">
                  <a:avLst/>
                </a:prstGeom>
                <a:noFill/>
                <a:ln w="12700">
                  <a:solidFill>
                    <a:srgbClr val="3F3F3F"/>
                  </a:solidFill>
                  <a:round/>
                  <a:headEnd/>
                  <a:tailEnd/>
                </a:ln>
              </p:spPr>
              <p:txBody>
                <a:bodyPr/>
                <a:lstStyle/>
                <a:p>
                  <a:endParaRPr lang="en-US"/>
                </a:p>
              </p:txBody>
            </p:sp>
            <p:sp>
              <p:nvSpPr>
                <p:cNvPr id="1370" name="Line 1017"/>
                <p:cNvSpPr>
                  <a:spLocks noChangeShapeType="1"/>
                </p:cNvSpPr>
                <p:nvPr/>
              </p:nvSpPr>
              <p:spPr bwMode="auto">
                <a:xfrm flipV="1">
                  <a:off x="5126" y="2163"/>
                  <a:ext cx="16" cy="15"/>
                </a:xfrm>
                <a:prstGeom prst="line">
                  <a:avLst/>
                </a:prstGeom>
                <a:noFill/>
                <a:ln w="12700">
                  <a:solidFill>
                    <a:srgbClr val="3F3F3F"/>
                  </a:solidFill>
                  <a:round/>
                  <a:headEnd/>
                  <a:tailEnd/>
                </a:ln>
              </p:spPr>
              <p:txBody>
                <a:bodyPr/>
                <a:lstStyle/>
                <a:p>
                  <a:endParaRPr lang="en-US"/>
                </a:p>
              </p:txBody>
            </p:sp>
          </p:grpSp>
          <p:sp>
            <p:nvSpPr>
              <p:cNvPr id="1213" name="Line 614"/>
              <p:cNvSpPr>
                <a:spLocks noChangeShapeType="1"/>
              </p:cNvSpPr>
              <p:nvPr/>
            </p:nvSpPr>
            <p:spPr bwMode="auto">
              <a:xfrm flipV="1">
                <a:off x="6391041" y="2288189"/>
                <a:ext cx="0" cy="54281"/>
              </a:xfrm>
              <a:prstGeom prst="line">
                <a:avLst/>
              </a:prstGeom>
              <a:noFill/>
              <a:ln w="9525">
                <a:solidFill>
                  <a:schemeClr val="tx1"/>
                </a:solidFill>
                <a:round/>
                <a:headEnd/>
                <a:tailEnd/>
              </a:ln>
            </p:spPr>
            <p:txBody>
              <a:bodyPr/>
              <a:lstStyle/>
              <a:p>
                <a:endParaRPr lang="en-US"/>
              </a:p>
            </p:txBody>
          </p:sp>
          <p:pic>
            <p:nvPicPr>
              <p:cNvPr id="1214" name="Picture 25" descr="http://www.safenet-inc.com/images/Products/AccessServer-net.JPG"/>
              <p:cNvPicPr>
                <a:picLocks noChangeAspect="1" noChangeArrowheads="1"/>
              </p:cNvPicPr>
              <p:nvPr/>
            </p:nvPicPr>
            <p:blipFill>
              <a:blip r:embed="rId61" cstate="print"/>
              <a:srcRect/>
              <a:stretch>
                <a:fillRect/>
              </a:stretch>
            </p:blipFill>
            <p:spPr bwMode="auto">
              <a:xfrm flipH="1">
                <a:off x="7543800" y="2014105"/>
                <a:ext cx="796188" cy="494518"/>
              </a:xfrm>
              <a:prstGeom prst="rect">
                <a:avLst/>
              </a:prstGeom>
              <a:noFill/>
              <a:ln w="9525">
                <a:noFill/>
                <a:miter lim="800000"/>
                <a:headEnd/>
                <a:tailEnd/>
              </a:ln>
            </p:spPr>
          </p:pic>
          <p:pic>
            <p:nvPicPr>
              <p:cNvPr id="1215" name="Picture 5" descr="D0_Higgsevent.gif"/>
              <p:cNvPicPr>
                <a:picLocks noChangeAspect="1" noChangeArrowheads="1"/>
              </p:cNvPicPr>
              <p:nvPr/>
            </p:nvPicPr>
            <p:blipFill>
              <a:blip r:embed="rId62" cstate="print"/>
              <a:srcRect/>
              <a:stretch>
                <a:fillRect/>
              </a:stretch>
            </p:blipFill>
            <p:spPr bwMode="auto">
              <a:xfrm>
                <a:off x="7961263" y="1447800"/>
                <a:ext cx="420737" cy="457200"/>
              </a:xfrm>
              <a:prstGeom prst="rect">
                <a:avLst/>
              </a:prstGeom>
              <a:noFill/>
              <a:ln w="6350">
                <a:solidFill>
                  <a:schemeClr val="bg2"/>
                </a:solidFill>
                <a:miter lim="800000"/>
                <a:headEnd/>
                <a:tailEnd/>
              </a:ln>
            </p:spPr>
          </p:pic>
          <p:pic>
            <p:nvPicPr>
              <p:cNvPr id="1216" name="Picture 2052"/>
              <p:cNvPicPr>
                <a:picLocks noChangeAspect="1" noChangeArrowheads="1"/>
              </p:cNvPicPr>
              <p:nvPr/>
            </p:nvPicPr>
            <p:blipFill>
              <a:blip r:embed="rId63" cstate="print">
                <a:lum bright="12000" contrast="18000"/>
              </a:blip>
              <a:srcRect t="977" b="6834"/>
              <a:stretch>
                <a:fillRect/>
              </a:stretch>
            </p:blipFill>
            <p:spPr bwMode="auto">
              <a:xfrm>
                <a:off x="7696200" y="2514600"/>
                <a:ext cx="756942" cy="381000"/>
              </a:xfrm>
              <a:prstGeom prst="rect">
                <a:avLst/>
              </a:prstGeom>
              <a:noFill/>
              <a:ln w="6350">
                <a:noFill/>
                <a:miter lim="800000"/>
                <a:headEnd/>
                <a:tailEnd/>
              </a:ln>
            </p:spPr>
          </p:pic>
          <p:pic>
            <p:nvPicPr>
              <p:cNvPr id="1217" name="Picture 4"/>
              <p:cNvPicPr>
                <a:picLocks noChangeAspect="1" noChangeArrowheads="1"/>
              </p:cNvPicPr>
              <p:nvPr/>
            </p:nvPicPr>
            <p:blipFill>
              <a:blip r:embed="rId64" cstate="print">
                <a:lum bright="18000" contrast="30000"/>
              </a:blip>
              <a:srcRect l="15285" t="9258" r="10667" b="15277"/>
              <a:stretch>
                <a:fillRect/>
              </a:stretch>
            </p:blipFill>
            <p:spPr bwMode="auto">
              <a:xfrm>
                <a:off x="5744033" y="2133600"/>
                <a:ext cx="809167" cy="457200"/>
              </a:xfrm>
              <a:prstGeom prst="rect">
                <a:avLst/>
              </a:prstGeom>
              <a:noFill/>
              <a:ln w="6350">
                <a:solidFill>
                  <a:schemeClr val="folHlink"/>
                </a:solidFill>
                <a:miter lim="800000"/>
                <a:headEnd/>
                <a:tailEnd/>
              </a:ln>
            </p:spPr>
          </p:pic>
          <p:pic>
            <p:nvPicPr>
              <p:cNvPr id="1218" name="Picture 4" descr="C:\Tom's Pad\PIX\sc98pix\JPGs\stuttgartigrid.jpg"/>
              <p:cNvPicPr>
                <a:picLocks noChangeAspect="1" noChangeArrowheads="1"/>
              </p:cNvPicPr>
              <p:nvPr/>
            </p:nvPicPr>
            <p:blipFill>
              <a:blip r:embed="rId65" cstate="print"/>
              <a:srcRect r="22353"/>
              <a:stretch>
                <a:fillRect/>
              </a:stretch>
            </p:blipFill>
            <p:spPr bwMode="auto">
              <a:xfrm>
                <a:off x="5562600" y="1392147"/>
                <a:ext cx="685800" cy="589053"/>
              </a:xfrm>
              <a:prstGeom prst="rect">
                <a:avLst/>
              </a:prstGeom>
              <a:noFill/>
              <a:ln w="6350">
                <a:solidFill>
                  <a:schemeClr val="tx1"/>
                </a:solidFill>
                <a:miter lim="800000"/>
                <a:headEnd/>
                <a:tailEnd/>
              </a:ln>
            </p:spPr>
          </p:pic>
          <p:pic>
            <p:nvPicPr>
              <p:cNvPr id="1219" name="Picture 75" descr="http://tbn0.google.com/images?q=tbn:NW7apz0TuXVqrM:http://ergonomenon.files.wordpress.com/2006/11/srtutor.jpg">
                <a:hlinkClick r:id="rId66"/>
              </p:cNvPr>
              <p:cNvPicPr>
                <a:picLocks noChangeAspect="1" noChangeArrowheads="1"/>
              </p:cNvPicPr>
              <p:nvPr/>
            </p:nvPicPr>
            <p:blipFill>
              <a:blip r:embed="rId67" cstate="print"/>
              <a:srcRect/>
              <a:stretch>
                <a:fillRect/>
              </a:stretch>
            </p:blipFill>
            <p:spPr bwMode="auto">
              <a:xfrm>
                <a:off x="6629400" y="2286000"/>
                <a:ext cx="673100" cy="504825"/>
              </a:xfrm>
              <a:prstGeom prst="rect">
                <a:avLst/>
              </a:prstGeom>
              <a:noFill/>
              <a:ln w="9525">
                <a:noFill/>
                <a:miter lim="800000"/>
                <a:headEnd/>
                <a:tailEnd/>
              </a:ln>
            </p:spPr>
          </p:pic>
        </p:grpSp>
      </p:grpSp>
      <p:sp>
        <p:nvSpPr>
          <p:cNvPr id="1098" name="Rectangle 845"/>
          <p:cNvSpPr>
            <a:spLocks noChangeArrowheads="1"/>
          </p:cNvSpPr>
          <p:nvPr/>
        </p:nvSpPr>
        <p:spPr bwMode="auto">
          <a:xfrm>
            <a:off x="7772400" y="762000"/>
            <a:ext cx="228600" cy="1524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1"/>
          <p:cNvSpPr>
            <a:spLocks noGrp="1"/>
          </p:cNvSpPr>
          <p:nvPr>
            <p:ph type="sldNum" sz="quarter" idx="10"/>
          </p:nvPr>
        </p:nvSpPr>
        <p:spPr>
          <a:noFill/>
        </p:spPr>
        <p:txBody>
          <a:bodyPr/>
          <a:lstStyle/>
          <a:p>
            <a:fld id="{36FFD27D-1066-489C-8661-F7D0BB101273}" type="slidenum">
              <a:rPr lang="en-US" smtClean="0"/>
              <a:pPr/>
              <a:t>36</a:t>
            </a:fld>
            <a:endParaRPr lang="en-US" sz="1400" smtClean="0"/>
          </a:p>
        </p:txBody>
      </p:sp>
      <p:sp>
        <p:nvSpPr>
          <p:cNvPr id="2055" name="Date Placeholder 2"/>
          <p:cNvSpPr>
            <a:spLocks noGrp="1"/>
          </p:cNvSpPr>
          <p:nvPr>
            <p:ph type="dt" sz="quarter" idx="11"/>
          </p:nvPr>
        </p:nvSpPr>
        <p:spPr>
          <a:noFill/>
        </p:spPr>
        <p:txBody>
          <a:bodyPr/>
          <a:lstStyle/>
          <a:p>
            <a:r>
              <a:rPr lang="en-US" smtClean="0"/>
              <a:t>IBM Research</a:t>
            </a:r>
          </a:p>
        </p:txBody>
      </p:sp>
      <p:sp>
        <p:nvSpPr>
          <p:cNvPr id="2056" name="Footer Placeholder 3"/>
          <p:cNvSpPr>
            <a:spLocks noGrp="1"/>
          </p:cNvSpPr>
          <p:nvPr>
            <p:ph type="ftr" sz="quarter" idx="12"/>
          </p:nvPr>
        </p:nvSpPr>
        <p:spPr>
          <a:noFill/>
        </p:spPr>
        <p:txBody>
          <a:bodyPr/>
          <a:lstStyle/>
          <a:p>
            <a:r>
              <a:rPr lang="en-US" smtClean="0"/>
              <a:t>Jeannette M. Wing</a:t>
            </a:r>
          </a:p>
        </p:txBody>
      </p:sp>
      <p:grpSp>
        <p:nvGrpSpPr>
          <p:cNvPr id="2" name="Group 2" descr="technical examples"/>
          <p:cNvGrpSpPr>
            <a:grpSpLocks/>
          </p:cNvGrpSpPr>
          <p:nvPr/>
        </p:nvGrpSpPr>
        <p:grpSpPr bwMode="auto">
          <a:xfrm>
            <a:off x="5791200" y="2133600"/>
            <a:ext cx="3124200" cy="2990850"/>
            <a:chOff x="3648" y="1344"/>
            <a:chExt cx="1968" cy="1884"/>
          </a:xfrm>
        </p:grpSpPr>
        <p:sp>
          <p:nvSpPr>
            <p:cNvPr id="2898" name="Text Box 3"/>
            <p:cNvSpPr txBox="1">
              <a:spLocks noChangeArrowheads="1"/>
            </p:cNvSpPr>
            <p:nvPr/>
          </p:nvSpPr>
          <p:spPr bwMode="auto">
            <a:xfrm>
              <a:off x="4269" y="2997"/>
              <a:ext cx="445" cy="231"/>
            </a:xfrm>
            <a:prstGeom prst="rect">
              <a:avLst/>
            </a:prstGeom>
            <a:noFill/>
            <a:ln w="9525">
              <a:noFill/>
              <a:miter lim="800000"/>
              <a:headEnd/>
              <a:tailEnd/>
            </a:ln>
          </p:spPr>
          <p:txBody>
            <a:bodyPr wrap="none">
              <a:spAutoFit/>
            </a:bodyPr>
            <a:lstStyle/>
            <a:p>
              <a:r>
                <a:rPr lang="en-US">
                  <a:latin typeface="Comic Sans MS" pitchFamily="66" charset="0"/>
                </a:rPr>
                <a:t>1999</a:t>
              </a:r>
            </a:p>
          </p:txBody>
        </p:sp>
        <p:pic>
          <p:nvPicPr>
            <p:cNvPr id="2899" name="Picture 4" descr="Internet_map_1024"/>
            <p:cNvPicPr>
              <a:picLocks noChangeAspect="1" noChangeArrowheads="1"/>
            </p:cNvPicPr>
            <p:nvPr/>
          </p:nvPicPr>
          <p:blipFill>
            <a:blip r:embed="rId4" cstate="print"/>
            <a:srcRect/>
            <a:stretch>
              <a:fillRect/>
            </a:stretch>
          </p:blipFill>
          <p:spPr bwMode="auto">
            <a:xfrm>
              <a:off x="3648" y="1344"/>
              <a:ext cx="1968" cy="1632"/>
            </a:xfrm>
            <a:prstGeom prst="rect">
              <a:avLst/>
            </a:prstGeom>
            <a:noFill/>
            <a:ln w="9525">
              <a:noFill/>
              <a:miter lim="800000"/>
              <a:headEnd/>
              <a:tailEnd/>
            </a:ln>
          </p:spPr>
        </p:pic>
      </p:grpSp>
      <p:sp>
        <p:nvSpPr>
          <p:cNvPr id="2058" name="Rectangle 5"/>
          <p:cNvSpPr>
            <a:spLocks noChangeArrowheads="1"/>
          </p:cNvSpPr>
          <p:nvPr/>
        </p:nvSpPr>
        <p:spPr bwMode="auto">
          <a:xfrm>
            <a:off x="7848600" y="6477000"/>
            <a:ext cx="1143000" cy="228600"/>
          </a:xfrm>
          <a:prstGeom prst="rect">
            <a:avLst/>
          </a:prstGeom>
          <a:solidFill>
            <a:schemeClr val="bg1"/>
          </a:solidFill>
          <a:ln w="9525">
            <a:noFill/>
            <a:miter lim="800000"/>
            <a:headEnd/>
            <a:tailEnd/>
          </a:ln>
        </p:spPr>
        <p:txBody>
          <a:bodyPr wrap="none" anchor="ctr"/>
          <a:lstStyle/>
          <a:p>
            <a:endParaRPr lang="en-US"/>
          </a:p>
        </p:txBody>
      </p:sp>
      <p:sp>
        <p:nvSpPr>
          <p:cNvPr id="2059" name="Rectangle 6"/>
          <p:cNvSpPr>
            <a:spLocks noChangeArrowheads="1"/>
          </p:cNvSpPr>
          <p:nvPr/>
        </p:nvSpPr>
        <p:spPr bwMode="auto">
          <a:xfrm>
            <a:off x="381000" y="6477000"/>
            <a:ext cx="1828800" cy="228600"/>
          </a:xfrm>
          <a:prstGeom prst="rect">
            <a:avLst/>
          </a:prstGeom>
          <a:solidFill>
            <a:schemeClr val="bg1"/>
          </a:solidFill>
          <a:ln w="9525">
            <a:noFill/>
            <a:miter lim="800000"/>
            <a:headEnd/>
            <a:tailEnd/>
          </a:ln>
        </p:spPr>
        <p:txBody>
          <a:bodyPr wrap="none" anchor="ctr"/>
          <a:lstStyle/>
          <a:p>
            <a:endParaRPr lang="en-US"/>
          </a:p>
        </p:txBody>
      </p:sp>
      <p:sp>
        <p:nvSpPr>
          <p:cNvPr id="2060" name="Rectangle 7"/>
          <p:cNvSpPr>
            <a:spLocks noChangeArrowheads="1"/>
          </p:cNvSpPr>
          <p:nvPr/>
        </p:nvSpPr>
        <p:spPr bwMode="auto">
          <a:xfrm>
            <a:off x="0" y="0"/>
            <a:ext cx="8991600" cy="1066800"/>
          </a:xfrm>
          <a:prstGeom prst="rect">
            <a:avLst/>
          </a:prstGeom>
          <a:noFill/>
          <a:ln w="9525">
            <a:noFill/>
            <a:miter lim="800000"/>
            <a:headEnd/>
            <a:tailEnd/>
          </a:ln>
        </p:spPr>
        <p:txBody>
          <a:bodyPr anchor="ctr"/>
          <a:lstStyle/>
          <a:p>
            <a:r>
              <a:rPr lang="en-US" sz="2800"/>
              <a:t>Our </a:t>
            </a:r>
            <a:r>
              <a:rPr lang="en-US" sz="2800">
                <a:solidFill>
                  <a:srgbClr val="FF0000"/>
                </a:solidFill>
              </a:rPr>
              <a:t>Evolving</a:t>
            </a:r>
            <a:r>
              <a:rPr lang="en-US" sz="2800"/>
              <a:t> Networks are </a:t>
            </a:r>
            <a:r>
              <a:rPr lang="en-US" sz="2800">
                <a:solidFill>
                  <a:srgbClr val="FF0000"/>
                </a:solidFill>
              </a:rPr>
              <a:t>Complex</a:t>
            </a:r>
          </a:p>
        </p:txBody>
      </p:sp>
      <p:grpSp>
        <p:nvGrpSpPr>
          <p:cNvPr id="3" name="Group 8" descr="drawing of connections across the U.S."/>
          <p:cNvGrpSpPr>
            <a:grpSpLocks/>
          </p:cNvGrpSpPr>
          <p:nvPr/>
        </p:nvGrpSpPr>
        <p:grpSpPr bwMode="auto">
          <a:xfrm>
            <a:off x="2819400" y="2928938"/>
            <a:ext cx="2438400" cy="2195512"/>
            <a:chOff x="1824" y="1920"/>
            <a:chExt cx="1536" cy="1383"/>
          </a:xfrm>
        </p:grpSpPr>
        <p:pic>
          <p:nvPicPr>
            <p:cNvPr id="7" name="Picture 4" descr="arpanet4"/>
            <p:cNvPicPr>
              <a:picLocks noChangeAspect="1" noChangeArrowheads="1"/>
            </p:cNvPicPr>
            <p:nvPr/>
          </p:nvPicPr>
          <p:blipFill>
            <a:blip r:embed="rId5" cstate="print"/>
            <a:srcRect t="5540"/>
            <a:stretch>
              <a:fillRect/>
            </a:stretch>
          </p:blipFill>
          <p:spPr bwMode="auto">
            <a:xfrm>
              <a:off x="1824" y="1920"/>
              <a:ext cx="1536" cy="1187"/>
            </a:xfrm>
            <a:prstGeom prst="rect">
              <a:avLst/>
            </a:prstGeom>
            <a:solidFill>
              <a:schemeClr val="accent3">
                <a:lumMod val="60000"/>
                <a:lumOff val="40000"/>
              </a:schemeClr>
            </a:solidFill>
          </p:spPr>
        </p:pic>
        <p:sp>
          <p:nvSpPr>
            <p:cNvPr id="2897" name="Text Box 10"/>
            <p:cNvSpPr txBox="1">
              <a:spLocks noChangeArrowheads="1"/>
            </p:cNvSpPr>
            <p:nvPr/>
          </p:nvSpPr>
          <p:spPr bwMode="auto">
            <a:xfrm>
              <a:off x="2304" y="3072"/>
              <a:ext cx="445" cy="231"/>
            </a:xfrm>
            <a:prstGeom prst="rect">
              <a:avLst/>
            </a:prstGeom>
            <a:noFill/>
            <a:ln w="9525">
              <a:noFill/>
              <a:miter lim="800000"/>
              <a:headEnd/>
              <a:tailEnd/>
            </a:ln>
          </p:spPr>
          <p:txBody>
            <a:bodyPr wrap="none">
              <a:spAutoFit/>
            </a:bodyPr>
            <a:lstStyle/>
            <a:p>
              <a:r>
                <a:rPr lang="en-US">
                  <a:latin typeface="Comic Sans MS" pitchFamily="66" charset="0"/>
                </a:rPr>
                <a:t>1980</a:t>
              </a:r>
            </a:p>
          </p:txBody>
        </p:sp>
      </p:grpSp>
      <p:grpSp>
        <p:nvGrpSpPr>
          <p:cNvPr id="4" name="Group 11" descr="pictures of networks over time"/>
          <p:cNvGrpSpPr>
            <a:grpSpLocks/>
          </p:cNvGrpSpPr>
          <p:nvPr/>
        </p:nvGrpSpPr>
        <p:grpSpPr bwMode="auto">
          <a:xfrm>
            <a:off x="533400" y="4953000"/>
            <a:ext cx="8153400" cy="1790700"/>
            <a:chOff x="336" y="3120"/>
            <a:chExt cx="4992" cy="1128"/>
          </a:xfrm>
        </p:grpSpPr>
        <p:pic>
          <p:nvPicPr>
            <p:cNvPr id="2873" name="Picture 30" descr="http://www.alpha-rentals.co.uk/g/cisco4.jpg"/>
            <p:cNvPicPr>
              <a:picLocks noChangeAspect="1" noChangeArrowheads="1"/>
            </p:cNvPicPr>
            <p:nvPr/>
          </p:nvPicPr>
          <p:blipFill>
            <a:blip r:embed="rId6" cstate="print"/>
            <a:srcRect/>
            <a:stretch>
              <a:fillRect/>
            </a:stretch>
          </p:blipFill>
          <p:spPr bwMode="auto">
            <a:xfrm>
              <a:off x="1824" y="3408"/>
              <a:ext cx="1392" cy="709"/>
            </a:xfrm>
            <a:prstGeom prst="rect">
              <a:avLst/>
            </a:prstGeom>
            <a:noFill/>
            <a:ln w="9525">
              <a:noFill/>
              <a:miter lim="800000"/>
              <a:headEnd/>
              <a:tailEnd/>
            </a:ln>
          </p:spPr>
        </p:pic>
        <p:grpSp>
          <p:nvGrpSpPr>
            <p:cNvPr id="5" name="Group 3527"/>
            <p:cNvGrpSpPr>
              <a:grpSpLocks/>
            </p:cNvGrpSpPr>
            <p:nvPr/>
          </p:nvGrpSpPr>
          <p:grpSpPr bwMode="auto">
            <a:xfrm>
              <a:off x="3552" y="3120"/>
              <a:ext cx="1776" cy="1128"/>
              <a:chOff x="5638800" y="4953000"/>
              <a:chExt cx="2582862" cy="1791029"/>
            </a:xfrm>
          </p:grpSpPr>
          <p:pic>
            <p:nvPicPr>
              <p:cNvPr id="2879" name="Picture 19" descr="Compaq Presario 1400-Wireless SMALLER"/>
              <p:cNvPicPr>
                <a:picLocks noChangeAspect="1" noChangeArrowheads="1"/>
              </p:cNvPicPr>
              <p:nvPr/>
            </p:nvPicPr>
            <p:blipFill>
              <a:blip r:embed="rId7" cstate="print"/>
              <a:srcRect/>
              <a:stretch>
                <a:fillRect/>
              </a:stretch>
            </p:blipFill>
            <p:spPr bwMode="auto">
              <a:xfrm>
                <a:off x="5800725" y="5159704"/>
                <a:ext cx="382436" cy="406435"/>
              </a:xfrm>
              <a:prstGeom prst="rect">
                <a:avLst/>
              </a:prstGeom>
              <a:noFill/>
              <a:ln w="9525">
                <a:noFill/>
                <a:miter lim="800000"/>
                <a:headEnd/>
                <a:tailEnd/>
              </a:ln>
            </p:spPr>
          </p:pic>
          <p:grpSp>
            <p:nvGrpSpPr>
              <p:cNvPr id="6" name="Group 20"/>
              <p:cNvGrpSpPr>
                <a:grpSpLocks/>
              </p:cNvGrpSpPr>
              <p:nvPr/>
            </p:nvGrpSpPr>
            <p:grpSpPr bwMode="auto">
              <a:xfrm>
                <a:off x="6410325" y="5029200"/>
                <a:ext cx="282576" cy="359104"/>
                <a:chOff x="2130" y="817"/>
                <a:chExt cx="319" cy="486"/>
              </a:xfrm>
            </p:grpSpPr>
            <p:pic>
              <p:nvPicPr>
                <p:cNvPr id="2894" name="Picture 21" descr="Compaq ipaq Pocket PC front"/>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2130" y="817"/>
                  <a:ext cx="319" cy="486"/>
                </a:xfrm>
                <a:prstGeom prst="rect">
                  <a:avLst/>
                </a:prstGeom>
                <a:noFill/>
                <a:ln w="9525">
                  <a:noFill/>
                  <a:miter lim="800000"/>
                  <a:headEnd/>
                  <a:tailEnd/>
                </a:ln>
              </p:spPr>
            </p:pic>
            <p:pic>
              <p:nvPicPr>
                <p:cNvPr id="2895" name="Picture 22" descr="msnbc pocket"/>
                <p:cNvPicPr>
                  <a:picLocks noChangeAspect="1" noChangeArrowheads="1"/>
                </p:cNvPicPr>
                <p:nvPr/>
              </p:nvPicPr>
              <p:blipFill>
                <a:blip r:embed="rId9" cstate="print"/>
                <a:srcRect/>
                <a:stretch>
                  <a:fillRect/>
                </a:stretch>
              </p:blipFill>
              <p:spPr bwMode="auto">
                <a:xfrm>
                  <a:off x="2182" y="886"/>
                  <a:ext cx="213" cy="281"/>
                </a:xfrm>
                <a:prstGeom prst="rect">
                  <a:avLst/>
                </a:prstGeom>
                <a:noFill/>
                <a:ln w="9525">
                  <a:noFill/>
                  <a:miter lim="800000"/>
                  <a:headEnd/>
                  <a:tailEnd/>
                </a:ln>
              </p:spPr>
            </p:pic>
          </p:grpSp>
          <p:pic>
            <p:nvPicPr>
              <p:cNvPr id="2881" name="Picture 44" descr="http://www.terradaily.com/images/nsf-teragrid-supercomputer-spruce-bg.jpg"/>
              <p:cNvPicPr>
                <a:picLocks noChangeAspect="1" noChangeArrowheads="1"/>
              </p:cNvPicPr>
              <p:nvPr/>
            </p:nvPicPr>
            <p:blipFill>
              <a:blip r:embed="rId10" cstate="print"/>
              <a:srcRect/>
              <a:stretch>
                <a:fillRect/>
              </a:stretch>
            </p:blipFill>
            <p:spPr bwMode="auto">
              <a:xfrm>
                <a:off x="6219825" y="5616904"/>
                <a:ext cx="571500" cy="457200"/>
              </a:xfrm>
              <a:prstGeom prst="rect">
                <a:avLst/>
              </a:prstGeom>
              <a:noFill/>
              <a:ln w="9525">
                <a:noFill/>
                <a:miter lim="800000"/>
                <a:headEnd/>
                <a:tailEnd/>
              </a:ln>
            </p:spPr>
          </p:pic>
          <p:pic>
            <p:nvPicPr>
              <p:cNvPr id="2882" name="Picture 46" descr="http://thoughtout.biz/images/05_iPod-photo.jpg"/>
              <p:cNvPicPr>
                <a:picLocks noChangeAspect="1" noChangeArrowheads="1"/>
              </p:cNvPicPr>
              <p:nvPr/>
            </p:nvPicPr>
            <p:blipFill>
              <a:blip r:embed="rId11" cstate="print"/>
              <a:srcRect/>
              <a:stretch>
                <a:fillRect/>
              </a:stretch>
            </p:blipFill>
            <p:spPr bwMode="auto">
              <a:xfrm>
                <a:off x="6867525" y="5540704"/>
                <a:ext cx="228600" cy="343760"/>
              </a:xfrm>
              <a:prstGeom prst="rect">
                <a:avLst/>
              </a:prstGeom>
              <a:noFill/>
              <a:ln w="9525">
                <a:noFill/>
                <a:miter lim="800000"/>
                <a:headEnd/>
                <a:tailEnd/>
              </a:ln>
            </p:spPr>
          </p:pic>
          <p:pic>
            <p:nvPicPr>
              <p:cNvPr id="2883" name="Picture 48" descr="http://tbn0.google.com/images?q=tbn:B2h0P-LSvj8uuM:http://wemadethis.typepad.com/photos/uncategorized/iphone_home_1.jpg">
                <a:hlinkClick r:id="rId12"/>
              </p:cNvPr>
              <p:cNvPicPr>
                <a:picLocks noChangeAspect="1" noChangeArrowheads="1"/>
              </p:cNvPicPr>
              <p:nvPr/>
            </p:nvPicPr>
            <p:blipFill>
              <a:blip r:embed="rId13" cstate="print"/>
              <a:srcRect/>
              <a:stretch>
                <a:fillRect/>
              </a:stretch>
            </p:blipFill>
            <p:spPr bwMode="auto">
              <a:xfrm>
                <a:off x="6791325" y="5083504"/>
                <a:ext cx="304800" cy="409576"/>
              </a:xfrm>
              <a:prstGeom prst="rect">
                <a:avLst/>
              </a:prstGeom>
              <a:noFill/>
              <a:ln w="9525">
                <a:noFill/>
                <a:miter lim="800000"/>
                <a:headEnd/>
                <a:tailEnd/>
              </a:ln>
            </p:spPr>
          </p:pic>
          <p:pic>
            <p:nvPicPr>
              <p:cNvPr id="2884" name="Picture 50" descr="http://tbn0.google.com/images?q=tbn:8wM_mgIt5ZUqIM:http://techfreep.com/images/iphonefinal.jpg">
                <a:hlinkClick r:id="rId14"/>
              </p:cNvPr>
              <p:cNvPicPr>
                <a:picLocks noChangeAspect="1" noChangeArrowheads="1"/>
              </p:cNvPicPr>
              <p:nvPr/>
            </p:nvPicPr>
            <p:blipFill>
              <a:blip r:embed="rId15" cstate="print"/>
              <a:srcRect/>
              <a:stretch>
                <a:fillRect/>
              </a:stretch>
            </p:blipFill>
            <p:spPr bwMode="auto">
              <a:xfrm>
                <a:off x="5638800" y="5616904"/>
                <a:ext cx="390525" cy="346239"/>
              </a:xfrm>
              <a:prstGeom prst="rect">
                <a:avLst/>
              </a:prstGeom>
              <a:noFill/>
              <a:ln w="9525">
                <a:noFill/>
                <a:miter lim="800000"/>
                <a:headEnd/>
                <a:tailEnd/>
              </a:ln>
            </p:spPr>
          </p:pic>
          <p:pic>
            <p:nvPicPr>
              <p:cNvPr id="2885" name="Picture 52" descr="http://tbn0.google.com/images?q=tbn:MWq00SSXM5WTuM:http://www.pdaextreme.com/images/ret_apple_ipod_iphone-1.jpg">
                <a:hlinkClick r:id="rId16"/>
              </p:cNvPr>
              <p:cNvPicPr>
                <a:picLocks noChangeAspect="1" noChangeArrowheads="1"/>
              </p:cNvPicPr>
              <p:nvPr/>
            </p:nvPicPr>
            <p:blipFill>
              <a:blip r:embed="rId17" cstate="print"/>
              <a:srcRect/>
              <a:stretch>
                <a:fillRect/>
              </a:stretch>
            </p:blipFill>
            <p:spPr bwMode="auto">
              <a:xfrm>
                <a:off x="5648325" y="5997904"/>
                <a:ext cx="457200" cy="457200"/>
              </a:xfrm>
              <a:prstGeom prst="rect">
                <a:avLst/>
              </a:prstGeom>
              <a:noFill/>
              <a:ln w="9525">
                <a:noFill/>
                <a:miter lim="800000"/>
                <a:headEnd/>
                <a:tailEnd/>
              </a:ln>
            </p:spPr>
          </p:pic>
          <p:pic>
            <p:nvPicPr>
              <p:cNvPr id="2886" name="Picture 54" descr="http://tbn0.google.com/images?q=tbn:TDY6LMyMFIivHM:http://graphics.jsonline.com/graphics/tech/img/dec04/millcol.one1207_big.jpg">
                <a:hlinkClick r:id="rId18"/>
              </p:cNvPr>
              <p:cNvPicPr>
                <a:picLocks noChangeAspect="1" noChangeArrowheads="1"/>
              </p:cNvPicPr>
              <p:nvPr/>
            </p:nvPicPr>
            <p:blipFill>
              <a:blip r:embed="rId19" cstate="print"/>
              <a:srcRect/>
              <a:stretch>
                <a:fillRect/>
              </a:stretch>
            </p:blipFill>
            <p:spPr bwMode="auto">
              <a:xfrm>
                <a:off x="6181725" y="5159704"/>
                <a:ext cx="259080" cy="323850"/>
              </a:xfrm>
              <a:prstGeom prst="rect">
                <a:avLst/>
              </a:prstGeom>
              <a:noFill/>
              <a:ln w="9525">
                <a:noFill/>
                <a:miter lim="800000"/>
                <a:headEnd/>
                <a:tailEnd/>
              </a:ln>
            </p:spPr>
          </p:pic>
          <p:pic>
            <p:nvPicPr>
              <p:cNvPr id="2887" name="Picture 56" descr="http://www.itiv.uni-karlsruhe.de/opencms/opencms/system/galleries/pics/research_mst/Tele_Devices.gif"/>
              <p:cNvPicPr>
                <a:picLocks noChangeAspect="1" noChangeArrowheads="1"/>
              </p:cNvPicPr>
              <p:nvPr/>
            </p:nvPicPr>
            <p:blipFill>
              <a:blip r:embed="rId20" cstate="print"/>
              <a:srcRect/>
              <a:stretch>
                <a:fillRect/>
              </a:stretch>
            </p:blipFill>
            <p:spPr bwMode="auto">
              <a:xfrm>
                <a:off x="5954135" y="6074104"/>
                <a:ext cx="1065790" cy="669925"/>
              </a:xfrm>
              <a:prstGeom prst="rect">
                <a:avLst/>
              </a:prstGeom>
              <a:noFill/>
              <a:ln w="9525">
                <a:noFill/>
                <a:miter lim="800000"/>
                <a:headEnd/>
                <a:tailEnd/>
              </a:ln>
            </p:spPr>
          </p:pic>
          <p:pic>
            <p:nvPicPr>
              <p:cNvPr id="2888" name="Picture 58" descr="Dell Laptops and Desktops"/>
              <p:cNvPicPr>
                <a:picLocks noChangeAspect="1" noChangeArrowheads="1"/>
              </p:cNvPicPr>
              <p:nvPr/>
            </p:nvPicPr>
            <p:blipFill>
              <a:blip r:embed="rId21" cstate="print"/>
              <a:srcRect/>
              <a:stretch>
                <a:fillRect/>
              </a:stretch>
            </p:blipFill>
            <p:spPr bwMode="auto">
              <a:xfrm>
                <a:off x="7019925" y="5845504"/>
                <a:ext cx="762000" cy="762000"/>
              </a:xfrm>
              <a:prstGeom prst="rect">
                <a:avLst/>
              </a:prstGeom>
              <a:noFill/>
              <a:ln w="9525">
                <a:noFill/>
                <a:miter lim="800000"/>
                <a:headEnd/>
                <a:tailEnd/>
              </a:ln>
            </p:spPr>
          </p:pic>
          <p:grpSp>
            <p:nvGrpSpPr>
              <p:cNvPr id="8" name="Group 14"/>
              <p:cNvGrpSpPr>
                <a:grpSpLocks/>
              </p:cNvGrpSpPr>
              <p:nvPr/>
            </p:nvGrpSpPr>
            <p:grpSpPr bwMode="auto">
              <a:xfrm>
                <a:off x="7248525" y="5464504"/>
                <a:ext cx="304800" cy="381000"/>
                <a:chOff x="1968" y="2304"/>
                <a:chExt cx="768" cy="768"/>
              </a:xfrm>
            </p:grpSpPr>
            <p:sp>
              <p:nvSpPr>
                <p:cNvPr id="2893" name="Freeform 13"/>
                <p:cNvSpPr>
                  <a:spLocks/>
                </p:cNvSpPr>
                <p:nvPr/>
              </p:nvSpPr>
              <p:spPr bwMode="auto">
                <a:xfrm>
                  <a:off x="1992" y="2480"/>
                  <a:ext cx="740" cy="500"/>
                </a:xfrm>
                <a:custGeom>
                  <a:avLst/>
                  <a:gdLst>
                    <a:gd name="T0" fmla="*/ 58 w 740"/>
                    <a:gd name="T1" fmla="*/ 394 h 500"/>
                    <a:gd name="T2" fmla="*/ 462 w 740"/>
                    <a:gd name="T3" fmla="*/ 500 h 500"/>
                    <a:gd name="T4" fmla="*/ 582 w 740"/>
                    <a:gd name="T5" fmla="*/ 492 h 500"/>
                    <a:gd name="T6" fmla="*/ 740 w 740"/>
                    <a:gd name="T7" fmla="*/ 384 h 500"/>
                    <a:gd name="T8" fmla="*/ 738 w 740"/>
                    <a:gd name="T9" fmla="*/ 366 h 500"/>
                    <a:gd name="T10" fmla="*/ 712 w 740"/>
                    <a:gd name="T11" fmla="*/ 354 h 500"/>
                    <a:gd name="T12" fmla="*/ 700 w 740"/>
                    <a:gd name="T13" fmla="*/ 28 h 500"/>
                    <a:gd name="T14" fmla="*/ 190 w 740"/>
                    <a:gd name="T15" fmla="*/ 0 h 500"/>
                    <a:gd name="T16" fmla="*/ 0 w 740"/>
                    <a:gd name="T17" fmla="*/ 18 h 500"/>
                    <a:gd name="T18" fmla="*/ 8 w 740"/>
                    <a:gd name="T19" fmla="*/ 390 h 500"/>
                    <a:gd name="T20" fmla="*/ 58 w 740"/>
                    <a:gd name="T21" fmla="*/ 394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0"/>
                    <a:gd name="T34" fmla="*/ 0 h 500"/>
                    <a:gd name="T35" fmla="*/ 740 w 740"/>
                    <a:gd name="T36" fmla="*/ 500 h 5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0" h="500">
                      <a:moveTo>
                        <a:pt x="58" y="394"/>
                      </a:moveTo>
                      <a:lnTo>
                        <a:pt x="462" y="500"/>
                      </a:lnTo>
                      <a:lnTo>
                        <a:pt x="582" y="492"/>
                      </a:lnTo>
                      <a:lnTo>
                        <a:pt x="740" y="384"/>
                      </a:lnTo>
                      <a:lnTo>
                        <a:pt x="738" y="366"/>
                      </a:lnTo>
                      <a:lnTo>
                        <a:pt x="712" y="354"/>
                      </a:lnTo>
                      <a:lnTo>
                        <a:pt x="700" y="28"/>
                      </a:lnTo>
                      <a:lnTo>
                        <a:pt x="190" y="0"/>
                      </a:lnTo>
                      <a:lnTo>
                        <a:pt x="0" y="18"/>
                      </a:lnTo>
                      <a:lnTo>
                        <a:pt x="8" y="390"/>
                      </a:lnTo>
                      <a:lnTo>
                        <a:pt x="58" y="394"/>
                      </a:lnTo>
                      <a:close/>
                    </a:path>
                  </a:pathLst>
                </a:custGeom>
                <a:solidFill>
                  <a:schemeClr val="tx1"/>
                </a:solidFill>
                <a:ln w="9525">
                  <a:noFill/>
                  <a:round/>
                  <a:headEnd/>
                  <a:tailEnd/>
                </a:ln>
              </p:spPr>
              <p:txBody>
                <a:bodyPr/>
                <a:lstStyle/>
                <a:p>
                  <a:endParaRPr lang="en-US"/>
                </a:p>
              </p:txBody>
            </p:sp>
            <p:graphicFrame>
              <p:nvGraphicFramePr>
                <p:cNvPr id="2053" name="Object 11"/>
                <p:cNvGraphicFramePr>
                  <a:graphicFrameLocks noChangeAspect="1"/>
                </p:cNvGraphicFramePr>
                <p:nvPr/>
              </p:nvGraphicFramePr>
              <p:xfrm>
                <a:off x="1968" y="2304"/>
                <a:ext cx="768" cy="768"/>
              </p:xfrm>
              <a:graphic>
                <a:graphicData uri="http://schemas.openxmlformats.org/presentationml/2006/ole">
                  <p:oleObj spid="_x0000_s235525" name="Photo Editor Photo" r:id="rId22" imgW="1219370" imgH="1219370" progId="MSPhotoEd.3">
                    <p:embed/>
                  </p:oleObj>
                </a:graphicData>
              </a:graphic>
            </p:graphicFrame>
          </p:grpSp>
          <p:graphicFrame>
            <p:nvGraphicFramePr>
              <p:cNvPr id="2052" name="Object 7"/>
              <p:cNvGraphicFramePr>
                <a:graphicFrameLocks noChangeAspect="1"/>
              </p:cNvGraphicFramePr>
              <p:nvPr/>
            </p:nvGraphicFramePr>
            <p:xfrm>
              <a:off x="7134225" y="5045404"/>
              <a:ext cx="495300" cy="495300"/>
            </p:xfrm>
            <a:graphic>
              <a:graphicData uri="http://schemas.openxmlformats.org/presentationml/2006/ole">
                <p:oleObj spid="_x0000_s235524" name="Photo Editor Photo" r:id="rId23" imgW="1219370" imgH="1219370" progId="MSPhotoEd.3">
                  <p:embed/>
                </p:oleObj>
              </a:graphicData>
            </a:graphic>
          </p:graphicFrame>
          <p:pic>
            <p:nvPicPr>
              <p:cNvPr id="2890" name="Picture 67" descr="http://tbn0.google.com/images?q=tbn:0xlccWcfNuPflM:http://www.cns.ufl.edu/images/server-clusters.jpg">
                <a:hlinkClick r:id="rId24"/>
              </p:cNvPr>
              <p:cNvPicPr>
                <a:picLocks noChangeAspect="1" noChangeArrowheads="1"/>
              </p:cNvPicPr>
              <p:nvPr/>
            </p:nvPicPr>
            <p:blipFill>
              <a:blip r:embed="rId25" cstate="print"/>
              <a:srcRect/>
              <a:stretch>
                <a:fillRect/>
              </a:stretch>
            </p:blipFill>
            <p:spPr bwMode="auto">
              <a:xfrm>
                <a:off x="7629525" y="5540704"/>
                <a:ext cx="441916" cy="361951"/>
              </a:xfrm>
              <a:prstGeom prst="rect">
                <a:avLst/>
              </a:prstGeom>
              <a:noFill/>
              <a:ln w="9525">
                <a:noFill/>
                <a:miter lim="800000"/>
                <a:headEnd/>
                <a:tailEnd/>
              </a:ln>
            </p:spPr>
          </p:pic>
          <p:pic>
            <p:nvPicPr>
              <p:cNvPr id="2891" name="Picture 8" descr="wsrt"/>
              <p:cNvPicPr>
                <a:picLocks noChangeAspect="1" noChangeArrowheads="1"/>
              </p:cNvPicPr>
              <p:nvPr/>
            </p:nvPicPr>
            <p:blipFill>
              <a:blip r:embed="rId26" cstate="print"/>
              <a:srcRect l="34250" t="14935" r="8624" b="14592"/>
              <a:stretch>
                <a:fillRect/>
              </a:stretch>
            </p:blipFill>
            <p:spPr bwMode="auto">
              <a:xfrm>
                <a:off x="7781925" y="5997905"/>
                <a:ext cx="381000" cy="341646"/>
              </a:xfrm>
              <a:prstGeom prst="rect">
                <a:avLst/>
              </a:prstGeom>
              <a:noFill/>
              <a:ln w="9525">
                <a:noFill/>
                <a:miter lim="800000"/>
                <a:headEnd/>
                <a:tailEnd/>
              </a:ln>
            </p:spPr>
          </p:pic>
          <p:pic>
            <p:nvPicPr>
              <p:cNvPr id="2892" name="Picture 5" descr="IBM System z9 109"/>
              <p:cNvPicPr>
                <a:picLocks noChangeAspect="1" noChangeArrowheads="1"/>
              </p:cNvPicPr>
              <p:nvPr/>
            </p:nvPicPr>
            <p:blipFill>
              <a:blip r:embed="rId27" cstate="print">
                <a:clrChange>
                  <a:clrFrom>
                    <a:srgbClr val="FDFDFD"/>
                  </a:clrFrom>
                  <a:clrTo>
                    <a:srgbClr val="FDFDFD">
                      <a:alpha val="0"/>
                    </a:srgbClr>
                  </a:clrTo>
                </a:clrChange>
              </a:blip>
              <a:srcRect/>
              <a:stretch>
                <a:fillRect/>
              </a:stretch>
            </p:blipFill>
            <p:spPr bwMode="auto">
              <a:xfrm>
                <a:off x="7696200" y="4953000"/>
                <a:ext cx="525462" cy="605030"/>
              </a:xfrm>
              <a:prstGeom prst="rect">
                <a:avLst/>
              </a:prstGeom>
              <a:noFill/>
              <a:ln w="9525">
                <a:noFill/>
                <a:miter lim="800000"/>
                <a:headEnd/>
                <a:tailEnd/>
              </a:ln>
            </p:spPr>
          </p:pic>
        </p:grpSp>
        <p:grpSp>
          <p:nvGrpSpPr>
            <p:cNvPr id="9" name="Group 33"/>
            <p:cNvGrpSpPr>
              <a:grpSpLocks/>
            </p:cNvGrpSpPr>
            <p:nvPr/>
          </p:nvGrpSpPr>
          <p:grpSpPr bwMode="auto">
            <a:xfrm>
              <a:off x="336" y="3312"/>
              <a:ext cx="1056" cy="912"/>
              <a:chOff x="336" y="3552"/>
              <a:chExt cx="761" cy="578"/>
            </a:xfrm>
          </p:grpSpPr>
          <p:graphicFrame>
            <p:nvGraphicFramePr>
              <p:cNvPr id="2051" name="Object 3"/>
              <p:cNvGraphicFramePr>
                <a:graphicFrameLocks noChangeAspect="1"/>
              </p:cNvGraphicFramePr>
              <p:nvPr/>
            </p:nvGraphicFramePr>
            <p:xfrm>
              <a:off x="576" y="3936"/>
              <a:ext cx="174" cy="174"/>
            </p:xfrm>
            <a:graphic>
              <a:graphicData uri="http://schemas.openxmlformats.org/presentationml/2006/ole">
                <p:oleObj spid="_x0000_s235523" name="Photo Editor Photo" r:id="rId28" imgW="1219370" imgH="1219370" progId="MSPhotoEd.3">
                  <p:embed/>
                </p:oleObj>
              </a:graphicData>
            </a:graphic>
          </p:graphicFrame>
          <p:pic>
            <p:nvPicPr>
              <p:cNvPr id="2876" name="Picture 12" descr="http://media.collegepublisher.com/media/paper881/stills/3bb4c9b665284-74-1.jpg"/>
              <p:cNvPicPr>
                <a:picLocks noChangeAspect="1" noChangeArrowheads="1"/>
              </p:cNvPicPr>
              <p:nvPr/>
            </p:nvPicPr>
            <p:blipFill>
              <a:blip r:embed="rId29" cstate="print"/>
              <a:srcRect/>
              <a:stretch>
                <a:fillRect/>
              </a:stretch>
            </p:blipFill>
            <p:spPr bwMode="auto">
              <a:xfrm>
                <a:off x="768" y="3552"/>
                <a:ext cx="329" cy="384"/>
              </a:xfrm>
              <a:prstGeom prst="rect">
                <a:avLst/>
              </a:prstGeom>
              <a:noFill/>
              <a:ln w="9525">
                <a:noFill/>
                <a:miter lim="800000"/>
                <a:headEnd/>
                <a:tailEnd/>
              </a:ln>
            </p:spPr>
          </p:pic>
          <p:pic>
            <p:nvPicPr>
              <p:cNvPr id="2877" name="Picture 16" descr="http://www.ultratec.com/images/modem_large.jpg"/>
              <p:cNvPicPr>
                <a:picLocks noChangeAspect="1" noChangeArrowheads="1"/>
              </p:cNvPicPr>
              <p:nvPr/>
            </p:nvPicPr>
            <p:blipFill>
              <a:blip r:embed="rId30" cstate="print"/>
              <a:srcRect/>
              <a:stretch>
                <a:fillRect/>
              </a:stretch>
            </p:blipFill>
            <p:spPr bwMode="auto">
              <a:xfrm>
                <a:off x="768" y="3984"/>
                <a:ext cx="200" cy="146"/>
              </a:xfrm>
              <a:prstGeom prst="rect">
                <a:avLst/>
              </a:prstGeom>
              <a:noFill/>
              <a:ln w="9525">
                <a:noFill/>
                <a:miter lim="800000"/>
                <a:headEnd/>
                <a:tailEnd/>
              </a:ln>
            </p:spPr>
          </p:pic>
          <p:pic>
            <p:nvPicPr>
              <p:cNvPr id="2878" name="Picture 4" descr="http://content.answers.com/main/content/wp/en-commons/thumb/f/fd/180px-Pdp-11-40.jpg"/>
              <p:cNvPicPr>
                <a:picLocks noChangeAspect="1" noChangeArrowheads="1"/>
              </p:cNvPicPr>
              <p:nvPr/>
            </p:nvPicPr>
            <p:blipFill>
              <a:blip r:embed="rId31" cstate="print"/>
              <a:srcRect/>
              <a:stretch>
                <a:fillRect/>
              </a:stretch>
            </p:blipFill>
            <p:spPr bwMode="auto">
              <a:xfrm>
                <a:off x="336" y="3552"/>
                <a:ext cx="288" cy="384"/>
              </a:xfrm>
              <a:prstGeom prst="rect">
                <a:avLst/>
              </a:prstGeom>
              <a:noFill/>
              <a:ln w="9525">
                <a:noFill/>
                <a:miter lim="800000"/>
                <a:headEnd/>
                <a:tailEnd/>
              </a:ln>
            </p:spPr>
          </p:pic>
        </p:grpSp>
      </p:grpSp>
      <p:sp>
        <p:nvSpPr>
          <p:cNvPr id="2063" name="Freeform 300"/>
          <p:cNvSpPr>
            <a:spLocks/>
          </p:cNvSpPr>
          <p:nvPr/>
        </p:nvSpPr>
        <p:spPr bwMode="auto">
          <a:xfrm flipH="1">
            <a:off x="7920038" y="871538"/>
            <a:ext cx="3175" cy="4762"/>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endParaRPr lang="en-US"/>
          </a:p>
        </p:txBody>
      </p:sp>
      <p:sp>
        <p:nvSpPr>
          <p:cNvPr id="2064" name="Freeform 301"/>
          <p:cNvSpPr>
            <a:spLocks/>
          </p:cNvSpPr>
          <p:nvPr/>
        </p:nvSpPr>
        <p:spPr bwMode="auto">
          <a:xfrm flipH="1">
            <a:off x="7920038" y="871538"/>
            <a:ext cx="3175" cy="4762"/>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endParaRPr lang="en-US"/>
          </a:p>
        </p:txBody>
      </p:sp>
      <p:sp>
        <p:nvSpPr>
          <p:cNvPr id="2065" name="Freeform 302"/>
          <p:cNvSpPr>
            <a:spLocks/>
          </p:cNvSpPr>
          <p:nvPr/>
        </p:nvSpPr>
        <p:spPr bwMode="auto">
          <a:xfrm flipH="1">
            <a:off x="7842250" y="827088"/>
            <a:ext cx="33338" cy="12700"/>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endParaRPr lang="en-US"/>
          </a:p>
        </p:txBody>
      </p:sp>
      <p:sp>
        <p:nvSpPr>
          <p:cNvPr id="2066" name="Freeform 303"/>
          <p:cNvSpPr>
            <a:spLocks/>
          </p:cNvSpPr>
          <p:nvPr/>
        </p:nvSpPr>
        <p:spPr bwMode="auto">
          <a:xfrm flipH="1">
            <a:off x="7842250" y="827088"/>
            <a:ext cx="33338" cy="12700"/>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endParaRPr lang="en-US"/>
          </a:p>
        </p:txBody>
      </p:sp>
      <p:sp>
        <p:nvSpPr>
          <p:cNvPr id="2067" name="Freeform 304"/>
          <p:cNvSpPr>
            <a:spLocks/>
          </p:cNvSpPr>
          <p:nvPr/>
        </p:nvSpPr>
        <p:spPr bwMode="auto">
          <a:xfrm flipH="1">
            <a:off x="7850188" y="827088"/>
            <a:ext cx="25400" cy="12700"/>
          </a:xfrm>
          <a:custGeom>
            <a:avLst/>
            <a:gdLst>
              <a:gd name="T0" fmla="*/ 2147483647 w 92"/>
              <a:gd name="T1" fmla="*/ 2147483647 h 56"/>
              <a:gd name="T2" fmla="*/ 2147483647 w 92"/>
              <a:gd name="T3" fmla="*/ 0 h 56"/>
              <a:gd name="T4" fmla="*/ 0 w 92"/>
              <a:gd name="T5" fmla="*/ 0 h 56"/>
              <a:gd name="T6" fmla="*/ 0 w 92"/>
              <a:gd name="T7" fmla="*/ 0 h 56"/>
              <a:gd name="T8" fmla="*/ 2147483647 w 92"/>
              <a:gd name="T9" fmla="*/ 2147483647 h 56"/>
              <a:gd name="T10" fmla="*/ 2147483647 w 92"/>
              <a:gd name="T11" fmla="*/ 2147483647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endParaRPr lang="en-US"/>
          </a:p>
        </p:txBody>
      </p:sp>
      <p:sp>
        <p:nvSpPr>
          <p:cNvPr id="2068" name="Freeform 305"/>
          <p:cNvSpPr>
            <a:spLocks/>
          </p:cNvSpPr>
          <p:nvPr/>
        </p:nvSpPr>
        <p:spPr bwMode="auto">
          <a:xfrm flipH="1">
            <a:off x="7850188" y="827088"/>
            <a:ext cx="25400" cy="12700"/>
          </a:xfrm>
          <a:custGeom>
            <a:avLst/>
            <a:gdLst>
              <a:gd name="T0" fmla="*/ 2147483647 w 92"/>
              <a:gd name="T1" fmla="*/ 2147483647 h 56"/>
              <a:gd name="T2" fmla="*/ 2147483647 w 92"/>
              <a:gd name="T3" fmla="*/ 0 h 56"/>
              <a:gd name="T4" fmla="*/ 0 w 92"/>
              <a:gd name="T5" fmla="*/ 0 h 56"/>
              <a:gd name="T6" fmla="*/ 2147483647 w 92"/>
              <a:gd name="T7" fmla="*/ 2147483647 h 56"/>
              <a:gd name="T8" fmla="*/ 2147483647 w 92"/>
              <a:gd name="T9" fmla="*/ 214748364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endParaRPr lang="en-US"/>
          </a:p>
        </p:txBody>
      </p:sp>
      <p:sp>
        <p:nvSpPr>
          <p:cNvPr id="2069" name="Freeform 306"/>
          <p:cNvSpPr>
            <a:spLocks/>
          </p:cNvSpPr>
          <p:nvPr/>
        </p:nvSpPr>
        <p:spPr bwMode="auto">
          <a:xfrm flipH="1">
            <a:off x="7824788" y="842963"/>
            <a:ext cx="141287" cy="31750"/>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endParaRPr lang="en-US"/>
          </a:p>
        </p:txBody>
      </p:sp>
      <p:sp>
        <p:nvSpPr>
          <p:cNvPr id="2070" name="Freeform 307"/>
          <p:cNvSpPr>
            <a:spLocks/>
          </p:cNvSpPr>
          <p:nvPr/>
        </p:nvSpPr>
        <p:spPr bwMode="auto">
          <a:xfrm flipH="1">
            <a:off x="7824788" y="842963"/>
            <a:ext cx="141287" cy="31750"/>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endParaRPr lang="en-US"/>
          </a:p>
        </p:txBody>
      </p:sp>
      <p:sp>
        <p:nvSpPr>
          <p:cNvPr id="2071" name="Freeform 308"/>
          <p:cNvSpPr>
            <a:spLocks/>
          </p:cNvSpPr>
          <p:nvPr/>
        </p:nvSpPr>
        <p:spPr bwMode="auto">
          <a:xfrm flipH="1">
            <a:off x="7812088" y="808038"/>
            <a:ext cx="58737" cy="38100"/>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endParaRPr lang="en-US"/>
          </a:p>
        </p:txBody>
      </p:sp>
      <p:sp>
        <p:nvSpPr>
          <p:cNvPr id="2072" name="Freeform 309"/>
          <p:cNvSpPr>
            <a:spLocks/>
          </p:cNvSpPr>
          <p:nvPr/>
        </p:nvSpPr>
        <p:spPr bwMode="auto">
          <a:xfrm flipH="1">
            <a:off x="7812088" y="808038"/>
            <a:ext cx="58737" cy="38100"/>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endParaRPr lang="en-US"/>
          </a:p>
        </p:txBody>
      </p:sp>
      <p:sp>
        <p:nvSpPr>
          <p:cNvPr id="2073" name="Line 310"/>
          <p:cNvSpPr>
            <a:spLocks noChangeShapeType="1"/>
          </p:cNvSpPr>
          <p:nvPr/>
        </p:nvSpPr>
        <p:spPr bwMode="auto">
          <a:xfrm>
            <a:off x="7813675" y="809625"/>
            <a:ext cx="12700" cy="31750"/>
          </a:xfrm>
          <a:prstGeom prst="line">
            <a:avLst/>
          </a:prstGeom>
          <a:noFill/>
          <a:ln w="0">
            <a:solidFill>
              <a:srgbClr val="000000"/>
            </a:solidFill>
            <a:round/>
            <a:headEnd/>
            <a:tailEnd/>
          </a:ln>
        </p:spPr>
        <p:txBody>
          <a:bodyPr/>
          <a:lstStyle/>
          <a:p>
            <a:endParaRPr lang="en-US"/>
          </a:p>
        </p:txBody>
      </p:sp>
      <p:sp>
        <p:nvSpPr>
          <p:cNvPr id="2074" name="Freeform 311"/>
          <p:cNvSpPr>
            <a:spLocks/>
          </p:cNvSpPr>
          <p:nvPr/>
        </p:nvSpPr>
        <p:spPr bwMode="auto">
          <a:xfrm flipH="1">
            <a:off x="7934325" y="855663"/>
            <a:ext cx="12700" cy="4762"/>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endParaRPr lang="en-US"/>
          </a:p>
        </p:txBody>
      </p:sp>
      <p:sp>
        <p:nvSpPr>
          <p:cNvPr id="2075" name="Freeform 312"/>
          <p:cNvSpPr>
            <a:spLocks/>
          </p:cNvSpPr>
          <p:nvPr/>
        </p:nvSpPr>
        <p:spPr bwMode="auto">
          <a:xfrm flipH="1">
            <a:off x="7934325" y="855663"/>
            <a:ext cx="12700" cy="4762"/>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endParaRPr lang="en-US"/>
          </a:p>
        </p:txBody>
      </p:sp>
      <p:sp>
        <p:nvSpPr>
          <p:cNvPr id="2076" name="Freeform 313"/>
          <p:cNvSpPr>
            <a:spLocks/>
          </p:cNvSpPr>
          <p:nvPr/>
        </p:nvSpPr>
        <p:spPr bwMode="auto">
          <a:xfrm flipH="1">
            <a:off x="7943850" y="852488"/>
            <a:ext cx="7938" cy="4762"/>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endParaRPr lang="en-US"/>
          </a:p>
        </p:txBody>
      </p:sp>
      <p:sp>
        <p:nvSpPr>
          <p:cNvPr id="2077" name="Freeform 314"/>
          <p:cNvSpPr>
            <a:spLocks/>
          </p:cNvSpPr>
          <p:nvPr/>
        </p:nvSpPr>
        <p:spPr bwMode="auto">
          <a:xfrm flipH="1">
            <a:off x="7943850" y="852488"/>
            <a:ext cx="7938" cy="4762"/>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endParaRPr lang="en-US"/>
          </a:p>
        </p:txBody>
      </p:sp>
      <p:sp>
        <p:nvSpPr>
          <p:cNvPr id="2078" name="Freeform 315"/>
          <p:cNvSpPr>
            <a:spLocks/>
          </p:cNvSpPr>
          <p:nvPr/>
        </p:nvSpPr>
        <p:spPr bwMode="auto">
          <a:xfrm flipH="1">
            <a:off x="7931150" y="857250"/>
            <a:ext cx="3175" cy="3175"/>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endParaRPr lang="en-US"/>
          </a:p>
        </p:txBody>
      </p:sp>
      <p:sp>
        <p:nvSpPr>
          <p:cNvPr id="2079" name="Freeform 316"/>
          <p:cNvSpPr>
            <a:spLocks/>
          </p:cNvSpPr>
          <p:nvPr/>
        </p:nvSpPr>
        <p:spPr bwMode="auto">
          <a:xfrm flipH="1">
            <a:off x="7931150" y="857250"/>
            <a:ext cx="3175" cy="3175"/>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endParaRPr lang="en-US"/>
          </a:p>
        </p:txBody>
      </p:sp>
      <p:sp>
        <p:nvSpPr>
          <p:cNvPr id="2080" name="Freeform 317"/>
          <p:cNvSpPr>
            <a:spLocks/>
          </p:cNvSpPr>
          <p:nvPr/>
        </p:nvSpPr>
        <p:spPr bwMode="auto">
          <a:xfrm flipH="1">
            <a:off x="7926388" y="857250"/>
            <a:ext cx="4762" cy="4763"/>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endParaRPr lang="en-US"/>
          </a:p>
        </p:txBody>
      </p:sp>
      <p:sp>
        <p:nvSpPr>
          <p:cNvPr id="2081" name="Freeform 318"/>
          <p:cNvSpPr>
            <a:spLocks/>
          </p:cNvSpPr>
          <p:nvPr/>
        </p:nvSpPr>
        <p:spPr bwMode="auto">
          <a:xfrm flipH="1">
            <a:off x="7926388" y="857250"/>
            <a:ext cx="4762" cy="4763"/>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endParaRPr lang="en-US"/>
          </a:p>
        </p:txBody>
      </p:sp>
      <p:sp>
        <p:nvSpPr>
          <p:cNvPr id="2082" name="Freeform 319"/>
          <p:cNvSpPr>
            <a:spLocks/>
          </p:cNvSpPr>
          <p:nvPr/>
        </p:nvSpPr>
        <p:spPr bwMode="auto">
          <a:xfrm flipH="1">
            <a:off x="7915275" y="862013"/>
            <a:ext cx="7938" cy="9525"/>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endParaRPr lang="en-US"/>
          </a:p>
        </p:txBody>
      </p:sp>
      <p:sp>
        <p:nvSpPr>
          <p:cNvPr id="2083" name="Freeform 320"/>
          <p:cNvSpPr>
            <a:spLocks/>
          </p:cNvSpPr>
          <p:nvPr/>
        </p:nvSpPr>
        <p:spPr bwMode="auto">
          <a:xfrm flipH="1">
            <a:off x="7915275" y="862013"/>
            <a:ext cx="7938" cy="9525"/>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endParaRPr lang="en-US"/>
          </a:p>
        </p:txBody>
      </p:sp>
      <p:sp>
        <p:nvSpPr>
          <p:cNvPr id="2084" name="Freeform 321"/>
          <p:cNvSpPr>
            <a:spLocks/>
          </p:cNvSpPr>
          <p:nvPr/>
        </p:nvSpPr>
        <p:spPr bwMode="auto">
          <a:xfrm flipH="1">
            <a:off x="7845425" y="849313"/>
            <a:ext cx="34925" cy="7937"/>
          </a:xfrm>
          <a:custGeom>
            <a:avLst/>
            <a:gdLst>
              <a:gd name="T0" fmla="*/ 2147483647 w 122"/>
              <a:gd name="T1" fmla="*/ 2147483647 h 40"/>
              <a:gd name="T2" fmla="*/ 2147483647 w 122"/>
              <a:gd name="T3" fmla="*/ 2147483647 h 40"/>
              <a:gd name="T4" fmla="*/ 2147483647 w 122"/>
              <a:gd name="T5" fmla="*/ 2147483647 h 40"/>
              <a:gd name="T6" fmla="*/ 2147483647 w 122"/>
              <a:gd name="T7" fmla="*/ 2147483647 h 40"/>
              <a:gd name="T8" fmla="*/ 2147483647 w 122"/>
              <a:gd name="T9" fmla="*/ 2147483647 h 40"/>
              <a:gd name="T10" fmla="*/ 2147483647 w 122"/>
              <a:gd name="T11" fmla="*/ 2147483647 h 40"/>
              <a:gd name="T12" fmla="*/ 2147483647 w 122"/>
              <a:gd name="T13" fmla="*/ 2147483647 h 40"/>
              <a:gd name="T14" fmla="*/ 2147483647 w 122"/>
              <a:gd name="T15" fmla="*/ 2147483647 h 40"/>
              <a:gd name="T16" fmla="*/ 2147483647 w 122"/>
              <a:gd name="T17" fmla="*/ 2147483647 h 40"/>
              <a:gd name="T18" fmla="*/ 2147483647 w 122"/>
              <a:gd name="T19" fmla="*/ 2147483647 h 40"/>
              <a:gd name="T20" fmla="*/ 2147483647 w 122"/>
              <a:gd name="T21" fmla="*/ 2147483647 h 40"/>
              <a:gd name="T22" fmla="*/ 2147483647 w 122"/>
              <a:gd name="T23" fmla="*/ 0 h 40"/>
              <a:gd name="T24" fmla="*/ 2147483647 w 122"/>
              <a:gd name="T25" fmla="*/ 0 h 40"/>
              <a:gd name="T26" fmla="*/ 2147483647 w 122"/>
              <a:gd name="T27" fmla="*/ 0 h 40"/>
              <a:gd name="T28" fmla="*/ 2147483647 w 122"/>
              <a:gd name="T29" fmla="*/ 2147483647 h 40"/>
              <a:gd name="T30" fmla="*/ 2147483647 w 122"/>
              <a:gd name="T31" fmla="*/ 2147483647 h 40"/>
              <a:gd name="T32" fmla="*/ 0 w 122"/>
              <a:gd name="T33" fmla="*/ 214748364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endParaRPr lang="en-US"/>
          </a:p>
        </p:txBody>
      </p:sp>
      <p:sp>
        <p:nvSpPr>
          <p:cNvPr id="2085" name="Freeform 322"/>
          <p:cNvSpPr>
            <a:spLocks/>
          </p:cNvSpPr>
          <p:nvPr/>
        </p:nvSpPr>
        <p:spPr bwMode="auto">
          <a:xfrm flipH="1">
            <a:off x="7866063" y="849313"/>
            <a:ext cx="28575" cy="1905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endParaRPr lang="en-US"/>
          </a:p>
        </p:txBody>
      </p:sp>
      <p:sp>
        <p:nvSpPr>
          <p:cNvPr id="2086" name="Freeform 323"/>
          <p:cNvSpPr>
            <a:spLocks/>
          </p:cNvSpPr>
          <p:nvPr/>
        </p:nvSpPr>
        <p:spPr bwMode="auto">
          <a:xfrm flipH="1">
            <a:off x="7866063" y="849313"/>
            <a:ext cx="28575" cy="1905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endParaRPr lang="en-US"/>
          </a:p>
        </p:txBody>
      </p:sp>
      <p:sp>
        <p:nvSpPr>
          <p:cNvPr id="2087" name="Freeform 324"/>
          <p:cNvSpPr>
            <a:spLocks/>
          </p:cNvSpPr>
          <p:nvPr/>
        </p:nvSpPr>
        <p:spPr bwMode="auto">
          <a:xfrm flipH="1">
            <a:off x="7826375" y="846138"/>
            <a:ext cx="11113" cy="7937"/>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endParaRPr lang="en-US"/>
          </a:p>
        </p:txBody>
      </p:sp>
      <p:sp>
        <p:nvSpPr>
          <p:cNvPr id="2088" name="Freeform 325"/>
          <p:cNvSpPr>
            <a:spLocks/>
          </p:cNvSpPr>
          <p:nvPr/>
        </p:nvSpPr>
        <p:spPr bwMode="auto">
          <a:xfrm flipH="1">
            <a:off x="7826375" y="846138"/>
            <a:ext cx="11113" cy="7937"/>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endParaRPr lang="en-US"/>
          </a:p>
        </p:txBody>
      </p:sp>
      <p:sp>
        <p:nvSpPr>
          <p:cNvPr id="2089" name="Freeform 326"/>
          <p:cNvSpPr>
            <a:spLocks/>
          </p:cNvSpPr>
          <p:nvPr/>
        </p:nvSpPr>
        <p:spPr bwMode="auto">
          <a:xfrm flipH="1">
            <a:off x="7786688" y="844550"/>
            <a:ext cx="50800" cy="11113"/>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endParaRPr lang="en-US"/>
          </a:p>
        </p:txBody>
      </p:sp>
      <p:sp>
        <p:nvSpPr>
          <p:cNvPr id="2090" name="Freeform 327"/>
          <p:cNvSpPr>
            <a:spLocks/>
          </p:cNvSpPr>
          <p:nvPr/>
        </p:nvSpPr>
        <p:spPr bwMode="auto">
          <a:xfrm flipH="1">
            <a:off x="7786688" y="844550"/>
            <a:ext cx="50800" cy="11113"/>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endParaRPr lang="en-US"/>
          </a:p>
        </p:txBody>
      </p:sp>
      <p:sp>
        <p:nvSpPr>
          <p:cNvPr id="2091" name="Freeform 328"/>
          <p:cNvSpPr>
            <a:spLocks/>
          </p:cNvSpPr>
          <p:nvPr/>
        </p:nvSpPr>
        <p:spPr bwMode="auto">
          <a:xfrm flipH="1">
            <a:off x="7786688" y="844550"/>
            <a:ext cx="50800" cy="11113"/>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endParaRPr lang="en-US"/>
          </a:p>
        </p:txBody>
      </p:sp>
      <p:sp>
        <p:nvSpPr>
          <p:cNvPr id="2092" name="Freeform 329"/>
          <p:cNvSpPr>
            <a:spLocks/>
          </p:cNvSpPr>
          <p:nvPr/>
        </p:nvSpPr>
        <p:spPr bwMode="auto">
          <a:xfrm flipH="1">
            <a:off x="7786688" y="844550"/>
            <a:ext cx="50800" cy="11113"/>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endParaRPr lang="en-US"/>
          </a:p>
        </p:txBody>
      </p:sp>
      <p:sp>
        <p:nvSpPr>
          <p:cNvPr id="2093" name="Freeform 330"/>
          <p:cNvSpPr>
            <a:spLocks/>
          </p:cNvSpPr>
          <p:nvPr/>
        </p:nvSpPr>
        <p:spPr bwMode="auto">
          <a:xfrm flipH="1">
            <a:off x="7832725" y="855663"/>
            <a:ext cx="14288" cy="4762"/>
          </a:xfrm>
          <a:custGeom>
            <a:avLst/>
            <a:gdLst>
              <a:gd name="T0" fmla="*/ 2147483647 w 50"/>
              <a:gd name="T1" fmla="*/ 2147483647 h 20"/>
              <a:gd name="T2" fmla="*/ 2147483647 w 50"/>
              <a:gd name="T3" fmla="*/ 0 h 20"/>
              <a:gd name="T4" fmla="*/ 0 w 50"/>
              <a:gd name="T5" fmla="*/ 2147483647 h 20"/>
              <a:gd name="T6" fmla="*/ 2147483647 w 50"/>
              <a:gd name="T7" fmla="*/ 2147483647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endParaRPr lang="en-US"/>
          </a:p>
        </p:txBody>
      </p:sp>
      <p:sp>
        <p:nvSpPr>
          <p:cNvPr id="2094" name="Freeform 332"/>
          <p:cNvSpPr>
            <a:spLocks/>
          </p:cNvSpPr>
          <p:nvPr/>
        </p:nvSpPr>
        <p:spPr bwMode="auto">
          <a:xfrm flipH="1">
            <a:off x="7902575" y="863600"/>
            <a:ext cx="3175" cy="3175"/>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endParaRPr lang="en-US"/>
          </a:p>
        </p:txBody>
      </p:sp>
      <p:sp>
        <p:nvSpPr>
          <p:cNvPr id="2095" name="Freeform 333"/>
          <p:cNvSpPr>
            <a:spLocks/>
          </p:cNvSpPr>
          <p:nvPr/>
        </p:nvSpPr>
        <p:spPr bwMode="auto">
          <a:xfrm flipH="1">
            <a:off x="7902575" y="863600"/>
            <a:ext cx="3175" cy="3175"/>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endParaRPr lang="en-US"/>
          </a:p>
        </p:txBody>
      </p:sp>
      <p:sp>
        <p:nvSpPr>
          <p:cNvPr id="2096" name="Freeform 334"/>
          <p:cNvSpPr>
            <a:spLocks/>
          </p:cNvSpPr>
          <p:nvPr/>
        </p:nvSpPr>
        <p:spPr bwMode="auto">
          <a:xfrm flipH="1">
            <a:off x="7900988" y="863600"/>
            <a:ext cx="1587" cy="3175"/>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endParaRPr lang="en-US"/>
          </a:p>
        </p:txBody>
      </p:sp>
      <p:sp>
        <p:nvSpPr>
          <p:cNvPr id="2097" name="Freeform 336"/>
          <p:cNvSpPr>
            <a:spLocks/>
          </p:cNvSpPr>
          <p:nvPr/>
        </p:nvSpPr>
        <p:spPr bwMode="auto">
          <a:xfrm flipH="1">
            <a:off x="7896225" y="862013"/>
            <a:ext cx="3175" cy="3175"/>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endParaRPr lang="en-US"/>
          </a:p>
        </p:txBody>
      </p:sp>
      <p:sp>
        <p:nvSpPr>
          <p:cNvPr id="2098" name="Freeform 337"/>
          <p:cNvSpPr>
            <a:spLocks/>
          </p:cNvSpPr>
          <p:nvPr/>
        </p:nvSpPr>
        <p:spPr bwMode="auto">
          <a:xfrm flipH="1">
            <a:off x="7896225" y="862013"/>
            <a:ext cx="3175" cy="3175"/>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2099" name="Freeform 338"/>
          <p:cNvSpPr>
            <a:spLocks/>
          </p:cNvSpPr>
          <p:nvPr/>
        </p:nvSpPr>
        <p:spPr bwMode="auto">
          <a:xfrm flipH="1">
            <a:off x="7893050" y="862013"/>
            <a:ext cx="3175" cy="3175"/>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endParaRPr lang="en-US"/>
          </a:p>
        </p:txBody>
      </p:sp>
      <p:sp>
        <p:nvSpPr>
          <p:cNvPr id="2100" name="Freeform 339"/>
          <p:cNvSpPr>
            <a:spLocks/>
          </p:cNvSpPr>
          <p:nvPr/>
        </p:nvSpPr>
        <p:spPr bwMode="auto">
          <a:xfrm flipH="1">
            <a:off x="7893050" y="862013"/>
            <a:ext cx="3175" cy="3175"/>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endParaRPr lang="en-US"/>
          </a:p>
        </p:txBody>
      </p:sp>
      <p:sp>
        <p:nvSpPr>
          <p:cNvPr id="2101" name="Freeform 340"/>
          <p:cNvSpPr>
            <a:spLocks/>
          </p:cNvSpPr>
          <p:nvPr/>
        </p:nvSpPr>
        <p:spPr bwMode="auto">
          <a:xfrm flipH="1">
            <a:off x="7889875" y="862013"/>
            <a:ext cx="3175" cy="3175"/>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endParaRPr lang="en-US"/>
          </a:p>
        </p:txBody>
      </p:sp>
      <p:sp>
        <p:nvSpPr>
          <p:cNvPr id="2102" name="Freeform 341"/>
          <p:cNvSpPr>
            <a:spLocks/>
          </p:cNvSpPr>
          <p:nvPr/>
        </p:nvSpPr>
        <p:spPr bwMode="auto">
          <a:xfrm flipH="1">
            <a:off x="7889875" y="862013"/>
            <a:ext cx="3175" cy="3175"/>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endParaRPr lang="en-US"/>
          </a:p>
        </p:txBody>
      </p:sp>
      <p:sp>
        <p:nvSpPr>
          <p:cNvPr id="2103" name="Freeform 342"/>
          <p:cNvSpPr>
            <a:spLocks/>
          </p:cNvSpPr>
          <p:nvPr/>
        </p:nvSpPr>
        <p:spPr bwMode="auto">
          <a:xfrm flipH="1">
            <a:off x="7886700" y="862013"/>
            <a:ext cx="1588" cy="3175"/>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endParaRPr lang="en-US"/>
          </a:p>
        </p:txBody>
      </p:sp>
      <p:sp>
        <p:nvSpPr>
          <p:cNvPr id="2104" name="Freeform 343"/>
          <p:cNvSpPr>
            <a:spLocks/>
          </p:cNvSpPr>
          <p:nvPr/>
        </p:nvSpPr>
        <p:spPr bwMode="auto">
          <a:xfrm flipH="1">
            <a:off x="7886700" y="862013"/>
            <a:ext cx="1588" cy="3175"/>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2105" name="Freeform 344"/>
          <p:cNvSpPr>
            <a:spLocks/>
          </p:cNvSpPr>
          <p:nvPr/>
        </p:nvSpPr>
        <p:spPr bwMode="auto">
          <a:xfrm flipH="1">
            <a:off x="7883525" y="862013"/>
            <a:ext cx="3175" cy="3175"/>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endParaRPr lang="en-US"/>
          </a:p>
        </p:txBody>
      </p:sp>
      <p:sp>
        <p:nvSpPr>
          <p:cNvPr id="2106" name="Freeform 346"/>
          <p:cNvSpPr>
            <a:spLocks/>
          </p:cNvSpPr>
          <p:nvPr/>
        </p:nvSpPr>
        <p:spPr bwMode="auto">
          <a:xfrm flipH="1">
            <a:off x="7880350" y="862013"/>
            <a:ext cx="1588" cy="3175"/>
          </a:xfrm>
          <a:custGeom>
            <a:avLst/>
            <a:gdLst>
              <a:gd name="T0" fmla="*/ 0 w 6"/>
              <a:gd name="T1" fmla="*/ 2147483647 h 11"/>
              <a:gd name="T2" fmla="*/ 2147483647 w 6"/>
              <a:gd name="T3" fmla="*/ 0 h 11"/>
              <a:gd name="T4" fmla="*/ 2147483647 w 6"/>
              <a:gd name="T5" fmla="*/ 0 h 11"/>
              <a:gd name="T6" fmla="*/ 2147483647 w 6"/>
              <a:gd name="T7" fmla="*/ 2147483647 h 11"/>
              <a:gd name="T8" fmla="*/ 0 w 6"/>
              <a:gd name="T9" fmla="*/ 2147483647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endParaRPr lang="en-US"/>
          </a:p>
        </p:txBody>
      </p:sp>
      <p:sp>
        <p:nvSpPr>
          <p:cNvPr id="2107" name="Freeform 348"/>
          <p:cNvSpPr>
            <a:spLocks/>
          </p:cNvSpPr>
          <p:nvPr/>
        </p:nvSpPr>
        <p:spPr bwMode="auto">
          <a:xfrm flipH="1">
            <a:off x="7875588" y="862013"/>
            <a:ext cx="3175" cy="3175"/>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endParaRPr lang="en-US"/>
          </a:p>
        </p:txBody>
      </p:sp>
      <p:sp>
        <p:nvSpPr>
          <p:cNvPr id="2108" name="Freeform 350"/>
          <p:cNvSpPr>
            <a:spLocks/>
          </p:cNvSpPr>
          <p:nvPr/>
        </p:nvSpPr>
        <p:spPr bwMode="auto">
          <a:xfrm flipH="1">
            <a:off x="7954963" y="868363"/>
            <a:ext cx="6350" cy="0"/>
          </a:xfrm>
          <a:custGeom>
            <a:avLst/>
            <a:gdLst>
              <a:gd name="T0" fmla="*/ 2147483647 w 21"/>
              <a:gd name="T1" fmla="*/ 0 h 7"/>
              <a:gd name="T2" fmla="*/ 2147483647 w 21"/>
              <a:gd name="T3" fmla="*/ 0 h 7"/>
              <a:gd name="T4" fmla="*/ 2147483647 w 21"/>
              <a:gd name="T5" fmla="*/ 0 h 7"/>
              <a:gd name="T6" fmla="*/ 0 w 21"/>
              <a:gd name="T7" fmla="*/ 0 h 7"/>
              <a:gd name="T8" fmla="*/ 0 60000 65536"/>
              <a:gd name="T9" fmla="*/ 0 60000 65536"/>
              <a:gd name="T10" fmla="*/ 0 60000 65536"/>
              <a:gd name="T11" fmla="*/ 0 60000 65536"/>
              <a:gd name="T12" fmla="*/ 0 w 21"/>
              <a:gd name="T13" fmla="*/ 0 h 7"/>
              <a:gd name="T14" fmla="*/ 21 w 21"/>
              <a:gd name="T15" fmla="*/ 0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endParaRPr lang="en-US"/>
          </a:p>
        </p:txBody>
      </p:sp>
      <p:sp>
        <p:nvSpPr>
          <p:cNvPr id="2109" name="Freeform 351"/>
          <p:cNvSpPr>
            <a:spLocks/>
          </p:cNvSpPr>
          <p:nvPr/>
        </p:nvSpPr>
        <p:spPr bwMode="auto">
          <a:xfrm flipH="1">
            <a:off x="7958138" y="860425"/>
            <a:ext cx="3175" cy="3175"/>
          </a:xfrm>
          <a:custGeom>
            <a:avLst/>
            <a:gdLst>
              <a:gd name="T0" fmla="*/ 0 w 15"/>
              <a:gd name="T1" fmla="*/ 2147483647 h 11"/>
              <a:gd name="T2" fmla="*/ 2147483647 w 15"/>
              <a:gd name="T3" fmla="*/ 2147483647 h 11"/>
              <a:gd name="T4" fmla="*/ 2147483647 w 15"/>
              <a:gd name="T5" fmla="*/ 2147483647 h 11"/>
              <a:gd name="T6" fmla="*/ 2147483647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endParaRPr lang="en-US"/>
          </a:p>
        </p:txBody>
      </p:sp>
      <p:sp>
        <p:nvSpPr>
          <p:cNvPr id="2110" name="Freeform 352"/>
          <p:cNvSpPr>
            <a:spLocks/>
          </p:cNvSpPr>
          <p:nvPr/>
        </p:nvSpPr>
        <p:spPr bwMode="auto">
          <a:xfrm flipH="1">
            <a:off x="7954963" y="865188"/>
            <a:ext cx="6350" cy="0"/>
          </a:xfrm>
          <a:custGeom>
            <a:avLst/>
            <a:gdLst>
              <a:gd name="T0" fmla="*/ 2147483647 w 19"/>
              <a:gd name="T1" fmla="*/ 0 h 1"/>
              <a:gd name="T2" fmla="*/ 2147483647 w 19"/>
              <a:gd name="T3" fmla="*/ 0 h 1"/>
              <a:gd name="T4" fmla="*/ 0 w 19"/>
              <a:gd name="T5" fmla="*/ 0 h 1"/>
              <a:gd name="T6" fmla="*/ 0 60000 65536"/>
              <a:gd name="T7" fmla="*/ 0 60000 65536"/>
              <a:gd name="T8" fmla="*/ 0 60000 65536"/>
              <a:gd name="T9" fmla="*/ 0 w 19"/>
              <a:gd name="T10" fmla="*/ 0 h 1"/>
              <a:gd name="T11" fmla="*/ 19 w 19"/>
              <a:gd name="T12" fmla="*/ 0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endParaRPr lang="en-US"/>
          </a:p>
        </p:txBody>
      </p:sp>
      <p:sp>
        <p:nvSpPr>
          <p:cNvPr id="2111" name="Freeform 357"/>
          <p:cNvSpPr>
            <a:spLocks/>
          </p:cNvSpPr>
          <p:nvPr/>
        </p:nvSpPr>
        <p:spPr bwMode="auto">
          <a:xfrm flipH="1">
            <a:off x="7934325" y="796925"/>
            <a:ext cx="87313" cy="38100"/>
          </a:xfrm>
          <a:custGeom>
            <a:avLst/>
            <a:gdLst>
              <a:gd name="T0" fmla="*/ 2147483647 w 305"/>
              <a:gd name="T1" fmla="*/ 2147483647 h 162"/>
              <a:gd name="T2" fmla="*/ 2147483647 w 305"/>
              <a:gd name="T3" fmla="*/ 2147483647 h 162"/>
              <a:gd name="T4" fmla="*/ 2147483647 w 305"/>
              <a:gd name="T5" fmla="*/ 2147483647 h 162"/>
              <a:gd name="T6" fmla="*/ 2147483647 w 305"/>
              <a:gd name="T7" fmla="*/ 2147483647 h 162"/>
              <a:gd name="T8" fmla="*/ 2147483647 w 305"/>
              <a:gd name="T9" fmla="*/ 2147483647 h 162"/>
              <a:gd name="T10" fmla="*/ 2147483647 w 305"/>
              <a:gd name="T11" fmla="*/ 0 h 162"/>
              <a:gd name="T12" fmla="*/ 2147483647 w 305"/>
              <a:gd name="T13" fmla="*/ 2147483647 h 162"/>
              <a:gd name="T14" fmla="*/ 0 w 305"/>
              <a:gd name="T15" fmla="*/ 2147483647 h 162"/>
              <a:gd name="T16" fmla="*/ 2147483647 w 305"/>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endParaRPr lang="en-US"/>
          </a:p>
        </p:txBody>
      </p:sp>
      <p:sp>
        <p:nvSpPr>
          <p:cNvPr id="2112" name="Freeform 359"/>
          <p:cNvSpPr>
            <a:spLocks/>
          </p:cNvSpPr>
          <p:nvPr/>
        </p:nvSpPr>
        <p:spPr bwMode="auto">
          <a:xfrm flipH="1">
            <a:off x="7870825" y="866775"/>
            <a:ext cx="7938" cy="4763"/>
          </a:xfrm>
          <a:custGeom>
            <a:avLst/>
            <a:gdLst>
              <a:gd name="T0" fmla="*/ 2147483647 w 29"/>
              <a:gd name="T1" fmla="*/ 2147483647 h 23"/>
              <a:gd name="T2" fmla="*/ 2147483647 w 29"/>
              <a:gd name="T3" fmla="*/ 2147483647 h 23"/>
              <a:gd name="T4" fmla="*/ 2147483647 w 29"/>
              <a:gd name="T5" fmla="*/ 2147483647 h 23"/>
              <a:gd name="T6" fmla="*/ 2147483647 w 29"/>
              <a:gd name="T7" fmla="*/ 2147483647 h 23"/>
              <a:gd name="T8" fmla="*/ 2147483647 w 29"/>
              <a:gd name="T9" fmla="*/ 0 h 23"/>
              <a:gd name="T10" fmla="*/ 0 w 29"/>
              <a:gd name="T11" fmla="*/ 2147483647 h 23"/>
              <a:gd name="T12" fmla="*/ 0 w 29"/>
              <a:gd name="T13" fmla="*/ 2147483647 h 23"/>
              <a:gd name="T14" fmla="*/ 0 w 29"/>
              <a:gd name="T15" fmla="*/ 2147483647 h 23"/>
              <a:gd name="T16" fmla="*/ 2147483647 w 29"/>
              <a:gd name="T17" fmla="*/ 2147483647 h 23"/>
              <a:gd name="T18" fmla="*/ 2147483647 w 29"/>
              <a:gd name="T19" fmla="*/ 2147483647 h 23"/>
              <a:gd name="T20" fmla="*/ 2147483647 w 29"/>
              <a:gd name="T21" fmla="*/ 2147483647 h 23"/>
              <a:gd name="T22" fmla="*/ 2147483647 w 29"/>
              <a:gd name="T23" fmla="*/ 2147483647 h 23"/>
              <a:gd name="T24" fmla="*/ 2147483647 w 2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endParaRPr lang="en-US"/>
          </a:p>
        </p:txBody>
      </p:sp>
      <p:sp>
        <p:nvSpPr>
          <p:cNvPr id="2113" name="Freeform 361"/>
          <p:cNvSpPr>
            <a:spLocks/>
          </p:cNvSpPr>
          <p:nvPr/>
        </p:nvSpPr>
        <p:spPr bwMode="auto">
          <a:xfrm flipH="1">
            <a:off x="7942263" y="841375"/>
            <a:ext cx="7937" cy="4763"/>
          </a:xfrm>
          <a:custGeom>
            <a:avLst/>
            <a:gdLst>
              <a:gd name="T0" fmla="*/ 2147483647 w 26"/>
              <a:gd name="T1" fmla="*/ 2147483647 h 21"/>
              <a:gd name="T2" fmla="*/ 2147483647 w 26"/>
              <a:gd name="T3" fmla="*/ 2147483647 h 21"/>
              <a:gd name="T4" fmla="*/ 2147483647 w 26"/>
              <a:gd name="T5" fmla="*/ 2147483647 h 21"/>
              <a:gd name="T6" fmla="*/ 2147483647 w 26"/>
              <a:gd name="T7" fmla="*/ 2147483647 h 21"/>
              <a:gd name="T8" fmla="*/ 2147483647 w 26"/>
              <a:gd name="T9" fmla="*/ 0 h 21"/>
              <a:gd name="T10" fmla="*/ 0 w 26"/>
              <a:gd name="T11" fmla="*/ 2147483647 h 21"/>
              <a:gd name="T12" fmla="*/ 2147483647 w 26"/>
              <a:gd name="T13" fmla="*/ 2147483647 h 21"/>
              <a:gd name="T14" fmla="*/ 2147483647 w 26"/>
              <a:gd name="T15" fmla="*/ 2147483647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2147483647 w 26"/>
              <a:gd name="T27" fmla="*/ 2147483647 h 21"/>
              <a:gd name="T28" fmla="*/ 2147483647 w 26"/>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endParaRPr lang="en-US"/>
          </a:p>
        </p:txBody>
      </p:sp>
      <p:sp>
        <p:nvSpPr>
          <p:cNvPr id="2114" name="Freeform 363"/>
          <p:cNvSpPr>
            <a:spLocks/>
          </p:cNvSpPr>
          <p:nvPr/>
        </p:nvSpPr>
        <p:spPr bwMode="auto">
          <a:xfrm flipH="1">
            <a:off x="7870825" y="862013"/>
            <a:ext cx="7938" cy="6350"/>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0 w 31"/>
              <a:gd name="T9" fmla="*/ 2147483647 h 28"/>
              <a:gd name="T10" fmla="*/ 0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0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endParaRPr lang="en-US"/>
          </a:p>
        </p:txBody>
      </p:sp>
      <p:sp>
        <p:nvSpPr>
          <p:cNvPr id="2115" name="Freeform 365"/>
          <p:cNvSpPr>
            <a:spLocks/>
          </p:cNvSpPr>
          <p:nvPr/>
        </p:nvSpPr>
        <p:spPr bwMode="auto">
          <a:xfrm flipH="1">
            <a:off x="7942263" y="836613"/>
            <a:ext cx="9525" cy="6350"/>
          </a:xfrm>
          <a:custGeom>
            <a:avLst/>
            <a:gdLst>
              <a:gd name="T0" fmla="*/ 2147483647 w 32"/>
              <a:gd name="T1" fmla="*/ 2147483647 h 26"/>
              <a:gd name="T2" fmla="*/ 2147483647 w 32"/>
              <a:gd name="T3" fmla="*/ 2147483647 h 26"/>
              <a:gd name="T4" fmla="*/ 2147483647 w 32"/>
              <a:gd name="T5" fmla="*/ 2147483647 h 26"/>
              <a:gd name="T6" fmla="*/ 2147483647 w 32"/>
              <a:gd name="T7" fmla="*/ 2147483647 h 26"/>
              <a:gd name="T8" fmla="*/ 0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0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2147483647 w 32"/>
              <a:gd name="T29" fmla="*/ 2147483647 h 26"/>
              <a:gd name="T30" fmla="*/ 2147483647 w 32"/>
              <a:gd name="T31" fmla="*/ 2147483647 h 26"/>
              <a:gd name="T32" fmla="*/ 2147483647 w 32"/>
              <a:gd name="T33" fmla="*/ 2147483647 h 26"/>
              <a:gd name="T34" fmla="*/ 2147483647 w 3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endParaRPr lang="en-US"/>
          </a:p>
        </p:txBody>
      </p:sp>
      <p:sp>
        <p:nvSpPr>
          <p:cNvPr id="2116" name="Freeform 368"/>
          <p:cNvSpPr>
            <a:spLocks/>
          </p:cNvSpPr>
          <p:nvPr/>
        </p:nvSpPr>
        <p:spPr bwMode="auto">
          <a:xfrm flipH="1">
            <a:off x="7842250" y="863600"/>
            <a:ext cx="15875" cy="6350"/>
          </a:xfrm>
          <a:custGeom>
            <a:avLst/>
            <a:gdLst>
              <a:gd name="T0" fmla="*/ 2147483647 w 51"/>
              <a:gd name="T1" fmla="*/ 2147483647 h 29"/>
              <a:gd name="T2" fmla="*/ 2147483647 w 51"/>
              <a:gd name="T3" fmla="*/ 2147483647 h 29"/>
              <a:gd name="T4" fmla="*/ 2147483647 w 51"/>
              <a:gd name="T5" fmla="*/ 2147483647 h 29"/>
              <a:gd name="T6" fmla="*/ 2147483647 w 51"/>
              <a:gd name="T7" fmla="*/ 2147483647 h 29"/>
              <a:gd name="T8" fmla="*/ 2147483647 w 51"/>
              <a:gd name="T9" fmla="*/ 2147483647 h 29"/>
              <a:gd name="T10" fmla="*/ 0 w 51"/>
              <a:gd name="T11" fmla="*/ 2147483647 h 29"/>
              <a:gd name="T12" fmla="*/ 2147483647 w 51"/>
              <a:gd name="T13" fmla="*/ 2147483647 h 29"/>
              <a:gd name="T14" fmla="*/ 2147483647 w 51"/>
              <a:gd name="T15" fmla="*/ 2147483647 h 29"/>
              <a:gd name="T16" fmla="*/ 2147483647 w 51"/>
              <a:gd name="T17" fmla="*/ 2147483647 h 29"/>
              <a:gd name="T18" fmla="*/ 2147483647 w 51"/>
              <a:gd name="T19" fmla="*/ 0 h 29"/>
              <a:gd name="T20" fmla="*/ 2147483647 w 51"/>
              <a:gd name="T21" fmla="*/ 214748364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endParaRPr lang="en-US"/>
          </a:p>
        </p:txBody>
      </p:sp>
      <p:sp>
        <p:nvSpPr>
          <p:cNvPr id="2117" name="Freeform 370"/>
          <p:cNvSpPr>
            <a:spLocks/>
          </p:cNvSpPr>
          <p:nvPr/>
        </p:nvSpPr>
        <p:spPr bwMode="auto">
          <a:xfrm flipH="1">
            <a:off x="7742238" y="862013"/>
            <a:ext cx="112712" cy="31750"/>
          </a:xfrm>
          <a:custGeom>
            <a:avLst/>
            <a:gdLst>
              <a:gd name="T0" fmla="*/ 2147483647 w 397"/>
              <a:gd name="T1" fmla="*/ 2147483647 h 140"/>
              <a:gd name="T2" fmla="*/ 2147483647 w 397"/>
              <a:gd name="T3" fmla="*/ 2147483647 h 140"/>
              <a:gd name="T4" fmla="*/ 2147483647 w 397"/>
              <a:gd name="T5" fmla="*/ 2147483647 h 140"/>
              <a:gd name="T6" fmla="*/ 2147483647 w 397"/>
              <a:gd name="T7" fmla="*/ 2147483647 h 140"/>
              <a:gd name="T8" fmla="*/ 2147483647 w 397"/>
              <a:gd name="T9" fmla="*/ 2147483647 h 140"/>
              <a:gd name="T10" fmla="*/ 2147483647 w 397"/>
              <a:gd name="T11" fmla="*/ 2147483647 h 140"/>
              <a:gd name="T12" fmla="*/ 0 w 397"/>
              <a:gd name="T13" fmla="*/ 2147483647 h 140"/>
              <a:gd name="T14" fmla="*/ 0 w 397"/>
              <a:gd name="T15" fmla="*/ 2147483647 h 140"/>
              <a:gd name="T16" fmla="*/ 2147483647 w 397"/>
              <a:gd name="T17" fmla="*/ 2147483647 h 140"/>
              <a:gd name="T18" fmla="*/ 2147483647 w 397"/>
              <a:gd name="T19" fmla="*/ 0 h 140"/>
              <a:gd name="T20" fmla="*/ 2147483647 w 397"/>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endParaRPr lang="en-US"/>
          </a:p>
        </p:txBody>
      </p:sp>
      <p:sp>
        <p:nvSpPr>
          <p:cNvPr id="2118" name="Freeform 372"/>
          <p:cNvSpPr>
            <a:spLocks/>
          </p:cNvSpPr>
          <p:nvPr/>
        </p:nvSpPr>
        <p:spPr bwMode="auto">
          <a:xfrm flipH="1">
            <a:off x="7912100" y="842963"/>
            <a:ext cx="25400" cy="1587"/>
          </a:xfrm>
          <a:custGeom>
            <a:avLst/>
            <a:gdLst>
              <a:gd name="T0" fmla="*/ 2147483647 w 85"/>
              <a:gd name="T1" fmla="*/ 2147483647 h 8"/>
              <a:gd name="T2" fmla="*/ 0 w 85"/>
              <a:gd name="T3" fmla="*/ 2147483647 h 8"/>
              <a:gd name="T4" fmla="*/ 2147483647 w 85"/>
              <a:gd name="T5" fmla="*/ 2147483647 h 8"/>
              <a:gd name="T6" fmla="*/ 2147483647 w 85"/>
              <a:gd name="T7" fmla="*/ 2147483647 h 8"/>
              <a:gd name="T8" fmla="*/ 2147483647 w 85"/>
              <a:gd name="T9" fmla="*/ 2147483647 h 8"/>
              <a:gd name="T10" fmla="*/ 2147483647 w 85"/>
              <a:gd name="T11" fmla="*/ 2147483647 h 8"/>
              <a:gd name="T12" fmla="*/ 2147483647 w 85"/>
              <a:gd name="T13" fmla="*/ 0 h 8"/>
              <a:gd name="T14" fmla="*/ 2147483647 w 85"/>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endParaRPr lang="en-US"/>
          </a:p>
        </p:txBody>
      </p:sp>
      <p:pic>
        <p:nvPicPr>
          <p:cNvPr id="2119" name="Picture 2" descr="drawing of ARPA Network"/>
          <p:cNvPicPr>
            <a:picLocks noGrp="1" noChangeAspect="1" noChangeArrowheads="1"/>
          </p:cNvPicPr>
          <p:nvPr>
            <p:ph idx="4294967295"/>
          </p:nvPr>
        </p:nvPicPr>
        <p:blipFill>
          <a:blip r:embed="rId32" cstate="print"/>
          <a:srcRect b="8458"/>
          <a:stretch>
            <a:fillRect/>
          </a:stretch>
        </p:blipFill>
        <p:spPr>
          <a:xfrm>
            <a:off x="228600" y="3048000"/>
            <a:ext cx="2133600" cy="1774825"/>
          </a:xfrm>
          <a:noFill/>
        </p:spPr>
      </p:pic>
      <p:sp>
        <p:nvSpPr>
          <p:cNvPr id="2120" name="Text Box 95"/>
          <p:cNvSpPr txBox="1">
            <a:spLocks noChangeArrowheads="1"/>
          </p:cNvSpPr>
          <p:nvPr/>
        </p:nvSpPr>
        <p:spPr bwMode="auto">
          <a:xfrm>
            <a:off x="1066800" y="4800600"/>
            <a:ext cx="706438" cy="366713"/>
          </a:xfrm>
          <a:prstGeom prst="rect">
            <a:avLst/>
          </a:prstGeom>
          <a:noFill/>
          <a:ln w="9525">
            <a:noFill/>
            <a:miter lim="800000"/>
            <a:headEnd/>
            <a:tailEnd/>
          </a:ln>
        </p:spPr>
        <p:txBody>
          <a:bodyPr wrap="none">
            <a:spAutoFit/>
          </a:bodyPr>
          <a:lstStyle/>
          <a:p>
            <a:r>
              <a:rPr lang="en-US">
                <a:latin typeface="Comic Sans MS" pitchFamily="66" charset="0"/>
              </a:rPr>
              <a:t>1970</a:t>
            </a:r>
          </a:p>
        </p:txBody>
      </p:sp>
      <p:grpSp>
        <p:nvGrpSpPr>
          <p:cNvPr id="10" name="Group 96" descr="cartoons of networks"/>
          <p:cNvGrpSpPr>
            <a:grpSpLocks/>
          </p:cNvGrpSpPr>
          <p:nvPr/>
        </p:nvGrpSpPr>
        <p:grpSpPr bwMode="auto">
          <a:xfrm>
            <a:off x="0" y="685800"/>
            <a:ext cx="9144000" cy="2819400"/>
            <a:chOff x="0" y="432"/>
            <a:chExt cx="5760" cy="1776"/>
          </a:xfrm>
        </p:grpSpPr>
        <p:grpSp>
          <p:nvGrpSpPr>
            <p:cNvPr id="11" name="Group 97"/>
            <p:cNvGrpSpPr>
              <a:grpSpLocks/>
            </p:cNvGrpSpPr>
            <p:nvPr/>
          </p:nvGrpSpPr>
          <p:grpSpPr bwMode="auto">
            <a:xfrm>
              <a:off x="1632" y="720"/>
              <a:ext cx="1649" cy="1174"/>
              <a:chOff x="1739" y="746"/>
              <a:chExt cx="1649" cy="1174"/>
            </a:xfrm>
          </p:grpSpPr>
          <p:pic>
            <p:nvPicPr>
              <p:cNvPr id="2862" name="Picture 48" descr="http://tbn0.google.com/images?q=tbn:Y2Sd6RLtpQRIZM:http://atto.buffalo.edu/registered/ATBasics/AdaptingComputers/SimpleModifications/images/Positioning.jpg">
                <a:hlinkClick r:id="rId33"/>
              </p:cNvPr>
              <p:cNvPicPr>
                <a:picLocks noChangeAspect="1" noChangeArrowheads="1"/>
              </p:cNvPicPr>
              <p:nvPr/>
            </p:nvPicPr>
            <p:blipFill>
              <a:blip r:embed="rId34" cstate="print"/>
              <a:srcRect/>
              <a:stretch>
                <a:fillRect/>
              </a:stretch>
            </p:blipFill>
            <p:spPr bwMode="auto">
              <a:xfrm>
                <a:off x="3024" y="1549"/>
                <a:ext cx="364" cy="371"/>
              </a:xfrm>
              <a:prstGeom prst="rect">
                <a:avLst/>
              </a:prstGeom>
              <a:noFill/>
              <a:ln w="9525">
                <a:noFill/>
                <a:miter lim="800000"/>
                <a:headEnd/>
                <a:tailEnd/>
              </a:ln>
            </p:spPr>
          </p:pic>
          <p:pic>
            <p:nvPicPr>
              <p:cNvPr id="2863" name="Picture 44" descr="http://tbn0.google.com/images?q=tbn:GOBRzYFWmgJTeM:http://www.hanksites.com/images/ComputerUser.gif">
                <a:hlinkClick r:id="rId35"/>
              </p:cNvPr>
              <p:cNvPicPr>
                <a:picLocks noChangeAspect="1" noChangeArrowheads="1"/>
              </p:cNvPicPr>
              <p:nvPr/>
            </p:nvPicPr>
            <p:blipFill>
              <a:blip r:embed="rId36" cstate="print"/>
              <a:srcRect/>
              <a:stretch>
                <a:fillRect/>
              </a:stretch>
            </p:blipFill>
            <p:spPr bwMode="auto">
              <a:xfrm>
                <a:off x="1739" y="1468"/>
                <a:ext cx="269" cy="275"/>
              </a:xfrm>
              <a:prstGeom prst="rect">
                <a:avLst/>
              </a:prstGeom>
              <a:noFill/>
              <a:ln w="9525">
                <a:noFill/>
                <a:miter lim="800000"/>
                <a:headEnd/>
                <a:tailEnd/>
              </a:ln>
            </p:spPr>
          </p:pic>
          <p:pic>
            <p:nvPicPr>
              <p:cNvPr id="2864" name="Picture 46" descr="http://tbn0.google.com/images?q=tbn:tD-DYIYddlbGFM:http://www.computerdoctorbook.com/images/angry-woman-ani.gif">
                <a:hlinkClick r:id="rId37"/>
              </p:cNvPr>
              <p:cNvPicPr>
                <a:picLocks noChangeAspect="1" noChangeArrowheads="1"/>
              </p:cNvPicPr>
              <p:nvPr/>
            </p:nvPicPr>
            <p:blipFill>
              <a:blip r:embed="rId38" cstate="print"/>
              <a:srcRect/>
              <a:stretch>
                <a:fillRect/>
              </a:stretch>
            </p:blipFill>
            <p:spPr bwMode="auto">
              <a:xfrm>
                <a:off x="2622" y="746"/>
                <a:ext cx="376" cy="313"/>
              </a:xfrm>
              <a:prstGeom prst="rect">
                <a:avLst/>
              </a:prstGeom>
              <a:noFill/>
              <a:ln w="9525">
                <a:noFill/>
                <a:miter lim="800000"/>
                <a:headEnd/>
                <a:tailEnd/>
              </a:ln>
            </p:spPr>
          </p:pic>
          <p:sp>
            <p:nvSpPr>
              <p:cNvPr id="3506" name="AutoShape 3"/>
              <p:cNvSpPr>
                <a:spLocks noChangeArrowheads="1"/>
              </p:cNvSpPr>
              <p:nvPr/>
            </p:nvSpPr>
            <p:spPr bwMode="auto">
              <a:xfrm>
                <a:off x="1933" y="1033"/>
                <a:ext cx="1379" cy="640"/>
              </a:xfrm>
              <a:prstGeom prst="cloudCallout">
                <a:avLst>
                  <a:gd name="adj1" fmla="val -20310"/>
                  <a:gd name="adj2" fmla="val 29120"/>
                </a:avLst>
              </a:prstGeom>
              <a:solidFill>
                <a:schemeClr val="accent2">
                  <a:lumMod val="20000"/>
                  <a:lumOff val="80000"/>
                </a:schemeClr>
              </a:solidFill>
              <a:ln w="22225">
                <a:solidFill>
                  <a:schemeClr val="tx1"/>
                </a:solidFill>
                <a:round/>
                <a:headEnd type="none" w="sm" len="sm"/>
                <a:tailEnd type="none" w="sm" len="sm"/>
              </a:ln>
              <a:effectLst>
                <a:innerShdw blurRad="63500" dist="50800" dir="2700000">
                  <a:prstClr val="black">
                    <a:alpha val="50000"/>
                  </a:prstClr>
                </a:innerShdw>
              </a:effectLst>
            </p:spPr>
            <p:txBody>
              <a:bodyPr/>
              <a:lstStyle/>
              <a:p>
                <a:pPr algn="ctr" fontAlgn="auto">
                  <a:spcBef>
                    <a:spcPts val="0"/>
                  </a:spcBef>
                  <a:spcAft>
                    <a:spcPts val="0"/>
                  </a:spcAft>
                  <a:defRPr/>
                </a:pPr>
                <a:endParaRPr lang="en-US" sz="1400" b="1">
                  <a:latin typeface="+mn-lt"/>
                </a:endParaRPr>
              </a:p>
            </p:txBody>
          </p:sp>
          <p:pic>
            <p:nvPicPr>
              <p:cNvPr id="2868" name="Picture 33" descr="MCj04352420000[1]"/>
              <p:cNvPicPr>
                <a:picLocks noChangeAspect="1" noChangeArrowheads="1"/>
              </p:cNvPicPr>
              <p:nvPr/>
            </p:nvPicPr>
            <p:blipFill>
              <a:blip r:embed="rId39" cstate="print"/>
              <a:srcRect/>
              <a:stretch>
                <a:fillRect/>
              </a:stretch>
            </p:blipFill>
            <p:spPr bwMode="auto">
              <a:xfrm>
                <a:off x="2159" y="1391"/>
                <a:ext cx="225" cy="361"/>
              </a:xfrm>
              <a:prstGeom prst="rect">
                <a:avLst/>
              </a:prstGeom>
              <a:noFill/>
              <a:ln w="9525">
                <a:noFill/>
                <a:miter lim="800000"/>
                <a:headEnd/>
                <a:tailEnd/>
              </a:ln>
            </p:spPr>
          </p:pic>
          <p:pic>
            <p:nvPicPr>
              <p:cNvPr id="2869" name="Picture 33" descr="MCj04352420000[1]"/>
              <p:cNvPicPr>
                <a:picLocks noChangeAspect="1" noChangeArrowheads="1"/>
              </p:cNvPicPr>
              <p:nvPr/>
            </p:nvPicPr>
            <p:blipFill>
              <a:blip r:embed="rId40" cstate="print"/>
              <a:srcRect/>
              <a:stretch>
                <a:fillRect/>
              </a:stretch>
            </p:blipFill>
            <p:spPr bwMode="auto">
              <a:xfrm>
                <a:off x="1908" y="1212"/>
                <a:ext cx="226" cy="361"/>
              </a:xfrm>
              <a:prstGeom prst="rect">
                <a:avLst/>
              </a:prstGeom>
              <a:noFill/>
              <a:ln w="9525">
                <a:noFill/>
                <a:miter lim="800000"/>
                <a:headEnd/>
                <a:tailEnd/>
              </a:ln>
            </p:spPr>
          </p:pic>
          <p:pic>
            <p:nvPicPr>
              <p:cNvPr id="2870" name="Picture 33" descr="MCj04352420000[1]"/>
              <p:cNvPicPr>
                <a:picLocks noChangeAspect="1" noChangeArrowheads="1"/>
              </p:cNvPicPr>
              <p:nvPr/>
            </p:nvPicPr>
            <p:blipFill>
              <a:blip r:embed="rId40" cstate="print"/>
              <a:srcRect/>
              <a:stretch>
                <a:fillRect/>
              </a:stretch>
            </p:blipFill>
            <p:spPr bwMode="auto">
              <a:xfrm>
                <a:off x="3086" y="1110"/>
                <a:ext cx="226" cy="361"/>
              </a:xfrm>
              <a:prstGeom prst="rect">
                <a:avLst/>
              </a:prstGeom>
              <a:noFill/>
              <a:ln w="9525">
                <a:noFill/>
                <a:miter lim="800000"/>
                <a:headEnd/>
                <a:tailEnd/>
              </a:ln>
            </p:spPr>
          </p:pic>
          <p:pic>
            <p:nvPicPr>
              <p:cNvPr id="2871" name="Picture 33" descr="MCj04352420000[1]"/>
              <p:cNvPicPr>
                <a:picLocks noChangeAspect="1" noChangeArrowheads="1"/>
              </p:cNvPicPr>
              <p:nvPr/>
            </p:nvPicPr>
            <p:blipFill>
              <a:blip r:embed="rId40" cstate="print"/>
              <a:srcRect/>
              <a:stretch>
                <a:fillRect/>
              </a:stretch>
            </p:blipFill>
            <p:spPr bwMode="auto">
              <a:xfrm>
                <a:off x="2384" y="957"/>
                <a:ext cx="226" cy="360"/>
              </a:xfrm>
              <a:prstGeom prst="rect">
                <a:avLst/>
              </a:prstGeom>
              <a:noFill/>
              <a:ln w="9525">
                <a:noFill/>
                <a:miter lim="800000"/>
                <a:headEnd/>
                <a:tailEnd/>
              </a:ln>
            </p:spPr>
          </p:pic>
          <p:pic>
            <p:nvPicPr>
              <p:cNvPr id="2872" name="Picture 33" descr="MCj04352420000[1]"/>
              <p:cNvPicPr>
                <a:picLocks noChangeAspect="1" noChangeArrowheads="1"/>
              </p:cNvPicPr>
              <p:nvPr/>
            </p:nvPicPr>
            <p:blipFill>
              <a:blip r:embed="rId40" cstate="print"/>
              <a:srcRect/>
              <a:stretch>
                <a:fillRect/>
              </a:stretch>
            </p:blipFill>
            <p:spPr bwMode="auto">
              <a:xfrm>
                <a:off x="2760" y="1494"/>
                <a:ext cx="226" cy="360"/>
              </a:xfrm>
              <a:prstGeom prst="rect">
                <a:avLst/>
              </a:prstGeom>
              <a:noFill/>
              <a:ln w="9525">
                <a:noFill/>
                <a:miter lim="800000"/>
                <a:headEnd/>
                <a:tailEnd/>
              </a:ln>
            </p:spPr>
          </p:pic>
        </p:grpSp>
        <p:grpSp>
          <p:nvGrpSpPr>
            <p:cNvPr id="12" name="Group 109"/>
            <p:cNvGrpSpPr>
              <a:grpSpLocks/>
            </p:cNvGrpSpPr>
            <p:nvPr/>
          </p:nvGrpSpPr>
          <p:grpSpPr bwMode="auto">
            <a:xfrm>
              <a:off x="0" y="864"/>
              <a:ext cx="1427" cy="816"/>
              <a:chOff x="0" y="672"/>
              <a:chExt cx="1427" cy="816"/>
            </a:xfrm>
          </p:grpSpPr>
          <p:cxnSp>
            <p:nvCxnSpPr>
              <p:cNvPr id="83" name="Straight Connector 82"/>
              <p:cNvCxnSpPr/>
              <p:nvPr/>
            </p:nvCxnSpPr>
            <p:spPr>
              <a:xfrm rot="5400000" flipH="1" flipV="1">
                <a:off x="480" y="1152"/>
                <a:ext cx="192" cy="1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50" name="Object 4"/>
              <p:cNvGraphicFramePr>
                <a:graphicFrameLocks noChangeAspect="1"/>
              </p:cNvGraphicFramePr>
              <p:nvPr/>
            </p:nvGraphicFramePr>
            <p:xfrm>
              <a:off x="1008" y="960"/>
              <a:ext cx="193" cy="199"/>
            </p:xfrm>
            <a:graphic>
              <a:graphicData uri="http://schemas.openxmlformats.org/presentationml/2006/ole">
                <p:oleObj spid="_x0000_s235522" name="Photo Editor Photo" r:id="rId41" imgW="1219370" imgH="1219370" progId="MSPhotoEd.3">
                  <p:embed/>
                </p:oleObj>
              </a:graphicData>
            </a:graphic>
          </p:graphicFrame>
          <p:pic>
            <p:nvPicPr>
              <p:cNvPr id="2855" name="Picture 16" descr="http://www.ultratec.com/images/modem_large.jpg"/>
              <p:cNvPicPr>
                <a:picLocks noChangeAspect="1" noChangeArrowheads="1"/>
              </p:cNvPicPr>
              <p:nvPr/>
            </p:nvPicPr>
            <p:blipFill>
              <a:blip r:embed="rId30" cstate="print"/>
              <a:srcRect/>
              <a:stretch>
                <a:fillRect/>
              </a:stretch>
            </p:blipFill>
            <p:spPr bwMode="auto">
              <a:xfrm>
                <a:off x="384" y="1296"/>
                <a:ext cx="221" cy="167"/>
              </a:xfrm>
              <a:prstGeom prst="rect">
                <a:avLst/>
              </a:prstGeom>
              <a:noFill/>
              <a:ln w="9525">
                <a:noFill/>
                <a:miter lim="800000"/>
                <a:headEnd/>
                <a:tailEnd/>
              </a:ln>
            </p:spPr>
          </p:pic>
          <p:pic>
            <p:nvPicPr>
              <p:cNvPr id="2856" name="Picture 20" descr="http://tbn0.google.com/images?q=tbn:My48c6ooR3njDM:http://www.sparrowcorp.com/ForSale/SaleImages/VME_CRATE.JPG">
                <a:hlinkClick r:id="rId42"/>
              </p:cNvPr>
              <p:cNvPicPr>
                <a:picLocks noChangeAspect="1" noChangeArrowheads="1"/>
              </p:cNvPicPr>
              <p:nvPr/>
            </p:nvPicPr>
            <p:blipFill>
              <a:blip r:embed="rId43" cstate="print"/>
              <a:srcRect/>
              <a:stretch>
                <a:fillRect/>
              </a:stretch>
            </p:blipFill>
            <p:spPr bwMode="auto">
              <a:xfrm>
                <a:off x="672" y="1104"/>
                <a:ext cx="212" cy="165"/>
              </a:xfrm>
              <a:prstGeom prst="rect">
                <a:avLst/>
              </a:prstGeom>
              <a:noFill/>
              <a:ln w="9525">
                <a:noFill/>
                <a:miter lim="800000"/>
                <a:headEnd/>
                <a:tailEnd/>
              </a:ln>
            </p:spPr>
          </p:pic>
          <p:pic>
            <p:nvPicPr>
              <p:cNvPr id="2857" name="Picture 2" descr="Power pole and lines"/>
              <p:cNvPicPr>
                <a:picLocks noChangeAspect="1" noChangeArrowheads="1"/>
              </p:cNvPicPr>
              <p:nvPr/>
            </p:nvPicPr>
            <p:blipFill>
              <a:blip r:embed="rId44" cstate="print"/>
              <a:srcRect/>
              <a:stretch>
                <a:fillRect/>
              </a:stretch>
            </p:blipFill>
            <p:spPr bwMode="auto">
              <a:xfrm>
                <a:off x="672" y="672"/>
                <a:ext cx="212" cy="272"/>
              </a:xfrm>
              <a:prstGeom prst="rect">
                <a:avLst/>
              </a:prstGeom>
              <a:noFill/>
              <a:ln w="9525">
                <a:noFill/>
                <a:miter lim="800000"/>
                <a:headEnd/>
                <a:tailEnd/>
              </a:ln>
            </p:spPr>
          </p:pic>
          <p:cxnSp>
            <p:nvCxnSpPr>
              <p:cNvPr id="75" name="Straight Connector 74"/>
              <p:cNvCxnSpPr/>
              <p:nvPr/>
            </p:nvCxnSpPr>
            <p:spPr>
              <a:xfrm rot="5400000">
                <a:off x="888" y="696"/>
                <a:ext cx="96" cy="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2075" idx="2"/>
                <a:endCxn id="89" idx="0"/>
              </p:cNvCxnSpPr>
              <p:nvPr/>
            </p:nvCxnSpPr>
            <p:spPr>
              <a:xfrm rot="5400000">
                <a:off x="696" y="1032"/>
                <a:ext cx="240" cy="0"/>
              </a:xfrm>
              <a:prstGeom prst="line">
                <a:avLst/>
              </a:prstGeom>
            </p:spPr>
            <p:style>
              <a:lnRef idx="1">
                <a:schemeClr val="accent1"/>
              </a:lnRef>
              <a:fillRef idx="0">
                <a:schemeClr val="accent1"/>
              </a:fillRef>
              <a:effectRef idx="0">
                <a:schemeClr val="accent1"/>
              </a:effectRef>
              <a:fontRef idx="minor">
                <a:schemeClr val="tx1"/>
              </a:fontRef>
            </p:style>
          </p:cxnSp>
          <p:pic>
            <p:nvPicPr>
              <p:cNvPr id="2860" name="Picture 36" descr="http://web.princeton.edu/sites/TreasurersOffice/OperationsSupport/Images/InternetUserSafetyGuide/Picture1.gif"/>
              <p:cNvPicPr>
                <a:picLocks noChangeAspect="1" noChangeArrowheads="1"/>
              </p:cNvPicPr>
              <p:nvPr/>
            </p:nvPicPr>
            <p:blipFill>
              <a:blip r:embed="rId45" cstate="print"/>
              <a:srcRect/>
              <a:stretch>
                <a:fillRect/>
              </a:stretch>
            </p:blipFill>
            <p:spPr bwMode="auto">
              <a:xfrm flipH="1">
                <a:off x="0" y="1200"/>
                <a:ext cx="371" cy="288"/>
              </a:xfrm>
              <a:prstGeom prst="rect">
                <a:avLst/>
              </a:prstGeom>
              <a:noFill/>
              <a:ln w="9525">
                <a:noFill/>
                <a:miter lim="800000"/>
                <a:headEnd/>
                <a:tailEnd/>
              </a:ln>
            </p:spPr>
          </p:pic>
          <p:pic>
            <p:nvPicPr>
              <p:cNvPr id="2861" name="Picture 36" descr="http://web.princeton.edu/sites/TreasurersOffice/OperationsSupport/Images/InternetUserSafetyGuide/Picture1.gif"/>
              <p:cNvPicPr>
                <a:picLocks noChangeAspect="1" noChangeArrowheads="1"/>
              </p:cNvPicPr>
              <p:nvPr/>
            </p:nvPicPr>
            <p:blipFill>
              <a:blip r:embed="rId45" cstate="print"/>
              <a:srcRect/>
              <a:stretch>
                <a:fillRect/>
              </a:stretch>
            </p:blipFill>
            <p:spPr bwMode="auto">
              <a:xfrm flipH="1">
                <a:off x="1056" y="672"/>
                <a:ext cx="371" cy="288"/>
              </a:xfrm>
              <a:prstGeom prst="rect">
                <a:avLst/>
              </a:prstGeom>
              <a:noFill/>
              <a:ln w="9525">
                <a:noFill/>
                <a:miter lim="800000"/>
                <a:headEnd/>
                <a:tailEnd/>
              </a:ln>
            </p:spPr>
          </p:pic>
        </p:grpSp>
        <p:grpSp>
          <p:nvGrpSpPr>
            <p:cNvPr id="13" name="Group 3520"/>
            <p:cNvGrpSpPr>
              <a:grpSpLocks/>
            </p:cNvGrpSpPr>
            <p:nvPr/>
          </p:nvGrpSpPr>
          <p:grpSpPr bwMode="auto">
            <a:xfrm>
              <a:off x="3939" y="432"/>
              <a:ext cx="1821" cy="1776"/>
              <a:chOff x="5562600" y="76200"/>
              <a:chExt cx="2890542" cy="2819400"/>
            </a:xfrm>
          </p:grpSpPr>
          <p:pic>
            <p:nvPicPr>
              <p:cNvPr id="2129" name="Picture 21" descr="http://www.computerhistory.org/internet_history/full_size_images/1988_ncar_network.gif"/>
              <p:cNvPicPr>
                <a:picLocks noChangeAspect="1" noChangeArrowheads="1"/>
              </p:cNvPicPr>
              <p:nvPr/>
            </p:nvPicPr>
            <p:blipFill>
              <a:blip r:embed="rId46" cstate="print"/>
              <a:srcRect/>
              <a:stretch>
                <a:fillRect/>
              </a:stretch>
            </p:blipFill>
            <p:spPr bwMode="auto">
              <a:xfrm>
                <a:off x="7352962" y="775011"/>
                <a:ext cx="800438" cy="596589"/>
              </a:xfrm>
              <a:prstGeom prst="rect">
                <a:avLst/>
              </a:prstGeom>
              <a:noFill/>
              <a:ln w="9525">
                <a:noFill/>
                <a:miter lim="800000"/>
                <a:headEnd/>
                <a:tailEnd/>
              </a:ln>
            </p:spPr>
          </p:pic>
          <p:pic>
            <p:nvPicPr>
              <p:cNvPr id="2130" name="Picture 71" descr="http://www.reactos.org/wiki/images/thumb/1/10/InternetGlobe.png/120px-InternetGlobe.png"/>
              <p:cNvPicPr>
                <a:picLocks noChangeAspect="1" noChangeArrowheads="1"/>
              </p:cNvPicPr>
              <p:nvPr/>
            </p:nvPicPr>
            <p:blipFill>
              <a:blip r:embed="rId47" cstate="print"/>
              <a:srcRect/>
              <a:stretch>
                <a:fillRect/>
              </a:stretch>
            </p:blipFill>
            <p:spPr bwMode="auto">
              <a:xfrm>
                <a:off x="6324600" y="914400"/>
                <a:ext cx="1143000" cy="1143000"/>
              </a:xfrm>
              <a:prstGeom prst="rect">
                <a:avLst/>
              </a:prstGeom>
              <a:noFill/>
              <a:ln w="9525">
                <a:noFill/>
                <a:miter lim="800000"/>
                <a:headEnd/>
                <a:tailEnd/>
              </a:ln>
            </p:spPr>
          </p:pic>
          <p:pic>
            <p:nvPicPr>
              <p:cNvPr id="2131" name="Picture 4" descr="figure 2"/>
              <p:cNvPicPr>
                <a:picLocks noChangeAspect="1" noChangeArrowheads="1"/>
              </p:cNvPicPr>
              <p:nvPr/>
            </p:nvPicPr>
            <p:blipFill>
              <a:blip r:embed="rId48" cstate="print"/>
              <a:srcRect/>
              <a:stretch>
                <a:fillRect/>
              </a:stretch>
            </p:blipFill>
            <p:spPr bwMode="auto">
              <a:xfrm>
                <a:off x="5715000" y="910681"/>
                <a:ext cx="665519" cy="437013"/>
              </a:xfrm>
              <a:prstGeom prst="rect">
                <a:avLst/>
              </a:prstGeom>
              <a:noFill/>
              <a:ln w="9525">
                <a:noFill/>
                <a:miter lim="800000"/>
                <a:headEnd/>
                <a:tailEnd/>
              </a:ln>
            </p:spPr>
          </p:pic>
          <p:pic>
            <p:nvPicPr>
              <p:cNvPr id="2132" name="Picture 3"/>
              <p:cNvPicPr>
                <a:picLocks noChangeAspect="1" noChangeArrowheads="1"/>
              </p:cNvPicPr>
              <p:nvPr/>
            </p:nvPicPr>
            <p:blipFill>
              <a:blip r:embed="rId49" cstate="print"/>
              <a:srcRect/>
              <a:stretch>
                <a:fillRect/>
              </a:stretch>
            </p:blipFill>
            <p:spPr bwMode="auto">
              <a:xfrm>
                <a:off x="7641441" y="1679388"/>
                <a:ext cx="243138" cy="343253"/>
              </a:xfrm>
              <a:prstGeom prst="rect">
                <a:avLst/>
              </a:prstGeom>
              <a:noFill/>
              <a:ln w="9525">
                <a:noFill/>
                <a:miter lim="800000"/>
                <a:headEnd/>
                <a:tailEnd/>
              </a:ln>
            </p:spPr>
          </p:pic>
          <p:pic>
            <p:nvPicPr>
              <p:cNvPr id="2133" name="Picture 20"/>
              <p:cNvPicPr>
                <a:picLocks noChangeAspect="1" noChangeArrowheads="1"/>
              </p:cNvPicPr>
              <p:nvPr/>
            </p:nvPicPr>
            <p:blipFill>
              <a:blip r:embed="rId50" cstate="print"/>
              <a:srcRect/>
              <a:stretch>
                <a:fillRect/>
              </a:stretch>
            </p:blipFill>
            <p:spPr bwMode="auto">
              <a:xfrm>
                <a:off x="6308249" y="1845235"/>
                <a:ext cx="168751" cy="251727"/>
              </a:xfrm>
              <a:prstGeom prst="rect">
                <a:avLst/>
              </a:prstGeom>
              <a:noFill/>
              <a:ln w="9525">
                <a:noFill/>
                <a:miter lim="800000"/>
                <a:headEnd/>
                <a:tailEnd/>
              </a:ln>
            </p:spPr>
          </p:pic>
          <p:pic>
            <p:nvPicPr>
              <p:cNvPr id="2134" name="Picture 21"/>
              <p:cNvPicPr>
                <a:picLocks noChangeAspect="1" noChangeArrowheads="1"/>
              </p:cNvPicPr>
              <p:nvPr/>
            </p:nvPicPr>
            <p:blipFill>
              <a:blip r:embed="rId51" cstate="print"/>
              <a:srcRect/>
              <a:stretch>
                <a:fillRect/>
              </a:stretch>
            </p:blipFill>
            <p:spPr bwMode="auto">
              <a:xfrm>
                <a:off x="7200322" y="1929055"/>
                <a:ext cx="191078" cy="204545"/>
              </a:xfrm>
              <a:prstGeom prst="rect">
                <a:avLst/>
              </a:prstGeom>
              <a:noFill/>
              <a:ln w="9525">
                <a:noFill/>
                <a:miter lim="800000"/>
                <a:headEnd/>
                <a:tailEnd/>
              </a:ln>
            </p:spPr>
          </p:pic>
          <p:pic>
            <p:nvPicPr>
              <p:cNvPr id="2135" name="Picture 22"/>
              <p:cNvPicPr>
                <a:picLocks noChangeAspect="1" noChangeArrowheads="1"/>
              </p:cNvPicPr>
              <p:nvPr/>
            </p:nvPicPr>
            <p:blipFill>
              <a:blip r:embed="rId52" cstate="print"/>
              <a:srcRect/>
              <a:stretch>
                <a:fillRect/>
              </a:stretch>
            </p:blipFill>
            <p:spPr bwMode="auto">
              <a:xfrm>
                <a:off x="7391400" y="1828800"/>
                <a:ext cx="124741" cy="300298"/>
              </a:xfrm>
              <a:prstGeom prst="rect">
                <a:avLst/>
              </a:prstGeom>
              <a:noFill/>
              <a:ln w="9525">
                <a:noFill/>
                <a:miter lim="800000"/>
                <a:headEnd/>
                <a:tailEnd/>
              </a:ln>
            </p:spPr>
          </p:pic>
          <p:pic>
            <p:nvPicPr>
              <p:cNvPr id="2136" name="Picture 7" descr="cardiology"/>
              <p:cNvPicPr>
                <a:picLocks noChangeAspect="1" noChangeArrowheads="1"/>
              </p:cNvPicPr>
              <p:nvPr/>
            </p:nvPicPr>
            <p:blipFill>
              <a:blip r:embed="rId53" cstate="print"/>
              <a:srcRect/>
              <a:stretch>
                <a:fillRect/>
              </a:stretch>
            </p:blipFill>
            <p:spPr bwMode="auto">
              <a:xfrm>
                <a:off x="7391400" y="2438400"/>
                <a:ext cx="310773" cy="331694"/>
              </a:xfrm>
              <a:prstGeom prst="rect">
                <a:avLst/>
              </a:prstGeom>
              <a:noFill/>
              <a:ln w="9525">
                <a:noFill/>
                <a:miter lim="800000"/>
                <a:headEnd/>
                <a:tailEnd/>
              </a:ln>
            </p:spPr>
          </p:pic>
          <p:pic>
            <p:nvPicPr>
              <p:cNvPr id="2137" name="Picture 8" descr="ig_43"/>
              <p:cNvPicPr>
                <a:picLocks noChangeAspect="1" noChangeArrowheads="1"/>
              </p:cNvPicPr>
              <p:nvPr/>
            </p:nvPicPr>
            <p:blipFill>
              <a:blip r:embed="rId54" cstate="print"/>
              <a:srcRect/>
              <a:stretch>
                <a:fillRect/>
              </a:stretch>
            </p:blipFill>
            <p:spPr bwMode="auto">
              <a:xfrm>
                <a:off x="7541383" y="1402976"/>
                <a:ext cx="322573" cy="248771"/>
              </a:xfrm>
              <a:prstGeom prst="rect">
                <a:avLst/>
              </a:prstGeom>
              <a:noFill/>
              <a:ln w="9525">
                <a:noFill/>
                <a:miter lim="800000"/>
                <a:headEnd/>
                <a:tailEnd/>
              </a:ln>
            </p:spPr>
          </p:pic>
          <p:sp>
            <p:nvSpPr>
              <p:cNvPr id="2138" name="Line 29"/>
              <p:cNvSpPr>
                <a:spLocks noChangeShapeType="1"/>
              </p:cNvSpPr>
              <p:nvPr/>
            </p:nvSpPr>
            <p:spPr bwMode="auto">
              <a:xfrm>
                <a:off x="6857899" y="1013235"/>
                <a:ext cx="281669" cy="58077"/>
              </a:xfrm>
              <a:prstGeom prst="line">
                <a:avLst/>
              </a:prstGeom>
              <a:noFill/>
              <a:ln w="12700">
                <a:solidFill>
                  <a:srgbClr val="002776"/>
                </a:solidFill>
                <a:round/>
                <a:headEnd/>
                <a:tailEnd/>
              </a:ln>
            </p:spPr>
            <p:txBody>
              <a:bodyPr/>
              <a:lstStyle/>
              <a:p>
                <a:endParaRPr lang="en-US"/>
              </a:p>
            </p:txBody>
          </p:sp>
          <p:pic>
            <p:nvPicPr>
              <p:cNvPr id="2139" name="Picture 297"/>
              <p:cNvPicPr>
                <a:picLocks noChangeAspect="1" noChangeArrowheads="1"/>
              </p:cNvPicPr>
              <p:nvPr/>
            </p:nvPicPr>
            <p:blipFill>
              <a:blip r:embed="rId55" cstate="print"/>
              <a:srcRect/>
              <a:stretch>
                <a:fillRect/>
              </a:stretch>
            </p:blipFill>
            <p:spPr bwMode="auto">
              <a:xfrm>
                <a:off x="6743322" y="76200"/>
                <a:ext cx="261976" cy="134211"/>
              </a:xfrm>
              <a:prstGeom prst="rect">
                <a:avLst/>
              </a:prstGeom>
              <a:noFill/>
              <a:ln w="12700">
                <a:noFill/>
                <a:miter lim="800000"/>
                <a:headEnd/>
                <a:tailEnd/>
              </a:ln>
            </p:spPr>
          </p:pic>
          <p:sp>
            <p:nvSpPr>
              <p:cNvPr id="2140" name="Freeform 378"/>
              <p:cNvSpPr>
                <a:spLocks/>
              </p:cNvSpPr>
              <p:nvPr/>
            </p:nvSpPr>
            <p:spPr bwMode="auto">
              <a:xfrm rot="9145449" flipH="1">
                <a:off x="7346643" y="625732"/>
                <a:ext cx="156947" cy="6734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a:lstStyle/>
              <a:p>
                <a:endParaRPr lang="en-US"/>
              </a:p>
            </p:txBody>
          </p:sp>
          <p:pic>
            <p:nvPicPr>
              <p:cNvPr id="2141" name="Picture 562"/>
              <p:cNvPicPr>
                <a:picLocks noChangeAspect="1" noChangeArrowheads="1"/>
              </p:cNvPicPr>
              <p:nvPr/>
            </p:nvPicPr>
            <p:blipFill>
              <a:blip r:embed="rId55" cstate="print"/>
              <a:srcRect/>
              <a:stretch>
                <a:fillRect/>
              </a:stretch>
            </p:blipFill>
            <p:spPr bwMode="auto">
              <a:xfrm>
                <a:off x="7295321" y="92305"/>
                <a:ext cx="324636" cy="187407"/>
              </a:xfrm>
              <a:prstGeom prst="rect">
                <a:avLst/>
              </a:prstGeom>
              <a:noFill/>
              <a:ln w="12700">
                <a:noFill/>
                <a:miter lim="800000"/>
                <a:headEnd/>
                <a:tailEnd/>
              </a:ln>
            </p:spPr>
          </p:pic>
          <p:sp>
            <p:nvSpPr>
              <p:cNvPr id="2142" name="Freeform 563"/>
              <p:cNvSpPr>
                <a:spLocks/>
              </p:cNvSpPr>
              <p:nvPr/>
            </p:nvSpPr>
            <p:spPr bwMode="auto">
              <a:xfrm flipH="1">
                <a:off x="7201631" y="219196"/>
                <a:ext cx="185592" cy="5758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endParaRPr lang="en-US"/>
              </a:p>
            </p:txBody>
          </p:sp>
          <p:sp>
            <p:nvSpPr>
              <p:cNvPr id="2143" name="Freeform 564"/>
              <p:cNvSpPr>
                <a:spLocks/>
              </p:cNvSpPr>
              <p:nvPr/>
            </p:nvSpPr>
            <p:spPr bwMode="auto">
              <a:xfrm rot="19107031" flipH="1">
                <a:off x="7337691" y="260191"/>
                <a:ext cx="122335" cy="93215"/>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endParaRPr lang="en-US"/>
              </a:p>
            </p:txBody>
          </p:sp>
          <p:sp>
            <p:nvSpPr>
              <p:cNvPr id="2144" name="Freeform 565"/>
              <p:cNvSpPr>
                <a:spLocks/>
              </p:cNvSpPr>
              <p:nvPr/>
            </p:nvSpPr>
            <p:spPr bwMode="auto">
              <a:xfrm rot="2633371">
                <a:off x="7432576" y="294353"/>
                <a:ext cx="148592" cy="6734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endParaRPr lang="en-US"/>
              </a:p>
            </p:txBody>
          </p:sp>
          <p:sp>
            <p:nvSpPr>
              <p:cNvPr id="2145" name="Freeform 1006"/>
              <p:cNvSpPr>
                <a:spLocks/>
              </p:cNvSpPr>
              <p:nvPr/>
            </p:nvSpPr>
            <p:spPr bwMode="auto">
              <a:xfrm>
                <a:off x="7031555" y="1016164"/>
                <a:ext cx="190365" cy="87847"/>
              </a:xfrm>
              <a:custGeom>
                <a:avLst/>
                <a:gdLst>
                  <a:gd name="T0" fmla="*/ 2147483647 w 175"/>
                  <a:gd name="T1" fmla="*/ 0 h 120"/>
                  <a:gd name="T2" fmla="*/ 0 w 175"/>
                  <a:gd name="T3" fmla="*/ 2147483647 h 120"/>
                  <a:gd name="T4" fmla="*/ 2147483647 w 175"/>
                  <a:gd name="T5" fmla="*/ 2147483647 h 120"/>
                  <a:gd name="T6" fmla="*/ 2147483647 w 175"/>
                  <a:gd name="T7" fmla="*/ 0 h 120"/>
                  <a:gd name="T8" fmla="*/ 0 60000 65536"/>
                  <a:gd name="T9" fmla="*/ 0 60000 65536"/>
                  <a:gd name="T10" fmla="*/ 0 60000 65536"/>
                  <a:gd name="T11" fmla="*/ 0 60000 65536"/>
                  <a:gd name="T12" fmla="*/ 0 w 175"/>
                  <a:gd name="T13" fmla="*/ 0 h 120"/>
                  <a:gd name="T14" fmla="*/ 175 w 175"/>
                  <a:gd name="T15" fmla="*/ 120 h 120"/>
                </a:gdLst>
                <a:ahLst/>
                <a:cxnLst>
                  <a:cxn ang="T8">
                    <a:pos x="T0" y="T1"/>
                  </a:cxn>
                  <a:cxn ang="T9">
                    <a:pos x="T2" y="T3"/>
                  </a:cxn>
                  <a:cxn ang="T10">
                    <a:pos x="T4" y="T5"/>
                  </a:cxn>
                  <a:cxn ang="T11">
                    <a:pos x="T6" y="T7"/>
                  </a:cxn>
                </a:cxnLst>
                <a:rect l="T12" t="T13" r="T14" b="T15"/>
                <a:pathLst>
                  <a:path w="175" h="120">
                    <a:moveTo>
                      <a:pt x="88" y="0"/>
                    </a:moveTo>
                    <a:lnTo>
                      <a:pt x="0" y="120"/>
                    </a:lnTo>
                    <a:lnTo>
                      <a:pt x="175" y="120"/>
                    </a:lnTo>
                    <a:lnTo>
                      <a:pt x="88" y="0"/>
                    </a:lnTo>
                    <a:close/>
                  </a:path>
                </a:pathLst>
              </a:custGeom>
              <a:solidFill>
                <a:srgbClr val="000000"/>
              </a:solidFill>
              <a:ln w="6350">
                <a:solidFill>
                  <a:srgbClr val="000000"/>
                </a:solidFill>
                <a:round/>
                <a:headEnd/>
                <a:tailEnd/>
              </a:ln>
            </p:spPr>
            <p:txBody>
              <a:bodyPr/>
              <a:lstStyle/>
              <a:p>
                <a:endParaRPr lang="en-US"/>
              </a:p>
            </p:txBody>
          </p:sp>
          <p:sp>
            <p:nvSpPr>
              <p:cNvPr id="2146" name="Freeform 1007"/>
              <p:cNvSpPr>
                <a:spLocks/>
              </p:cNvSpPr>
              <p:nvPr/>
            </p:nvSpPr>
            <p:spPr bwMode="auto">
              <a:xfrm>
                <a:off x="7035732" y="961503"/>
                <a:ext cx="229752" cy="66374"/>
              </a:xfrm>
              <a:custGeom>
                <a:avLst/>
                <a:gdLst>
                  <a:gd name="T0" fmla="*/ 0 w 211"/>
                  <a:gd name="T1" fmla="*/ 0 h 91"/>
                  <a:gd name="T2" fmla="*/ 2147483647 w 211"/>
                  <a:gd name="T3" fmla="*/ 2147483647 h 91"/>
                  <a:gd name="T4" fmla="*/ 2147483647 w 211"/>
                  <a:gd name="T5" fmla="*/ 2147483647 h 91"/>
                  <a:gd name="T6" fmla="*/ 2147483647 w 211"/>
                  <a:gd name="T7" fmla="*/ 2147483647 h 91"/>
                  <a:gd name="T8" fmla="*/ 2147483647 w 211"/>
                  <a:gd name="T9" fmla="*/ 2147483647 h 91"/>
                  <a:gd name="T10" fmla="*/ 2147483647 w 211"/>
                  <a:gd name="T11" fmla="*/ 2147483647 h 91"/>
                  <a:gd name="T12" fmla="*/ 2147483647 w 211"/>
                  <a:gd name="T13" fmla="*/ 2147483647 h 91"/>
                  <a:gd name="T14" fmla="*/ 2147483647 w 211"/>
                  <a:gd name="T15" fmla="*/ 2147483647 h 91"/>
                  <a:gd name="T16" fmla="*/ 2147483647 w 211"/>
                  <a:gd name="T17" fmla="*/ 2147483647 h 91"/>
                  <a:gd name="T18" fmla="*/ 2147483647 w 211"/>
                  <a:gd name="T19" fmla="*/ 2147483647 h 91"/>
                  <a:gd name="T20" fmla="*/ 2147483647 w 211"/>
                  <a:gd name="T21" fmla="*/ 2147483647 h 91"/>
                  <a:gd name="T22" fmla="*/ 2147483647 w 211"/>
                  <a:gd name="T23" fmla="*/ 2147483647 h 91"/>
                  <a:gd name="T24" fmla="*/ 2147483647 w 211"/>
                  <a:gd name="T25" fmla="*/ 2147483647 h 91"/>
                  <a:gd name="T26" fmla="*/ 2147483647 w 211"/>
                  <a:gd name="T27" fmla="*/ 2147483647 h 91"/>
                  <a:gd name="T28" fmla="*/ 2147483647 w 211"/>
                  <a:gd name="T29" fmla="*/ 2147483647 h 91"/>
                  <a:gd name="T30" fmla="*/ 2147483647 w 211"/>
                  <a:gd name="T31" fmla="*/ 2147483647 h 91"/>
                  <a:gd name="T32" fmla="*/ 2147483647 w 211"/>
                  <a:gd name="T33" fmla="*/ 2147483647 h 91"/>
                  <a:gd name="T34" fmla="*/ 2147483647 w 211"/>
                  <a:gd name="T35" fmla="*/ 2147483647 h 91"/>
                  <a:gd name="T36" fmla="*/ 2147483647 w 211"/>
                  <a:gd name="T37" fmla="*/ 2147483647 h 91"/>
                  <a:gd name="T38" fmla="*/ 2147483647 w 211"/>
                  <a:gd name="T39" fmla="*/ 2147483647 h 91"/>
                  <a:gd name="T40" fmla="*/ 0 w 211"/>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91"/>
                  <a:gd name="T65" fmla="*/ 211 w 211"/>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lnTo>
                      <a:pt x="0" y="0"/>
                    </a:lnTo>
                    <a:close/>
                  </a:path>
                </a:pathLst>
              </a:custGeom>
              <a:solidFill>
                <a:srgbClr val="000000"/>
              </a:solidFill>
              <a:ln w="9525">
                <a:noFill/>
                <a:round/>
                <a:headEnd/>
                <a:tailEnd/>
              </a:ln>
            </p:spPr>
            <p:txBody>
              <a:bodyPr/>
              <a:lstStyle/>
              <a:p>
                <a:endParaRPr lang="en-US"/>
              </a:p>
            </p:txBody>
          </p:sp>
          <p:sp>
            <p:nvSpPr>
              <p:cNvPr id="2147" name="Freeform 1008"/>
              <p:cNvSpPr>
                <a:spLocks/>
              </p:cNvSpPr>
              <p:nvPr/>
            </p:nvSpPr>
            <p:spPr bwMode="auto">
              <a:xfrm>
                <a:off x="7035732" y="961503"/>
                <a:ext cx="229752" cy="66374"/>
              </a:xfrm>
              <a:custGeom>
                <a:avLst/>
                <a:gdLst>
                  <a:gd name="T0" fmla="*/ 0 w 211"/>
                  <a:gd name="T1" fmla="*/ 0 h 91"/>
                  <a:gd name="T2" fmla="*/ 2147483647 w 211"/>
                  <a:gd name="T3" fmla="*/ 2147483647 h 91"/>
                  <a:gd name="T4" fmla="*/ 2147483647 w 211"/>
                  <a:gd name="T5" fmla="*/ 2147483647 h 91"/>
                  <a:gd name="T6" fmla="*/ 2147483647 w 211"/>
                  <a:gd name="T7" fmla="*/ 2147483647 h 91"/>
                  <a:gd name="T8" fmla="*/ 2147483647 w 211"/>
                  <a:gd name="T9" fmla="*/ 2147483647 h 91"/>
                  <a:gd name="T10" fmla="*/ 2147483647 w 211"/>
                  <a:gd name="T11" fmla="*/ 2147483647 h 91"/>
                  <a:gd name="T12" fmla="*/ 2147483647 w 211"/>
                  <a:gd name="T13" fmla="*/ 2147483647 h 91"/>
                  <a:gd name="T14" fmla="*/ 2147483647 w 211"/>
                  <a:gd name="T15" fmla="*/ 2147483647 h 91"/>
                  <a:gd name="T16" fmla="*/ 2147483647 w 211"/>
                  <a:gd name="T17" fmla="*/ 2147483647 h 91"/>
                  <a:gd name="T18" fmla="*/ 2147483647 w 211"/>
                  <a:gd name="T19" fmla="*/ 2147483647 h 91"/>
                  <a:gd name="T20" fmla="*/ 2147483647 w 211"/>
                  <a:gd name="T21" fmla="*/ 2147483647 h 91"/>
                  <a:gd name="T22" fmla="*/ 2147483647 w 211"/>
                  <a:gd name="T23" fmla="*/ 2147483647 h 91"/>
                  <a:gd name="T24" fmla="*/ 2147483647 w 211"/>
                  <a:gd name="T25" fmla="*/ 2147483647 h 91"/>
                  <a:gd name="T26" fmla="*/ 2147483647 w 211"/>
                  <a:gd name="T27" fmla="*/ 2147483647 h 91"/>
                  <a:gd name="T28" fmla="*/ 2147483647 w 211"/>
                  <a:gd name="T29" fmla="*/ 2147483647 h 91"/>
                  <a:gd name="T30" fmla="*/ 2147483647 w 211"/>
                  <a:gd name="T31" fmla="*/ 2147483647 h 91"/>
                  <a:gd name="T32" fmla="*/ 2147483647 w 211"/>
                  <a:gd name="T33" fmla="*/ 2147483647 h 91"/>
                  <a:gd name="T34" fmla="*/ 2147483647 w 211"/>
                  <a:gd name="T35" fmla="*/ 2147483647 h 91"/>
                  <a:gd name="T36" fmla="*/ 2147483647 w 211"/>
                  <a:gd name="T37" fmla="*/ 2147483647 h 91"/>
                  <a:gd name="T38" fmla="*/ 2147483647 w 211"/>
                  <a:gd name="T39" fmla="*/ 2147483647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1"/>
                  <a:gd name="T61" fmla="*/ 0 h 91"/>
                  <a:gd name="T62" fmla="*/ 211 w 211"/>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path>
                </a:pathLst>
              </a:custGeom>
              <a:noFill/>
              <a:ln w="6350">
                <a:solidFill>
                  <a:srgbClr val="000000"/>
                </a:solidFill>
                <a:round/>
                <a:headEnd/>
                <a:tailEnd/>
              </a:ln>
            </p:spPr>
            <p:txBody>
              <a:bodyPr/>
              <a:lstStyle/>
              <a:p>
                <a:endParaRPr lang="en-US"/>
              </a:p>
            </p:txBody>
          </p:sp>
          <p:sp>
            <p:nvSpPr>
              <p:cNvPr id="2148" name="Freeform 1009"/>
              <p:cNvSpPr>
                <a:spLocks/>
              </p:cNvSpPr>
              <p:nvPr/>
            </p:nvSpPr>
            <p:spPr bwMode="auto">
              <a:xfrm>
                <a:off x="7035732" y="949790"/>
                <a:ext cx="229752" cy="63445"/>
              </a:xfrm>
              <a:custGeom>
                <a:avLst/>
                <a:gdLst>
                  <a:gd name="T0" fmla="*/ 2147483647 w 211"/>
                  <a:gd name="T1" fmla="*/ 0 h 87"/>
                  <a:gd name="T2" fmla="*/ 2147483647 w 211"/>
                  <a:gd name="T3" fmla="*/ 0 h 87"/>
                  <a:gd name="T4" fmla="*/ 2147483647 w 211"/>
                  <a:gd name="T5" fmla="*/ 2147483647 h 87"/>
                  <a:gd name="T6" fmla="*/ 2147483647 w 211"/>
                  <a:gd name="T7" fmla="*/ 2147483647 h 87"/>
                  <a:gd name="T8" fmla="*/ 2147483647 w 211"/>
                  <a:gd name="T9" fmla="*/ 2147483647 h 87"/>
                  <a:gd name="T10" fmla="*/ 2147483647 w 211"/>
                  <a:gd name="T11" fmla="*/ 2147483647 h 87"/>
                  <a:gd name="T12" fmla="*/ 2147483647 w 211"/>
                  <a:gd name="T13" fmla="*/ 2147483647 h 87"/>
                  <a:gd name="T14" fmla="*/ 2147483647 w 211"/>
                  <a:gd name="T15" fmla="*/ 2147483647 h 87"/>
                  <a:gd name="T16" fmla="*/ 2147483647 w 211"/>
                  <a:gd name="T17" fmla="*/ 2147483647 h 87"/>
                  <a:gd name="T18" fmla="*/ 2147483647 w 211"/>
                  <a:gd name="T19" fmla="*/ 2147483647 h 87"/>
                  <a:gd name="T20" fmla="*/ 2147483647 w 211"/>
                  <a:gd name="T21" fmla="*/ 2147483647 h 87"/>
                  <a:gd name="T22" fmla="*/ 2147483647 w 211"/>
                  <a:gd name="T23" fmla="*/ 2147483647 h 87"/>
                  <a:gd name="T24" fmla="*/ 2147483647 w 211"/>
                  <a:gd name="T25" fmla="*/ 2147483647 h 87"/>
                  <a:gd name="T26" fmla="*/ 2147483647 w 211"/>
                  <a:gd name="T27" fmla="*/ 2147483647 h 87"/>
                  <a:gd name="T28" fmla="*/ 2147483647 w 211"/>
                  <a:gd name="T29" fmla="*/ 2147483647 h 87"/>
                  <a:gd name="T30" fmla="*/ 2147483647 w 211"/>
                  <a:gd name="T31" fmla="*/ 2147483647 h 87"/>
                  <a:gd name="T32" fmla="*/ 2147483647 w 211"/>
                  <a:gd name="T33" fmla="*/ 2147483647 h 87"/>
                  <a:gd name="T34" fmla="*/ 2147483647 w 211"/>
                  <a:gd name="T35" fmla="*/ 2147483647 h 87"/>
                  <a:gd name="T36" fmla="*/ 2147483647 w 211"/>
                  <a:gd name="T37" fmla="*/ 2147483647 h 87"/>
                  <a:gd name="T38" fmla="*/ 2147483647 w 211"/>
                  <a:gd name="T39" fmla="*/ 2147483647 h 87"/>
                  <a:gd name="T40" fmla="*/ 2147483647 w 211"/>
                  <a:gd name="T41" fmla="*/ 2147483647 h 87"/>
                  <a:gd name="T42" fmla="*/ 2147483647 w 211"/>
                  <a:gd name="T43" fmla="*/ 2147483647 h 87"/>
                  <a:gd name="T44" fmla="*/ 2147483647 w 211"/>
                  <a:gd name="T45" fmla="*/ 2147483647 h 87"/>
                  <a:gd name="T46" fmla="*/ 2147483647 w 211"/>
                  <a:gd name="T47" fmla="*/ 2147483647 h 87"/>
                  <a:gd name="T48" fmla="*/ 2147483647 w 211"/>
                  <a:gd name="T49" fmla="*/ 2147483647 h 87"/>
                  <a:gd name="T50" fmla="*/ 2147483647 w 211"/>
                  <a:gd name="T51" fmla="*/ 2147483647 h 87"/>
                  <a:gd name="T52" fmla="*/ 2147483647 w 211"/>
                  <a:gd name="T53" fmla="*/ 2147483647 h 87"/>
                  <a:gd name="T54" fmla="*/ 2147483647 w 211"/>
                  <a:gd name="T55" fmla="*/ 2147483647 h 87"/>
                  <a:gd name="T56" fmla="*/ 2147483647 w 211"/>
                  <a:gd name="T57" fmla="*/ 2147483647 h 87"/>
                  <a:gd name="T58" fmla="*/ 2147483647 w 211"/>
                  <a:gd name="T59" fmla="*/ 2147483647 h 87"/>
                  <a:gd name="T60" fmla="*/ 2147483647 w 211"/>
                  <a:gd name="T61" fmla="*/ 2147483647 h 87"/>
                  <a:gd name="T62" fmla="*/ 2147483647 w 211"/>
                  <a:gd name="T63" fmla="*/ 2147483647 h 87"/>
                  <a:gd name="T64" fmla="*/ 2147483647 w 211"/>
                  <a:gd name="T65" fmla="*/ 2147483647 h 87"/>
                  <a:gd name="T66" fmla="*/ 2147483647 w 211"/>
                  <a:gd name="T67" fmla="*/ 2147483647 h 87"/>
                  <a:gd name="T68" fmla="*/ 2147483647 w 211"/>
                  <a:gd name="T69" fmla="*/ 2147483647 h 87"/>
                  <a:gd name="T70" fmla="*/ 2147483647 w 211"/>
                  <a:gd name="T71" fmla="*/ 2147483647 h 87"/>
                  <a:gd name="T72" fmla="*/ 0 w 211"/>
                  <a:gd name="T73" fmla="*/ 2147483647 h 87"/>
                  <a:gd name="T74" fmla="*/ 0 w 211"/>
                  <a:gd name="T75" fmla="*/ 2147483647 h 87"/>
                  <a:gd name="T76" fmla="*/ 0 w 211"/>
                  <a:gd name="T77" fmla="*/ 2147483647 h 87"/>
                  <a:gd name="T78" fmla="*/ 0 w 211"/>
                  <a:gd name="T79" fmla="*/ 2147483647 h 87"/>
                  <a:gd name="T80" fmla="*/ 2147483647 w 211"/>
                  <a:gd name="T81" fmla="*/ 2147483647 h 87"/>
                  <a:gd name="T82" fmla="*/ 2147483647 w 211"/>
                  <a:gd name="T83" fmla="*/ 2147483647 h 87"/>
                  <a:gd name="T84" fmla="*/ 2147483647 w 211"/>
                  <a:gd name="T85" fmla="*/ 0 h 87"/>
                  <a:gd name="T86" fmla="*/ 2147483647 w 211"/>
                  <a:gd name="T87" fmla="*/ 0 h 87"/>
                  <a:gd name="T88" fmla="*/ 2147483647 w 211"/>
                  <a:gd name="T89" fmla="*/ 0 h 87"/>
                  <a:gd name="T90" fmla="*/ 2147483647 w 211"/>
                  <a:gd name="T91" fmla="*/ 0 h 87"/>
                  <a:gd name="T92" fmla="*/ 2147483647 w 211"/>
                  <a:gd name="T93" fmla="*/ 0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1"/>
                  <a:gd name="T142" fmla="*/ 0 h 87"/>
                  <a:gd name="T143" fmla="*/ 211 w 211"/>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1" h="87">
                    <a:moveTo>
                      <a:pt x="44" y="0"/>
                    </a:moveTo>
                    <a:lnTo>
                      <a:pt x="56" y="0"/>
                    </a:lnTo>
                    <a:lnTo>
                      <a:pt x="84" y="4"/>
                    </a:lnTo>
                    <a:lnTo>
                      <a:pt x="104" y="8"/>
                    </a:lnTo>
                    <a:lnTo>
                      <a:pt x="131" y="20"/>
                    </a:lnTo>
                    <a:lnTo>
                      <a:pt x="143" y="24"/>
                    </a:lnTo>
                    <a:lnTo>
                      <a:pt x="151" y="28"/>
                    </a:lnTo>
                    <a:lnTo>
                      <a:pt x="163" y="32"/>
                    </a:lnTo>
                    <a:lnTo>
                      <a:pt x="171" y="35"/>
                    </a:lnTo>
                    <a:lnTo>
                      <a:pt x="183" y="43"/>
                    </a:lnTo>
                    <a:lnTo>
                      <a:pt x="191" y="47"/>
                    </a:lnTo>
                    <a:lnTo>
                      <a:pt x="195" y="51"/>
                    </a:lnTo>
                    <a:lnTo>
                      <a:pt x="203" y="59"/>
                    </a:lnTo>
                    <a:lnTo>
                      <a:pt x="207" y="67"/>
                    </a:lnTo>
                    <a:lnTo>
                      <a:pt x="211" y="71"/>
                    </a:lnTo>
                    <a:lnTo>
                      <a:pt x="211" y="75"/>
                    </a:lnTo>
                    <a:lnTo>
                      <a:pt x="211" y="79"/>
                    </a:lnTo>
                    <a:lnTo>
                      <a:pt x="203" y="87"/>
                    </a:lnTo>
                    <a:lnTo>
                      <a:pt x="199" y="87"/>
                    </a:lnTo>
                    <a:lnTo>
                      <a:pt x="191" y="87"/>
                    </a:lnTo>
                    <a:lnTo>
                      <a:pt x="179" y="87"/>
                    </a:lnTo>
                    <a:lnTo>
                      <a:pt x="175" y="87"/>
                    </a:lnTo>
                    <a:lnTo>
                      <a:pt x="163" y="87"/>
                    </a:lnTo>
                    <a:lnTo>
                      <a:pt x="135" y="83"/>
                    </a:lnTo>
                    <a:lnTo>
                      <a:pt x="112" y="79"/>
                    </a:lnTo>
                    <a:lnTo>
                      <a:pt x="84" y="71"/>
                    </a:lnTo>
                    <a:lnTo>
                      <a:pt x="68" y="63"/>
                    </a:lnTo>
                    <a:lnTo>
                      <a:pt x="60" y="59"/>
                    </a:lnTo>
                    <a:lnTo>
                      <a:pt x="44" y="51"/>
                    </a:lnTo>
                    <a:lnTo>
                      <a:pt x="36" y="47"/>
                    </a:lnTo>
                    <a:lnTo>
                      <a:pt x="20" y="39"/>
                    </a:lnTo>
                    <a:lnTo>
                      <a:pt x="16" y="35"/>
                    </a:lnTo>
                    <a:lnTo>
                      <a:pt x="8" y="28"/>
                    </a:lnTo>
                    <a:lnTo>
                      <a:pt x="4" y="24"/>
                    </a:lnTo>
                    <a:lnTo>
                      <a:pt x="0" y="16"/>
                    </a:lnTo>
                    <a:lnTo>
                      <a:pt x="0" y="12"/>
                    </a:lnTo>
                    <a:lnTo>
                      <a:pt x="4" y="4"/>
                    </a:lnTo>
                    <a:lnTo>
                      <a:pt x="12" y="0"/>
                    </a:lnTo>
                    <a:lnTo>
                      <a:pt x="16" y="0"/>
                    </a:lnTo>
                    <a:lnTo>
                      <a:pt x="24" y="0"/>
                    </a:lnTo>
                    <a:lnTo>
                      <a:pt x="40" y="0"/>
                    </a:lnTo>
                    <a:lnTo>
                      <a:pt x="44" y="0"/>
                    </a:lnTo>
                    <a:close/>
                  </a:path>
                </a:pathLst>
              </a:custGeom>
              <a:solidFill>
                <a:srgbClr val="FFFFFF"/>
              </a:solidFill>
              <a:ln w="6350">
                <a:solidFill>
                  <a:srgbClr val="000000"/>
                </a:solidFill>
                <a:round/>
                <a:headEnd/>
                <a:tailEnd/>
              </a:ln>
            </p:spPr>
            <p:txBody>
              <a:bodyPr/>
              <a:lstStyle/>
              <a:p>
                <a:endParaRPr lang="en-US"/>
              </a:p>
            </p:txBody>
          </p:sp>
          <p:pic>
            <p:nvPicPr>
              <p:cNvPr id="2149" name="Picture 569" descr="Picture"/>
              <p:cNvPicPr>
                <a:picLocks noChangeAspect="1" noChangeArrowheads="1"/>
              </p:cNvPicPr>
              <p:nvPr/>
            </p:nvPicPr>
            <p:blipFill>
              <a:blip r:embed="rId56" cstate="print"/>
              <a:srcRect/>
              <a:stretch>
                <a:fillRect/>
              </a:stretch>
            </p:blipFill>
            <p:spPr bwMode="auto">
              <a:xfrm>
                <a:off x="5562600" y="533400"/>
                <a:ext cx="521987" cy="264649"/>
              </a:xfrm>
              <a:prstGeom prst="rect">
                <a:avLst/>
              </a:prstGeom>
              <a:noFill/>
              <a:ln w="9525">
                <a:noFill/>
                <a:miter lim="800000"/>
                <a:headEnd/>
                <a:tailEnd/>
              </a:ln>
            </p:spPr>
          </p:pic>
          <p:sp>
            <p:nvSpPr>
              <p:cNvPr id="2150" name="Freeform 298"/>
              <p:cNvSpPr>
                <a:spLocks/>
              </p:cNvSpPr>
              <p:nvPr/>
            </p:nvSpPr>
            <p:spPr bwMode="auto">
              <a:xfrm flipH="1">
                <a:off x="6055858" y="685273"/>
                <a:ext cx="193946" cy="11224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a:lstStyle/>
              <a:p>
                <a:endParaRPr lang="en-US"/>
              </a:p>
            </p:txBody>
          </p:sp>
          <p:pic>
            <p:nvPicPr>
              <p:cNvPr id="2151" name="Picture 448"/>
              <p:cNvPicPr>
                <a:picLocks noChangeAspect="1" noChangeArrowheads="1"/>
              </p:cNvPicPr>
              <p:nvPr/>
            </p:nvPicPr>
            <p:blipFill>
              <a:blip r:embed="rId57"/>
              <a:srcRect/>
              <a:stretch>
                <a:fillRect/>
              </a:stretch>
            </p:blipFill>
            <p:spPr bwMode="auto">
              <a:xfrm>
                <a:off x="6187145" y="595474"/>
                <a:ext cx="276298" cy="97120"/>
              </a:xfrm>
              <a:prstGeom prst="rect">
                <a:avLst/>
              </a:prstGeom>
              <a:noFill/>
              <a:ln w="12700">
                <a:noFill/>
                <a:miter lim="800000"/>
                <a:headEnd/>
                <a:tailEnd/>
              </a:ln>
            </p:spPr>
          </p:pic>
          <p:pic>
            <p:nvPicPr>
              <p:cNvPr id="2152" name="Picture 450"/>
              <p:cNvPicPr>
                <a:picLocks noChangeAspect="1" noChangeArrowheads="1"/>
              </p:cNvPicPr>
              <p:nvPr/>
            </p:nvPicPr>
            <p:blipFill>
              <a:blip r:embed="rId58"/>
              <a:srcRect/>
              <a:stretch>
                <a:fillRect/>
              </a:stretch>
            </p:blipFill>
            <p:spPr bwMode="auto">
              <a:xfrm>
                <a:off x="6553200" y="685800"/>
                <a:ext cx="469599" cy="228600"/>
              </a:xfrm>
              <a:prstGeom prst="rect">
                <a:avLst/>
              </a:prstGeom>
              <a:noFill/>
              <a:ln w="12700">
                <a:noFill/>
                <a:miter lim="800000"/>
                <a:headEnd/>
                <a:tailEnd/>
              </a:ln>
            </p:spPr>
          </p:pic>
          <p:sp>
            <p:nvSpPr>
              <p:cNvPr id="2153" name="Freeform 443"/>
              <p:cNvSpPr>
                <a:spLocks/>
              </p:cNvSpPr>
              <p:nvPr/>
            </p:nvSpPr>
            <p:spPr bwMode="auto">
              <a:xfrm rot="3298951" flipH="1">
                <a:off x="6482695" y="623461"/>
                <a:ext cx="89799" cy="97271"/>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vert="eaVert"/>
              <a:lstStyle/>
              <a:p>
                <a:endParaRPr lang="en-US"/>
              </a:p>
            </p:txBody>
          </p:sp>
          <p:sp>
            <p:nvSpPr>
              <p:cNvPr id="2154" name="Freeform 559"/>
              <p:cNvSpPr>
                <a:spLocks/>
              </p:cNvSpPr>
              <p:nvPr/>
            </p:nvSpPr>
            <p:spPr bwMode="auto">
              <a:xfrm rot="2232072">
                <a:off x="6677679" y="245061"/>
                <a:ext cx="244670" cy="359197"/>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endParaRPr lang="en-US"/>
              </a:p>
            </p:txBody>
          </p:sp>
          <p:sp>
            <p:nvSpPr>
              <p:cNvPr id="2155" name="Freeform 558"/>
              <p:cNvSpPr>
                <a:spLocks/>
              </p:cNvSpPr>
              <p:nvPr/>
            </p:nvSpPr>
            <p:spPr bwMode="auto">
              <a:xfrm flipH="1">
                <a:off x="6322608" y="176248"/>
                <a:ext cx="497695" cy="426546"/>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endParaRPr lang="en-US"/>
              </a:p>
            </p:txBody>
          </p:sp>
          <p:sp>
            <p:nvSpPr>
              <p:cNvPr id="2156" name="Freeform 560"/>
              <p:cNvSpPr>
                <a:spLocks/>
              </p:cNvSpPr>
              <p:nvPr/>
            </p:nvSpPr>
            <p:spPr bwMode="auto">
              <a:xfrm>
                <a:off x="6912800" y="243597"/>
                <a:ext cx="247654" cy="706681"/>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endParaRPr lang="en-US"/>
              </a:p>
            </p:txBody>
          </p:sp>
          <p:pic>
            <p:nvPicPr>
              <p:cNvPr id="2157" name="Picture 449"/>
              <p:cNvPicPr>
                <a:picLocks noChangeAspect="1" noChangeArrowheads="1"/>
              </p:cNvPicPr>
              <p:nvPr/>
            </p:nvPicPr>
            <p:blipFill>
              <a:blip r:embed="rId59"/>
              <a:srcRect/>
              <a:stretch>
                <a:fillRect/>
              </a:stretch>
            </p:blipFill>
            <p:spPr bwMode="auto">
              <a:xfrm>
                <a:off x="7134462" y="715042"/>
                <a:ext cx="320791" cy="123157"/>
              </a:xfrm>
              <a:prstGeom prst="rect">
                <a:avLst/>
              </a:prstGeom>
              <a:noFill/>
              <a:ln w="12700">
                <a:noFill/>
                <a:miter lim="800000"/>
                <a:headEnd/>
                <a:tailEnd/>
              </a:ln>
            </p:spPr>
          </p:pic>
          <p:sp>
            <p:nvSpPr>
              <p:cNvPr id="2158" name="Freeform 300"/>
              <p:cNvSpPr>
                <a:spLocks/>
              </p:cNvSpPr>
              <p:nvPr/>
            </p:nvSpPr>
            <p:spPr bwMode="auto">
              <a:xfrm flipH="1">
                <a:off x="7538799" y="567168"/>
                <a:ext cx="2984" cy="3905"/>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endParaRPr lang="en-US"/>
              </a:p>
            </p:txBody>
          </p:sp>
          <p:sp>
            <p:nvSpPr>
              <p:cNvPr id="2159" name="Freeform 301"/>
              <p:cNvSpPr>
                <a:spLocks/>
              </p:cNvSpPr>
              <p:nvPr/>
            </p:nvSpPr>
            <p:spPr bwMode="auto">
              <a:xfrm flipH="1">
                <a:off x="7538799" y="567168"/>
                <a:ext cx="2984" cy="3905"/>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endParaRPr lang="en-US"/>
              </a:p>
            </p:txBody>
          </p:sp>
          <p:sp>
            <p:nvSpPr>
              <p:cNvPr id="2160" name="Freeform 302"/>
              <p:cNvSpPr>
                <a:spLocks/>
              </p:cNvSpPr>
              <p:nvPr/>
            </p:nvSpPr>
            <p:spPr bwMode="auto">
              <a:xfrm flipH="1">
                <a:off x="7461817" y="522268"/>
                <a:ext cx="32822" cy="13177"/>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endParaRPr lang="en-US"/>
              </a:p>
            </p:txBody>
          </p:sp>
          <p:sp>
            <p:nvSpPr>
              <p:cNvPr id="2161" name="Freeform 303"/>
              <p:cNvSpPr>
                <a:spLocks/>
              </p:cNvSpPr>
              <p:nvPr/>
            </p:nvSpPr>
            <p:spPr bwMode="auto">
              <a:xfrm flipH="1">
                <a:off x="7461817" y="522268"/>
                <a:ext cx="32822" cy="13177"/>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endParaRPr lang="en-US"/>
              </a:p>
            </p:txBody>
          </p:sp>
          <p:sp>
            <p:nvSpPr>
              <p:cNvPr id="2162" name="Freeform 304"/>
              <p:cNvSpPr>
                <a:spLocks/>
              </p:cNvSpPr>
              <p:nvPr/>
            </p:nvSpPr>
            <p:spPr bwMode="auto">
              <a:xfrm flipH="1">
                <a:off x="7468381" y="522268"/>
                <a:ext cx="26257" cy="13177"/>
              </a:xfrm>
              <a:custGeom>
                <a:avLst/>
                <a:gdLst>
                  <a:gd name="T0" fmla="*/ 2147483647 w 92"/>
                  <a:gd name="T1" fmla="*/ 2147483647 h 56"/>
                  <a:gd name="T2" fmla="*/ 2147483647 w 92"/>
                  <a:gd name="T3" fmla="*/ 0 h 56"/>
                  <a:gd name="T4" fmla="*/ 0 w 92"/>
                  <a:gd name="T5" fmla="*/ 0 h 56"/>
                  <a:gd name="T6" fmla="*/ 0 w 92"/>
                  <a:gd name="T7" fmla="*/ 0 h 56"/>
                  <a:gd name="T8" fmla="*/ 2147483647 w 92"/>
                  <a:gd name="T9" fmla="*/ 2147483647 h 56"/>
                  <a:gd name="T10" fmla="*/ 2147483647 w 92"/>
                  <a:gd name="T11" fmla="*/ 2147483647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endParaRPr lang="en-US"/>
              </a:p>
            </p:txBody>
          </p:sp>
          <p:sp>
            <p:nvSpPr>
              <p:cNvPr id="2163" name="Freeform 305"/>
              <p:cNvSpPr>
                <a:spLocks/>
              </p:cNvSpPr>
              <p:nvPr/>
            </p:nvSpPr>
            <p:spPr bwMode="auto">
              <a:xfrm flipH="1">
                <a:off x="7468381" y="522268"/>
                <a:ext cx="26257" cy="13177"/>
              </a:xfrm>
              <a:custGeom>
                <a:avLst/>
                <a:gdLst>
                  <a:gd name="T0" fmla="*/ 2147483647 w 92"/>
                  <a:gd name="T1" fmla="*/ 2147483647 h 56"/>
                  <a:gd name="T2" fmla="*/ 2147483647 w 92"/>
                  <a:gd name="T3" fmla="*/ 0 h 56"/>
                  <a:gd name="T4" fmla="*/ 0 w 92"/>
                  <a:gd name="T5" fmla="*/ 0 h 56"/>
                  <a:gd name="T6" fmla="*/ 2147483647 w 92"/>
                  <a:gd name="T7" fmla="*/ 2147483647 h 56"/>
                  <a:gd name="T8" fmla="*/ 2147483647 w 92"/>
                  <a:gd name="T9" fmla="*/ 214748364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endParaRPr lang="en-US"/>
              </a:p>
            </p:txBody>
          </p:sp>
          <p:sp>
            <p:nvSpPr>
              <p:cNvPr id="2164" name="Freeform 306"/>
              <p:cNvSpPr>
                <a:spLocks/>
              </p:cNvSpPr>
              <p:nvPr/>
            </p:nvSpPr>
            <p:spPr bwMode="auto">
              <a:xfrm flipH="1">
                <a:off x="7443914" y="537397"/>
                <a:ext cx="141432" cy="31722"/>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endParaRPr lang="en-US"/>
              </a:p>
            </p:txBody>
          </p:sp>
          <p:sp>
            <p:nvSpPr>
              <p:cNvPr id="2165" name="Freeform 307"/>
              <p:cNvSpPr>
                <a:spLocks/>
              </p:cNvSpPr>
              <p:nvPr/>
            </p:nvSpPr>
            <p:spPr bwMode="auto">
              <a:xfrm flipH="1">
                <a:off x="7443914" y="537397"/>
                <a:ext cx="141432" cy="31722"/>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endParaRPr lang="en-US"/>
              </a:p>
            </p:txBody>
          </p:sp>
          <p:sp>
            <p:nvSpPr>
              <p:cNvPr id="2166" name="Freeform 308"/>
              <p:cNvSpPr>
                <a:spLocks/>
              </p:cNvSpPr>
              <p:nvPr/>
            </p:nvSpPr>
            <p:spPr bwMode="auto">
              <a:xfrm flipH="1">
                <a:off x="7430189" y="502746"/>
                <a:ext cx="59079" cy="38067"/>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endParaRPr lang="en-US"/>
              </a:p>
            </p:txBody>
          </p:sp>
          <p:sp>
            <p:nvSpPr>
              <p:cNvPr id="2167" name="Freeform 309"/>
              <p:cNvSpPr>
                <a:spLocks/>
              </p:cNvSpPr>
              <p:nvPr/>
            </p:nvSpPr>
            <p:spPr bwMode="auto">
              <a:xfrm flipH="1">
                <a:off x="7430189" y="502746"/>
                <a:ext cx="59079" cy="38067"/>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endParaRPr lang="en-US"/>
              </a:p>
            </p:txBody>
          </p:sp>
          <p:sp>
            <p:nvSpPr>
              <p:cNvPr id="2168" name="Line 310"/>
              <p:cNvSpPr>
                <a:spLocks noChangeShapeType="1"/>
              </p:cNvSpPr>
              <p:nvPr/>
            </p:nvSpPr>
            <p:spPr bwMode="auto">
              <a:xfrm>
                <a:off x="7433172" y="505187"/>
                <a:ext cx="12532" cy="31722"/>
              </a:xfrm>
              <a:prstGeom prst="line">
                <a:avLst/>
              </a:prstGeom>
              <a:noFill/>
              <a:ln w="0">
                <a:solidFill>
                  <a:srgbClr val="000000"/>
                </a:solidFill>
                <a:round/>
                <a:headEnd/>
                <a:tailEnd/>
              </a:ln>
            </p:spPr>
            <p:txBody>
              <a:bodyPr/>
              <a:lstStyle/>
              <a:p>
                <a:endParaRPr lang="en-US"/>
              </a:p>
            </p:txBody>
          </p:sp>
          <p:sp>
            <p:nvSpPr>
              <p:cNvPr id="2169" name="Freeform 311"/>
              <p:cNvSpPr>
                <a:spLocks/>
              </p:cNvSpPr>
              <p:nvPr/>
            </p:nvSpPr>
            <p:spPr bwMode="auto">
              <a:xfrm flipH="1">
                <a:off x="7553717" y="550574"/>
                <a:ext cx="11338" cy="5369"/>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endParaRPr lang="en-US"/>
              </a:p>
            </p:txBody>
          </p:sp>
          <p:sp>
            <p:nvSpPr>
              <p:cNvPr id="2170" name="Freeform 312"/>
              <p:cNvSpPr>
                <a:spLocks/>
              </p:cNvSpPr>
              <p:nvPr/>
            </p:nvSpPr>
            <p:spPr bwMode="auto">
              <a:xfrm flipH="1">
                <a:off x="7553717" y="550574"/>
                <a:ext cx="11338" cy="5369"/>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endParaRPr lang="en-US"/>
              </a:p>
            </p:txBody>
          </p:sp>
          <p:sp>
            <p:nvSpPr>
              <p:cNvPr id="2171" name="Freeform 313"/>
              <p:cNvSpPr>
                <a:spLocks/>
              </p:cNvSpPr>
              <p:nvPr/>
            </p:nvSpPr>
            <p:spPr bwMode="auto">
              <a:xfrm flipH="1">
                <a:off x="7563265" y="547646"/>
                <a:ext cx="6565" cy="4880"/>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endParaRPr lang="en-US"/>
              </a:p>
            </p:txBody>
          </p:sp>
          <p:sp>
            <p:nvSpPr>
              <p:cNvPr id="2172" name="Freeform 314"/>
              <p:cNvSpPr>
                <a:spLocks/>
              </p:cNvSpPr>
              <p:nvPr/>
            </p:nvSpPr>
            <p:spPr bwMode="auto">
              <a:xfrm flipH="1">
                <a:off x="7563265" y="547646"/>
                <a:ext cx="6565" cy="4880"/>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endParaRPr lang="en-US"/>
              </a:p>
            </p:txBody>
          </p:sp>
          <p:sp>
            <p:nvSpPr>
              <p:cNvPr id="2173" name="Freeform 315"/>
              <p:cNvSpPr>
                <a:spLocks/>
              </p:cNvSpPr>
              <p:nvPr/>
            </p:nvSpPr>
            <p:spPr bwMode="auto">
              <a:xfrm flipH="1">
                <a:off x="7550733" y="552526"/>
                <a:ext cx="2984" cy="3416"/>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endParaRPr lang="en-US"/>
              </a:p>
            </p:txBody>
          </p:sp>
          <p:sp>
            <p:nvSpPr>
              <p:cNvPr id="2174" name="Freeform 316"/>
              <p:cNvSpPr>
                <a:spLocks/>
              </p:cNvSpPr>
              <p:nvPr/>
            </p:nvSpPr>
            <p:spPr bwMode="auto">
              <a:xfrm flipH="1">
                <a:off x="7550733" y="552526"/>
                <a:ext cx="2984" cy="3416"/>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endParaRPr lang="en-US"/>
              </a:p>
            </p:txBody>
          </p:sp>
          <p:sp>
            <p:nvSpPr>
              <p:cNvPr id="2175" name="Freeform 317"/>
              <p:cNvSpPr>
                <a:spLocks/>
              </p:cNvSpPr>
              <p:nvPr/>
            </p:nvSpPr>
            <p:spPr bwMode="auto">
              <a:xfrm flipH="1">
                <a:off x="7545960" y="553015"/>
                <a:ext cx="4774" cy="3416"/>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endParaRPr lang="en-US"/>
              </a:p>
            </p:txBody>
          </p:sp>
          <p:sp>
            <p:nvSpPr>
              <p:cNvPr id="2176" name="Freeform 318"/>
              <p:cNvSpPr>
                <a:spLocks/>
              </p:cNvSpPr>
              <p:nvPr/>
            </p:nvSpPr>
            <p:spPr bwMode="auto">
              <a:xfrm flipH="1">
                <a:off x="7545960" y="553015"/>
                <a:ext cx="4774" cy="3416"/>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endParaRPr lang="en-US"/>
              </a:p>
            </p:txBody>
          </p:sp>
          <p:sp>
            <p:nvSpPr>
              <p:cNvPr id="2177" name="Freeform 319"/>
              <p:cNvSpPr>
                <a:spLocks/>
              </p:cNvSpPr>
              <p:nvPr/>
            </p:nvSpPr>
            <p:spPr bwMode="auto">
              <a:xfrm flipH="1">
                <a:off x="7534024" y="557895"/>
                <a:ext cx="7757" cy="8297"/>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endParaRPr lang="en-US"/>
              </a:p>
            </p:txBody>
          </p:sp>
          <p:sp>
            <p:nvSpPr>
              <p:cNvPr id="2178" name="Freeform 320"/>
              <p:cNvSpPr>
                <a:spLocks/>
              </p:cNvSpPr>
              <p:nvPr/>
            </p:nvSpPr>
            <p:spPr bwMode="auto">
              <a:xfrm flipH="1">
                <a:off x="7534024" y="557895"/>
                <a:ext cx="7757" cy="8297"/>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endParaRPr lang="en-US"/>
              </a:p>
            </p:txBody>
          </p:sp>
          <p:sp>
            <p:nvSpPr>
              <p:cNvPr id="2179" name="Freeform 321"/>
              <p:cNvSpPr>
                <a:spLocks/>
              </p:cNvSpPr>
              <p:nvPr/>
            </p:nvSpPr>
            <p:spPr bwMode="auto">
              <a:xfrm flipH="1">
                <a:off x="7464203" y="543741"/>
                <a:ext cx="35209" cy="9273"/>
              </a:xfrm>
              <a:custGeom>
                <a:avLst/>
                <a:gdLst>
                  <a:gd name="T0" fmla="*/ 2147483647 w 122"/>
                  <a:gd name="T1" fmla="*/ 2147483647 h 40"/>
                  <a:gd name="T2" fmla="*/ 2147483647 w 122"/>
                  <a:gd name="T3" fmla="*/ 2147483647 h 40"/>
                  <a:gd name="T4" fmla="*/ 2147483647 w 122"/>
                  <a:gd name="T5" fmla="*/ 2147483647 h 40"/>
                  <a:gd name="T6" fmla="*/ 2147483647 w 122"/>
                  <a:gd name="T7" fmla="*/ 2147483647 h 40"/>
                  <a:gd name="T8" fmla="*/ 2147483647 w 122"/>
                  <a:gd name="T9" fmla="*/ 2147483647 h 40"/>
                  <a:gd name="T10" fmla="*/ 2147483647 w 122"/>
                  <a:gd name="T11" fmla="*/ 2147483647 h 40"/>
                  <a:gd name="T12" fmla="*/ 2147483647 w 122"/>
                  <a:gd name="T13" fmla="*/ 2147483647 h 40"/>
                  <a:gd name="T14" fmla="*/ 2147483647 w 122"/>
                  <a:gd name="T15" fmla="*/ 2147483647 h 40"/>
                  <a:gd name="T16" fmla="*/ 2147483647 w 122"/>
                  <a:gd name="T17" fmla="*/ 2147483647 h 40"/>
                  <a:gd name="T18" fmla="*/ 2147483647 w 122"/>
                  <a:gd name="T19" fmla="*/ 2147483647 h 40"/>
                  <a:gd name="T20" fmla="*/ 2147483647 w 122"/>
                  <a:gd name="T21" fmla="*/ 2147483647 h 40"/>
                  <a:gd name="T22" fmla="*/ 2147483647 w 122"/>
                  <a:gd name="T23" fmla="*/ 0 h 40"/>
                  <a:gd name="T24" fmla="*/ 2147483647 w 122"/>
                  <a:gd name="T25" fmla="*/ 0 h 40"/>
                  <a:gd name="T26" fmla="*/ 2147483647 w 122"/>
                  <a:gd name="T27" fmla="*/ 0 h 40"/>
                  <a:gd name="T28" fmla="*/ 2147483647 w 122"/>
                  <a:gd name="T29" fmla="*/ 2147483647 h 40"/>
                  <a:gd name="T30" fmla="*/ 2147483647 w 122"/>
                  <a:gd name="T31" fmla="*/ 2147483647 h 40"/>
                  <a:gd name="T32" fmla="*/ 0 w 122"/>
                  <a:gd name="T33" fmla="*/ 214748364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endParaRPr lang="en-US"/>
              </a:p>
            </p:txBody>
          </p:sp>
          <p:sp>
            <p:nvSpPr>
              <p:cNvPr id="2180" name="Freeform 322"/>
              <p:cNvSpPr>
                <a:spLocks/>
              </p:cNvSpPr>
              <p:nvPr/>
            </p:nvSpPr>
            <p:spPr bwMode="auto">
              <a:xfrm flipH="1">
                <a:off x="7484493" y="544230"/>
                <a:ext cx="29241" cy="2001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endParaRPr lang="en-US"/>
              </a:p>
            </p:txBody>
          </p:sp>
          <p:sp>
            <p:nvSpPr>
              <p:cNvPr id="2181" name="Freeform 323"/>
              <p:cNvSpPr>
                <a:spLocks/>
              </p:cNvSpPr>
              <p:nvPr/>
            </p:nvSpPr>
            <p:spPr bwMode="auto">
              <a:xfrm flipH="1">
                <a:off x="7484493" y="544230"/>
                <a:ext cx="29241" cy="2001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endParaRPr lang="en-US"/>
              </a:p>
            </p:txBody>
          </p:sp>
          <p:sp>
            <p:nvSpPr>
              <p:cNvPr id="2182" name="Freeform 324"/>
              <p:cNvSpPr>
                <a:spLocks/>
              </p:cNvSpPr>
              <p:nvPr/>
            </p:nvSpPr>
            <p:spPr bwMode="auto">
              <a:xfrm flipH="1">
                <a:off x="7445704" y="540813"/>
                <a:ext cx="10145" cy="7808"/>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endParaRPr lang="en-US"/>
              </a:p>
            </p:txBody>
          </p:sp>
          <p:sp>
            <p:nvSpPr>
              <p:cNvPr id="2183" name="Freeform 325"/>
              <p:cNvSpPr>
                <a:spLocks/>
              </p:cNvSpPr>
              <p:nvPr/>
            </p:nvSpPr>
            <p:spPr bwMode="auto">
              <a:xfrm flipH="1">
                <a:off x="7445704" y="540813"/>
                <a:ext cx="10145" cy="7808"/>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endParaRPr lang="en-US"/>
              </a:p>
            </p:txBody>
          </p:sp>
          <p:sp>
            <p:nvSpPr>
              <p:cNvPr id="2184" name="Freeform 326"/>
              <p:cNvSpPr>
                <a:spLocks/>
              </p:cNvSpPr>
              <p:nvPr/>
            </p:nvSpPr>
            <p:spPr bwMode="auto">
              <a:xfrm flipH="1">
                <a:off x="7405721" y="539838"/>
                <a:ext cx="50127" cy="11225"/>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endParaRPr lang="en-US"/>
              </a:p>
            </p:txBody>
          </p:sp>
          <p:sp>
            <p:nvSpPr>
              <p:cNvPr id="2185" name="Freeform 327"/>
              <p:cNvSpPr>
                <a:spLocks/>
              </p:cNvSpPr>
              <p:nvPr/>
            </p:nvSpPr>
            <p:spPr bwMode="auto">
              <a:xfrm flipH="1">
                <a:off x="7405721" y="539838"/>
                <a:ext cx="50127" cy="11225"/>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endParaRPr lang="en-US"/>
              </a:p>
            </p:txBody>
          </p:sp>
          <p:sp>
            <p:nvSpPr>
              <p:cNvPr id="2186" name="Freeform 328"/>
              <p:cNvSpPr>
                <a:spLocks/>
              </p:cNvSpPr>
              <p:nvPr/>
            </p:nvSpPr>
            <p:spPr bwMode="auto">
              <a:xfrm flipH="1">
                <a:off x="7405721" y="540326"/>
                <a:ext cx="50725" cy="11225"/>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endParaRPr lang="en-US"/>
              </a:p>
            </p:txBody>
          </p:sp>
          <p:sp>
            <p:nvSpPr>
              <p:cNvPr id="2187" name="Freeform 329"/>
              <p:cNvSpPr>
                <a:spLocks/>
              </p:cNvSpPr>
              <p:nvPr/>
            </p:nvSpPr>
            <p:spPr bwMode="auto">
              <a:xfrm flipH="1">
                <a:off x="7405721" y="540326"/>
                <a:ext cx="50725" cy="11225"/>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endParaRPr lang="en-US"/>
              </a:p>
            </p:txBody>
          </p:sp>
          <p:sp>
            <p:nvSpPr>
              <p:cNvPr id="2188" name="Freeform 330"/>
              <p:cNvSpPr>
                <a:spLocks/>
              </p:cNvSpPr>
              <p:nvPr/>
            </p:nvSpPr>
            <p:spPr bwMode="auto">
              <a:xfrm flipH="1">
                <a:off x="7452269" y="550574"/>
                <a:ext cx="13725" cy="4393"/>
              </a:xfrm>
              <a:custGeom>
                <a:avLst/>
                <a:gdLst>
                  <a:gd name="T0" fmla="*/ 2147483647 w 50"/>
                  <a:gd name="T1" fmla="*/ 2147483647 h 20"/>
                  <a:gd name="T2" fmla="*/ 2147483647 w 50"/>
                  <a:gd name="T3" fmla="*/ 0 h 20"/>
                  <a:gd name="T4" fmla="*/ 0 w 50"/>
                  <a:gd name="T5" fmla="*/ 2147483647 h 20"/>
                  <a:gd name="T6" fmla="*/ 2147483647 w 50"/>
                  <a:gd name="T7" fmla="*/ 2147483647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endParaRPr lang="en-US"/>
              </a:p>
            </p:txBody>
          </p:sp>
          <p:sp>
            <p:nvSpPr>
              <p:cNvPr id="2189" name="Freeform 331"/>
              <p:cNvSpPr>
                <a:spLocks/>
              </p:cNvSpPr>
              <p:nvPr/>
            </p:nvSpPr>
            <p:spPr bwMode="auto">
              <a:xfrm flipH="1">
                <a:off x="7452269" y="550574"/>
                <a:ext cx="13725" cy="4393"/>
              </a:xfrm>
              <a:custGeom>
                <a:avLst/>
                <a:gdLst>
                  <a:gd name="T0" fmla="*/ 2147483647 w 50"/>
                  <a:gd name="T1" fmla="*/ 2147483647 h 20"/>
                  <a:gd name="T2" fmla="*/ 2147483647 w 50"/>
                  <a:gd name="T3" fmla="*/ 0 h 20"/>
                  <a:gd name="T4" fmla="*/ 0 w 50"/>
                  <a:gd name="T5" fmla="*/ 2147483647 h 20"/>
                  <a:gd name="T6" fmla="*/ 2147483647 w 50"/>
                  <a:gd name="T7" fmla="*/ 2147483647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path>
                </a:pathLst>
              </a:custGeom>
              <a:solidFill>
                <a:srgbClr val="FF6600"/>
              </a:solidFill>
              <a:ln w="0">
                <a:solidFill>
                  <a:srgbClr val="B5B5B5"/>
                </a:solidFill>
                <a:round/>
                <a:headEnd/>
                <a:tailEnd/>
              </a:ln>
            </p:spPr>
            <p:txBody>
              <a:bodyPr/>
              <a:lstStyle/>
              <a:p>
                <a:endParaRPr lang="en-US"/>
              </a:p>
            </p:txBody>
          </p:sp>
          <p:sp>
            <p:nvSpPr>
              <p:cNvPr id="2190" name="Freeform 332"/>
              <p:cNvSpPr>
                <a:spLocks/>
              </p:cNvSpPr>
              <p:nvPr/>
            </p:nvSpPr>
            <p:spPr bwMode="auto">
              <a:xfrm flipH="1">
                <a:off x="7522090" y="558871"/>
                <a:ext cx="2387" cy="2928"/>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endParaRPr lang="en-US"/>
              </a:p>
            </p:txBody>
          </p:sp>
          <p:sp>
            <p:nvSpPr>
              <p:cNvPr id="2191" name="Freeform 333"/>
              <p:cNvSpPr>
                <a:spLocks/>
              </p:cNvSpPr>
              <p:nvPr/>
            </p:nvSpPr>
            <p:spPr bwMode="auto">
              <a:xfrm flipH="1">
                <a:off x="7522090" y="558871"/>
                <a:ext cx="2387" cy="2928"/>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endParaRPr lang="en-US"/>
              </a:p>
            </p:txBody>
          </p:sp>
          <p:sp>
            <p:nvSpPr>
              <p:cNvPr id="2192" name="Freeform 334"/>
              <p:cNvSpPr>
                <a:spLocks/>
              </p:cNvSpPr>
              <p:nvPr/>
            </p:nvSpPr>
            <p:spPr bwMode="auto">
              <a:xfrm flipH="1">
                <a:off x="7519105" y="558383"/>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endParaRPr lang="en-US"/>
              </a:p>
            </p:txBody>
          </p:sp>
          <p:sp>
            <p:nvSpPr>
              <p:cNvPr id="2193" name="Freeform 335"/>
              <p:cNvSpPr>
                <a:spLocks/>
              </p:cNvSpPr>
              <p:nvPr/>
            </p:nvSpPr>
            <p:spPr bwMode="auto">
              <a:xfrm flipH="1">
                <a:off x="7519105" y="558383"/>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path>
                </a:pathLst>
              </a:custGeom>
              <a:solidFill>
                <a:srgbClr val="FF6600"/>
              </a:solidFill>
              <a:ln w="0">
                <a:solidFill>
                  <a:srgbClr val="000000"/>
                </a:solidFill>
                <a:round/>
                <a:headEnd/>
                <a:tailEnd/>
              </a:ln>
            </p:spPr>
            <p:txBody>
              <a:bodyPr/>
              <a:lstStyle/>
              <a:p>
                <a:endParaRPr lang="en-US"/>
              </a:p>
            </p:txBody>
          </p:sp>
          <p:sp>
            <p:nvSpPr>
              <p:cNvPr id="2194" name="Freeform 336"/>
              <p:cNvSpPr>
                <a:spLocks/>
              </p:cNvSpPr>
              <p:nvPr/>
            </p:nvSpPr>
            <p:spPr bwMode="auto">
              <a:xfrm flipH="1">
                <a:off x="7515525" y="557895"/>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endParaRPr lang="en-US"/>
              </a:p>
            </p:txBody>
          </p:sp>
          <p:sp>
            <p:nvSpPr>
              <p:cNvPr id="2195" name="Freeform 337"/>
              <p:cNvSpPr>
                <a:spLocks/>
              </p:cNvSpPr>
              <p:nvPr/>
            </p:nvSpPr>
            <p:spPr bwMode="auto">
              <a:xfrm flipH="1">
                <a:off x="7515525" y="557895"/>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2196" name="Freeform 338"/>
              <p:cNvSpPr>
                <a:spLocks/>
              </p:cNvSpPr>
              <p:nvPr/>
            </p:nvSpPr>
            <p:spPr bwMode="auto">
              <a:xfrm flipH="1">
                <a:off x="7512541" y="557895"/>
                <a:ext cx="1790" cy="2440"/>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endParaRPr lang="en-US"/>
              </a:p>
            </p:txBody>
          </p:sp>
          <p:sp>
            <p:nvSpPr>
              <p:cNvPr id="2197" name="Freeform 339"/>
              <p:cNvSpPr>
                <a:spLocks/>
              </p:cNvSpPr>
              <p:nvPr/>
            </p:nvSpPr>
            <p:spPr bwMode="auto">
              <a:xfrm flipH="1">
                <a:off x="7512541" y="557895"/>
                <a:ext cx="1790" cy="2440"/>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endParaRPr lang="en-US"/>
              </a:p>
            </p:txBody>
          </p:sp>
          <p:sp>
            <p:nvSpPr>
              <p:cNvPr id="2198" name="Freeform 340"/>
              <p:cNvSpPr>
                <a:spLocks/>
              </p:cNvSpPr>
              <p:nvPr/>
            </p:nvSpPr>
            <p:spPr bwMode="auto">
              <a:xfrm flipH="1">
                <a:off x="7508363" y="557895"/>
                <a:ext cx="2984" cy="2440"/>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endParaRPr lang="en-US"/>
              </a:p>
            </p:txBody>
          </p:sp>
          <p:sp>
            <p:nvSpPr>
              <p:cNvPr id="2199" name="Freeform 341"/>
              <p:cNvSpPr>
                <a:spLocks/>
              </p:cNvSpPr>
              <p:nvPr/>
            </p:nvSpPr>
            <p:spPr bwMode="auto">
              <a:xfrm flipH="1">
                <a:off x="7508363" y="557895"/>
                <a:ext cx="2984" cy="2440"/>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endParaRPr lang="en-US"/>
              </a:p>
            </p:txBody>
          </p:sp>
          <p:sp>
            <p:nvSpPr>
              <p:cNvPr id="2200" name="Freeform 342"/>
              <p:cNvSpPr>
                <a:spLocks/>
              </p:cNvSpPr>
              <p:nvPr/>
            </p:nvSpPr>
            <p:spPr bwMode="auto">
              <a:xfrm flipH="1">
                <a:off x="7505380" y="557407"/>
                <a:ext cx="2387" cy="2928"/>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endParaRPr lang="en-US"/>
              </a:p>
            </p:txBody>
          </p:sp>
          <p:sp>
            <p:nvSpPr>
              <p:cNvPr id="2201" name="Freeform 343"/>
              <p:cNvSpPr>
                <a:spLocks/>
              </p:cNvSpPr>
              <p:nvPr/>
            </p:nvSpPr>
            <p:spPr bwMode="auto">
              <a:xfrm flipH="1">
                <a:off x="7505380" y="557407"/>
                <a:ext cx="2387" cy="2928"/>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2202" name="Freeform 344"/>
              <p:cNvSpPr>
                <a:spLocks/>
              </p:cNvSpPr>
              <p:nvPr/>
            </p:nvSpPr>
            <p:spPr bwMode="auto">
              <a:xfrm flipH="1">
                <a:off x="7502396" y="557407"/>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endParaRPr lang="en-US"/>
              </a:p>
            </p:txBody>
          </p:sp>
          <p:sp>
            <p:nvSpPr>
              <p:cNvPr id="2203" name="Freeform 345"/>
              <p:cNvSpPr>
                <a:spLocks/>
              </p:cNvSpPr>
              <p:nvPr/>
            </p:nvSpPr>
            <p:spPr bwMode="auto">
              <a:xfrm flipH="1">
                <a:off x="7502396" y="557407"/>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path>
                </a:pathLst>
              </a:custGeom>
              <a:solidFill>
                <a:srgbClr val="FF6600"/>
              </a:solidFill>
              <a:ln w="0">
                <a:solidFill>
                  <a:srgbClr val="000000"/>
                </a:solidFill>
                <a:round/>
                <a:headEnd/>
                <a:tailEnd/>
              </a:ln>
            </p:spPr>
            <p:txBody>
              <a:bodyPr/>
              <a:lstStyle/>
              <a:p>
                <a:endParaRPr lang="en-US"/>
              </a:p>
            </p:txBody>
          </p:sp>
          <p:sp>
            <p:nvSpPr>
              <p:cNvPr id="2204" name="Freeform 346"/>
              <p:cNvSpPr>
                <a:spLocks/>
              </p:cNvSpPr>
              <p:nvPr/>
            </p:nvSpPr>
            <p:spPr bwMode="auto">
              <a:xfrm flipH="1">
                <a:off x="7498815" y="557407"/>
                <a:ext cx="1791" cy="2928"/>
              </a:xfrm>
              <a:custGeom>
                <a:avLst/>
                <a:gdLst>
                  <a:gd name="T0" fmla="*/ 0 w 6"/>
                  <a:gd name="T1" fmla="*/ 2147483647 h 11"/>
                  <a:gd name="T2" fmla="*/ 2147483647 w 6"/>
                  <a:gd name="T3" fmla="*/ 0 h 11"/>
                  <a:gd name="T4" fmla="*/ 2147483647 w 6"/>
                  <a:gd name="T5" fmla="*/ 0 h 11"/>
                  <a:gd name="T6" fmla="*/ 2147483647 w 6"/>
                  <a:gd name="T7" fmla="*/ 2147483647 h 11"/>
                  <a:gd name="T8" fmla="*/ 0 w 6"/>
                  <a:gd name="T9" fmla="*/ 2147483647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endParaRPr lang="en-US"/>
              </a:p>
            </p:txBody>
          </p:sp>
          <p:sp>
            <p:nvSpPr>
              <p:cNvPr id="2205" name="Freeform 347"/>
              <p:cNvSpPr>
                <a:spLocks/>
              </p:cNvSpPr>
              <p:nvPr/>
            </p:nvSpPr>
            <p:spPr bwMode="auto">
              <a:xfrm flipH="1">
                <a:off x="7498815" y="557407"/>
                <a:ext cx="1791" cy="2928"/>
              </a:xfrm>
              <a:custGeom>
                <a:avLst/>
                <a:gdLst>
                  <a:gd name="T0" fmla="*/ 0 w 6"/>
                  <a:gd name="T1" fmla="*/ 2147483647 h 11"/>
                  <a:gd name="T2" fmla="*/ 2147483647 w 6"/>
                  <a:gd name="T3" fmla="*/ 0 h 11"/>
                  <a:gd name="T4" fmla="*/ 2147483647 w 6"/>
                  <a:gd name="T5" fmla="*/ 0 h 11"/>
                  <a:gd name="T6" fmla="*/ 2147483647 w 6"/>
                  <a:gd name="T7" fmla="*/ 2147483647 h 11"/>
                  <a:gd name="T8" fmla="*/ 0 w 6"/>
                  <a:gd name="T9" fmla="*/ 2147483647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path>
                </a:pathLst>
              </a:custGeom>
              <a:solidFill>
                <a:srgbClr val="FF6600"/>
              </a:solidFill>
              <a:ln w="0">
                <a:solidFill>
                  <a:srgbClr val="000000"/>
                </a:solidFill>
                <a:round/>
                <a:headEnd/>
                <a:tailEnd/>
              </a:ln>
            </p:spPr>
            <p:txBody>
              <a:bodyPr/>
              <a:lstStyle/>
              <a:p>
                <a:endParaRPr lang="en-US"/>
              </a:p>
            </p:txBody>
          </p:sp>
          <p:sp>
            <p:nvSpPr>
              <p:cNvPr id="2206" name="Freeform 348"/>
              <p:cNvSpPr>
                <a:spLocks/>
              </p:cNvSpPr>
              <p:nvPr/>
            </p:nvSpPr>
            <p:spPr bwMode="auto">
              <a:xfrm flipH="1">
                <a:off x="7494639" y="556919"/>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endParaRPr lang="en-US"/>
              </a:p>
            </p:txBody>
          </p:sp>
          <p:sp>
            <p:nvSpPr>
              <p:cNvPr id="2207" name="Freeform 349"/>
              <p:cNvSpPr>
                <a:spLocks/>
              </p:cNvSpPr>
              <p:nvPr/>
            </p:nvSpPr>
            <p:spPr bwMode="auto">
              <a:xfrm flipH="1">
                <a:off x="7494639" y="556919"/>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path>
                </a:pathLst>
              </a:custGeom>
              <a:solidFill>
                <a:srgbClr val="FF6600"/>
              </a:solidFill>
              <a:ln w="0">
                <a:solidFill>
                  <a:srgbClr val="000000"/>
                </a:solidFill>
                <a:round/>
                <a:headEnd/>
                <a:tailEnd/>
              </a:ln>
            </p:spPr>
            <p:txBody>
              <a:bodyPr/>
              <a:lstStyle/>
              <a:p>
                <a:endParaRPr lang="en-US"/>
              </a:p>
            </p:txBody>
          </p:sp>
          <p:sp>
            <p:nvSpPr>
              <p:cNvPr id="2208" name="Freeform 350"/>
              <p:cNvSpPr>
                <a:spLocks/>
              </p:cNvSpPr>
              <p:nvPr/>
            </p:nvSpPr>
            <p:spPr bwMode="auto">
              <a:xfrm flipH="1">
                <a:off x="7573411" y="562775"/>
                <a:ext cx="5967" cy="1464"/>
              </a:xfrm>
              <a:custGeom>
                <a:avLst/>
                <a:gdLst>
                  <a:gd name="T0" fmla="*/ 2147483647 w 21"/>
                  <a:gd name="T1" fmla="*/ 2147483647 h 7"/>
                  <a:gd name="T2" fmla="*/ 2147483647 w 21"/>
                  <a:gd name="T3" fmla="*/ 2147483647 h 7"/>
                  <a:gd name="T4" fmla="*/ 2147483647 w 21"/>
                  <a:gd name="T5" fmla="*/ 2147483647 h 7"/>
                  <a:gd name="T6" fmla="*/ 0 w 21"/>
                  <a:gd name="T7" fmla="*/ 0 h 7"/>
                  <a:gd name="T8" fmla="*/ 0 60000 65536"/>
                  <a:gd name="T9" fmla="*/ 0 60000 65536"/>
                  <a:gd name="T10" fmla="*/ 0 60000 65536"/>
                  <a:gd name="T11" fmla="*/ 0 60000 65536"/>
                  <a:gd name="T12" fmla="*/ 0 w 21"/>
                  <a:gd name="T13" fmla="*/ 0 h 7"/>
                  <a:gd name="T14" fmla="*/ 21 w 21"/>
                  <a:gd name="T15" fmla="*/ 7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endParaRPr lang="en-US"/>
              </a:p>
            </p:txBody>
          </p:sp>
          <p:sp>
            <p:nvSpPr>
              <p:cNvPr id="2209" name="Freeform 351"/>
              <p:cNvSpPr>
                <a:spLocks/>
              </p:cNvSpPr>
              <p:nvPr/>
            </p:nvSpPr>
            <p:spPr bwMode="auto">
              <a:xfrm flipH="1">
                <a:off x="7576394" y="555943"/>
                <a:ext cx="4177" cy="2928"/>
              </a:xfrm>
              <a:custGeom>
                <a:avLst/>
                <a:gdLst>
                  <a:gd name="T0" fmla="*/ 0 w 15"/>
                  <a:gd name="T1" fmla="*/ 2147483647 h 11"/>
                  <a:gd name="T2" fmla="*/ 2147483647 w 15"/>
                  <a:gd name="T3" fmla="*/ 2147483647 h 11"/>
                  <a:gd name="T4" fmla="*/ 2147483647 w 15"/>
                  <a:gd name="T5" fmla="*/ 2147483647 h 11"/>
                  <a:gd name="T6" fmla="*/ 2147483647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endParaRPr lang="en-US"/>
              </a:p>
            </p:txBody>
          </p:sp>
          <p:sp>
            <p:nvSpPr>
              <p:cNvPr id="2210" name="Freeform 352"/>
              <p:cNvSpPr>
                <a:spLocks/>
              </p:cNvSpPr>
              <p:nvPr/>
            </p:nvSpPr>
            <p:spPr bwMode="auto">
              <a:xfrm flipH="1">
                <a:off x="7573411" y="560335"/>
                <a:ext cx="5967" cy="488"/>
              </a:xfrm>
              <a:custGeom>
                <a:avLst/>
                <a:gdLst>
                  <a:gd name="T0" fmla="*/ 2147483647 w 19"/>
                  <a:gd name="T1" fmla="*/ 0 h 1"/>
                  <a:gd name="T2" fmla="*/ 2147483647 w 19"/>
                  <a:gd name="T3" fmla="*/ 2147483647 h 1"/>
                  <a:gd name="T4" fmla="*/ 0 w 19"/>
                  <a:gd name="T5" fmla="*/ 2147483647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endParaRPr lang="en-US"/>
              </a:p>
            </p:txBody>
          </p:sp>
          <p:sp>
            <p:nvSpPr>
              <p:cNvPr id="2211" name="Freeform 353"/>
              <p:cNvSpPr>
                <a:spLocks/>
              </p:cNvSpPr>
              <p:nvPr/>
            </p:nvSpPr>
            <p:spPr bwMode="auto">
              <a:xfrm flipH="1">
                <a:off x="7353207" y="490546"/>
                <a:ext cx="288234" cy="98584"/>
              </a:xfrm>
              <a:custGeom>
                <a:avLst/>
                <a:gdLst>
                  <a:gd name="T0" fmla="*/ 2147483647 w 1000"/>
                  <a:gd name="T1" fmla="*/ 2147483647 h 422"/>
                  <a:gd name="T2" fmla="*/ 2147483647 w 1000"/>
                  <a:gd name="T3" fmla="*/ 2147483647 h 422"/>
                  <a:gd name="T4" fmla="*/ 2147483647 w 1000"/>
                  <a:gd name="T5" fmla="*/ 2147483647 h 422"/>
                  <a:gd name="T6" fmla="*/ 2147483647 w 1000"/>
                  <a:gd name="T7" fmla="*/ 2147483647 h 422"/>
                  <a:gd name="T8" fmla="*/ 2147483647 w 1000"/>
                  <a:gd name="T9" fmla="*/ 2147483647 h 422"/>
                  <a:gd name="T10" fmla="*/ 2147483647 w 1000"/>
                  <a:gd name="T11" fmla="*/ 2147483647 h 422"/>
                  <a:gd name="T12" fmla="*/ 2147483647 w 1000"/>
                  <a:gd name="T13" fmla="*/ 2147483647 h 422"/>
                  <a:gd name="T14" fmla="*/ 2147483647 w 1000"/>
                  <a:gd name="T15" fmla="*/ 2147483647 h 422"/>
                  <a:gd name="T16" fmla="*/ 2147483647 w 1000"/>
                  <a:gd name="T17" fmla="*/ 2147483647 h 422"/>
                  <a:gd name="T18" fmla="*/ 2147483647 w 1000"/>
                  <a:gd name="T19" fmla="*/ 0 h 422"/>
                  <a:gd name="T20" fmla="*/ 0 w 1000"/>
                  <a:gd name="T21" fmla="*/ 2147483647 h 422"/>
                  <a:gd name="T22" fmla="*/ 0 w 1000"/>
                  <a:gd name="T23" fmla="*/ 2147483647 h 422"/>
                  <a:gd name="T24" fmla="*/ 2147483647 w 1000"/>
                  <a:gd name="T25" fmla="*/ 2147483647 h 422"/>
                  <a:gd name="T26" fmla="*/ 2147483647 w 1000"/>
                  <a:gd name="T27" fmla="*/ 2147483647 h 422"/>
                  <a:gd name="T28" fmla="*/ 2147483647 w 1000"/>
                  <a:gd name="T29" fmla="*/ 2147483647 h 422"/>
                  <a:gd name="T30" fmla="*/ 2147483647 w 1000"/>
                  <a:gd name="T31" fmla="*/ 2147483647 h 422"/>
                  <a:gd name="T32" fmla="*/ 2147483647 w 1000"/>
                  <a:gd name="T33" fmla="*/ 2147483647 h 422"/>
                  <a:gd name="T34" fmla="*/ 2147483647 w 1000"/>
                  <a:gd name="T35" fmla="*/ 2147483647 h 422"/>
                  <a:gd name="T36" fmla="*/ 2147483647 w 1000"/>
                  <a:gd name="T37" fmla="*/ 2147483647 h 422"/>
                  <a:gd name="T38" fmla="*/ 2147483647 w 1000"/>
                  <a:gd name="T39" fmla="*/ 2147483647 h 422"/>
                  <a:gd name="T40" fmla="*/ 2147483647 w 1000"/>
                  <a:gd name="T41" fmla="*/ 2147483647 h 422"/>
                  <a:gd name="T42" fmla="*/ 2147483647 w 1000"/>
                  <a:gd name="T43" fmla="*/ 2147483647 h 422"/>
                  <a:gd name="T44" fmla="*/ 2147483647 w 1000"/>
                  <a:gd name="T45" fmla="*/ 2147483647 h 422"/>
                  <a:gd name="T46" fmla="*/ 2147483647 w 1000"/>
                  <a:gd name="T47" fmla="*/ 2147483647 h 422"/>
                  <a:gd name="T48" fmla="*/ 2147483647 w 1000"/>
                  <a:gd name="T49" fmla="*/ 2147483647 h 422"/>
                  <a:gd name="T50" fmla="*/ 2147483647 w 1000"/>
                  <a:gd name="T51" fmla="*/ 2147483647 h 422"/>
                  <a:gd name="T52" fmla="*/ 2147483647 w 1000"/>
                  <a:gd name="T53" fmla="*/ 2147483647 h 422"/>
                  <a:gd name="T54" fmla="*/ 2147483647 w 1000"/>
                  <a:gd name="T55" fmla="*/ 2147483647 h 422"/>
                  <a:gd name="T56" fmla="*/ 2147483647 w 1000"/>
                  <a:gd name="T57" fmla="*/ 2147483647 h 422"/>
                  <a:gd name="T58" fmla="*/ 2147483647 w 1000"/>
                  <a:gd name="T59" fmla="*/ 2147483647 h 422"/>
                  <a:gd name="T60" fmla="*/ 2147483647 w 1000"/>
                  <a:gd name="T61" fmla="*/ 2147483647 h 422"/>
                  <a:gd name="T62" fmla="*/ 2147483647 w 1000"/>
                  <a:gd name="T63" fmla="*/ 2147483647 h 422"/>
                  <a:gd name="T64" fmla="*/ 2147483647 w 1000"/>
                  <a:gd name="T65" fmla="*/ 2147483647 h 422"/>
                  <a:gd name="T66" fmla="*/ 2147483647 w 1000"/>
                  <a:gd name="T67" fmla="*/ 2147483647 h 422"/>
                  <a:gd name="T68" fmla="*/ 2147483647 w 1000"/>
                  <a:gd name="T69" fmla="*/ 2147483647 h 422"/>
                  <a:gd name="T70" fmla="*/ 2147483647 w 1000"/>
                  <a:gd name="T71" fmla="*/ 2147483647 h 422"/>
                  <a:gd name="T72" fmla="*/ 2147483647 w 1000"/>
                  <a:gd name="T73" fmla="*/ 2147483647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close/>
                  </a:path>
                </a:pathLst>
              </a:custGeom>
              <a:solidFill>
                <a:srgbClr val="FF6600"/>
              </a:solidFill>
              <a:ln w="9525">
                <a:noFill/>
                <a:round/>
                <a:headEnd/>
                <a:tailEnd/>
              </a:ln>
            </p:spPr>
            <p:txBody>
              <a:bodyPr/>
              <a:lstStyle/>
              <a:p>
                <a:endParaRPr lang="en-US"/>
              </a:p>
            </p:txBody>
          </p:sp>
          <p:sp>
            <p:nvSpPr>
              <p:cNvPr id="2212" name="Freeform 354"/>
              <p:cNvSpPr>
                <a:spLocks/>
              </p:cNvSpPr>
              <p:nvPr/>
            </p:nvSpPr>
            <p:spPr bwMode="auto">
              <a:xfrm flipH="1">
                <a:off x="7353207" y="490546"/>
                <a:ext cx="288234" cy="98584"/>
              </a:xfrm>
              <a:custGeom>
                <a:avLst/>
                <a:gdLst>
                  <a:gd name="T0" fmla="*/ 2147483647 w 1000"/>
                  <a:gd name="T1" fmla="*/ 2147483647 h 422"/>
                  <a:gd name="T2" fmla="*/ 2147483647 w 1000"/>
                  <a:gd name="T3" fmla="*/ 2147483647 h 422"/>
                  <a:gd name="T4" fmla="*/ 2147483647 w 1000"/>
                  <a:gd name="T5" fmla="*/ 2147483647 h 422"/>
                  <a:gd name="T6" fmla="*/ 2147483647 w 1000"/>
                  <a:gd name="T7" fmla="*/ 2147483647 h 422"/>
                  <a:gd name="T8" fmla="*/ 2147483647 w 1000"/>
                  <a:gd name="T9" fmla="*/ 2147483647 h 422"/>
                  <a:gd name="T10" fmla="*/ 2147483647 w 1000"/>
                  <a:gd name="T11" fmla="*/ 2147483647 h 422"/>
                  <a:gd name="T12" fmla="*/ 2147483647 w 1000"/>
                  <a:gd name="T13" fmla="*/ 2147483647 h 422"/>
                  <a:gd name="T14" fmla="*/ 2147483647 w 1000"/>
                  <a:gd name="T15" fmla="*/ 2147483647 h 422"/>
                  <a:gd name="T16" fmla="*/ 2147483647 w 1000"/>
                  <a:gd name="T17" fmla="*/ 2147483647 h 422"/>
                  <a:gd name="T18" fmla="*/ 2147483647 w 1000"/>
                  <a:gd name="T19" fmla="*/ 0 h 422"/>
                  <a:gd name="T20" fmla="*/ 0 w 1000"/>
                  <a:gd name="T21" fmla="*/ 2147483647 h 422"/>
                  <a:gd name="T22" fmla="*/ 0 w 1000"/>
                  <a:gd name="T23" fmla="*/ 2147483647 h 422"/>
                  <a:gd name="T24" fmla="*/ 2147483647 w 1000"/>
                  <a:gd name="T25" fmla="*/ 2147483647 h 422"/>
                  <a:gd name="T26" fmla="*/ 2147483647 w 1000"/>
                  <a:gd name="T27" fmla="*/ 2147483647 h 422"/>
                  <a:gd name="T28" fmla="*/ 2147483647 w 1000"/>
                  <a:gd name="T29" fmla="*/ 2147483647 h 422"/>
                  <a:gd name="T30" fmla="*/ 2147483647 w 1000"/>
                  <a:gd name="T31" fmla="*/ 2147483647 h 422"/>
                  <a:gd name="T32" fmla="*/ 2147483647 w 1000"/>
                  <a:gd name="T33" fmla="*/ 2147483647 h 422"/>
                  <a:gd name="T34" fmla="*/ 2147483647 w 1000"/>
                  <a:gd name="T35" fmla="*/ 2147483647 h 422"/>
                  <a:gd name="T36" fmla="*/ 2147483647 w 1000"/>
                  <a:gd name="T37" fmla="*/ 2147483647 h 422"/>
                  <a:gd name="T38" fmla="*/ 2147483647 w 1000"/>
                  <a:gd name="T39" fmla="*/ 2147483647 h 422"/>
                  <a:gd name="T40" fmla="*/ 2147483647 w 1000"/>
                  <a:gd name="T41" fmla="*/ 2147483647 h 422"/>
                  <a:gd name="T42" fmla="*/ 2147483647 w 1000"/>
                  <a:gd name="T43" fmla="*/ 2147483647 h 422"/>
                  <a:gd name="T44" fmla="*/ 2147483647 w 1000"/>
                  <a:gd name="T45" fmla="*/ 2147483647 h 422"/>
                  <a:gd name="T46" fmla="*/ 2147483647 w 1000"/>
                  <a:gd name="T47" fmla="*/ 2147483647 h 422"/>
                  <a:gd name="T48" fmla="*/ 2147483647 w 1000"/>
                  <a:gd name="T49" fmla="*/ 2147483647 h 422"/>
                  <a:gd name="T50" fmla="*/ 2147483647 w 1000"/>
                  <a:gd name="T51" fmla="*/ 2147483647 h 422"/>
                  <a:gd name="T52" fmla="*/ 2147483647 w 1000"/>
                  <a:gd name="T53" fmla="*/ 2147483647 h 422"/>
                  <a:gd name="T54" fmla="*/ 2147483647 w 1000"/>
                  <a:gd name="T55" fmla="*/ 2147483647 h 422"/>
                  <a:gd name="T56" fmla="*/ 2147483647 w 1000"/>
                  <a:gd name="T57" fmla="*/ 2147483647 h 422"/>
                  <a:gd name="T58" fmla="*/ 2147483647 w 1000"/>
                  <a:gd name="T59" fmla="*/ 2147483647 h 422"/>
                  <a:gd name="T60" fmla="*/ 2147483647 w 1000"/>
                  <a:gd name="T61" fmla="*/ 2147483647 h 422"/>
                  <a:gd name="T62" fmla="*/ 2147483647 w 1000"/>
                  <a:gd name="T63" fmla="*/ 2147483647 h 422"/>
                  <a:gd name="T64" fmla="*/ 2147483647 w 1000"/>
                  <a:gd name="T65" fmla="*/ 2147483647 h 422"/>
                  <a:gd name="T66" fmla="*/ 2147483647 w 1000"/>
                  <a:gd name="T67" fmla="*/ 2147483647 h 422"/>
                  <a:gd name="T68" fmla="*/ 2147483647 w 1000"/>
                  <a:gd name="T69" fmla="*/ 2147483647 h 422"/>
                  <a:gd name="T70" fmla="*/ 2147483647 w 1000"/>
                  <a:gd name="T71" fmla="*/ 2147483647 h 422"/>
                  <a:gd name="T72" fmla="*/ 2147483647 w 1000"/>
                  <a:gd name="T73" fmla="*/ 2147483647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path>
                </a:pathLst>
              </a:custGeom>
              <a:solidFill>
                <a:srgbClr val="FF6600"/>
              </a:solidFill>
              <a:ln w="0">
                <a:solidFill>
                  <a:srgbClr val="000000"/>
                </a:solidFill>
                <a:round/>
                <a:headEnd/>
                <a:tailEnd/>
              </a:ln>
            </p:spPr>
            <p:txBody>
              <a:bodyPr/>
              <a:lstStyle/>
              <a:p>
                <a:endParaRPr lang="en-US"/>
              </a:p>
            </p:txBody>
          </p:sp>
          <p:sp>
            <p:nvSpPr>
              <p:cNvPr id="2213" name="Freeform 355"/>
              <p:cNvSpPr>
                <a:spLocks/>
              </p:cNvSpPr>
              <p:nvPr/>
            </p:nvSpPr>
            <p:spPr bwMode="auto">
              <a:xfrm flipH="1">
                <a:off x="7485090" y="546182"/>
                <a:ext cx="20290" cy="8297"/>
              </a:xfrm>
              <a:custGeom>
                <a:avLst/>
                <a:gdLst>
                  <a:gd name="T0" fmla="*/ 2147483647 w 69"/>
                  <a:gd name="T1" fmla="*/ 2147483647 h 36"/>
                  <a:gd name="T2" fmla="*/ 2147483647 w 69"/>
                  <a:gd name="T3" fmla="*/ 2147483647 h 36"/>
                  <a:gd name="T4" fmla="*/ 2147483647 w 69"/>
                  <a:gd name="T5" fmla="*/ 2147483647 h 36"/>
                  <a:gd name="T6" fmla="*/ 2147483647 w 69"/>
                  <a:gd name="T7" fmla="*/ 2147483647 h 36"/>
                  <a:gd name="T8" fmla="*/ 2147483647 w 69"/>
                  <a:gd name="T9" fmla="*/ 2147483647 h 36"/>
                  <a:gd name="T10" fmla="*/ 2147483647 w 69"/>
                  <a:gd name="T11" fmla="*/ 0 h 36"/>
                  <a:gd name="T12" fmla="*/ 2147483647 w 69"/>
                  <a:gd name="T13" fmla="*/ 2147483647 h 36"/>
                  <a:gd name="T14" fmla="*/ 2147483647 w 69"/>
                  <a:gd name="T15" fmla="*/ 2147483647 h 36"/>
                  <a:gd name="T16" fmla="*/ 2147483647 w 69"/>
                  <a:gd name="T17" fmla="*/ 2147483647 h 36"/>
                  <a:gd name="T18" fmla="*/ 0 w 69"/>
                  <a:gd name="T19" fmla="*/ 2147483647 h 36"/>
                  <a:gd name="T20" fmla="*/ 0 w 69"/>
                  <a:gd name="T21" fmla="*/ 2147483647 h 36"/>
                  <a:gd name="T22" fmla="*/ 2147483647 w 69"/>
                  <a:gd name="T23" fmla="*/ 2147483647 h 36"/>
                  <a:gd name="T24" fmla="*/ 2147483647 w 69"/>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close/>
                  </a:path>
                </a:pathLst>
              </a:custGeom>
              <a:solidFill>
                <a:srgbClr val="FF6600"/>
              </a:solidFill>
              <a:ln w="9525">
                <a:noFill/>
                <a:round/>
                <a:headEnd/>
                <a:tailEnd/>
              </a:ln>
            </p:spPr>
            <p:txBody>
              <a:bodyPr/>
              <a:lstStyle/>
              <a:p>
                <a:endParaRPr lang="en-US"/>
              </a:p>
            </p:txBody>
          </p:sp>
          <p:sp>
            <p:nvSpPr>
              <p:cNvPr id="2214" name="Freeform 356"/>
              <p:cNvSpPr>
                <a:spLocks/>
              </p:cNvSpPr>
              <p:nvPr/>
            </p:nvSpPr>
            <p:spPr bwMode="auto">
              <a:xfrm flipH="1">
                <a:off x="7485090" y="546182"/>
                <a:ext cx="20290" cy="8297"/>
              </a:xfrm>
              <a:custGeom>
                <a:avLst/>
                <a:gdLst>
                  <a:gd name="T0" fmla="*/ 2147483647 w 69"/>
                  <a:gd name="T1" fmla="*/ 2147483647 h 36"/>
                  <a:gd name="T2" fmla="*/ 2147483647 w 69"/>
                  <a:gd name="T3" fmla="*/ 2147483647 h 36"/>
                  <a:gd name="T4" fmla="*/ 2147483647 w 69"/>
                  <a:gd name="T5" fmla="*/ 2147483647 h 36"/>
                  <a:gd name="T6" fmla="*/ 2147483647 w 69"/>
                  <a:gd name="T7" fmla="*/ 2147483647 h 36"/>
                  <a:gd name="T8" fmla="*/ 2147483647 w 69"/>
                  <a:gd name="T9" fmla="*/ 2147483647 h 36"/>
                  <a:gd name="T10" fmla="*/ 2147483647 w 69"/>
                  <a:gd name="T11" fmla="*/ 0 h 36"/>
                  <a:gd name="T12" fmla="*/ 2147483647 w 69"/>
                  <a:gd name="T13" fmla="*/ 2147483647 h 36"/>
                  <a:gd name="T14" fmla="*/ 2147483647 w 69"/>
                  <a:gd name="T15" fmla="*/ 2147483647 h 36"/>
                  <a:gd name="T16" fmla="*/ 2147483647 w 69"/>
                  <a:gd name="T17" fmla="*/ 2147483647 h 36"/>
                  <a:gd name="T18" fmla="*/ 0 w 69"/>
                  <a:gd name="T19" fmla="*/ 2147483647 h 36"/>
                  <a:gd name="T20" fmla="*/ 0 w 69"/>
                  <a:gd name="T21" fmla="*/ 2147483647 h 36"/>
                  <a:gd name="T22" fmla="*/ 2147483647 w 69"/>
                  <a:gd name="T23" fmla="*/ 2147483647 h 36"/>
                  <a:gd name="T24" fmla="*/ 2147483647 w 69"/>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path>
                </a:pathLst>
              </a:custGeom>
              <a:solidFill>
                <a:srgbClr val="FF6600"/>
              </a:solidFill>
              <a:ln w="0">
                <a:solidFill>
                  <a:srgbClr val="000000"/>
                </a:solidFill>
                <a:round/>
                <a:headEnd/>
                <a:tailEnd/>
              </a:ln>
            </p:spPr>
            <p:txBody>
              <a:bodyPr/>
              <a:lstStyle/>
              <a:p>
                <a:endParaRPr lang="en-US"/>
              </a:p>
            </p:txBody>
          </p:sp>
          <p:sp>
            <p:nvSpPr>
              <p:cNvPr id="2215" name="Freeform 357"/>
              <p:cNvSpPr>
                <a:spLocks/>
              </p:cNvSpPr>
              <p:nvPr/>
            </p:nvSpPr>
            <p:spPr bwMode="auto">
              <a:xfrm flipH="1">
                <a:off x="7552523" y="492010"/>
                <a:ext cx="87724" cy="38067"/>
              </a:xfrm>
              <a:custGeom>
                <a:avLst/>
                <a:gdLst>
                  <a:gd name="T0" fmla="*/ 2147483647 w 305"/>
                  <a:gd name="T1" fmla="*/ 2147483647 h 162"/>
                  <a:gd name="T2" fmla="*/ 2147483647 w 305"/>
                  <a:gd name="T3" fmla="*/ 2147483647 h 162"/>
                  <a:gd name="T4" fmla="*/ 2147483647 w 305"/>
                  <a:gd name="T5" fmla="*/ 2147483647 h 162"/>
                  <a:gd name="T6" fmla="*/ 2147483647 w 305"/>
                  <a:gd name="T7" fmla="*/ 2147483647 h 162"/>
                  <a:gd name="T8" fmla="*/ 2147483647 w 305"/>
                  <a:gd name="T9" fmla="*/ 2147483647 h 162"/>
                  <a:gd name="T10" fmla="*/ 2147483647 w 305"/>
                  <a:gd name="T11" fmla="*/ 0 h 162"/>
                  <a:gd name="T12" fmla="*/ 2147483647 w 305"/>
                  <a:gd name="T13" fmla="*/ 2147483647 h 162"/>
                  <a:gd name="T14" fmla="*/ 0 w 305"/>
                  <a:gd name="T15" fmla="*/ 2147483647 h 162"/>
                  <a:gd name="T16" fmla="*/ 2147483647 w 305"/>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endParaRPr lang="en-US"/>
              </a:p>
            </p:txBody>
          </p:sp>
          <p:sp>
            <p:nvSpPr>
              <p:cNvPr id="2216" name="Freeform 358"/>
              <p:cNvSpPr>
                <a:spLocks/>
              </p:cNvSpPr>
              <p:nvPr/>
            </p:nvSpPr>
            <p:spPr bwMode="auto">
              <a:xfrm flipH="1">
                <a:off x="7552523" y="492010"/>
                <a:ext cx="87724" cy="38067"/>
              </a:xfrm>
              <a:custGeom>
                <a:avLst/>
                <a:gdLst>
                  <a:gd name="T0" fmla="*/ 2147483647 w 305"/>
                  <a:gd name="T1" fmla="*/ 2147483647 h 162"/>
                  <a:gd name="T2" fmla="*/ 2147483647 w 305"/>
                  <a:gd name="T3" fmla="*/ 2147483647 h 162"/>
                  <a:gd name="T4" fmla="*/ 2147483647 w 305"/>
                  <a:gd name="T5" fmla="*/ 2147483647 h 162"/>
                  <a:gd name="T6" fmla="*/ 2147483647 w 305"/>
                  <a:gd name="T7" fmla="*/ 2147483647 h 162"/>
                  <a:gd name="T8" fmla="*/ 2147483647 w 305"/>
                  <a:gd name="T9" fmla="*/ 2147483647 h 162"/>
                  <a:gd name="T10" fmla="*/ 2147483647 w 305"/>
                  <a:gd name="T11" fmla="*/ 0 h 162"/>
                  <a:gd name="T12" fmla="*/ 2147483647 w 305"/>
                  <a:gd name="T13" fmla="*/ 2147483647 h 162"/>
                  <a:gd name="T14" fmla="*/ 0 w 305"/>
                  <a:gd name="T15" fmla="*/ 2147483647 h 162"/>
                  <a:gd name="T16" fmla="*/ 2147483647 w 305"/>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path>
                </a:pathLst>
              </a:custGeom>
              <a:solidFill>
                <a:srgbClr val="FF6600"/>
              </a:solidFill>
              <a:ln w="0">
                <a:solidFill>
                  <a:srgbClr val="000000"/>
                </a:solidFill>
                <a:round/>
                <a:headEnd/>
                <a:tailEnd/>
              </a:ln>
            </p:spPr>
            <p:txBody>
              <a:bodyPr/>
              <a:lstStyle/>
              <a:p>
                <a:endParaRPr lang="en-US"/>
              </a:p>
            </p:txBody>
          </p:sp>
          <p:sp>
            <p:nvSpPr>
              <p:cNvPr id="2217" name="Freeform 359"/>
              <p:cNvSpPr>
                <a:spLocks/>
              </p:cNvSpPr>
              <p:nvPr/>
            </p:nvSpPr>
            <p:spPr bwMode="auto">
              <a:xfrm flipH="1">
                <a:off x="7489268" y="561799"/>
                <a:ext cx="8952" cy="5369"/>
              </a:xfrm>
              <a:custGeom>
                <a:avLst/>
                <a:gdLst>
                  <a:gd name="T0" fmla="*/ 2147483647 w 29"/>
                  <a:gd name="T1" fmla="*/ 2147483647 h 23"/>
                  <a:gd name="T2" fmla="*/ 2147483647 w 29"/>
                  <a:gd name="T3" fmla="*/ 2147483647 h 23"/>
                  <a:gd name="T4" fmla="*/ 2147483647 w 29"/>
                  <a:gd name="T5" fmla="*/ 2147483647 h 23"/>
                  <a:gd name="T6" fmla="*/ 2147483647 w 29"/>
                  <a:gd name="T7" fmla="*/ 2147483647 h 23"/>
                  <a:gd name="T8" fmla="*/ 2147483647 w 29"/>
                  <a:gd name="T9" fmla="*/ 0 h 23"/>
                  <a:gd name="T10" fmla="*/ 0 w 29"/>
                  <a:gd name="T11" fmla="*/ 2147483647 h 23"/>
                  <a:gd name="T12" fmla="*/ 0 w 29"/>
                  <a:gd name="T13" fmla="*/ 2147483647 h 23"/>
                  <a:gd name="T14" fmla="*/ 0 w 29"/>
                  <a:gd name="T15" fmla="*/ 2147483647 h 23"/>
                  <a:gd name="T16" fmla="*/ 2147483647 w 29"/>
                  <a:gd name="T17" fmla="*/ 2147483647 h 23"/>
                  <a:gd name="T18" fmla="*/ 2147483647 w 29"/>
                  <a:gd name="T19" fmla="*/ 2147483647 h 23"/>
                  <a:gd name="T20" fmla="*/ 2147483647 w 29"/>
                  <a:gd name="T21" fmla="*/ 2147483647 h 23"/>
                  <a:gd name="T22" fmla="*/ 2147483647 w 29"/>
                  <a:gd name="T23" fmla="*/ 2147483647 h 23"/>
                  <a:gd name="T24" fmla="*/ 2147483647 w 2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endParaRPr lang="en-US"/>
              </a:p>
            </p:txBody>
          </p:sp>
          <p:sp>
            <p:nvSpPr>
              <p:cNvPr id="2218" name="Freeform 360"/>
              <p:cNvSpPr>
                <a:spLocks/>
              </p:cNvSpPr>
              <p:nvPr/>
            </p:nvSpPr>
            <p:spPr bwMode="auto">
              <a:xfrm flipH="1">
                <a:off x="7489268" y="561799"/>
                <a:ext cx="8952" cy="5369"/>
              </a:xfrm>
              <a:custGeom>
                <a:avLst/>
                <a:gdLst>
                  <a:gd name="T0" fmla="*/ 2147483647 w 29"/>
                  <a:gd name="T1" fmla="*/ 2147483647 h 23"/>
                  <a:gd name="T2" fmla="*/ 2147483647 w 29"/>
                  <a:gd name="T3" fmla="*/ 2147483647 h 23"/>
                  <a:gd name="T4" fmla="*/ 2147483647 w 29"/>
                  <a:gd name="T5" fmla="*/ 2147483647 h 23"/>
                  <a:gd name="T6" fmla="*/ 2147483647 w 29"/>
                  <a:gd name="T7" fmla="*/ 2147483647 h 23"/>
                  <a:gd name="T8" fmla="*/ 2147483647 w 29"/>
                  <a:gd name="T9" fmla="*/ 0 h 23"/>
                  <a:gd name="T10" fmla="*/ 0 w 29"/>
                  <a:gd name="T11" fmla="*/ 2147483647 h 23"/>
                  <a:gd name="T12" fmla="*/ 0 w 29"/>
                  <a:gd name="T13" fmla="*/ 2147483647 h 23"/>
                  <a:gd name="T14" fmla="*/ 0 w 29"/>
                  <a:gd name="T15" fmla="*/ 2147483647 h 23"/>
                  <a:gd name="T16" fmla="*/ 2147483647 w 29"/>
                  <a:gd name="T17" fmla="*/ 2147483647 h 23"/>
                  <a:gd name="T18" fmla="*/ 2147483647 w 29"/>
                  <a:gd name="T19" fmla="*/ 2147483647 h 23"/>
                  <a:gd name="T20" fmla="*/ 2147483647 w 29"/>
                  <a:gd name="T21" fmla="*/ 2147483647 h 23"/>
                  <a:gd name="T22" fmla="*/ 2147483647 w 29"/>
                  <a:gd name="T23" fmla="*/ 2147483647 h 23"/>
                  <a:gd name="T24" fmla="*/ 2147483647 w 2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path>
                </a:pathLst>
              </a:custGeom>
              <a:solidFill>
                <a:srgbClr val="FF6600"/>
              </a:solidFill>
              <a:ln w="0">
                <a:solidFill>
                  <a:srgbClr val="000000"/>
                </a:solidFill>
                <a:round/>
                <a:headEnd/>
                <a:tailEnd/>
              </a:ln>
            </p:spPr>
            <p:txBody>
              <a:bodyPr/>
              <a:lstStyle/>
              <a:p>
                <a:endParaRPr lang="en-US"/>
              </a:p>
            </p:txBody>
          </p:sp>
          <p:sp>
            <p:nvSpPr>
              <p:cNvPr id="2219" name="Freeform 361"/>
              <p:cNvSpPr>
                <a:spLocks/>
              </p:cNvSpPr>
              <p:nvPr/>
            </p:nvSpPr>
            <p:spPr bwMode="auto">
              <a:xfrm flipH="1">
                <a:off x="7561475" y="536909"/>
                <a:ext cx="7757" cy="4393"/>
              </a:xfrm>
              <a:custGeom>
                <a:avLst/>
                <a:gdLst>
                  <a:gd name="T0" fmla="*/ 2147483647 w 26"/>
                  <a:gd name="T1" fmla="*/ 2147483647 h 21"/>
                  <a:gd name="T2" fmla="*/ 2147483647 w 26"/>
                  <a:gd name="T3" fmla="*/ 2147483647 h 21"/>
                  <a:gd name="T4" fmla="*/ 2147483647 w 26"/>
                  <a:gd name="T5" fmla="*/ 2147483647 h 21"/>
                  <a:gd name="T6" fmla="*/ 2147483647 w 26"/>
                  <a:gd name="T7" fmla="*/ 2147483647 h 21"/>
                  <a:gd name="T8" fmla="*/ 2147483647 w 26"/>
                  <a:gd name="T9" fmla="*/ 0 h 21"/>
                  <a:gd name="T10" fmla="*/ 0 w 26"/>
                  <a:gd name="T11" fmla="*/ 2147483647 h 21"/>
                  <a:gd name="T12" fmla="*/ 2147483647 w 26"/>
                  <a:gd name="T13" fmla="*/ 2147483647 h 21"/>
                  <a:gd name="T14" fmla="*/ 2147483647 w 26"/>
                  <a:gd name="T15" fmla="*/ 2147483647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2147483647 w 26"/>
                  <a:gd name="T27" fmla="*/ 2147483647 h 21"/>
                  <a:gd name="T28" fmla="*/ 2147483647 w 26"/>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endParaRPr lang="en-US"/>
              </a:p>
            </p:txBody>
          </p:sp>
          <p:sp>
            <p:nvSpPr>
              <p:cNvPr id="2220" name="Freeform 362"/>
              <p:cNvSpPr>
                <a:spLocks/>
              </p:cNvSpPr>
              <p:nvPr/>
            </p:nvSpPr>
            <p:spPr bwMode="auto">
              <a:xfrm flipH="1">
                <a:off x="7561475" y="536909"/>
                <a:ext cx="7757" cy="4393"/>
              </a:xfrm>
              <a:custGeom>
                <a:avLst/>
                <a:gdLst>
                  <a:gd name="T0" fmla="*/ 2147483647 w 26"/>
                  <a:gd name="T1" fmla="*/ 2147483647 h 21"/>
                  <a:gd name="T2" fmla="*/ 2147483647 w 26"/>
                  <a:gd name="T3" fmla="*/ 2147483647 h 21"/>
                  <a:gd name="T4" fmla="*/ 2147483647 w 26"/>
                  <a:gd name="T5" fmla="*/ 2147483647 h 21"/>
                  <a:gd name="T6" fmla="*/ 2147483647 w 26"/>
                  <a:gd name="T7" fmla="*/ 2147483647 h 21"/>
                  <a:gd name="T8" fmla="*/ 2147483647 w 26"/>
                  <a:gd name="T9" fmla="*/ 0 h 21"/>
                  <a:gd name="T10" fmla="*/ 0 w 26"/>
                  <a:gd name="T11" fmla="*/ 2147483647 h 21"/>
                  <a:gd name="T12" fmla="*/ 2147483647 w 26"/>
                  <a:gd name="T13" fmla="*/ 2147483647 h 21"/>
                  <a:gd name="T14" fmla="*/ 2147483647 w 26"/>
                  <a:gd name="T15" fmla="*/ 2147483647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2147483647 w 26"/>
                  <a:gd name="T27" fmla="*/ 2147483647 h 21"/>
                  <a:gd name="T28" fmla="*/ 2147483647 w 26"/>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path>
                </a:pathLst>
              </a:custGeom>
              <a:solidFill>
                <a:srgbClr val="FF6600"/>
              </a:solidFill>
              <a:ln w="0">
                <a:solidFill>
                  <a:srgbClr val="000000"/>
                </a:solidFill>
                <a:round/>
                <a:headEnd/>
                <a:tailEnd/>
              </a:ln>
            </p:spPr>
            <p:txBody>
              <a:bodyPr/>
              <a:lstStyle/>
              <a:p>
                <a:endParaRPr lang="en-US"/>
              </a:p>
            </p:txBody>
          </p:sp>
          <p:sp>
            <p:nvSpPr>
              <p:cNvPr id="2221" name="Freeform 363"/>
              <p:cNvSpPr>
                <a:spLocks/>
              </p:cNvSpPr>
              <p:nvPr/>
            </p:nvSpPr>
            <p:spPr bwMode="auto">
              <a:xfrm flipH="1">
                <a:off x="7489268" y="556431"/>
                <a:ext cx="8952" cy="6344"/>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0 w 31"/>
                  <a:gd name="T9" fmla="*/ 2147483647 h 28"/>
                  <a:gd name="T10" fmla="*/ 0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0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endParaRPr lang="en-US"/>
              </a:p>
            </p:txBody>
          </p:sp>
          <p:sp>
            <p:nvSpPr>
              <p:cNvPr id="2222" name="Freeform 364"/>
              <p:cNvSpPr>
                <a:spLocks/>
              </p:cNvSpPr>
              <p:nvPr/>
            </p:nvSpPr>
            <p:spPr bwMode="auto">
              <a:xfrm flipH="1">
                <a:off x="7489268" y="556431"/>
                <a:ext cx="8952" cy="6344"/>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0 w 31"/>
                  <a:gd name="T9" fmla="*/ 2147483647 h 28"/>
                  <a:gd name="T10" fmla="*/ 0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0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path>
                </a:pathLst>
              </a:custGeom>
              <a:solidFill>
                <a:srgbClr val="FF6600"/>
              </a:solidFill>
              <a:ln w="0">
                <a:solidFill>
                  <a:srgbClr val="000000"/>
                </a:solidFill>
                <a:round/>
                <a:headEnd/>
                <a:tailEnd/>
              </a:ln>
            </p:spPr>
            <p:txBody>
              <a:bodyPr/>
              <a:lstStyle/>
              <a:p>
                <a:endParaRPr lang="en-US"/>
              </a:p>
            </p:txBody>
          </p:sp>
          <p:sp>
            <p:nvSpPr>
              <p:cNvPr id="2223" name="Freeform 365"/>
              <p:cNvSpPr>
                <a:spLocks/>
              </p:cNvSpPr>
              <p:nvPr/>
            </p:nvSpPr>
            <p:spPr bwMode="auto">
              <a:xfrm flipH="1">
                <a:off x="7560878" y="531541"/>
                <a:ext cx="9548" cy="6344"/>
              </a:xfrm>
              <a:custGeom>
                <a:avLst/>
                <a:gdLst>
                  <a:gd name="T0" fmla="*/ 2147483647 w 32"/>
                  <a:gd name="T1" fmla="*/ 2147483647 h 26"/>
                  <a:gd name="T2" fmla="*/ 2147483647 w 32"/>
                  <a:gd name="T3" fmla="*/ 2147483647 h 26"/>
                  <a:gd name="T4" fmla="*/ 2147483647 w 32"/>
                  <a:gd name="T5" fmla="*/ 2147483647 h 26"/>
                  <a:gd name="T6" fmla="*/ 2147483647 w 32"/>
                  <a:gd name="T7" fmla="*/ 2147483647 h 26"/>
                  <a:gd name="T8" fmla="*/ 0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0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2147483647 w 32"/>
                  <a:gd name="T29" fmla="*/ 2147483647 h 26"/>
                  <a:gd name="T30" fmla="*/ 2147483647 w 32"/>
                  <a:gd name="T31" fmla="*/ 2147483647 h 26"/>
                  <a:gd name="T32" fmla="*/ 2147483647 w 32"/>
                  <a:gd name="T33" fmla="*/ 2147483647 h 26"/>
                  <a:gd name="T34" fmla="*/ 2147483647 w 3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endParaRPr lang="en-US"/>
              </a:p>
            </p:txBody>
          </p:sp>
          <p:sp>
            <p:nvSpPr>
              <p:cNvPr id="2224" name="Freeform 366"/>
              <p:cNvSpPr>
                <a:spLocks/>
              </p:cNvSpPr>
              <p:nvPr/>
            </p:nvSpPr>
            <p:spPr bwMode="auto">
              <a:xfrm flipH="1">
                <a:off x="7560878" y="531541"/>
                <a:ext cx="9548" cy="6344"/>
              </a:xfrm>
              <a:custGeom>
                <a:avLst/>
                <a:gdLst>
                  <a:gd name="T0" fmla="*/ 2147483647 w 32"/>
                  <a:gd name="T1" fmla="*/ 2147483647 h 26"/>
                  <a:gd name="T2" fmla="*/ 2147483647 w 32"/>
                  <a:gd name="T3" fmla="*/ 2147483647 h 26"/>
                  <a:gd name="T4" fmla="*/ 2147483647 w 32"/>
                  <a:gd name="T5" fmla="*/ 2147483647 h 26"/>
                  <a:gd name="T6" fmla="*/ 2147483647 w 32"/>
                  <a:gd name="T7" fmla="*/ 2147483647 h 26"/>
                  <a:gd name="T8" fmla="*/ 0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0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2147483647 w 32"/>
                  <a:gd name="T29" fmla="*/ 2147483647 h 26"/>
                  <a:gd name="T30" fmla="*/ 2147483647 w 32"/>
                  <a:gd name="T31" fmla="*/ 2147483647 h 26"/>
                  <a:gd name="T32" fmla="*/ 2147483647 w 32"/>
                  <a:gd name="T33" fmla="*/ 2147483647 h 26"/>
                  <a:gd name="T34" fmla="*/ 2147483647 w 3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path>
                </a:pathLst>
              </a:custGeom>
              <a:solidFill>
                <a:srgbClr val="FF6600"/>
              </a:solidFill>
              <a:ln w="0">
                <a:solidFill>
                  <a:srgbClr val="000000"/>
                </a:solidFill>
                <a:round/>
                <a:headEnd/>
                <a:tailEnd/>
              </a:ln>
            </p:spPr>
            <p:txBody>
              <a:bodyPr/>
              <a:lstStyle/>
              <a:p>
                <a:endParaRPr lang="en-US"/>
              </a:p>
            </p:txBody>
          </p:sp>
          <p:sp>
            <p:nvSpPr>
              <p:cNvPr id="2225" name="Line 367"/>
              <p:cNvSpPr>
                <a:spLocks noChangeShapeType="1"/>
              </p:cNvSpPr>
              <p:nvPr/>
            </p:nvSpPr>
            <p:spPr bwMode="auto">
              <a:xfrm flipV="1">
                <a:off x="7500606" y="538374"/>
                <a:ext cx="23274" cy="7808"/>
              </a:xfrm>
              <a:prstGeom prst="line">
                <a:avLst/>
              </a:prstGeom>
              <a:noFill/>
              <a:ln w="0">
                <a:solidFill>
                  <a:srgbClr val="000000"/>
                </a:solidFill>
                <a:round/>
                <a:headEnd/>
                <a:tailEnd/>
              </a:ln>
            </p:spPr>
            <p:txBody>
              <a:bodyPr/>
              <a:lstStyle/>
              <a:p>
                <a:endParaRPr lang="en-US"/>
              </a:p>
            </p:txBody>
          </p:sp>
          <p:sp>
            <p:nvSpPr>
              <p:cNvPr id="2226" name="Freeform 368"/>
              <p:cNvSpPr>
                <a:spLocks/>
              </p:cNvSpPr>
              <p:nvPr/>
            </p:nvSpPr>
            <p:spPr bwMode="auto">
              <a:xfrm flipH="1">
                <a:off x="7461220" y="558383"/>
                <a:ext cx="14919" cy="6833"/>
              </a:xfrm>
              <a:custGeom>
                <a:avLst/>
                <a:gdLst>
                  <a:gd name="T0" fmla="*/ 2147483647 w 51"/>
                  <a:gd name="T1" fmla="*/ 2147483647 h 29"/>
                  <a:gd name="T2" fmla="*/ 2147483647 w 51"/>
                  <a:gd name="T3" fmla="*/ 2147483647 h 29"/>
                  <a:gd name="T4" fmla="*/ 2147483647 w 51"/>
                  <a:gd name="T5" fmla="*/ 2147483647 h 29"/>
                  <a:gd name="T6" fmla="*/ 2147483647 w 51"/>
                  <a:gd name="T7" fmla="*/ 2147483647 h 29"/>
                  <a:gd name="T8" fmla="*/ 2147483647 w 51"/>
                  <a:gd name="T9" fmla="*/ 2147483647 h 29"/>
                  <a:gd name="T10" fmla="*/ 0 w 51"/>
                  <a:gd name="T11" fmla="*/ 2147483647 h 29"/>
                  <a:gd name="T12" fmla="*/ 2147483647 w 51"/>
                  <a:gd name="T13" fmla="*/ 2147483647 h 29"/>
                  <a:gd name="T14" fmla="*/ 2147483647 w 51"/>
                  <a:gd name="T15" fmla="*/ 2147483647 h 29"/>
                  <a:gd name="T16" fmla="*/ 2147483647 w 51"/>
                  <a:gd name="T17" fmla="*/ 2147483647 h 29"/>
                  <a:gd name="T18" fmla="*/ 2147483647 w 51"/>
                  <a:gd name="T19" fmla="*/ 0 h 29"/>
                  <a:gd name="T20" fmla="*/ 2147483647 w 51"/>
                  <a:gd name="T21" fmla="*/ 214748364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endParaRPr lang="en-US"/>
              </a:p>
            </p:txBody>
          </p:sp>
          <p:sp>
            <p:nvSpPr>
              <p:cNvPr id="2227" name="Freeform 369"/>
              <p:cNvSpPr>
                <a:spLocks/>
              </p:cNvSpPr>
              <p:nvPr/>
            </p:nvSpPr>
            <p:spPr bwMode="auto">
              <a:xfrm flipH="1">
                <a:off x="7461220" y="558383"/>
                <a:ext cx="14919" cy="6833"/>
              </a:xfrm>
              <a:custGeom>
                <a:avLst/>
                <a:gdLst>
                  <a:gd name="T0" fmla="*/ 2147483647 w 51"/>
                  <a:gd name="T1" fmla="*/ 2147483647 h 29"/>
                  <a:gd name="T2" fmla="*/ 2147483647 w 51"/>
                  <a:gd name="T3" fmla="*/ 2147483647 h 29"/>
                  <a:gd name="T4" fmla="*/ 2147483647 w 51"/>
                  <a:gd name="T5" fmla="*/ 2147483647 h 29"/>
                  <a:gd name="T6" fmla="*/ 2147483647 w 51"/>
                  <a:gd name="T7" fmla="*/ 2147483647 h 29"/>
                  <a:gd name="T8" fmla="*/ 2147483647 w 51"/>
                  <a:gd name="T9" fmla="*/ 2147483647 h 29"/>
                  <a:gd name="T10" fmla="*/ 0 w 51"/>
                  <a:gd name="T11" fmla="*/ 2147483647 h 29"/>
                  <a:gd name="T12" fmla="*/ 2147483647 w 51"/>
                  <a:gd name="T13" fmla="*/ 2147483647 h 29"/>
                  <a:gd name="T14" fmla="*/ 2147483647 w 51"/>
                  <a:gd name="T15" fmla="*/ 2147483647 h 29"/>
                  <a:gd name="T16" fmla="*/ 2147483647 w 51"/>
                  <a:gd name="T17" fmla="*/ 2147483647 h 29"/>
                  <a:gd name="T18" fmla="*/ 2147483647 w 51"/>
                  <a:gd name="T19" fmla="*/ 0 h 29"/>
                  <a:gd name="T20" fmla="*/ 2147483647 w 51"/>
                  <a:gd name="T21" fmla="*/ 214748364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path>
                </a:pathLst>
              </a:custGeom>
              <a:solidFill>
                <a:srgbClr val="FF6600"/>
              </a:solidFill>
              <a:ln w="0">
                <a:solidFill>
                  <a:srgbClr val="B5B5B5"/>
                </a:solidFill>
                <a:round/>
                <a:headEnd/>
                <a:tailEnd/>
              </a:ln>
            </p:spPr>
            <p:txBody>
              <a:bodyPr/>
              <a:lstStyle/>
              <a:p>
                <a:endParaRPr lang="en-US"/>
              </a:p>
            </p:txBody>
          </p:sp>
          <p:sp>
            <p:nvSpPr>
              <p:cNvPr id="2228" name="Freeform 370"/>
              <p:cNvSpPr>
                <a:spLocks/>
              </p:cNvSpPr>
              <p:nvPr/>
            </p:nvSpPr>
            <p:spPr bwMode="auto">
              <a:xfrm flipH="1">
                <a:off x="7360965" y="556431"/>
                <a:ext cx="113384" cy="32699"/>
              </a:xfrm>
              <a:custGeom>
                <a:avLst/>
                <a:gdLst>
                  <a:gd name="T0" fmla="*/ 2147483647 w 397"/>
                  <a:gd name="T1" fmla="*/ 2147483647 h 140"/>
                  <a:gd name="T2" fmla="*/ 2147483647 w 397"/>
                  <a:gd name="T3" fmla="*/ 2147483647 h 140"/>
                  <a:gd name="T4" fmla="*/ 2147483647 w 397"/>
                  <a:gd name="T5" fmla="*/ 2147483647 h 140"/>
                  <a:gd name="T6" fmla="*/ 2147483647 w 397"/>
                  <a:gd name="T7" fmla="*/ 2147483647 h 140"/>
                  <a:gd name="T8" fmla="*/ 2147483647 w 397"/>
                  <a:gd name="T9" fmla="*/ 2147483647 h 140"/>
                  <a:gd name="T10" fmla="*/ 2147483647 w 397"/>
                  <a:gd name="T11" fmla="*/ 2147483647 h 140"/>
                  <a:gd name="T12" fmla="*/ 0 w 397"/>
                  <a:gd name="T13" fmla="*/ 2147483647 h 140"/>
                  <a:gd name="T14" fmla="*/ 0 w 397"/>
                  <a:gd name="T15" fmla="*/ 2147483647 h 140"/>
                  <a:gd name="T16" fmla="*/ 2147483647 w 397"/>
                  <a:gd name="T17" fmla="*/ 2147483647 h 140"/>
                  <a:gd name="T18" fmla="*/ 2147483647 w 397"/>
                  <a:gd name="T19" fmla="*/ 0 h 140"/>
                  <a:gd name="T20" fmla="*/ 2147483647 w 397"/>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endParaRPr lang="en-US"/>
              </a:p>
            </p:txBody>
          </p:sp>
          <p:sp>
            <p:nvSpPr>
              <p:cNvPr id="2229" name="Freeform 371"/>
              <p:cNvSpPr>
                <a:spLocks/>
              </p:cNvSpPr>
              <p:nvPr/>
            </p:nvSpPr>
            <p:spPr bwMode="auto">
              <a:xfrm flipH="1">
                <a:off x="7360965" y="556431"/>
                <a:ext cx="113384" cy="32699"/>
              </a:xfrm>
              <a:custGeom>
                <a:avLst/>
                <a:gdLst>
                  <a:gd name="T0" fmla="*/ 2147483647 w 397"/>
                  <a:gd name="T1" fmla="*/ 2147483647 h 140"/>
                  <a:gd name="T2" fmla="*/ 2147483647 w 397"/>
                  <a:gd name="T3" fmla="*/ 2147483647 h 140"/>
                  <a:gd name="T4" fmla="*/ 2147483647 w 397"/>
                  <a:gd name="T5" fmla="*/ 2147483647 h 140"/>
                  <a:gd name="T6" fmla="*/ 2147483647 w 397"/>
                  <a:gd name="T7" fmla="*/ 2147483647 h 140"/>
                  <a:gd name="T8" fmla="*/ 2147483647 w 397"/>
                  <a:gd name="T9" fmla="*/ 2147483647 h 140"/>
                  <a:gd name="T10" fmla="*/ 2147483647 w 397"/>
                  <a:gd name="T11" fmla="*/ 2147483647 h 140"/>
                  <a:gd name="T12" fmla="*/ 0 w 397"/>
                  <a:gd name="T13" fmla="*/ 2147483647 h 140"/>
                  <a:gd name="T14" fmla="*/ 0 w 397"/>
                  <a:gd name="T15" fmla="*/ 2147483647 h 140"/>
                  <a:gd name="T16" fmla="*/ 2147483647 w 397"/>
                  <a:gd name="T17" fmla="*/ 2147483647 h 140"/>
                  <a:gd name="T18" fmla="*/ 2147483647 w 397"/>
                  <a:gd name="T19" fmla="*/ 0 h 140"/>
                  <a:gd name="T20" fmla="*/ 2147483647 w 397"/>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path>
                </a:pathLst>
              </a:custGeom>
              <a:solidFill>
                <a:srgbClr val="FF6600"/>
              </a:solidFill>
              <a:ln w="0">
                <a:solidFill>
                  <a:srgbClr val="000000"/>
                </a:solidFill>
                <a:round/>
                <a:headEnd/>
                <a:tailEnd/>
              </a:ln>
            </p:spPr>
            <p:txBody>
              <a:bodyPr/>
              <a:lstStyle/>
              <a:p>
                <a:endParaRPr lang="en-US"/>
              </a:p>
            </p:txBody>
          </p:sp>
          <p:sp>
            <p:nvSpPr>
              <p:cNvPr id="2230" name="Freeform 372"/>
              <p:cNvSpPr>
                <a:spLocks/>
              </p:cNvSpPr>
              <p:nvPr/>
            </p:nvSpPr>
            <p:spPr bwMode="auto">
              <a:xfrm flipH="1">
                <a:off x="7531638" y="538374"/>
                <a:ext cx="23870" cy="1464"/>
              </a:xfrm>
              <a:custGeom>
                <a:avLst/>
                <a:gdLst>
                  <a:gd name="T0" fmla="*/ 2147483647 w 85"/>
                  <a:gd name="T1" fmla="*/ 2147483647 h 8"/>
                  <a:gd name="T2" fmla="*/ 0 w 85"/>
                  <a:gd name="T3" fmla="*/ 2147483647 h 8"/>
                  <a:gd name="T4" fmla="*/ 2147483647 w 85"/>
                  <a:gd name="T5" fmla="*/ 2147483647 h 8"/>
                  <a:gd name="T6" fmla="*/ 2147483647 w 85"/>
                  <a:gd name="T7" fmla="*/ 2147483647 h 8"/>
                  <a:gd name="T8" fmla="*/ 2147483647 w 85"/>
                  <a:gd name="T9" fmla="*/ 2147483647 h 8"/>
                  <a:gd name="T10" fmla="*/ 2147483647 w 85"/>
                  <a:gd name="T11" fmla="*/ 2147483647 h 8"/>
                  <a:gd name="T12" fmla="*/ 2147483647 w 85"/>
                  <a:gd name="T13" fmla="*/ 0 h 8"/>
                  <a:gd name="T14" fmla="*/ 2147483647 w 85"/>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endParaRPr lang="en-US"/>
              </a:p>
            </p:txBody>
          </p:sp>
          <p:sp>
            <p:nvSpPr>
              <p:cNvPr id="2231" name="Freeform 373"/>
              <p:cNvSpPr>
                <a:spLocks/>
              </p:cNvSpPr>
              <p:nvPr/>
            </p:nvSpPr>
            <p:spPr bwMode="auto">
              <a:xfrm flipH="1">
                <a:off x="7531638" y="538374"/>
                <a:ext cx="23870" cy="1464"/>
              </a:xfrm>
              <a:custGeom>
                <a:avLst/>
                <a:gdLst>
                  <a:gd name="T0" fmla="*/ 2147483647 w 85"/>
                  <a:gd name="T1" fmla="*/ 2147483647 h 8"/>
                  <a:gd name="T2" fmla="*/ 0 w 85"/>
                  <a:gd name="T3" fmla="*/ 2147483647 h 8"/>
                  <a:gd name="T4" fmla="*/ 2147483647 w 85"/>
                  <a:gd name="T5" fmla="*/ 2147483647 h 8"/>
                  <a:gd name="T6" fmla="*/ 2147483647 w 85"/>
                  <a:gd name="T7" fmla="*/ 2147483647 h 8"/>
                  <a:gd name="T8" fmla="*/ 2147483647 w 85"/>
                  <a:gd name="T9" fmla="*/ 2147483647 h 8"/>
                  <a:gd name="T10" fmla="*/ 2147483647 w 85"/>
                  <a:gd name="T11" fmla="*/ 2147483647 h 8"/>
                  <a:gd name="T12" fmla="*/ 2147483647 w 85"/>
                  <a:gd name="T13" fmla="*/ 0 h 8"/>
                  <a:gd name="T14" fmla="*/ 2147483647 w 85"/>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path>
                </a:pathLst>
              </a:custGeom>
              <a:solidFill>
                <a:srgbClr val="FF6600"/>
              </a:solidFill>
              <a:ln w="0">
                <a:solidFill>
                  <a:srgbClr val="B5B5B5"/>
                </a:solidFill>
                <a:round/>
                <a:headEnd/>
                <a:tailEnd/>
              </a:ln>
            </p:spPr>
            <p:txBody>
              <a:bodyPr/>
              <a:lstStyle/>
              <a:p>
                <a:endParaRPr lang="en-US"/>
              </a:p>
            </p:txBody>
          </p:sp>
          <p:sp>
            <p:nvSpPr>
              <p:cNvPr id="2232" name="Freeform 374"/>
              <p:cNvSpPr>
                <a:spLocks/>
              </p:cNvSpPr>
              <p:nvPr/>
            </p:nvSpPr>
            <p:spPr bwMode="auto">
              <a:xfrm flipH="1">
                <a:off x="7523880" y="533005"/>
                <a:ext cx="19096" cy="8297"/>
              </a:xfrm>
              <a:custGeom>
                <a:avLst/>
                <a:gdLst>
                  <a:gd name="T0" fmla="*/ 2147483647 w 65"/>
                  <a:gd name="T1" fmla="*/ 2147483647 h 36"/>
                  <a:gd name="T2" fmla="*/ 2147483647 w 65"/>
                  <a:gd name="T3" fmla="*/ 2147483647 h 36"/>
                  <a:gd name="T4" fmla="*/ 2147483647 w 65"/>
                  <a:gd name="T5" fmla="*/ 2147483647 h 36"/>
                  <a:gd name="T6" fmla="*/ 2147483647 w 65"/>
                  <a:gd name="T7" fmla="*/ 2147483647 h 36"/>
                  <a:gd name="T8" fmla="*/ 2147483647 w 65"/>
                  <a:gd name="T9" fmla="*/ 2147483647 h 36"/>
                  <a:gd name="T10" fmla="*/ 2147483647 w 65"/>
                  <a:gd name="T11" fmla="*/ 2147483647 h 36"/>
                  <a:gd name="T12" fmla="*/ 2147483647 w 65"/>
                  <a:gd name="T13" fmla="*/ 2147483647 h 36"/>
                  <a:gd name="T14" fmla="*/ 2147483647 w 65"/>
                  <a:gd name="T15" fmla="*/ 0 h 36"/>
                  <a:gd name="T16" fmla="*/ 2147483647 w 65"/>
                  <a:gd name="T17" fmla="*/ 0 h 36"/>
                  <a:gd name="T18" fmla="*/ 2147483647 w 65"/>
                  <a:gd name="T19" fmla="*/ 2147483647 h 36"/>
                  <a:gd name="T20" fmla="*/ 0 w 65"/>
                  <a:gd name="T21" fmla="*/ 2147483647 h 36"/>
                  <a:gd name="T22" fmla="*/ 0 w 65"/>
                  <a:gd name="T23" fmla="*/ 2147483647 h 36"/>
                  <a:gd name="T24" fmla="*/ 0 w 65"/>
                  <a:gd name="T25" fmla="*/ 2147483647 h 36"/>
                  <a:gd name="T26" fmla="*/ 2147483647 w 65"/>
                  <a:gd name="T27" fmla="*/ 2147483647 h 36"/>
                  <a:gd name="T28" fmla="*/ 2147483647 w 65"/>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close/>
                  </a:path>
                </a:pathLst>
              </a:custGeom>
              <a:solidFill>
                <a:srgbClr val="FF6600"/>
              </a:solidFill>
              <a:ln w="9525">
                <a:noFill/>
                <a:round/>
                <a:headEnd/>
                <a:tailEnd/>
              </a:ln>
            </p:spPr>
            <p:txBody>
              <a:bodyPr/>
              <a:lstStyle/>
              <a:p>
                <a:endParaRPr lang="en-US"/>
              </a:p>
            </p:txBody>
          </p:sp>
          <p:sp>
            <p:nvSpPr>
              <p:cNvPr id="2233" name="Freeform 375"/>
              <p:cNvSpPr>
                <a:spLocks/>
              </p:cNvSpPr>
              <p:nvPr/>
            </p:nvSpPr>
            <p:spPr bwMode="auto">
              <a:xfrm flipH="1">
                <a:off x="7523880" y="533005"/>
                <a:ext cx="19096" cy="8297"/>
              </a:xfrm>
              <a:custGeom>
                <a:avLst/>
                <a:gdLst>
                  <a:gd name="T0" fmla="*/ 2147483647 w 65"/>
                  <a:gd name="T1" fmla="*/ 2147483647 h 36"/>
                  <a:gd name="T2" fmla="*/ 2147483647 w 65"/>
                  <a:gd name="T3" fmla="*/ 2147483647 h 36"/>
                  <a:gd name="T4" fmla="*/ 2147483647 w 65"/>
                  <a:gd name="T5" fmla="*/ 2147483647 h 36"/>
                  <a:gd name="T6" fmla="*/ 2147483647 w 65"/>
                  <a:gd name="T7" fmla="*/ 2147483647 h 36"/>
                  <a:gd name="T8" fmla="*/ 2147483647 w 65"/>
                  <a:gd name="T9" fmla="*/ 2147483647 h 36"/>
                  <a:gd name="T10" fmla="*/ 2147483647 w 65"/>
                  <a:gd name="T11" fmla="*/ 2147483647 h 36"/>
                  <a:gd name="T12" fmla="*/ 2147483647 w 65"/>
                  <a:gd name="T13" fmla="*/ 2147483647 h 36"/>
                  <a:gd name="T14" fmla="*/ 2147483647 w 65"/>
                  <a:gd name="T15" fmla="*/ 0 h 36"/>
                  <a:gd name="T16" fmla="*/ 2147483647 w 65"/>
                  <a:gd name="T17" fmla="*/ 0 h 36"/>
                  <a:gd name="T18" fmla="*/ 2147483647 w 65"/>
                  <a:gd name="T19" fmla="*/ 2147483647 h 36"/>
                  <a:gd name="T20" fmla="*/ 0 w 65"/>
                  <a:gd name="T21" fmla="*/ 2147483647 h 36"/>
                  <a:gd name="T22" fmla="*/ 0 w 65"/>
                  <a:gd name="T23" fmla="*/ 2147483647 h 36"/>
                  <a:gd name="T24" fmla="*/ 0 w 65"/>
                  <a:gd name="T25" fmla="*/ 2147483647 h 36"/>
                  <a:gd name="T26" fmla="*/ 2147483647 w 65"/>
                  <a:gd name="T27" fmla="*/ 2147483647 h 36"/>
                  <a:gd name="T28" fmla="*/ 2147483647 w 65"/>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path>
                </a:pathLst>
              </a:custGeom>
              <a:solidFill>
                <a:srgbClr val="FF6600"/>
              </a:solidFill>
              <a:ln w="0">
                <a:solidFill>
                  <a:srgbClr val="000000"/>
                </a:solidFill>
                <a:round/>
                <a:headEnd/>
                <a:tailEnd/>
              </a:ln>
            </p:spPr>
            <p:txBody>
              <a:bodyPr/>
              <a:lstStyle/>
              <a:p>
                <a:endParaRPr lang="en-US"/>
              </a:p>
            </p:txBody>
          </p:sp>
          <p:sp>
            <p:nvSpPr>
              <p:cNvPr id="2234" name="Freeform 376"/>
              <p:cNvSpPr>
                <a:spLocks/>
              </p:cNvSpPr>
              <p:nvPr/>
            </p:nvSpPr>
            <p:spPr bwMode="auto">
              <a:xfrm flipH="1">
                <a:off x="7474349" y="545206"/>
                <a:ext cx="35805" cy="31235"/>
              </a:xfrm>
              <a:custGeom>
                <a:avLst/>
                <a:gdLst>
                  <a:gd name="T0" fmla="*/ 0 w 125"/>
                  <a:gd name="T1" fmla="*/ 2147483647 h 135"/>
                  <a:gd name="T2" fmla="*/ 0 w 125"/>
                  <a:gd name="T3" fmla="*/ 2147483647 h 135"/>
                  <a:gd name="T4" fmla="*/ 2147483647 w 125"/>
                  <a:gd name="T5" fmla="*/ 2147483647 h 135"/>
                  <a:gd name="T6" fmla="*/ 2147483647 w 125"/>
                  <a:gd name="T7" fmla="*/ 2147483647 h 135"/>
                  <a:gd name="T8" fmla="*/ 2147483647 w 125"/>
                  <a:gd name="T9" fmla="*/ 2147483647 h 135"/>
                  <a:gd name="T10" fmla="*/ 2147483647 w 125"/>
                  <a:gd name="T11" fmla="*/ 2147483647 h 135"/>
                  <a:gd name="T12" fmla="*/ 2147483647 w 125"/>
                  <a:gd name="T13" fmla="*/ 2147483647 h 135"/>
                  <a:gd name="T14" fmla="*/ 2147483647 w 125"/>
                  <a:gd name="T15" fmla="*/ 2147483647 h 135"/>
                  <a:gd name="T16" fmla="*/ 2147483647 w 125"/>
                  <a:gd name="T17" fmla="*/ 2147483647 h 135"/>
                  <a:gd name="T18" fmla="*/ 2147483647 w 125"/>
                  <a:gd name="T19" fmla="*/ 2147483647 h 135"/>
                  <a:gd name="T20" fmla="*/ 2147483647 w 125"/>
                  <a:gd name="T21" fmla="*/ 0 h 135"/>
                  <a:gd name="T22" fmla="*/ 2147483647 w 125"/>
                  <a:gd name="T23" fmla="*/ 2147483647 h 135"/>
                  <a:gd name="T24" fmla="*/ 2147483647 w 125"/>
                  <a:gd name="T25" fmla="*/ 2147483647 h 135"/>
                  <a:gd name="T26" fmla="*/ 2147483647 w 125"/>
                  <a:gd name="T27" fmla="*/ 2147483647 h 135"/>
                  <a:gd name="T28" fmla="*/ 2147483647 w 125"/>
                  <a:gd name="T29" fmla="*/ 2147483647 h 135"/>
                  <a:gd name="T30" fmla="*/ 2147483647 w 125"/>
                  <a:gd name="T31" fmla="*/ 2147483647 h 135"/>
                  <a:gd name="T32" fmla="*/ 2147483647 w 125"/>
                  <a:gd name="T33" fmla="*/ 2147483647 h 135"/>
                  <a:gd name="T34" fmla="*/ 2147483647 w 125"/>
                  <a:gd name="T35" fmla="*/ 2147483647 h 135"/>
                  <a:gd name="T36" fmla="*/ 2147483647 w 125"/>
                  <a:gd name="T37" fmla="*/ 2147483647 h 135"/>
                  <a:gd name="T38" fmla="*/ 2147483647 w 125"/>
                  <a:gd name="T39" fmla="*/ 2147483647 h 135"/>
                  <a:gd name="T40" fmla="*/ 2147483647 w 125"/>
                  <a:gd name="T41" fmla="*/ 2147483647 h 135"/>
                  <a:gd name="T42" fmla="*/ 2147483647 w 125"/>
                  <a:gd name="T43" fmla="*/ 2147483647 h 135"/>
                  <a:gd name="T44" fmla="*/ 2147483647 w 125"/>
                  <a:gd name="T45" fmla="*/ 2147483647 h 135"/>
                  <a:gd name="T46" fmla="*/ 2147483647 w 125"/>
                  <a:gd name="T47" fmla="*/ 2147483647 h 135"/>
                  <a:gd name="T48" fmla="*/ 2147483647 w 125"/>
                  <a:gd name="T49" fmla="*/ 2147483647 h 135"/>
                  <a:gd name="T50" fmla="*/ 2147483647 w 125"/>
                  <a:gd name="T51" fmla="*/ 2147483647 h 135"/>
                  <a:gd name="T52" fmla="*/ 2147483647 w 125"/>
                  <a:gd name="T53" fmla="*/ 2147483647 h 135"/>
                  <a:gd name="T54" fmla="*/ 2147483647 w 125"/>
                  <a:gd name="T55" fmla="*/ 2147483647 h 135"/>
                  <a:gd name="T56" fmla="*/ 2147483647 w 125"/>
                  <a:gd name="T57" fmla="*/ 2147483647 h 135"/>
                  <a:gd name="T58" fmla="*/ 2147483647 w 125"/>
                  <a:gd name="T59" fmla="*/ 2147483647 h 135"/>
                  <a:gd name="T60" fmla="*/ 2147483647 w 125"/>
                  <a:gd name="T61" fmla="*/ 2147483647 h 135"/>
                  <a:gd name="T62" fmla="*/ 2147483647 w 125"/>
                  <a:gd name="T63" fmla="*/ 2147483647 h 135"/>
                  <a:gd name="T64" fmla="*/ 2147483647 w 125"/>
                  <a:gd name="T65" fmla="*/ 2147483647 h 135"/>
                  <a:gd name="T66" fmla="*/ 2147483647 w 125"/>
                  <a:gd name="T67" fmla="*/ 2147483647 h 135"/>
                  <a:gd name="T68" fmla="*/ 2147483647 w 125"/>
                  <a:gd name="T69" fmla="*/ 2147483647 h 135"/>
                  <a:gd name="T70" fmla="*/ 2147483647 w 125"/>
                  <a:gd name="T71" fmla="*/ 2147483647 h 135"/>
                  <a:gd name="T72" fmla="*/ 2147483647 w 125"/>
                  <a:gd name="T73" fmla="*/ 2147483647 h 135"/>
                  <a:gd name="T74" fmla="*/ 2147483647 w 125"/>
                  <a:gd name="T75" fmla="*/ 2147483647 h 135"/>
                  <a:gd name="T76" fmla="*/ 2147483647 w 125"/>
                  <a:gd name="T77" fmla="*/ 2147483647 h 135"/>
                  <a:gd name="T78" fmla="*/ 0 w 125"/>
                  <a:gd name="T79" fmla="*/ 2147483647 h 1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135"/>
                  <a:gd name="T122" fmla="*/ 125 w 125"/>
                  <a:gd name="T123" fmla="*/ 135 h 1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135">
                    <a:moveTo>
                      <a:pt x="0" y="76"/>
                    </a:moveTo>
                    <a:lnTo>
                      <a:pt x="0" y="64"/>
                    </a:lnTo>
                    <a:lnTo>
                      <a:pt x="2" y="53"/>
                    </a:lnTo>
                    <a:lnTo>
                      <a:pt x="3" y="43"/>
                    </a:lnTo>
                    <a:lnTo>
                      <a:pt x="8" y="33"/>
                    </a:lnTo>
                    <a:lnTo>
                      <a:pt x="15" y="23"/>
                    </a:lnTo>
                    <a:lnTo>
                      <a:pt x="21" y="15"/>
                    </a:lnTo>
                    <a:lnTo>
                      <a:pt x="31" y="8"/>
                    </a:lnTo>
                    <a:lnTo>
                      <a:pt x="39" y="5"/>
                    </a:lnTo>
                    <a:lnTo>
                      <a:pt x="49" y="2"/>
                    </a:lnTo>
                    <a:lnTo>
                      <a:pt x="59" y="0"/>
                    </a:lnTo>
                    <a:lnTo>
                      <a:pt x="69" y="2"/>
                    </a:lnTo>
                    <a:lnTo>
                      <a:pt x="79" y="3"/>
                    </a:lnTo>
                    <a:lnTo>
                      <a:pt x="89" y="7"/>
                    </a:lnTo>
                    <a:lnTo>
                      <a:pt x="99" y="12"/>
                    </a:lnTo>
                    <a:lnTo>
                      <a:pt x="105" y="20"/>
                    </a:lnTo>
                    <a:lnTo>
                      <a:pt x="113" y="28"/>
                    </a:lnTo>
                    <a:lnTo>
                      <a:pt x="118" y="38"/>
                    </a:lnTo>
                    <a:lnTo>
                      <a:pt x="121" y="48"/>
                    </a:lnTo>
                    <a:lnTo>
                      <a:pt x="125" y="59"/>
                    </a:lnTo>
                    <a:lnTo>
                      <a:pt x="125" y="71"/>
                    </a:lnTo>
                    <a:lnTo>
                      <a:pt x="123" y="81"/>
                    </a:lnTo>
                    <a:lnTo>
                      <a:pt x="121" y="92"/>
                    </a:lnTo>
                    <a:lnTo>
                      <a:pt x="117" y="102"/>
                    </a:lnTo>
                    <a:lnTo>
                      <a:pt x="112" y="112"/>
                    </a:lnTo>
                    <a:lnTo>
                      <a:pt x="103" y="118"/>
                    </a:lnTo>
                    <a:lnTo>
                      <a:pt x="95" y="125"/>
                    </a:lnTo>
                    <a:lnTo>
                      <a:pt x="87" y="130"/>
                    </a:lnTo>
                    <a:lnTo>
                      <a:pt x="77" y="133"/>
                    </a:lnTo>
                    <a:lnTo>
                      <a:pt x="67" y="135"/>
                    </a:lnTo>
                    <a:lnTo>
                      <a:pt x="57" y="135"/>
                    </a:lnTo>
                    <a:lnTo>
                      <a:pt x="48" y="133"/>
                    </a:lnTo>
                    <a:lnTo>
                      <a:pt x="38" y="128"/>
                    </a:lnTo>
                    <a:lnTo>
                      <a:pt x="28" y="123"/>
                    </a:lnTo>
                    <a:lnTo>
                      <a:pt x="20" y="117"/>
                    </a:lnTo>
                    <a:lnTo>
                      <a:pt x="13" y="108"/>
                    </a:lnTo>
                    <a:lnTo>
                      <a:pt x="8" y="99"/>
                    </a:lnTo>
                    <a:lnTo>
                      <a:pt x="3" y="87"/>
                    </a:lnTo>
                    <a:lnTo>
                      <a:pt x="2" y="77"/>
                    </a:lnTo>
                    <a:lnTo>
                      <a:pt x="0" y="76"/>
                    </a:lnTo>
                  </a:path>
                </a:pathLst>
              </a:custGeom>
              <a:solidFill>
                <a:srgbClr val="FF6600"/>
              </a:solidFill>
              <a:ln w="0">
                <a:solidFill>
                  <a:srgbClr val="000000"/>
                </a:solidFill>
                <a:round/>
                <a:headEnd/>
                <a:tailEnd/>
              </a:ln>
            </p:spPr>
            <p:txBody>
              <a:bodyPr/>
              <a:lstStyle/>
              <a:p>
                <a:endParaRPr lang="en-US"/>
              </a:p>
            </p:txBody>
          </p:sp>
          <p:sp>
            <p:nvSpPr>
              <p:cNvPr id="2235" name="Freeform 377"/>
              <p:cNvSpPr>
                <a:spLocks/>
              </p:cNvSpPr>
              <p:nvPr/>
            </p:nvSpPr>
            <p:spPr bwMode="auto">
              <a:xfrm flipH="1">
                <a:off x="7547750" y="519340"/>
                <a:ext cx="34015" cy="30259"/>
              </a:xfrm>
              <a:custGeom>
                <a:avLst/>
                <a:gdLst>
                  <a:gd name="T0" fmla="*/ 2147483647 w 118"/>
                  <a:gd name="T1" fmla="*/ 2147483647 h 128"/>
                  <a:gd name="T2" fmla="*/ 2147483647 w 118"/>
                  <a:gd name="T3" fmla="*/ 2147483647 h 128"/>
                  <a:gd name="T4" fmla="*/ 2147483647 w 118"/>
                  <a:gd name="T5" fmla="*/ 2147483647 h 128"/>
                  <a:gd name="T6" fmla="*/ 2147483647 w 118"/>
                  <a:gd name="T7" fmla="*/ 2147483647 h 128"/>
                  <a:gd name="T8" fmla="*/ 2147483647 w 118"/>
                  <a:gd name="T9" fmla="*/ 2147483647 h 128"/>
                  <a:gd name="T10" fmla="*/ 2147483647 w 118"/>
                  <a:gd name="T11" fmla="*/ 2147483647 h 128"/>
                  <a:gd name="T12" fmla="*/ 2147483647 w 118"/>
                  <a:gd name="T13" fmla="*/ 2147483647 h 128"/>
                  <a:gd name="T14" fmla="*/ 2147483647 w 118"/>
                  <a:gd name="T15" fmla="*/ 2147483647 h 128"/>
                  <a:gd name="T16" fmla="*/ 2147483647 w 118"/>
                  <a:gd name="T17" fmla="*/ 2147483647 h 128"/>
                  <a:gd name="T18" fmla="*/ 2147483647 w 118"/>
                  <a:gd name="T19" fmla="*/ 2147483647 h 128"/>
                  <a:gd name="T20" fmla="*/ 0 w 118"/>
                  <a:gd name="T21" fmla="*/ 2147483647 h 128"/>
                  <a:gd name="T22" fmla="*/ 0 w 118"/>
                  <a:gd name="T23" fmla="*/ 2147483647 h 128"/>
                  <a:gd name="T24" fmla="*/ 2147483647 w 118"/>
                  <a:gd name="T25" fmla="*/ 2147483647 h 128"/>
                  <a:gd name="T26" fmla="*/ 2147483647 w 118"/>
                  <a:gd name="T27" fmla="*/ 2147483647 h 128"/>
                  <a:gd name="T28" fmla="*/ 2147483647 w 118"/>
                  <a:gd name="T29" fmla="*/ 2147483647 h 128"/>
                  <a:gd name="T30" fmla="*/ 2147483647 w 118"/>
                  <a:gd name="T31" fmla="*/ 2147483647 h 128"/>
                  <a:gd name="T32" fmla="*/ 2147483647 w 118"/>
                  <a:gd name="T33" fmla="*/ 2147483647 h 128"/>
                  <a:gd name="T34" fmla="*/ 2147483647 w 118"/>
                  <a:gd name="T35" fmla="*/ 2147483647 h 128"/>
                  <a:gd name="T36" fmla="*/ 2147483647 w 118"/>
                  <a:gd name="T37" fmla="*/ 2147483647 h 128"/>
                  <a:gd name="T38" fmla="*/ 2147483647 w 118"/>
                  <a:gd name="T39" fmla="*/ 2147483647 h 128"/>
                  <a:gd name="T40" fmla="*/ 2147483647 w 118"/>
                  <a:gd name="T41" fmla="*/ 0 h 128"/>
                  <a:gd name="T42" fmla="*/ 2147483647 w 118"/>
                  <a:gd name="T43" fmla="*/ 2147483647 h 128"/>
                  <a:gd name="T44" fmla="*/ 2147483647 w 118"/>
                  <a:gd name="T45" fmla="*/ 2147483647 h 128"/>
                  <a:gd name="T46" fmla="*/ 2147483647 w 118"/>
                  <a:gd name="T47" fmla="*/ 2147483647 h 128"/>
                  <a:gd name="T48" fmla="*/ 2147483647 w 118"/>
                  <a:gd name="T49" fmla="*/ 2147483647 h 128"/>
                  <a:gd name="T50" fmla="*/ 2147483647 w 118"/>
                  <a:gd name="T51" fmla="*/ 2147483647 h 128"/>
                  <a:gd name="T52" fmla="*/ 2147483647 w 118"/>
                  <a:gd name="T53" fmla="*/ 2147483647 h 128"/>
                  <a:gd name="T54" fmla="*/ 2147483647 w 118"/>
                  <a:gd name="T55" fmla="*/ 2147483647 h 128"/>
                  <a:gd name="T56" fmla="*/ 2147483647 w 118"/>
                  <a:gd name="T57" fmla="*/ 2147483647 h 128"/>
                  <a:gd name="T58" fmla="*/ 2147483647 w 118"/>
                  <a:gd name="T59" fmla="*/ 2147483647 h 128"/>
                  <a:gd name="T60" fmla="*/ 2147483647 w 118"/>
                  <a:gd name="T61" fmla="*/ 2147483647 h 128"/>
                  <a:gd name="T62" fmla="*/ 2147483647 w 118"/>
                  <a:gd name="T63" fmla="*/ 2147483647 h 128"/>
                  <a:gd name="T64" fmla="*/ 2147483647 w 118"/>
                  <a:gd name="T65" fmla="*/ 2147483647 h 128"/>
                  <a:gd name="T66" fmla="*/ 2147483647 w 118"/>
                  <a:gd name="T67" fmla="*/ 2147483647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
                  <a:gd name="T103" fmla="*/ 0 h 128"/>
                  <a:gd name="T104" fmla="*/ 118 w 118"/>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 h="128">
                    <a:moveTo>
                      <a:pt x="36" y="128"/>
                    </a:moveTo>
                    <a:lnTo>
                      <a:pt x="33" y="127"/>
                    </a:lnTo>
                    <a:lnTo>
                      <a:pt x="27" y="123"/>
                    </a:lnTo>
                    <a:lnTo>
                      <a:pt x="18" y="117"/>
                    </a:lnTo>
                    <a:lnTo>
                      <a:pt x="15" y="112"/>
                    </a:lnTo>
                    <a:lnTo>
                      <a:pt x="12" y="109"/>
                    </a:lnTo>
                    <a:lnTo>
                      <a:pt x="7" y="100"/>
                    </a:lnTo>
                    <a:lnTo>
                      <a:pt x="5" y="95"/>
                    </a:lnTo>
                    <a:lnTo>
                      <a:pt x="4" y="87"/>
                    </a:lnTo>
                    <a:lnTo>
                      <a:pt x="2" y="76"/>
                    </a:lnTo>
                    <a:lnTo>
                      <a:pt x="0" y="71"/>
                    </a:lnTo>
                    <a:lnTo>
                      <a:pt x="0" y="64"/>
                    </a:lnTo>
                    <a:lnTo>
                      <a:pt x="2" y="54"/>
                    </a:lnTo>
                    <a:lnTo>
                      <a:pt x="5" y="43"/>
                    </a:lnTo>
                    <a:lnTo>
                      <a:pt x="9" y="33"/>
                    </a:lnTo>
                    <a:lnTo>
                      <a:pt x="15" y="25"/>
                    </a:lnTo>
                    <a:lnTo>
                      <a:pt x="20" y="17"/>
                    </a:lnTo>
                    <a:lnTo>
                      <a:pt x="28" y="10"/>
                    </a:lnTo>
                    <a:lnTo>
                      <a:pt x="36" y="7"/>
                    </a:lnTo>
                    <a:lnTo>
                      <a:pt x="46" y="2"/>
                    </a:lnTo>
                    <a:lnTo>
                      <a:pt x="56" y="0"/>
                    </a:lnTo>
                    <a:lnTo>
                      <a:pt x="66" y="2"/>
                    </a:lnTo>
                    <a:lnTo>
                      <a:pt x="74" y="4"/>
                    </a:lnTo>
                    <a:lnTo>
                      <a:pt x="84" y="8"/>
                    </a:lnTo>
                    <a:lnTo>
                      <a:pt x="92" y="13"/>
                    </a:lnTo>
                    <a:lnTo>
                      <a:pt x="99" y="20"/>
                    </a:lnTo>
                    <a:lnTo>
                      <a:pt x="105" y="30"/>
                    </a:lnTo>
                    <a:lnTo>
                      <a:pt x="112" y="38"/>
                    </a:lnTo>
                    <a:lnTo>
                      <a:pt x="115" y="49"/>
                    </a:lnTo>
                    <a:lnTo>
                      <a:pt x="117" y="59"/>
                    </a:lnTo>
                    <a:lnTo>
                      <a:pt x="118" y="71"/>
                    </a:lnTo>
                    <a:lnTo>
                      <a:pt x="117" y="81"/>
                    </a:lnTo>
                    <a:lnTo>
                      <a:pt x="115" y="92"/>
                    </a:lnTo>
                    <a:lnTo>
                      <a:pt x="110" y="102"/>
                    </a:lnTo>
                  </a:path>
                </a:pathLst>
              </a:custGeom>
              <a:solidFill>
                <a:srgbClr val="FF6600"/>
              </a:solidFill>
              <a:ln w="0">
                <a:solidFill>
                  <a:srgbClr val="000000"/>
                </a:solidFill>
                <a:round/>
                <a:headEnd/>
                <a:tailEnd/>
              </a:ln>
            </p:spPr>
            <p:txBody>
              <a:bodyPr/>
              <a:lstStyle/>
              <a:p>
                <a:endParaRPr lang="en-US"/>
              </a:p>
            </p:txBody>
          </p:sp>
          <p:pic>
            <p:nvPicPr>
              <p:cNvPr id="2236" name="Picture 5" descr="IBM System z9 109"/>
              <p:cNvPicPr>
                <a:picLocks noChangeAspect="1" noChangeArrowheads="1"/>
              </p:cNvPicPr>
              <p:nvPr/>
            </p:nvPicPr>
            <p:blipFill>
              <a:blip r:embed="rId60" cstate="print">
                <a:clrChange>
                  <a:clrFrom>
                    <a:srgbClr val="FDFDFD"/>
                  </a:clrFrom>
                  <a:clrTo>
                    <a:srgbClr val="FDFDFD">
                      <a:alpha val="0"/>
                    </a:srgbClr>
                  </a:clrTo>
                </a:clrChange>
              </a:blip>
              <a:srcRect/>
              <a:stretch>
                <a:fillRect/>
              </a:stretch>
            </p:blipFill>
            <p:spPr bwMode="auto">
              <a:xfrm>
                <a:off x="6714678" y="919532"/>
                <a:ext cx="174141" cy="163981"/>
              </a:xfrm>
              <a:prstGeom prst="rect">
                <a:avLst/>
              </a:prstGeom>
              <a:noFill/>
              <a:ln w="9525">
                <a:noFill/>
                <a:miter lim="800000"/>
                <a:headEnd/>
                <a:tailEnd/>
              </a:ln>
            </p:spPr>
          </p:pic>
          <p:grpSp>
            <p:nvGrpSpPr>
              <p:cNvPr id="14" name="Group 15"/>
              <p:cNvGrpSpPr>
                <a:grpSpLocks/>
              </p:cNvGrpSpPr>
              <p:nvPr/>
            </p:nvGrpSpPr>
            <p:grpSpPr bwMode="auto">
              <a:xfrm>
                <a:off x="7315200" y="2133600"/>
                <a:ext cx="169807" cy="138646"/>
                <a:chOff x="4534" y="2876"/>
                <a:chExt cx="265" cy="209"/>
              </a:xfrm>
            </p:grpSpPr>
            <p:grpSp>
              <p:nvGrpSpPr>
                <p:cNvPr id="15" name="Group 16"/>
                <p:cNvGrpSpPr>
                  <a:grpSpLocks/>
                </p:cNvGrpSpPr>
                <p:nvPr/>
              </p:nvGrpSpPr>
              <p:grpSpPr bwMode="auto">
                <a:xfrm>
                  <a:off x="4656" y="2876"/>
                  <a:ext cx="143" cy="176"/>
                  <a:chOff x="4656" y="2876"/>
                  <a:chExt cx="143" cy="176"/>
                </a:xfrm>
              </p:grpSpPr>
              <p:sp>
                <p:nvSpPr>
                  <p:cNvPr id="2852" name="Freeform 17"/>
                  <p:cNvSpPr>
                    <a:spLocks/>
                  </p:cNvSpPr>
                  <p:nvPr/>
                </p:nvSpPr>
                <p:spPr bwMode="auto">
                  <a:xfrm>
                    <a:off x="4656" y="2876"/>
                    <a:ext cx="143" cy="175"/>
                  </a:xfrm>
                  <a:custGeom>
                    <a:avLst/>
                    <a:gdLst>
                      <a:gd name="T0" fmla="*/ 100 w 143"/>
                      <a:gd name="T1" fmla="*/ 3 h 350"/>
                      <a:gd name="T2" fmla="*/ 97 w 143"/>
                      <a:gd name="T3" fmla="*/ 3 h 350"/>
                      <a:gd name="T4" fmla="*/ 0 w 143"/>
                      <a:gd name="T5" fmla="*/ 1 h 350"/>
                      <a:gd name="T6" fmla="*/ 33 w 143"/>
                      <a:gd name="T7" fmla="*/ 1 h 350"/>
                      <a:gd name="T8" fmla="*/ 37 w 143"/>
                      <a:gd name="T9" fmla="*/ 1 h 350"/>
                      <a:gd name="T10" fmla="*/ 42 w 143"/>
                      <a:gd name="T11" fmla="*/ 0 h 350"/>
                      <a:gd name="T12" fmla="*/ 46 w 143"/>
                      <a:gd name="T13" fmla="*/ 0 h 350"/>
                      <a:gd name="T14" fmla="*/ 138 w 143"/>
                      <a:gd name="T15" fmla="*/ 1 h 350"/>
                      <a:gd name="T16" fmla="*/ 141 w 143"/>
                      <a:gd name="T17" fmla="*/ 1 h 350"/>
                      <a:gd name="T18" fmla="*/ 142 w 143"/>
                      <a:gd name="T19" fmla="*/ 1 h 350"/>
                      <a:gd name="T20" fmla="*/ 143 w 143"/>
                      <a:gd name="T21" fmla="*/ 1 h 350"/>
                      <a:gd name="T22" fmla="*/ 102 w 143"/>
                      <a:gd name="T23" fmla="*/ 3 h 350"/>
                      <a:gd name="T24" fmla="*/ 100 w 143"/>
                      <a:gd name="T25" fmla="*/ 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350"/>
                      <a:gd name="T41" fmla="*/ 143 w 143"/>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350">
                        <a:moveTo>
                          <a:pt x="100" y="347"/>
                        </a:moveTo>
                        <a:lnTo>
                          <a:pt x="97" y="350"/>
                        </a:lnTo>
                        <a:lnTo>
                          <a:pt x="0" y="221"/>
                        </a:lnTo>
                        <a:lnTo>
                          <a:pt x="33" y="8"/>
                        </a:lnTo>
                        <a:lnTo>
                          <a:pt x="37" y="1"/>
                        </a:lnTo>
                        <a:lnTo>
                          <a:pt x="42" y="0"/>
                        </a:lnTo>
                        <a:lnTo>
                          <a:pt x="46" y="0"/>
                        </a:lnTo>
                        <a:lnTo>
                          <a:pt x="138" y="60"/>
                        </a:lnTo>
                        <a:lnTo>
                          <a:pt x="141" y="64"/>
                        </a:lnTo>
                        <a:lnTo>
                          <a:pt x="142" y="64"/>
                        </a:lnTo>
                        <a:lnTo>
                          <a:pt x="143" y="67"/>
                        </a:lnTo>
                        <a:lnTo>
                          <a:pt x="102" y="350"/>
                        </a:lnTo>
                        <a:lnTo>
                          <a:pt x="100" y="347"/>
                        </a:lnTo>
                        <a:close/>
                      </a:path>
                    </a:pathLst>
                  </a:custGeom>
                  <a:solidFill>
                    <a:srgbClr val="606060"/>
                  </a:solidFill>
                  <a:ln w="9525">
                    <a:noFill/>
                    <a:round/>
                    <a:headEnd/>
                    <a:tailEnd/>
                  </a:ln>
                </p:spPr>
                <p:txBody>
                  <a:bodyPr/>
                  <a:lstStyle/>
                  <a:p>
                    <a:endParaRPr lang="en-US"/>
                  </a:p>
                </p:txBody>
              </p:sp>
              <p:sp>
                <p:nvSpPr>
                  <p:cNvPr id="2853" name="Freeform 18"/>
                  <p:cNvSpPr>
                    <a:spLocks/>
                  </p:cNvSpPr>
                  <p:nvPr/>
                </p:nvSpPr>
                <p:spPr bwMode="auto">
                  <a:xfrm>
                    <a:off x="4742" y="2902"/>
                    <a:ext cx="57" cy="150"/>
                  </a:xfrm>
                  <a:custGeom>
                    <a:avLst/>
                    <a:gdLst>
                      <a:gd name="T0" fmla="*/ 57 w 57"/>
                      <a:gd name="T1" fmla="*/ 1 h 300"/>
                      <a:gd name="T2" fmla="*/ 57 w 57"/>
                      <a:gd name="T3" fmla="*/ 1 h 300"/>
                      <a:gd name="T4" fmla="*/ 16 w 57"/>
                      <a:gd name="T5" fmla="*/ 2 h 300"/>
                      <a:gd name="T6" fmla="*/ 15 w 57"/>
                      <a:gd name="T7" fmla="*/ 2 h 300"/>
                      <a:gd name="T8" fmla="*/ 14 w 57"/>
                      <a:gd name="T9" fmla="*/ 2 h 300"/>
                      <a:gd name="T10" fmla="*/ 13 w 57"/>
                      <a:gd name="T11" fmla="*/ 2 h 300"/>
                      <a:gd name="T12" fmla="*/ 11 w 57"/>
                      <a:gd name="T13" fmla="*/ 2 h 300"/>
                      <a:gd name="T14" fmla="*/ 9 w 57"/>
                      <a:gd name="T15" fmla="*/ 2 h 300"/>
                      <a:gd name="T16" fmla="*/ 0 w 57"/>
                      <a:gd name="T17" fmla="*/ 2 h 300"/>
                      <a:gd name="T18" fmla="*/ 42 w 57"/>
                      <a:gd name="T19" fmla="*/ 1 h 300"/>
                      <a:gd name="T20" fmla="*/ 42 w 57"/>
                      <a:gd name="T21" fmla="*/ 1 h 300"/>
                      <a:gd name="T22" fmla="*/ 39 w 57"/>
                      <a:gd name="T23" fmla="*/ 0 h 300"/>
                      <a:gd name="T24" fmla="*/ 45 w 57"/>
                      <a:gd name="T25" fmla="*/ 1 h 300"/>
                      <a:gd name="T26" fmla="*/ 54 w 57"/>
                      <a:gd name="T27" fmla="*/ 1 h 300"/>
                      <a:gd name="T28" fmla="*/ 56 w 57"/>
                      <a:gd name="T29" fmla="*/ 1 h 300"/>
                      <a:gd name="T30" fmla="*/ 57 w 57"/>
                      <a:gd name="T31" fmla="*/ 1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300"/>
                      <a:gd name="T50" fmla="*/ 57 w 57"/>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300">
                        <a:moveTo>
                          <a:pt x="57" y="14"/>
                        </a:moveTo>
                        <a:lnTo>
                          <a:pt x="57" y="20"/>
                        </a:lnTo>
                        <a:lnTo>
                          <a:pt x="16" y="292"/>
                        </a:lnTo>
                        <a:lnTo>
                          <a:pt x="15" y="297"/>
                        </a:lnTo>
                        <a:lnTo>
                          <a:pt x="14" y="300"/>
                        </a:lnTo>
                        <a:lnTo>
                          <a:pt x="13" y="300"/>
                        </a:lnTo>
                        <a:lnTo>
                          <a:pt x="11" y="300"/>
                        </a:lnTo>
                        <a:lnTo>
                          <a:pt x="9" y="297"/>
                        </a:lnTo>
                        <a:lnTo>
                          <a:pt x="0" y="286"/>
                        </a:lnTo>
                        <a:lnTo>
                          <a:pt x="42" y="6"/>
                        </a:lnTo>
                        <a:lnTo>
                          <a:pt x="42" y="4"/>
                        </a:lnTo>
                        <a:lnTo>
                          <a:pt x="39" y="0"/>
                        </a:lnTo>
                        <a:lnTo>
                          <a:pt x="45" y="3"/>
                        </a:lnTo>
                        <a:lnTo>
                          <a:pt x="54" y="9"/>
                        </a:lnTo>
                        <a:lnTo>
                          <a:pt x="56" y="11"/>
                        </a:lnTo>
                        <a:lnTo>
                          <a:pt x="57" y="14"/>
                        </a:lnTo>
                        <a:close/>
                      </a:path>
                    </a:pathLst>
                  </a:custGeom>
                  <a:solidFill>
                    <a:srgbClr val="202020"/>
                  </a:solidFill>
                  <a:ln w="1588">
                    <a:solidFill>
                      <a:srgbClr val="202020"/>
                    </a:solidFill>
                    <a:round/>
                    <a:headEnd/>
                    <a:tailEnd/>
                  </a:ln>
                </p:spPr>
                <p:txBody>
                  <a:bodyPr/>
                  <a:lstStyle/>
                  <a:p>
                    <a:endParaRPr lang="en-US"/>
                  </a:p>
                </p:txBody>
              </p:sp>
            </p:grpSp>
            <p:sp>
              <p:nvSpPr>
                <p:cNvPr id="2399" name="Freeform 19"/>
                <p:cNvSpPr>
                  <a:spLocks/>
                </p:cNvSpPr>
                <p:nvPr/>
              </p:nvSpPr>
              <p:spPr bwMode="auto">
                <a:xfrm>
                  <a:off x="4695" y="2876"/>
                  <a:ext cx="104" cy="33"/>
                </a:xfrm>
                <a:custGeom>
                  <a:avLst/>
                  <a:gdLst>
                    <a:gd name="T0" fmla="*/ 0 w 104"/>
                    <a:gd name="T1" fmla="*/ 0 h 67"/>
                    <a:gd name="T2" fmla="*/ 3 w 104"/>
                    <a:gd name="T3" fmla="*/ 0 h 67"/>
                    <a:gd name="T4" fmla="*/ 6 w 104"/>
                    <a:gd name="T5" fmla="*/ 0 h 67"/>
                    <a:gd name="T6" fmla="*/ 101 w 104"/>
                    <a:gd name="T7" fmla="*/ 0 h 67"/>
                    <a:gd name="T8" fmla="*/ 104 w 104"/>
                    <a:gd name="T9" fmla="*/ 0 h 67"/>
                    <a:gd name="T10" fmla="*/ 104 w 104"/>
                    <a:gd name="T11" fmla="*/ 0 h 67"/>
                    <a:gd name="T12" fmla="*/ 0 w 104"/>
                    <a:gd name="T13" fmla="*/ 0 h 67"/>
                    <a:gd name="T14" fmla="*/ 0 60000 65536"/>
                    <a:gd name="T15" fmla="*/ 0 60000 65536"/>
                    <a:gd name="T16" fmla="*/ 0 60000 65536"/>
                    <a:gd name="T17" fmla="*/ 0 60000 65536"/>
                    <a:gd name="T18" fmla="*/ 0 60000 65536"/>
                    <a:gd name="T19" fmla="*/ 0 60000 65536"/>
                    <a:gd name="T20" fmla="*/ 0 60000 65536"/>
                    <a:gd name="T21" fmla="*/ 0 w 104"/>
                    <a:gd name="T22" fmla="*/ 0 h 67"/>
                    <a:gd name="T23" fmla="*/ 104 w 104"/>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7">
                      <a:moveTo>
                        <a:pt x="0" y="0"/>
                      </a:moveTo>
                      <a:lnTo>
                        <a:pt x="3" y="0"/>
                      </a:lnTo>
                      <a:lnTo>
                        <a:pt x="6" y="1"/>
                      </a:lnTo>
                      <a:lnTo>
                        <a:pt x="101" y="62"/>
                      </a:lnTo>
                      <a:lnTo>
                        <a:pt x="104" y="65"/>
                      </a:lnTo>
                      <a:lnTo>
                        <a:pt x="104" y="67"/>
                      </a:lnTo>
                      <a:lnTo>
                        <a:pt x="0" y="0"/>
                      </a:lnTo>
                      <a:close/>
                    </a:path>
                  </a:pathLst>
                </a:custGeom>
                <a:solidFill>
                  <a:srgbClr val="202020"/>
                </a:solidFill>
                <a:ln w="1588">
                  <a:solidFill>
                    <a:srgbClr val="202020"/>
                  </a:solidFill>
                  <a:round/>
                  <a:headEnd/>
                  <a:tailEnd/>
                </a:ln>
              </p:spPr>
              <p:txBody>
                <a:bodyPr/>
                <a:lstStyle/>
                <a:p>
                  <a:endParaRPr lang="en-US"/>
                </a:p>
              </p:txBody>
            </p:sp>
            <p:grpSp>
              <p:nvGrpSpPr>
                <p:cNvPr id="16" name="Group 20"/>
                <p:cNvGrpSpPr>
                  <a:grpSpLocks/>
                </p:cNvGrpSpPr>
                <p:nvPr/>
              </p:nvGrpSpPr>
              <p:grpSpPr bwMode="auto">
                <a:xfrm>
                  <a:off x="4655" y="2876"/>
                  <a:ext cx="113" cy="150"/>
                  <a:chOff x="4655" y="2876"/>
                  <a:chExt cx="113" cy="150"/>
                </a:xfrm>
              </p:grpSpPr>
              <p:sp>
                <p:nvSpPr>
                  <p:cNvPr id="2849" name="Freeform 21"/>
                  <p:cNvSpPr>
                    <a:spLocks/>
                  </p:cNvSpPr>
                  <p:nvPr/>
                </p:nvSpPr>
                <p:spPr bwMode="auto">
                  <a:xfrm>
                    <a:off x="4672" y="2895"/>
                    <a:ext cx="96" cy="131"/>
                  </a:xfrm>
                  <a:custGeom>
                    <a:avLst/>
                    <a:gdLst>
                      <a:gd name="T0" fmla="*/ 62 w 96"/>
                      <a:gd name="T1" fmla="*/ 3 h 261"/>
                      <a:gd name="T2" fmla="*/ 0 w 96"/>
                      <a:gd name="T3" fmla="*/ 2 h 261"/>
                      <a:gd name="T4" fmla="*/ 29 w 96"/>
                      <a:gd name="T5" fmla="*/ 0 h 261"/>
                      <a:gd name="T6" fmla="*/ 96 w 96"/>
                      <a:gd name="T7" fmla="*/ 1 h 261"/>
                      <a:gd name="T8" fmla="*/ 62 w 96"/>
                      <a:gd name="T9" fmla="*/ 3 h 261"/>
                      <a:gd name="T10" fmla="*/ 0 60000 65536"/>
                      <a:gd name="T11" fmla="*/ 0 60000 65536"/>
                      <a:gd name="T12" fmla="*/ 0 60000 65536"/>
                      <a:gd name="T13" fmla="*/ 0 60000 65536"/>
                      <a:gd name="T14" fmla="*/ 0 60000 65536"/>
                      <a:gd name="T15" fmla="*/ 0 w 96"/>
                      <a:gd name="T16" fmla="*/ 0 h 261"/>
                      <a:gd name="T17" fmla="*/ 96 w 96"/>
                      <a:gd name="T18" fmla="*/ 261 h 261"/>
                    </a:gdLst>
                    <a:ahLst/>
                    <a:cxnLst>
                      <a:cxn ang="T10">
                        <a:pos x="T0" y="T1"/>
                      </a:cxn>
                      <a:cxn ang="T11">
                        <a:pos x="T2" y="T3"/>
                      </a:cxn>
                      <a:cxn ang="T12">
                        <a:pos x="T4" y="T5"/>
                      </a:cxn>
                      <a:cxn ang="T13">
                        <a:pos x="T6" y="T7"/>
                      </a:cxn>
                      <a:cxn ang="T14">
                        <a:pos x="T8" y="T9"/>
                      </a:cxn>
                    </a:cxnLst>
                    <a:rect l="T15" t="T16" r="T17" b="T18"/>
                    <a:pathLst>
                      <a:path w="96" h="261">
                        <a:moveTo>
                          <a:pt x="62" y="261"/>
                        </a:moveTo>
                        <a:lnTo>
                          <a:pt x="0" y="185"/>
                        </a:lnTo>
                        <a:lnTo>
                          <a:pt x="29" y="0"/>
                        </a:lnTo>
                        <a:lnTo>
                          <a:pt x="96" y="48"/>
                        </a:lnTo>
                        <a:lnTo>
                          <a:pt x="62" y="261"/>
                        </a:lnTo>
                        <a:close/>
                      </a:path>
                    </a:pathLst>
                  </a:custGeom>
                  <a:solidFill>
                    <a:srgbClr val="000000"/>
                  </a:solidFill>
                  <a:ln w="1588">
                    <a:solidFill>
                      <a:srgbClr val="808080"/>
                    </a:solidFill>
                    <a:round/>
                    <a:headEnd/>
                    <a:tailEnd/>
                  </a:ln>
                </p:spPr>
                <p:txBody>
                  <a:bodyPr/>
                  <a:lstStyle/>
                  <a:p>
                    <a:endParaRPr lang="en-US"/>
                  </a:p>
                </p:txBody>
              </p:sp>
              <p:sp>
                <p:nvSpPr>
                  <p:cNvPr id="2850" name="Freeform 22"/>
                  <p:cNvSpPr>
                    <a:spLocks/>
                  </p:cNvSpPr>
                  <p:nvPr/>
                </p:nvSpPr>
                <p:spPr bwMode="auto">
                  <a:xfrm>
                    <a:off x="4676" y="2900"/>
                    <a:ext cx="86" cy="121"/>
                  </a:xfrm>
                  <a:custGeom>
                    <a:avLst/>
                    <a:gdLst>
                      <a:gd name="T0" fmla="*/ 55 w 86"/>
                      <a:gd name="T1" fmla="*/ 2 h 241"/>
                      <a:gd name="T2" fmla="*/ 0 w 86"/>
                      <a:gd name="T3" fmla="*/ 2 h 241"/>
                      <a:gd name="T4" fmla="*/ 28 w 86"/>
                      <a:gd name="T5" fmla="*/ 0 h 241"/>
                      <a:gd name="T6" fmla="*/ 86 w 86"/>
                      <a:gd name="T7" fmla="*/ 1 h 241"/>
                      <a:gd name="T8" fmla="*/ 55 w 86"/>
                      <a:gd name="T9" fmla="*/ 2 h 241"/>
                      <a:gd name="T10" fmla="*/ 0 60000 65536"/>
                      <a:gd name="T11" fmla="*/ 0 60000 65536"/>
                      <a:gd name="T12" fmla="*/ 0 60000 65536"/>
                      <a:gd name="T13" fmla="*/ 0 60000 65536"/>
                      <a:gd name="T14" fmla="*/ 0 60000 65536"/>
                      <a:gd name="T15" fmla="*/ 0 w 86"/>
                      <a:gd name="T16" fmla="*/ 0 h 241"/>
                      <a:gd name="T17" fmla="*/ 86 w 86"/>
                      <a:gd name="T18" fmla="*/ 241 h 241"/>
                    </a:gdLst>
                    <a:ahLst/>
                    <a:cxnLst>
                      <a:cxn ang="T10">
                        <a:pos x="T0" y="T1"/>
                      </a:cxn>
                      <a:cxn ang="T11">
                        <a:pos x="T2" y="T3"/>
                      </a:cxn>
                      <a:cxn ang="T12">
                        <a:pos x="T4" y="T5"/>
                      </a:cxn>
                      <a:cxn ang="T13">
                        <a:pos x="T6" y="T7"/>
                      </a:cxn>
                      <a:cxn ang="T14">
                        <a:pos x="T8" y="T9"/>
                      </a:cxn>
                    </a:cxnLst>
                    <a:rect l="T15" t="T16" r="T17" b="T18"/>
                    <a:pathLst>
                      <a:path w="86" h="241">
                        <a:moveTo>
                          <a:pt x="55" y="241"/>
                        </a:moveTo>
                        <a:lnTo>
                          <a:pt x="0" y="173"/>
                        </a:lnTo>
                        <a:lnTo>
                          <a:pt x="28" y="0"/>
                        </a:lnTo>
                        <a:lnTo>
                          <a:pt x="86" y="40"/>
                        </a:lnTo>
                        <a:lnTo>
                          <a:pt x="55" y="241"/>
                        </a:lnTo>
                        <a:close/>
                      </a:path>
                    </a:pathLst>
                  </a:custGeom>
                  <a:solidFill>
                    <a:srgbClr val="404040"/>
                  </a:solidFill>
                  <a:ln w="1588">
                    <a:solidFill>
                      <a:srgbClr val="404040"/>
                    </a:solidFill>
                    <a:round/>
                    <a:headEnd/>
                    <a:tailEnd/>
                  </a:ln>
                </p:spPr>
                <p:txBody>
                  <a:bodyPr/>
                  <a:lstStyle/>
                  <a:p>
                    <a:endParaRPr lang="en-US"/>
                  </a:p>
                </p:txBody>
              </p:sp>
              <p:sp>
                <p:nvSpPr>
                  <p:cNvPr id="2851" name="Freeform 23"/>
                  <p:cNvSpPr>
                    <a:spLocks/>
                  </p:cNvSpPr>
                  <p:nvPr/>
                </p:nvSpPr>
                <p:spPr bwMode="auto">
                  <a:xfrm>
                    <a:off x="4655" y="2876"/>
                    <a:ext cx="41" cy="112"/>
                  </a:xfrm>
                  <a:custGeom>
                    <a:avLst/>
                    <a:gdLst>
                      <a:gd name="T0" fmla="*/ 40 w 41"/>
                      <a:gd name="T1" fmla="*/ 0 h 224"/>
                      <a:gd name="T2" fmla="*/ 37 w 41"/>
                      <a:gd name="T3" fmla="*/ 1 h 224"/>
                      <a:gd name="T4" fmla="*/ 36 w 41"/>
                      <a:gd name="T5" fmla="*/ 1 h 224"/>
                      <a:gd name="T6" fmla="*/ 34 w 41"/>
                      <a:gd name="T7" fmla="*/ 1 h 224"/>
                      <a:gd name="T8" fmla="*/ 33 w 41"/>
                      <a:gd name="T9" fmla="*/ 1 h 224"/>
                      <a:gd name="T10" fmla="*/ 33 w 41"/>
                      <a:gd name="T11" fmla="*/ 1 h 224"/>
                      <a:gd name="T12" fmla="*/ 0 w 41"/>
                      <a:gd name="T13" fmla="*/ 2 h 224"/>
                      <a:gd name="T14" fmla="*/ 2 w 41"/>
                      <a:gd name="T15" fmla="*/ 2 h 224"/>
                      <a:gd name="T16" fmla="*/ 34 w 41"/>
                      <a:gd name="T17" fmla="*/ 1 h 224"/>
                      <a:gd name="T18" fmla="*/ 35 w 41"/>
                      <a:gd name="T19" fmla="*/ 1 h 224"/>
                      <a:gd name="T20" fmla="*/ 36 w 41"/>
                      <a:gd name="T21" fmla="*/ 1 h 224"/>
                      <a:gd name="T22" fmla="*/ 37 w 41"/>
                      <a:gd name="T23" fmla="*/ 1 h 224"/>
                      <a:gd name="T24" fmla="*/ 39 w 41"/>
                      <a:gd name="T25" fmla="*/ 1 h 224"/>
                      <a:gd name="T26" fmla="*/ 40 w 41"/>
                      <a:gd name="T27" fmla="*/ 1 h 224"/>
                      <a:gd name="T28" fmla="*/ 41 w 41"/>
                      <a:gd name="T29" fmla="*/ 0 h 224"/>
                      <a:gd name="T30" fmla="*/ 40 w 41"/>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224"/>
                      <a:gd name="T50" fmla="*/ 41 w 41"/>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224">
                        <a:moveTo>
                          <a:pt x="40" y="0"/>
                        </a:moveTo>
                        <a:lnTo>
                          <a:pt x="37" y="1"/>
                        </a:lnTo>
                        <a:lnTo>
                          <a:pt x="36" y="1"/>
                        </a:lnTo>
                        <a:lnTo>
                          <a:pt x="34" y="4"/>
                        </a:lnTo>
                        <a:lnTo>
                          <a:pt x="33" y="8"/>
                        </a:lnTo>
                        <a:lnTo>
                          <a:pt x="33" y="11"/>
                        </a:lnTo>
                        <a:lnTo>
                          <a:pt x="0" y="221"/>
                        </a:lnTo>
                        <a:lnTo>
                          <a:pt x="2" y="224"/>
                        </a:lnTo>
                        <a:lnTo>
                          <a:pt x="34" y="11"/>
                        </a:lnTo>
                        <a:lnTo>
                          <a:pt x="35" y="8"/>
                        </a:lnTo>
                        <a:lnTo>
                          <a:pt x="36" y="6"/>
                        </a:lnTo>
                        <a:lnTo>
                          <a:pt x="37" y="3"/>
                        </a:lnTo>
                        <a:lnTo>
                          <a:pt x="39" y="1"/>
                        </a:lnTo>
                        <a:lnTo>
                          <a:pt x="40" y="1"/>
                        </a:lnTo>
                        <a:lnTo>
                          <a:pt x="41" y="0"/>
                        </a:lnTo>
                        <a:lnTo>
                          <a:pt x="40" y="0"/>
                        </a:lnTo>
                        <a:close/>
                      </a:path>
                    </a:pathLst>
                  </a:custGeom>
                  <a:solidFill>
                    <a:srgbClr val="202020"/>
                  </a:solidFill>
                  <a:ln w="9525">
                    <a:noFill/>
                    <a:round/>
                    <a:headEnd/>
                    <a:tailEnd/>
                  </a:ln>
                </p:spPr>
                <p:txBody>
                  <a:bodyPr/>
                  <a:lstStyle/>
                  <a:p>
                    <a:endParaRPr lang="en-US"/>
                  </a:p>
                </p:txBody>
              </p:sp>
            </p:grpSp>
            <p:grpSp>
              <p:nvGrpSpPr>
                <p:cNvPr id="17" name="Group 24"/>
                <p:cNvGrpSpPr>
                  <a:grpSpLocks/>
                </p:cNvGrpSpPr>
                <p:nvPr/>
              </p:nvGrpSpPr>
              <p:grpSpPr bwMode="auto">
                <a:xfrm>
                  <a:off x="4534" y="2991"/>
                  <a:ext cx="223" cy="94"/>
                  <a:chOff x="4534" y="2991"/>
                  <a:chExt cx="223" cy="94"/>
                </a:xfrm>
              </p:grpSpPr>
              <p:grpSp>
                <p:nvGrpSpPr>
                  <p:cNvPr id="18" name="Group 25"/>
                  <p:cNvGrpSpPr>
                    <a:grpSpLocks/>
                  </p:cNvGrpSpPr>
                  <p:nvPr/>
                </p:nvGrpSpPr>
                <p:grpSpPr bwMode="auto">
                  <a:xfrm>
                    <a:off x="4534" y="2992"/>
                    <a:ext cx="223" cy="93"/>
                    <a:chOff x="4534" y="2992"/>
                    <a:chExt cx="223" cy="93"/>
                  </a:xfrm>
                </p:grpSpPr>
                <p:sp>
                  <p:nvSpPr>
                    <p:cNvPr id="2843" name="Freeform 26"/>
                    <p:cNvSpPr>
                      <a:spLocks/>
                    </p:cNvSpPr>
                    <p:nvPr/>
                  </p:nvSpPr>
                  <p:spPr bwMode="auto">
                    <a:xfrm>
                      <a:off x="4650" y="2992"/>
                      <a:ext cx="106" cy="73"/>
                    </a:xfrm>
                    <a:custGeom>
                      <a:avLst/>
                      <a:gdLst>
                        <a:gd name="T0" fmla="*/ 106 w 106"/>
                        <a:gd name="T1" fmla="*/ 1 h 146"/>
                        <a:gd name="T2" fmla="*/ 104 w 106"/>
                        <a:gd name="T3" fmla="*/ 1 h 146"/>
                        <a:gd name="T4" fmla="*/ 101 w 106"/>
                        <a:gd name="T5" fmla="*/ 1 h 146"/>
                        <a:gd name="T6" fmla="*/ 14 w 106"/>
                        <a:gd name="T7" fmla="*/ 0 h 146"/>
                        <a:gd name="T8" fmla="*/ 9 w 106"/>
                        <a:gd name="T9" fmla="*/ 0 h 146"/>
                        <a:gd name="T10" fmla="*/ 6 w 106"/>
                        <a:gd name="T11" fmla="*/ 0 h 146"/>
                        <a:gd name="T12" fmla="*/ 3 w 106"/>
                        <a:gd name="T13" fmla="*/ 1 h 146"/>
                        <a:gd name="T14" fmla="*/ 0 w 106"/>
                        <a:gd name="T15" fmla="*/ 1 h 146"/>
                        <a:gd name="T16" fmla="*/ 86 w 106"/>
                        <a:gd name="T17" fmla="*/ 1 h 146"/>
                        <a:gd name="T18" fmla="*/ 106 w 106"/>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46"/>
                        <a:gd name="T32" fmla="*/ 106 w 106"/>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46">
                          <a:moveTo>
                            <a:pt x="106" y="146"/>
                          </a:moveTo>
                          <a:lnTo>
                            <a:pt x="104" y="126"/>
                          </a:lnTo>
                          <a:lnTo>
                            <a:pt x="101" y="118"/>
                          </a:lnTo>
                          <a:lnTo>
                            <a:pt x="14" y="0"/>
                          </a:lnTo>
                          <a:lnTo>
                            <a:pt x="9" y="0"/>
                          </a:lnTo>
                          <a:lnTo>
                            <a:pt x="6" y="0"/>
                          </a:lnTo>
                          <a:lnTo>
                            <a:pt x="3" y="6"/>
                          </a:lnTo>
                          <a:lnTo>
                            <a:pt x="0" y="21"/>
                          </a:lnTo>
                          <a:lnTo>
                            <a:pt x="86" y="144"/>
                          </a:lnTo>
                          <a:lnTo>
                            <a:pt x="106" y="146"/>
                          </a:lnTo>
                          <a:close/>
                        </a:path>
                      </a:pathLst>
                    </a:custGeom>
                    <a:solidFill>
                      <a:srgbClr val="202020"/>
                    </a:solidFill>
                    <a:ln w="9525">
                      <a:noFill/>
                      <a:round/>
                      <a:headEnd/>
                      <a:tailEnd/>
                    </a:ln>
                  </p:spPr>
                  <p:txBody>
                    <a:bodyPr/>
                    <a:lstStyle/>
                    <a:p>
                      <a:endParaRPr lang="en-US"/>
                    </a:p>
                  </p:txBody>
                </p:sp>
                <p:sp>
                  <p:nvSpPr>
                    <p:cNvPr id="2844" name="Freeform 27"/>
                    <p:cNvSpPr>
                      <a:spLocks/>
                    </p:cNvSpPr>
                    <p:nvPr/>
                  </p:nvSpPr>
                  <p:spPr bwMode="auto">
                    <a:xfrm>
                      <a:off x="4537" y="3001"/>
                      <a:ext cx="197" cy="65"/>
                    </a:xfrm>
                    <a:custGeom>
                      <a:avLst/>
                      <a:gdLst>
                        <a:gd name="T0" fmla="*/ 0 w 197"/>
                        <a:gd name="T1" fmla="*/ 0 h 131"/>
                        <a:gd name="T2" fmla="*/ 113 w 197"/>
                        <a:gd name="T3" fmla="*/ 0 h 131"/>
                        <a:gd name="T4" fmla="*/ 197 w 197"/>
                        <a:gd name="T5" fmla="*/ 0 h 131"/>
                        <a:gd name="T6" fmla="*/ 49 w 197"/>
                        <a:gd name="T7" fmla="*/ 1 h 131"/>
                        <a:gd name="T8" fmla="*/ 0 w 197"/>
                        <a:gd name="T9" fmla="*/ 0 h 131"/>
                        <a:gd name="T10" fmla="*/ 0 60000 65536"/>
                        <a:gd name="T11" fmla="*/ 0 60000 65536"/>
                        <a:gd name="T12" fmla="*/ 0 60000 65536"/>
                        <a:gd name="T13" fmla="*/ 0 60000 65536"/>
                        <a:gd name="T14" fmla="*/ 0 60000 65536"/>
                        <a:gd name="T15" fmla="*/ 0 w 197"/>
                        <a:gd name="T16" fmla="*/ 0 h 131"/>
                        <a:gd name="T17" fmla="*/ 197 w 197"/>
                        <a:gd name="T18" fmla="*/ 131 h 131"/>
                      </a:gdLst>
                      <a:ahLst/>
                      <a:cxnLst>
                        <a:cxn ang="T10">
                          <a:pos x="T0" y="T1"/>
                        </a:cxn>
                        <a:cxn ang="T11">
                          <a:pos x="T2" y="T3"/>
                        </a:cxn>
                        <a:cxn ang="T12">
                          <a:pos x="T4" y="T5"/>
                        </a:cxn>
                        <a:cxn ang="T13">
                          <a:pos x="T6" y="T7"/>
                        </a:cxn>
                        <a:cxn ang="T14">
                          <a:pos x="T8" y="T9"/>
                        </a:cxn>
                      </a:cxnLst>
                      <a:rect l="T15" t="T16" r="T17" b="T18"/>
                      <a:pathLst>
                        <a:path w="197" h="131">
                          <a:moveTo>
                            <a:pt x="0" y="0"/>
                          </a:moveTo>
                          <a:lnTo>
                            <a:pt x="113" y="3"/>
                          </a:lnTo>
                          <a:lnTo>
                            <a:pt x="197" y="123"/>
                          </a:lnTo>
                          <a:lnTo>
                            <a:pt x="49" y="131"/>
                          </a:lnTo>
                          <a:lnTo>
                            <a:pt x="0" y="0"/>
                          </a:lnTo>
                          <a:close/>
                        </a:path>
                      </a:pathLst>
                    </a:custGeom>
                    <a:solidFill>
                      <a:srgbClr val="202020"/>
                    </a:solidFill>
                    <a:ln w="9525">
                      <a:noFill/>
                      <a:round/>
                      <a:headEnd/>
                      <a:tailEnd/>
                    </a:ln>
                  </p:spPr>
                  <p:txBody>
                    <a:bodyPr/>
                    <a:lstStyle/>
                    <a:p>
                      <a:endParaRPr lang="en-US"/>
                    </a:p>
                  </p:txBody>
                </p:sp>
                <p:sp>
                  <p:nvSpPr>
                    <p:cNvPr id="2845" name="Freeform 28"/>
                    <p:cNvSpPr>
                      <a:spLocks/>
                    </p:cNvSpPr>
                    <p:nvPr/>
                  </p:nvSpPr>
                  <p:spPr bwMode="auto">
                    <a:xfrm>
                      <a:off x="4580" y="3063"/>
                      <a:ext cx="177" cy="22"/>
                    </a:xfrm>
                    <a:custGeom>
                      <a:avLst/>
                      <a:gdLst>
                        <a:gd name="T0" fmla="*/ 5 w 177"/>
                        <a:gd name="T1" fmla="*/ 0 h 45"/>
                        <a:gd name="T2" fmla="*/ 0 w 177"/>
                        <a:gd name="T3" fmla="*/ 0 h 45"/>
                        <a:gd name="T4" fmla="*/ 175 w 177"/>
                        <a:gd name="T5" fmla="*/ 0 h 45"/>
                        <a:gd name="T6" fmla="*/ 177 w 177"/>
                        <a:gd name="T7" fmla="*/ 0 h 45"/>
                        <a:gd name="T8" fmla="*/ 176 w 177"/>
                        <a:gd name="T9" fmla="*/ 0 h 45"/>
                        <a:gd name="T10" fmla="*/ 176 w 177"/>
                        <a:gd name="T11" fmla="*/ 0 h 45"/>
                        <a:gd name="T12" fmla="*/ 5 w 177"/>
                        <a:gd name="T13" fmla="*/ 0 h 45"/>
                        <a:gd name="T14" fmla="*/ 0 60000 65536"/>
                        <a:gd name="T15" fmla="*/ 0 60000 65536"/>
                        <a:gd name="T16" fmla="*/ 0 60000 65536"/>
                        <a:gd name="T17" fmla="*/ 0 60000 65536"/>
                        <a:gd name="T18" fmla="*/ 0 60000 65536"/>
                        <a:gd name="T19" fmla="*/ 0 60000 65536"/>
                        <a:gd name="T20" fmla="*/ 0 60000 65536"/>
                        <a:gd name="T21" fmla="*/ 0 w 177"/>
                        <a:gd name="T22" fmla="*/ 0 h 45"/>
                        <a:gd name="T23" fmla="*/ 177 w 17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45">
                          <a:moveTo>
                            <a:pt x="5" y="8"/>
                          </a:moveTo>
                          <a:lnTo>
                            <a:pt x="0" y="45"/>
                          </a:lnTo>
                          <a:lnTo>
                            <a:pt x="175" y="39"/>
                          </a:lnTo>
                          <a:lnTo>
                            <a:pt x="177" y="27"/>
                          </a:lnTo>
                          <a:lnTo>
                            <a:pt x="176" y="11"/>
                          </a:lnTo>
                          <a:lnTo>
                            <a:pt x="176" y="0"/>
                          </a:lnTo>
                          <a:lnTo>
                            <a:pt x="5" y="8"/>
                          </a:lnTo>
                          <a:close/>
                        </a:path>
                      </a:pathLst>
                    </a:custGeom>
                    <a:solidFill>
                      <a:srgbClr val="202020"/>
                    </a:solidFill>
                    <a:ln w="9525">
                      <a:noFill/>
                      <a:round/>
                      <a:headEnd/>
                      <a:tailEnd/>
                    </a:ln>
                  </p:spPr>
                  <p:txBody>
                    <a:bodyPr/>
                    <a:lstStyle/>
                    <a:p>
                      <a:endParaRPr lang="en-US"/>
                    </a:p>
                  </p:txBody>
                </p:sp>
                <p:sp>
                  <p:nvSpPr>
                    <p:cNvPr id="2846" name="Freeform 29"/>
                    <p:cNvSpPr>
                      <a:spLocks/>
                    </p:cNvSpPr>
                    <p:nvPr/>
                  </p:nvSpPr>
                  <p:spPr bwMode="auto">
                    <a:xfrm>
                      <a:off x="4534" y="3001"/>
                      <a:ext cx="52" cy="84"/>
                    </a:xfrm>
                    <a:custGeom>
                      <a:avLst/>
                      <a:gdLst>
                        <a:gd name="T0" fmla="*/ 3 w 52"/>
                        <a:gd name="T1" fmla="*/ 0 h 168"/>
                        <a:gd name="T2" fmla="*/ 0 w 52"/>
                        <a:gd name="T3" fmla="*/ 1 h 168"/>
                        <a:gd name="T4" fmla="*/ 46 w 52"/>
                        <a:gd name="T5" fmla="*/ 1 h 168"/>
                        <a:gd name="T6" fmla="*/ 52 w 52"/>
                        <a:gd name="T7" fmla="*/ 1 h 168"/>
                        <a:gd name="T8" fmla="*/ 3 w 52"/>
                        <a:gd name="T9" fmla="*/ 0 h 168"/>
                        <a:gd name="T10" fmla="*/ 0 60000 65536"/>
                        <a:gd name="T11" fmla="*/ 0 60000 65536"/>
                        <a:gd name="T12" fmla="*/ 0 60000 65536"/>
                        <a:gd name="T13" fmla="*/ 0 60000 65536"/>
                        <a:gd name="T14" fmla="*/ 0 60000 65536"/>
                        <a:gd name="T15" fmla="*/ 0 w 52"/>
                        <a:gd name="T16" fmla="*/ 0 h 168"/>
                        <a:gd name="T17" fmla="*/ 52 w 52"/>
                        <a:gd name="T18" fmla="*/ 168 h 168"/>
                      </a:gdLst>
                      <a:ahLst/>
                      <a:cxnLst>
                        <a:cxn ang="T10">
                          <a:pos x="T0" y="T1"/>
                        </a:cxn>
                        <a:cxn ang="T11">
                          <a:pos x="T2" y="T3"/>
                        </a:cxn>
                        <a:cxn ang="T12">
                          <a:pos x="T4" y="T5"/>
                        </a:cxn>
                        <a:cxn ang="T13">
                          <a:pos x="T6" y="T7"/>
                        </a:cxn>
                        <a:cxn ang="T14">
                          <a:pos x="T8" y="T9"/>
                        </a:cxn>
                      </a:cxnLst>
                      <a:rect l="T15" t="T16" r="T17" b="T18"/>
                      <a:pathLst>
                        <a:path w="52" h="168">
                          <a:moveTo>
                            <a:pt x="3" y="0"/>
                          </a:moveTo>
                          <a:lnTo>
                            <a:pt x="0" y="30"/>
                          </a:lnTo>
                          <a:lnTo>
                            <a:pt x="46" y="168"/>
                          </a:lnTo>
                          <a:lnTo>
                            <a:pt x="52" y="131"/>
                          </a:lnTo>
                          <a:lnTo>
                            <a:pt x="3" y="0"/>
                          </a:lnTo>
                          <a:close/>
                        </a:path>
                      </a:pathLst>
                    </a:custGeom>
                    <a:solidFill>
                      <a:srgbClr val="606060"/>
                    </a:solidFill>
                    <a:ln w="9525">
                      <a:noFill/>
                      <a:round/>
                      <a:headEnd/>
                      <a:tailEnd/>
                    </a:ln>
                  </p:spPr>
                  <p:txBody>
                    <a:bodyPr/>
                    <a:lstStyle/>
                    <a:p>
                      <a:endParaRPr lang="en-US"/>
                    </a:p>
                  </p:txBody>
                </p:sp>
                <p:sp>
                  <p:nvSpPr>
                    <p:cNvPr id="2847" name="Freeform 30"/>
                    <p:cNvSpPr>
                      <a:spLocks/>
                    </p:cNvSpPr>
                    <p:nvPr/>
                  </p:nvSpPr>
                  <p:spPr bwMode="auto">
                    <a:xfrm>
                      <a:off x="4650" y="3063"/>
                      <a:ext cx="26" cy="2"/>
                    </a:xfrm>
                    <a:custGeom>
                      <a:avLst/>
                      <a:gdLst>
                        <a:gd name="T0" fmla="*/ 1 w 26"/>
                        <a:gd name="T1" fmla="*/ 0 h 5"/>
                        <a:gd name="T2" fmla="*/ 0 w 26"/>
                        <a:gd name="T3" fmla="*/ 0 h 5"/>
                        <a:gd name="T4" fmla="*/ 25 w 26"/>
                        <a:gd name="T5" fmla="*/ 0 h 5"/>
                        <a:gd name="T6" fmla="*/ 26 w 26"/>
                        <a:gd name="T7" fmla="*/ 0 h 5"/>
                        <a:gd name="T8" fmla="*/ 1 w 26"/>
                        <a:gd name="T9" fmla="*/ 0 h 5"/>
                        <a:gd name="T10" fmla="*/ 0 60000 65536"/>
                        <a:gd name="T11" fmla="*/ 0 60000 65536"/>
                        <a:gd name="T12" fmla="*/ 0 60000 65536"/>
                        <a:gd name="T13" fmla="*/ 0 60000 65536"/>
                        <a:gd name="T14" fmla="*/ 0 60000 65536"/>
                        <a:gd name="T15" fmla="*/ 0 w 26"/>
                        <a:gd name="T16" fmla="*/ 0 h 5"/>
                        <a:gd name="T17" fmla="*/ 26 w 26"/>
                        <a:gd name="T18" fmla="*/ 5 h 5"/>
                      </a:gdLst>
                      <a:ahLst/>
                      <a:cxnLst>
                        <a:cxn ang="T10">
                          <a:pos x="T0" y="T1"/>
                        </a:cxn>
                        <a:cxn ang="T11">
                          <a:pos x="T2" y="T3"/>
                        </a:cxn>
                        <a:cxn ang="T12">
                          <a:pos x="T4" y="T5"/>
                        </a:cxn>
                        <a:cxn ang="T13">
                          <a:pos x="T6" y="T7"/>
                        </a:cxn>
                        <a:cxn ang="T14">
                          <a:pos x="T8" y="T9"/>
                        </a:cxn>
                      </a:cxnLst>
                      <a:rect l="T15" t="T16" r="T17" b="T18"/>
                      <a:pathLst>
                        <a:path w="26" h="5">
                          <a:moveTo>
                            <a:pt x="1" y="5"/>
                          </a:moveTo>
                          <a:lnTo>
                            <a:pt x="0" y="0"/>
                          </a:lnTo>
                          <a:lnTo>
                            <a:pt x="25" y="0"/>
                          </a:lnTo>
                          <a:lnTo>
                            <a:pt x="26" y="3"/>
                          </a:lnTo>
                          <a:lnTo>
                            <a:pt x="1" y="5"/>
                          </a:lnTo>
                          <a:close/>
                        </a:path>
                      </a:pathLst>
                    </a:custGeom>
                    <a:solidFill>
                      <a:srgbClr val="606060"/>
                    </a:solidFill>
                    <a:ln w="9525">
                      <a:noFill/>
                      <a:round/>
                      <a:headEnd/>
                      <a:tailEnd/>
                    </a:ln>
                  </p:spPr>
                  <p:txBody>
                    <a:bodyPr/>
                    <a:lstStyle/>
                    <a:p>
                      <a:endParaRPr lang="en-US"/>
                    </a:p>
                  </p:txBody>
                </p:sp>
                <p:sp>
                  <p:nvSpPr>
                    <p:cNvPr id="2848" name="Freeform 31"/>
                    <p:cNvSpPr>
                      <a:spLocks/>
                    </p:cNvSpPr>
                    <p:nvPr/>
                  </p:nvSpPr>
                  <p:spPr bwMode="auto">
                    <a:xfrm>
                      <a:off x="4594" y="3001"/>
                      <a:ext cx="57" cy="64"/>
                    </a:xfrm>
                    <a:custGeom>
                      <a:avLst/>
                      <a:gdLst>
                        <a:gd name="T0" fmla="*/ 56 w 57"/>
                        <a:gd name="T1" fmla="*/ 1 h 128"/>
                        <a:gd name="T2" fmla="*/ 0 w 57"/>
                        <a:gd name="T3" fmla="*/ 0 h 128"/>
                        <a:gd name="T4" fmla="*/ 57 w 57"/>
                        <a:gd name="T5" fmla="*/ 1 h 128"/>
                        <a:gd name="T6" fmla="*/ 56 w 57"/>
                        <a:gd name="T7" fmla="*/ 1 h 128"/>
                        <a:gd name="T8" fmla="*/ 0 60000 65536"/>
                        <a:gd name="T9" fmla="*/ 0 60000 65536"/>
                        <a:gd name="T10" fmla="*/ 0 60000 65536"/>
                        <a:gd name="T11" fmla="*/ 0 60000 65536"/>
                        <a:gd name="T12" fmla="*/ 0 w 57"/>
                        <a:gd name="T13" fmla="*/ 0 h 128"/>
                        <a:gd name="T14" fmla="*/ 57 w 57"/>
                        <a:gd name="T15" fmla="*/ 128 h 128"/>
                      </a:gdLst>
                      <a:ahLst/>
                      <a:cxnLst>
                        <a:cxn ang="T8">
                          <a:pos x="T0" y="T1"/>
                        </a:cxn>
                        <a:cxn ang="T9">
                          <a:pos x="T2" y="T3"/>
                        </a:cxn>
                        <a:cxn ang="T10">
                          <a:pos x="T4" y="T5"/>
                        </a:cxn>
                        <a:cxn ang="T11">
                          <a:pos x="T6" y="T7"/>
                        </a:cxn>
                      </a:cxnLst>
                      <a:rect l="T12" t="T13" r="T14" b="T15"/>
                      <a:pathLst>
                        <a:path w="57" h="128">
                          <a:moveTo>
                            <a:pt x="56" y="123"/>
                          </a:moveTo>
                          <a:lnTo>
                            <a:pt x="0" y="0"/>
                          </a:lnTo>
                          <a:lnTo>
                            <a:pt x="57" y="128"/>
                          </a:lnTo>
                          <a:lnTo>
                            <a:pt x="56" y="123"/>
                          </a:lnTo>
                          <a:close/>
                        </a:path>
                      </a:pathLst>
                    </a:custGeom>
                    <a:solidFill>
                      <a:srgbClr val="606060"/>
                    </a:solidFill>
                    <a:ln w="9525">
                      <a:noFill/>
                      <a:round/>
                      <a:headEnd/>
                      <a:tailEnd/>
                    </a:ln>
                  </p:spPr>
                  <p:txBody>
                    <a:bodyPr/>
                    <a:lstStyle/>
                    <a:p>
                      <a:endParaRPr lang="en-US"/>
                    </a:p>
                  </p:txBody>
                </p:sp>
              </p:grpSp>
              <p:grpSp>
                <p:nvGrpSpPr>
                  <p:cNvPr id="19" name="Group 32"/>
                  <p:cNvGrpSpPr>
                    <a:grpSpLocks/>
                  </p:cNvGrpSpPr>
                  <p:nvPr/>
                </p:nvGrpSpPr>
                <p:grpSpPr bwMode="auto">
                  <a:xfrm>
                    <a:off x="4549" y="3003"/>
                    <a:ext cx="103" cy="61"/>
                    <a:chOff x="4549" y="3003"/>
                    <a:chExt cx="103" cy="61"/>
                  </a:xfrm>
                </p:grpSpPr>
                <p:grpSp>
                  <p:nvGrpSpPr>
                    <p:cNvPr id="20" name="Group 33"/>
                    <p:cNvGrpSpPr>
                      <a:grpSpLocks/>
                    </p:cNvGrpSpPr>
                    <p:nvPr/>
                  </p:nvGrpSpPr>
                  <p:grpSpPr bwMode="auto">
                    <a:xfrm>
                      <a:off x="4556" y="3004"/>
                      <a:ext cx="11" cy="6"/>
                      <a:chOff x="4556" y="3004"/>
                      <a:chExt cx="11" cy="6"/>
                    </a:xfrm>
                  </p:grpSpPr>
                  <p:sp>
                    <p:nvSpPr>
                      <p:cNvPr id="2840" name="Freeform 34"/>
                      <p:cNvSpPr>
                        <a:spLocks/>
                      </p:cNvSpPr>
                      <p:nvPr/>
                    </p:nvSpPr>
                    <p:spPr bwMode="auto">
                      <a:xfrm>
                        <a:off x="4556" y="3004"/>
                        <a:ext cx="4" cy="6"/>
                      </a:xfrm>
                      <a:custGeom>
                        <a:avLst/>
                        <a:gdLst>
                          <a:gd name="T0" fmla="*/ 2 w 4"/>
                          <a:gd name="T1" fmla="*/ 1 h 11"/>
                          <a:gd name="T2" fmla="*/ 0 w 4"/>
                          <a:gd name="T3" fmla="*/ 1 h 11"/>
                          <a:gd name="T4" fmla="*/ 1 w 4"/>
                          <a:gd name="T5" fmla="*/ 0 h 11"/>
                          <a:gd name="T6" fmla="*/ 4 w 4"/>
                          <a:gd name="T7" fmla="*/ 1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606060"/>
                      </a:solidFill>
                      <a:ln w="9525">
                        <a:noFill/>
                        <a:round/>
                        <a:headEnd/>
                        <a:tailEnd/>
                      </a:ln>
                    </p:spPr>
                    <p:txBody>
                      <a:bodyPr/>
                      <a:lstStyle/>
                      <a:p>
                        <a:endParaRPr lang="en-US"/>
                      </a:p>
                    </p:txBody>
                  </p:sp>
                  <p:sp>
                    <p:nvSpPr>
                      <p:cNvPr id="2841" name="Freeform 35"/>
                      <p:cNvSpPr>
                        <a:spLocks/>
                      </p:cNvSpPr>
                      <p:nvPr/>
                    </p:nvSpPr>
                    <p:spPr bwMode="auto">
                      <a:xfrm>
                        <a:off x="4557" y="3004"/>
                        <a:ext cx="8" cy="3"/>
                      </a:xfrm>
                      <a:custGeom>
                        <a:avLst/>
                        <a:gdLst>
                          <a:gd name="T0" fmla="*/ 0 w 8"/>
                          <a:gd name="T1" fmla="*/ 0 h 5"/>
                          <a:gd name="T2" fmla="*/ 6 w 8"/>
                          <a:gd name="T3" fmla="*/ 0 h 5"/>
                          <a:gd name="T4" fmla="*/ 6 w 8"/>
                          <a:gd name="T5" fmla="*/ 1 h 5"/>
                          <a:gd name="T6" fmla="*/ 7 w 8"/>
                          <a:gd name="T7" fmla="*/ 1 h 5"/>
                          <a:gd name="T8" fmla="*/ 8 w 8"/>
                          <a:gd name="T9" fmla="*/ 1 h 5"/>
                          <a:gd name="T10" fmla="*/ 3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1" y="4"/>
                            </a:lnTo>
                            <a:lnTo>
                              <a:pt x="0" y="2"/>
                            </a:lnTo>
                            <a:lnTo>
                              <a:pt x="0" y="0"/>
                            </a:lnTo>
                            <a:close/>
                          </a:path>
                        </a:pathLst>
                      </a:custGeom>
                      <a:solidFill>
                        <a:srgbClr val="808080"/>
                      </a:solidFill>
                      <a:ln w="9525">
                        <a:noFill/>
                        <a:round/>
                        <a:headEnd/>
                        <a:tailEnd/>
                      </a:ln>
                    </p:spPr>
                    <p:txBody>
                      <a:bodyPr/>
                      <a:lstStyle/>
                      <a:p>
                        <a:endParaRPr lang="en-US"/>
                      </a:p>
                    </p:txBody>
                  </p:sp>
                  <p:sp>
                    <p:nvSpPr>
                      <p:cNvPr id="2842" name="Freeform 36"/>
                      <p:cNvSpPr>
                        <a:spLocks/>
                      </p:cNvSpPr>
                      <p:nvPr/>
                    </p:nvSpPr>
                    <p:spPr bwMode="auto">
                      <a:xfrm>
                        <a:off x="4558" y="3007"/>
                        <a:ext cx="9" cy="3"/>
                      </a:xfrm>
                      <a:custGeom>
                        <a:avLst/>
                        <a:gdLst>
                          <a:gd name="T0" fmla="*/ 0 w 9"/>
                          <a:gd name="T1" fmla="*/ 1 h 6"/>
                          <a:gd name="T2" fmla="*/ 0 w 9"/>
                          <a:gd name="T3" fmla="*/ 1 h 6"/>
                          <a:gd name="T4" fmla="*/ 0 w 9"/>
                          <a:gd name="T5" fmla="*/ 1 h 6"/>
                          <a:gd name="T6" fmla="*/ 2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2" y="0"/>
                            </a:lnTo>
                            <a:lnTo>
                              <a:pt x="7" y="0"/>
                            </a:lnTo>
                            <a:lnTo>
                              <a:pt x="9" y="6"/>
                            </a:lnTo>
                            <a:lnTo>
                              <a:pt x="0" y="6"/>
                            </a:lnTo>
                            <a:close/>
                          </a:path>
                        </a:pathLst>
                      </a:custGeom>
                      <a:solidFill>
                        <a:srgbClr val="404040"/>
                      </a:solidFill>
                      <a:ln w="9525">
                        <a:noFill/>
                        <a:round/>
                        <a:headEnd/>
                        <a:tailEnd/>
                      </a:ln>
                    </p:spPr>
                    <p:txBody>
                      <a:bodyPr/>
                      <a:lstStyle/>
                      <a:p>
                        <a:endParaRPr lang="en-US"/>
                      </a:p>
                    </p:txBody>
                  </p:sp>
                </p:grpSp>
                <p:grpSp>
                  <p:nvGrpSpPr>
                    <p:cNvPr id="21" name="Group 37"/>
                    <p:cNvGrpSpPr>
                      <a:grpSpLocks/>
                    </p:cNvGrpSpPr>
                    <p:nvPr/>
                  </p:nvGrpSpPr>
                  <p:grpSpPr bwMode="auto">
                    <a:xfrm>
                      <a:off x="4560" y="3007"/>
                      <a:ext cx="9" cy="6"/>
                      <a:chOff x="4560" y="3007"/>
                      <a:chExt cx="9" cy="6"/>
                    </a:xfrm>
                  </p:grpSpPr>
                  <p:sp>
                    <p:nvSpPr>
                      <p:cNvPr id="2837" name="Freeform 38"/>
                      <p:cNvSpPr>
                        <a:spLocks/>
                      </p:cNvSpPr>
                      <p:nvPr/>
                    </p:nvSpPr>
                    <p:spPr bwMode="auto">
                      <a:xfrm>
                        <a:off x="4560" y="3007"/>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2838" name="Freeform 39"/>
                      <p:cNvSpPr>
                        <a:spLocks/>
                      </p:cNvSpPr>
                      <p:nvPr/>
                    </p:nvSpPr>
                    <p:spPr bwMode="auto">
                      <a:xfrm>
                        <a:off x="4561" y="3007"/>
                        <a:ext cx="7" cy="3"/>
                      </a:xfrm>
                      <a:custGeom>
                        <a:avLst/>
                        <a:gdLst>
                          <a:gd name="T0" fmla="*/ 0 w 7"/>
                          <a:gd name="T1" fmla="*/ 0 h 4"/>
                          <a:gd name="T2" fmla="*/ 4 w 7"/>
                          <a:gd name="T3" fmla="*/ 0 h 4"/>
                          <a:gd name="T4" fmla="*/ 4 w 7"/>
                          <a:gd name="T5" fmla="*/ 0 h 4"/>
                          <a:gd name="T6" fmla="*/ 5 w 7"/>
                          <a:gd name="T7" fmla="*/ 1 h 4"/>
                          <a:gd name="T8" fmla="*/ 7 w 7"/>
                          <a:gd name="T9" fmla="*/ 2 h 4"/>
                          <a:gd name="T10" fmla="*/ 1 w 7"/>
                          <a:gd name="T11" fmla="*/ 2 h 4"/>
                          <a:gd name="T12" fmla="*/ 0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7" y="4"/>
                            </a:lnTo>
                            <a:lnTo>
                              <a:pt x="1" y="4"/>
                            </a:lnTo>
                            <a:lnTo>
                              <a:pt x="0" y="3"/>
                            </a:lnTo>
                            <a:lnTo>
                              <a:pt x="0" y="1"/>
                            </a:lnTo>
                            <a:lnTo>
                              <a:pt x="0" y="0"/>
                            </a:lnTo>
                            <a:close/>
                          </a:path>
                        </a:pathLst>
                      </a:custGeom>
                      <a:solidFill>
                        <a:srgbClr val="E0E0E0"/>
                      </a:solidFill>
                      <a:ln w="9525">
                        <a:noFill/>
                        <a:round/>
                        <a:headEnd/>
                        <a:tailEnd/>
                      </a:ln>
                    </p:spPr>
                    <p:txBody>
                      <a:bodyPr/>
                      <a:lstStyle/>
                      <a:p>
                        <a:endParaRPr lang="en-US"/>
                      </a:p>
                    </p:txBody>
                  </p:sp>
                  <p:sp>
                    <p:nvSpPr>
                      <p:cNvPr id="2839" name="Freeform 40"/>
                      <p:cNvSpPr>
                        <a:spLocks/>
                      </p:cNvSpPr>
                      <p:nvPr/>
                    </p:nvSpPr>
                    <p:spPr bwMode="auto">
                      <a:xfrm>
                        <a:off x="4561" y="3010"/>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sp>
                  <p:nvSpPr>
                    <p:cNvPr id="2431" name="Freeform 41"/>
                    <p:cNvSpPr>
                      <a:spLocks/>
                    </p:cNvSpPr>
                    <p:nvPr/>
                  </p:nvSpPr>
                  <p:spPr bwMode="auto">
                    <a:xfrm>
                      <a:off x="4599" y="3005"/>
                      <a:ext cx="9" cy="3"/>
                    </a:xfrm>
                    <a:custGeom>
                      <a:avLst/>
                      <a:gdLst>
                        <a:gd name="T0" fmla="*/ 0 w 9"/>
                        <a:gd name="T1" fmla="*/ 0 h 6"/>
                        <a:gd name="T2" fmla="*/ 4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4" y="6"/>
                          </a:lnTo>
                          <a:lnTo>
                            <a:pt x="9" y="6"/>
                          </a:lnTo>
                          <a:lnTo>
                            <a:pt x="6" y="0"/>
                          </a:lnTo>
                          <a:lnTo>
                            <a:pt x="0" y="0"/>
                          </a:lnTo>
                          <a:close/>
                        </a:path>
                      </a:pathLst>
                    </a:custGeom>
                    <a:solidFill>
                      <a:srgbClr val="FFFFFF"/>
                    </a:solidFill>
                    <a:ln w="9525">
                      <a:noFill/>
                      <a:round/>
                      <a:headEnd/>
                      <a:tailEnd/>
                    </a:ln>
                  </p:spPr>
                  <p:txBody>
                    <a:bodyPr/>
                    <a:lstStyle/>
                    <a:p>
                      <a:endParaRPr lang="en-US"/>
                    </a:p>
                  </p:txBody>
                </p:sp>
                <p:sp>
                  <p:nvSpPr>
                    <p:cNvPr id="2432" name="Freeform 42"/>
                    <p:cNvSpPr>
                      <a:spLocks/>
                    </p:cNvSpPr>
                    <p:nvPr/>
                  </p:nvSpPr>
                  <p:spPr bwMode="auto">
                    <a:xfrm>
                      <a:off x="4582" y="3004"/>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2433" name="Freeform 43"/>
                    <p:cNvSpPr>
                      <a:spLocks/>
                    </p:cNvSpPr>
                    <p:nvPr/>
                  </p:nvSpPr>
                  <p:spPr bwMode="auto">
                    <a:xfrm>
                      <a:off x="4583" y="3004"/>
                      <a:ext cx="7" cy="3"/>
                    </a:xfrm>
                    <a:custGeom>
                      <a:avLst/>
                      <a:gdLst>
                        <a:gd name="T0" fmla="*/ 0 w 7"/>
                        <a:gd name="T1" fmla="*/ 0 h 5"/>
                        <a:gd name="T2" fmla="*/ 5 w 7"/>
                        <a:gd name="T3" fmla="*/ 0 h 5"/>
                        <a:gd name="T4" fmla="*/ 5 w 7"/>
                        <a:gd name="T5" fmla="*/ 1 h 5"/>
                        <a:gd name="T6" fmla="*/ 5 w 7"/>
                        <a:gd name="T7" fmla="*/ 1 h 5"/>
                        <a:gd name="T8" fmla="*/ 7 w 7"/>
                        <a:gd name="T9" fmla="*/ 1 h 5"/>
                        <a:gd name="T10" fmla="*/ 1 w 7"/>
                        <a:gd name="T11" fmla="*/ 1 h 5"/>
                        <a:gd name="T12" fmla="*/ 1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5" y="4"/>
                          </a:lnTo>
                          <a:lnTo>
                            <a:pt x="7" y="5"/>
                          </a:lnTo>
                          <a:lnTo>
                            <a:pt x="1" y="5"/>
                          </a:lnTo>
                          <a:lnTo>
                            <a:pt x="1" y="4"/>
                          </a:lnTo>
                          <a:lnTo>
                            <a:pt x="0" y="2"/>
                          </a:lnTo>
                          <a:lnTo>
                            <a:pt x="0" y="0"/>
                          </a:lnTo>
                          <a:close/>
                        </a:path>
                      </a:pathLst>
                    </a:custGeom>
                    <a:solidFill>
                      <a:srgbClr val="E0E0E0"/>
                    </a:solidFill>
                    <a:ln w="9525">
                      <a:noFill/>
                      <a:round/>
                      <a:headEnd/>
                      <a:tailEnd/>
                    </a:ln>
                  </p:spPr>
                  <p:txBody>
                    <a:bodyPr/>
                    <a:lstStyle/>
                    <a:p>
                      <a:endParaRPr lang="en-US"/>
                    </a:p>
                  </p:txBody>
                </p:sp>
                <p:sp>
                  <p:nvSpPr>
                    <p:cNvPr id="2434" name="Freeform 44"/>
                    <p:cNvSpPr>
                      <a:spLocks/>
                    </p:cNvSpPr>
                    <p:nvPr/>
                  </p:nvSpPr>
                  <p:spPr bwMode="auto">
                    <a:xfrm>
                      <a:off x="4583" y="3007"/>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nvGrpSpPr>
                    <p:cNvPr id="22" name="Group 45"/>
                    <p:cNvGrpSpPr>
                      <a:grpSpLocks/>
                    </p:cNvGrpSpPr>
                    <p:nvPr/>
                  </p:nvGrpSpPr>
                  <p:grpSpPr bwMode="auto">
                    <a:xfrm>
                      <a:off x="4584" y="3007"/>
                      <a:ext cx="9" cy="6"/>
                      <a:chOff x="4584" y="3007"/>
                      <a:chExt cx="9" cy="6"/>
                    </a:xfrm>
                  </p:grpSpPr>
                  <p:sp>
                    <p:nvSpPr>
                      <p:cNvPr id="2834" name="Freeform 46"/>
                      <p:cNvSpPr>
                        <a:spLocks/>
                      </p:cNvSpPr>
                      <p:nvPr/>
                    </p:nvSpPr>
                    <p:spPr bwMode="auto">
                      <a:xfrm>
                        <a:off x="4584" y="3007"/>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2835" name="Freeform 47"/>
                      <p:cNvSpPr>
                        <a:spLocks/>
                      </p:cNvSpPr>
                      <p:nvPr/>
                    </p:nvSpPr>
                    <p:spPr bwMode="auto">
                      <a:xfrm>
                        <a:off x="4585" y="3007"/>
                        <a:ext cx="7" cy="3"/>
                      </a:xfrm>
                      <a:custGeom>
                        <a:avLst/>
                        <a:gdLst>
                          <a:gd name="T0" fmla="*/ 0 w 7"/>
                          <a:gd name="T1" fmla="*/ 0 h 4"/>
                          <a:gd name="T2" fmla="*/ 5 w 7"/>
                          <a:gd name="T3" fmla="*/ 0 h 4"/>
                          <a:gd name="T4" fmla="*/ 5 w 7"/>
                          <a:gd name="T5" fmla="*/ 0 h 4"/>
                          <a:gd name="T6" fmla="*/ 5 w 7"/>
                          <a:gd name="T7" fmla="*/ 1 h 4"/>
                          <a:gd name="T8" fmla="*/ 7 w 7"/>
                          <a:gd name="T9" fmla="*/ 2 h 4"/>
                          <a:gd name="T10" fmla="*/ 2 w 7"/>
                          <a:gd name="T11" fmla="*/ 2 h 4"/>
                          <a:gd name="T12" fmla="*/ 1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836" name="Freeform 48"/>
                      <p:cNvSpPr>
                        <a:spLocks/>
                      </p:cNvSpPr>
                      <p:nvPr/>
                    </p:nvSpPr>
                    <p:spPr bwMode="auto">
                      <a:xfrm>
                        <a:off x="4586" y="3010"/>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3"/>
                            </a:lnTo>
                            <a:lnTo>
                              <a:pt x="0" y="2"/>
                            </a:lnTo>
                            <a:lnTo>
                              <a:pt x="1" y="0"/>
                            </a:lnTo>
                            <a:lnTo>
                              <a:pt x="6" y="0"/>
                            </a:lnTo>
                            <a:lnTo>
                              <a:pt x="7" y="7"/>
                            </a:lnTo>
                            <a:lnTo>
                              <a:pt x="0" y="7"/>
                            </a:lnTo>
                            <a:close/>
                          </a:path>
                        </a:pathLst>
                      </a:custGeom>
                      <a:solidFill>
                        <a:srgbClr val="C0C0C0"/>
                      </a:solidFill>
                      <a:ln w="9525">
                        <a:noFill/>
                        <a:round/>
                        <a:headEnd/>
                        <a:tailEnd/>
                      </a:ln>
                    </p:spPr>
                    <p:txBody>
                      <a:bodyPr/>
                      <a:lstStyle/>
                      <a:p>
                        <a:endParaRPr lang="en-US"/>
                      </a:p>
                    </p:txBody>
                  </p:sp>
                </p:grpSp>
                <p:grpSp>
                  <p:nvGrpSpPr>
                    <p:cNvPr id="23" name="Group 49"/>
                    <p:cNvGrpSpPr>
                      <a:grpSpLocks/>
                    </p:cNvGrpSpPr>
                    <p:nvPr/>
                  </p:nvGrpSpPr>
                  <p:grpSpPr bwMode="auto">
                    <a:xfrm>
                      <a:off x="4586" y="3010"/>
                      <a:ext cx="10" cy="5"/>
                      <a:chOff x="4586" y="3010"/>
                      <a:chExt cx="10" cy="5"/>
                    </a:xfrm>
                  </p:grpSpPr>
                  <p:sp>
                    <p:nvSpPr>
                      <p:cNvPr id="2831" name="Freeform 50"/>
                      <p:cNvSpPr>
                        <a:spLocks/>
                      </p:cNvSpPr>
                      <p:nvPr/>
                    </p:nvSpPr>
                    <p:spPr bwMode="auto">
                      <a:xfrm>
                        <a:off x="4586" y="3010"/>
                        <a:ext cx="3" cy="5"/>
                      </a:xfrm>
                      <a:custGeom>
                        <a:avLst/>
                        <a:gdLst>
                          <a:gd name="T0" fmla="*/ 2 w 3"/>
                          <a:gd name="T1" fmla="*/ 1 h 9"/>
                          <a:gd name="T2" fmla="*/ 0 w 3"/>
                          <a:gd name="T3" fmla="*/ 1 h 9"/>
                          <a:gd name="T4" fmla="*/ 2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endParaRPr lang="en-US"/>
                      </a:p>
                    </p:txBody>
                  </p:sp>
                  <p:sp>
                    <p:nvSpPr>
                      <p:cNvPr id="2832" name="Freeform 51"/>
                      <p:cNvSpPr>
                        <a:spLocks/>
                      </p:cNvSpPr>
                      <p:nvPr/>
                    </p:nvSpPr>
                    <p:spPr bwMode="auto">
                      <a:xfrm>
                        <a:off x="4587" y="3010"/>
                        <a:ext cx="7" cy="3"/>
                      </a:xfrm>
                      <a:custGeom>
                        <a:avLst/>
                        <a:gdLst>
                          <a:gd name="T0" fmla="*/ 1 w 7"/>
                          <a:gd name="T1" fmla="*/ 0 h 5"/>
                          <a:gd name="T2" fmla="*/ 5 w 7"/>
                          <a:gd name="T3" fmla="*/ 0 h 5"/>
                          <a:gd name="T4" fmla="*/ 5 w 7"/>
                          <a:gd name="T5" fmla="*/ 0 h 5"/>
                          <a:gd name="T6" fmla="*/ 6 w 7"/>
                          <a:gd name="T7" fmla="*/ 1 h 5"/>
                          <a:gd name="T8" fmla="*/ 7 w 7"/>
                          <a:gd name="T9" fmla="*/ 1 h 5"/>
                          <a:gd name="T10" fmla="*/ 2 w 7"/>
                          <a:gd name="T11" fmla="*/ 1 h 5"/>
                          <a:gd name="T12" fmla="*/ 1 w 7"/>
                          <a:gd name="T13" fmla="*/ 1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6" y="1"/>
                            </a:lnTo>
                            <a:lnTo>
                              <a:pt x="7" y="5"/>
                            </a:lnTo>
                            <a:lnTo>
                              <a:pt x="2" y="5"/>
                            </a:lnTo>
                            <a:lnTo>
                              <a:pt x="1" y="3"/>
                            </a:lnTo>
                            <a:lnTo>
                              <a:pt x="0" y="0"/>
                            </a:lnTo>
                            <a:lnTo>
                              <a:pt x="1" y="0"/>
                            </a:lnTo>
                            <a:close/>
                          </a:path>
                        </a:pathLst>
                      </a:custGeom>
                      <a:solidFill>
                        <a:srgbClr val="E0E0E0"/>
                      </a:solidFill>
                      <a:ln w="9525">
                        <a:noFill/>
                        <a:round/>
                        <a:headEnd/>
                        <a:tailEnd/>
                      </a:ln>
                    </p:spPr>
                    <p:txBody>
                      <a:bodyPr/>
                      <a:lstStyle/>
                      <a:p>
                        <a:endParaRPr lang="en-US"/>
                      </a:p>
                    </p:txBody>
                  </p:sp>
                  <p:sp>
                    <p:nvSpPr>
                      <p:cNvPr id="2833" name="Freeform 52"/>
                      <p:cNvSpPr>
                        <a:spLocks/>
                      </p:cNvSpPr>
                      <p:nvPr/>
                    </p:nvSpPr>
                    <p:spPr bwMode="auto">
                      <a:xfrm>
                        <a:off x="4588" y="3013"/>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24" name="Group 53"/>
                    <p:cNvGrpSpPr>
                      <a:grpSpLocks/>
                    </p:cNvGrpSpPr>
                    <p:nvPr/>
                  </p:nvGrpSpPr>
                  <p:grpSpPr bwMode="auto">
                    <a:xfrm>
                      <a:off x="4589" y="3013"/>
                      <a:ext cx="9" cy="5"/>
                      <a:chOff x="4589" y="3013"/>
                      <a:chExt cx="9" cy="5"/>
                    </a:xfrm>
                  </p:grpSpPr>
                  <p:sp>
                    <p:nvSpPr>
                      <p:cNvPr id="2828" name="Freeform 54"/>
                      <p:cNvSpPr>
                        <a:spLocks/>
                      </p:cNvSpPr>
                      <p:nvPr/>
                    </p:nvSpPr>
                    <p:spPr bwMode="auto">
                      <a:xfrm>
                        <a:off x="4589" y="301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4"/>
                            </a:lnTo>
                            <a:lnTo>
                              <a:pt x="1" y="10"/>
                            </a:lnTo>
                            <a:close/>
                          </a:path>
                        </a:pathLst>
                      </a:custGeom>
                      <a:solidFill>
                        <a:srgbClr val="A0A0A0"/>
                      </a:solidFill>
                      <a:ln w="9525">
                        <a:noFill/>
                        <a:round/>
                        <a:headEnd/>
                        <a:tailEnd/>
                      </a:ln>
                    </p:spPr>
                    <p:txBody>
                      <a:bodyPr/>
                      <a:lstStyle/>
                      <a:p>
                        <a:endParaRPr lang="en-US"/>
                      </a:p>
                    </p:txBody>
                  </p:sp>
                  <p:sp>
                    <p:nvSpPr>
                      <p:cNvPr id="2829" name="Freeform 55"/>
                      <p:cNvSpPr>
                        <a:spLocks/>
                      </p:cNvSpPr>
                      <p:nvPr/>
                    </p:nvSpPr>
                    <p:spPr bwMode="auto">
                      <a:xfrm>
                        <a:off x="4590"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830" name="Freeform 56"/>
                      <p:cNvSpPr>
                        <a:spLocks/>
                      </p:cNvSpPr>
                      <p:nvPr/>
                    </p:nvSpPr>
                    <p:spPr bwMode="auto">
                      <a:xfrm>
                        <a:off x="4591" y="3015"/>
                        <a:ext cx="7" cy="3"/>
                      </a:xfrm>
                      <a:custGeom>
                        <a:avLst/>
                        <a:gdLst>
                          <a:gd name="T0" fmla="*/ 0 w 7"/>
                          <a:gd name="T1" fmla="*/ 1 h 6"/>
                          <a:gd name="T2" fmla="*/ 0 w 7"/>
                          <a:gd name="T3" fmla="*/ 1 h 6"/>
                          <a:gd name="T4" fmla="*/ 0 w 7"/>
                          <a:gd name="T5" fmla="*/ 1 h 6"/>
                          <a:gd name="T6" fmla="*/ 1 w 7"/>
                          <a:gd name="T7" fmla="*/ 0 h 6"/>
                          <a:gd name="T8" fmla="*/ 6 w 7"/>
                          <a:gd name="T9" fmla="*/ 0 h 6"/>
                          <a:gd name="T10" fmla="*/ 7 w 7"/>
                          <a:gd name="T11" fmla="*/ 1 h 6"/>
                          <a:gd name="T12" fmla="*/ 0 w 7"/>
                          <a:gd name="T13" fmla="*/ 1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2"/>
                            </a:lnTo>
                            <a:lnTo>
                              <a:pt x="1" y="0"/>
                            </a:lnTo>
                            <a:lnTo>
                              <a:pt x="6" y="0"/>
                            </a:lnTo>
                            <a:lnTo>
                              <a:pt x="7" y="6"/>
                            </a:lnTo>
                            <a:lnTo>
                              <a:pt x="0" y="6"/>
                            </a:lnTo>
                            <a:close/>
                          </a:path>
                        </a:pathLst>
                      </a:custGeom>
                      <a:solidFill>
                        <a:srgbClr val="C0C0C0"/>
                      </a:solidFill>
                      <a:ln w="9525">
                        <a:noFill/>
                        <a:round/>
                        <a:headEnd/>
                        <a:tailEnd/>
                      </a:ln>
                    </p:spPr>
                    <p:txBody>
                      <a:bodyPr/>
                      <a:lstStyle/>
                      <a:p>
                        <a:endParaRPr lang="en-US"/>
                      </a:p>
                    </p:txBody>
                  </p:sp>
                </p:grpSp>
                <p:grpSp>
                  <p:nvGrpSpPr>
                    <p:cNvPr id="25" name="Group 57"/>
                    <p:cNvGrpSpPr>
                      <a:grpSpLocks/>
                    </p:cNvGrpSpPr>
                    <p:nvPr/>
                  </p:nvGrpSpPr>
                  <p:grpSpPr bwMode="auto">
                    <a:xfrm>
                      <a:off x="4591" y="3016"/>
                      <a:ext cx="11" cy="5"/>
                      <a:chOff x="4591" y="3016"/>
                      <a:chExt cx="11" cy="5"/>
                    </a:xfrm>
                  </p:grpSpPr>
                  <p:sp>
                    <p:nvSpPr>
                      <p:cNvPr id="2825" name="Freeform 58"/>
                      <p:cNvSpPr>
                        <a:spLocks/>
                      </p:cNvSpPr>
                      <p:nvPr/>
                    </p:nvSpPr>
                    <p:spPr bwMode="auto">
                      <a:xfrm>
                        <a:off x="4591" y="3016"/>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2826" name="Freeform 59"/>
                      <p:cNvSpPr>
                        <a:spLocks/>
                      </p:cNvSpPr>
                      <p:nvPr/>
                    </p:nvSpPr>
                    <p:spPr bwMode="auto">
                      <a:xfrm>
                        <a:off x="4592" y="301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6"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827" name="Freeform 60"/>
                      <p:cNvSpPr>
                        <a:spLocks/>
                      </p:cNvSpPr>
                      <p:nvPr/>
                    </p:nvSpPr>
                    <p:spPr bwMode="auto">
                      <a:xfrm>
                        <a:off x="4593" y="3018"/>
                        <a:ext cx="9" cy="3"/>
                      </a:xfrm>
                      <a:custGeom>
                        <a:avLst/>
                        <a:gdLst>
                          <a:gd name="T0" fmla="*/ 0 w 9"/>
                          <a:gd name="T1" fmla="*/ 0 h 7"/>
                          <a:gd name="T2" fmla="*/ 0 w 9"/>
                          <a:gd name="T3" fmla="*/ 0 h 7"/>
                          <a:gd name="T4" fmla="*/ 1 w 9"/>
                          <a:gd name="T5" fmla="*/ 0 h 7"/>
                          <a:gd name="T6" fmla="*/ 1 w 9"/>
                          <a:gd name="T7" fmla="*/ 0 h 7"/>
                          <a:gd name="T8" fmla="*/ 6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6" y="0"/>
                            </a:lnTo>
                            <a:lnTo>
                              <a:pt x="9" y="7"/>
                            </a:lnTo>
                            <a:lnTo>
                              <a:pt x="0" y="7"/>
                            </a:lnTo>
                            <a:close/>
                          </a:path>
                        </a:pathLst>
                      </a:custGeom>
                      <a:solidFill>
                        <a:srgbClr val="C0C0C0"/>
                      </a:solidFill>
                      <a:ln w="9525">
                        <a:noFill/>
                        <a:round/>
                        <a:headEnd/>
                        <a:tailEnd/>
                      </a:ln>
                    </p:spPr>
                    <p:txBody>
                      <a:bodyPr/>
                      <a:lstStyle/>
                      <a:p>
                        <a:endParaRPr lang="en-US"/>
                      </a:p>
                    </p:txBody>
                  </p:sp>
                </p:grpSp>
                <p:grpSp>
                  <p:nvGrpSpPr>
                    <p:cNvPr id="26" name="Group 61"/>
                    <p:cNvGrpSpPr>
                      <a:grpSpLocks/>
                    </p:cNvGrpSpPr>
                    <p:nvPr/>
                  </p:nvGrpSpPr>
                  <p:grpSpPr bwMode="auto">
                    <a:xfrm>
                      <a:off x="4594" y="3019"/>
                      <a:ext cx="20" cy="17"/>
                      <a:chOff x="4594" y="3019"/>
                      <a:chExt cx="20" cy="17"/>
                    </a:xfrm>
                  </p:grpSpPr>
                  <p:grpSp>
                    <p:nvGrpSpPr>
                      <p:cNvPr id="27" name="Group 62"/>
                      <p:cNvGrpSpPr>
                        <a:grpSpLocks/>
                      </p:cNvGrpSpPr>
                      <p:nvPr/>
                    </p:nvGrpSpPr>
                    <p:grpSpPr bwMode="auto">
                      <a:xfrm>
                        <a:off x="4594" y="3019"/>
                        <a:ext cx="10" cy="5"/>
                        <a:chOff x="4594" y="3019"/>
                        <a:chExt cx="10" cy="5"/>
                      </a:xfrm>
                    </p:grpSpPr>
                    <p:sp>
                      <p:nvSpPr>
                        <p:cNvPr id="2822" name="Freeform 63"/>
                        <p:cNvSpPr>
                          <a:spLocks/>
                        </p:cNvSpPr>
                        <p:nvPr/>
                      </p:nvSpPr>
                      <p:spPr bwMode="auto">
                        <a:xfrm>
                          <a:off x="4594" y="3019"/>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2823" name="Freeform 64"/>
                        <p:cNvSpPr>
                          <a:spLocks/>
                        </p:cNvSpPr>
                        <p:nvPr/>
                      </p:nvSpPr>
                      <p:spPr bwMode="auto">
                        <a:xfrm>
                          <a:off x="4595" y="3019"/>
                          <a:ext cx="8" cy="2"/>
                        </a:xfrm>
                        <a:custGeom>
                          <a:avLst/>
                          <a:gdLst>
                            <a:gd name="T0" fmla="*/ 0 w 8"/>
                            <a:gd name="T1" fmla="*/ 0 h 5"/>
                            <a:gd name="T2" fmla="*/ 4 w 8"/>
                            <a:gd name="T3" fmla="*/ 0 h 5"/>
                            <a:gd name="T4" fmla="*/ 4 w 8"/>
                            <a:gd name="T5" fmla="*/ 0 h 5"/>
                            <a:gd name="T6" fmla="*/ 6 w 8"/>
                            <a:gd name="T7" fmla="*/ 0 h 5"/>
                            <a:gd name="T8" fmla="*/ 8 w 8"/>
                            <a:gd name="T9" fmla="*/ 0 h 5"/>
                            <a:gd name="T10" fmla="*/ 1 w 8"/>
                            <a:gd name="T11" fmla="*/ 0 h 5"/>
                            <a:gd name="T12" fmla="*/ 0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4" y="0"/>
                              </a:lnTo>
                              <a:lnTo>
                                <a:pt x="4" y="2"/>
                              </a:lnTo>
                              <a:lnTo>
                                <a:pt x="6" y="3"/>
                              </a:lnTo>
                              <a:lnTo>
                                <a:pt x="8" y="5"/>
                              </a:lnTo>
                              <a:lnTo>
                                <a:pt x="1" y="5"/>
                              </a:lnTo>
                              <a:lnTo>
                                <a:pt x="0" y="3"/>
                              </a:lnTo>
                              <a:lnTo>
                                <a:pt x="0" y="2"/>
                              </a:lnTo>
                              <a:lnTo>
                                <a:pt x="0" y="0"/>
                              </a:lnTo>
                              <a:close/>
                            </a:path>
                          </a:pathLst>
                        </a:custGeom>
                        <a:solidFill>
                          <a:srgbClr val="E0E0E0"/>
                        </a:solidFill>
                        <a:ln w="9525">
                          <a:noFill/>
                          <a:round/>
                          <a:headEnd/>
                          <a:tailEnd/>
                        </a:ln>
                      </p:spPr>
                      <p:txBody>
                        <a:bodyPr/>
                        <a:lstStyle/>
                        <a:p>
                          <a:endParaRPr lang="en-US"/>
                        </a:p>
                      </p:txBody>
                    </p:sp>
                    <p:sp>
                      <p:nvSpPr>
                        <p:cNvPr id="2824" name="Freeform 65"/>
                        <p:cNvSpPr>
                          <a:spLocks/>
                        </p:cNvSpPr>
                        <p:nvPr/>
                      </p:nvSpPr>
                      <p:spPr bwMode="auto">
                        <a:xfrm>
                          <a:off x="4595" y="3021"/>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4"/>
                              </a:lnTo>
                              <a:lnTo>
                                <a:pt x="1" y="1"/>
                              </a:lnTo>
                              <a:lnTo>
                                <a:pt x="1" y="0"/>
                              </a:lnTo>
                              <a:lnTo>
                                <a:pt x="8" y="0"/>
                              </a:lnTo>
                              <a:lnTo>
                                <a:pt x="9" y="6"/>
                              </a:lnTo>
                              <a:lnTo>
                                <a:pt x="0" y="6"/>
                              </a:lnTo>
                              <a:close/>
                            </a:path>
                          </a:pathLst>
                        </a:custGeom>
                        <a:solidFill>
                          <a:srgbClr val="C0C0C0"/>
                        </a:solidFill>
                        <a:ln w="9525">
                          <a:noFill/>
                          <a:round/>
                          <a:headEnd/>
                          <a:tailEnd/>
                        </a:ln>
                      </p:spPr>
                      <p:txBody>
                        <a:bodyPr/>
                        <a:lstStyle/>
                        <a:p>
                          <a:endParaRPr lang="en-US"/>
                        </a:p>
                      </p:txBody>
                    </p:sp>
                  </p:grpSp>
                  <p:grpSp>
                    <p:nvGrpSpPr>
                      <p:cNvPr id="28" name="Group 66"/>
                      <p:cNvGrpSpPr>
                        <a:grpSpLocks/>
                      </p:cNvGrpSpPr>
                      <p:nvPr/>
                    </p:nvGrpSpPr>
                    <p:grpSpPr bwMode="auto">
                      <a:xfrm>
                        <a:off x="4596" y="3022"/>
                        <a:ext cx="10" cy="6"/>
                        <a:chOff x="4596" y="3022"/>
                        <a:chExt cx="10" cy="6"/>
                      </a:xfrm>
                    </p:grpSpPr>
                    <p:sp>
                      <p:nvSpPr>
                        <p:cNvPr id="2819" name="Freeform 67"/>
                        <p:cNvSpPr>
                          <a:spLocks/>
                        </p:cNvSpPr>
                        <p:nvPr/>
                      </p:nvSpPr>
                      <p:spPr bwMode="auto">
                        <a:xfrm>
                          <a:off x="4596" y="3022"/>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2820" name="Freeform 68"/>
                        <p:cNvSpPr>
                          <a:spLocks/>
                        </p:cNvSpPr>
                        <p:nvPr/>
                      </p:nvSpPr>
                      <p:spPr bwMode="auto">
                        <a:xfrm>
                          <a:off x="4597" y="3022"/>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8"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2821" name="Freeform 69"/>
                        <p:cNvSpPr>
                          <a:spLocks/>
                        </p:cNvSpPr>
                        <p:nvPr/>
                      </p:nvSpPr>
                      <p:spPr bwMode="auto">
                        <a:xfrm>
                          <a:off x="4597" y="3024"/>
                          <a:ext cx="9" cy="4"/>
                        </a:xfrm>
                        <a:custGeom>
                          <a:avLst/>
                          <a:gdLst>
                            <a:gd name="T0" fmla="*/ 0 w 9"/>
                            <a:gd name="T1" fmla="*/ 1 h 6"/>
                            <a:gd name="T2" fmla="*/ 1 w 9"/>
                            <a:gd name="T3" fmla="*/ 1 h 6"/>
                            <a:gd name="T4" fmla="*/ 1 w 9"/>
                            <a:gd name="T5" fmla="*/ 1 h 6"/>
                            <a:gd name="T6" fmla="*/ 2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1" y="3"/>
                              </a:lnTo>
                              <a:lnTo>
                                <a:pt x="1" y="1"/>
                              </a:lnTo>
                              <a:lnTo>
                                <a:pt x="2" y="0"/>
                              </a:lnTo>
                              <a:lnTo>
                                <a:pt x="8" y="0"/>
                              </a:lnTo>
                              <a:lnTo>
                                <a:pt x="9" y="6"/>
                              </a:lnTo>
                              <a:lnTo>
                                <a:pt x="0" y="6"/>
                              </a:lnTo>
                              <a:close/>
                            </a:path>
                          </a:pathLst>
                        </a:custGeom>
                        <a:solidFill>
                          <a:srgbClr val="C0C0C0"/>
                        </a:solidFill>
                        <a:ln w="9525">
                          <a:noFill/>
                          <a:round/>
                          <a:headEnd/>
                          <a:tailEnd/>
                        </a:ln>
                      </p:spPr>
                      <p:txBody>
                        <a:bodyPr/>
                        <a:lstStyle/>
                        <a:p>
                          <a:endParaRPr lang="en-US"/>
                        </a:p>
                      </p:txBody>
                    </p:sp>
                  </p:grpSp>
                  <p:grpSp>
                    <p:nvGrpSpPr>
                      <p:cNvPr id="29" name="Group 70"/>
                      <p:cNvGrpSpPr>
                        <a:grpSpLocks/>
                      </p:cNvGrpSpPr>
                      <p:nvPr/>
                    </p:nvGrpSpPr>
                    <p:grpSpPr bwMode="auto">
                      <a:xfrm>
                        <a:off x="4598" y="3025"/>
                        <a:ext cx="11" cy="5"/>
                        <a:chOff x="4598" y="3025"/>
                        <a:chExt cx="11" cy="5"/>
                      </a:xfrm>
                    </p:grpSpPr>
                    <p:sp>
                      <p:nvSpPr>
                        <p:cNvPr id="2816" name="Freeform 71"/>
                        <p:cNvSpPr>
                          <a:spLocks/>
                        </p:cNvSpPr>
                        <p:nvPr/>
                      </p:nvSpPr>
                      <p:spPr bwMode="auto">
                        <a:xfrm>
                          <a:off x="4598" y="3025"/>
                          <a:ext cx="4" cy="5"/>
                        </a:xfrm>
                        <a:custGeom>
                          <a:avLst/>
                          <a:gdLst>
                            <a:gd name="T0" fmla="*/ 3 w 4"/>
                            <a:gd name="T1" fmla="*/ 1 h 10"/>
                            <a:gd name="T2" fmla="*/ 0 w 4"/>
                            <a:gd name="T3" fmla="*/ 1 h 10"/>
                            <a:gd name="T4" fmla="*/ 1 w 4"/>
                            <a:gd name="T5" fmla="*/ 0 h 10"/>
                            <a:gd name="T6" fmla="*/ 4 w 4"/>
                            <a:gd name="T7" fmla="*/ 1 h 10"/>
                            <a:gd name="T8" fmla="*/ 3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10"/>
                              </a:moveTo>
                              <a:lnTo>
                                <a:pt x="0" y="4"/>
                              </a:lnTo>
                              <a:lnTo>
                                <a:pt x="1" y="0"/>
                              </a:lnTo>
                              <a:lnTo>
                                <a:pt x="4" y="5"/>
                              </a:lnTo>
                              <a:lnTo>
                                <a:pt x="3" y="10"/>
                              </a:lnTo>
                              <a:close/>
                            </a:path>
                          </a:pathLst>
                        </a:custGeom>
                        <a:solidFill>
                          <a:srgbClr val="A0A0A0"/>
                        </a:solidFill>
                        <a:ln w="9525">
                          <a:noFill/>
                          <a:round/>
                          <a:headEnd/>
                          <a:tailEnd/>
                        </a:ln>
                      </p:spPr>
                      <p:txBody>
                        <a:bodyPr/>
                        <a:lstStyle/>
                        <a:p>
                          <a:endParaRPr lang="en-US"/>
                        </a:p>
                      </p:txBody>
                    </p:sp>
                    <p:sp>
                      <p:nvSpPr>
                        <p:cNvPr id="2817" name="Freeform 72"/>
                        <p:cNvSpPr>
                          <a:spLocks/>
                        </p:cNvSpPr>
                        <p:nvPr/>
                      </p:nvSpPr>
                      <p:spPr bwMode="auto">
                        <a:xfrm>
                          <a:off x="4599" y="3025"/>
                          <a:ext cx="8" cy="3"/>
                        </a:xfrm>
                        <a:custGeom>
                          <a:avLst/>
                          <a:gdLst>
                            <a:gd name="T0" fmla="*/ 0 w 8"/>
                            <a:gd name="T1" fmla="*/ 0 h 5"/>
                            <a:gd name="T2" fmla="*/ 6 w 8"/>
                            <a:gd name="T3" fmla="*/ 0 h 5"/>
                            <a:gd name="T4" fmla="*/ 6 w 8"/>
                            <a:gd name="T5" fmla="*/ 0 h 5"/>
                            <a:gd name="T6" fmla="*/ 7 w 8"/>
                            <a:gd name="T7" fmla="*/ 1 h 5"/>
                            <a:gd name="T8" fmla="*/ 8 w 8"/>
                            <a:gd name="T9" fmla="*/ 1 h 5"/>
                            <a:gd name="T10" fmla="*/ 3 w 8"/>
                            <a:gd name="T11" fmla="*/ 1 h 5"/>
                            <a:gd name="T12" fmla="*/ 2 w 8"/>
                            <a:gd name="T13" fmla="*/ 1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7" y="2"/>
                              </a:lnTo>
                              <a:lnTo>
                                <a:pt x="8" y="5"/>
                              </a:lnTo>
                              <a:lnTo>
                                <a:pt x="3" y="5"/>
                              </a:lnTo>
                              <a:lnTo>
                                <a:pt x="2" y="4"/>
                              </a:lnTo>
                              <a:lnTo>
                                <a:pt x="0" y="0"/>
                              </a:lnTo>
                              <a:close/>
                            </a:path>
                          </a:pathLst>
                        </a:custGeom>
                        <a:solidFill>
                          <a:srgbClr val="E0E0E0"/>
                        </a:solidFill>
                        <a:ln w="9525">
                          <a:noFill/>
                          <a:round/>
                          <a:headEnd/>
                          <a:tailEnd/>
                        </a:ln>
                      </p:spPr>
                      <p:txBody>
                        <a:bodyPr/>
                        <a:lstStyle/>
                        <a:p>
                          <a:endParaRPr lang="en-US"/>
                        </a:p>
                      </p:txBody>
                    </p:sp>
                    <p:sp>
                      <p:nvSpPr>
                        <p:cNvPr id="2818" name="Freeform 73"/>
                        <p:cNvSpPr>
                          <a:spLocks/>
                        </p:cNvSpPr>
                        <p:nvPr/>
                      </p:nvSpPr>
                      <p:spPr bwMode="auto">
                        <a:xfrm>
                          <a:off x="4601" y="3028"/>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0" y="2"/>
                              </a:lnTo>
                              <a:lnTo>
                                <a:pt x="1" y="0"/>
                              </a:lnTo>
                              <a:lnTo>
                                <a:pt x="6" y="0"/>
                              </a:lnTo>
                              <a:lnTo>
                                <a:pt x="8" y="5"/>
                              </a:lnTo>
                              <a:lnTo>
                                <a:pt x="0" y="5"/>
                              </a:lnTo>
                              <a:close/>
                            </a:path>
                          </a:pathLst>
                        </a:custGeom>
                        <a:solidFill>
                          <a:srgbClr val="C0C0C0"/>
                        </a:solidFill>
                        <a:ln w="9525">
                          <a:noFill/>
                          <a:round/>
                          <a:headEnd/>
                          <a:tailEnd/>
                        </a:ln>
                      </p:spPr>
                      <p:txBody>
                        <a:bodyPr/>
                        <a:lstStyle/>
                        <a:p>
                          <a:endParaRPr lang="en-US"/>
                        </a:p>
                      </p:txBody>
                    </p:sp>
                  </p:grpSp>
                  <p:grpSp>
                    <p:nvGrpSpPr>
                      <p:cNvPr id="30" name="Group 74"/>
                      <p:cNvGrpSpPr>
                        <a:grpSpLocks/>
                      </p:cNvGrpSpPr>
                      <p:nvPr/>
                    </p:nvGrpSpPr>
                    <p:grpSpPr bwMode="auto">
                      <a:xfrm>
                        <a:off x="4602" y="3028"/>
                        <a:ext cx="9" cy="5"/>
                        <a:chOff x="4602" y="3028"/>
                        <a:chExt cx="9" cy="5"/>
                      </a:xfrm>
                    </p:grpSpPr>
                    <p:sp>
                      <p:nvSpPr>
                        <p:cNvPr id="2813" name="Freeform 75"/>
                        <p:cNvSpPr>
                          <a:spLocks/>
                        </p:cNvSpPr>
                        <p:nvPr/>
                      </p:nvSpPr>
                      <p:spPr bwMode="auto">
                        <a:xfrm>
                          <a:off x="4602" y="3028"/>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2814" name="Freeform 76"/>
                        <p:cNvSpPr>
                          <a:spLocks/>
                        </p:cNvSpPr>
                        <p:nvPr/>
                      </p:nvSpPr>
                      <p:spPr bwMode="auto">
                        <a:xfrm>
                          <a:off x="4603" y="3028"/>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5" y="3"/>
                              </a:lnTo>
                              <a:lnTo>
                                <a:pt x="7" y="5"/>
                              </a:lnTo>
                              <a:lnTo>
                                <a:pt x="1"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2815" name="Freeform 77"/>
                        <p:cNvSpPr>
                          <a:spLocks/>
                        </p:cNvSpPr>
                        <p:nvPr/>
                      </p:nvSpPr>
                      <p:spPr bwMode="auto">
                        <a:xfrm>
                          <a:off x="4603" y="3030"/>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nvGrpSpPr>
                      <p:cNvPr id="31" name="Group 78"/>
                      <p:cNvGrpSpPr>
                        <a:grpSpLocks/>
                      </p:cNvGrpSpPr>
                      <p:nvPr/>
                    </p:nvGrpSpPr>
                    <p:grpSpPr bwMode="auto">
                      <a:xfrm>
                        <a:off x="4604" y="3031"/>
                        <a:ext cx="10" cy="5"/>
                        <a:chOff x="4604" y="3031"/>
                        <a:chExt cx="10" cy="5"/>
                      </a:xfrm>
                    </p:grpSpPr>
                    <p:sp>
                      <p:nvSpPr>
                        <p:cNvPr id="2810" name="Freeform 79"/>
                        <p:cNvSpPr>
                          <a:spLocks/>
                        </p:cNvSpPr>
                        <p:nvPr/>
                      </p:nvSpPr>
                      <p:spPr bwMode="auto">
                        <a:xfrm>
                          <a:off x="4604" y="303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2811" name="Freeform 80"/>
                        <p:cNvSpPr>
                          <a:spLocks/>
                        </p:cNvSpPr>
                        <p:nvPr/>
                      </p:nvSpPr>
                      <p:spPr bwMode="auto">
                        <a:xfrm>
                          <a:off x="4605" y="3031"/>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2812" name="Freeform 81"/>
                        <p:cNvSpPr>
                          <a:spLocks/>
                        </p:cNvSpPr>
                        <p:nvPr/>
                      </p:nvSpPr>
                      <p:spPr bwMode="auto">
                        <a:xfrm>
                          <a:off x="4606" y="3033"/>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2237" name="Group 82"/>
                    <p:cNvGrpSpPr>
                      <a:grpSpLocks/>
                    </p:cNvGrpSpPr>
                    <p:nvPr/>
                  </p:nvGrpSpPr>
                  <p:grpSpPr bwMode="auto">
                    <a:xfrm>
                      <a:off x="4606" y="3034"/>
                      <a:ext cx="20" cy="17"/>
                      <a:chOff x="4606" y="3034"/>
                      <a:chExt cx="20" cy="17"/>
                    </a:xfrm>
                  </p:grpSpPr>
                  <p:grpSp>
                    <p:nvGrpSpPr>
                      <p:cNvPr id="2239" name="Group 83"/>
                      <p:cNvGrpSpPr>
                        <a:grpSpLocks/>
                      </p:cNvGrpSpPr>
                      <p:nvPr/>
                    </p:nvGrpSpPr>
                    <p:grpSpPr bwMode="auto">
                      <a:xfrm>
                        <a:off x="4606" y="3034"/>
                        <a:ext cx="10" cy="5"/>
                        <a:chOff x="4606" y="3034"/>
                        <a:chExt cx="10" cy="5"/>
                      </a:xfrm>
                    </p:grpSpPr>
                    <p:sp>
                      <p:nvSpPr>
                        <p:cNvPr id="2802" name="Freeform 84"/>
                        <p:cNvSpPr>
                          <a:spLocks/>
                        </p:cNvSpPr>
                        <p:nvPr/>
                      </p:nvSpPr>
                      <p:spPr bwMode="auto">
                        <a:xfrm>
                          <a:off x="4606" y="3034"/>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endParaRPr lang="en-US"/>
                        </a:p>
                      </p:txBody>
                    </p:sp>
                    <p:sp>
                      <p:nvSpPr>
                        <p:cNvPr id="2803" name="Freeform 85"/>
                        <p:cNvSpPr>
                          <a:spLocks/>
                        </p:cNvSpPr>
                        <p:nvPr/>
                      </p:nvSpPr>
                      <p:spPr bwMode="auto">
                        <a:xfrm>
                          <a:off x="4607" y="303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2804" name="Freeform 86"/>
                        <p:cNvSpPr>
                          <a:spLocks/>
                        </p:cNvSpPr>
                        <p:nvPr/>
                      </p:nvSpPr>
                      <p:spPr bwMode="auto">
                        <a:xfrm>
                          <a:off x="4608" y="3037"/>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64" name="Group 87"/>
                      <p:cNvGrpSpPr>
                        <a:grpSpLocks/>
                      </p:cNvGrpSpPr>
                      <p:nvPr/>
                    </p:nvGrpSpPr>
                    <p:grpSpPr bwMode="auto">
                      <a:xfrm>
                        <a:off x="4609" y="3037"/>
                        <a:ext cx="9" cy="5"/>
                        <a:chOff x="4609" y="3037"/>
                        <a:chExt cx="9" cy="5"/>
                      </a:xfrm>
                    </p:grpSpPr>
                    <p:sp>
                      <p:nvSpPr>
                        <p:cNvPr id="2799" name="Freeform 88"/>
                        <p:cNvSpPr>
                          <a:spLocks/>
                        </p:cNvSpPr>
                        <p:nvPr/>
                      </p:nvSpPr>
                      <p:spPr bwMode="auto">
                        <a:xfrm>
                          <a:off x="4609" y="3037"/>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2800" name="Freeform 89"/>
                        <p:cNvSpPr>
                          <a:spLocks/>
                        </p:cNvSpPr>
                        <p:nvPr/>
                      </p:nvSpPr>
                      <p:spPr bwMode="auto">
                        <a:xfrm>
                          <a:off x="4610" y="3037"/>
                          <a:ext cx="7" cy="2"/>
                        </a:xfrm>
                        <a:custGeom>
                          <a:avLst/>
                          <a:gdLst>
                            <a:gd name="T0" fmla="*/ 0 w 7"/>
                            <a:gd name="T1" fmla="*/ 0 h 4"/>
                            <a:gd name="T2" fmla="*/ 4 w 7"/>
                            <a:gd name="T3" fmla="*/ 0 h 4"/>
                            <a:gd name="T4" fmla="*/ 5 w 7"/>
                            <a:gd name="T5" fmla="*/ 0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0"/>
                              </a:lnTo>
                              <a:lnTo>
                                <a:pt x="5" y="1"/>
                              </a:lnTo>
                              <a:lnTo>
                                <a:pt x="7" y="4"/>
                              </a:lnTo>
                              <a:lnTo>
                                <a:pt x="1"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801" name="Freeform 90"/>
                        <p:cNvSpPr>
                          <a:spLocks/>
                        </p:cNvSpPr>
                        <p:nvPr/>
                      </p:nvSpPr>
                      <p:spPr bwMode="auto">
                        <a:xfrm>
                          <a:off x="4610" y="3039"/>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65" name="Group 91"/>
                      <p:cNvGrpSpPr>
                        <a:grpSpLocks/>
                      </p:cNvGrpSpPr>
                      <p:nvPr/>
                    </p:nvGrpSpPr>
                    <p:grpSpPr bwMode="auto">
                      <a:xfrm>
                        <a:off x="4611" y="3040"/>
                        <a:ext cx="10" cy="5"/>
                        <a:chOff x="4611" y="3040"/>
                        <a:chExt cx="10" cy="5"/>
                      </a:xfrm>
                    </p:grpSpPr>
                    <p:sp>
                      <p:nvSpPr>
                        <p:cNvPr id="2796" name="Freeform 92"/>
                        <p:cNvSpPr>
                          <a:spLocks/>
                        </p:cNvSpPr>
                        <p:nvPr/>
                      </p:nvSpPr>
                      <p:spPr bwMode="auto">
                        <a:xfrm>
                          <a:off x="4611" y="3040"/>
                          <a:ext cx="3" cy="5"/>
                        </a:xfrm>
                        <a:custGeom>
                          <a:avLst/>
                          <a:gdLst>
                            <a:gd name="T0" fmla="*/ 2 w 3"/>
                            <a:gd name="T1" fmla="*/ 1 h 9"/>
                            <a:gd name="T2" fmla="*/ 0 w 3"/>
                            <a:gd name="T3" fmla="*/ 1 h 9"/>
                            <a:gd name="T4" fmla="*/ 1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2797" name="Freeform 93"/>
                        <p:cNvSpPr>
                          <a:spLocks/>
                        </p:cNvSpPr>
                        <p:nvPr/>
                      </p:nvSpPr>
                      <p:spPr bwMode="auto">
                        <a:xfrm>
                          <a:off x="4612" y="3040"/>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2798" name="Freeform 94"/>
                        <p:cNvSpPr>
                          <a:spLocks/>
                        </p:cNvSpPr>
                        <p:nvPr/>
                      </p:nvSpPr>
                      <p:spPr bwMode="auto">
                        <a:xfrm>
                          <a:off x="4613" y="3042"/>
                          <a:ext cx="8" cy="3"/>
                        </a:xfrm>
                        <a:custGeom>
                          <a:avLst/>
                          <a:gdLst>
                            <a:gd name="T0" fmla="*/ 0 w 8"/>
                            <a:gd name="T1" fmla="*/ 2 h 4"/>
                            <a:gd name="T2" fmla="*/ 0 w 8"/>
                            <a:gd name="T3" fmla="*/ 2 h 4"/>
                            <a:gd name="T4" fmla="*/ 0 w 8"/>
                            <a:gd name="T5" fmla="*/ 1 h 4"/>
                            <a:gd name="T6" fmla="*/ 1 w 8"/>
                            <a:gd name="T7" fmla="*/ 0 h 4"/>
                            <a:gd name="T8" fmla="*/ 6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66" name="Group 95"/>
                      <p:cNvGrpSpPr>
                        <a:grpSpLocks/>
                      </p:cNvGrpSpPr>
                      <p:nvPr/>
                    </p:nvGrpSpPr>
                    <p:grpSpPr bwMode="auto">
                      <a:xfrm>
                        <a:off x="4614" y="3042"/>
                        <a:ext cx="10" cy="6"/>
                        <a:chOff x="4614" y="3042"/>
                        <a:chExt cx="10" cy="6"/>
                      </a:xfrm>
                    </p:grpSpPr>
                    <p:sp>
                      <p:nvSpPr>
                        <p:cNvPr id="2793" name="Freeform 96"/>
                        <p:cNvSpPr>
                          <a:spLocks/>
                        </p:cNvSpPr>
                        <p:nvPr/>
                      </p:nvSpPr>
                      <p:spPr bwMode="auto">
                        <a:xfrm>
                          <a:off x="4614" y="3042"/>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2794" name="Freeform 97"/>
                        <p:cNvSpPr>
                          <a:spLocks/>
                        </p:cNvSpPr>
                        <p:nvPr/>
                      </p:nvSpPr>
                      <p:spPr bwMode="auto">
                        <a:xfrm>
                          <a:off x="4615" y="3043"/>
                          <a:ext cx="8" cy="2"/>
                        </a:xfrm>
                        <a:custGeom>
                          <a:avLst/>
                          <a:gdLst>
                            <a:gd name="T0" fmla="*/ 0 w 8"/>
                            <a:gd name="T1" fmla="*/ 0 h 3"/>
                            <a:gd name="T2" fmla="*/ 4 w 8"/>
                            <a:gd name="T3" fmla="*/ 0 h 3"/>
                            <a:gd name="T4" fmla="*/ 4 w 8"/>
                            <a:gd name="T5" fmla="*/ 0 h 3"/>
                            <a:gd name="T6" fmla="*/ 6 w 8"/>
                            <a:gd name="T7" fmla="*/ 1 h 3"/>
                            <a:gd name="T8" fmla="*/ 8 w 8"/>
                            <a:gd name="T9" fmla="*/ 1 h 3"/>
                            <a:gd name="T10" fmla="*/ 1 w 8"/>
                            <a:gd name="T11" fmla="*/ 1 h 3"/>
                            <a:gd name="T12" fmla="*/ 0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4" y="0"/>
                              </a:lnTo>
                              <a:lnTo>
                                <a:pt x="6" y="2"/>
                              </a:lnTo>
                              <a:lnTo>
                                <a:pt x="8" y="3"/>
                              </a:lnTo>
                              <a:lnTo>
                                <a:pt x="1" y="3"/>
                              </a:lnTo>
                              <a:lnTo>
                                <a:pt x="0" y="3"/>
                              </a:lnTo>
                              <a:lnTo>
                                <a:pt x="0" y="0"/>
                              </a:lnTo>
                              <a:close/>
                            </a:path>
                          </a:pathLst>
                        </a:custGeom>
                        <a:solidFill>
                          <a:srgbClr val="E0E0E0"/>
                        </a:solidFill>
                        <a:ln w="9525">
                          <a:noFill/>
                          <a:round/>
                          <a:headEnd/>
                          <a:tailEnd/>
                        </a:ln>
                      </p:spPr>
                      <p:txBody>
                        <a:bodyPr/>
                        <a:lstStyle/>
                        <a:p>
                          <a:endParaRPr lang="en-US"/>
                        </a:p>
                      </p:txBody>
                    </p:sp>
                    <p:sp>
                      <p:nvSpPr>
                        <p:cNvPr id="2795" name="Freeform 98"/>
                        <p:cNvSpPr>
                          <a:spLocks/>
                        </p:cNvSpPr>
                        <p:nvPr/>
                      </p:nvSpPr>
                      <p:spPr bwMode="auto">
                        <a:xfrm>
                          <a:off x="4615" y="3045"/>
                          <a:ext cx="9" cy="3"/>
                        </a:xfrm>
                        <a:custGeom>
                          <a:avLst/>
                          <a:gdLst>
                            <a:gd name="T0" fmla="*/ 0 w 9"/>
                            <a:gd name="T1" fmla="*/ 1 h 5"/>
                            <a:gd name="T2" fmla="*/ 0 w 9"/>
                            <a:gd name="T3" fmla="*/ 1 h 5"/>
                            <a:gd name="T4" fmla="*/ 1 w 9"/>
                            <a:gd name="T5" fmla="*/ 0 h 5"/>
                            <a:gd name="T6" fmla="*/ 1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1"/>
                              </a:lnTo>
                              <a:lnTo>
                                <a:pt x="1"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67" name="Group 99"/>
                      <p:cNvGrpSpPr>
                        <a:grpSpLocks/>
                      </p:cNvGrpSpPr>
                      <p:nvPr/>
                    </p:nvGrpSpPr>
                    <p:grpSpPr bwMode="auto">
                      <a:xfrm>
                        <a:off x="4616" y="3045"/>
                        <a:ext cx="10" cy="6"/>
                        <a:chOff x="4616" y="3045"/>
                        <a:chExt cx="10" cy="6"/>
                      </a:xfrm>
                    </p:grpSpPr>
                    <p:sp>
                      <p:nvSpPr>
                        <p:cNvPr id="2790" name="Freeform 100"/>
                        <p:cNvSpPr>
                          <a:spLocks/>
                        </p:cNvSpPr>
                        <p:nvPr/>
                      </p:nvSpPr>
                      <p:spPr bwMode="auto">
                        <a:xfrm>
                          <a:off x="4616" y="3045"/>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2791" name="Freeform 101"/>
                        <p:cNvSpPr>
                          <a:spLocks/>
                        </p:cNvSpPr>
                        <p:nvPr/>
                      </p:nvSpPr>
                      <p:spPr bwMode="auto">
                        <a:xfrm>
                          <a:off x="4617" y="3045"/>
                          <a:ext cx="8" cy="3"/>
                        </a:xfrm>
                        <a:custGeom>
                          <a:avLst/>
                          <a:gdLst>
                            <a:gd name="T0" fmla="*/ 0 w 8"/>
                            <a:gd name="T1" fmla="*/ 0 h 5"/>
                            <a:gd name="T2" fmla="*/ 6 w 8"/>
                            <a:gd name="T3" fmla="*/ 0 h 5"/>
                            <a:gd name="T4" fmla="*/ 6 w 8"/>
                            <a:gd name="T5" fmla="*/ 1 h 5"/>
                            <a:gd name="T6" fmla="*/ 6 w 8"/>
                            <a:gd name="T7" fmla="*/ 1 h 5"/>
                            <a:gd name="T8" fmla="*/ 8 w 8"/>
                            <a:gd name="T9" fmla="*/ 1 h 5"/>
                            <a:gd name="T10" fmla="*/ 2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1"/>
                              </a:lnTo>
                              <a:lnTo>
                                <a:pt x="6" y="3"/>
                              </a:lnTo>
                              <a:lnTo>
                                <a:pt x="8" y="5"/>
                              </a:lnTo>
                              <a:lnTo>
                                <a:pt x="2" y="5"/>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792" name="Freeform 102"/>
                        <p:cNvSpPr>
                          <a:spLocks/>
                        </p:cNvSpPr>
                        <p:nvPr/>
                      </p:nvSpPr>
                      <p:spPr bwMode="auto">
                        <a:xfrm>
                          <a:off x="4618" y="3048"/>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68" name="Group 103"/>
                    <p:cNvGrpSpPr>
                      <a:grpSpLocks/>
                    </p:cNvGrpSpPr>
                    <p:nvPr/>
                  </p:nvGrpSpPr>
                  <p:grpSpPr bwMode="auto">
                    <a:xfrm>
                      <a:off x="4618" y="3049"/>
                      <a:ext cx="10" cy="4"/>
                      <a:chOff x="4618" y="3049"/>
                      <a:chExt cx="10" cy="4"/>
                    </a:xfrm>
                  </p:grpSpPr>
                  <p:sp>
                    <p:nvSpPr>
                      <p:cNvPr id="2782" name="Freeform 104"/>
                      <p:cNvSpPr>
                        <a:spLocks/>
                      </p:cNvSpPr>
                      <p:nvPr/>
                    </p:nvSpPr>
                    <p:spPr bwMode="auto">
                      <a:xfrm>
                        <a:off x="4618" y="3049"/>
                        <a:ext cx="3" cy="4"/>
                      </a:xfrm>
                      <a:custGeom>
                        <a:avLst/>
                        <a:gdLst>
                          <a:gd name="T0" fmla="*/ 1 w 3"/>
                          <a:gd name="T1" fmla="*/ 0 h 9"/>
                          <a:gd name="T2" fmla="*/ 0 w 3"/>
                          <a:gd name="T3" fmla="*/ 0 h 9"/>
                          <a:gd name="T4" fmla="*/ 1 w 3"/>
                          <a:gd name="T5" fmla="*/ 0 h 9"/>
                          <a:gd name="T6" fmla="*/ 3 w 3"/>
                          <a:gd name="T7" fmla="*/ 0 h 9"/>
                          <a:gd name="T8" fmla="*/ 1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endParaRPr lang="en-US"/>
                      </a:p>
                    </p:txBody>
                  </p:sp>
                  <p:sp>
                    <p:nvSpPr>
                      <p:cNvPr id="2783" name="Freeform 105"/>
                      <p:cNvSpPr>
                        <a:spLocks/>
                      </p:cNvSpPr>
                      <p:nvPr/>
                    </p:nvSpPr>
                    <p:spPr bwMode="auto">
                      <a:xfrm>
                        <a:off x="4619" y="3049"/>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2" y="3"/>
                            </a:lnTo>
                            <a:lnTo>
                              <a:pt x="0" y="0"/>
                            </a:lnTo>
                            <a:close/>
                          </a:path>
                        </a:pathLst>
                      </a:custGeom>
                      <a:solidFill>
                        <a:srgbClr val="E0E0E0"/>
                      </a:solidFill>
                      <a:ln w="9525">
                        <a:noFill/>
                        <a:round/>
                        <a:headEnd/>
                        <a:tailEnd/>
                      </a:ln>
                    </p:spPr>
                    <p:txBody>
                      <a:bodyPr/>
                      <a:lstStyle/>
                      <a:p>
                        <a:endParaRPr lang="en-US"/>
                      </a:p>
                    </p:txBody>
                  </p:sp>
                  <p:sp>
                    <p:nvSpPr>
                      <p:cNvPr id="2784" name="Freeform 106"/>
                      <p:cNvSpPr>
                        <a:spLocks/>
                      </p:cNvSpPr>
                      <p:nvPr/>
                    </p:nvSpPr>
                    <p:spPr bwMode="auto">
                      <a:xfrm>
                        <a:off x="4621" y="3051"/>
                        <a:ext cx="7" cy="2"/>
                      </a:xfrm>
                      <a:custGeom>
                        <a:avLst/>
                        <a:gdLst>
                          <a:gd name="T0" fmla="*/ 0 w 7"/>
                          <a:gd name="T1" fmla="*/ 1 h 4"/>
                          <a:gd name="T2" fmla="*/ 0 w 7"/>
                          <a:gd name="T3" fmla="*/ 1 h 4"/>
                          <a:gd name="T4" fmla="*/ 0 w 7"/>
                          <a:gd name="T5" fmla="*/ 0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C0C0C0"/>
                      </a:solidFill>
                      <a:ln w="9525">
                        <a:noFill/>
                        <a:round/>
                        <a:headEnd/>
                        <a:tailEnd/>
                      </a:ln>
                    </p:spPr>
                    <p:txBody>
                      <a:bodyPr/>
                      <a:lstStyle/>
                      <a:p>
                        <a:endParaRPr lang="en-US"/>
                      </a:p>
                    </p:txBody>
                  </p:sp>
                </p:grpSp>
                <p:grpSp>
                  <p:nvGrpSpPr>
                    <p:cNvPr id="69" name="Group 107"/>
                    <p:cNvGrpSpPr>
                      <a:grpSpLocks/>
                    </p:cNvGrpSpPr>
                    <p:nvPr/>
                  </p:nvGrpSpPr>
                  <p:grpSpPr bwMode="auto">
                    <a:xfrm>
                      <a:off x="4621" y="3051"/>
                      <a:ext cx="10" cy="5"/>
                      <a:chOff x="4621" y="3051"/>
                      <a:chExt cx="10" cy="5"/>
                    </a:xfrm>
                  </p:grpSpPr>
                  <p:sp>
                    <p:nvSpPr>
                      <p:cNvPr id="2779" name="Freeform 108"/>
                      <p:cNvSpPr>
                        <a:spLocks/>
                      </p:cNvSpPr>
                      <p:nvPr/>
                    </p:nvSpPr>
                    <p:spPr bwMode="auto">
                      <a:xfrm>
                        <a:off x="4621" y="305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2780" name="Freeform 109"/>
                      <p:cNvSpPr>
                        <a:spLocks/>
                      </p:cNvSpPr>
                      <p:nvPr/>
                    </p:nvSpPr>
                    <p:spPr bwMode="auto">
                      <a:xfrm>
                        <a:off x="4622" y="3051"/>
                        <a:ext cx="7" cy="2"/>
                      </a:xfrm>
                      <a:custGeom>
                        <a:avLst/>
                        <a:gdLst>
                          <a:gd name="T0" fmla="*/ 1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5" y="1"/>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endParaRPr lang="en-US"/>
                      </a:p>
                    </p:txBody>
                  </p:sp>
                  <p:sp>
                    <p:nvSpPr>
                      <p:cNvPr id="2781" name="Freeform 110"/>
                      <p:cNvSpPr>
                        <a:spLocks/>
                      </p:cNvSpPr>
                      <p:nvPr/>
                    </p:nvSpPr>
                    <p:spPr bwMode="auto">
                      <a:xfrm>
                        <a:off x="4623" y="3053"/>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6" y="0"/>
                            </a:lnTo>
                            <a:lnTo>
                              <a:pt x="8" y="7"/>
                            </a:lnTo>
                            <a:lnTo>
                              <a:pt x="0" y="7"/>
                            </a:lnTo>
                            <a:close/>
                          </a:path>
                        </a:pathLst>
                      </a:custGeom>
                      <a:solidFill>
                        <a:srgbClr val="C0C0C0"/>
                      </a:solidFill>
                      <a:ln w="9525">
                        <a:noFill/>
                        <a:round/>
                        <a:headEnd/>
                        <a:tailEnd/>
                      </a:ln>
                    </p:spPr>
                    <p:txBody>
                      <a:bodyPr/>
                      <a:lstStyle/>
                      <a:p>
                        <a:endParaRPr lang="en-US"/>
                      </a:p>
                    </p:txBody>
                  </p:sp>
                </p:grpSp>
                <p:grpSp>
                  <p:nvGrpSpPr>
                    <p:cNvPr id="70" name="Group 111"/>
                    <p:cNvGrpSpPr>
                      <a:grpSpLocks/>
                    </p:cNvGrpSpPr>
                    <p:nvPr/>
                  </p:nvGrpSpPr>
                  <p:grpSpPr bwMode="auto">
                    <a:xfrm>
                      <a:off x="4624" y="3054"/>
                      <a:ext cx="9" cy="5"/>
                      <a:chOff x="4624" y="3054"/>
                      <a:chExt cx="9" cy="5"/>
                    </a:xfrm>
                  </p:grpSpPr>
                  <p:sp>
                    <p:nvSpPr>
                      <p:cNvPr id="2776" name="Freeform 112"/>
                      <p:cNvSpPr>
                        <a:spLocks/>
                      </p:cNvSpPr>
                      <p:nvPr/>
                    </p:nvSpPr>
                    <p:spPr bwMode="auto">
                      <a:xfrm>
                        <a:off x="4624" y="3054"/>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2777" name="Freeform 113"/>
                      <p:cNvSpPr>
                        <a:spLocks/>
                      </p:cNvSpPr>
                      <p:nvPr/>
                    </p:nvSpPr>
                    <p:spPr bwMode="auto">
                      <a:xfrm>
                        <a:off x="4625" y="3054"/>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7" y="5"/>
                            </a:lnTo>
                            <a:lnTo>
                              <a:pt x="1"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2778" name="Freeform 114"/>
                      <p:cNvSpPr>
                        <a:spLocks/>
                      </p:cNvSpPr>
                      <p:nvPr/>
                    </p:nvSpPr>
                    <p:spPr bwMode="auto">
                      <a:xfrm>
                        <a:off x="4625" y="3056"/>
                        <a:ext cx="8" cy="3"/>
                      </a:xfrm>
                      <a:custGeom>
                        <a:avLst/>
                        <a:gdLst>
                          <a:gd name="T0" fmla="*/ 0 w 8"/>
                          <a:gd name="T1" fmla="*/ 1 h 6"/>
                          <a:gd name="T2" fmla="*/ 1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1" y="3"/>
                            </a:lnTo>
                            <a:lnTo>
                              <a:pt x="1"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sp>
                  <p:nvSpPr>
                    <p:cNvPr id="2444" name="Freeform 115"/>
                    <p:cNvSpPr>
                      <a:spLocks/>
                    </p:cNvSpPr>
                    <p:nvPr/>
                  </p:nvSpPr>
                  <p:spPr bwMode="auto">
                    <a:xfrm>
                      <a:off x="4573" y="3004"/>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endParaRPr lang="en-US"/>
                    </a:p>
                  </p:txBody>
                </p:sp>
                <p:sp>
                  <p:nvSpPr>
                    <p:cNvPr id="2445" name="Freeform 116"/>
                    <p:cNvSpPr>
                      <a:spLocks/>
                    </p:cNvSpPr>
                    <p:nvPr/>
                  </p:nvSpPr>
                  <p:spPr bwMode="auto">
                    <a:xfrm>
                      <a:off x="4574" y="3005"/>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2"/>
                          </a:lnTo>
                          <a:lnTo>
                            <a:pt x="8" y="3"/>
                          </a:lnTo>
                          <a:lnTo>
                            <a:pt x="2" y="3"/>
                          </a:lnTo>
                          <a:lnTo>
                            <a:pt x="1" y="2"/>
                          </a:lnTo>
                          <a:lnTo>
                            <a:pt x="0" y="0"/>
                          </a:lnTo>
                          <a:close/>
                        </a:path>
                      </a:pathLst>
                    </a:custGeom>
                    <a:solidFill>
                      <a:srgbClr val="808080"/>
                    </a:solidFill>
                    <a:ln w="9525">
                      <a:noFill/>
                      <a:round/>
                      <a:headEnd/>
                      <a:tailEnd/>
                    </a:ln>
                  </p:spPr>
                  <p:txBody>
                    <a:bodyPr/>
                    <a:lstStyle/>
                    <a:p>
                      <a:endParaRPr lang="en-US"/>
                    </a:p>
                  </p:txBody>
                </p:sp>
                <p:sp>
                  <p:nvSpPr>
                    <p:cNvPr id="2446" name="Freeform 117"/>
                    <p:cNvSpPr>
                      <a:spLocks/>
                    </p:cNvSpPr>
                    <p:nvPr/>
                  </p:nvSpPr>
                  <p:spPr bwMode="auto">
                    <a:xfrm>
                      <a:off x="4575" y="3007"/>
                      <a:ext cx="8" cy="3"/>
                    </a:xfrm>
                    <a:custGeom>
                      <a:avLst/>
                      <a:gdLst>
                        <a:gd name="T0" fmla="*/ 0 w 8"/>
                        <a:gd name="T1" fmla="*/ 2 h 4"/>
                        <a:gd name="T2" fmla="*/ 0 w 8"/>
                        <a:gd name="T3" fmla="*/ 2 h 4"/>
                        <a:gd name="T4" fmla="*/ 0 w 8"/>
                        <a:gd name="T5" fmla="*/ 0 h 4"/>
                        <a:gd name="T6" fmla="*/ 1 w 8"/>
                        <a:gd name="T7" fmla="*/ 0 h 4"/>
                        <a:gd name="T8" fmla="*/ 7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0"/>
                          </a:lnTo>
                          <a:lnTo>
                            <a:pt x="1" y="0"/>
                          </a:lnTo>
                          <a:lnTo>
                            <a:pt x="7" y="0"/>
                          </a:lnTo>
                          <a:lnTo>
                            <a:pt x="8" y="4"/>
                          </a:lnTo>
                          <a:lnTo>
                            <a:pt x="0" y="4"/>
                          </a:lnTo>
                          <a:close/>
                        </a:path>
                      </a:pathLst>
                    </a:custGeom>
                    <a:solidFill>
                      <a:srgbClr val="404040"/>
                    </a:solidFill>
                    <a:ln w="9525">
                      <a:noFill/>
                      <a:round/>
                      <a:headEnd/>
                      <a:tailEnd/>
                    </a:ln>
                  </p:spPr>
                  <p:txBody>
                    <a:bodyPr/>
                    <a:lstStyle/>
                    <a:p>
                      <a:endParaRPr lang="en-US"/>
                    </a:p>
                  </p:txBody>
                </p:sp>
                <p:grpSp>
                  <p:nvGrpSpPr>
                    <p:cNvPr id="71" name="Group 118"/>
                    <p:cNvGrpSpPr>
                      <a:grpSpLocks/>
                    </p:cNvGrpSpPr>
                    <p:nvPr/>
                  </p:nvGrpSpPr>
                  <p:grpSpPr bwMode="auto">
                    <a:xfrm>
                      <a:off x="4575" y="3007"/>
                      <a:ext cx="11" cy="6"/>
                      <a:chOff x="4575" y="3007"/>
                      <a:chExt cx="11" cy="6"/>
                    </a:xfrm>
                  </p:grpSpPr>
                  <p:sp>
                    <p:nvSpPr>
                      <p:cNvPr id="2773" name="Freeform 119"/>
                      <p:cNvSpPr>
                        <a:spLocks/>
                      </p:cNvSpPr>
                      <p:nvPr/>
                    </p:nvSpPr>
                    <p:spPr bwMode="auto">
                      <a:xfrm>
                        <a:off x="4575" y="3007"/>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2774" name="Freeform 120"/>
                      <p:cNvSpPr>
                        <a:spLocks/>
                      </p:cNvSpPr>
                      <p:nvPr/>
                    </p:nvSpPr>
                    <p:spPr bwMode="auto">
                      <a:xfrm>
                        <a:off x="4576" y="3007"/>
                        <a:ext cx="8" cy="3"/>
                      </a:xfrm>
                      <a:custGeom>
                        <a:avLst/>
                        <a:gdLst>
                          <a:gd name="T0" fmla="*/ 0 w 8"/>
                          <a:gd name="T1" fmla="*/ 0 h 4"/>
                          <a:gd name="T2" fmla="*/ 6 w 8"/>
                          <a:gd name="T3" fmla="*/ 0 h 4"/>
                          <a:gd name="T4" fmla="*/ 6 w 8"/>
                          <a:gd name="T5" fmla="*/ 0 h 4"/>
                          <a:gd name="T6" fmla="*/ 7 w 8"/>
                          <a:gd name="T7" fmla="*/ 1 h 4"/>
                          <a:gd name="T8" fmla="*/ 8 w 8"/>
                          <a:gd name="T9" fmla="*/ 2 h 4"/>
                          <a:gd name="T10" fmla="*/ 2 w 8"/>
                          <a:gd name="T11" fmla="*/ 2 h 4"/>
                          <a:gd name="T12" fmla="*/ 1 w 8"/>
                          <a:gd name="T13" fmla="*/ 2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6" y="0"/>
                            </a:lnTo>
                            <a:lnTo>
                              <a:pt x="7" y="1"/>
                            </a:lnTo>
                            <a:lnTo>
                              <a:pt x="8"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775" name="Freeform 121"/>
                      <p:cNvSpPr>
                        <a:spLocks/>
                      </p:cNvSpPr>
                      <p:nvPr/>
                    </p:nvSpPr>
                    <p:spPr bwMode="auto">
                      <a:xfrm>
                        <a:off x="4577" y="3010"/>
                        <a:ext cx="9" cy="3"/>
                      </a:xfrm>
                      <a:custGeom>
                        <a:avLst/>
                        <a:gdLst>
                          <a:gd name="T0" fmla="*/ 0 w 9"/>
                          <a:gd name="T1" fmla="*/ 0 h 7"/>
                          <a:gd name="T2" fmla="*/ 0 w 9"/>
                          <a:gd name="T3" fmla="*/ 0 h 7"/>
                          <a:gd name="T4" fmla="*/ 0 w 9"/>
                          <a:gd name="T5" fmla="*/ 0 h 7"/>
                          <a:gd name="T6" fmla="*/ 1 w 9"/>
                          <a:gd name="T7" fmla="*/ 0 h 7"/>
                          <a:gd name="T8" fmla="*/ 7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3"/>
                            </a:lnTo>
                            <a:lnTo>
                              <a:pt x="0" y="2"/>
                            </a:lnTo>
                            <a:lnTo>
                              <a:pt x="1" y="0"/>
                            </a:lnTo>
                            <a:lnTo>
                              <a:pt x="7" y="0"/>
                            </a:lnTo>
                            <a:lnTo>
                              <a:pt x="9" y="7"/>
                            </a:lnTo>
                            <a:lnTo>
                              <a:pt x="0" y="7"/>
                            </a:lnTo>
                            <a:close/>
                          </a:path>
                        </a:pathLst>
                      </a:custGeom>
                      <a:solidFill>
                        <a:srgbClr val="C0C0C0"/>
                      </a:solidFill>
                      <a:ln w="9525">
                        <a:noFill/>
                        <a:round/>
                        <a:headEnd/>
                        <a:tailEnd/>
                      </a:ln>
                    </p:spPr>
                    <p:txBody>
                      <a:bodyPr/>
                      <a:lstStyle/>
                      <a:p>
                        <a:endParaRPr lang="en-US"/>
                      </a:p>
                    </p:txBody>
                  </p:sp>
                </p:grpSp>
                <p:grpSp>
                  <p:nvGrpSpPr>
                    <p:cNvPr id="72" name="Group 122"/>
                    <p:cNvGrpSpPr>
                      <a:grpSpLocks/>
                    </p:cNvGrpSpPr>
                    <p:nvPr/>
                  </p:nvGrpSpPr>
                  <p:grpSpPr bwMode="auto">
                    <a:xfrm>
                      <a:off x="4578" y="3010"/>
                      <a:ext cx="10" cy="5"/>
                      <a:chOff x="4578" y="3010"/>
                      <a:chExt cx="10" cy="5"/>
                    </a:xfrm>
                  </p:grpSpPr>
                  <p:sp>
                    <p:nvSpPr>
                      <p:cNvPr id="2770" name="Freeform 123"/>
                      <p:cNvSpPr>
                        <a:spLocks/>
                      </p:cNvSpPr>
                      <p:nvPr/>
                    </p:nvSpPr>
                    <p:spPr bwMode="auto">
                      <a:xfrm>
                        <a:off x="4578" y="3010"/>
                        <a:ext cx="3" cy="5"/>
                      </a:xfrm>
                      <a:custGeom>
                        <a:avLst/>
                        <a:gdLst>
                          <a:gd name="T0" fmla="*/ 2 w 3"/>
                          <a:gd name="T1" fmla="*/ 1 h 9"/>
                          <a:gd name="T2" fmla="*/ 0 w 3"/>
                          <a:gd name="T3" fmla="*/ 1 h 9"/>
                          <a:gd name="T4" fmla="*/ 2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endParaRPr lang="en-US"/>
                      </a:p>
                    </p:txBody>
                  </p:sp>
                  <p:sp>
                    <p:nvSpPr>
                      <p:cNvPr id="2771" name="Freeform 124"/>
                      <p:cNvSpPr>
                        <a:spLocks/>
                      </p:cNvSpPr>
                      <p:nvPr/>
                    </p:nvSpPr>
                    <p:spPr bwMode="auto">
                      <a:xfrm>
                        <a:off x="4580" y="3010"/>
                        <a:ext cx="7" cy="3"/>
                      </a:xfrm>
                      <a:custGeom>
                        <a:avLst/>
                        <a:gdLst>
                          <a:gd name="T0" fmla="*/ 0 w 7"/>
                          <a:gd name="T1" fmla="*/ 0 h 5"/>
                          <a:gd name="T2" fmla="*/ 4 w 7"/>
                          <a:gd name="T3" fmla="*/ 0 h 5"/>
                          <a:gd name="T4" fmla="*/ 4 w 7"/>
                          <a:gd name="T5" fmla="*/ 0 h 5"/>
                          <a:gd name="T6" fmla="*/ 5 w 7"/>
                          <a:gd name="T7" fmla="*/ 1 h 5"/>
                          <a:gd name="T8" fmla="*/ 7 w 7"/>
                          <a:gd name="T9" fmla="*/ 1 h 5"/>
                          <a:gd name="T10" fmla="*/ 1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1"/>
                            </a:lnTo>
                            <a:lnTo>
                              <a:pt x="7" y="5"/>
                            </a:lnTo>
                            <a:lnTo>
                              <a:pt x="1" y="5"/>
                            </a:lnTo>
                            <a:lnTo>
                              <a:pt x="1" y="3"/>
                            </a:lnTo>
                            <a:lnTo>
                              <a:pt x="0" y="0"/>
                            </a:lnTo>
                            <a:close/>
                          </a:path>
                        </a:pathLst>
                      </a:custGeom>
                      <a:solidFill>
                        <a:srgbClr val="E0E0E0"/>
                      </a:solidFill>
                      <a:ln w="9525">
                        <a:noFill/>
                        <a:round/>
                        <a:headEnd/>
                        <a:tailEnd/>
                      </a:ln>
                    </p:spPr>
                    <p:txBody>
                      <a:bodyPr/>
                      <a:lstStyle/>
                      <a:p>
                        <a:endParaRPr lang="en-US"/>
                      </a:p>
                    </p:txBody>
                  </p:sp>
                  <p:sp>
                    <p:nvSpPr>
                      <p:cNvPr id="2772" name="Freeform 125"/>
                      <p:cNvSpPr>
                        <a:spLocks/>
                      </p:cNvSpPr>
                      <p:nvPr/>
                    </p:nvSpPr>
                    <p:spPr bwMode="auto">
                      <a:xfrm>
                        <a:off x="4580" y="3013"/>
                        <a:ext cx="8" cy="2"/>
                      </a:xfrm>
                      <a:custGeom>
                        <a:avLst/>
                        <a:gdLst>
                          <a:gd name="T0" fmla="*/ 0 w 8"/>
                          <a:gd name="T1" fmla="*/ 1 h 4"/>
                          <a:gd name="T2" fmla="*/ 0 w 8"/>
                          <a:gd name="T3" fmla="*/ 1 h 4"/>
                          <a:gd name="T4" fmla="*/ 1 w 8"/>
                          <a:gd name="T5" fmla="*/ 1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1"/>
                            </a:lnTo>
                            <a:lnTo>
                              <a:pt x="1" y="0"/>
                            </a:lnTo>
                            <a:lnTo>
                              <a:pt x="7" y="0"/>
                            </a:lnTo>
                            <a:lnTo>
                              <a:pt x="8" y="4"/>
                            </a:lnTo>
                            <a:lnTo>
                              <a:pt x="0" y="4"/>
                            </a:lnTo>
                            <a:close/>
                          </a:path>
                        </a:pathLst>
                      </a:custGeom>
                      <a:solidFill>
                        <a:srgbClr val="C0C0C0"/>
                      </a:solidFill>
                      <a:ln w="9525">
                        <a:noFill/>
                        <a:round/>
                        <a:headEnd/>
                        <a:tailEnd/>
                      </a:ln>
                    </p:spPr>
                    <p:txBody>
                      <a:bodyPr/>
                      <a:lstStyle/>
                      <a:p>
                        <a:endParaRPr lang="en-US"/>
                      </a:p>
                    </p:txBody>
                  </p:sp>
                </p:grpSp>
                <p:grpSp>
                  <p:nvGrpSpPr>
                    <p:cNvPr id="73" name="Group 126"/>
                    <p:cNvGrpSpPr>
                      <a:grpSpLocks/>
                    </p:cNvGrpSpPr>
                    <p:nvPr/>
                  </p:nvGrpSpPr>
                  <p:grpSpPr bwMode="auto">
                    <a:xfrm>
                      <a:off x="4581" y="3013"/>
                      <a:ext cx="10" cy="5"/>
                      <a:chOff x="4581" y="3013"/>
                      <a:chExt cx="10" cy="5"/>
                    </a:xfrm>
                  </p:grpSpPr>
                  <p:sp>
                    <p:nvSpPr>
                      <p:cNvPr id="2767" name="Freeform 127"/>
                      <p:cNvSpPr>
                        <a:spLocks/>
                      </p:cNvSpPr>
                      <p:nvPr/>
                    </p:nvSpPr>
                    <p:spPr bwMode="auto">
                      <a:xfrm>
                        <a:off x="4581" y="3013"/>
                        <a:ext cx="2" cy="5"/>
                      </a:xfrm>
                      <a:custGeom>
                        <a:avLst/>
                        <a:gdLst>
                          <a:gd name="T0" fmla="*/ 2 w 2"/>
                          <a:gd name="T1" fmla="*/ 1 h 10"/>
                          <a:gd name="T2" fmla="*/ 0 w 2"/>
                          <a:gd name="T3" fmla="*/ 1 h 10"/>
                          <a:gd name="T4" fmla="*/ 1 w 2"/>
                          <a:gd name="T5" fmla="*/ 0 h 10"/>
                          <a:gd name="T6" fmla="*/ 2 w 2"/>
                          <a:gd name="T7" fmla="*/ 1 h 10"/>
                          <a:gd name="T8" fmla="*/ 2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10"/>
                            </a:moveTo>
                            <a:lnTo>
                              <a:pt x="0" y="4"/>
                            </a:lnTo>
                            <a:lnTo>
                              <a:pt x="1" y="0"/>
                            </a:lnTo>
                            <a:lnTo>
                              <a:pt x="2" y="4"/>
                            </a:lnTo>
                            <a:lnTo>
                              <a:pt x="2" y="10"/>
                            </a:lnTo>
                            <a:close/>
                          </a:path>
                        </a:pathLst>
                      </a:custGeom>
                      <a:solidFill>
                        <a:srgbClr val="A0A0A0"/>
                      </a:solidFill>
                      <a:ln w="9525">
                        <a:noFill/>
                        <a:round/>
                        <a:headEnd/>
                        <a:tailEnd/>
                      </a:ln>
                    </p:spPr>
                    <p:txBody>
                      <a:bodyPr/>
                      <a:lstStyle/>
                      <a:p>
                        <a:endParaRPr lang="en-US"/>
                      </a:p>
                    </p:txBody>
                  </p:sp>
                  <p:sp>
                    <p:nvSpPr>
                      <p:cNvPr id="2768" name="Freeform 128"/>
                      <p:cNvSpPr>
                        <a:spLocks/>
                      </p:cNvSpPr>
                      <p:nvPr/>
                    </p:nvSpPr>
                    <p:spPr bwMode="auto">
                      <a:xfrm>
                        <a:off x="4582"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769" name="Freeform 129"/>
                      <p:cNvSpPr>
                        <a:spLocks/>
                      </p:cNvSpPr>
                      <p:nvPr/>
                    </p:nvSpPr>
                    <p:spPr bwMode="auto">
                      <a:xfrm>
                        <a:off x="4583" y="3015"/>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74" name="Group 130"/>
                    <p:cNvGrpSpPr>
                      <a:grpSpLocks/>
                    </p:cNvGrpSpPr>
                    <p:nvPr/>
                  </p:nvGrpSpPr>
                  <p:grpSpPr bwMode="auto">
                    <a:xfrm>
                      <a:off x="4584" y="3016"/>
                      <a:ext cx="9" cy="5"/>
                      <a:chOff x="4584" y="3016"/>
                      <a:chExt cx="9" cy="5"/>
                    </a:xfrm>
                  </p:grpSpPr>
                  <p:sp>
                    <p:nvSpPr>
                      <p:cNvPr id="2764" name="Freeform 131"/>
                      <p:cNvSpPr>
                        <a:spLocks/>
                      </p:cNvSpPr>
                      <p:nvPr/>
                    </p:nvSpPr>
                    <p:spPr bwMode="auto">
                      <a:xfrm>
                        <a:off x="4584" y="3016"/>
                        <a:ext cx="2" cy="5"/>
                      </a:xfrm>
                      <a:custGeom>
                        <a:avLst/>
                        <a:gdLst>
                          <a:gd name="T0" fmla="*/ 1 w 2"/>
                          <a:gd name="T1" fmla="*/ 0 h 11"/>
                          <a:gd name="T2" fmla="*/ 0 w 2"/>
                          <a:gd name="T3" fmla="*/ 0 h 11"/>
                          <a:gd name="T4" fmla="*/ 0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0" y="0"/>
                            </a:lnTo>
                            <a:lnTo>
                              <a:pt x="2" y="4"/>
                            </a:lnTo>
                            <a:lnTo>
                              <a:pt x="1" y="11"/>
                            </a:lnTo>
                            <a:close/>
                          </a:path>
                        </a:pathLst>
                      </a:custGeom>
                      <a:solidFill>
                        <a:srgbClr val="A0A0A0"/>
                      </a:solidFill>
                      <a:ln w="9525">
                        <a:noFill/>
                        <a:round/>
                        <a:headEnd/>
                        <a:tailEnd/>
                      </a:ln>
                    </p:spPr>
                    <p:txBody>
                      <a:bodyPr/>
                      <a:lstStyle/>
                      <a:p>
                        <a:endParaRPr lang="en-US"/>
                      </a:p>
                    </p:txBody>
                  </p:sp>
                  <p:sp>
                    <p:nvSpPr>
                      <p:cNvPr id="2765" name="Freeform 132"/>
                      <p:cNvSpPr>
                        <a:spLocks/>
                      </p:cNvSpPr>
                      <p:nvPr/>
                    </p:nvSpPr>
                    <p:spPr bwMode="auto">
                      <a:xfrm>
                        <a:off x="4584" y="3016"/>
                        <a:ext cx="8" cy="2"/>
                      </a:xfrm>
                      <a:custGeom>
                        <a:avLst/>
                        <a:gdLst>
                          <a:gd name="T0" fmla="*/ 1 w 8"/>
                          <a:gd name="T1" fmla="*/ 0 h 4"/>
                          <a:gd name="T2" fmla="*/ 5 w 8"/>
                          <a:gd name="T3" fmla="*/ 0 h 4"/>
                          <a:gd name="T4" fmla="*/ 5 w 8"/>
                          <a:gd name="T5" fmla="*/ 1 h 4"/>
                          <a:gd name="T6" fmla="*/ 6 w 8"/>
                          <a:gd name="T7" fmla="*/ 1 h 4"/>
                          <a:gd name="T8" fmla="*/ 8 w 8"/>
                          <a:gd name="T9" fmla="*/ 1 h 4"/>
                          <a:gd name="T10" fmla="*/ 2 w 8"/>
                          <a:gd name="T11" fmla="*/ 1 h 4"/>
                          <a:gd name="T12" fmla="*/ 1 w 8"/>
                          <a:gd name="T13" fmla="*/ 1 h 4"/>
                          <a:gd name="T14" fmla="*/ 0 w 8"/>
                          <a:gd name="T15" fmla="*/ 1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5" y="0"/>
                            </a:lnTo>
                            <a:lnTo>
                              <a:pt x="5" y="1"/>
                            </a:lnTo>
                            <a:lnTo>
                              <a:pt x="6" y="1"/>
                            </a:lnTo>
                            <a:lnTo>
                              <a:pt x="8" y="4"/>
                            </a:lnTo>
                            <a:lnTo>
                              <a:pt x="2" y="4"/>
                            </a:lnTo>
                            <a:lnTo>
                              <a:pt x="1" y="3"/>
                            </a:lnTo>
                            <a:lnTo>
                              <a:pt x="0" y="1"/>
                            </a:lnTo>
                            <a:lnTo>
                              <a:pt x="1" y="0"/>
                            </a:lnTo>
                            <a:close/>
                          </a:path>
                        </a:pathLst>
                      </a:custGeom>
                      <a:solidFill>
                        <a:srgbClr val="E0E0E0"/>
                      </a:solidFill>
                      <a:ln w="9525">
                        <a:noFill/>
                        <a:round/>
                        <a:headEnd/>
                        <a:tailEnd/>
                      </a:ln>
                    </p:spPr>
                    <p:txBody>
                      <a:bodyPr/>
                      <a:lstStyle/>
                      <a:p>
                        <a:endParaRPr lang="en-US"/>
                      </a:p>
                    </p:txBody>
                  </p:sp>
                  <p:sp>
                    <p:nvSpPr>
                      <p:cNvPr id="2766" name="Freeform 133"/>
                      <p:cNvSpPr>
                        <a:spLocks/>
                      </p:cNvSpPr>
                      <p:nvPr/>
                    </p:nvSpPr>
                    <p:spPr bwMode="auto">
                      <a:xfrm>
                        <a:off x="4585" y="3018"/>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76" name="Group 134"/>
                    <p:cNvGrpSpPr>
                      <a:grpSpLocks/>
                    </p:cNvGrpSpPr>
                    <p:nvPr/>
                  </p:nvGrpSpPr>
                  <p:grpSpPr bwMode="auto">
                    <a:xfrm>
                      <a:off x="4586" y="3019"/>
                      <a:ext cx="20" cy="17"/>
                      <a:chOff x="4586" y="3019"/>
                      <a:chExt cx="20" cy="17"/>
                    </a:xfrm>
                  </p:grpSpPr>
                  <p:grpSp>
                    <p:nvGrpSpPr>
                      <p:cNvPr id="77" name="Group 135"/>
                      <p:cNvGrpSpPr>
                        <a:grpSpLocks/>
                      </p:cNvGrpSpPr>
                      <p:nvPr/>
                    </p:nvGrpSpPr>
                    <p:grpSpPr bwMode="auto">
                      <a:xfrm>
                        <a:off x="4586" y="3019"/>
                        <a:ext cx="9" cy="5"/>
                        <a:chOff x="4586" y="3019"/>
                        <a:chExt cx="9" cy="5"/>
                      </a:xfrm>
                    </p:grpSpPr>
                    <p:sp>
                      <p:nvSpPr>
                        <p:cNvPr id="2761" name="Freeform 136"/>
                        <p:cNvSpPr>
                          <a:spLocks/>
                        </p:cNvSpPr>
                        <p:nvPr/>
                      </p:nvSpPr>
                      <p:spPr bwMode="auto">
                        <a:xfrm>
                          <a:off x="4586" y="3019"/>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2762" name="Freeform 137"/>
                        <p:cNvSpPr>
                          <a:spLocks/>
                        </p:cNvSpPr>
                        <p:nvPr/>
                      </p:nvSpPr>
                      <p:spPr bwMode="auto">
                        <a:xfrm>
                          <a:off x="4587"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endParaRPr lang="en-US"/>
                        </a:p>
                      </p:txBody>
                    </p:sp>
                    <p:sp>
                      <p:nvSpPr>
                        <p:cNvPr id="2763" name="Freeform 138"/>
                        <p:cNvSpPr>
                          <a:spLocks/>
                        </p:cNvSpPr>
                        <p:nvPr/>
                      </p:nvSpPr>
                      <p:spPr bwMode="auto">
                        <a:xfrm>
                          <a:off x="4587" y="3022"/>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78" name="Group 139"/>
                      <p:cNvGrpSpPr>
                        <a:grpSpLocks/>
                      </p:cNvGrpSpPr>
                      <p:nvPr/>
                    </p:nvGrpSpPr>
                    <p:grpSpPr bwMode="auto">
                      <a:xfrm>
                        <a:off x="4588" y="3022"/>
                        <a:ext cx="9" cy="6"/>
                        <a:chOff x="4588" y="3022"/>
                        <a:chExt cx="9" cy="6"/>
                      </a:xfrm>
                    </p:grpSpPr>
                    <p:sp>
                      <p:nvSpPr>
                        <p:cNvPr id="2758" name="Freeform 140"/>
                        <p:cNvSpPr>
                          <a:spLocks/>
                        </p:cNvSpPr>
                        <p:nvPr/>
                      </p:nvSpPr>
                      <p:spPr bwMode="auto">
                        <a:xfrm>
                          <a:off x="4588" y="3022"/>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2759" name="Freeform 141"/>
                        <p:cNvSpPr>
                          <a:spLocks/>
                        </p:cNvSpPr>
                        <p:nvPr/>
                      </p:nvSpPr>
                      <p:spPr bwMode="auto">
                        <a:xfrm>
                          <a:off x="4589" y="3022"/>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3"/>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2760" name="Freeform 142"/>
                        <p:cNvSpPr>
                          <a:spLocks/>
                        </p:cNvSpPr>
                        <p:nvPr/>
                      </p:nvSpPr>
                      <p:spPr bwMode="auto">
                        <a:xfrm>
                          <a:off x="4590" y="3024"/>
                          <a:ext cx="7" cy="4"/>
                        </a:xfrm>
                        <a:custGeom>
                          <a:avLst/>
                          <a:gdLst>
                            <a:gd name="T0" fmla="*/ 0 w 7"/>
                            <a:gd name="T1" fmla="*/ 1 h 6"/>
                            <a:gd name="T2" fmla="*/ 0 w 7"/>
                            <a:gd name="T3" fmla="*/ 1 h 6"/>
                            <a:gd name="T4" fmla="*/ 0 w 7"/>
                            <a:gd name="T5" fmla="*/ 1 h 6"/>
                            <a:gd name="T6" fmla="*/ 1 w 7"/>
                            <a:gd name="T7" fmla="*/ 0 h 6"/>
                            <a:gd name="T8" fmla="*/ 6 w 7"/>
                            <a:gd name="T9" fmla="*/ 0 h 6"/>
                            <a:gd name="T10" fmla="*/ 7 w 7"/>
                            <a:gd name="T11" fmla="*/ 1 h 6"/>
                            <a:gd name="T12" fmla="*/ 0 w 7"/>
                            <a:gd name="T13" fmla="*/ 1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1"/>
                              </a:lnTo>
                              <a:lnTo>
                                <a:pt x="1" y="0"/>
                              </a:lnTo>
                              <a:lnTo>
                                <a:pt x="6" y="0"/>
                              </a:lnTo>
                              <a:lnTo>
                                <a:pt x="7" y="6"/>
                              </a:lnTo>
                              <a:lnTo>
                                <a:pt x="0" y="6"/>
                              </a:lnTo>
                              <a:close/>
                            </a:path>
                          </a:pathLst>
                        </a:custGeom>
                        <a:solidFill>
                          <a:srgbClr val="C0C0C0"/>
                        </a:solidFill>
                        <a:ln w="9525">
                          <a:noFill/>
                          <a:round/>
                          <a:headEnd/>
                          <a:tailEnd/>
                        </a:ln>
                      </p:spPr>
                      <p:txBody>
                        <a:bodyPr/>
                        <a:lstStyle/>
                        <a:p>
                          <a:endParaRPr lang="en-US"/>
                        </a:p>
                      </p:txBody>
                    </p:sp>
                  </p:grpSp>
                  <p:grpSp>
                    <p:nvGrpSpPr>
                      <p:cNvPr id="79" name="Group 143"/>
                      <p:cNvGrpSpPr>
                        <a:grpSpLocks/>
                      </p:cNvGrpSpPr>
                      <p:nvPr/>
                    </p:nvGrpSpPr>
                    <p:grpSpPr bwMode="auto">
                      <a:xfrm>
                        <a:off x="4591" y="3025"/>
                        <a:ext cx="10" cy="5"/>
                        <a:chOff x="4591" y="3025"/>
                        <a:chExt cx="10" cy="5"/>
                      </a:xfrm>
                    </p:grpSpPr>
                    <p:sp>
                      <p:nvSpPr>
                        <p:cNvPr id="2755" name="Freeform 144"/>
                        <p:cNvSpPr>
                          <a:spLocks/>
                        </p:cNvSpPr>
                        <p:nvPr/>
                      </p:nvSpPr>
                      <p:spPr bwMode="auto">
                        <a:xfrm>
                          <a:off x="4591"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2756" name="Freeform 145"/>
                        <p:cNvSpPr>
                          <a:spLocks/>
                        </p:cNvSpPr>
                        <p:nvPr/>
                      </p:nvSpPr>
                      <p:spPr bwMode="auto">
                        <a:xfrm>
                          <a:off x="4592" y="3025"/>
                          <a:ext cx="6" cy="3"/>
                        </a:xfrm>
                        <a:custGeom>
                          <a:avLst/>
                          <a:gdLst>
                            <a:gd name="T0" fmla="*/ 0 w 6"/>
                            <a:gd name="T1" fmla="*/ 0 h 5"/>
                            <a:gd name="T2" fmla="*/ 4 w 6"/>
                            <a:gd name="T3" fmla="*/ 0 h 5"/>
                            <a:gd name="T4" fmla="*/ 4 w 6"/>
                            <a:gd name="T5" fmla="*/ 0 h 5"/>
                            <a:gd name="T6" fmla="*/ 5 w 6"/>
                            <a:gd name="T7" fmla="*/ 1 h 5"/>
                            <a:gd name="T8" fmla="*/ 6 w 6"/>
                            <a:gd name="T9" fmla="*/ 1 h 5"/>
                            <a:gd name="T10" fmla="*/ 1 w 6"/>
                            <a:gd name="T11" fmla="*/ 1 h 5"/>
                            <a:gd name="T12" fmla="*/ 0 w 6"/>
                            <a:gd name="T13" fmla="*/ 1 h 5"/>
                            <a:gd name="T14" fmla="*/ 0 w 6"/>
                            <a:gd name="T15" fmla="*/ 1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0" y="0"/>
                              </a:moveTo>
                              <a:lnTo>
                                <a:pt x="4" y="0"/>
                              </a:lnTo>
                              <a:lnTo>
                                <a:pt x="5" y="2"/>
                              </a:lnTo>
                              <a:lnTo>
                                <a:pt x="6" y="5"/>
                              </a:lnTo>
                              <a:lnTo>
                                <a:pt x="1" y="5"/>
                              </a:lnTo>
                              <a:lnTo>
                                <a:pt x="0" y="4"/>
                              </a:lnTo>
                              <a:lnTo>
                                <a:pt x="0" y="2"/>
                              </a:lnTo>
                              <a:lnTo>
                                <a:pt x="0" y="0"/>
                              </a:lnTo>
                              <a:close/>
                            </a:path>
                          </a:pathLst>
                        </a:custGeom>
                        <a:solidFill>
                          <a:srgbClr val="E0E0E0"/>
                        </a:solidFill>
                        <a:ln w="9525">
                          <a:noFill/>
                          <a:round/>
                          <a:headEnd/>
                          <a:tailEnd/>
                        </a:ln>
                      </p:spPr>
                      <p:txBody>
                        <a:bodyPr/>
                        <a:lstStyle/>
                        <a:p>
                          <a:endParaRPr lang="en-US"/>
                        </a:p>
                      </p:txBody>
                    </p:sp>
                    <p:sp>
                      <p:nvSpPr>
                        <p:cNvPr id="2757" name="Freeform 146"/>
                        <p:cNvSpPr>
                          <a:spLocks/>
                        </p:cNvSpPr>
                        <p:nvPr/>
                      </p:nvSpPr>
                      <p:spPr bwMode="auto">
                        <a:xfrm>
                          <a:off x="4592" y="3028"/>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6" y="0"/>
                              </a:lnTo>
                              <a:lnTo>
                                <a:pt x="9" y="5"/>
                              </a:lnTo>
                              <a:lnTo>
                                <a:pt x="0" y="5"/>
                              </a:lnTo>
                              <a:close/>
                            </a:path>
                          </a:pathLst>
                        </a:custGeom>
                        <a:solidFill>
                          <a:srgbClr val="C0C0C0"/>
                        </a:solidFill>
                        <a:ln w="9525">
                          <a:noFill/>
                          <a:round/>
                          <a:headEnd/>
                          <a:tailEnd/>
                        </a:ln>
                      </p:spPr>
                      <p:txBody>
                        <a:bodyPr/>
                        <a:lstStyle/>
                        <a:p>
                          <a:endParaRPr lang="en-US"/>
                        </a:p>
                      </p:txBody>
                    </p:sp>
                  </p:grpSp>
                  <p:grpSp>
                    <p:nvGrpSpPr>
                      <p:cNvPr id="80" name="Group 147"/>
                      <p:cNvGrpSpPr>
                        <a:grpSpLocks/>
                      </p:cNvGrpSpPr>
                      <p:nvPr/>
                    </p:nvGrpSpPr>
                    <p:grpSpPr bwMode="auto">
                      <a:xfrm>
                        <a:off x="4593" y="3028"/>
                        <a:ext cx="10" cy="5"/>
                        <a:chOff x="4593" y="3028"/>
                        <a:chExt cx="10" cy="5"/>
                      </a:xfrm>
                    </p:grpSpPr>
                    <p:sp>
                      <p:nvSpPr>
                        <p:cNvPr id="2752" name="Freeform 148"/>
                        <p:cNvSpPr>
                          <a:spLocks/>
                        </p:cNvSpPr>
                        <p:nvPr/>
                      </p:nvSpPr>
                      <p:spPr bwMode="auto">
                        <a:xfrm>
                          <a:off x="4593" y="3028"/>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2753" name="Freeform 149"/>
                        <p:cNvSpPr>
                          <a:spLocks/>
                        </p:cNvSpPr>
                        <p:nvPr/>
                      </p:nvSpPr>
                      <p:spPr bwMode="auto">
                        <a:xfrm>
                          <a:off x="4594" y="3028"/>
                          <a:ext cx="8" cy="2"/>
                        </a:xfrm>
                        <a:custGeom>
                          <a:avLst/>
                          <a:gdLst>
                            <a:gd name="T0" fmla="*/ 0 w 8"/>
                            <a:gd name="T1" fmla="*/ 0 h 3"/>
                            <a:gd name="T2" fmla="*/ 5 w 8"/>
                            <a:gd name="T3" fmla="*/ 0 h 3"/>
                            <a:gd name="T4" fmla="*/ 5 w 8"/>
                            <a:gd name="T5" fmla="*/ 0 h 3"/>
                            <a:gd name="T6" fmla="*/ 5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5" y="0"/>
                              </a:lnTo>
                              <a:lnTo>
                                <a:pt x="5" y="1"/>
                              </a:lnTo>
                              <a:lnTo>
                                <a:pt x="8" y="3"/>
                              </a:lnTo>
                              <a:lnTo>
                                <a:pt x="2" y="3"/>
                              </a:lnTo>
                              <a:lnTo>
                                <a:pt x="1" y="3"/>
                              </a:lnTo>
                              <a:lnTo>
                                <a:pt x="0" y="0"/>
                              </a:lnTo>
                              <a:close/>
                            </a:path>
                          </a:pathLst>
                        </a:custGeom>
                        <a:solidFill>
                          <a:srgbClr val="E0E0E0"/>
                        </a:solidFill>
                        <a:ln w="9525">
                          <a:noFill/>
                          <a:round/>
                          <a:headEnd/>
                          <a:tailEnd/>
                        </a:ln>
                      </p:spPr>
                      <p:txBody>
                        <a:bodyPr/>
                        <a:lstStyle/>
                        <a:p>
                          <a:endParaRPr lang="en-US"/>
                        </a:p>
                      </p:txBody>
                    </p:sp>
                    <p:sp>
                      <p:nvSpPr>
                        <p:cNvPr id="2754" name="Freeform 150"/>
                        <p:cNvSpPr>
                          <a:spLocks/>
                        </p:cNvSpPr>
                        <p:nvPr/>
                      </p:nvSpPr>
                      <p:spPr bwMode="auto">
                        <a:xfrm>
                          <a:off x="4595" y="3031"/>
                          <a:ext cx="8" cy="2"/>
                        </a:xfrm>
                        <a:custGeom>
                          <a:avLst/>
                          <a:gdLst>
                            <a:gd name="T0" fmla="*/ 0 w 8"/>
                            <a:gd name="T1" fmla="*/ 0 h 5"/>
                            <a:gd name="T2" fmla="*/ 0 w 8"/>
                            <a:gd name="T3" fmla="*/ 0 h 5"/>
                            <a:gd name="T4" fmla="*/ 0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81" name="Group 151"/>
                      <p:cNvGrpSpPr>
                        <a:grpSpLocks/>
                      </p:cNvGrpSpPr>
                      <p:nvPr/>
                    </p:nvGrpSpPr>
                    <p:grpSpPr bwMode="auto">
                      <a:xfrm>
                        <a:off x="4595" y="3031"/>
                        <a:ext cx="11" cy="5"/>
                        <a:chOff x="4595" y="3031"/>
                        <a:chExt cx="11" cy="5"/>
                      </a:xfrm>
                    </p:grpSpPr>
                    <p:sp>
                      <p:nvSpPr>
                        <p:cNvPr id="2749" name="Freeform 152"/>
                        <p:cNvSpPr>
                          <a:spLocks/>
                        </p:cNvSpPr>
                        <p:nvPr/>
                      </p:nvSpPr>
                      <p:spPr bwMode="auto">
                        <a:xfrm>
                          <a:off x="4595" y="303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2750" name="Freeform 153"/>
                        <p:cNvSpPr>
                          <a:spLocks/>
                        </p:cNvSpPr>
                        <p:nvPr/>
                      </p:nvSpPr>
                      <p:spPr bwMode="auto">
                        <a:xfrm>
                          <a:off x="4596" y="3031"/>
                          <a:ext cx="8" cy="2"/>
                        </a:xfrm>
                        <a:custGeom>
                          <a:avLst/>
                          <a:gdLst>
                            <a:gd name="T0" fmla="*/ 1 w 8"/>
                            <a:gd name="T1" fmla="*/ 0 h 5"/>
                            <a:gd name="T2" fmla="*/ 6 w 8"/>
                            <a:gd name="T3" fmla="*/ 0 h 5"/>
                            <a:gd name="T4" fmla="*/ 6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6" y="0"/>
                              </a:lnTo>
                              <a:lnTo>
                                <a:pt x="6" y="2"/>
                              </a:lnTo>
                              <a:lnTo>
                                <a:pt x="7" y="3"/>
                              </a:lnTo>
                              <a:lnTo>
                                <a:pt x="8"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2751" name="Freeform 154"/>
                        <p:cNvSpPr>
                          <a:spLocks/>
                        </p:cNvSpPr>
                        <p:nvPr/>
                      </p:nvSpPr>
                      <p:spPr bwMode="auto">
                        <a:xfrm>
                          <a:off x="4597" y="3033"/>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C0C0C0"/>
                        </a:solidFill>
                        <a:ln w="9525">
                          <a:noFill/>
                          <a:round/>
                          <a:headEnd/>
                          <a:tailEnd/>
                        </a:ln>
                      </p:spPr>
                      <p:txBody>
                        <a:bodyPr/>
                        <a:lstStyle/>
                        <a:p>
                          <a:endParaRPr lang="en-US"/>
                        </a:p>
                      </p:txBody>
                    </p:sp>
                  </p:grpSp>
                </p:grpSp>
                <p:grpSp>
                  <p:nvGrpSpPr>
                    <p:cNvPr id="82" name="Group 155"/>
                    <p:cNvGrpSpPr>
                      <a:grpSpLocks/>
                    </p:cNvGrpSpPr>
                    <p:nvPr/>
                  </p:nvGrpSpPr>
                  <p:grpSpPr bwMode="auto">
                    <a:xfrm>
                      <a:off x="4598" y="3035"/>
                      <a:ext cx="20" cy="16"/>
                      <a:chOff x="4598" y="3035"/>
                      <a:chExt cx="20" cy="16"/>
                    </a:xfrm>
                  </p:grpSpPr>
                  <p:grpSp>
                    <p:nvGrpSpPr>
                      <p:cNvPr id="84" name="Group 156"/>
                      <p:cNvGrpSpPr>
                        <a:grpSpLocks/>
                      </p:cNvGrpSpPr>
                      <p:nvPr/>
                    </p:nvGrpSpPr>
                    <p:grpSpPr bwMode="auto">
                      <a:xfrm>
                        <a:off x="4598" y="3035"/>
                        <a:ext cx="10" cy="4"/>
                        <a:chOff x="4598" y="3035"/>
                        <a:chExt cx="10" cy="4"/>
                      </a:xfrm>
                    </p:grpSpPr>
                    <p:sp>
                      <p:nvSpPr>
                        <p:cNvPr id="2741" name="Freeform 157"/>
                        <p:cNvSpPr>
                          <a:spLocks/>
                        </p:cNvSpPr>
                        <p:nvPr/>
                      </p:nvSpPr>
                      <p:spPr bwMode="auto">
                        <a:xfrm>
                          <a:off x="4598" y="3035"/>
                          <a:ext cx="3" cy="4"/>
                        </a:xfrm>
                        <a:custGeom>
                          <a:avLst/>
                          <a:gdLst>
                            <a:gd name="T0" fmla="*/ 1 w 3"/>
                            <a:gd name="T1" fmla="*/ 0 h 9"/>
                            <a:gd name="T2" fmla="*/ 0 w 3"/>
                            <a:gd name="T3" fmla="*/ 0 h 9"/>
                            <a:gd name="T4" fmla="*/ 1 w 3"/>
                            <a:gd name="T5" fmla="*/ 0 h 9"/>
                            <a:gd name="T6" fmla="*/ 3 w 3"/>
                            <a:gd name="T7" fmla="*/ 0 h 9"/>
                            <a:gd name="T8" fmla="*/ 1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endParaRPr lang="en-US"/>
                        </a:p>
                      </p:txBody>
                    </p:sp>
                    <p:sp>
                      <p:nvSpPr>
                        <p:cNvPr id="2742" name="Freeform 158"/>
                        <p:cNvSpPr>
                          <a:spLocks/>
                        </p:cNvSpPr>
                        <p:nvPr/>
                      </p:nvSpPr>
                      <p:spPr bwMode="auto">
                        <a:xfrm>
                          <a:off x="4599" y="3035"/>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2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2" y="5"/>
                              </a:lnTo>
                              <a:lnTo>
                                <a:pt x="2" y="3"/>
                              </a:lnTo>
                              <a:lnTo>
                                <a:pt x="0" y="0"/>
                              </a:lnTo>
                              <a:close/>
                            </a:path>
                          </a:pathLst>
                        </a:custGeom>
                        <a:solidFill>
                          <a:srgbClr val="E0E0E0"/>
                        </a:solidFill>
                        <a:ln w="9525">
                          <a:noFill/>
                          <a:round/>
                          <a:headEnd/>
                          <a:tailEnd/>
                        </a:ln>
                      </p:spPr>
                      <p:txBody>
                        <a:bodyPr/>
                        <a:lstStyle/>
                        <a:p>
                          <a:endParaRPr lang="en-US"/>
                        </a:p>
                      </p:txBody>
                    </p:sp>
                    <p:sp>
                      <p:nvSpPr>
                        <p:cNvPr id="2743" name="Freeform 159"/>
                        <p:cNvSpPr>
                          <a:spLocks/>
                        </p:cNvSpPr>
                        <p:nvPr/>
                      </p:nvSpPr>
                      <p:spPr bwMode="auto">
                        <a:xfrm>
                          <a:off x="4599" y="3037"/>
                          <a:ext cx="9" cy="2"/>
                        </a:xfrm>
                        <a:custGeom>
                          <a:avLst/>
                          <a:gdLst>
                            <a:gd name="T0" fmla="*/ 0 w 9"/>
                            <a:gd name="T1" fmla="*/ 1 h 4"/>
                            <a:gd name="T2" fmla="*/ 0 w 9"/>
                            <a:gd name="T3" fmla="*/ 1 h 4"/>
                            <a:gd name="T4" fmla="*/ 2 w 9"/>
                            <a:gd name="T5" fmla="*/ 0 h 4"/>
                            <a:gd name="T6" fmla="*/ 2 w 9"/>
                            <a:gd name="T7" fmla="*/ 0 h 4"/>
                            <a:gd name="T8" fmla="*/ 8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2" y="0"/>
                              </a:lnTo>
                              <a:lnTo>
                                <a:pt x="8" y="0"/>
                              </a:lnTo>
                              <a:lnTo>
                                <a:pt x="9" y="4"/>
                              </a:lnTo>
                              <a:lnTo>
                                <a:pt x="0" y="4"/>
                              </a:lnTo>
                              <a:close/>
                            </a:path>
                          </a:pathLst>
                        </a:custGeom>
                        <a:solidFill>
                          <a:srgbClr val="C0C0C0"/>
                        </a:solidFill>
                        <a:ln w="9525">
                          <a:noFill/>
                          <a:round/>
                          <a:headEnd/>
                          <a:tailEnd/>
                        </a:ln>
                      </p:spPr>
                      <p:txBody>
                        <a:bodyPr/>
                        <a:lstStyle/>
                        <a:p>
                          <a:endParaRPr lang="en-US"/>
                        </a:p>
                      </p:txBody>
                    </p:sp>
                  </p:grpSp>
                  <p:grpSp>
                    <p:nvGrpSpPr>
                      <p:cNvPr id="85" name="Group 160"/>
                      <p:cNvGrpSpPr>
                        <a:grpSpLocks/>
                      </p:cNvGrpSpPr>
                      <p:nvPr/>
                    </p:nvGrpSpPr>
                    <p:grpSpPr bwMode="auto">
                      <a:xfrm>
                        <a:off x="4601" y="3037"/>
                        <a:ext cx="9" cy="5"/>
                        <a:chOff x="4601" y="3037"/>
                        <a:chExt cx="9" cy="5"/>
                      </a:xfrm>
                    </p:grpSpPr>
                    <p:sp>
                      <p:nvSpPr>
                        <p:cNvPr id="2738" name="Freeform 161"/>
                        <p:cNvSpPr>
                          <a:spLocks/>
                        </p:cNvSpPr>
                        <p:nvPr/>
                      </p:nvSpPr>
                      <p:spPr bwMode="auto">
                        <a:xfrm>
                          <a:off x="4601" y="3037"/>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2739" name="Freeform 162"/>
                        <p:cNvSpPr>
                          <a:spLocks/>
                        </p:cNvSpPr>
                        <p:nvPr/>
                      </p:nvSpPr>
                      <p:spPr bwMode="auto">
                        <a:xfrm>
                          <a:off x="4602"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740" name="Freeform 163"/>
                        <p:cNvSpPr>
                          <a:spLocks/>
                        </p:cNvSpPr>
                        <p:nvPr/>
                      </p:nvSpPr>
                      <p:spPr bwMode="auto">
                        <a:xfrm>
                          <a:off x="4602" y="3039"/>
                          <a:ext cx="8" cy="3"/>
                        </a:xfrm>
                        <a:custGeom>
                          <a:avLst/>
                          <a:gdLst>
                            <a:gd name="T0" fmla="*/ 0 w 8"/>
                            <a:gd name="T1" fmla="*/ 0 h 7"/>
                            <a:gd name="T2" fmla="*/ 1 w 8"/>
                            <a:gd name="T3" fmla="*/ 0 h 7"/>
                            <a:gd name="T4" fmla="*/ 1 w 8"/>
                            <a:gd name="T5" fmla="*/ 0 h 7"/>
                            <a:gd name="T6" fmla="*/ 2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2"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86" name="Group 164"/>
                      <p:cNvGrpSpPr>
                        <a:grpSpLocks/>
                      </p:cNvGrpSpPr>
                      <p:nvPr/>
                    </p:nvGrpSpPr>
                    <p:grpSpPr bwMode="auto">
                      <a:xfrm>
                        <a:off x="4603" y="3040"/>
                        <a:ext cx="10" cy="5"/>
                        <a:chOff x="4603" y="3040"/>
                        <a:chExt cx="10" cy="5"/>
                      </a:xfrm>
                    </p:grpSpPr>
                    <p:sp>
                      <p:nvSpPr>
                        <p:cNvPr id="2735" name="Freeform 165"/>
                        <p:cNvSpPr>
                          <a:spLocks/>
                        </p:cNvSpPr>
                        <p:nvPr/>
                      </p:nvSpPr>
                      <p:spPr bwMode="auto">
                        <a:xfrm>
                          <a:off x="4603" y="3040"/>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2736" name="Freeform 166"/>
                        <p:cNvSpPr>
                          <a:spLocks/>
                        </p:cNvSpPr>
                        <p:nvPr/>
                      </p:nvSpPr>
                      <p:spPr bwMode="auto">
                        <a:xfrm>
                          <a:off x="4604" y="3040"/>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2737" name="Freeform 167"/>
                        <p:cNvSpPr>
                          <a:spLocks/>
                        </p:cNvSpPr>
                        <p:nvPr/>
                      </p:nvSpPr>
                      <p:spPr bwMode="auto">
                        <a:xfrm>
                          <a:off x="4605" y="3042"/>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87" name="Group 168"/>
                      <p:cNvGrpSpPr>
                        <a:grpSpLocks/>
                      </p:cNvGrpSpPr>
                      <p:nvPr/>
                    </p:nvGrpSpPr>
                    <p:grpSpPr bwMode="auto">
                      <a:xfrm>
                        <a:off x="4606" y="3043"/>
                        <a:ext cx="9" cy="5"/>
                        <a:chOff x="4606" y="3043"/>
                        <a:chExt cx="9" cy="5"/>
                      </a:xfrm>
                    </p:grpSpPr>
                    <p:sp>
                      <p:nvSpPr>
                        <p:cNvPr id="2732" name="Freeform 169"/>
                        <p:cNvSpPr>
                          <a:spLocks/>
                        </p:cNvSpPr>
                        <p:nvPr/>
                      </p:nvSpPr>
                      <p:spPr bwMode="auto">
                        <a:xfrm>
                          <a:off x="4606"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2733" name="Freeform 170"/>
                        <p:cNvSpPr>
                          <a:spLocks/>
                        </p:cNvSpPr>
                        <p:nvPr/>
                      </p:nvSpPr>
                      <p:spPr bwMode="auto">
                        <a:xfrm>
                          <a:off x="4607"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2734" name="Freeform 171"/>
                        <p:cNvSpPr>
                          <a:spLocks/>
                        </p:cNvSpPr>
                        <p:nvPr/>
                      </p:nvSpPr>
                      <p:spPr bwMode="auto">
                        <a:xfrm>
                          <a:off x="4607" y="3045"/>
                          <a:ext cx="8" cy="3"/>
                        </a:xfrm>
                        <a:custGeom>
                          <a:avLst/>
                          <a:gdLst>
                            <a:gd name="T0" fmla="*/ 0 w 8"/>
                            <a:gd name="T1" fmla="*/ 1 h 5"/>
                            <a:gd name="T2" fmla="*/ 0 w 8"/>
                            <a:gd name="T3" fmla="*/ 1 h 5"/>
                            <a:gd name="T4" fmla="*/ 1 w 8"/>
                            <a:gd name="T5" fmla="*/ 0 h 5"/>
                            <a:gd name="T6" fmla="*/ 2 w 8"/>
                            <a:gd name="T7" fmla="*/ 0 h 5"/>
                            <a:gd name="T8" fmla="*/ 7 w 8"/>
                            <a:gd name="T9" fmla="*/ 0 h 5"/>
                            <a:gd name="T10" fmla="*/ 8 w 8"/>
                            <a:gd name="T11" fmla="*/ 1 h 5"/>
                            <a:gd name="T12" fmla="*/ 0 w 8"/>
                            <a:gd name="T13" fmla="*/ 1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2"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88" name="Group 172"/>
                      <p:cNvGrpSpPr>
                        <a:grpSpLocks/>
                      </p:cNvGrpSpPr>
                      <p:nvPr/>
                    </p:nvGrpSpPr>
                    <p:grpSpPr bwMode="auto">
                      <a:xfrm>
                        <a:off x="4608" y="3045"/>
                        <a:ext cx="10" cy="6"/>
                        <a:chOff x="4608" y="3045"/>
                        <a:chExt cx="10" cy="6"/>
                      </a:xfrm>
                    </p:grpSpPr>
                    <p:sp>
                      <p:nvSpPr>
                        <p:cNvPr id="2729" name="Freeform 173"/>
                        <p:cNvSpPr>
                          <a:spLocks/>
                        </p:cNvSpPr>
                        <p:nvPr/>
                      </p:nvSpPr>
                      <p:spPr bwMode="auto">
                        <a:xfrm>
                          <a:off x="4608" y="3045"/>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2730" name="Freeform 174"/>
                        <p:cNvSpPr>
                          <a:spLocks/>
                        </p:cNvSpPr>
                        <p:nvPr/>
                      </p:nvSpPr>
                      <p:spPr bwMode="auto">
                        <a:xfrm>
                          <a:off x="4609"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endParaRPr lang="en-US"/>
                        </a:p>
                      </p:txBody>
                    </p:sp>
                    <p:sp>
                      <p:nvSpPr>
                        <p:cNvPr id="2731" name="Freeform 175"/>
                        <p:cNvSpPr>
                          <a:spLocks/>
                        </p:cNvSpPr>
                        <p:nvPr/>
                      </p:nvSpPr>
                      <p:spPr bwMode="auto">
                        <a:xfrm>
                          <a:off x="4610"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endParaRPr lang="en-US"/>
                        </a:p>
                      </p:txBody>
                    </p:sp>
                  </p:grpSp>
                </p:grpSp>
                <p:grpSp>
                  <p:nvGrpSpPr>
                    <p:cNvPr id="89" name="Group 176"/>
                    <p:cNvGrpSpPr>
                      <a:grpSpLocks/>
                    </p:cNvGrpSpPr>
                    <p:nvPr/>
                  </p:nvGrpSpPr>
                  <p:grpSpPr bwMode="auto">
                    <a:xfrm>
                      <a:off x="4610" y="3049"/>
                      <a:ext cx="11" cy="4"/>
                      <a:chOff x="4610" y="3049"/>
                      <a:chExt cx="11" cy="4"/>
                    </a:xfrm>
                  </p:grpSpPr>
                  <p:sp>
                    <p:nvSpPr>
                      <p:cNvPr id="2721" name="Freeform 177"/>
                      <p:cNvSpPr>
                        <a:spLocks/>
                      </p:cNvSpPr>
                      <p:nvPr/>
                    </p:nvSpPr>
                    <p:spPr bwMode="auto">
                      <a:xfrm>
                        <a:off x="4610" y="3049"/>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2722" name="Freeform 178"/>
                      <p:cNvSpPr>
                        <a:spLocks/>
                      </p:cNvSpPr>
                      <p:nvPr/>
                    </p:nvSpPr>
                    <p:spPr bwMode="auto">
                      <a:xfrm>
                        <a:off x="4611"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2723" name="Freeform 179"/>
                      <p:cNvSpPr>
                        <a:spLocks/>
                      </p:cNvSpPr>
                      <p:nvPr/>
                    </p:nvSpPr>
                    <p:spPr bwMode="auto">
                      <a:xfrm>
                        <a:off x="4612" y="3051"/>
                        <a:ext cx="9" cy="2"/>
                      </a:xfrm>
                      <a:custGeom>
                        <a:avLst/>
                        <a:gdLst>
                          <a:gd name="T0" fmla="*/ 0 w 9"/>
                          <a:gd name="T1" fmla="*/ 1 h 4"/>
                          <a:gd name="T2" fmla="*/ 0 w 9"/>
                          <a:gd name="T3" fmla="*/ 1 h 4"/>
                          <a:gd name="T4" fmla="*/ 0 w 9"/>
                          <a:gd name="T5" fmla="*/ 1 h 4"/>
                          <a:gd name="T6" fmla="*/ 1 w 9"/>
                          <a:gd name="T7" fmla="*/ 0 h 4"/>
                          <a:gd name="T8" fmla="*/ 6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1"/>
                            </a:lnTo>
                            <a:lnTo>
                              <a:pt x="1" y="0"/>
                            </a:lnTo>
                            <a:lnTo>
                              <a:pt x="6" y="0"/>
                            </a:lnTo>
                            <a:lnTo>
                              <a:pt x="9" y="4"/>
                            </a:lnTo>
                            <a:lnTo>
                              <a:pt x="0" y="4"/>
                            </a:lnTo>
                            <a:close/>
                          </a:path>
                        </a:pathLst>
                      </a:custGeom>
                      <a:solidFill>
                        <a:srgbClr val="C0C0C0"/>
                      </a:solidFill>
                      <a:ln w="9525">
                        <a:noFill/>
                        <a:round/>
                        <a:headEnd/>
                        <a:tailEnd/>
                      </a:ln>
                    </p:spPr>
                    <p:txBody>
                      <a:bodyPr/>
                      <a:lstStyle/>
                      <a:p>
                        <a:endParaRPr lang="en-US"/>
                      </a:p>
                    </p:txBody>
                  </p:sp>
                </p:grpSp>
                <p:grpSp>
                  <p:nvGrpSpPr>
                    <p:cNvPr id="90" name="Group 180"/>
                    <p:cNvGrpSpPr>
                      <a:grpSpLocks/>
                    </p:cNvGrpSpPr>
                    <p:nvPr/>
                  </p:nvGrpSpPr>
                  <p:grpSpPr bwMode="auto">
                    <a:xfrm>
                      <a:off x="4613" y="3051"/>
                      <a:ext cx="10" cy="5"/>
                      <a:chOff x="4613" y="3051"/>
                      <a:chExt cx="10" cy="5"/>
                    </a:xfrm>
                  </p:grpSpPr>
                  <p:sp>
                    <p:nvSpPr>
                      <p:cNvPr id="2718" name="Freeform 181"/>
                      <p:cNvSpPr>
                        <a:spLocks/>
                      </p:cNvSpPr>
                      <p:nvPr/>
                    </p:nvSpPr>
                    <p:spPr bwMode="auto">
                      <a:xfrm>
                        <a:off x="4613" y="305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2719" name="Freeform 182"/>
                      <p:cNvSpPr>
                        <a:spLocks/>
                      </p:cNvSpPr>
                      <p:nvPr/>
                    </p:nvSpPr>
                    <p:spPr bwMode="auto">
                      <a:xfrm>
                        <a:off x="4614" y="3051"/>
                        <a:ext cx="8" cy="2"/>
                      </a:xfrm>
                      <a:custGeom>
                        <a:avLst/>
                        <a:gdLst>
                          <a:gd name="T0" fmla="*/ 0 w 8"/>
                          <a:gd name="T1" fmla="*/ 0 h 4"/>
                          <a:gd name="T2" fmla="*/ 4 w 8"/>
                          <a:gd name="T3" fmla="*/ 0 h 4"/>
                          <a:gd name="T4" fmla="*/ 4 w 8"/>
                          <a:gd name="T5" fmla="*/ 1 h 4"/>
                          <a:gd name="T6" fmla="*/ 5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4" y="0"/>
                            </a:lnTo>
                            <a:lnTo>
                              <a:pt x="4" y="1"/>
                            </a:lnTo>
                            <a:lnTo>
                              <a:pt x="5" y="3"/>
                            </a:lnTo>
                            <a:lnTo>
                              <a:pt x="8" y="4"/>
                            </a:lnTo>
                            <a:lnTo>
                              <a:pt x="1" y="4"/>
                            </a:lnTo>
                            <a:lnTo>
                              <a:pt x="0" y="1"/>
                            </a:lnTo>
                            <a:lnTo>
                              <a:pt x="0" y="0"/>
                            </a:lnTo>
                            <a:close/>
                          </a:path>
                        </a:pathLst>
                      </a:custGeom>
                      <a:solidFill>
                        <a:srgbClr val="E0E0E0"/>
                      </a:solidFill>
                      <a:ln w="9525">
                        <a:noFill/>
                        <a:round/>
                        <a:headEnd/>
                        <a:tailEnd/>
                      </a:ln>
                    </p:spPr>
                    <p:txBody>
                      <a:bodyPr/>
                      <a:lstStyle/>
                      <a:p>
                        <a:endParaRPr lang="en-US"/>
                      </a:p>
                    </p:txBody>
                  </p:sp>
                  <p:sp>
                    <p:nvSpPr>
                      <p:cNvPr id="2720" name="Freeform 183"/>
                      <p:cNvSpPr>
                        <a:spLocks/>
                      </p:cNvSpPr>
                      <p:nvPr/>
                    </p:nvSpPr>
                    <p:spPr bwMode="auto">
                      <a:xfrm>
                        <a:off x="4614" y="3053"/>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endParaRPr lang="en-US"/>
                      </a:p>
                    </p:txBody>
                  </p:sp>
                </p:grpSp>
                <p:grpSp>
                  <p:nvGrpSpPr>
                    <p:cNvPr id="92" name="Group 184"/>
                    <p:cNvGrpSpPr>
                      <a:grpSpLocks/>
                    </p:cNvGrpSpPr>
                    <p:nvPr/>
                  </p:nvGrpSpPr>
                  <p:grpSpPr bwMode="auto">
                    <a:xfrm>
                      <a:off x="4615" y="3054"/>
                      <a:ext cx="10" cy="5"/>
                      <a:chOff x="4615" y="3054"/>
                      <a:chExt cx="10" cy="5"/>
                    </a:xfrm>
                  </p:grpSpPr>
                  <p:sp>
                    <p:nvSpPr>
                      <p:cNvPr id="2715" name="Freeform 185"/>
                      <p:cNvSpPr>
                        <a:spLocks/>
                      </p:cNvSpPr>
                      <p:nvPr/>
                    </p:nvSpPr>
                    <p:spPr bwMode="auto">
                      <a:xfrm>
                        <a:off x="4615" y="3054"/>
                        <a:ext cx="2" cy="5"/>
                      </a:xfrm>
                      <a:custGeom>
                        <a:avLst/>
                        <a:gdLst>
                          <a:gd name="T0" fmla="*/ 2 w 2"/>
                          <a:gd name="T1" fmla="*/ 0 h 11"/>
                          <a:gd name="T2" fmla="*/ 0 w 2"/>
                          <a:gd name="T3" fmla="*/ 0 h 11"/>
                          <a:gd name="T4" fmla="*/ 1 w 2"/>
                          <a:gd name="T5" fmla="*/ 0 h 11"/>
                          <a:gd name="T6" fmla="*/ 2 w 2"/>
                          <a:gd name="T7" fmla="*/ 0 h 11"/>
                          <a:gd name="T8" fmla="*/ 2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endParaRPr lang="en-US"/>
                      </a:p>
                    </p:txBody>
                  </p:sp>
                  <p:sp>
                    <p:nvSpPr>
                      <p:cNvPr id="2716" name="Freeform 186"/>
                      <p:cNvSpPr>
                        <a:spLocks/>
                      </p:cNvSpPr>
                      <p:nvPr/>
                    </p:nvSpPr>
                    <p:spPr bwMode="auto">
                      <a:xfrm>
                        <a:off x="4616" y="3054"/>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6" y="3"/>
                            </a:lnTo>
                            <a:lnTo>
                              <a:pt x="8"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2717" name="Freeform 187"/>
                      <p:cNvSpPr>
                        <a:spLocks/>
                      </p:cNvSpPr>
                      <p:nvPr/>
                    </p:nvSpPr>
                    <p:spPr bwMode="auto">
                      <a:xfrm>
                        <a:off x="4617" y="3056"/>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sp>
                  <p:nvSpPr>
                    <p:cNvPr id="2456" name="Freeform 188"/>
                    <p:cNvSpPr>
                      <a:spLocks/>
                    </p:cNvSpPr>
                    <p:nvPr/>
                  </p:nvSpPr>
                  <p:spPr bwMode="auto">
                    <a:xfrm>
                      <a:off x="4565" y="3004"/>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606060"/>
                    </a:solidFill>
                    <a:ln w="9525">
                      <a:noFill/>
                      <a:round/>
                      <a:headEnd/>
                      <a:tailEnd/>
                    </a:ln>
                  </p:spPr>
                  <p:txBody>
                    <a:bodyPr/>
                    <a:lstStyle/>
                    <a:p>
                      <a:endParaRPr lang="en-US"/>
                    </a:p>
                  </p:txBody>
                </p:sp>
                <p:sp>
                  <p:nvSpPr>
                    <p:cNvPr id="2457" name="Freeform 189"/>
                    <p:cNvSpPr>
                      <a:spLocks/>
                    </p:cNvSpPr>
                    <p:nvPr/>
                  </p:nvSpPr>
                  <p:spPr bwMode="auto">
                    <a:xfrm>
                      <a:off x="4566"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endParaRPr lang="en-US"/>
                    </a:p>
                  </p:txBody>
                </p:sp>
                <p:sp>
                  <p:nvSpPr>
                    <p:cNvPr id="2458" name="Freeform 190"/>
                    <p:cNvSpPr>
                      <a:spLocks/>
                    </p:cNvSpPr>
                    <p:nvPr/>
                  </p:nvSpPr>
                  <p:spPr bwMode="auto">
                    <a:xfrm>
                      <a:off x="4567" y="3007"/>
                      <a:ext cx="7" cy="3"/>
                    </a:xfrm>
                    <a:custGeom>
                      <a:avLst/>
                      <a:gdLst>
                        <a:gd name="T0" fmla="*/ 0 w 7"/>
                        <a:gd name="T1" fmla="*/ 2 h 4"/>
                        <a:gd name="T2" fmla="*/ 0 w 7"/>
                        <a:gd name="T3" fmla="*/ 2 h 4"/>
                        <a:gd name="T4" fmla="*/ 0 w 7"/>
                        <a:gd name="T5" fmla="*/ 0 h 4"/>
                        <a:gd name="T6" fmla="*/ 1 w 7"/>
                        <a:gd name="T7" fmla="*/ 0 h 4"/>
                        <a:gd name="T8" fmla="*/ 6 w 7"/>
                        <a:gd name="T9" fmla="*/ 0 h 4"/>
                        <a:gd name="T10" fmla="*/ 7 w 7"/>
                        <a:gd name="T11" fmla="*/ 2 h 4"/>
                        <a:gd name="T12" fmla="*/ 0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404040"/>
                    </a:solidFill>
                    <a:ln w="9525">
                      <a:noFill/>
                      <a:round/>
                      <a:headEnd/>
                      <a:tailEnd/>
                    </a:ln>
                  </p:spPr>
                  <p:txBody>
                    <a:bodyPr/>
                    <a:lstStyle/>
                    <a:p>
                      <a:endParaRPr lang="en-US"/>
                    </a:p>
                  </p:txBody>
                </p:sp>
                <p:grpSp>
                  <p:nvGrpSpPr>
                    <p:cNvPr id="93" name="Group 191"/>
                    <p:cNvGrpSpPr>
                      <a:grpSpLocks/>
                    </p:cNvGrpSpPr>
                    <p:nvPr/>
                  </p:nvGrpSpPr>
                  <p:grpSpPr bwMode="auto">
                    <a:xfrm>
                      <a:off x="4567" y="3007"/>
                      <a:ext cx="10" cy="6"/>
                      <a:chOff x="4567" y="3007"/>
                      <a:chExt cx="10" cy="6"/>
                    </a:xfrm>
                  </p:grpSpPr>
                  <p:sp>
                    <p:nvSpPr>
                      <p:cNvPr id="2712" name="Freeform 192"/>
                      <p:cNvSpPr>
                        <a:spLocks/>
                      </p:cNvSpPr>
                      <p:nvPr/>
                    </p:nvSpPr>
                    <p:spPr bwMode="auto">
                      <a:xfrm>
                        <a:off x="4567" y="3007"/>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2713" name="Freeform 193"/>
                      <p:cNvSpPr>
                        <a:spLocks/>
                      </p:cNvSpPr>
                      <p:nvPr/>
                    </p:nvSpPr>
                    <p:spPr bwMode="auto">
                      <a:xfrm>
                        <a:off x="4568" y="3007"/>
                        <a:ext cx="7" cy="3"/>
                      </a:xfrm>
                      <a:custGeom>
                        <a:avLst/>
                        <a:gdLst>
                          <a:gd name="T0" fmla="*/ 1 w 7"/>
                          <a:gd name="T1" fmla="*/ 0 h 4"/>
                          <a:gd name="T2" fmla="*/ 5 w 7"/>
                          <a:gd name="T3" fmla="*/ 0 h 4"/>
                          <a:gd name="T4" fmla="*/ 5 w 7"/>
                          <a:gd name="T5" fmla="*/ 0 h 4"/>
                          <a:gd name="T6" fmla="*/ 6 w 7"/>
                          <a:gd name="T7" fmla="*/ 1 h 4"/>
                          <a:gd name="T8" fmla="*/ 7 w 7"/>
                          <a:gd name="T9" fmla="*/ 2 h 4"/>
                          <a:gd name="T10" fmla="*/ 2 w 7"/>
                          <a:gd name="T11" fmla="*/ 2 h 4"/>
                          <a:gd name="T12" fmla="*/ 1 w 7"/>
                          <a:gd name="T13" fmla="*/ 2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endParaRPr lang="en-US"/>
                      </a:p>
                    </p:txBody>
                  </p:sp>
                  <p:sp>
                    <p:nvSpPr>
                      <p:cNvPr id="2714" name="Freeform 194"/>
                      <p:cNvSpPr>
                        <a:spLocks/>
                      </p:cNvSpPr>
                      <p:nvPr/>
                    </p:nvSpPr>
                    <p:spPr bwMode="auto">
                      <a:xfrm>
                        <a:off x="4569" y="3010"/>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6" y="0"/>
                            </a:lnTo>
                            <a:lnTo>
                              <a:pt x="8" y="7"/>
                            </a:lnTo>
                            <a:lnTo>
                              <a:pt x="0" y="7"/>
                            </a:lnTo>
                            <a:close/>
                          </a:path>
                        </a:pathLst>
                      </a:custGeom>
                      <a:solidFill>
                        <a:srgbClr val="C0C0C0"/>
                      </a:solidFill>
                      <a:ln w="9525">
                        <a:noFill/>
                        <a:round/>
                        <a:headEnd/>
                        <a:tailEnd/>
                      </a:ln>
                    </p:spPr>
                    <p:txBody>
                      <a:bodyPr/>
                      <a:lstStyle/>
                      <a:p>
                        <a:endParaRPr lang="en-US"/>
                      </a:p>
                    </p:txBody>
                  </p:sp>
                </p:grpSp>
                <p:grpSp>
                  <p:nvGrpSpPr>
                    <p:cNvPr id="94" name="Group 195"/>
                    <p:cNvGrpSpPr>
                      <a:grpSpLocks/>
                    </p:cNvGrpSpPr>
                    <p:nvPr/>
                  </p:nvGrpSpPr>
                  <p:grpSpPr bwMode="auto">
                    <a:xfrm>
                      <a:off x="4570" y="3010"/>
                      <a:ext cx="10" cy="5"/>
                      <a:chOff x="4570" y="3010"/>
                      <a:chExt cx="10" cy="5"/>
                    </a:xfrm>
                  </p:grpSpPr>
                  <p:sp>
                    <p:nvSpPr>
                      <p:cNvPr id="2709" name="Freeform 196"/>
                      <p:cNvSpPr>
                        <a:spLocks/>
                      </p:cNvSpPr>
                      <p:nvPr/>
                    </p:nvSpPr>
                    <p:spPr bwMode="auto">
                      <a:xfrm>
                        <a:off x="4570" y="3010"/>
                        <a:ext cx="2" cy="5"/>
                      </a:xfrm>
                      <a:custGeom>
                        <a:avLst/>
                        <a:gdLst>
                          <a:gd name="T0" fmla="*/ 1 w 2"/>
                          <a:gd name="T1" fmla="*/ 1 h 9"/>
                          <a:gd name="T2" fmla="*/ 0 w 2"/>
                          <a:gd name="T3" fmla="*/ 1 h 9"/>
                          <a:gd name="T4" fmla="*/ 1 w 2"/>
                          <a:gd name="T5" fmla="*/ 0 h 9"/>
                          <a:gd name="T6" fmla="*/ 2 w 2"/>
                          <a:gd name="T7" fmla="*/ 1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2710" name="Freeform 197"/>
                      <p:cNvSpPr>
                        <a:spLocks/>
                      </p:cNvSpPr>
                      <p:nvPr/>
                    </p:nvSpPr>
                    <p:spPr bwMode="auto">
                      <a:xfrm>
                        <a:off x="4571" y="3010"/>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2711" name="Freeform 198"/>
                      <p:cNvSpPr>
                        <a:spLocks/>
                      </p:cNvSpPr>
                      <p:nvPr/>
                    </p:nvSpPr>
                    <p:spPr bwMode="auto">
                      <a:xfrm>
                        <a:off x="4571" y="3013"/>
                        <a:ext cx="9" cy="2"/>
                      </a:xfrm>
                      <a:custGeom>
                        <a:avLst/>
                        <a:gdLst>
                          <a:gd name="T0" fmla="*/ 0 w 9"/>
                          <a:gd name="T1" fmla="*/ 1 h 4"/>
                          <a:gd name="T2" fmla="*/ 1 w 9"/>
                          <a:gd name="T3" fmla="*/ 1 h 4"/>
                          <a:gd name="T4" fmla="*/ 1 w 9"/>
                          <a:gd name="T5" fmla="*/ 1 h 4"/>
                          <a:gd name="T6" fmla="*/ 2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1" y="3"/>
                            </a:lnTo>
                            <a:lnTo>
                              <a:pt x="1" y="1"/>
                            </a:lnTo>
                            <a:lnTo>
                              <a:pt x="2" y="0"/>
                            </a:lnTo>
                            <a:lnTo>
                              <a:pt x="7" y="0"/>
                            </a:lnTo>
                            <a:lnTo>
                              <a:pt x="9" y="4"/>
                            </a:lnTo>
                            <a:lnTo>
                              <a:pt x="0" y="4"/>
                            </a:lnTo>
                            <a:close/>
                          </a:path>
                        </a:pathLst>
                      </a:custGeom>
                      <a:solidFill>
                        <a:srgbClr val="C0C0C0"/>
                      </a:solidFill>
                      <a:ln w="9525">
                        <a:noFill/>
                        <a:round/>
                        <a:headEnd/>
                        <a:tailEnd/>
                      </a:ln>
                    </p:spPr>
                    <p:txBody>
                      <a:bodyPr/>
                      <a:lstStyle/>
                      <a:p>
                        <a:endParaRPr lang="en-US"/>
                      </a:p>
                    </p:txBody>
                  </p:sp>
                </p:grpSp>
                <p:grpSp>
                  <p:nvGrpSpPr>
                    <p:cNvPr id="95" name="Group 199"/>
                    <p:cNvGrpSpPr>
                      <a:grpSpLocks/>
                    </p:cNvGrpSpPr>
                    <p:nvPr/>
                  </p:nvGrpSpPr>
                  <p:grpSpPr bwMode="auto">
                    <a:xfrm>
                      <a:off x="4572" y="3013"/>
                      <a:ext cx="11" cy="5"/>
                      <a:chOff x="4572" y="3013"/>
                      <a:chExt cx="11" cy="5"/>
                    </a:xfrm>
                  </p:grpSpPr>
                  <p:sp>
                    <p:nvSpPr>
                      <p:cNvPr id="2706" name="Freeform 200"/>
                      <p:cNvSpPr>
                        <a:spLocks/>
                      </p:cNvSpPr>
                      <p:nvPr/>
                    </p:nvSpPr>
                    <p:spPr bwMode="auto">
                      <a:xfrm>
                        <a:off x="4572"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endParaRPr lang="en-US"/>
                      </a:p>
                    </p:txBody>
                  </p:sp>
                  <p:sp>
                    <p:nvSpPr>
                      <p:cNvPr id="2707" name="Freeform 201"/>
                      <p:cNvSpPr>
                        <a:spLocks/>
                      </p:cNvSpPr>
                      <p:nvPr/>
                    </p:nvSpPr>
                    <p:spPr bwMode="auto">
                      <a:xfrm>
                        <a:off x="4573" y="3013"/>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708" name="Freeform 202"/>
                      <p:cNvSpPr>
                        <a:spLocks/>
                      </p:cNvSpPr>
                      <p:nvPr/>
                    </p:nvSpPr>
                    <p:spPr bwMode="auto">
                      <a:xfrm>
                        <a:off x="4574" y="3015"/>
                        <a:ext cx="9" cy="3"/>
                      </a:xfrm>
                      <a:custGeom>
                        <a:avLst/>
                        <a:gdLst>
                          <a:gd name="T0" fmla="*/ 0 w 9"/>
                          <a:gd name="T1" fmla="*/ 1 h 6"/>
                          <a:gd name="T2" fmla="*/ 0 w 9"/>
                          <a:gd name="T3" fmla="*/ 1 h 6"/>
                          <a:gd name="T4" fmla="*/ 0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1" y="0"/>
                            </a:lnTo>
                            <a:lnTo>
                              <a:pt x="7" y="0"/>
                            </a:lnTo>
                            <a:lnTo>
                              <a:pt x="9" y="6"/>
                            </a:lnTo>
                            <a:lnTo>
                              <a:pt x="0" y="6"/>
                            </a:lnTo>
                            <a:close/>
                          </a:path>
                        </a:pathLst>
                      </a:custGeom>
                      <a:solidFill>
                        <a:srgbClr val="C0C0C0"/>
                      </a:solidFill>
                      <a:ln w="9525">
                        <a:noFill/>
                        <a:round/>
                        <a:headEnd/>
                        <a:tailEnd/>
                      </a:ln>
                    </p:spPr>
                    <p:txBody>
                      <a:bodyPr/>
                      <a:lstStyle/>
                      <a:p>
                        <a:endParaRPr lang="en-US"/>
                      </a:p>
                    </p:txBody>
                  </p:sp>
                </p:grpSp>
                <p:grpSp>
                  <p:nvGrpSpPr>
                    <p:cNvPr id="2398" name="Group 203"/>
                    <p:cNvGrpSpPr>
                      <a:grpSpLocks/>
                    </p:cNvGrpSpPr>
                    <p:nvPr/>
                  </p:nvGrpSpPr>
                  <p:grpSpPr bwMode="auto">
                    <a:xfrm>
                      <a:off x="4575" y="3016"/>
                      <a:ext cx="10" cy="5"/>
                      <a:chOff x="4575" y="3016"/>
                      <a:chExt cx="10" cy="5"/>
                    </a:xfrm>
                  </p:grpSpPr>
                  <p:sp>
                    <p:nvSpPr>
                      <p:cNvPr id="2703" name="Freeform 204"/>
                      <p:cNvSpPr>
                        <a:spLocks/>
                      </p:cNvSpPr>
                      <p:nvPr/>
                    </p:nvSpPr>
                    <p:spPr bwMode="auto">
                      <a:xfrm>
                        <a:off x="4575" y="3016"/>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2704" name="Freeform 205"/>
                      <p:cNvSpPr>
                        <a:spLocks/>
                      </p:cNvSpPr>
                      <p:nvPr/>
                    </p:nvSpPr>
                    <p:spPr bwMode="auto">
                      <a:xfrm>
                        <a:off x="4576" y="3016"/>
                        <a:ext cx="8" cy="2"/>
                      </a:xfrm>
                      <a:custGeom>
                        <a:avLst/>
                        <a:gdLst>
                          <a:gd name="T0" fmla="*/ 0 w 8"/>
                          <a:gd name="T1" fmla="*/ 0 h 4"/>
                          <a:gd name="T2" fmla="*/ 5 w 8"/>
                          <a:gd name="T3" fmla="*/ 0 h 4"/>
                          <a:gd name="T4" fmla="*/ 5 w 8"/>
                          <a:gd name="T5" fmla="*/ 1 h 4"/>
                          <a:gd name="T6" fmla="*/ 6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6" y="1"/>
                            </a:lnTo>
                            <a:lnTo>
                              <a:pt x="8" y="4"/>
                            </a:lnTo>
                            <a:lnTo>
                              <a:pt x="1"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705" name="Freeform 206"/>
                      <p:cNvSpPr>
                        <a:spLocks/>
                      </p:cNvSpPr>
                      <p:nvPr/>
                    </p:nvSpPr>
                    <p:spPr bwMode="auto">
                      <a:xfrm>
                        <a:off x="4576" y="3018"/>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endParaRPr lang="en-US"/>
                      </a:p>
                    </p:txBody>
                  </p:sp>
                </p:grpSp>
                <p:grpSp>
                  <p:nvGrpSpPr>
                    <p:cNvPr id="2400" name="Group 207"/>
                    <p:cNvGrpSpPr>
                      <a:grpSpLocks/>
                    </p:cNvGrpSpPr>
                    <p:nvPr/>
                  </p:nvGrpSpPr>
                  <p:grpSpPr bwMode="auto">
                    <a:xfrm>
                      <a:off x="4577" y="3019"/>
                      <a:ext cx="20" cy="17"/>
                      <a:chOff x="4577" y="3019"/>
                      <a:chExt cx="20" cy="17"/>
                    </a:xfrm>
                  </p:grpSpPr>
                  <p:grpSp>
                    <p:nvGrpSpPr>
                      <p:cNvPr id="2401" name="Group 208"/>
                      <p:cNvGrpSpPr>
                        <a:grpSpLocks/>
                      </p:cNvGrpSpPr>
                      <p:nvPr/>
                    </p:nvGrpSpPr>
                    <p:grpSpPr bwMode="auto">
                      <a:xfrm>
                        <a:off x="4577" y="3019"/>
                        <a:ext cx="10" cy="5"/>
                        <a:chOff x="4577" y="3019"/>
                        <a:chExt cx="10" cy="5"/>
                      </a:xfrm>
                    </p:grpSpPr>
                    <p:sp>
                      <p:nvSpPr>
                        <p:cNvPr id="2700" name="Freeform 209"/>
                        <p:cNvSpPr>
                          <a:spLocks/>
                        </p:cNvSpPr>
                        <p:nvPr/>
                      </p:nvSpPr>
                      <p:spPr bwMode="auto">
                        <a:xfrm>
                          <a:off x="4577" y="3019"/>
                          <a:ext cx="3" cy="5"/>
                        </a:xfrm>
                        <a:custGeom>
                          <a:avLst/>
                          <a:gdLst>
                            <a:gd name="T0" fmla="*/ 1 w 3"/>
                            <a:gd name="T1" fmla="*/ 0 h 11"/>
                            <a:gd name="T2" fmla="*/ 0 w 3"/>
                            <a:gd name="T3" fmla="*/ 0 h 11"/>
                            <a:gd name="T4" fmla="*/ 1 w 3"/>
                            <a:gd name="T5" fmla="*/ 0 h 11"/>
                            <a:gd name="T6" fmla="*/ 3 w 3"/>
                            <a:gd name="T7" fmla="*/ 0 h 11"/>
                            <a:gd name="T8" fmla="*/ 1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5"/>
                              </a:lnTo>
                              <a:lnTo>
                                <a:pt x="1" y="0"/>
                              </a:lnTo>
                              <a:lnTo>
                                <a:pt x="3" y="5"/>
                              </a:lnTo>
                              <a:lnTo>
                                <a:pt x="1" y="11"/>
                              </a:lnTo>
                              <a:close/>
                            </a:path>
                          </a:pathLst>
                        </a:custGeom>
                        <a:solidFill>
                          <a:srgbClr val="A0A0A0"/>
                        </a:solidFill>
                        <a:ln w="9525">
                          <a:noFill/>
                          <a:round/>
                          <a:headEnd/>
                          <a:tailEnd/>
                        </a:ln>
                      </p:spPr>
                      <p:txBody>
                        <a:bodyPr/>
                        <a:lstStyle/>
                        <a:p>
                          <a:endParaRPr lang="en-US"/>
                        </a:p>
                      </p:txBody>
                    </p:sp>
                    <p:sp>
                      <p:nvSpPr>
                        <p:cNvPr id="2701" name="Freeform 210"/>
                        <p:cNvSpPr>
                          <a:spLocks/>
                        </p:cNvSpPr>
                        <p:nvPr/>
                      </p:nvSpPr>
                      <p:spPr bwMode="auto">
                        <a:xfrm>
                          <a:off x="4578" y="3020"/>
                          <a:ext cx="8" cy="2"/>
                        </a:xfrm>
                        <a:custGeom>
                          <a:avLst/>
                          <a:gdLst>
                            <a:gd name="T0" fmla="*/ 0 w 8"/>
                            <a:gd name="T1" fmla="*/ 0 h 4"/>
                            <a:gd name="T2" fmla="*/ 6 w 8"/>
                            <a:gd name="T3" fmla="*/ 0 h 4"/>
                            <a:gd name="T4" fmla="*/ 6 w 8"/>
                            <a:gd name="T5" fmla="*/ 0 h 4"/>
                            <a:gd name="T6" fmla="*/ 6 w 8"/>
                            <a:gd name="T7" fmla="*/ 1 h 4"/>
                            <a:gd name="T8" fmla="*/ 8 w 8"/>
                            <a:gd name="T9" fmla="*/ 1 h 4"/>
                            <a:gd name="T10" fmla="*/ 3 w 8"/>
                            <a:gd name="T11" fmla="*/ 1 h 4"/>
                            <a:gd name="T12" fmla="*/ 2 w 8"/>
                            <a:gd name="T13" fmla="*/ 1 h 4"/>
                            <a:gd name="T14" fmla="*/ 0 w 8"/>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0" y="0"/>
                              </a:moveTo>
                              <a:lnTo>
                                <a:pt x="6" y="0"/>
                              </a:lnTo>
                              <a:lnTo>
                                <a:pt x="6" y="1"/>
                              </a:lnTo>
                              <a:lnTo>
                                <a:pt x="8" y="4"/>
                              </a:lnTo>
                              <a:lnTo>
                                <a:pt x="3" y="4"/>
                              </a:lnTo>
                              <a:lnTo>
                                <a:pt x="2" y="3"/>
                              </a:lnTo>
                              <a:lnTo>
                                <a:pt x="0" y="0"/>
                              </a:lnTo>
                              <a:close/>
                            </a:path>
                          </a:pathLst>
                        </a:custGeom>
                        <a:solidFill>
                          <a:srgbClr val="E0E0E0"/>
                        </a:solidFill>
                        <a:ln w="9525">
                          <a:noFill/>
                          <a:round/>
                          <a:headEnd/>
                          <a:tailEnd/>
                        </a:ln>
                      </p:spPr>
                      <p:txBody>
                        <a:bodyPr/>
                        <a:lstStyle/>
                        <a:p>
                          <a:endParaRPr lang="en-US"/>
                        </a:p>
                      </p:txBody>
                    </p:sp>
                    <p:sp>
                      <p:nvSpPr>
                        <p:cNvPr id="2702" name="Freeform 211"/>
                        <p:cNvSpPr>
                          <a:spLocks/>
                        </p:cNvSpPr>
                        <p:nvPr/>
                      </p:nvSpPr>
                      <p:spPr bwMode="auto">
                        <a:xfrm>
                          <a:off x="4578" y="3022"/>
                          <a:ext cx="9" cy="2"/>
                        </a:xfrm>
                        <a:custGeom>
                          <a:avLst/>
                          <a:gdLst>
                            <a:gd name="T0" fmla="*/ 0 w 9"/>
                            <a:gd name="T1" fmla="*/ 0 h 5"/>
                            <a:gd name="T2" fmla="*/ 2 w 9"/>
                            <a:gd name="T3" fmla="*/ 0 h 5"/>
                            <a:gd name="T4" fmla="*/ 2 w 9"/>
                            <a:gd name="T5" fmla="*/ 0 h 5"/>
                            <a:gd name="T6" fmla="*/ 3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2" y="3"/>
                              </a:lnTo>
                              <a:lnTo>
                                <a:pt x="2" y="0"/>
                              </a:lnTo>
                              <a:lnTo>
                                <a:pt x="3"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2402" name="Group 212"/>
                      <p:cNvGrpSpPr>
                        <a:grpSpLocks/>
                      </p:cNvGrpSpPr>
                      <p:nvPr/>
                    </p:nvGrpSpPr>
                    <p:grpSpPr bwMode="auto">
                      <a:xfrm>
                        <a:off x="4580" y="3022"/>
                        <a:ext cx="10" cy="6"/>
                        <a:chOff x="4580" y="3022"/>
                        <a:chExt cx="10" cy="6"/>
                      </a:xfrm>
                    </p:grpSpPr>
                    <p:sp>
                      <p:nvSpPr>
                        <p:cNvPr id="2697" name="Freeform 213"/>
                        <p:cNvSpPr>
                          <a:spLocks/>
                        </p:cNvSpPr>
                        <p:nvPr/>
                      </p:nvSpPr>
                      <p:spPr bwMode="auto">
                        <a:xfrm>
                          <a:off x="4580" y="3022"/>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2698" name="Freeform 214"/>
                        <p:cNvSpPr>
                          <a:spLocks/>
                        </p:cNvSpPr>
                        <p:nvPr/>
                      </p:nvSpPr>
                      <p:spPr bwMode="auto">
                        <a:xfrm>
                          <a:off x="4581" y="3022"/>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3"/>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2699" name="Freeform 215"/>
                        <p:cNvSpPr>
                          <a:spLocks/>
                        </p:cNvSpPr>
                        <p:nvPr/>
                      </p:nvSpPr>
                      <p:spPr bwMode="auto">
                        <a:xfrm>
                          <a:off x="4582" y="3024"/>
                          <a:ext cx="8" cy="4"/>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2403" name="Group 216"/>
                      <p:cNvGrpSpPr>
                        <a:grpSpLocks/>
                      </p:cNvGrpSpPr>
                      <p:nvPr/>
                    </p:nvGrpSpPr>
                    <p:grpSpPr bwMode="auto">
                      <a:xfrm>
                        <a:off x="4583" y="3025"/>
                        <a:ext cx="9" cy="5"/>
                        <a:chOff x="4583" y="3025"/>
                        <a:chExt cx="9" cy="5"/>
                      </a:xfrm>
                    </p:grpSpPr>
                    <p:sp>
                      <p:nvSpPr>
                        <p:cNvPr id="2694" name="Freeform 217"/>
                        <p:cNvSpPr>
                          <a:spLocks/>
                        </p:cNvSpPr>
                        <p:nvPr/>
                      </p:nvSpPr>
                      <p:spPr bwMode="auto">
                        <a:xfrm>
                          <a:off x="4583"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2695" name="Freeform 218"/>
                        <p:cNvSpPr>
                          <a:spLocks/>
                        </p:cNvSpPr>
                        <p:nvPr/>
                      </p:nvSpPr>
                      <p:spPr bwMode="auto">
                        <a:xfrm>
                          <a:off x="4584" y="3025"/>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0"/>
                              </a:lnTo>
                              <a:lnTo>
                                <a:pt x="5" y="2"/>
                              </a:lnTo>
                              <a:lnTo>
                                <a:pt x="7" y="5"/>
                              </a:lnTo>
                              <a:lnTo>
                                <a:pt x="1" y="5"/>
                              </a:lnTo>
                              <a:lnTo>
                                <a:pt x="0" y="4"/>
                              </a:lnTo>
                              <a:lnTo>
                                <a:pt x="0" y="2"/>
                              </a:lnTo>
                              <a:lnTo>
                                <a:pt x="0" y="0"/>
                              </a:lnTo>
                              <a:close/>
                            </a:path>
                          </a:pathLst>
                        </a:custGeom>
                        <a:solidFill>
                          <a:srgbClr val="E0E0E0"/>
                        </a:solidFill>
                        <a:ln w="9525">
                          <a:noFill/>
                          <a:round/>
                          <a:headEnd/>
                          <a:tailEnd/>
                        </a:ln>
                      </p:spPr>
                      <p:txBody>
                        <a:bodyPr/>
                        <a:lstStyle/>
                        <a:p>
                          <a:endParaRPr lang="en-US"/>
                        </a:p>
                      </p:txBody>
                    </p:sp>
                    <p:sp>
                      <p:nvSpPr>
                        <p:cNvPr id="2696" name="Freeform 219"/>
                        <p:cNvSpPr>
                          <a:spLocks/>
                        </p:cNvSpPr>
                        <p:nvPr/>
                      </p:nvSpPr>
                      <p:spPr bwMode="auto">
                        <a:xfrm>
                          <a:off x="4584" y="3028"/>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2"/>
                              </a:lnTo>
                              <a:lnTo>
                                <a:pt x="1"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2404" name="Group 220"/>
                      <p:cNvGrpSpPr>
                        <a:grpSpLocks/>
                      </p:cNvGrpSpPr>
                      <p:nvPr/>
                    </p:nvGrpSpPr>
                    <p:grpSpPr bwMode="auto">
                      <a:xfrm>
                        <a:off x="4585" y="3028"/>
                        <a:ext cx="9" cy="5"/>
                        <a:chOff x="4585" y="3028"/>
                        <a:chExt cx="9" cy="5"/>
                      </a:xfrm>
                    </p:grpSpPr>
                    <p:sp>
                      <p:nvSpPr>
                        <p:cNvPr id="2691" name="Freeform 221"/>
                        <p:cNvSpPr>
                          <a:spLocks/>
                        </p:cNvSpPr>
                        <p:nvPr/>
                      </p:nvSpPr>
                      <p:spPr bwMode="auto">
                        <a:xfrm>
                          <a:off x="4585" y="3028"/>
                          <a:ext cx="2" cy="5"/>
                        </a:xfrm>
                        <a:custGeom>
                          <a:avLst/>
                          <a:gdLst>
                            <a:gd name="T0" fmla="*/ 2 w 2"/>
                            <a:gd name="T1" fmla="*/ 0 h 11"/>
                            <a:gd name="T2" fmla="*/ 0 w 2"/>
                            <a:gd name="T3" fmla="*/ 0 h 11"/>
                            <a:gd name="T4" fmla="*/ 1 w 2"/>
                            <a:gd name="T5" fmla="*/ 0 h 11"/>
                            <a:gd name="T6" fmla="*/ 2 w 2"/>
                            <a:gd name="T7" fmla="*/ 0 h 11"/>
                            <a:gd name="T8" fmla="*/ 2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endParaRPr lang="en-US"/>
                        </a:p>
                      </p:txBody>
                    </p:sp>
                    <p:sp>
                      <p:nvSpPr>
                        <p:cNvPr id="2692" name="Freeform 222"/>
                        <p:cNvSpPr>
                          <a:spLocks/>
                        </p:cNvSpPr>
                        <p:nvPr/>
                      </p:nvSpPr>
                      <p:spPr bwMode="auto">
                        <a:xfrm>
                          <a:off x="4586" y="3028"/>
                          <a:ext cx="7" cy="2"/>
                        </a:xfrm>
                        <a:custGeom>
                          <a:avLst/>
                          <a:gdLst>
                            <a:gd name="T0" fmla="*/ 0 w 7"/>
                            <a:gd name="T1" fmla="*/ 0 h 3"/>
                            <a:gd name="T2" fmla="*/ 5 w 7"/>
                            <a:gd name="T3" fmla="*/ 0 h 3"/>
                            <a:gd name="T4" fmla="*/ 5 w 7"/>
                            <a:gd name="T5" fmla="*/ 0 h 3"/>
                            <a:gd name="T6" fmla="*/ 5 w 7"/>
                            <a:gd name="T7" fmla="*/ 1 h 3"/>
                            <a:gd name="T8" fmla="*/ 7 w 7"/>
                            <a:gd name="T9" fmla="*/ 1 h 3"/>
                            <a:gd name="T10" fmla="*/ 2 w 7"/>
                            <a:gd name="T11" fmla="*/ 1 h 3"/>
                            <a:gd name="T12" fmla="*/ 1 w 7"/>
                            <a:gd name="T13" fmla="*/ 1 h 3"/>
                            <a:gd name="T14" fmla="*/ 0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0"/>
                              </a:moveTo>
                              <a:lnTo>
                                <a:pt x="5" y="0"/>
                              </a:lnTo>
                              <a:lnTo>
                                <a:pt x="5" y="1"/>
                              </a:lnTo>
                              <a:lnTo>
                                <a:pt x="7" y="3"/>
                              </a:lnTo>
                              <a:lnTo>
                                <a:pt x="2" y="3"/>
                              </a:lnTo>
                              <a:lnTo>
                                <a:pt x="1" y="3"/>
                              </a:lnTo>
                              <a:lnTo>
                                <a:pt x="0" y="0"/>
                              </a:lnTo>
                              <a:close/>
                            </a:path>
                          </a:pathLst>
                        </a:custGeom>
                        <a:solidFill>
                          <a:srgbClr val="E0E0E0"/>
                        </a:solidFill>
                        <a:ln w="9525">
                          <a:noFill/>
                          <a:round/>
                          <a:headEnd/>
                          <a:tailEnd/>
                        </a:ln>
                      </p:spPr>
                      <p:txBody>
                        <a:bodyPr/>
                        <a:lstStyle/>
                        <a:p>
                          <a:endParaRPr lang="en-US"/>
                        </a:p>
                      </p:txBody>
                    </p:sp>
                    <p:sp>
                      <p:nvSpPr>
                        <p:cNvPr id="2693" name="Freeform 223"/>
                        <p:cNvSpPr>
                          <a:spLocks/>
                        </p:cNvSpPr>
                        <p:nvPr/>
                      </p:nvSpPr>
                      <p:spPr bwMode="auto">
                        <a:xfrm>
                          <a:off x="4587" y="3031"/>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2"/>
                              </a:lnTo>
                              <a:lnTo>
                                <a:pt x="0" y="0"/>
                              </a:lnTo>
                              <a:lnTo>
                                <a:pt x="1" y="0"/>
                              </a:lnTo>
                              <a:lnTo>
                                <a:pt x="6" y="0"/>
                              </a:lnTo>
                              <a:lnTo>
                                <a:pt x="7" y="5"/>
                              </a:lnTo>
                              <a:lnTo>
                                <a:pt x="0" y="5"/>
                              </a:lnTo>
                              <a:close/>
                            </a:path>
                          </a:pathLst>
                        </a:custGeom>
                        <a:solidFill>
                          <a:srgbClr val="C0C0C0"/>
                        </a:solidFill>
                        <a:ln w="9525">
                          <a:noFill/>
                          <a:round/>
                          <a:headEnd/>
                          <a:tailEnd/>
                        </a:ln>
                      </p:spPr>
                      <p:txBody>
                        <a:bodyPr/>
                        <a:lstStyle/>
                        <a:p>
                          <a:endParaRPr lang="en-US"/>
                        </a:p>
                      </p:txBody>
                    </p:sp>
                  </p:grpSp>
                  <p:grpSp>
                    <p:nvGrpSpPr>
                      <p:cNvPr id="2405" name="Group 224"/>
                      <p:cNvGrpSpPr>
                        <a:grpSpLocks/>
                      </p:cNvGrpSpPr>
                      <p:nvPr/>
                    </p:nvGrpSpPr>
                    <p:grpSpPr bwMode="auto">
                      <a:xfrm>
                        <a:off x="4587" y="3031"/>
                        <a:ext cx="10" cy="5"/>
                        <a:chOff x="4587" y="3031"/>
                        <a:chExt cx="10" cy="5"/>
                      </a:xfrm>
                    </p:grpSpPr>
                    <p:sp>
                      <p:nvSpPr>
                        <p:cNvPr id="2688" name="Freeform 225"/>
                        <p:cNvSpPr>
                          <a:spLocks/>
                        </p:cNvSpPr>
                        <p:nvPr/>
                      </p:nvSpPr>
                      <p:spPr bwMode="auto">
                        <a:xfrm>
                          <a:off x="4587" y="3031"/>
                          <a:ext cx="3" cy="5"/>
                        </a:xfrm>
                        <a:custGeom>
                          <a:avLst/>
                          <a:gdLst>
                            <a:gd name="T0" fmla="*/ 2 w 3"/>
                            <a:gd name="T1" fmla="*/ 0 h 11"/>
                            <a:gd name="T2" fmla="*/ 0 w 3"/>
                            <a:gd name="T3" fmla="*/ 0 h 11"/>
                            <a:gd name="T4" fmla="*/ 2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2" y="0"/>
                              </a:lnTo>
                              <a:lnTo>
                                <a:pt x="3" y="5"/>
                              </a:lnTo>
                              <a:lnTo>
                                <a:pt x="2" y="11"/>
                              </a:lnTo>
                              <a:close/>
                            </a:path>
                          </a:pathLst>
                        </a:custGeom>
                        <a:solidFill>
                          <a:srgbClr val="A0A0A0"/>
                        </a:solidFill>
                        <a:ln w="9525">
                          <a:noFill/>
                          <a:round/>
                          <a:headEnd/>
                          <a:tailEnd/>
                        </a:ln>
                      </p:spPr>
                      <p:txBody>
                        <a:bodyPr/>
                        <a:lstStyle/>
                        <a:p>
                          <a:endParaRPr lang="en-US"/>
                        </a:p>
                      </p:txBody>
                    </p:sp>
                    <p:sp>
                      <p:nvSpPr>
                        <p:cNvPr id="2689" name="Freeform 226"/>
                        <p:cNvSpPr>
                          <a:spLocks/>
                        </p:cNvSpPr>
                        <p:nvPr/>
                      </p:nvSpPr>
                      <p:spPr bwMode="auto">
                        <a:xfrm>
                          <a:off x="4588" y="3031"/>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3"/>
                              </a:lnTo>
                              <a:lnTo>
                                <a:pt x="7"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2690" name="Freeform 227"/>
                        <p:cNvSpPr>
                          <a:spLocks/>
                        </p:cNvSpPr>
                        <p:nvPr/>
                      </p:nvSpPr>
                      <p:spPr bwMode="auto">
                        <a:xfrm>
                          <a:off x="4589" y="303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2429" name="Group 228"/>
                    <p:cNvGrpSpPr>
                      <a:grpSpLocks/>
                    </p:cNvGrpSpPr>
                    <p:nvPr/>
                  </p:nvGrpSpPr>
                  <p:grpSpPr bwMode="auto">
                    <a:xfrm>
                      <a:off x="4590" y="3035"/>
                      <a:ext cx="20" cy="16"/>
                      <a:chOff x="4590" y="3035"/>
                      <a:chExt cx="20" cy="16"/>
                    </a:xfrm>
                  </p:grpSpPr>
                  <p:grpSp>
                    <p:nvGrpSpPr>
                      <p:cNvPr id="2430" name="Group 229"/>
                      <p:cNvGrpSpPr>
                        <a:grpSpLocks/>
                      </p:cNvGrpSpPr>
                      <p:nvPr/>
                    </p:nvGrpSpPr>
                    <p:grpSpPr bwMode="auto">
                      <a:xfrm>
                        <a:off x="4590" y="3035"/>
                        <a:ext cx="9" cy="4"/>
                        <a:chOff x="4590" y="3035"/>
                        <a:chExt cx="9" cy="4"/>
                      </a:xfrm>
                    </p:grpSpPr>
                    <p:sp>
                      <p:nvSpPr>
                        <p:cNvPr id="2680" name="Freeform 230"/>
                        <p:cNvSpPr>
                          <a:spLocks/>
                        </p:cNvSpPr>
                        <p:nvPr/>
                      </p:nvSpPr>
                      <p:spPr bwMode="auto">
                        <a:xfrm>
                          <a:off x="4590" y="3035"/>
                          <a:ext cx="2" cy="4"/>
                        </a:xfrm>
                        <a:custGeom>
                          <a:avLst/>
                          <a:gdLst>
                            <a:gd name="T0" fmla="*/ 1 w 2"/>
                            <a:gd name="T1" fmla="*/ 0 h 9"/>
                            <a:gd name="T2" fmla="*/ 0 w 2"/>
                            <a:gd name="T3" fmla="*/ 0 h 9"/>
                            <a:gd name="T4" fmla="*/ 1 w 2"/>
                            <a:gd name="T5" fmla="*/ 0 h 9"/>
                            <a:gd name="T6" fmla="*/ 2 w 2"/>
                            <a:gd name="T7" fmla="*/ 0 h 9"/>
                            <a:gd name="T8" fmla="*/ 1 w 2"/>
                            <a:gd name="T9" fmla="*/ 0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2681" name="Freeform 231"/>
                        <p:cNvSpPr>
                          <a:spLocks/>
                        </p:cNvSpPr>
                        <p:nvPr/>
                      </p:nvSpPr>
                      <p:spPr bwMode="auto">
                        <a:xfrm>
                          <a:off x="4591" y="3035"/>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endParaRPr lang="en-US"/>
                        </a:p>
                      </p:txBody>
                    </p:sp>
                    <p:sp>
                      <p:nvSpPr>
                        <p:cNvPr id="2682" name="Freeform 232"/>
                        <p:cNvSpPr>
                          <a:spLocks/>
                        </p:cNvSpPr>
                        <p:nvPr/>
                      </p:nvSpPr>
                      <p:spPr bwMode="auto">
                        <a:xfrm>
                          <a:off x="4591"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endParaRPr lang="en-US"/>
                        </a:p>
                      </p:txBody>
                    </p:sp>
                  </p:grpSp>
                  <p:grpSp>
                    <p:nvGrpSpPr>
                      <p:cNvPr id="2435" name="Group 233"/>
                      <p:cNvGrpSpPr>
                        <a:grpSpLocks/>
                      </p:cNvGrpSpPr>
                      <p:nvPr/>
                    </p:nvGrpSpPr>
                    <p:grpSpPr bwMode="auto">
                      <a:xfrm>
                        <a:off x="4592" y="3037"/>
                        <a:ext cx="10" cy="5"/>
                        <a:chOff x="4592" y="3037"/>
                        <a:chExt cx="10" cy="5"/>
                      </a:xfrm>
                    </p:grpSpPr>
                    <p:sp>
                      <p:nvSpPr>
                        <p:cNvPr id="2677" name="Freeform 234"/>
                        <p:cNvSpPr>
                          <a:spLocks/>
                        </p:cNvSpPr>
                        <p:nvPr/>
                      </p:nvSpPr>
                      <p:spPr bwMode="auto">
                        <a:xfrm>
                          <a:off x="4592" y="3037"/>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2678" name="Freeform 235"/>
                        <p:cNvSpPr>
                          <a:spLocks/>
                        </p:cNvSpPr>
                        <p:nvPr/>
                      </p:nvSpPr>
                      <p:spPr bwMode="auto">
                        <a:xfrm>
                          <a:off x="4593" y="3037"/>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679" name="Freeform 236"/>
                        <p:cNvSpPr>
                          <a:spLocks/>
                        </p:cNvSpPr>
                        <p:nvPr/>
                      </p:nvSpPr>
                      <p:spPr bwMode="auto">
                        <a:xfrm>
                          <a:off x="4594" y="3039"/>
                          <a:ext cx="8" cy="3"/>
                        </a:xfrm>
                        <a:custGeom>
                          <a:avLst/>
                          <a:gdLst>
                            <a:gd name="T0" fmla="*/ 0 w 8"/>
                            <a:gd name="T1" fmla="*/ 0 h 7"/>
                            <a:gd name="T2" fmla="*/ 0 w 8"/>
                            <a:gd name="T3" fmla="*/ 0 h 7"/>
                            <a:gd name="T4" fmla="*/ 0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0"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2436" name="Group 237"/>
                      <p:cNvGrpSpPr>
                        <a:grpSpLocks/>
                      </p:cNvGrpSpPr>
                      <p:nvPr/>
                    </p:nvGrpSpPr>
                    <p:grpSpPr bwMode="auto">
                      <a:xfrm>
                        <a:off x="4595" y="3040"/>
                        <a:ext cx="10" cy="5"/>
                        <a:chOff x="4595" y="3040"/>
                        <a:chExt cx="10" cy="5"/>
                      </a:xfrm>
                    </p:grpSpPr>
                    <p:sp>
                      <p:nvSpPr>
                        <p:cNvPr id="2674" name="Freeform 238"/>
                        <p:cNvSpPr>
                          <a:spLocks/>
                        </p:cNvSpPr>
                        <p:nvPr/>
                      </p:nvSpPr>
                      <p:spPr bwMode="auto">
                        <a:xfrm>
                          <a:off x="4595" y="3040"/>
                          <a:ext cx="2" cy="5"/>
                        </a:xfrm>
                        <a:custGeom>
                          <a:avLst/>
                          <a:gdLst>
                            <a:gd name="T0" fmla="*/ 1 w 2"/>
                            <a:gd name="T1" fmla="*/ 0 h 11"/>
                            <a:gd name="T2" fmla="*/ 0 w 2"/>
                            <a:gd name="T3" fmla="*/ 0 h 11"/>
                            <a:gd name="T4" fmla="*/ 0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endParaRPr lang="en-US"/>
                        </a:p>
                      </p:txBody>
                    </p:sp>
                    <p:sp>
                      <p:nvSpPr>
                        <p:cNvPr id="2675" name="Freeform 239"/>
                        <p:cNvSpPr>
                          <a:spLocks/>
                        </p:cNvSpPr>
                        <p:nvPr/>
                      </p:nvSpPr>
                      <p:spPr bwMode="auto">
                        <a:xfrm>
                          <a:off x="4595" y="3040"/>
                          <a:ext cx="9" cy="2"/>
                        </a:xfrm>
                        <a:custGeom>
                          <a:avLst/>
                          <a:gdLst>
                            <a:gd name="T0" fmla="*/ 1 w 9"/>
                            <a:gd name="T1" fmla="*/ 0 h 5"/>
                            <a:gd name="T2" fmla="*/ 6 w 9"/>
                            <a:gd name="T3" fmla="*/ 0 h 5"/>
                            <a:gd name="T4" fmla="*/ 6 w 9"/>
                            <a:gd name="T5" fmla="*/ 0 h 5"/>
                            <a:gd name="T6" fmla="*/ 7 w 9"/>
                            <a:gd name="T7" fmla="*/ 0 h 5"/>
                            <a:gd name="T8" fmla="*/ 9 w 9"/>
                            <a:gd name="T9" fmla="*/ 0 h 5"/>
                            <a:gd name="T10" fmla="*/ 2 w 9"/>
                            <a:gd name="T11" fmla="*/ 0 h 5"/>
                            <a:gd name="T12" fmla="*/ 1 w 9"/>
                            <a:gd name="T13" fmla="*/ 0 h 5"/>
                            <a:gd name="T14" fmla="*/ 0 w 9"/>
                            <a:gd name="T15" fmla="*/ 0 h 5"/>
                            <a:gd name="T16" fmla="*/ 1 w 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1" y="0"/>
                              </a:moveTo>
                              <a:lnTo>
                                <a:pt x="6" y="0"/>
                              </a:lnTo>
                              <a:lnTo>
                                <a:pt x="7" y="2"/>
                              </a:lnTo>
                              <a:lnTo>
                                <a:pt x="9"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2676" name="Freeform 240"/>
                        <p:cNvSpPr>
                          <a:spLocks/>
                        </p:cNvSpPr>
                        <p:nvPr/>
                      </p:nvSpPr>
                      <p:spPr bwMode="auto">
                        <a:xfrm>
                          <a:off x="4596" y="3042"/>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1"/>
                              </a:lnTo>
                              <a:lnTo>
                                <a:pt x="1" y="0"/>
                              </a:lnTo>
                              <a:lnTo>
                                <a:pt x="8" y="0"/>
                              </a:lnTo>
                              <a:lnTo>
                                <a:pt x="9" y="6"/>
                              </a:lnTo>
                              <a:lnTo>
                                <a:pt x="0" y="6"/>
                              </a:lnTo>
                              <a:close/>
                            </a:path>
                          </a:pathLst>
                        </a:custGeom>
                        <a:solidFill>
                          <a:srgbClr val="C0C0C0"/>
                        </a:solidFill>
                        <a:ln w="9525">
                          <a:noFill/>
                          <a:round/>
                          <a:headEnd/>
                          <a:tailEnd/>
                        </a:ln>
                      </p:spPr>
                      <p:txBody>
                        <a:bodyPr/>
                        <a:lstStyle/>
                        <a:p>
                          <a:endParaRPr lang="en-US"/>
                        </a:p>
                      </p:txBody>
                    </p:sp>
                  </p:grpSp>
                  <p:grpSp>
                    <p:nvGrpSpPr>
                      <p:cNvPr id="2437" name="Group 241"/>
                      <p:cNvGrpSpPr>
                        <a:grpSpLocks/>
                      </p:cNvGrpSpPr>
                      <p:nvPr/>
                    </p:nvGrpSpPr>
                    <p:grpSpPr bwMode="auto">
                      <a:xfrm>
                        <a:off x="4597" y="3043"/>
                        <a:ext cx="10" cy="5"/>
                        <a:chOff x="4597" y="3043"/>
                        <a:chExt cx="10" cy="5"/>
                      </a:xfrm>
                    </p:grpSpPr>
                    <p:sp>
                      <p:nvSpPr>
                        <p:cNvPr id="2671" name="Freeform 242"/>
                        <p:cNvSpPr>
                          <a:spLocks/>
                        </p:cNvSpPr>
                        <p:nvPr/>
                      </p:nvSpPr>
                      <p:spPr bwMode="auto">
                        <a:xfrm>
                          <a:off x="4597"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2672" name="Freeform 243"/>
                        <p:cNvSpPr>
                          <a:spLocks/>
                        </p:cNvSpPr>
                        <p:nvPr/>
                      </p:nvSpPr>
                      <p:spPr bwMode="auto">
                        <a:xfrm>
                          <a:off x="4598" y="3043"/>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1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1" y="3"/>
                              </a:lnTo>
                              <a:lnTo>
                                <a:pt x="0" y="0"/>
                              </a:lnTo>
                              <a:close/>
                            </a:path>
                          </a:pathLst>
                        </a:custGeom>
                        <a:solidFill>
                          <a:srgbClr val="E0E0E0"/>
                        </a:solidFill>
                        <a:ln w="9525">
                          <a:noFill/>
                          <a:round/>
                          <a:headEnd/>
                          <a:tailEnd/>
                        </a:ln>
                      </p:spPr>
                      <p:txBody>
                        <a:bodyPr/>
                        <a:lstStyle/>
                        <a:p>
                          <a:endParaRPr lang="en-US"/>
                        </a:p>
                      </p:txBody>
                    </p:sp>
                    <p:sp>
                      <p:nvSpPr>
                        <p:cNvPr id="2673" name="Freeform 244"/>
                        <p:cNvSpPr>
                          <a:spLocks/>
                        </p:cNvSpPr>
                        <p:nvPr/>
                      </p:nvSpPr>
                      <p:spPr bwMode="auto">
                        <a:xfrm>
                          <a:off x="4598" y="3045"/>
                          <a:ext cx="9" cy="3"/>
                        </a:xfrm>
                        <a:custGeom>
                          <a:avLst/>
                          <a:gdLst>
                            <a:gd name="T0" fmla="*/ 0 w 9"/>
                            <a:gd name="T1" fmla="*/ 1 h 5"/>
                            <a:gd name="T2" fmla="*/ 1 w 9"/>
                            <a:gd name="T3" fmla="*/ 1 h 5"/>
                            <a:gd name="T4" fmla="*/ 1 w 9"/>
                            <a:gd name="T5" fmla="*/ 0 h 5"/>
                            <a:gd name="T6" fmla="*/ 3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1" y="3"/>
                              </a:lnTo>
                              <a:lnTo>
                                <a:pt x="1" y="0"/>
                              </a:lnTo>
                              <a:lnTo>
                                <a:pt x="3"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2438" name="Group 245"/>
                      <p:cNvGrpSpPr>
                        <a:grpSpLocks/>
                      </p:cNvGrpSpPr>
                      <p:nvPr/>
                    </p:nvGrpSpPr>
                    <p:grpSpPr bwMode="auto">
                      <a:xfrm>
                        <a:off x="4599" y="3045"/>
                        <a:ext cx="11" cy="6"/>
                        <a:chOff x="4599" y="3045"/>
                        <a:chExt cx="11" cy="6"/>
                      </a:xfrm>
                    </p:grpSpPr>
                    <p:sp>
                      <p:nvSpPr>
                        <p:cNvPr id="2668" name="Freeform 246"/>
                        <p:cNvSpPr>
                          <a:spLocks/>
                        </p:cNvSpPr>
                        <p:nvPr/>
                      </p:nvSpPr>
                      <p:spPr bwMode="auto">
                        <a:xfrm>
                          <a:off x="4599" y="3045"/>
                          <a:ext cx="4" cy="6"/>
                        </a:xfrm>
                        <a:custGeom>
                          <a:avLst/>
                          <a:gdLst>
                            <a:gd name="T0" fmla="*/ 3 w 4"/>
                            <a:gd name="T1" fmla="*/ 1 h 11"/>
                            <a:gd name="T2" fmla="*/ 0 w 4"/>
                            <a:gd name="T3" fmla="*/ 1 h 11"/>
                            <a:gd name="T4" fmla="*/ 2 w 4"/>
                            <a:gd name="T5" fmla="*/ 0 h 11"/>
                            <a:gd name="T6" fmla="*/ 4 w 4"/>
                            <a:gd name="T7" fmla="*/ 1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A0A0A0"/>
                        </a:solidFill>
                        <a:ln w="9525">
                          <a:noFill/>
                          <a:round/>
                          <a:headEnd/>
                          <a:tailEnd/>
                        </a:ln>
                      </p:spPr>
                      <p:txBody>
                        <a:bodyPr/>
                        <a:lstStyle/>
                        <a:p>
                          <a:endParaRPr lang="en-US"/>
                        </a:p>
                      </p:txBody>
                    </p:sp>
                    <p:sp>
                      <p:nvSpPr>
                        <p:cNvPr id="2669" name="Freeform 247"/>
                        <p:cNvSpPr>
                          <a:spLocks/>
                        </p:cNvSpPr>
                        <p:nvPr/>
                      </p:nvSpPr>
                      <p:spPr bwMode="auto">
                        <a:xfrm>
                          <a:off x="4601"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endParaRPr lang="en-US"/>
                        </a:p>
                      </p:txBody>
                    </p:sp>
                    <p:sp>
                      <p:nvSpPr>
                        <p:cNvPr id="2670" name="Freeform 248"/>
                        <p:cNvSpPr>
                          <a:spLocks/>
                        </p:cNvSpPr>
                        <p:nvPr/>
                      </p:nvSpPr>
                      <p:spPr bwMode="auto">
                        <a:xfrm>
                          <a:off x="4602"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endParaRPr lang="en-US"/>
                        </a:p>
                      </p:txBody>
                    </p:sp>
                  </p:grpSp>
                </p:grpSp>
                <p:grpSp>
                  <p:nvGrpSpPr>
                    <p:cNvPr id="2439" name="Group 249"/>
                    <p:cNvGrpSpPr>
                      <a:grpSpLocks/>
                    </p:cNvGrpSpPr>
                    <p:nvPr/>
                  </p:nvGrpSpPr>
                  <p:grpSpPr bwMode="auto">
                    <a:xfrm>
                      <a:off x="4602" y="3049"/>
                      <a:ext cx="10" cy="4"/>
                      <a:chOff x="4602" y="3049"/>
                      <a:chExt cx="10" cy="4"/>
                    </a:xfrm>
                  </p:grpSpPr>
                  <p:sp>
                    <p:nvSpPr>
                      <p:cNvPr id="2660" name="Freeform 250"/>
                      <p:cNvSpPr>
                        <a:spLocks/>
                      </p:cNvSpPr>
                      <p:nvPr/>
                    </p:nvSpPr>
                    <p:spPr bwMode="auto">
                      <a:xfrm>
                        <a:off x="4602" y="3049"/>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2661" name="Freeform 251"/>
                      <p:cNvSpPr>
                        <a:spLocks/>
                      </p:cNvSpPr>
                      <p:nvPr/>
                    </p:nvSpPr>
                    <p:spPr bwMode="auto">
                      <a:xfrm>
                        <a:off x="4603"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2662" name="Freeform 252"/>
                      <p:cNvSpPr>
                        <a:spLocks/>
                      </p:cNvSpPr>
                      <p:nvPr/>
                    </p:nvSpPr>
                    <p:spPr bwMode="auto">
                      <a:xfrm>
                        <a:off x="4604" y="3051"/>
                        <a:ext cx="8" cy="2"/>
                      </a:xfrm>
                      <a:custGeom>
                        <a:avLst/>
                        <a:gdLst>
                          <a:gd name="T0" fmla="*/ 0 w 8"/>
                          <a:gd name="T1" fmla="*/ 1 h 4"/>
                          <a:gd name="T2" fmla="*/ 0 w 8"/>
                          <a:gd name="T3" fmla="*/ 1 h 4"/>
                          <a:gd name="T4" fmla="*/ 0 w 8"/>
                          <a:gd name="T5" fmla="*/ 1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2440" name="Group 253"/>
                    <p:cNvGrpSpPr>
                      <a:grpSpLocks/>
                    </p:cNvGrpSpPr>
                    <p:nvPr/>
                  </p:nvGrpSpPr>
                  <p:grpSpPr bwMode="auto">
                    <a:xfrm>
                      <a:off x="4605" y="3051"/>
                      <a:ext cx="9" cy="5"/>
                      <a:chOff x="4605" y="3051"/>
                      <a:chExt cx="9" cy="5"/>
                    </a:xfrm>
                  </p:grpSpPr>
                  <p:sp>
                    <p:nvSpPr>
                      <p:cNvPr id="2657" name="Freeform 254"/>
                      <p:cNvSpPr>
                        <a:spLocks/>
                      </p:cNvSpPr>
                      <p:nvPr/>
                    </p:nvSpPr>
                    <p:spPr bwMode="auto">
                      <a:xfrm>
                        <a:off x="4605" y="305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2658" name="Freeform 255"/>
                      <p:cNvSpPr>
                        <a:spLocks/>
                      </p:cNvSpPr>
                      <p:nvPr/>
                    </p:nvSpPr>
                    <p:spPr bwMode="auto">
                      <a:xfrm>
                        <a:off x="4606" y="3051"/>
                        <a:ext cx="7" cy="2"/>
                      </a:xfrm>
                      <a:custGeom>
                        <a:avLst/>
                        <a:gdLst>
                          <a:gd name="T0" fmla="*/ 0 w 7"/>
                          <a:gd name="T1" fmla="*/ 0 h 4"/>
                          <a:gd name="T2" fmla="*/ 4 w 7"/>
                          <a:gd name="T3" fmla="*/ 0 h 4"/>
                          <a:gd name="T4" fmla="*/ 5 w 7"/>
                          <a:gd name="T5" fmla="*/ 1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5" y="3"/>
                            </a:lnTo>
                            <a:lnTo>
                              <a:pt x="7" y="4"/>
                            </a:lnTo>
                            <a:lnTo>
                              <a:pt x="1" y="4"/>
                            </a:lnTo>
                            <a:lnTo>
                              <a:pt x="0" y="1"/>
                            </a:lnTo>
                            <a:lnTo>
                              <a:pt x="0" y="0"/>
                            </a:lnTo>
                            <a:close/>
                          </a:path>
                        </a:pathLst>
                      </a:custGeom>
                      <a:solidFill>
                        <a:srgbClr val="E0E0E0"/>
                      </a:solidFill>
                      <a:ln w="9525">
                        <a:noFill/>
                        <a:round/>
                        <a:headEnd/>
                        <a:tailEnd/>
                      </a:ln>
                    </p:spPr>
                    <p:txBody>
                      <a:bodyPr/>
                      <a:lstStyle/>
                      <a:p>
                        <a:endParaRPr lang="en-US"/>
                      </a:p>
                    </p:txBody>
                  </p:sp>
                  <p:sp>
                    <p:nvSpPr>
                      <p:cNvPr id="2659" name="Freeform 256"/>
                      <p:cNvSpPr>
                        <a:spLocks/>
                      </p:cNvSpPr>
                      <p:nvPr/>
                    </p:nvSpPr>
                    <p:spPr bwMode="auto">
                      <a:xfrm>
                        <a:off x="4606" y="3053"/>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2441" name="Group 257"/>
                    <p:cNvGrpSpPr>
                      <a:grpSpLocks/>
                    </p:cNvGrpSpPr>
                    <p:nvPr/>
                  </p:nvGrpSpPr>
                  <p:grpSpPr bwMode="auto">
                    <a:xfrm>
                      <a:off x="4562" y="3010"/>
                      <a:ext cx="9" cy="5"/>
                      <a:chOff x="4562" y="3010"/>
                      <a:chExt cx="9" cy="5"/>
                    </a:xfrm>
                  </p:grpSpPr>
                  <p:sp>
                    <p:nvSpPr>
                      <p:cNvPr id="2654" name="Freeform 258"/>
                      <p:cNvSpPr>
                        <a:spLocks/>
                      </p:cNvSpPr>
                      <p:nvPr/>
                    </p:nvSpPr>
                    <p:spPr bwMode="auto">
                      <a:xfrm>
                        <a:off x="4562" y="3010"/>
                        <a:ext cx="2" cy="5"/>
                      </a:xfrm>
                      <a:custGeom>
                        <a:avLst/>
                        <a:gdLst>
                          <a:gd name="T0" fmla="*/ 1 w 2"/>
                          <a:gd name="T1" fmla="*/ 1 h 9"/>
                          <a:gd name="T2" fmla="*/ 0 w 2"/>
                          <a:gd name="T3" fmla="*/ 1 h 9"/>
                          <a:gd name="T4" fmla="*/ 1 w 2"/>
                          <a:gd name="T5" fmla="*/ 0 h 9"/>
                          <a:gd name="T6" fmla="*/ 2 w 2"/>
                          <a:gd name="T7" fmla="*/ 1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2655" name="Freeform 259"/>
                      <p:cNvSpPr>
                        <a:spLocks/>
                      </p:cNvSpPr>
                      <p:nvPr/>
                    </p:nvSpPr>
                    <p:spPr bwMode="auto">
                      <a:xfrm>
                        <a:off x="4563" y="3010"/>
                        <a:ext cx="7" cy="3"/>
                      </a:xfrm>
                      <a:custGeom>
                        <a:avLst/>
                        <a:gdLst>
                          <a:gd name="T0" fmla="*/ 0 w 7"/>
                          <a:gd name="T1" fmla="*/ 0 h 5"/>
                          <a:gd name="T2" fmla="*/ 5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2656" name="Freeform 260"/>
                      <p:cNvSpPr>
                        <a:spLocks/>
                      </p:cNvSpPr>
                      <p:nvPr/>
                    </p:nvSpPr>
                    <p:spPr bwMode="auto">
                      <a:xfrm>
                        <a:off x="4564" y="3013"/>
                        <a:ext cx="7" cy="2"/>
                      </a:xfrm>
                      <a:custGeom>
                        <a:avLst/>
                        <a:gdLst>
                          <a:gd name="T0" fmla="*/ 0 w 7"/>
                          <a:gd name="T1" fmla="*/ 1 h 4"/>
                          <a:gd name="T2" fmla="*/ 0 w 7"/>
                          <a:gd name="T3" fmla="*/ 1 h 4"/>
                          <a:gd name="T4" fmla="*/ 0 w 7"/>
                          <a:gd name="T5" fmla="*/ 1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1"/>
                            </a:lnTo>
                            <a:lnTo>
                              <a:pt x="1" y="0"/>
                            </a:lnTo>
                            <a:lnTo>
                              <a:pt x="6" y="0"/>
                            </a:lnTo>
                            <a:lnTo>
                              <a:pt x="7" y="4"/>
                            </a:lnTo>
                            <a:lnTo>
                              <a:pt x="0" y="4"/>
                            </a:lnTo>
                            <a:close/>
                          </a:path>
                        </a:pathLst>
                      </a:custGeom>
                      <a:solidFill>
                        <a:srgbClr val="C0C0C0"/>
                      </a:solidFill>
                      <a:ln w="9525">
                        <a:noFill/>
                        <a:round/>
                        <a:headEnd/>
                        <a:tailEnd/>
                      </a:ln>
                    </p:spPr>
                    <p:txBody>
                      <a:bodyPr/>
                      <a:lstStyle/>
                      <a:p>
                        <a:endParaRPr lang="en-US"/>
                      </a:p>
                    </p:txBody>
                  </p:sp>
                </p:grpSp>
                <p:grpSp>
                  <p:nvGrpSpPr>
                    <p:cNvPr id="2442" name="Group 261"/>
                    <p:cNvGrpSpPr>
                      <a:grpSpLocks/>
                    </p:cNvGrpSpPr>
                    <p:nvPr/>
                  </p:nvGrpSpPr>
                  <p:grpSpPr bwMode="auto">
                    <a:xfrm>
                      <a:off x="4564" y="3013"/>
                      <a:ext cx="10" cy="5"/>
                      <a:chOff x="4564" y="3013"/>
                      <a:chExt cx="10" cy="5"/>
                    </a:xfrm>
                  </p:grpSpPr>
                  <p:sp>
                    <p:nvSpPr>
                      <p:cNvPr id="2651" name="Freeform 262"/>
                      <p:cNvSpPr>
                        <a:spLocks/>
                      </p:cNvSpPr>
                      <p:nvPr/>
                    </p:nvSpPr>
                    <p:spPr bwMode="auto">
                      <a:xfrm>
                        <a:off x="4564"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endParaRPr lang="en-US"/>
                      </a:p>
                    </p:txBody>
                  </p:sp>
                  <p:sp>
                    <p:nvSpPr>
                      <p:cNvPr id="2652" name="Freeform 263"/>
                      <p:cNvSpPr>
                        <a:spLocks/>
                      </p:cNvSpPr>
                      <p:nvPr/>
                    </p:nvSpPr>
                    <p:spPr bwMode="auto">
                      <a:xfrm>
                        <a:off x="4565" y="3013"/>
                        <a:ext cx="7" cy="2"/>
                      </a:xfrm>
                      <a:custGeom>
                        <a:avLst/>
                        <a:gdLst>
                          <a:gd name="T0" fmla="*/ 0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6"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653" name="Freeform 264"/>
                      <p:cNvSpPr>
                        <a:spLocks/>
                      </p:cNvSpPr>
                      <p:nvPr/>
                    </p:nvSpPr>
                    <p:spPr bwMode="auto">
                      <a:xfrm>
                        <a:off x="4566" y="3015"/>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2443" name="Group 265"/>
                    <p:cNvGrpSpPr>
                      <a:grpSpLocks/>
                    </p:cNvGrpSpPr>
                    <p:nvPr/>
                  </p:nvGrpSpPr>
                  <p:grpSpPr bwMode="auto">
                    <a:xfrm>
                      <a:off x="4567" y="3016"/>
                      <a:ext cx="9" cy="5"/>
                      <a:chOff x="4567" y="3016"/>
                      <a:chExt cx="9" cy="5"/>
                    </a:xfrm>
                  </p:grpSpPr>
                  <p:sp>
                    <p:nvSpPr>
                      <p:cNvPr id="2648" name="Freeform 266"/>
                      <p:cNvSpPr>
                        <a:spLocks/>
                      </p:cNvSpPr>
                      <p:nvPr/>
                    </p:nvSpPr>
                    <p:spPr bwMode="auto">
                      <a:xfrm>
                        <a:off x="4567" y="3016"/>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2649" name="Freeform 267"/>
                      <p:cNvSpPr>
                        <a:spLocks/>
                      </p:cNvSpPr>
                      <p:nvPr/>
                    </p:nvSpPr>
                    <p:spPr bwMode="auto">
                      <a:xfrm>
                        <a:off x="4568" y="3016"/>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650" name="Freeform 268"/>
                      <p:cNvSpPr>
                        <a:spLocks/>
                      </p:cNvSpPr>
                      <p:nvPr/>
                    </p:nvSpPr>
                    <p:spPr bwMode="auto">
                      <a:xfrm>
                        <a:off x="4568" y="3018"/>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2447" name="Group 269"/>
                    <p:cNvGrpSpPr>
                      <a:grpSpLocks/>
                    </p:cNvGrpSpPr>
                    <p:nvPr/>
                  </p:nvGrpSpPr>
                  <p:grpSpPr bwMode="auto">
                    <a:xfrm>
                      <a:off x="4569" y="3019"/>
                      <a:ext cx="20" cy="17"/>
                      <a:chOff x="4569" y="3019"/>
                      <a:chExt cx="20" cy="17"/>
                    </a:xfrm>
                  </p:grpSpPr>
                  <p:grpSp>
                    <p:nvGrpSpPr>
                      <p:cNvPr id="2448" name="Group 270"/>
                      <p:cNvGrpSpPr>
                        <a:grpSpLocks/>
                      </p:cNvGrpSpPr>
                      <p:nvPr/>
                    </p:nvGrpSpPr>
                    <p:grpSpPr bwMode="auto">
                      <a:xfrm>
                        <a:off x="4569" y="3019"/>
                        <a:ext cx="9" cy="5"/>
                        <a:chOff x="4569" y="3019"/>
                        <a:chExt cx="9" cy="5"/>
                      </a:xfrm>
                    </p:grpSpPr>
                    <p:sp>
                      <p:nvSpPr>
                        <p:cNvPr id="2645" name="Freeform 271"/>
                        <p:cNvSpPr>
                          <a:spLocks/>
                        </p:cNvSpPr>
                        <p:nvPr/>
                      </p:nvSpPr>
                      <p:spPr bwMode="auto">
                        <a:xfrm>
                          <a:off x="4569" y="3019"/>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2646" name="Freeform 272"/>
                        <p:cNvSpPr>
                          <a:spLocks/>
                        </p:cNvSpPr>
                        <p:nvPr/>
                      </p:nvSpPr>
                      <p:spPr bwMode="auto">
                        <a:xfrm>
                          <a:off x="4570"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endParaRPr lang="en-US"/>
                        </a:p>
                      </p:txBody>
                    </p:sp>
                    <p:sp>
                      <p:nvSpPr>
                        <p:cNvPr id="2647" name="Freeform 273"/>
                        <p:cNvSpPr>
                          <a:spLocks/>
                        </p:cNvSpPr>
                        <p:nvPr/>
                      </p:nvSpPr>
                      <p:spPr bwMode="auto">
                        <a:xfrm>
                          <a:off x="4571" y="3022"/>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endParaRPr lang="en-US"/>
                        </a:p>
                      </p:txBody>
                    </p:sp>
                  </p:grpSp>
                  <p:grpSp>
                    <p:nvGrpSpPr>
                      <p:cNvPr id="2449" name="Group 274"/>
                      <p:cNvGrpSpPr>
                        <a:grpSpLocks/>
                      </p:cNvGrpSpPr>
                      <p:nvPr/>
                    </p:nvGrpSpPr>
                    <p:grpSpPr bwMode="auto">
                      <a:xfrm>
                        <a:off x="4571" y="3022"/>
                        <a:ext cx="11" cy="6"/>
                        <a:chOff x="4571" y="3022"/>
                        <a:chExt cx="11" cy="6"/>
                      </a:xfrm>
                    </p:grpSpPr>
                    <p:sp>
                      <p:nvSpPr>
                        <p:cNvPr id="2642" name="Freeform 275"/>
                        <p:cNvSpPr>
                          <a:spLocks/>
                        </p:cNvSpPr>
                        <p:nvPr/>
                      </p:nvSpPr>
                      <p:spPr bwMode="auto">
                        <a:xfrm>
                          <a:off x="4571" y="3022"/>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2643" name="Freeform 276"/>
                        <p:cNvSpPr>
                          <a:spLocks/>
                        </p:cNvSpPr>
                        <p:nvPr/>
                      </p:nvSpPr>
                      <p:spPr bwMode="auto">
                        <a:xfrm>
                          <a:off x="4572" y="3022"/>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3"/>
                              </a:lnTo>
                              <a:lnTo>
                                <a:pt x="8"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2644" name="Freeform 277"/>
                        <p:cNvSpPr>
                          <a:spLocks/>
                        </p:cNvSpPr>
                        <p:nvPr/>
                      </p:nvSpPr>
                      <p:spPr bwMode="auto">
                        <a:xfrm>
                          <a:off x="4573" y="3024"/>
                          <a:ext cx="9" cy="4"/>
                        </a:xfrm>
                        <a:custGeom>
                          <a:avLst/>
                          <a:gdLst>
                            <a:gd name="T0" fmla="*/ 0 w 9"/>
                            <a:gd name="T1" fmla="*/ 1 h 6"/>
                            <a:gd name="T2" fmla="*/ 0 w 9"/>
                            <a:gd name="T3" fmla="*/ 1 h 6"/>
                            <a:gd name="T4" fmla="*/ 0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1"/>
                              </a:lnTo>
                              <a:lnTo>
                                <a:pt x="1" y="0"/>
                              </a:lnTo>
                              <a:lnTo>
                                <a:pt x="7" y="0"/>
                              </a:lnTo>
                              <a:lnTo>
                                <a:pt x="9" y="6"/>
                              </a:lnTo>
                              <a:lnTo>
                                <a:pt x="0" y="6"/>
                              </a:lnTo>
                              <a:close/>
                            </a:path>
                          </a:pathLst>
                        </a:custGeom>
                        <a:solidFill>
                          <a:srgbClr val="C0C0C0"/>
                        </a:solidFill>
                        <a:ln w="9525">
                          <a:noFill/>
                          <a:round/>
                          <a:headEnd/>
                          <a:tailEnd/>
                        </a:ln>
                      </p:spPr>
                      <p:txBody>
                        <a:bodyPr/>
                        <a:lstStyle/>
                        <a:p>
                          <a:endParaRPr lang="en-US"/>
                        </a:p>
                      </p:txBody>
                    </p:sp>
                  </p:grpSp>
                  <p:grpSp>
                    <p:nvGrpSpPr>
                      <p:cNvPr id="2450" name="Group 278"/>
                      <p:cNvGrpSpPr>
                        <a:grpSpLocks/>
                      </p:cNvGrpSpPr>
                      <p:nvPr/>
                    </p:nvGrpSpPr>
                    <p:grpSpPr bwMode="auto">
                      <a:xfrm>
                        <a:off x="4574" y="3025"/>
                        <a:ext cx="10" cy="5"/>
                        <a:chOff x="4574" y="3025"/>
                        <a:chExt cx="10" cy="5"/>
                      </a:xfrm>
                    </p:grpSpPr>
                    <p:sp>
                      <p:nvSpPr>
                        <p:cNvPr id="2639" name="Freeform 279"/>
                        <p:cNvSpPr>
                          <a:spLocks/>
                        </p:cNvSpPr>
                        <p:nvPr/>
                      </p:nvSpPr>
                      <p:spPr bwMode="auto">
                        <a:xfrm>
                          <a:off x="4574"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2640" name="Freeform 280"/>
                        <p:cNvSpPr>
                          <a:spLocks/>
                        </p:cNvSpPr>
                        <p:nvPr/>
                      </p:nvSpPr>
                      <p:spPr bwMode="auto">
                        <a:xfrm>
                          <a:off x="4575" y="3025"/>
                          <a:ext cx="8" cy="3"/>
                        </a:xfrm>
                        <a:custGeom>
                          <a:avLst/>
                          <a:gdLst>
                            <a:gd name="T0" fmla="*/ 0 w 8"/>
                            <a:gd name="T1" fmla="*/ 0 h 5"/>
                            <a:gd name="T2" fmla="*/ 5 w 8"/>
                            <a:gd name="T3" fmla="*/ 0 h 5"/>
                            <a:gd name="T4" fmla="*/ 6 w 8"/>
                            <a:gd name="T5" fmla="*/ 0 h 5"/>
                            <a:gd name="T6" fmla="*/ 6 w 8"/>
                            <a:gd name="T7" fmla="*/ 1 h 5"/>
                            <a:gd name="T8" fmla="*/ 8 w 8"/>
                            <a:gd name="T9" fmla="*/ 1 h 5"/>
                            <a:gd name="T10" fmla="*/ 1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6" y="0"/>
                              </a:lnTo>
                              <a:lnTo>
                                <a:pt x="6" y="2"/>
                              </a:lnTo>
                              <a:lnTo>
                                <a:pt x="8" y="5"/>
                              </a:lnTo>
                              <a:lnTo>
                                <a:pt x="1" y="5"/>
                              </a:lnTo>
                              <a:lnTo>
                                <a:pt x="1" y="4"/>
                              </a:lnTo>
                              <a:lnTo>
                                <a:pt x="0" y="2"/>
                              </a:lnTo>
                              <a:lnTo>
                                <a:pt x="0" y="0"/>
                              </a:lnTo>
                              <a:close/>
                            </a:path>
                          </a:pathLst>
                        </a:custGeom>
                        <a:solidFill>
                          <a:srgbClr val="E0E0E0"/>
                        </a:solidFill>
                        <a:ln w="9525">
                          <a:noFill/>
                          <a:round/>
                          <a:headEnd/>
                          <a:tailEnd/>
                        </a:ln>
                      </p:spPr>
                      <p:txBody>
                        <a:bodyPr/>
                        <a:lstStyle/>
                        <a:p>
                          <a:endParaRPr lang="en-US"/>
                        </a:p>
                      </p:txBody>
                    </p:sp>
                    <p:sp>
                      <p:nvSpPr>
                        <p:cNvPr id="2641" name="Freeform 281"/>
                        <p:cNvSpPr>
                          <a:spLocks/>
                        </p:cNvSpPr>
                        <p:nvPr/>
                      </p:nvSpPr>
                      <p:spPr bwMode="auto">
                        <a:xfrm>
                          <a:off x="4575" y="3028"/>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2451" name="Group 282"/>
                      <p:cNvGrpSpPr>
                        <a:grpSpLocks/>
                      </p:cNvGrpSpPr>
                      <p:nvPr/>
                    </p:nvGrpSpPr>
                    <p:grpSpPr bwMode="auto">
                      <a:xfrm>
                        <a:off x="4576" y="3028"/>
                        <a:ext cx="11" cy="5"/>
                        <a:chOff x="4576" y="3028"/>
                        <a:chExt cx="11" cy="5"/>
                      </a:xfrm>
                    </p:grpSpPr>
                    <p:sp>
                      <p:nvSpPr>
                        <p:cNvPr id="2636" name="Freeform 283"/>
                        <p:cNvSpPr>
                          <a:spLocks/>
                        </p:cNvSpPr>
                        <p:nvPr/>
                      </p:nvSpPr>
                      <p:spPr bwMode="auto">
                        <a:xfrm>
                          <a:off x="4576" y="3028"/>
                          <a:ext cx="2" cy="5"/>
                        </a:xfrm>
                        <a:custGeom>
                          <a:avLst/>
                          <a:gdLst>
                            <a:gd name="T0" fmla="*/ 2 w 2"/>
                            <a:gd name="T1" fmla="*/ 0 h 11"/>
                            <a:gd name="T2" fmla="*/ 0 w 2"/>
                            <a:gd name="T3" fmla="*/ 0 h 11"/>
                            <a:gd name="T4" fmla="*/ 1 w 2"/>
                            <a:gd name="T5" fmla="*/ 0 h 11"/>
                            <a:gd name="T6" fmla="*/ 2 w 2"/>
                            <a:gd name="T7" fmla="*/ 0 h 11"/>
                            <a:gd name="T8" fmla="*/ 2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endParaRPr lang="en-US"/>
                        </a:p>
                      </p:txBody>
                    </p:sp>
                    <p:sp>
                      <p:nvSpPr>
                        <p:cNvPr id="2637" name="Freeform 284"/>
                        <p:cNvSpPr>
                          <a:spLocks/>
                        </p:cNvSpPr>
                        <p:nvPr/>
                      </p:nvSpPr>
                      <p:spPr bwMode="auto">
                        <a:xfrm>
                          <a:off x="4577" y="3028"/>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3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1"/>
                              </a:lnTo>
                              <a:lnTo>
                                <a:pt x="8" y="3"/>
                              </a:lnTo>
                              <a:lnTo>
                                <a:pt x="3" y="3"/>
                              </a:lnTo>
                              <a:lnTo>
                                <a:pt x="1" y="3"/>
                              </a:lnTo>
                              <a:lnTo>
                                <a:pt x="0" y="0"/>
                              </a:lnTo>
                              <a:close/>
                            </a:path>
                          </a:pathLst>
                        </a:custGeom>
                        <a:solidFill>
                          <a:srgbClr val="E0E0E0"/>
                        </a:solidFill>
                        <a:ln w="9525">
                          <a:noFill/>
                          <a:round/>
                          <a:headEnd/>
                          <a:tailEnd/>
                        </a:ln>
                      </p:spPr>
                      <p:txBody>
                        <a:bodyPr/>
                        <a:lstStyle/>
                        <a:p>
                          <a:endParaRPr lang="en-US"/>
                        </a:p>
                      </p:txBody>
                    </p:sp>
                    <p:sp>
                      <p:nvSpPr>
                        <p:cNvPr id="2638" name="Freeform 285"/>
                        <p:cNvSpPr>
                          <a:spLocks/>
                        </p:cNvSpPr>
                        <p:nvPr/>
                      </p:nvSpPr>
                      <p:spPr bwMode="auto">
                        <a:xfrm>
                          <a:off x="4578" y="3031"/>
                          <a:ext cx="9" cy="2"/>
                        </a:xfrm>
                        <a:custGeom>
                          <a:avLst/>
                          <a:gdLst>
                            <a:gd name="T0" fmla="*/ 0 w 9"/>
                            <a:gd name="T1" fmla="*/ 0 h 5"/>
                            <a:gd name="T2" fmla="*/ 0 w 9"/>
                            <a:gd name="T3" fmla="*/ 0 h 5"/>
                            <a:gd name="T4" fmla="*/ 0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0" y="0"/>
                              </a:lnTo>
                              <a:lnTo>
                                <a:pt x="2" y="0"/>
                              </a:lnTo>
                              <a:lnTo>
                                <a:pt x="7" y="0"/>
                              </a:lnTo>
                              <a:lnTo>
                                <a:pt x="9" y="5"/>
                              </a:lnTo>
                              <a:lnTo>
                                <a:pt x="0" y="5"/>
                              </a:lnTo>
                              <a:close/>
                            </a:path>
                          </a:pathLst>
                        </a:custGeom>
                        <a:solidFill>
                          <a:srgbClr val="C0C0C0"/>
                        </a:solidFill>
                        <a:ln w="9525">
                          <a:noFill/>
                          <a:round/>
                          <a:headEnd/>
                          <a:tailEnd/>
                        </a:ln>
                      </p:spPr>
                      <p:txBody>
                        <a:bodyPr/>
                        <a:lstStyle/>
                        <a:p>
                          <a:endParaRPr lang="en-US"/>
                        </a:p>
                      </p:txBody>
                    </p:sp>
                  </p:grpSp>
                  <p:grpSp>
                    <p:nvGrpSpPr>
                      <p:cNvPr id="2452" name="Group 286"/>
                      <p:cNvGrpSpPr>
                        <a:grpSpLocks/>
                      </p:cNvGrpSpPr>
                      <p:nvPr/>
                    </p:nvGrpSpPr>
                    <p:grpSpPr bwMode="auto">
                      <a:xfrm>
                        <a:off x="4580" y="3031"/>
                        <a:ext cx="9" cy="5"/>
                        <a:chOff x="4580" y="3031"/>
                        <a:chExt cx="9" cy="5"/>
                      </a:xfrm>
                    </p:grpSpPr>
                    <p:sp>
                      <p:nvSpPr>
                        <p:cNvPr id="2633" name="Freeform 287"/>
                        <p:cNvSpPr>
                          <a:spLocks/>
                        </p:cNvSpPr>
                        <p:nvPr/>
                      </p:nvSpPr>
                      <p:spPr bwMode="auto">
                        <a:xfrm>
                          <a:off x="4580" y="303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2634" name="Freeform 288"/>
                        <p:cNvSpPr>
                          <a:spLocks/>
                        </p:cNvSpPr>
                        <p:nvPr/>
                      </p:nvSpPr>
                      <p:spPr bwMode="auto">
                        <a:xfrm>
                          <a:off x="4581" y="3031"/>
                          <a:ext cx="7" cy="2"/>
                        </a:xfrm>
                        <a:custGeom>
                          <a:avLst/>
                          <a:gdLst>
                            <a:gd name="T0" fmla="*/ 0 w 7"/>
                            <a:gd name="T1" fmla="*/ 0 h 5"/>
                            <a:gd name="T2" fmla="*/ 4 w 7"/>
                            <a:gd name="T3" fmla="*/ 0 h 5"/>
                            <a:gd name="T4" fmla="*/ 4 w 7"/>
                            <a:gd name="T5" fmla="*/ 0 h 5"/>
                            <a:gd name="T6" fmla="*/ 5 w 7"/>
                            <a:gd name="T7" fmla="*/ 0 h 5"/>
                            <a:gd name="T8" fmla="*/ 7 w 7"/>
                            <a:gd name="T9" fmla="*/ 0 h 5"/>
                            <a:gd name="T10" fmla="*/ 1 w 7"/>
                            <a:gd name="T11" fmla="*/ 0 h 5"/>
                            <a:gd name="T12" fmla="*/ 0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4" y="2"/>
                              </a:lnTo>
                              <a:lnTo>
                                <a:pt x="5" y="3"/>
                              </a:lnTo>
                              <a:lnTo>
                                <a:pt x="7" y="5"/>
                              </a:lnTo>
                              <a:lnTo>
                                <a:pt x="1" y="5"/>
                              </a:lnTo>
                              <a:lnTo>
                                <a:pt x="0" y="3"/>
                              </a:lnTo>
                              <a:lnTo>
                                <a:pt x="0" y="2"/>
                              </a:lnTo>
                              <a:lnTo>
                                <a:pt x="0" y="0"/>
                              </a:lnTo>
                              <a:close/>
                            </a:path>
                          </a:pathLst>
                        </a:custGeom>
                        <a:solidFill>
                          <a:srgbClr val="E0E0E0"/>
                        </a:solidFill>
                        <a:ln w="9525">
                          <a:noFill/>
                          <a:round/>
                          <a:headEnd/>
                          <a:tailEnd/>
                        </a:ln>
                      </p:spPr>
                      <p:txBody>
                        <a:bodyPr/>
                        <a:lstStyle/>
                        <a:p>
                          <a:endParaRPr lang="en-US"/>
                        </a:p>
                      </p:txBody>
                    </p:sp>
                    <p:sp>
                      <p:nvSpPr>
                        <p:cNvPr id="2635" name="Freeform 289"/>
                        <p:cNvSpPr>
                          <a:spLocks/>
                        </p:cNvSpPr>
                        <p:nvPr/>
                      </p:nvSpPr>
                      <p:spPr bwMode="auto">
                        <a:xfrm>
                          <a:off x="4581" y="3033"/>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2453" name="Group 290"/>
                    <p:cNvGrpSpPr>
                      <a:grpSpLocks/>
                    </p:cNvGrpSpPr>
                    <p:nvPr/>
                  </p:nvGrpSpPr>
                  <p:grpSpPr bwMode="auto">
                    <a:xfrm>
                      <a:off x="4582" y="3035"/>
                      <a:ext cx="20" cy="16"/>
                      <a:chOff x="4582" y="3035"/>
                      <a:chExt cx="20" cy="16"/>
                    </a:xfrm>
                  </p:grpSpPr>
                  <p:grpSp>
                    <p:nvGrpSpPr>
                      <p:cNvPr id="2454" name="Group 291"/>
                      <p:cNvGrpSpPr>
                        <a:grpSpLocks/>
                      </p:cNvGrpSpPr>
                      <p:nvPr/>
                    </p:nvGrpSpPr>
                    <p:grpSpPr bwMode="auto">
                      <a:xfrm>
                        <a:off x="4582" y="3035"/>
                        <a:ext cx="9" cy="4"/>
                        <a:chOff x="4582" y="3035"/>
                        <a:chExt cx="9" cy="4"/>
                      </a:xfrm>
                    </p:grpSpPr>
                    <p:sp>
                      <p:nvSpPr>
                        <p:cNvPr id="2625" name="Freeform 292"/>
                        <p:cNvSpPr>
                          <a:spLocks/>
                        </p:cNvSpPr>
                        <p:nvPr/>
                      </p:nvSpPr>
                      <p:spPr bwMode="auto">
                        <a:xfrm>
                          <a:off x="4582" y="3035"/>
                          <a:ext cx="2" cy="4"/>
                        </a:xfrm>
                        <a:custGeom>
                          <a:avLst/>
                          <a:gdLst>
                            <a:gd name="T0" fmla="*/ 1 w 2"/>
                            <a:gd name="T1" fmla="*/ 0 h 9"/>
                            <a:gd name="T2" fmla="*/ 0 w 2"/>
                            <a:gd name="T3" fmla="*/ 0 h 9"/>
                            <a:gd name="T4" fmla="*/ 1 w 2"/>
                            <a:gd name="T5" fmla="*/ 0 h 9"/>
                            <a:gd name="T6" fmla="*/ 2 w 2"/>
                            <a:gd name="T7" fmla="*/ 0 h 9"/>
                            <a:gd name="T8" fmla="*/ 1 w 2"/>
                            <a:gd name="T9" fmla="*/ 0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2626" name="Freeform 293"/>
                        <p:cNvSpPr>
                          <a:spLocks/>
                        </p:cNvSpPr>
                        <p:nvPr/>
                      </p:nvSpPr>
                      <p:spPr bwMode="auto">
                        <a:xfrm>
                          <a:off x="4583" y="303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endParaRPr lang="en-US"/>
                        </a:p>
                      </p:txBody>
                    </p:sp>
                    <p:sp>
                      <p:nvSpPr>
                        <p:cNvPr id="2627" name="Freeform 294"/>
                        <p:cNvSpPr>
                          <a:spLocks/>
                        </p:cNvSpPr>
                        <p:nvPr/>
                      </p:nvSpPr>
                      <p:spPr bwMode="auto">
                        <a:xfrm>
                          <a:off x="4583"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endParaRPr lang="en-US"/>
                        </a:p>
                      </p:txBody>
                    </p:sp>
                  </p:grpSp>
                  <p:grpSp>
                    <p:nvGrpSpPr>
                      <p:cNvPr id="2455" name="Group 295"/>
                      <p:cNvGrpSpPr>
                        <a:grpSpLocks/>
                      </p:cNvGrpSpPr>
                      <p:nvPr/>
                    </p:nvGrpSpPr>
                    <p:grpSpPr bwMode="auto">
                      <a:xfrm>
                        <a:off x="4584" y="3037"/>
                        <a:ext cx="9" cy="5"/>
                        <a:chOff x="4584" y="3037"/>
                        <a:chExt cx="9" cy="5"/>
                      </a:xfrm>
                    </p:grpSpPr>
                    <p:sp>
                      <p:nvSpPr>
                        <p:cNvPr id="2622" name="Freeform 296"/>
                        <p:cNvSpPr>
                          <a:spLocks/>
                        </p:cNvSpPr>
                        <p:nvPr/>
                      </p:nvSpPr>
                      <p:spPr bwMode="auto">
                        <a:xfrm>
                          <a:off x="4584" y="3037"/>
                          <a:ext cx="3" cy="5"/>
                        </a:xfrm>
                        <a:custGeom>
                          <a:avLst/>
                          <a:gdLst>
                            <a:gd name="T0" fmla="*/ 1 w 3"/>
                            <a:gd name="T1" fmla="*/ 0 h 11"/>
                            <a:gd name="T2" fmla="*/ 0 w 3"/>
                            <a:gd name="T3" fmla="*/ 0 h 11"/>
                            <a:gd name="T4" fmla="*/ 1 w 3"/>
                            <a:gd name="T5" fmla="*/ 0 h 11"/>
                            <a:gd name="T6" fmla="*/ 3 w 3"/>
                            <a:gd name="T7" fmla="*/ 0 h 11"/>
                            <a:gd name="T8" fmla="*/ 1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4"/>
                              </a:lnTo>
                              <a:lnTo>
                                <a:pt x="1" y="0"/>
                              </a:lnTo>
                              <a:lnTo>
                                <a:pt x="3" y="4"/>
                              </a:lnTo>
                              <a:lnTo>
                                <a:pt x="1" y="11"/>
                              </a:lnTo>
                              <a:close/>
                            </a:path>
                          </a:pathLst>
                        </a:custGeom>
                        <a:solidFill>
                          <a:srgbClr val="A0A0A0"/>
                        </a:solidFill>
                        <a:ln w="9525">
                          <a:noFill/>
                          <a:round/>
                          <a:headEnd/>
                          <a:tailEnd/>
                        </a:ln>
                      </p:spPr>
                      <p:txBody>
                        <a:bodyPr/>
                        <a:lstStyle/>
                        <a:p>
                          <a:endParaRPr lang="en-US"/>
                        </a:p>
                      </p:txBody>
                    </p:sp>
                    <p:sp>
                      <p:nvSpPr>
                        <p:cNvPr id="2623" name="Freeform 297"/>
                        <p:cNvSpPr>
                          <a:spLocks/>
                        </p:cNvSpPr>
                        <p:nvPr/>
                      </p:nvSpPr>
                      <p:spPr bwMode="auto">
                        <a:xfrm>
                          <a:off x="4585"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2624" name="Freeform 298"/>
                        <p:cNvSpPr>
                          <a:spLocks/>
                        </p:cNvSpPr>
                        <p:nvPr/>
                      </p:nvSpPr>
                      <p:spPr bwMode="auto">
                        <a:xfrm>
                          <a:off x="4586" y="3039"/>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4"/>
                              </a:lnTo>
                              <a:lnTo>
                                <a:pt x="0" y="2"/>
                              </a:lnTo>
                              <a:lnTo>
                                <a:pt x="1" y="0"/>
                              </a:lnTo>
                              <a:lnTo>
                                <a:pt x="6" y="0"/>
                              </a:lnTo>
                              <a:lnTo>
                                <a:pt x="7" y="7"/>
                              </a:lnTo>
                              <a:lnTo>
                                <a:pt x="0" y="7"/>
                              </a:lnTo>
                              <a:close/>
                            </a:path>
                          </a:pathLst>
                        </a:custGeom>
                        <a:solidFill>
                          <a:srgbClr val="C0C0C0"/>
                        </a:solidFill>
                        <a:ln w="9525">
                          <a:noFill/>
                          <a:round/>
                          <a:headEnd/>
                          <a:tailEnd/>
                        </a:ln>
                      </p:spPr>
                      <p:txBody>
                        <a:bodyPr/>
                        <a:lstStyle/>
                        <a:p>
                          <a:endParaRPr lang="en-US"/>
                        </a:p>
                      </p:txBody>
                    </p:sp>
                  </p:grpSp>
                  <p:grpSp>
                    <p:nvGrpSpPr>
                      <p:cNvPr id="2459" name="Group 299"/>
                      <p:cNvGrpSpPr>
                        <a:grpSpLocks/>
                      </p:cNvGrpSpPr>
                      <p:nvPr/>
                    </p:nvGrpSpPr>
                    <p:grpSpPr bwMode="auto">
                      <a:xfrm>
                        <a:off x="4587" y="3040"/>
                        <a:ext cx="9" cy="5"/>
                        <a:chOff x="4587" y="3040"/>
                        <a:chExt cx="9" cy="5"/>
                      </a:xfrm>
                    </p:grpSpPr>
                    <p:sp>
                      <p:nvSpPr>
                        <p:cNvPr id="2619" name="Freeform 300"/>
                        <p:cNvSpPr>
                          <a:spLocks/>
                        </p:cNvSpPr>
                        <p:nvPr/>
                      </p:nvSpPr>
                      <p:spPr bwMode="auto">
                        <a:xfrm>
                          <a:off x="4587" y="3040"/>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2620" name="Freeform 301"/>
                        <p:cNvSpPr>
                          <a:spLocks/>
                        </p:cNvSpPr>
                        <p:nvPr/>
                      </p:nvSpPr>
                      <p:spPr bwMode="auto">
                        <a:xfrm>
                          <a:off x="4587" y="3040"/>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2"/>
                              </a:lnTo>
                              <a:lnTo>
                                <a:pt x="8"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2621" name="Freeform 302"/>
                        <p:cNvSpPr>
                          <a:spLocks/>
                        </p:cNvSpPr>
                        <p:nvPr/>
                      </p:nvSpPr>
                      <p:spPr bwMode="auto">
                        <a:xfrm>
                          <a:off x="4588" y="3042"/>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nvGrpSpPr>
                      <p:cNvPr id="2460" name="Group 303"/>
                      <p:cNvGrpSpPr>
                        <a:grpSpLocks/>
                      </p:cNvGrpSpPr>
                      <p:nvPr/>
                    </p:nvGrpSpPr>
                    <p:grpSpPr bwMode="auto">
                      <a:xfrm>
                        <a:off x="4589" y="3043"/>
                        <a:ext cx="9" cy="5"/>
                        <a:chOff x="4589" y="3043"/>
                        <a:chExt cx="9" cy="5"/>
                      </a:xfrm>
                    </p:grpSpPr>
                    <p:sp>
                      <p:nvSpPr>
                        <p:cNvPr id="2616" name="Freeform 304"/>
                        <p:cNvSpPr>
                          <a:spLocks/>
                        </p:cNvSpPr>
                        <p:nvPr/>
                      </p:nvSpPr>
                      <p:spPr bwMode="auto">
                        <a:xfrm>
                          <a:off x="4589"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2617" name="Freeform 305"/>
                        <p:cNvSpPr>
                          <a:spLocks/>
                        </p:cNvSpPr>
                        <p:nvPr/>
                      </p:nvSpPr>
                      <p:spPr bwMode="auto">
                        <a:xfrm>
                          <a:off x="4590"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2618" name="Freeform 306"/>
                        <p:cNvSpPr>
                          <a:spLocks/>
                        </p:cNvSpPr>
                        <p:nvPr/>
                      </p:nvSpPr>
                      <p:spPr bwMode="auto">
                        <a:xfrm>
                          <a:off x="4591" y="3045"/>
                          <a:ext cx="7" cy="3"/>
                        </a:xfrm>
                        <a:custGeom>
                          <a:avLst/>
                          <a:gdLst>
                            <a:gd name="T0" fmla="*/ 0 w 7"/>
                            <a:gd name="T1" fmla="*/ 1 h 5"/>
                            <a:gd name="T2" fmla="*/ 0 w 7"/>
                            <a:gd name="T3" fmla="*/ 1 h 5"/>
                            <a:gd name="T4" fmla="*/ 0 w 7"/>
                            <a:gd name="T5" fmla="*/ 0 h 5"/>
                            <a:gd name="T6" fmla="*/ 1 w 7"/>
                            <a:gd name="T7" fmla="*/ 0 h 5"/>
                            <a:gd name="T8" fmla="*/ 6 w 7"/>
                            <a:gd name="T9" fmla="*/ 0 h 5"/>
                            <a:gd name="T10" fmla="*/ 7 w 7"/>
                            <a:gd name="T11" fmla="*/ 1 h 5"/>
                            <a:gd name="T12" fmla="*/ 0 w 7"/>
                            <a:gd name="T13" fmla="*/ 1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endParaRPr lang="en-US"/>
                        </a:p>
                      </p:txBody>
                    </p:sp>
                  </p:grpSp>
                  <p:grpSp>
                    <p:nvGrpSpPr>
                      <p:cNvPr id="2461" name="Group 307"/>
                      <p:cNvGrpSpPr>
                        <a:grpSpLocks/>
                      </p:cNvGrpSpPr>
                      <p:nvPr/>
                    </p:nvGrpSpPr>
                    <p:grpSpPr bwMode="auto">
                      <a:xfrm>
                        <a:off x="4592" y="3045"/>
                        <a:ext cx="10" cy="6"/>
                        <a:chOff x="4592" y="3045"/>
                        <a:chExt cx="10" cy="6"/>
                      </a:xfrm>
                    </p:grpSpPr>
                    <p:sp>
                      <p:nvSpPr>
                        <p:cNvPr id="2613" name="Freeform 308"/>
                        <p:cNvSpPr>
                          <a:spLocks/>
                        </p:cNvSpPr>
                        <p:nvPr/>
                      </p:nvSpPr>
                      <p:spPr bwMode="auto">
                        <a:xfrm>
                          <a:off x="4592" y="3045"/>
                          <a:ext cx="2" cy="6"/>
                        </a:xfrm>
                        <a:custGeom>
                          <a:avLst/>
                          <a:gdLst>
                            <a:gd name="T0" fmla="*/ 1 w 2"/>
                            <a:gd name="T1" fmla="*/ 1 h 11"/>
                            <a:gd name="T2" fmla="*/ 0 w 2"/>
                            <a:gd name="T3" fmla="*/ 1 h 11"/>
                            <a:gd name="T4" fmla="*/ 0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endParaRPr lang="en-US"/>
                        </a:p>
                      </p:txBody>
                    </p:sp>
                    <p:sp>
                      <p:nvSpPr>
                        <p:cNvPr id="2614" name="Freeform 309"/>
                        <p:cNvSpPr>
                          <a:spLocks/>
                        </p:cNvSpPr>
                        <p:nvPr/>
                      </p:nvSpPr>
                      <p:spPr bwMode="auto">
                        <a:xfrm>
                          <a:off x="4592" y="3046"/>
                          <a:ext cx="7" cy="2"/>
                        </a:xfrm>
                        <a:custGeom>
                          <a:avLst/>
                          <a:gdLst>
                            <a:gd name="T0" fmla="*/ 1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2"/>
                              </a:lnTo>
                              <a:lnTo>
                                <a:pt x="7" y="4"/>
                              </a:lnTo>
                              <a:lnTo>
                                <a:pt x="2" y="4"/>
                              </a:lnTo>
                              <a:lnTo>
                                <a:pt x="1" y="4"/>
                              </a:lnTo>
                              <a:lnTo>
                                <a:pt x="0" y="0"/>
                              </a:lnTo>
                              <a:lnTo>
                                <a:pt x="1" y="0"/>
                              </a:lnTo>
                              <a:close/>
                            </a:path>
                          </a:pathLst>
                        </a:custGeom>
                        <a:solidFill>
                          <a:srgbClr val="E0E0E0"/>
                        </a:solidFill>
                        <a:ln w="9525">
                          <a:noFill/>
                          <a:round/>
                          <a:headEnd/>
                          <a:tailEnd/>
                        </a:ln>
                      </p:spPr>
                      <p:txBody>
                        <a:bodyPr/>
                        <a:lstStyle/>
                        <a:p>
                          <a:endParaRPr lang="en-US"/>
                        </a:p>
                      </p:txBody>
                    </p:sp>
                    <p:sp>
                      <p:nvSpPr>
                        <p:cNvPr id="2615" name="Freeform 310"/>
                        <p:cNvSpPr>
                          <a:spLocks/>
                        </p:cNvSpPr>
                        <p:nvPr/>
                      </p:nvSpPr>
                      <p:spPr bwMode="auto">
                        <a:xfrm>
                          <a:off x="4593" y="3049"/>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1" y="0"/>
                              </a:lnTo>
                              <a:lnTo>
                                <a:pt x="6" y="0"/>
                              </a:lnTo>
                              <a:lnTo>
                                <a:pt x="9" y="5"/>
                              </a:lnTo>
                              <a:lnTo>
                                <a:pt x="0" y="5"/>
                              </a:lnTo>
                              <a:close/>
                            </a:path>
                          </a:pathLst>
                        </a:custGeom>
                        <a:solidFill>
                          <a:srgbClr val="C0C0C0"/>
                        </a:solidFill>
                        <a:ln w="9525">
                          <a:noFill/>
                          <a:round/>
                          <a:headEnd/>
                          <a:tailEnd/>
                        </a:ln>
                      </p:spPr>
                      <p:txBody>
                        <a:bodyPr/>
                        <a:lstStyle/>
                        <a:p>
                          <a:endParaRPr lang="en-US"/>
                        </a:p>
                      </p:txBody>
                    </p:sp>
                  </p:grpSp>
                </p:grpSp>
                <p:grpSp>
                  <p:nvGrpSpPr>
                    <p:cNvPr id="2462" name="Group 311"/>
                    <p:cNvGrpSpPr>
                      <a:grpSpLocks/>
                    </p:cNvGrpSpPr>
                    <p:nvPr/>
                  </p:nvGrpSpPr>
                  <p:grpSpPr bwMode="auto">
                    <a:xfrm>
                      <a:off x="4593" y="3049"/>
                      <a:ext cx="11" cy="4"/>
                      <a:chOff x="4593" y="3049"/>
                      <a:chExt cx="11" cy="4"/>
                    </a:xfrm>
                  </p:grpSpPr>
                  <p:sp>
                    <p:nvSpPr>
                      <p:cNvPr id="2605" name="Freeform 312"/>
                      <p:cNvSpPr>
                        <a:spLocks/>
                      </p:cNvSpPr>
                      <p:nvPr/>
                    </p:nvSpPr>
                    <p:spPr bwMode="auto">
                      <a:xfrm>
                        <a:off x="4593" y="3049"/>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2606" name="Freeform 313"/>
                      <p:cNvSpPr>
                        <a:spLocks/>
                      </p:cNvSpPr>
                      <p:nvPr/>
                    </p:nvSpPr>
                    <p:spPr bwMode="auto">
                      <a:xfrm>
                        <a:off x="4594" y="3049"/>
                        <a:ext cx="8" cy="2"/>
                      </a:xfrm>
                      <a:custGeom>
                        <a:avLst/>
                        <a:gdLst>
                          <a:gd name="T0" fmla="*/ 1 w 8"/>
                          <a:gd name="T1" fmla="*/ 0 h 5"/>
                          <a:gd name="T2" fmla="*/ 5 w 8"/>
                          <a:gd name="T3" fmla="*/ 0 h 5"/>
                          <a:gd name="T4" fmla="*/ 5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7" y="2"/>
                            </a:lnTo>
                            <a:lnTo>
                              <a:pt x="8" y="5"/>
                            </a:lnTo>
                            <a:lnTo>
                              <a:pt x="2" y="5"/>
                            </a:lnTo>
                            <a:lnTo>
                              <a:pt x="1" y="3"/>
                            </a:lnTo>
                            <a:lnTo>
                              <a:pt x="0" y="0"/>
                            </a:lnTo>
                            <a:lnTo>
                              <a:pt x="1" y="0"/>
                            </a:lnTo>
                            <a:close/>
                          </a:path>
                        </a:pathLst>
                      </a:custGeom>
                      <a:solidFill>
                        <a:srgbClr val="E0E0E0"/>
                      </a:solidFill>
                      <a:ln w="9525">
                        <a:noFill/>
                        <a:round/>
                        <a:headEnd/>
                        <a:tailEnd/>
                      </a:ln>
                    </p:spPr>
                    <p:txBody>
                      <a:bodyPr/>
                      <a:lstStyle/>
                      <a:p>
                        <a:endParaRPr lang="en-US"/>
                      </a:p>
                    </p:txBody>
                  </p:sp>
                  <p:sp>
                    <p:nvSpPr>
                      <p:cNvPr id="2607" name="Freeform 314"/>
                      <p:cNvSpPr>
                        <a:spLocks/>
                      </p:cNvSpPr>
                      <p:nvPr/>
                    </p:nvSpPr>
                    <p:spPr bwMode="auto">
                      <a:xfrm>
                        <a:off x="4595" y="3051"/>
                        <a:ext cx="9" cy="2"/>
                      </a:xfrm>
                      <a:custGeom>
                        <a:avLst/>
                        <a:gdLst>
                          <a:gd name="T0" fmla="*/ 0 w 9"/>
                          <a:gd name="T1" fmla="*/ 1 h 4"/>
                          <a:gd name="T2" fmla="*/ 0 w 9"/>
                          <a:gd name="T3" fmla="*/ 1 h 4"/>
                          <a:gd name="T4" fmla="*/ 1 w 9"/>
                          <a:gd name="T5" fmla="*/ 1 h 4"/>
                          <a:gd name="T6" fmla="*/ 1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1" y="1"/>
                            </a:lnTo>
                            <a:lnTo>
                              <a:pt x="1" y="0"/>
                            </a:lnTo>
                            <a:lnTo>
                              <a:pt x="7" y="0"/>
                            </a:lnTo>
                            <a:lnTo>
                              <a:pt x="9" y="4"/>
                            </a:lnTo>
                            <a:lnTo>
                              <a:pt x="0" y="4"/>
                            </a:lnTo>
                            <a:close/>
                          </a:path>
                        </a:pathLst>
                      </a:custGeom>
                      <a:solidFill>
                        <a:srgbClr val="C0C0C0"/>
                      </a:solidFill>
                      <a:ln w="9525">
                        <a:noFill/>
                        <a:round/>
                        <a:headEnd/>
                        <a:tailEnd/>
                      </a:ln>
                    </p:spPr>
                    <p:txBody>
                      <a:bodyPr/>
                      <a:lstStyle/>
                      <a:p>
                        <a:endParaRPr lang="en-US"/>
                      </a:p>
                    </p:txBody>
                  </p:sp>
                </p:grpSp>
                <p:grpSp>
                  <p:nvGrpSpPr>
                    <p:cNvPr id="2463" name="Group 315"/>
                    <p:cNvGrpSpPr>
                      <a:grpSpLocks/>
                    </p:cNvGrpSpPr>
                    <p:nvPr/>
                  </p:nvGrpSpPr>
                  <p:grpSpPr bwMode="auto">
                    <a:xfrm>
                      <a:off x="4588" y="3003"/>
                      <a:ext cx="9" cy="5"/>
                      <a:chOff x="4588" y="3003"/>
                      <a:chExt cx="9" cy="5"/>
                    </a:xfrm>
                  </p:grpSpPr>
                  <p:sp>
                    <p:nvSpPr>
                      <p:cNvPr id="2602" name="Freeform 316"/>
                      <p:cNvSpPr>
                        <a:spLocks/>
                      </p:cNvSpPr>
                      <p:nvPr/>
                    </p:nvSpPr>
                    <p:spPr bwMode="auto">
                      <a:xfrm>
                        <a:off x="4588" y="3003"/>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endParaRPr lang="en-US"/>
                      </a:p>
                    </p:txBody>
                  </p:sp>
                  <p:sp>
                    <p:nvSpPr>
                      <p:cNvPr id="2603" name="Freeform 317"/>
                      <p:cNvSpPr>
                        <a:spLocks/>
                      </p:cNvSpPr>
                      <p:nvPr/>
                    </p:nvSpPr>
                    <p:spPr bwMode="auto">
                      <a:xfrm>
                        <a:off x="4590" y="3003"/>
                        <a:ext cx="6" cy="2"/>
                      </a:xfrm>
                      <a:custGeom>
                        <a:avLst/>
                        <a:gdLst>
                          <a:gd name="T0" fmla="*/ 0 w 6"/>
                          <a:gd name="T1" fmla="*/ 0 h 5"/>
                          <a:gd name="T2" fmla="*/ 3 w 6"/>
                          <a:gd name="T3" fmla="*/ 0 h 5"/>
                          <a:gd name="T4" fmla="*/ 6 w 6"/>
                          <a:gd name="T5" fmla="*/ 0 h 5"/>
                          <a:gd name="T6" fmla="*/ 2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3" y="0"/>
                            </a:lnTo>
                            <a:lnTo>
                              <a:pt x="6" y="5"/>
                            </a:lnTo>
                            <a:lnTo>
                              <a:pt x="2" y="5"/>
                            </a:lnTo>
                            <a:lnTo>
                              <a:pt x="0" y="0"/>
                            </a:lnTo>
                            <a:close/>
                          </a:path>
                        </a:pathLst>
                      </a:custGeom>
                      <a:solidFill>
                        <a:srgbClr val="606060"/>
                      </a:solidFill>
                      <a:ln w="9525">
                        <a:noFill/>
                        <a:round/>
                        <a:headEnd/>
                        <a:tailEnd/>
                      </a:ln>
                    </p:spPr>
                    <p:txBody>
                      <a:bodyPr/>
                      <a:lstStyle/>
                      <a:p>
                        <a:endParaRPr lang="en-US"/>
                      </a:p>
                    </p:txBody>
                  </p:sp>
                  <p:sp>
                    <p:nvSpPr>
                      <p:cNvPr id="2604" name="Freeform 318"/>
                      <p:cNvSpPr>
                        <a:spLocks/>
                      </p:cNvSpPr>
                      <p:nvPr/>
                    </p:nvSpPr>
                    <p:spPr bwMode="auto">
                      <a:xfrm>
                        <a:off x="4591" y="300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2464" name="Group 319"/>
                    <p:cNvGrpSpPr>
                      <a:grpSpLocks/>
                    </p:cNvGrpSpPr>
                    <p:nvPr/>
                  </p:nvGrpSpPr>
                  <p:grpSpPr bwMode="auto">
                    <a:xfrm>
                      <a:off x="4591" y="3006"/>
                      <a:ext cx="8" cy="4"/>
                      <a:chOff x="4591" y="3006"/>
                      <a:chExt cx="8" cy="4"/>
                    </a:xfrm>
                  </p:grpSpPr>
                  <p:sp>
                    <p:nvSpPr>
                      <p:cNvPr id="2599" name="Freeform 320"/>
                      <p:cNvSpPr>
                        <a:spLocks/>
                      </p:cNvSpPr>
                      <p:nvPr/>
                    </p:nvSpPr>
                    <p:spPr bwMode="auto">
                      <a:xfrm>
                        <a:off x="4591" y="3006"/>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endParaRPr lang="en-US"/>
                      </a:p>
                    </p:txBody>
                  </p:sp>
                  <p:sp>
                    <p:nvSpPr>
                      <p:cNvPr id="2600" name="Freeform 321"/>
                      <p:cNvSpPr>
                        <a:spLocks/>
                      </p:cNvSpPr>
                      <p:nvPr/>
                    </p:nvSpPr>
                    <p:spPr bwMode="auto">
                      <a:xfrm>
                        <a:off x="4592" y="3006"/>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endParaRPr lang="en-US"/>
                      </a:p>
                    </p:txBody>
                  </p:sp>
                  <p:sp>
                    <p:nvSpPr>
                      <p:cNvPr id="2601" name="Freeform 322"/>
                      <p:cNvSpPr>
                        <a:spLocks/>
                      </p:cNvSpPr>
                      <p:nvPr/>
                    </p:nvSpPr>
                    <p:spPr bwMode="auto">
                      <a:xfrm>
                        <a:off x="4593" y="3008"/>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2465" name="Group 323"/>
                    <p:cNvGrpSpPr>
                      <a:grpSpLocks/>
                    </p:cNvGrpSpPr>
                    <p:nvPr/>
                  </p:nvGrpSpPr>
                  <p:grpSpPr bwMode="auto">
                    <a:xfrm>
                      <a:off x="4593" y="3009"/>
                      <a:ext cx="10" cy="5"/>
                      <a:chOff x="4593" y="3009"/>
                      <a:chExt cx="10" cy="5"/>
                    </a:xfrm>
                  </p:grpSpPr>
                  <p:sp>
                    <p:nvSpPr>
                      <p:cNvPr id="2596" name="Freeform 324"/>
                      <p:cNvSpPr>
                        <a:spLocks/>
                      </p:cNvSpPr>
                      <p:nvPr/>
                    </p:nvSpPr>
                    <p:spPr bwMode="auto">
                      <a:xfrm>
                        <a:off x="4593" y="3009"/>
                        <a:ext cx="4" cy="5"/>
                      </a:xfrm>
                      <a:custGeom>
                        <a:avLst/>
                        <a:gdLst>
                          <a:gd name="T0" fmla="*/ 2 w 4"/>
                          <a:gd name="T1" fmla="*/ 1 h 9"/>
                          <a:gd name="T2" fmla="*/ 0 w 4"/>
                          <a:gd name="T3" fmla="*/ 1 h 9"/>
                          <a:gd name="T4" fmla="*/ 1 w 4"/>
                          <a:gd name="T5" fmla="*/ 0 h 9"/>
                          <a:gd name="T6" fmla="*/ 4 w 4"/>
                          <a:gd name="T7" fmla="*/ 1 h 9"/>
                          <a:gd name="T8" fmla="*/ 2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endParaRPr lang="en-US"/>
                      </a:p>
                    </p:txBody>
                  </p:sp>
                  <p:sp>
                    <p:nvSpPr>
                      <p:cNvPr id="2597" name="Freeform 325"/>
                      <p:cNvSpPr>
                        <a:spLocks/>
                      </p:cNvSpPr>
                      <p:nvPr/>
                    </p:nvSpPr>
                    <p:spPr bwMode="auto">
                      <a:xfrm>
                        <a:off x="4594" y="3009"/>
                        <a:ext cx="7" cy="2"/>
                      </a:xfrm>
                      <a:custGeom>
                        <a:avLst/>
                        <a:gdLst>
                          <a:gd name="T0" fmla="*/ 0 w 7"/>
                          <a:gd name="T1" fmla="*/ 0 h 4"/>
                          <a:gd name="T2" fmla="*/ 4 w 7"/>
                          <a:gd name="T3" fmla="*/ 0 h 4"/>
                          <a:gd name="T4" fmla="*/ 7 w 7"/>
                          <a:gd name="T5" fmla="*/ 1 h 4"/>
                          <a:gd name="T6" fmla="*/ 3 w 7"/>
                          <a:gd name="T7" fmla="*/ 1 h 4"/>
                          <a:gd name="T8" fmla="*/ 0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0"/>
                            </a:moveTo>
                            <a:lnTo>
                              <a:pt x="4" y="0"/>
                            </a:lnTo>
                            <a:lnTo>
                              <a:pt x="7" y="4"/>
                            </a:lnTo>
                            <a:lnTo>
                              <a:pt x="3" y="4"/>
                            </a:lnTo>
                            <a:lnTo>
                              <a:pt x="0" y="0"/>
                            </a:lnTo>
                            <a:close/>
                          </a:path>
                        </a:pathLst>
                      </a:custGeom>
                      <a:solidFill>
                        <a:srgbClr val="606060"/>
                      </a:solidFill>
                      <a:ln w="9525">
                        <a:noFill/>
                        <a:round/>
                        <a:headEnd/>
                        <a:tailEnd/>
                      </a:ln>
                    </p:spPr>
                    <p:txBody>
                      <a:bodyPr/>
                      <a:lstStyle/>
                      <a:p>
                        <a:endParaRPr lang="en-US"/>
                      </a:p>
                    </p:txBody>
                  </p:sp>
                  <p:sp>
                    <p:nvSpPr>
                      <p:cNvPr id="2598" name="Freeform 326"/>
                      <p:cNvSpPr>
                        <a:spLocks/>
                      </p:cNvSpPr>
                      <p:nvPr/>
                    </p:nvSpPr>
                    <p:spPr bwMode="auto">
                      <a:xfrm>
                        <a:off x="4595" y="3011"/>
                        <a:ext cx="8" cy="3"/>
                      </a:xfrm>
                      <a:custGeom>
                        <a:avLst/>
                        <a:gdLst>
                          <a:gd name="T0" fmla="*/ 0 w 8"/>
                          <a:gd name="T1" fmla="*/ 1 h 5"/>
                          <a:gd name="T2" fmla="*/ 2 w 8"/>
                          <a:gd name="T3" fmla="*/ 0 h 5"/>
                          <a:gd name="T4" fmla="*/ 6 w 8"/>
                          <a:gd name="T5" fmla="*/ 0 h 5"/>
                          <a:gd name="T6" fmla="*/ 8 w 8"/>
                          <a:gd name="T7" fmla="*/ 1 h 5"/>
                          <a:gd name="T8" fmla="*/ 0 w 8"/>
                          <a:gd name="T9" fmla="*/ 1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6" y="0"/>
                            </a:lnTo>
                            <a:lnTo>
                              <a:pt x="8" y="5"/>
                            </a:lnTo>
                            <a:lnTo>
                              <a:pt x="0" y="5"/>
                            </a:lnTo>
                            <a:close/>
                          </a:path>
                        </a:pathLst>
                      </a:custGeom>
                      <a:solidFill>
                        <a:srgbClr val="808080"/>
                      </a:solidFill>
                      <a:ln w="9525">
                        <a:noFill/>
                        <a:round/>
                        <a:headEnd/>
                        <a:tailEnd/>
                      </a:ln>
                    </p:spPr>
                    <p:txBody>
                      <a:bodyPr/>
                      <a:lstStyle/>
                      <a:p>
                        <a:endParaRPr lang="en-US"/>
                      </a:p>
                    </p:txBody>
                  </p:sp>
                </p:grpSp>
                <p:grpSp>
                  <p:nvGrpSpPr>
                    <p:cNvPr id="2466" name="Group 327"/>
                    <p:cNvGrpSpPr>
                      <a:grpSpLocks/>
                    </p:cNvGrpSpPr>
                    <p:nvPr/>
                  </p:nvGrpSpPr>
                  <p:grpSpPr bwMode="auto">
                    <a:xfrm>
                      <a:off x="4596" y="3012"/>
                      <a:ext cx="9" cy="5"/>
                      <a:chOff x="4596" y="3012"/>
                      <a:chExt cx="9" cy="5"/>
                    </a:xfrm>
                  </p:grpSpPr>
                  <p:sp>
                    <p:nvSpPr>
                      <p:cNvPr id="2593" name="Freeform 328"/>
                      <p:cNvSpPr>
                        <a:spLocks/>
                      </p:cNvSpPr>
                      <p:nvPr/>
                    </p:nvSpPr>
                    <p:spPr bwMode="auto">
                      <a:xfrm>
                        <a:off x="4596" y="3012"/>
                        <a:ext cx="3" cy="5"/>
                      </a:xfrm>
                      <a:custGeom>
                        <a:avLst/>
                        <a:gdLst>
                          <a:gd name="T0" fmla="*/ 2 w 3"/>
                          <a:gd name="T1" fmla="*/ 1 h 9"/>
                          <a:gd name="T2" fmla="*/ 0 w 3"/>
                          <a:gd name="T3" fmla="*/ 1 h 9"/>
                          <a:gd name="T4" fmla="*/ 1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5"/>
                            </a:lnTo>
                            <a:lnTo>
                              <a:pt x="1" y="0"/>
                            </a:lnTo>
                            <a:lnTo>
                              <a:pt x="3" y="5"/>
                            </a:lnTo>
                            <a:lnTo>
                              <a:pt x="2" y="9"/>
                            </a:lnTo>
                            <a:close/>
                          </a:path>
                        </a:pathLst>
                      </a:custGeom>
                      <a:solidFill>
                        <a:srgbClr val="202020"/>
                      </a:solidFill>
                      <a:ln w="9525">
                        <a:noFill/>
                        <a:round/>
                        <a:headEnd/>
                        <a:tailEnd/>
                      </a:ln>
                    </p:spPr>
                    <p:txBody>
                      <a:bodyPr/>
                      <a:lstStyle/>
                      <a:p>
                        <a:endParaRPr lang="en-US"/>
                      </a:p>
                    </p:txBody>
                  </p:sp>
                  <p:sp>
                    <p:nvSpPr>
                      <p:cNvPr id="2594" name="Freeform 329"/>
                      <p:cNvSpPr>
                        <a:spLocks/>
                      </p:cNvSpPr>
                      <p:nvPr/>
                    </p:nvSpPr>
                    <p:spPr bwMode="auto">
                      <a:xfrm>
                        <a:off x="4597" y="3012"/>
                        <a:ext cx="7" cy="2"/>
                      </a:xfrm>
                      <a:custGeom>
                        <a:avLst/>
                        <a:gdLst>
                          <a:gd name="T0" fmla="*/ 0 w 7"/>
                          <a:gd name="T1" fmla="*/ 0 h 5"/>
                          <a:gd name="T2" fmla="*/ 5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2" y="5"/>
                            </a:lnTo>
                            <a:lnTo>
                              <a:pt x="0" y="0"/>
                            </a:lnTo>
                            <a:close/>
                          </a:path>
                        </a:pathLst>
                      </a:custGeom>
                      <a:solidFill>
                        <a:srgbClr val="606060"/>
                      </a:solidFill>
                      <a:ln w="9525">
                        <a:noFill/>
                        <a:round/>
                        <a:headEnd/>
                        <a:tailEnd/>
                      </a:ln>
                    </p:spPr>
                    <p:txBody>
                      <a:bodyPr/>
                      <a:lstStyle/>
                      <a:p>
                        <a:endParaRPr lang="en-US"/>
                      </a:p>
                    </p:txBody>
                  </p:sp>
                  <p:sp>
                    <p:nvSpPr>
                      <p:cNvPr id="2595" name="Freeform 330"/>
                      <p:cNvSpPr>
                        <a:spLocks/>
                      </p:cNvSpPr>
                      <p:nvPr/>
                    </p:nvSpPr>
                    <p:spPr bwMode="auto">
                      <a:xfrm>
                        <a:off x="4598" y="3014"/>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endParaRPr lang="en-US"/>
                      </a:p>
                    </p:txBody>
                  </p:sp>
                </p:grpSp>
                <p:grpSp>
                  <p:nvGrpSpPr>
                    <p:cNvPr id="2467" name="Group 331"/>
                    <p:cNvGrpSpPr>
                      <a:grpSpLocks/>
                    </p:cNvGrpSpPr>
                    <p:nvPr/>
                  </p:nvGrpSpPr>
                  <p:grpSpPr bwMode="auto">
                    <a:xfrm>
                      <a:off x="4599" y="3014"/>
                      <a:ext cx="16" cy="15"/>
                      <a:chOff x="4599" y="3014"/>
                      <a:chExt cx="16" cy="15"/>
                    </a:xfrm>
                  </p:grpSpPr>
                  <p:grpSp>
                    <p:nvGrpSpPr>
                      <p:cNvPr id="2468" name="Group 332"/>
                      <p:cNvGrpSpPr>
                        <a:grpSpLocks/>
                      </p:cNvGrpSpPr>
                      <p:nvPr/>
                    </p:nvGrpSpPr>
                    <p:grpSpPr bwMode="auto">
                      <a:xfrm>
                        <a:off x="4599" y="3014"/>
                        <a:ext cx="9" cy="6"/>
                        <a:chOff x="4599" y="3014"/>
                        <a:chExt cx="9" cy="6"/>
                      </a:xfrm>
                    </p:grpSpPr>
                    <p:sp>
                      <p:nvSpPr>
                        <p:cNvPr id="2590" name="Freeform 333"/>
                        <p:cNvSpPr>
                          <a:spLocks/>
                        </p:cNvSpPr>
                        <p:nvPr/>
                      </p:nvSpPr>
                      <p:spPr bwMode="auto">
                        <a:xfrm>
                          <a:off x="4599" y="3014"/>
                          <a:ext cx="4" cy="6"/>
                        </a:xfrm>
                        <a:custGeom>
                          <a:avLst/>
                          <a:gdLst>
                            <a:gd name="T0" fmla="*/ 3 w 4"/>
                            <a:gd name="T1" fmla="*/ 1 h 11"/>
                            <a:gd name="T2" fmla="*/ 0 w 4"/>
                            <a:gd name="T3" fmla="*/ 1 h 11"/>
                            <a:gd name="T4" fmla="*/ 2 w 4"/>
                            <a:gd name="T5" fmla="*/ 0 h 11"/>
                            <a:gd name="T6" fmla="*/ 4 w 4"/>
                            <a:gd name="T7" fmla="*/ 1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4"/>
                              </a:lnTo>
                              <a:lnTo>
                                <a:pt x="2" y="0"/>
                              </a:lnTo>
                              <a:lnTo>
                                <a:pt x="4" y="4"/>
                              </a:lnTo>
                              <a:lnTo>
                                <a:pt x="3" y="11"/>
                              </a:lnTo>
                              <a:close/>
                            </a:path>
                          </a:pathLst>
                        </a:custGeom>
                        <a:solidFill>
                          <a:srgbClr val="202020"/>
                        </a:solidFill>
                        <a:ln w="9525">
                          <a:noFill/>
                          <a:round/>
                          <a:headEnd/>
                          <a:tailEnd/>
                        </a:ln>
                      </p:spPr>
                      <p:txBody>
                        <a:bodyPr/>
                        <a:lstStyle/>
                        <a:p>
                          <a:endParaRPr lang="en-US"/>
                        </a:p>
                      </p:txBody>
                    </p:sp>
                    <p:sp>
                      <p:nvSpPr>
                        <p:cNvPr id="2591" name="Freeform 334"/>
                        <p:cNvSpPr>
                          <a:spLocks/>
                        </p:cNvSpPr>
                        <p:nvPr/>
                      </p:nvSpPr>
                      <p:spPr bwMode="auto">
                        <a:xfrm>
                          <a:off x="4601" y="3014"/>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2592" name="Freeform 335"/>
                        <p:cNvSpPr>
                          <a:spLocks/>
                        </p:cNvSpPr>
                        <p:nvPr/>
                      </p:nvSpPr>
                      <p:spPr bwMode="auto">
                        <a:xfrm>
                          <a:off x="4602" y="3017"/>
                          <a:ext cx="6" cy="3"/>
                        </a:xfrm>
                        <a:custGeom>
                          <a:avLst/>
                          <a:gdLst>
                            <a:gd name="T0" fmla="*/ 0 w 6"/>
                            <a:gd name="T1" fmla="*/ 1 h 5"/>
                            <a:gd name="T2" fmla="*/ 1 w 6"/>
                            <a:gd name="T3" fmla="*/ 0 h 5"/>
                            <a:gd name="T4" fmla="*/ 5 w 6"/>
                            <a:gd name="T5" fmla="*/ 0 h 5"/>
                            <a:gd name="T6" fmla="*/ 6 w 6"/>
                            <a:gd name="T7" fmla="*/ 1 h 5"/>
                            <a:gd name="T8" fmla="*/ 0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2469" name="Group 336"/>
                      <p:cNvGrpSpPr>
                        <a:grpSpLocks/>
                      </p:cNvGrpSpPr>
                      <p:nvPr/>
                    </p:nvGrpSpPr>
                    <p:grpSpPr bwMode="auto">
                      <a:xfrm>
                        <a:off x="4602" y="3017"/>
                        <a:ext cx="8" cy="6"/>
                        <a:chOff x="4602" y="3017"/>
                        <a:chExt cx="8" cy="6"/>
                      </a:xfrm>
                    </p:grpSpPr>
                    <p:sp>
                      <p:nvSpPr>
                        <p:cNvPr id="2587" name="Freeform 337"/>
                        <p:cNvSpPr>
                          <a:spLocks/>
                        </p:cNvSpPr>
                        <p:nvPr/>
                      </p:nvSpPr>
                      <p:spPr bwMode="auto">
                        <a:xfrm>
                          <a:off x="4602" y="3017"/>
                          <a:ext cx="4" cy="6"/>
                        </a:xfrm>
                        <a:custGeom>
                          <a:avLst/>
                          <a:gdLst>
                            <a:gd name="T0" fmla="*/ 2 w 4"/>
                            <a:gd name="T1" fmla="*/ 1 h 11"/>
                            <a:gd name="T2" fmla="*/ 0 w 4"/>
                            <a:gd name="T3" fmla="*/ 1 h 11"/>
                            <a:gd name="T4" fmla="*/ 1 w 4"/>
                            <a:gd name="T5" fmla="*/ 0 h 11"/>
                            <a:gd name="T6" fmla="*/ 4 w 4"/>
                            <a:gd name="T7" fmla="*/ 1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endParaRPr lang="en-US"/>
                        </a:p>
                      </p:txBody>
                    </p:sp>
                    <p:sp>
                      <p:nvSpPr>
                        <p:cNvPr id="2588" name="Freeform 338"/>
                        <p:cNvSpPr>
                          <a:spLocks/>
                        </p:cNvSpPr>
                        <p:nvPr/>
                      </p:nvSpPr>
                      <p:spPr bwMode="auto">
                        <a:xfrm>
                          <a:off x="4603" y="3017"/>
                          <a:ext cx="6" cy="4"/>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2589" name="Freeform 339"/>
                        <p:cNvSpPr>
                          <a:spLocks/>
                        </p:cNvSpPr>
                        <p:nvPr/>
                      </p:nvSpPr>
                      <p:spPr bwMode="auto">
                        <a:xfrm>
                          <a:off x="4604" y="3021"/>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2470" name="Group 340"/>
                      <p:cNvGrpSpPr>
                        <a:grpSpLocks/>
                      </p:cNvGrpSpPr>
                      <p:nvPr/>
                    </p:nvGrpSpPr>
                    <p:grpSpPr bwMode="auto">
                      <a:xfrm>
                        <a:off x="4604" y="3021"/>
                        <a:ext cx="9" cy="5"/>
                        <a:chOff x="4604" y="3021"/>
                        <a:chExt cx="9" cy="5"/>
                      </a:xfrm>
                    </p:grpSpPr>
                    <p:sp>
                      <p:nvSpPr>
                        <p:cNvPr id="2584" name="Freeform 341"/>
                        <p:cNvSpPr>
                          <a:spLocks/>
                        </p:cNvSpPr>
                        <p:nvPr/>
                      </p:nvSpPr>
                      <p:spPr bwMode="auto">
                        <a:xfrm>
                          <a:off x="4604" y="3021"/>
                          <a:ext cx="4" cy="5"/>
                        </a:xfrm>
                        <a:custGeom>
                          <a:avLst/>
                          <a:gdLst>
                            <a:gd name="T0" fmla="*/ 3 w 4"/>
                            <a:gd name="T1" fmla="*/ 0 h 11"/>
                            <a:gd name="T2" fmla="*/ 0 w 4"/>
                            <a:gd name="T3" fmla="*/ 0 h 11"/>
                            <a:gd name="T4" fmla="*/ 1 w 4"/>
                            <a:gd name="T5" fmla="*/ 0 h 11"/>
                            <a:gd name="T6" fmla="*/ 4 w 4"/>
                            <a:gd name="T7" fmla="*/ 0 h 11"/>
                            <a:gd name="T8" fmla="*/ 3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6"/>
                              </a:lnTo>
                              <a:lnTo>
                                <a:pt x="1" y="0"/>
                              </a:lnTo>
                              <a:lnTo>
                                <a:pt x="4" y="6"/>
                              </a:lnTo>
                              <a:lnTo>
                                <a:pt x="3" y="11"/>
                              </a:lnTo>
                              <a:close/>
                            </a:path>
                          </a:pathLst>
                        </a:custGeom>
                        <a:solidFill>
                          <a:srgbClr val="202020"/>
                        </a:solidFill>
                        <a:ln w="9525">
                          <a:noFill/>
                          <a:round/>
                          <a:headEnd/>
                          <a:tailEnd/>
                        </a:ln>
                      </p:spPr>
                      <p:txBody>
                        <a:bodyPr/>
                        <a:lstStyle/>
                        <a:p>
                          <a:endParaRPr lang="en-US"/>
                        </a:p>
                      </p:txBody>
                    </p:sp>
                    <p:sp>
                      <p:nvSpPr>
                        <p:cNvPr id="2585" name="Freeform 342"/>
                        <p:cNvSpPr>
                          <a:spLocks/>
                        </p:cNvSpPr>
                        <p:nvPr/>
                      </p:nvSpPr>
                      <p:spPr bwMode="auto">
                        <a:xfrm>
                          <a:off x="4606" y="302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2586" name="Freeform 343"/>
                        <p:cNvSpPr>
                          <a:spLocks/>
                        </p:cNvSpPr>
                        <p:nvPr/>
                      </p:nvSpPr>
                      <p:spPr bwMode="auto">
                        <a:xfrm>
                          <a:off x="4607" y="302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2471" name="Group 344"/>
                      <p:cNvGrpSpPr>
                        <a:grpSpLocks/>
                      </p:cNvGrpSpPr>
                      <p:nvPr/>
                    </p:nvGrpSpPr>
                    <p:grpSpPr bwMode="auto">
                      <a:xfrm>
                        <a:off x="4607" y="3024"/>
                        <a:ext cx="8" cy="5"/>
                        <a:chOff x="4607" y="3024"/>
                        <a:chExt cx="8" cy="5"/>
                      </a:xfrm>
                    </p:grpSpPr>
                    <p:sp>
                      <p:nvSpPr>
                        <p:cNvPr id="2581" name="Freeform 345"/>
                        <p:cNvSpPr>
                          <a:spLocks/>
                        </p:cNvSpPr>
                        <p:nvPr/>
                      </p:nvSpPr>
                      <p:spPr bwMode="auto">
                        <a:xfrm>
                          <a:off x="4607" y="3024"/>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endParaRPr lang="en-US"/>
                        </a:p>
                      </p:txBody>
                    </p:sp>
                    <p:sp>
                      <p:nvSpPr>
                        <p:cNvPr id="2582" name="Freeform 346"/>
                        <p:cNvSpPr>
                          <a:spLocks/>
                        </p:cNvSpPr>
                        <p:nvPr/>
                      </p:nvSpPr>
                      <p:spPr bwMode="auto">
                        <a:xfrm>
                          <a:off x="4608" y="3024"/>
                          <a:ext cx="6" cy="2"/>
                        </a:xfrm>
                        <a:custGeom>
                          <a:avLst/>
                          <a:gdLst>
                            <a:gd name="T0" fmla="*/ 0 w 6"/>
                            <a:gd name="T1" fmla="*/ 0 h 5"/>
                            <a:gd name="T2" fmla="*/ 4 w 6"/>
                            <a:gd name="T3" fmla="*/ 0 h 5"/>
                            <a:gd name="T4" fmla="*/ 6 w 6"/>
                            <a:gd name="T5" fmla="*/ 0 h 5"/>
                            <a:gd name="T6" fmla="*/ 3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4" y="0"/>
                              </a:lnTo>
                              <a:lnTo>
                                <a:pt x="6" y="5"/>
                              </a:lnTo>
                              <a:lnTo>
                                <a:pt x="3" y="5"/>
                              </a:lnTo>
                              <a:lnTo>
                                <a:pt x="0" y="0"/>
                              </a:lnTo>
                              <a:close/>
                            </a:path>
                          </a:pathLst>
                        </a:custGeom>
                        <a:solidFill>
                          <a:srgbClr val="606060"/>
                        </a:solidFill>
                        <a:ln w="9525">
                          <a:noFill/>
                          <a:round/>
                          <a:headEnd/>
                          <a:tailEnd/>
                        </a:ln>
                      </p:spPr>
                      <p:txBody>
                        <a:bodyPr/>
                        <a:lstStyle/>
                        <a:p>
                          <a:endParaRPr lang="en-US"/>
                        </a:p>
                      </p:txBody>
                    </p:sp>
                    <p:sp>
                      <p:nvSpPr>
                        <p:cNvPr id="2583" name="Freeform 347"/>
                        <p:cNvSpPr>
                          <a:spLocks/>
                        </p:cNvSpPr>
                        <p:nvPr/>
                      </p:nvSpPr>
                      <p:spPr bwMode="auto">
                        <a:xfrm>
                          <a:off x="4609" y="3027"/>
                          <a:ext cx="6" cy="2"/>
                        </a:xfrm>
                        <a:custGeom>
                          <a:avLst/>
                          <a:gdLst>
                            <a:gd name="T0" fmla="*/ 0 w 6"/>
                            <a:gd name="T1" fmla="*/ 1 h 4"/>
                            <a:gd name="T2" fmla="*/ 2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2" y="0"/>
                              </a:lnTo>
                              <a:lnTo>
                                <a:pt x="5" y="0"/>
                              </a:lnTo>
                              <a:lnTo>
                                <a:pt x="6" y="4"/>
                              </a:lnTo>
                              <a:lnTo>
                                <a:pt x="0" y="4"/>
                              </a:lnTo>
                              <a:close/>
                            </a:path>
                          </a:pathLst>
                        </a:custGeom>
                        <a:solidFill>
                          <a:srgbClr val="808080"/>
                        </a:solidFill>
                        <a:ln w="9525">
                          <a:noFill/>
                          <a:round/>
                          <a:headEnd/>
                          <a:tailEnd/>
                        </a:ln>
                      </p:spPr>
                      <p:txBody>
                        <a:bodyPr/>
                        <a:lstStyle/>
                        <a:p>
                          <a:endParaRPr lang="en-US"/>
                        </a:p>
                      </p:txBody>
                    </p:sp>
                  </p:grpSp>
                </p:grpSp>
                <p:grpSp>
                  <p:nvGrpSpPr>
                    <p:cNvPr id="2472" name="Group 348"/>
                    <p:cNvGrpSpPr>
                      <a:grpSpLocks/>
                    </p:cNvGrpSpPr>
                    <p:nvPr/>
                  </p:nvGrpSpPr>
                  <p:grpSpPr bwMode="auto">
                    <a:xfrm>
                      <a:off x="4610" y="3027"/>
                      <a:ext cx="16" cy="14"/>
                      <a:chOff x="4610" y="3027"/>
                      <a:chExt cx="16" cy="14"/>
                    </a:xfrm>
                  </p:grpSpPr>
                  <p:grpSp>
                    <p:nvGrpSpPr>
                      <p:cNvPr id="2473" name="Group 349"/>
                      <p:cNvGrpSpPr>
                        <a:grpSpLocks/>
                      </p:cNvGrpSpPr>
                      <p:nvPr/>
                    </p:nvGrpSpPr>
                    <p:grpSpPr bwMode="auto">
                      <a:xfrm>
                        <a:off x="4610" y="3027"/>
                        <a:ext cx="8" cy="4"/>
                        <a:chOff x="4610" y="3027"/>
                        <a:chExt cx="8" cy="4"/>
                      </a:xfrm>
                    </p:grpSpPr>
                    <p:sp>
                      <p:nvSpPr>
                        <p:cNvPr id="2574" name="Freeform 350"/>
                        <p:cNvSpPr>
                          <a:spLocks/>
                        </p:cNvSpPr>
                        <p:nvPr/>
                      </p:nvSpPr>
                      <p:spPr bwMode="auto">
                        <a:xfrm>
                          <a:off x="4610" y="3027"/>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endParaRPr lang="en-US"/>
                        </a:p>
                      </p:txBody>
                    </p:sp>
                    <p:sp>
                      <p:nvSpPr>
                        <p:cNvPr id="2575" name="Freeform 351"/>
                        <p:cNvSpPr>
                          <a:spLocks/>
                        </p:cNvSpPr>
                        <p:nvPr/>
                      </p:nvSpPr>
                      <p:spPr bwMode="auto">
                        <a:xfrm>
                          <a:off x="4611" y="3027"/>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endParaRPr lang="en-US"/>
                        </a:p>
                      </p:txBody>
                    </p:sp>
                    <p:sp>
                      <p:nvSpPr>
                        <p:cNvPr id="2576" name="Freeform 352"/>
                        <p:cNvSpPr>
                          <a:spLocks/>
                        </p:cNvSpPr>
                        <p:nvPr/>
                      </p:nvSpPr>
                      <p:spPr bwMode="auto">
                        <a:xfrm>
                          <a:off x="4612" y="3029"/>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2474" name="Group 353"/>
                      <p:cNvGrpSpPr>
                        <a:grpSpLocks/>
                      </p:cNvGrpSpPr>
                      <p:nvPr/>
                    </p:nvGrpSpPr>
                    <p:grpSpPr bwMode="auto">
                      <a:xfrm>
                        <a:off x="4612" y="3030"/>
                        <a:ext cx="9" cy="5"/>
                        <a:chOff x="4612" y="3030"/>
                        <a:chExt cx="9" cy="5"/>
                      </a:xfrm>
                    </p:grpSpPr>
                    <p:sp>
                      <p:nvSpPr>
                        <p:cNvPr id="2571" name="Freeform 354"/>
                        <p:cNvSpPr>
                          <a:spLocks/>
                        </p:cNvSpPr>
                        <p:nvPr/>
                      </p:nvSpPr>
                      <p:spPr bwMode="auto">
                        <a:xfrm>
                          <a:off x="4612" y="3030"/>
                          <a:ext cx="4" cy="5"/>
                        </a:xfrm>
                        <a:custGeom>
                          <a:avLst/>
                          <a:gdLst>
                            <a:gd name="T0" fmla="*/ 2 w 4"/>
                            <a:gd name="T1" fmla="*/ 1 h 9"/>
                            <a:gd name="T2" fmla="*/ 0 w 4"/>
                            <a:gd name="T3" fmla="*/ 1 h 9"/>
                            <a:gd name="T4" fmla="*/ 1 w 4"/>
                            <a:gd name="T5" fmla="*/ 0 h 9"/>
                            <a:gd name="T6" fmla="*/ 4 w 4"/>
                            <a:gd name="T7" fmla="*/ 1 h 9"/>
                            <a:gd name="T8" fmla="*/ 2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endParaRPr lang="en-US"/>
                        </a:p>
                      </p:txBody>
                    </p:sp>
                    <p:sp>
                      <p:nvSpPr>
                        <p:cNvPr id="2572" name="Freeform 355"/>
                        <p:cNvSpPr>
                          <a:spLocks/>
                        </p:cNvSpPr>
                        <p:nvPr/>
                      </p:nvSpPr>
                      <p:spPr bwMode="auto">
                        <a:xfrm>
                          <a:off x="4613" y="3030"/>
                          <a:ext cx="6" cy="2"/>
                        </a:xfrm>
                        <a:custGeom>
                          <a:avLst/>
                          <a:gdLst>
                            <a:gd name="T0" fmla="*/ 0 w 6"/>
                            <a:gd name="T1" fmla="*/ 0 h 4"/>
                            <a:gd name="T2" fmla="*/ 4 w 6"/>
                            <a:gd name="T3" fmla="*/ 0 h 4"/>
                            <a:gd name="T4" fmla="*/ 6 w 6"/>
                            <a:gd name="T5" fmla="*/ 1 h 4"/>
                            <a:gd name="T6" fmla="*/ 3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3" y="4"/>
                              </a:lnTo>
                              <a:lnTo>
                                <a:pt x="0" y="0"/>
                              </a:lnTo>
                              <a:close/>
                            </a:path>
                          </a:pathLst>
                        </a:custGeom>
                        <a:solidFill>
                          <a:srgbClr val="606060"/>
                        </a:solidFill>
                        <a:ln w="9525">
                          <a:noFill/>
                          <a:round/>
                          <a:headEnd/>
                          <a:tailEnd/>
                        </a:ln>
                      </p:spPr>
                      <p:txBody>
                        <a:bodyPr/>
                        <a:lstStyle/>
                        <a:p>
                          <a:endParaRPr lang="en-US"/>
                        </a:p>
                      </p:txBody>
                    </p:sp>
                    <p:sp>
                      <p:nvSpPr>
                        <p:cNvPr id="2573" name="Freeform 356"/>
                        <p:cNvSpPr>
                          <a:spLocks/>
                        </p:cNvSpPr>
                        <p:nvPr/>
                      </p:nvSpPr>
                      <p:spPr bwMode="auto">
                        <a:xfrm>
                          <a:off x="4614" y="3032"/>
                          <a:ext cx="7" cy="3"/>
                        </a:xfrm>
                        <a:custGeom>
                          <a:avLst/>
                          <a:gdLst>
                            <a:gd name="T0" fmla="*/ 0 w 7"/>
                            <a:gd name="T1" fmla="*/ 1 h 5"/>
                            <a:gd name="T2" fmla="*/ 1 w 7"/>
                            <a:gd name="T3" fmla="*/ 0 h 5"/>
                            <a:gd name="T4" fmla="*/ 5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5" y="0"/>
                              </a:lnTo>
                              <a:lnTo>
                                <a:pt x="7" y="5"/>
                              </a:lnTo>
                              <a:lnTo>
                                <a:pt x="0" y="5"/>
                              </a:lnTo>
                              <a:close/>
                            </a:path>
                          </a:pathLst>
                        </a:custGeom>
                        <a:solidFill>
                          <a:srgbClr val="808080"/>
                        </a:solidFill>
                        <a:ln w="9525">
                          <a:noFill/>
                          <a:round/>
                          <a:headEnd/>
                          <a:tailEnd/>
                        </a:ln>
                      </p:spPr>
                      <p:txBody>
                        <a:bodyPr/>
                        <a:lstStyle/>
                        <a:p>
                          <a:endParaRPr lang="en-US"/>
                        </a:p>
                      </p:txBody>
                    </p:sp>
                  </p:grpSp>
                  <p:grpSp>
                    <p:nvGrpSpPr>
                      <p:cNvPr id="2475" name="Group 357"/>
                      <p:cNvGrpSpPr>
                        <a:grpSpLocks/>
                      </p:cNvGrpSpPr>
                      <p:nvPr/>
                    </p:nvGrpSpPr>
                    <p:grpSpPr bwMode="auto">
                      <a:xfrm>
                        <a:off x="4614" y="3033"/>
                        <a:ext cx="10" cy="5"/>
                        <a:chOff x="4614" y="3033"/>
                        <a:chExt cx="10" cy="5"/>
                      </a:xfrm>
                    </p:grpSpPr>
                    <p:sp>
                      <p:nvSpPr>
                        <p:cNvPr id="2568" name="Freeform 358"/>
                        <p:cNvSpPr>
                          <a:spLocks/>
                        </p:cNvSpPr>
                        <p:nvPr/>
                      </p:nvSpPr>
                      <p:spPr bwMode="auto">
                        <a:xfrm>
                          <a:off x="4614" y="3033"/>
                          <a:ext cx="4" cy="5"/>
                        </a:xfrm>
                        <a:custGeom>
                          <a:avLst/>
                          <a:gdLst>
                            <a:gd name="T0" fmla="*/ 3 w 4"/>
                            <a:gd name="T1" fmla="*/ 1 h 9"/>
                            <a:gd name="T2" fmla="*/ 0 w 4"/>
                            <a:gd name="T3" fmla="*/ 1 h 9"/>
                            <a:gd name="T4" fmla="*/ 2 w 4"/>
                            <a:gd name="T5" fmla="*/ 0 h 9"/>
                            <a:gd name="T6" fmla="*/ 4 w 4"/>
                            <a:gd name="T7" fmla="*/ 1 h 9"/>
                            <a:gd name="T8" fmla="*/ 3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9"/>
                              </a:moveTo>
                              <a:lnTo>
                                <a:pt x="0" y="5"/>
                              </a:lnTo>
                              <a:lnTo>
                                <a:pt x="2" y="0"/>
                              </a:lnTo>
                              <a:lnTo>
                                <a:pt x="4" y="5"/>
                              </a:lnTo>
                              <a:lnTo>
                                <a:pt x="3" y="9"/>
                              </a:lnTo>
                              <a:close/>
                            </a:path>
                          </a:pathLst>
                        </a:custGeom>
                        <a:solidFill>
                          <a:srgbClr val="202020"/>
                        </a:solidFill>
                        <a:ln w="9525">
                          <a:noFill/>
                          <a:round/>
                          <a:headEnd/>
                          <a:tailEnd/>
                        </a:ln>
                      </p:spPr>
                      <p:txBody>
                        <a:bodyPr/>
                        <a:lstStyle/>
                        <a:p>
                          <a:endParaRPr lang="en-US"/>
                        </a:p>
                      </p:txBody>
                    </p:sp>
                    <p:sp>
                      <p:nvSpPr>
                        <p:cNvPr id="2569" name="Freeform 359"/>
                        <p:cNvSpPr>
                          <a:spLocks/>
                        </p:cNvSpPr>
                        <p:nvPr/>
                      </p:nvSpPr>
                      <p:spPr bwMode="auto">
                        <a:xfrm>
                          <a:off x="4616" y="3033"/>
                          <a:ext cx="7" cy="2"/>
                        </a:xfrm>
                        <a:custGeom>
                          <a:avLst/>
                          <a:gdLst>
                            <a:gd name="T0" fmla="*/ 0 w 7"/>
                            <a:gd name="T1" fmla="*/ 0 h 5"/>
                            <a:gd name="T2" fmla="*/ 3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3" y="0"/>
                              </a:lnTo>
                              <a:lnTo>
                                <a:pt x="7" y="5"/>
                              </a:lnTo>
                              <a:lnTo>
                                <a:pt x="2" y="5"/>
                              </a:lnTo>
                              <a:lnTo>
                                <a:pt x="0" y="0"/>
                              </a:lnTo>
                              <a:close/>
                            </a:path>
                          </a:pathLst>
                        </a:custGeom>
                        <a:solidFill>
                          <a:srgbClr val="606060"/>
                        </a:solidFill>
                        <a:ln w="9525">
                          <a:noFill/>
                          <a:round/>
                          <a:headEnd/>
                          <a:tailEnd/>
                        </a:ln>
                      </p:spPr>
                      <p:txBody>
                        <a:bodyPr/>
                        <a:lstStyle/>
                        <a:p>
                          <a:endParaRPr lang="en-US"/>
                        </a:p>
                      </p:txBody>
                    </p:sp>
                    <p:sp>
                      <p:nvSpPr>
                        <p:cNvPr id="2570" name="Freeform 360"/>
                        <p:cNvSpPr>
                          <a:spLocks/>
                        </p:cNvSpPr>
                        <p:nvPr/>
                      </p:nvSpPr>
                      <p:spPr bwMode="auto">
                        <a:xfrm>
                          <a:off x="4617" y="3035"/>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endParaRPr lang="en-US"/>
                        </a:p>
                      </p:txBody>
                    </p:sp>
                  </p:grpSp>
                  <p:grpSp>
                    <p:nvGrpSpPr>
                      <p:cNvPr id="2476" name="Group 361"/>
                      <p:cNvGrpSpPr>
                        <a:grpSpLocks/>
                      </p:cNvGrpSpPr>
                      <p:nvPr/>
                    </p:nvGrpSpPr>
                    <p:grpSpPr bwMode="auto">
                      <a:xfrm>
                        <a:off x="4617" y="3035"/>
                        <a:ext cx="9" cy="6"/>
                        <a:chOff x="4617" y="3035"/>
                        <a:chExt cx="9" cy="6"/>
                      </a:xfrm>
                    </p:grpSpPr>
                    <p:sp>
                      <p:nvSpPr>
                        <p:cNvPr id="2565" name="Freeform 362"/>
                        <p:cNvSpPr>
                          <a:spLocks/>
                        </p:cNvSpPr>
                        <p:nvPr/>
                      </p:nvSpPr>
                      <p:spPr bwMode="auto">
                        <a:xfrm>
                          <a:off x="4617" y="3035"/>
                          <a:ext cx="5" cy="6"/>
                        </a:xfrm>
                        <a:custGeom>
                          <a:avLst/>
                          <a:gdLst>
                            <a:gd name="T0" fmla="*/ 2 w 5"/>
                            <a:gd name="T1" fmla="*/ 1 h 11"/>
                            <a:gd name="T2" fmla="*/ 0 w 5"/>
                            <a:gd name="T3" fmla="*/ 1 h 11"/>
                            <a:gd name="T4" fmla="*/ 1 w 5"/>
                            <a:gd name="T5" fmla="*/ 0 h 11"/>
                            <a:gd name="T6" fmla="*/ 5 w 5"/>
                            <a:gd name="T7" fmla="*/ 1 h 11"/>
                            <a:gd name="T8" fmla="*/ 2 w 5"/>
                            <a:gd name="T9" fmla="*/ 1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lnTo>
                                <a:pt x="0" y="6"/>
                              </a:lnTo>
                              <a:lnTo>
                                <a:pt x="1" y="0"/>
                              </a:lnTo>
                              <a:lnTo>
                                <a:pt x="5" y="6"/>
                              </a:lnTo>
                              <a:lnTo>
                                <a:pt x="2" y="11"/>
                              </a:lnTo>
                              <a:close/>
                            </a:path>
                          </a:pathLst>
                        </a:custGeom>
                        <a:solidFill>
                          <a:srgbClr val="202020"/>
                        </a:solidFill>
                        <a:ln w="9525">
                          <a:noFill/>
                          <a:round/>
                          <a:headEnd/>
                          <a:tailEnd/>
                        </a:ln>
                      </p:spPr>
                      <p:txBody>
                        <a:bodyPr/>
                        <a:lstStyle/>
                        <a:p>
                          <a:endParaRPr lang="en-US"/>
                        </a:p>
                      </p:txBody>
                    </p:sp>
                    <p:sp>
                      <p:nvSpPr>
                        <p:cNvPr id="2566" name="Freeform 363"/>
                        <p:cNvSpPr>
                          <a:spLocks/>
                        </p:cNvSpPr>
                        <p:nvPr/>
                      </p:nvSpPr>
                      <p:spPr bwMode="auto">
                        <a:xfrm>
                          <a:off x="4618" y="3036"/>
                          <a:ext cx="7" cy="2"/>
                        </a:xfrm>
                        <a:custGeom>
                          <a:avLst/>
                          <a:gdLst>
                            <a:gd name="T0" fmla="*/ 0 w 7"/>
                            <a:gd name="T1" fmla="*/ 0 h 5"/>
                            <a:gd name="T2" fmla="*/ 5 w 7"/>
                            <a:gd name="T3" fmla="*/ 0 h 5"/>
                            <a:gd name="T4" fmla="*/ 7 w 7"/>
                            <a:gd name="T5" fmla="*/ 0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4" y="5"/>
                              </a:lnTo>
                              <a:lnTo>
                                <a:pt x="0" y="0"/>
                              </a:lnTo>
                              <a:close/>
                            </a:path>
                          </a:pathLst>
                        </a:custGeom>
                        <a:solidFill>
                          <a:srgbClr val="606060"/>
                        </a:solidFill>
                        <a:ln w="9525">
                          <a:noFill/>
                          <a:round/>
                          <a:headEnd/>
                          <a:tailEnd/>
                        </a:ln>
                      </p:spPr>
                      <p:txBody>
                        <a:bodyPr/>
                        <a:lstStyle/>
                        <a:p>
                          <a:endParaRPr lang="en-US"/>
                        </a:p>
                      </p:txBody>
                    </p:sp>
                    <p:sp>
                      <p:nvSpPr>
                        <p:cNvPr id="2567" name="Freeform 364"/>
                        <p:cNvSpPr>
                          <a:spLocks/>
                        </p:cNvSpPr>
                        <p:nvPr/>
                      </p:nvSpPr>
                      <p:spPr bwMode="auto">
                        <a:xfrm>
                          <a:off x="4619" y="3038"/>
                          <a:ext cx="7" cy="3"/>
                        </a:xfrm>
                        <a:custGeom>
                          <a:avLst/>
                          <a:gdLst>
                            <a:gd name="T0" fmla="*/ 0 w 7"/>
                            <a:gd name="T1" fmla="*/ 1 h 5"/>
                            <a:gd name="T2" fmla="*/ 2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2" y="0"/>
                              </a:lnTo>
                              <a:lnTo>
                                <a:pt x="6" y="0"/>
                              </a:lnTo>
                              <a:lnTo>
                                <a:pt x="7" y="5"/>
                              </a:lnTo>
                              <a:lnTo>
                                <a:pt x="0" y="5"/>
                              </a:lnTo>
                              <a:close/>
                            </a:path>
                          </a:pathLst>
                        </a:custGeom>
                        <a:solidFill>
                          <a:srgbClr val="808080"/>
                        </a:solidFill>
                        <a:ln w="9525">
                          <a:noFill/>
                          <a:round/>
                          <a:headEnd/>
                          <a:tailEnd/>
                        </a:ln>
                      </p:spPr>
                      <p:txBody>
                        <a:bodyPr/>
                        <a:lstStyle/>
                        <a:p>
                          <a:endParaRPr lang="en-US"/>
                        </a:p>
                      </p:txBody>
                    </p:sp>
                  </p:grpSp>
                </p:grpSp>
                <p:grpSp>
                  <p:nvGrpSpPr>
                    <p:cNvPr id="2477" name="Group 365"/>
                    <p:cNvGrpSpPr>
                      <a:grpSpLocks/>
                    </p:cNvGrpSpPr>
                    <p:nvPr/>
                  </p:nvGrpSpPr>
                  <p:grpSpPr bwMode="auto">
                    <a:xfrm>
                      <a:off x="4621" y="3038"/>
                      <a:ext cx="8" cy="6"/>
                      <a:chOff x="4621" y="3038"/>
                      <a:chExt cx="8" cy="6"/>
                    </a:xfrm>
                  </p:grpSpPr>
                  <p:sp>
                    <p:nvSpPr>
                      <p:cNvPr id="2558" name="Freeform 366"/>
                      <p:cNvSpPr>
                        <a:spLocks/>
                      </p:cNvSpPr>
                      <p:nvPr/>
                    </p:nvSpPr>
                    <p:spPr bwMode="auto">
                      <a:xfrm>
                        <a:off x="4621" y="3038"/>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endParaRPr lang="en-US"/>
                      </a:p>
                    </p:txBody>
                  </p:sp>
                  <p:sp>
                    <p:nvSpPr>
                      <p:cNvPr id="2559" name="Freeform 367"/>
                      <p:cNvSpPr>
                        <a:spLocks/>
                      </p:cNvSpPr>
                      <p:nvPr/>
                    </p:nvSpPr>
                    <p:spPr bwMode="auto">
                      <a:xfrm>
                        <a:off x="4622" y="3038"/>
                        <a:ext cx="6" cy="4"/>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2560" name="Freeform 368"/>
                      <p:cNvSpPr>
                        <a:spLocks/>
                      </p:cNvSpPr>
                      <p:nvPr/>
                    </p:nvSpPr>
                    <p:spPr bwMode="auto">
                      <a:xfrm>
                        <a:off x="4623" y="3042"/>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2478" name="Group 369"/>
                    <p:cNvGrpSpPr>
                      <a:grpSpLocks/>
                    </p:cNvGrpSpPr>
                    <p:nvPr/>
                  </p:nvGrpSpPr>
                  <p:grpSpPr bwMode="auto">
                    <a:xfrm>
                      <a:off x="4623" y="3042"/>
                      <a:ext cx="8" cy="5"/>
                      <a:chOff x="4623" y="3042"/>
                      <a:chExt cx="8" cy="5"/>
                    </a:xfrm>
                  </p:grpSpPr>
                  <p:sp>
                    <p:nvSpPr>
                      <p:cNvPr id="2555" name="Freeform 370"/>
                      <p:cNvSpPr>
                        <a:spLocks/>
                      </p:cNvSpPr>
                      <p:nvPr/>
                    </p:nvSpPr>
                    <p:spPr bwMode="auto">
                      <a:xfrm>
                        <a:off x="4623" y="3042"/>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endParaRPr lang="en-US"/>
                      </a:p>
                    </p:txBody>
                  </p:sp>
                  <p:sp>
                    <p:nvSpPr>
                      <p:cNvPr id="2556" name="Freeform 371"/>
                      <p:cNvSpPr>
                        <a:spLocks/>
                      </p:cNvSpPr>
                      <p:nvPr/>
                    </p:nvSpPr>
                    <p:spPr bwMode="auto">
                      <a:xfrm>
                        <a:off x="4624" y="3042"/>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endParaRPr lang="en-US"/>
                      </a:p>
                    </p:txBody>
                  </p:sp>
                  <p:sp>
                    <p:nvSpPr>
                      <p:cNvPr id="2557" name="Freeform 372"/>
                      <p:cNvSpPr>
                        <a:spLocks/>
                      </p:cNvSpPr>
                      <p:nvPr/>
                    </p:nvSpPr>
                    <p:spPr bwMode="auto">
                      <a:xfrm>
                        <a:off x="4625" y="304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2479" name="Group 373"/>
                    <p:cNvGrpSpPr>
                      <a:grpSpLocks/>
                    </p:cNvGrpSpPr>
                    <p:nvPr/>
                  </p:nvGrpSpPr>
                  <p:grpSpPr bwMode="auto">
                    <a:xfrm>
                      <a:off x="4625" y="3045"/>
                      <a:ext cx="9" cy="5"/>
                      <a:chOff x="4625" y="3045"/>
                      <a:chExt cx="9" cy="5"/>
                    </a:xfrm>
                  </p:grpSpPr>
                  <p:sp>
                    <p:nvSpPr>
                      <p:cNvPr id="2552" name="Freeform 374"/>
                      <p:cNvSpPr>
                        <a:spLocks/>
                      </p:cNvSpPr>
                      <p:nvPr/>
                    </p:nvSpPr>
                    <p:spPr bwMode="auto">
                      <a:xfrm>
                        <a:off x="4625" y="3045"/>
                        <a:ext cx="4" cy="5"/>
                      </a:xfrm>
                      <a:custGeom>
                        <a:avLst/>
                        <a:gdLst>
                          <a:gd name="T0" fmla="*/ 3 w 4"/>
                          <a:gd name="T1" fmla="*/ 0 h 11"/>
                          <a:gd name="T2" fmla="*/ 0 w 4"/>
                          <a:gd name="T3" fmla="*/ 0 h 11"/>
                          <a:gd name="T4" fmla="*/ 2 w 4"/>
                          <a:gd name="T5" fmla="*/ 0 h 11"/>
                          <a:gd name="T6" fmla="*/ 4 w 4"/>
                          <a:gd name="T7" fmla="*/ 0 h 11"/>
                          <a:gd name="T8" fmla="*/ 3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202020"/>
                      </a:solidFill>
                      <a:ln w="9525">
                        <a:noFill/>
                        <a:round/>
                        <a:headEnd/>
                        <a:tailEnd/>
                      </a:ln>
                    </p:spPr>
                    <p:txBody>
                      <a:bodyPr/>
                      <a:lstStyle/>
                      <a:p>
                        <a:endParaRPr lang="en-US"/>
                      </a:p>
                    </p:txBody>
                  </p:sp>
                  <p:sp>
                    <p:nvSpPr>
                      <p:cNvPr id="2553" name="Freeform 375"/>
                      <p:cNvSpPr>
                        <a:spLocks/>
                      </p:cNvSpPr>
                      <p:nvPr/>
                    </p:nvSpPr>
                    <p:spPr bwMode="auto">
                      <a:xfrm>
                        <a:off x="4627" y="3045"/>
                        <a:ext cx="6" cy="3"/>
                      </a:xfrm>
                      <a:custGeom>
                        <a:avLst/>
                        <a:gdLst>
                          <a:gd name="T0" fmla="*/ 0 w 6"/>
                          <a:gd name="T1" fmla="*/ 0 h 7"/>
                          <a:gd name="T2" fmla="*/ 3 w 6"/>
                          <a:gd name="T3" fmla="*/ 0 h 7"/>
                          <a:gd name="T4" fmla="*/ 6 w 6"/>
                          <a:gd name="T5" fmla="*/ 0 h 7"/>
                          <a:gd name="T6" fmla="*/ 2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3" y="0"/>
                            </a:lnTo>
                            <a:lnTo>
                              <a:pt x="6" y="7"/>
                            </a:lnTo>
                            <a:lnTo>
                              <a:pt x="2" y="7"/>
                            </a:lnTo>
                            <a:lnTo>
                              <a:pt x="0" y="0"/>
                            </a:lnTo>
                            <a:close/>
                          </a:path>
                        </a:pathLst>
                      </a:custGeom>
                      <a:solidFill>
                        <a:srgbClr val="606060"/>
                      </a:solidFill>
                      <a:ln w="9525">
                        <a:noFill/>
                        <a:round/>
                        <a:headEnd/>
                        <a:tailEnd/>
                      </a:ln>
                    </p:spPr>
                    <p:txBody>
                      <a:bodyPr/>
                      <a:lstStyle/>
                      <a:p>
                        <a:endParaRPr lang="en-US"/>
                      </a:p>
                    </p:txBody>
                  </p:sp>
                  <p:sp>
                    <p:nvSpPr>
                      <p:cNvPr id="2554" name="Freeform 376"/>
                      <p:cNvSpPr>
                        <a:spLocks/>
                      </p:cNvSpPr>
                      <p:nvPr/>
                    </p:nvSpPr>
                    <p:spPr bwMode="auto">
                      <a:xfrm>
                        <a:off x="4628" y="3048"/>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endParaRPr lang="en-US"/>
                      </a:p>
                    </p:txBody>
                  </p:sp>
                </p:grpSp>
                <p:grpSp>
                  <p:nvGrpSpPr>
                    <p:cNvPr id="2480" name="Group 377"/>
                    <p:cNvGrpSpPr>
                      <a:grpSpLocks/>
                    </p:cNvGrpSpPr>
                    <p:nvPr/>
                  </p:nvGrpSpPr>
                  <p:grpSpPr bwMode="auto">
                    <a:xfrm>
                      <a:off x="4628" y="3048"/>
                      <a:ext cx="8" cy="5"/>
                      <a:chOff x="4628" y="3048"/>
                      <a:chExt cx="8" cy="5"/>
                    </a:xfrm>
                  </p:grpSpPr>
                  <p:sp>
                    <p:nvSpPr>
                      <p:cNvPr id="2549" name="Freeform 378"/>
                      <p:cNvSpPr>
                        <a:spLocks/>
                      </p:cNvSpPr>
                      <p:nvPr/>
                    </p:nvSpPr>
                    <p:spPr bwMode="auto">
                      <a:xfrm>
                        <a:off x="4628" y="3048"/>
                        <a:ext cx="4" cy="5"/>
                      </a:xfrm>
                      <a:custGeom>
                        <a:avLst/>
                        <a:gdLst>
                          <a:gd name="T0" fmla="*/ 2 w 4"/>
                          <a:gd name="T1" fmla="*/ 1 h 10"/>
                          <a:gd name="T2" fmla="*/ 0 w 4"/>
                          <a:gd name="T3" fmla="*/ 1 h 10"/>
                          <a:gd name="T4" fmla="*/ 1 w 4"/>
                          <a:gd name="T5" fmla="*/ 0 h 10"/>
                          <a:gd name="T6" fmla="*/ 4 w 4"/>
                          <a:gd name="T7" fmla="*/ 1 h 10"/>
                          <a:gd name="T8" fmla="*/ 2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2" y="10"/>
                            </a:moveTo>
                            <a:lnTo>
                              <a:pt x="0" y="4"/>
                            </a:lnTo>
                            <a:lnTo>
                              <a:pt x="1" y="0"/>
                            </a:lnTo>
                            <a:lnTo>
                              <a:pt x="4" y="4"/>
                            </a:lnTo>
                            <a:lnTo>
                              <a:pt x="2" y="10"/>
                            </a:lnTo>
                            <a:close/>
                          </a:path>
                        </a:pathLst>
                      </a:custGeom>
                      <a:solidFill>
                        <a:srgbClr val="202020"/>
                      </a:solidFill>
                      <a:ln w="9525">
                        <a:noFill/>
                        <a:round/>
                        <a:headEnd/>
                        <a:tailEnd/>
                      </a:ln>
                    </p:spPr>
                    <p:txBody>
                      <a:bodyPr/>
                      <a:lstStyle/>
                      <a:p>
                        <a:endParaRPr lang="en-US"/>
                      </a:p>
                    </p:txBody>
                  </p:sp>
                  <p:sp>
                    <p:nvSpPr>
                      <p:cNvPr id="2550" name="Freeform 379"/>
                      <p:cNvSpPr>
                        <a:spLocks/>
                      </p:cNvSpPr>
                      <p:nvPr/>
                    </p:nvSpPr>
                    <p:spPr bwMode="auto">
                      <a:xfrm>
                        <a:off x="4629" y="3048"/>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endParaRPr lang="en-US"/>
                      </a:p>
                    </p:txBody>
                  </p:sp>
                  <p:sp>
                    <p:nvSpPr>
                      <p:cNvPr id="2551" name="Freeform 380"/>
                      <p:cNvSpPr>
                        <a:spLocks/>
                      </p:cNvSpPr>
                      <p:nvPr/>
                    </p:nvSpPr>
                    <p:spPr bwMode="auto">
                      <a:xfrm>
                        <a:off x="4630" y="3051"/>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endParaRPr lang="en-US"/>
                      </a:p>
                    </p:txBody>
                  </p:sp>
                </p:grpSp>
                <p:grpSp>
                  <p:nvGrpSpPr>
                    <p:cNvPr id="2481" name="Group 381"/>
                    <p:cNvGrpSpPr>
                      <a:grpSpLocks/>
                    </p:cNvGrpSpPr>
                    <p:nvPr/>
                  </p:nvGrpSpPr>
                  <p:grpSpPr bwMode="auto">
                    <a:xfrm>
                      <a:off x="4631" y="3051"/>
                      <a:ext cx="8" cy="5"/>
                      <a:chOff x="4631" y="3051"/>
                      <a:chExt cx="8" cy="5"/>
                    </a:xfrm>
                  </p:grpSpPr>
                  <p:sp>
                    <p:nvSpPr>
                      <p:cNvPr id="2546" name="Freeform 382"/>
                      <p:cNvSpPr>
                        <a:spLocks/>
                      </p:cNvSpPr>
                      <p:nvPr/>
                    </p:nvSpPr>
                    <p:spPr bwMode="auto">
                      <a:xfrm>
                        <a:off x="4631" y="305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endParaRPr lang="en-US"/>
                      </a:p>
                    </p:txBody>
                  </p:sp>
                  <p:sp>
                    <p:nvSpPr>
                      <p:cNvPr id="2547" name="Freeform 383"/>
                      <p:cNvSpPr>
                        <a:spLocks/>
                      </p:cNvSpPr>
                      <p:nvPr/>
                    </p:nvSpPr>
                    <p:spPr bwMode="auto">
                      <a:xfrm>
                        <a:off x="4632" y="305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2548" name="Freeform 384"/>
                      <p:cNvSpPr>
                        <a:spLocks/>
                      </p:cNvSpPr>
                      <p:nvPr/>
                    </p:nvSpPr>
                    <p:spPr bwMode="auto">
                      <a:xfrm>
                        <a:off x="4633" y="305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2482" name="Group 385"/>
                    <p:cNvGrpSpPr>
                      <a:grpSpLocks/>
                    </p:cNvGrpSpPr>
                    <p:nvPr/>
                  </p:nvGrpSpPr>
                  <p:grpSpPr bwMode="auto">
                    <a:xfrm>
                      <a:off x="4633" y="3054"/>
                      <a:ext cx="10" cy="5"/>
                      <a:chOff x="4633" y="3054"/>
                      <a:chExt cx="10" cy="5"/>
                    </a:xfrm>
                  </p:grpSpPr>
                  <p:sp>
                    <p:nvSpPr>
                      <p:cNvPr id="2543" name="Freeform 386"/>
                      <p:cNvSpPr>
                        <a:spLocks/>
                      </p:cNvSpPr>
                      <p:nvPr/>
                    </p:nvSpPr>
                    <p:spPr bwMode="auto">
                      <a:xfrm>
                        <a:off x="4633" y="3054"/>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endParaRPr lang="en-US"/>
                      </a:p>
                    </p:txBody>
                  </p:sp>
                  <p:sp>
                    <p:nvSpPr>
                      <p:cNvPr id="2544" name="Freeform 387"/>
                      <p:cNvSpPr>
                        <a:spLocks/>
                      </p:cNvSpPr>
                      <p:nvPr/>
                    </p:nvSpPr>
                    <p:spPr bwMode="auto">
                      <a:xfrm>
                        <a:off x="4634" y="3054"/>
                        <a:ext cx="8" cy="3"/>
                      </a:xfrm>
                      <a:custGeom>
                        <a:avLst/>
                        <a:gdLst>
                          <a:gd name="T0" fmla="*/ 0 w 8"/>
                          <a:gd name="T1" fmla="*/ 0 h 6"/>
                          <a:gd name="T2" fmla="*/ 4 w 8"/>
                          <a:gd name="T3" fmla="*/ 0 h 6"/>
                          <a:gd name="T4" fmla="*/ 8 w 8"/>
                          <a:gd name="T5" fmla="*/ 1 h 6"/>
                          <a:gd name="T6" fmla="*/ 3 w 8"/>
                          <a:gd name="T7" fmla="*/ 1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4" y="0"/>
                            </a:lnTo>
                            <a:lnTo>
                              <a:pt x="8" y="6"/>
                            </a:lnTo>
                            <a:lnTo>
                              <a:pt x="3" y="6"/>
                            </a:lnTo>
                            <a:lnTo>
                              <a:pt x="0" y="0"/>
                            </a:lnTo>
                            <a:close/>
                          </a:path>
                        </a:pathLst>
                      </a:custGeom>
                      <a:solidFill>
                        <a:srgbClr val="606060"/>
                      </a:solidFill>
                      <a:ln w="9525">
                        <a:noFill/>
                        <a:round/>
                        <a:headEnd/>
                        <a:tailEnd/>
                      </a:ln>
                    </p:spPr>
                    <p:txBody>
                      <a:bodyPr/>
                      <a:lstStyle/>
                      <a:p>
                        <a:endParaRPr lang="en-US"/>
                      </a:p>
                    </p:txBody>
                  </p:sp>
                  <p:sp>
                    <p:nvSpPr>
                      <p:cNvPr id="2545" name="Freeform 388"/>
                      <p:cNvSpPr>
                        <a:spLocks/>
                      </p:cNvSpPr>
                      <p:nvPr/>
                    </p:nvSpPr>
                    <p:spPr bwMode="auto">
                      <a:xfrm>
                        <a:off x="4635" y="3057"/>
                        <a:ext cx="8" cy="2"/>
                      </a:xfrm>
                      <a:custGeom>
                        <a:avLst/>
                        <a:gdLst>
                          <a:gd name="T0" fmla="*/ 0 w 8"/>
                          <a:gd name="T1" fmla="*/ 0 h 5"/>
                          <a:gd name="T2" fmla="*/ 2 w 8"/>
                          <a:gd name="T3" fmla="*/ 0 h 5"/>
                          <a:gd name="T4" fmla="*/ 7 w 8"/>
                          <a:gd name="T5" fmla="*/ 0 h 5"/>
                          <a:gd name="T6" fmla="*/ 8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7" y="0"/>
                            </a:lnTo>
                            <a:lnTo>
                              <a:pt x="8" y="5"/>
                            </a:lnTo>
                            <a:lnTo>
                              <a:pt x="0" y="5"/>
                            </a:lnTo>
                            <a:close/>
                          </a:path>
                        </a:pathLst>
                      </a:custGeom>
                      <a:solidFill>
                        <a:srgbClr val="808080"/>
                      </a:solidFill>
                      <a:ln w="9525">
                        <a:noFill/>
                        <a:round/>
                        <a:headEnd/>
                        <a:tailEnd/>
                      </a:ln>
                    </p:spPr>
                    <p:txBody>
                      <a:bodyPr/>
                      <a:lstStyle/>
                      <a:p>
                        <a:endParaRPr lang="en-US"/>
                      </a:p>
                    </p:txBody>
                  </p:sp>
                </p:grpSp>
                <p:grpSp>
                  <p:nvGrpSpPr>
                    <p:cNvPr id="2483" name="Group 389"/>
                    <p:cNvGrpSpPr>
                      <a:grpSpLocks/>
                    </p:cNvGrpSpPr>
                    <p:nvPr/>
                  </p:nvGrpSpPr>
                  <p:grpSpPr bwMode="auto">
                    <a:xfrm>
                      <a:off x="4636" y="3057"/>
                      <a:ext cx="9" cy="6"/>
                      <a:chOff x="4636" y="3057"/>
                      <a:chExt cx="9" cy="6"/>
                    </a:xfrm>
                  </p:grpSpPr>
                  <p:sp>
                    <p:nvSpPr>
                      <p:cNvPr id="2540" name="Freeform 390"/>
                      <p:cNvSpPr>
                        <a:spLocks/>
                      </p:cNvSpPr>
                      <p:nvPr/>
                    </p:nvSpPr>
                    <p:spPr bwMode="auto">
                      <a:xfrm>
                        <a:off x="4636" y="3057"/>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202020"/>
                      </a:solidFill>
                      <a:ln w="9525">
                        <a:noFill/>
                        <a:round/>
                        <a:headEnd/>
                        <a:tailEnd/>
                      </a:ln>
                    </p:spPr>
                    <p:txBody>
                      <a:bodyPr/>
                      <a:lstStyle/>
                      <a:p>
                        <a:endParaRPr lang="en-US"/>
                      </a:p>
                    </p:txBody>
                  </p:sp>
                  <p:sp>
                    <p:nvSpPr>
                      <p:cNvPr id="2541" name="Freeform 391"/>
                      <p:cNvSpPr>
                        <a:spLocks/>
                      </p:cNvSpPr>
                      <p:nvPr/>
                    </p:nvSpPr>
                    <p:spPr bwMode="auto">
                      <a:xfrm>
                        <a:off x="4637" y="3057"/>
                        <a:ext cx="7" cy="3"/>
                      </a:xfrm>
                      <a:custGeom>
                        <a:avLst/>
                        <a:gdLst>
                          <a:gd name="T0" fmla="*/ 0 w 7"/>
                          <a:gd name="T1" fmla="*/ 0 h 6"/>
                          <a:gd name="T2" fmla="*/ 5 w 7"/>
                          <a:gd name="T3" fmla="*/ 0 h 6"/>
                          <a:gd name="T4" fmla="*/ 7 w 7"/>
                          <a:gd name="T5" fmla="*/ 1 h 6"/>
                          <a:gd name="T6" fmla="*/ 2 w 7"/>
                          <a:gd name="T7" fmla="*/ 1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5" y="0"/>
                            </a:lnTo>
                            <a:lnTo>
                              <a:pt x="7" y="6"/>
                            </a:lnTo>
                            <a:lnTo>
                              <a:pt x="2" y="6"/>
                            </a:lnTo>
                            <a:lnTo>
                              <a:pt x="0" y="0"/>
                            </a:lnTo>
                            <a:close/>
                          </a:path>
                        </a:pathLst>
                      </a:custGeom>
                      <a:solidFill>
                        <a:srgbClr val="606060"/>
                      </a:solidFill>
                      <a:ln w="9525">
                        <a:noFill/>
                        <a:round/>
                        <a:headEnd/>
                        <a:tailEnd/>
                      </a:ln>
                    </p:spPr>
                    <p:txBody>
                      <a:bodyPr/>
                      <a:lstStyle/>
                      <a:p>
                        <a:endParaRPr lang="en-US"/>
                      </a:p>
                    </p:txBody>
                  </p:sp>
                  <p:sp>
                    <p:nvSpPr>
                      <p:cNvPr id="2542" name="Freeform 392"/>
                      <p:cNvSpPr>
                        <a:spLocks/>
                      </p:cNvSpPr>
                      <p:nvPr/>
                    </p:nvSpPr>
                    <p:spPr bwMode="auto">
                      <a:xfrm>
                        <a:off x="4638" y="3060"/>
                        <a:ext cx="7" cy="3"/>
                      </a:xfrm>
                      <a:custGeom>
                        <a:avLst/>
                        <a:gdLst>
                          <a:gd name="T0" fmla="*/ 0 w 7"/>
                          <a:gd name="T1" fmla="*/ 1 h 5"/>
                          <a:gd name="T2" fmla="*/ 1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6" y="0"/>
                            </a:lnTo>
                            <a:lnTo>
                              <a:pt x="7" y="5"/>
                            </a:lnTo>
                            <a:lnTo>
                              <a:pt x="0" y="5"/>
                            </a:lnTo>
                            <a:close/>
                          </a:path>
                        </a:pathLst>
                      </a:custGeom>
                      <a:solidFill>
                        <a:srgbClr val="808080"/>
                      </a:solidFill>
                      <a:ln w="9525">
                        <a:noFill/>
                        <a:round/>
                        <a:headEnd/>
                        <a:tailEnd/>
                      </a:ln>
                    </p:spPr>
                    <p:txBody>
                      <a:bodyPr/>
                      <a:lstStyle/>
                      <a:p>
                        <a:endParaRPr lang="en-US"/>
                      </a:p>
                    </p:txBody>
                  </p:sp>
                </p:grpSp>
                <p:sp>
                  <p:nvSpPr>
                    <p:cNvPr id="2486" name="Freeform 393"/>
                    <p:cNvSpPr>
                      <a:spLocks/>
                    </p:cNvSpPr>
                    <p:nvPr/>
                  </p:nvSpPr>
                  <p:spPr bwMode="auto">
                    <a:xfrm>
                      <a:off x="4604" y="3010"/>
                      <a:ext cx="8" cy="2"/>
                    </a:xfrm>
                    <a:custGeom>
                      <a:avLst/>
                      <a:gdLst>
                        <a:gd name="T0" fmla="*/ 0 w 8"/>
                        <a:gd name="T1" fmla="*/ 0 h 5"/>
                        <a:gd name="T2" fmla="*/ 3 w 8"/>
                        <a:gd name="T3" fmla="*/ 0 h 5"/>
                        <a:gd name="T4" fmla="*/ 8 w 8"/>
                        <a:gd name="T5" fmla="*/ 0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endParaRPr lang="en-US"/>
                    </a:p>
                  </p:txBody>
                </p:sp>
                <p:sp>
                  <p:nvSpPr>
                    <p:cNvPr id="2487" name="Freeform 394"/>
                    <p:cNvSpPr>
                      <a:spLocks/>
                    </p:cNvSpPr>
                    <p:nvPr/>
                  </p:nvSpPr>
                  <p:spPr bwMode="auto">
                    <a:xfrm>
                      <a:off x="4608" y="3014"/>
                      <a:ext cx="7" cy="3"/>
                    </a:xfrm>
                    <a:custGeom>
                      <a:avLst/>
                      <a:gdLst>
                        <a:gd name="T0" fmla="*/ 0 w 7"/>
                        <a:gd name="T1" fmla="*/ 0 h 6"/>
                        <a:gd name="T2" fmla="*/ 3 w 7"/>
                        <a:gd name="T3" fmla="*/ 1 h 6"/>
                        <a:gd name="T4" fmla="*/ 7 w 7"/>
                        <a:gd name="T5" fmla="*/ 1 h 6"/>
                        <a:gd name="T6" fmla="*/ 5 w 7"/>
                        <a:gd name="T7" fmla="*/ 0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3" y="6"/>
                          </a:lnTo>
                          <a:lnTo>
                            <a:pt x="7" y="6"/>
                          </a:lnTo>
                          <a:lnTo>
                            <a:pt x="5" y="0"/>
                          </a:lnTo>
                          <a:lnTo>
                            <a:pt x="0" y="0"/>
                          </a:lnTo>
                          <a:close/>
                        </a:path>
                      </a:pathLst>
                    </a:custGeom>
                    <a:solidFill>
                      <a:srgbClr val="FFFFFF"/>
                    </a:solidFill>
                    <a:ln w="9525">
                      <a:noFill/>
                      <a:round/>
                      <a:headEnd/>
                      <a:tailEnd/>
                    </a:ln>
                  </p:spPr>
                  <p:txBody>
                    <a:bodyPr/>
                    <a:lstStyle/>
                    <a:p>
                      <a:endParaRPr lang="en-US"/>
                    </a:p>
                  </p:txBody>
                </p:sp>
                <p:sp>
                  <p:nvSpPr>
                    <p:cNvPr id="2488" name="Freeform 395"/>
                    <p:cNvSpPr>
                      <a:spLocks/>
                    </p:cNvSpPr>
                    <p:nvPr/>
                  </p:nvSpPr>
                  <p:spPr bwMode="auto">
                    <a:xfrm>
                      <a:off x="4612" y="3018"/>
                      <a:ext cx="7" cy="3"/>
                    </a:xfrm>
                    <a:custGeom>
                      <a:avLst/>
                      <a:gdLst>
                        <a:gd name="T0" fmla="*/ 0 w 7"/>
                        <a:gd name="T1" fmla="*/ 0 h 5"/>
                        <a:gd name="T2" fmla="*/ 2 w 7"/>
                        <a:gd name="T3" fmla="*/ 1 h 5"/>
                        <a:gd name="T4" fmla="*/ 7 w 7"/>
                        <a:gd name="T5" fmla="*/ 1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2" y="5"/>
                          </a:lnTo>
                          <a:lnTo>
                            <a:pt x="7" y="5"/>
                          </a:lnTo>
                          <a:lnTo>
                            <a:pt x="4" y="0"/>
                          </a:lnTo>
                          <a:lnTo>
                            <a:pt x="0" y="0"/>
                          </a:lnTo>
                          <a:close/>
                        </a:path>
                      </a:pathLst>
                    </a:custGeom>
                    <a:solidFill>
                      <a:srgbClr val="FFFFFF"/>
                    </a:solidFill>
                    <a:ln w="9525">
                      <a:noFill/>
                      <a:round/>
                      <a:headEnd/>
                      <a:tailEnd/>
                    </a:ln>
                  </p:spPr>
                  <p:txBody>
                    <a:bodyPr/>
                    <a:lstStyle/>
                    <a:p>
                      <a:endParaRPr lang="en-US"/>
                    </a:p>
                  </p:txBody>
                </p:sp>
                <p:sp>
                  <p:nvSpPr>
                    <p:cNvPr id="2489" name="Freeform 396"/>
                    <p:cNvSpPr>
                      <a:spLocks/>
                    </p:cNvSpPr>
                    <p:nvPr/>
                  </p:nvSpPr>
                  <p:spPr bwMode="auto">
                    <a:xfrm>
                      <a:off x="4615" y="3022"/>
                      <a:ext cx="9" cy="3"/>
                    </a:xfrm>
                    <a:custGeom>
                      <a:avLst/>
                      <a:gdLst>
                        <a:gd name="T0" fmla="*/ 0 w 9"/>
                        <a:gd name="T1" fmla="*/ 0 h 6"/>
                        <a:gd name="T2" fmla="*/ 3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3" y="6"/>
                          </a:lnTo>
                          <a:lnTo>
                            <a:pt x="9" y="6"/>
                          </a:lnTo>
                          <a:lnTo>
                            <a:pt x="6" y="0"/>
                          </a:lnTo>
                          <a:lnTo>
                            <a:pt x="0" y="0"/>
                          </a:lnTo>
                          <a:close/>
                        </a:path>
                      </a:pathLst>
                    </a:custGeom>
                    <a:solidFill>
                      <a:srgbClr val="FFFFFF"/>
                    </a:solidFill>
                    <a:ln w="9525">
                      <a:noFill/>
                      <a:round/>
                      <a:headEnd/>
                      <a:tailEnd/>
                    </a:ln>
                  </p:spPr>
                  <p:txBody>
                    <a:bodyPr/>
                    <a:lstStyle/>
                    <a:p>
                      <a:endParaRPr lang="en-US"/>
                    </a:p>
                  </p:txBody>
                </p:sp>
                <p:sp>
                  <p:nvSpPr>
                    <p:cNvPr id="2490" name="Freeform 397"/>
                    <p:cNvSpPr>
                      <a:spLocks/>
                    </p:cNvSpPr>
                    <p:nvPr/>
                  </p:nvSpPr>
                  <p:spPr bwMode="auto">
                    <a:xfrm>
                      <a:off x="4619" y="3027"/>
                      <a:ext cx="9" cy="2"/>
                    </a:xfrm>
                    <a:custGeom>
                      <a:avLst/>
                      <a:gdLst>
                        <a:gd name="T0" fmla="*/ 0 w 9"/>
                        <a:gd name="T1" fmla="*/ 0 h 4"/>
                        <a:gd name="T2" fmla="*/ 4 w 9"/>
                        <a:gd name="T3" fmla="*/ 1 h 4"/>
                        <a:gd name="T4" fmla="*/ 9 w 9"/>
                        <a:gd name="T5" fmla="*/ 1 h 4"/>
                        <a:gd name="T6" fmla="*/ 6 w 9"/>
                        <a:gd name="T7" fmla="*/ 0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lnTo>
                            <a:pt x="4" y="4"/>
                          </a:lnTo>
                          <a:lnTo>
                            <a:pt x="9" y="4"/>
                          </a:lnTo>
                          <a:lnTo>
                            <a:pt x="6" y="0"/>
                          </a:lnTo>
                          <a:lnTo>
                            <a:pt x="0" y="0"/>
                          </a:lnTo>
                          <a:close/>
                        </a:path>
                      </a:pathLst>
                    </a:custGeom>
                    <a:solidFill>
                      <a:srgbClr val="FFFFFF"/>
                    </a:solidFill>
                    <a:ln w="9525">
                      <a:noFill/>
                      <a:round/>
                      <a:headEnd/>
                      <a:tailEnd/>
                    </a:ln>
                  </p:spPr>
                  <p:txBody>
                    <a:bodyPr/>
                    <a:lstStyle/>
                    <a:p>
                      <a:endParaRPr lang="en-US"/>
                    </a:p>
                  </p:txBody>
                </p:sp>
                <p:sp>
                  <p:nvSpPr>
                    <p:cNvPr id="2491" name="Freeform 398"/>
                    <p:cNvSpPr>
                      <a:spLocks/>
                    </p:cNvSpPr>
                    <p:nvPr/>
                  </p:nvSpPr>
                  <p:spPr bwMode="auto">
                    <a:xfrm>
                      <a:off x="4624" y="3031"/>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endParaRPr lang="en-US"/>
                    </a:p>
                  </p:txBody>
                </p:sp>
                <p:sp>
                  <p:nvSpPr>
                    <p:cNvPr id="2492" name="Freeform 399"/>
                    <p:cNvSpPr>
                      <a:spLocks/>
                    </p:cNvSpPr>
                    <p:nvPr/>
                  </p:nvSpPr>
                  <p:spPr bwMode="auto">
                    <a:xfrm>
                      <a:off x="4628" y="3035"/>
                      <a:ext cx="8" cy="3"/>
                    </a:xfrm>
                    <a:custGeom>
                      <a:avLst/>
                      <a:gdLst>
                        <a:gd name="T0" fmla="*/ 0 w 8"/>
                        <a:gd name="T1" fmla="*/ 0 h 4"/>
                        <a:gd name="T2" fmla="*/ 3 w 8"/>
                        <a:gd name="T3" fmla="*/ 2 h 4"/>
                        <a:gd name="T4" fmla="*/ 8 w 8"/>
                        <a:gd name="T5" fmla="*/ 2 h 4"/>
                        <a:gd name="T6" fmla="*/ 5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3" y="4"/>
                          </a:lnTo>
                          <a:lnTo>
                            <a:pt x="8" y="4"/>
                          </a:lnTo>
                          <a:lnTo>
                            <a:pt x="5" y="0"/>
                          </a:lnTo>
                          <a:lnTo>
                            <a:pt x="0" y="0"/>
                          </a:lnTo>
                          <a:close/>
                        </a:path>
                      </a:pathLst>
                    </a:custGeom>
                    <a:solidFill>
                      <a:srgbClr val="FFFFFF"/>
                    </a:solidFill>
                    <a:ln w="9525">
                      <a:noFill/>
                      <a:round/>
                      <a:headEnd/>
                      <a:tailEnd/>
                    </a:ln>
                  </p:spPr>
                  <p:txBody>
                    <a:bodyPr/>
                    <a:lstStyle/>
                    <a:p>
                      <a:endParaRPr lang="en-US"/>
                    </a:p>
                  </p:txBody>
                </p:sp>
                <p:sp>
                  <p:nvSpPr>
                    <p:cNvPr id="2493" name="Freeform 400"/>
                    <p:cNvSpPr>
                      <a:spLocks/>
                    </p:cNvSpPr>
                    <p:nvPr/>
                  </p:nvSpPr>
                  <p:spPr bwMode="auto">
                    <a:xfrm>
                      <a:off x="4632" y="3039"/>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endParaRPr lang="en-US"/>
                    </a:p>
                  </p:txBody>
                </p:sp>
                <p:sp>
                  <p:nvSpPr>
                    <p:cNvPr id="2494" name="Freeform 401"/>
                    <p:cNvSpPr>
                      <a:spLocks/>
                    </p:cNvSpPr>
                    <p:nvPr/>
                  </p:nvSpPr>
                  <p:spPr bwMode="auto">
                    <a:xfrm>
                      <a:off x="4636" y="3044"/>
                      <a:ext cx="8" cy="2"/>
                    </a:xfrm>
                    <a:custGeom>
                      <a:avLst/>
                      <a:gdLst>
                        <a:gd name="T0" fmla="*/ 0 w 8"/>
                        <a:gd name="T1" fmla="*/ 0 h 4"/>
                        <a:gd name="T2" fmla="*/ 2 w 8"/>
                        <a:gd name="T3" fmla="*/ 1 h 4"/>
                        <a:gd name="T4" fmla="*/ 8 w 8"/>
                        <a:gd name="T5" fmla="*/ 1 h 4"/>
                        <a:gd name="T6" fmla="*/ 4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2" y="4"/>
                          </a:lnTo>
                          <a:lnTo>
                            <a:pt x="8" y="4"/>
                          </a:lnTo>
                          <a:lnTo>
                            <a:pt x="4" y="0"/>
                          </a:lnTo>
                          <a:lnTo>
                            <a:pt x="0" y="0"/>
                          </a:lnTo>
                          <a:close/>
                        </a:path>
                      </a:pathLst>
                    </a:custGeom>
                    <a:solidFill>
                      <a:srgbClr val="FFFFFF"/>
                    </a:solidFill>
                    <a:ln w="9525">
                      <a:noFill/>
                      <a:round/>
                      <a:headEnd/>
                      <a:tailEnd/>
                    </a:ln>
                  </p:spPr>
                  <p:txBody>
                    <a:bodyPr/>
                    <a:lstStyle/>
                    <a:p>
                      <a:endParaRPr lang="en-US"/>
                    </a:p>
                  </p:txBody>
                </p:sp>
                <p:sp>
                  <p:nvSpPr>
                    <p:cNvPr id="2495" name="Freeform 402"/>
                    <p:cNvSpPr>
                      <a:spLocks/>
                    </p:cNvSpPr>
                    <p:nvPr/>
                  </p:nvSpPr>
                  <p:spPr bwMode="auto">
                    <a:xfrm>
                      <a:off x="4640" y="3048"/>
                      <a:ext cx="8" cy="3"/>
                    </a:xfrm>
                    <a:custGeom>
                      <a:avLst/>
                      <a:gdLst>
                        <a:gd name="T0" fmla="*/ 0 w 8"/>
                        <a:gd name="T1" fmla="*/ 0 h 6"/>
                        <a:gd name="T2" fmla="*/ 3 w 8"/>
                        <a:gd name="T3" fmla="*/ 1 h 6"/>
                        <a:gd name="T4" fmla="*/ 8 w 8"/>
                        <a:gd name="T5" fmla="*/ 1 h 6"/>
                        <a:gd name="T6" fmla="*/ 5 w 8"/>
                        <a:gd name="T7" fmla="*/ 0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3" y="6"/>
                          </a:lnTo>
                          <a:lnTo>
                            <a:pt x="8" y="6"/>
                          </a:lnTo>
                          <a:lnTo>
                            <a:pt x="5" y="0"/>
                          </a:lnTo>
                          <a:lnTo>
                            <a:pt x="0" y="0"/>
                          </a:lnTo>
                          <a:close/>
                        </a:path>
                      </a:pathLst>
                    </a:custGeom>
                    <a:solidFill>
                      <a:srgbClr val="FFFFFF"/>
                    </a:solidFill>
                    <a:ln w="9525">
                      <a:noFill/>
                      <a:round/>
                      <a:headEnd/>
                      <a:tailEnd/>
                    </a:ln>
                  </p:spPr>
                  <p:txBody>
                    <a:bodyPr/>
                    <a:lstStyle/>
                    <a:p>
                      <a:endParaRPr lang="en-US"/>
                    </a:p>
                  </p:txBody>
                </p:sp>
                <p:sp>
                  <p:nvSpPr>
                    <p:cNvPr id="2496" name="Freeform 403"/>
                    <p:cNvSpPr>
                      <a:spLocks/>
                    </p:cNvSpPr>
                    <p:nvPr/>
                  </p:nvSpPr>
                  <p:spPr bwMode="auto">
                    <a:xfrm>
                      <a:off x="4644" y="3052"/>
                      <a:ext cx="8" cy="3"/>
                    </a:xfrm>
                    <a:custGeom>
                      <a:avLst/>
                      <a:gdLst>
                        <a:gd name="T0" fmla="*/ 0 w 8"/>
                        <a:gd name="T1" fmla="*/ 0 h 5"/>
                        <a:gd name="T2" fmla="*/ 3 w 8"/>
                        <a:gd name="T3" fmla="*/ 1 h 5"/>
                        <a:gd name="T4" fmla="*/ 8 w 8"/>
                        <a:gd name="T5" fmla="*/ 1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endParaRPr lang="en-US"/>
                    </a:p>
                  </p:txBody>
                </p:sp>
                <p:grpSp>
                  <p:nvGrpSpPr>
                    <p:cNvPr id="2484" name="Group 404"/>
                    <p:cNvGrpSpPr>
                      <a:grpSpLocks/>
                    </p:cNvGrpSpPr>
                    <p:nvPr/>
                  </p:nvGrpSpPr>
                  <p:grpSpPr bwMode="auto">
                    <a:xfrm>
                      <a:off x="4549" y="3005"/>
                      <a:ext cx="11" cy="5"/>
                      <a:chOff x="4549" y="3005"/>
                      <a:chExt cx="11" cy="5"/>
                    </a:xfrm>
                  </p:grpSpPr>
                  <p:sp>
                    <p:nvSpPr>
                      <p:cNvPr id="2537" name="Freeform 405"/>
                      <p:cNvSpPr>
                        <a:spLocks/>
                      </p:cNvSpPr>
                      <p:nvPr/>
                    </p:nvSpPr>
                    <p:spPr bwMode="auto">
                      <a:xfrm>
                        <a:off x="4549" y="3005"/>
                        <a:ext cx="3" cy="5"/>
                      </a:xfrm>
                      <a:custGeom>
                        <a:avLst/>
                        <a:gdLst>
                          <a:gd name="T0" fmla="*/ 2 w 3"/>
                          <a:gd name="T1" fmla="*/ 1 h 9"/>
                          <a:gd name="T2" fmla="*/ 0 w 3"/>
                          <a:gd name="T3" fmla="*/ 1 h 9"/>
                          <a:gd name="T4" fmla="*/ 1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606060"/>
                      </a:solidFill>
                      <a:ln w="9525">
                        <a:noFill/>
                        <a:round/>
                        <a:headEnd/>
                        <a:tailEnd/>
                      </a:ln>
                    </p:spPr>
                    <p:txBody>
                      <a:bodyPr/>
                      <a:lstStyle/>
                      <a:p>
                        <a:endParaRPr lang="en-US"/>
                      </a:p>
                    </p:txBody>
                  </p:sp>
                  <p:sp>
                    <p:nvSpPr>
                      <p:cNvPr id="2538" name="Freeform 406"/>
                      <p:cNvSpPr>
                        <a:spLocks/>
                      </p:cNvSpPr>
                      <p:nvPr/>
                    </p:nvSpPr>
                    <p:spPr bwMode="auto">
                      <a:xfrm>
                        <a:off x="4550"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endParaRPr lang="en-US"/>
                      </a:p>
                    </p:txBody>
                  </p:sp>
                  <p:sp>
                    <p:nvSpPr>
                      <p:cNvPr id="2539" name="Freeform 407"/>
                      <p:cNvSpPr>
                        <a:spLocks/>
                      </p:cNvSpPr>
                      <p:nvPr/>
                    </p:nvSpPr>
                    <p:spPr bwMode="auto">
                      <a:xfrm>
                        <a:off x="4551" y="3007"/>
                        <a:ext cx="9" cy="3"/>
                      </a:xfrm>
                      <a:custGeom>
                        <a:avLst/>
                        <a:gdLst>
                          <a:gd name="T0" fmla="*/ 0 w 9"/>
                          <a:gd name="T1" fmla="*/ 2 h 4"/>
                          <a:gd name="T2" fmla="*/ 0 w 9"/>
                          <a:gd name="T3" fmla="*/ 2 h 4"/>
                          <a:gd name="T4" fmla="*/ 0 w 9"/>
                          <a:gd name="T5" fmla="*/ 0 h 4"/>
                          <a:gd name="T6" fmla="*/ 1 w 9"/>
                          <a:gd name="T7" fmla="*/ 0 h 4"/>
                          <a:gd name="T8" fmla="*/ 6 w 9"/>
                          <a:gd name="T9" fmla="*/ 0 h 4"/>
                          <a:gd name="T10" fmla="*/ 9 w 9"/>
                          <a:gd name="T11" fmla="*/ 2 h 4"/>
                          <a:gd name="T12" fmla="*/ 0 w 9"/>
                          <a:gd name="T13" fmla="*/ 2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0"/>
                            </a:lnTo>
                            <a:lnTo>
                              <a:pt x="1" y="0"/>
                            </a:lnTo>
                            <a:lnTo>
                              <a:pt x="6" y="0"/>
                            </a:lnTo>
                            <a:lnTo>
                              <a:pt x="9" y="4"/>
                            </a:lnTo>
                            <a:lnTo>
                              <a:pt x="0" y="4"/>
                            </a:lnTo>
                            <a:close/>
                          </a:path>
                        </a:pathLst>
                      </a:custGeom>
                      <a:solidFill>
                        <a:srgbClr val="404040"/>
                      </a:solidFill>
                      <a:ln w="9525">
                        <a:noFill/>
                        <a:round/>
                        <a:headEnd/>
                        <a:tailEnd/>
                      </a:ln>
                    </p:spPr>
                    <p:txBody>
                      <a:bodyPr/>
                      <a:lstStyle/>
                      <a:p>
                        <a:endParaRPr lang="en-US"/>
                      </a:p>
                    </p:txBody>
                  </p:sp>
                </p:grpSp>
                <p:grpSp>
                  <p:nvGrpSpPr>
                    <p:cNvPr id="2485" name="Group 408"/>
                    <p:cNvGrpSpPr>
                      <a:grpSpLocks/>
                    </p:cNvGrpSpPr>
                    <p:nvPr/>
                  </p:nvGrpSpPr>
                  <p:grpSpPr bwMode="auto">
                    <a:xfrm>
                      <a:off x="4552" y="3008"/>
                      <a:ext cx="10" cy="6"/>
                      <a:chOff x="4552" y="3008"/>
                      <a:chExt cx="10" cy="6"/>
                    </a:xfrm>
                  </p:grpSpPr>
                  <p:sp>
                    <p:nvSpPr>
                      <p:cNvPr id="2534" name="Freeform 409"/>
                      <p:cNvSpPr>
                        <a:spLocks/>
                      </p:cNvSpPr>
                      <p:nvPr/>
                    </p:nvSpPr>
                    <p:spPr bwMode="auto">
                      <a:xfrm>
                        <a:off x="4552" y="3008"/>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endParaRPr lang="en-US"/>
                      </a:p>
                    </p:txBody>
                  </p:sp>
                  <p:sp>
                    <p:nvSpPr>
                      <p:cNvPr id="2535" name="Freeform 410"/>
                      <p:cNvSpPr>
                        <a:spLocks/>
                      </p:cNvSpPr>
                      <p:nvPr/>
                    </p:nvSpPr>
                    <p:spPr bwMode="auto">
                      <a:xfrm>
                        <a:off x="4553" y="3008"/>
                        <a:ext cx="8" cy="2"/>
                      </a:xfrm>
                      <a:custGeom>
                        <a:avLst/>
                        <a:gdLst>
                          <a:gd name="T0" fmla="*/ 0 w 8"/>
                          <a:gd name="T1" fmla="*/ 0 h 5"/>
                          <a:gd name="T2" fmla="*/ 5 w 8"/>
                          <a:gd name="T3" fmla="*/ 0 h 5"/>
                          <a:gd name="T4" fmla="*/ 5 w 8"/>
                          <a:gd name="T5" fmla="*/ 0 h 5"/>
                          <a:gd name="T6" fmla="*/ 5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5" y="2"/>
                            </a:lnTo>
                            <a:lnTo>
                              <a:pt x="8" y="5"/>
                            </a:lnTo>
                            <a:lnTo>
                              <a:pt x="2" y="5"/>
                            </a:lnTo>
                            <a:lnTo>
                              <a:pt x="1" y="3"/>
                            </a:lnTo>
                            <a:lnTo>
                              <a:pt x="0" y="2"/>
                            </a:lnTo>
                            <a:lnTo>
                              <a:pt x="0" y="0"/>
                            </a:lnTo>
                            <a:close/>
                          </a:path>
                        </a:pathLst>
                      </a:custGeom>
                      <a:solidFill>
                        <a:srgbClr val="808080"/>
                      </a:solidFill>
                      <a:ln w="9525">
                        <a:noFill/>
                        <a:round/>
                        <a:headEnd/>
                        <a:tailEnd/>
                      </a:ln>
                    </p:spPr>
                    <p:txBody>
                      <a:bodyPr/>
                      <a:lstStyle/>
                      <a:p>
                        <a:endParaRPr lang="en-US"/>
                      </a:p>
                    </p:txBody>
                  </p:sp>
                  <p:sp>
                    <p:nvSpPr>
                      <p:cNvPr id="2536" name="Freeform 411"/>
                      <p:cNvSpPr>
                        <a:spLocks/>
                      </p:cNvSpPr>
                      <p:nvPr/>
                    </p:nvSpPr>
                    <p:spPr bwMode="auto">
                      <a:xfrm>
                        <a:off x="4554" y="3010"/>
                        <a:ext cx="8" cy="4"/>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404040"/>
                      </a:solidFill>
                      <a:ln w="9525">
                        <a:noFill/>
                        <a:round/>
                        <a:headEnd/>
                        <a:tailEnd/>
                      </a:ln>
                    </p:spPr>
                    <p:txBody>
                      <a:bodyPr/>
                      <a:lstStyle/>
                      <a:p>
                        <a:endParaRPr lang="en-US"/>
                      </a:p>
                    </p:txBody>
                  </p:sp>
                </p:grpSp>
                <p:grpSp>
                  <p:nvGrpSpPr>
                    <p:cNvPr id="2497" name="Group 412"/>
                    <p:cNvGrpSpPr>
                      <a:grpSpLocks/>
                    </p:cNvGrpSpPr>
                    <p:nvPr/>
                  </p:nvGrpSpPr>
                  <p:grpSpPr bwMode="auto">
                    <a:xfrm>
                      <a:off x="4555" y="3011"/>
                      <a:ext cx="10" cy="6"/>
                      <a:chOff x="4555" y="3011"/>
                      <a:chExt cx="10" cy="6"/>
                    </a:xfrm>
                  </p:grpSpPr>
                  <p:sp>
                    <p:nvSpPr>
                      <p:cNvPr id="2531" name="Freeform 413"/>
                      <p:cNvSpPr>
                        <a:spLocks/>
                      </p:cNvSpPr>
                      <p:nvPr/>
                    </p:nvSpPr>
                    <p:spPr bwMode="auto">
                      <a:xfrm>
                        <a:off x="4555" y="3011"/>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endParaRPr lang="en-US"/>
                      </a:p>
                    </p:txBody>
                  </p:sp>
                  <p:sp>
                    <p:nvSpPr>
                      <p:cNvPr id="2532" name="Freeform 414"/>
                      <p:cNvSpPr>
                        <a:spLocks/>
                      </p:cNvSpPr>
                      <p:nvPr/>
                    </p:nvSpPr>
                    <p:spPr bwMode="auto">
                      <a:xfrm>
                        <a:off x="4556" y="3011"/>
                        <a:ext cx="7" cy="3"/>
                      </a:xfrm>
                      <a:custGeom>
                        <a:avLst/>
                        <a:gdLst>
                          <a:gd name="T0" fmla="*/ 0 w 7"/>
                          <a:gd name="T1" fmla="*/ 0 h 5"/>
                          <a:gd name="T2" fmla="*/ 5 w 7"/>
                          <a:gd name="T3" fmla="*/ 0 h 5"/>
                          <a:gd name="T4" fmla="*/ 5 w 7"/>
                          <a:gd name="T5" fmla="*/ 0 h 5"/>
                          <a:gd name="T6" fmla="*/ 6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1" y="5"/>
                            </a:lnTo>
                            <a:lnTo>
                              <a:pt x="0" y="4"/>
                            </a:lnTo>
                            <a:lnTo>
                              <a:pt x="0" y="2"/>
                            </a:lnTo>
                            <a:lnTo>
                              <a:pt x="0" y="0"/>
                            </a:lnTo>
                            <a:close/>
                          </a:path>
                        </a:pathLst>
                      </a:custGeom>
                      <a:solidFill>
                        <a:srgbClr val="808080"/>
                      </a:solidFill>
                      <a:ln w="9525">
                        <a:noFill/>
                        <a:round/>
                        <a:headEnd/>
                        <a:tailEnd/>
                      </a:ln>
                    </p:spPr>
                    <p:txBody>
                      <a:bodyPr/>
                      <a:lstStyle/>
                      <a:p>
                        <a:endParaRPr lang="en-US"/>
                      </a:p>
                    </p:txBody>
                  </p:sp>
                  <p:sp>
                    <p:nvSpPr>
                      <p:cNvPr id="2533" name="Freeform 415"/>
                      <p:cNvSpPr>
                        <a:spLocks/>
                      </p:cNvSpPr>
                      <p:nvPr/>
                    </p:nvSpPr>
                    <p:spPr bwMode="auto">
                      <a:xfrm>
                        <a:off x="4556" y="3014"/>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404040"/>
                      </a:solidFill>
                      <a:ln w="9525">
                        <a:noFill/>
                        <a:round/>
                        <a:headEnd/>
                        <a:tailEnd/>
                      </a:ln>
                    </p:spPr>
                    <p:txBody>
                      <a:bodyPr/>
                      <a:lstStyle/>
                      <a:p>
                        <a:endParaRPr lang="en-US"/>
                      </a:p>
                    </p:txBody>
                  </p:sp>
                </p:grpSp>
                <p:grpSp>
                  <p:nvGrpSpPr>
                    <p:cNvPr id="2498" name="Group 416"/>
                    <p:cNvGrpSpPr>
                      <a:grpSpLocks/>
                    </p:cNvGrpSpPr>
                    <p:nvPr/>
                  </p:nvGrpSpPr>
                  <p:grpSpPr bwMode="auto">
                    <a:xfrm>
                      <a:off x="4557" y="3015"/>
                      <a:ext cx="11" cy="6"/>
                      <a:chOff x="4557" y="3015"/>
                      <a:chExt cx="11" cy="6"/>
                    </a:xfrm>
                  </p:grpSpPr>
                  <p:sp>
                    <p:nvSpPr>
                      <p:cNvPr id="2528" name="Freeform 417"/>
                      <p:cNvSpPr>
                        <a:spLocks/>
                      </p:cNvSpPr>
                      <p:nvPr/>
                    </p:nvSpPr>
                    <p:spPr bwMode="auto">
                      <a:xfrm>
                        <a:off x="4557" y="3015"/>
                        <a:ext cx="4" cy="6"/>
                      </a:xfrm>
                      <a:custGeom>
                        <a:avLst/>
                        <a:gdLst>
                          <a:gd name="T0" fmla="*/ 3 w 4"/>
                          <a:gd name="T1" fmla="*/ 1 h 11"/>
                          <a:gd name="T2" fmla="*/ 0 w 4"/>
                          <a:gd name="T3" fmla="*/ 1 h 11"/>
                          <a:gd name="T4" fmla="*/ 1 w 4"/>
                          <a:gd name="T5" fmla="*/ 0 h 11"/>
                          <a:gd name="T6" fmla="*/ 4 w 4"/>
                          <a:gd name="T7" fmla="*/ 1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1" y="0"/>
                            </a:lnTo>
                            <a:lnTo>
                              <a:pt x="4" y="5"/>
                            </a:lnTo>
                            <a:lnTo>
                              <a:pt x="3" y="11"/>
                            </a:lnTo>
                            <a:close/>
                          </a:path>
                        </a:pathLst>
                      </a:custGeom>
                      <a:solidFill>
                        <a:srgbClr val="A0A0A0"/>
                      </a:solidFill>
                      <a:ln w="9525">
                        <a:noFill/>
                        <a:round/>
                        <a:headEnd/>
                        <a:tailEnd/>
                      </a:ln>
                    </p:spPr>
                    <p:txBody>
                      <a:bodyPr/>
                      <a:lstStyle/>
                      <a:p>
                        <a:endParaRPr lang="en-US"/>
                      </a:p>
                    </p:txBody>
                  </p:sp>
                  <p:sp>
                    <p:nvSpPr>
                      <p:cNvPr id="2529" name="Freeform 418"/>
                      <p:cNvSpPr>
                        <a:spLocks/>
                      </p:cNvSpPr>
                      <p:nvPr/>
                    </p:nvSpPr>
                    <p:spPr bwMode="auto">
                      <a:xfrm>
                        <a:off x="4558" y="3015"/>
                        <a:ext cx="8" cy="2"/>
                      </a:xfrm>
                      <a:custGeom>
                        <a:avLst/>
                        <a:gdLst>
                          <a:gd name="T0" fmla="*/ 0 w 8"/>
                          <a:gd name="T1" fmla="*/ 0 h 5"/>
                          <a:gd name="T2" fmla="*/ 6 w 8"/>
                          <a:gd name="T3" fmla="*/ 0 h 5"/>
                          <a:gd name="T4" fmla="*/ 6 w 8"/>
                          <a:gd name="T5" fmla="*/ 0 h 5"/>
                          <a:gd name="T6" fmla="*/ 7 w 8"/>
                          <a:gd name="T7" fmla="*/ 0 h 5"/>
                          <a:gd name="T8" fmla="*/ 8 w 8"/>
                          <a:gd name="T9" fmla="*/ 0 h 5"/>
                          <a:gd name="T10" fmla="*/ 3 w 8"/>
                          <a:gd name="T11" fmla="*/ 0 h 5"/>
                          <a:gd name="T12" fmla="*/ 2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2" y="3"/>
                            </a:lnTo>
                            <a:lnTo>
                              <a:pt x="0" y="2"/>
                            </a:lnTo>
                            <a:lnTo>
                              <a:pt x="0" y="0"/>
                            </a:lnTo>
                            <a:close/>
                          </a:path>
                        </a:pathLst>
                      </a:custGeom>
                      <a:solidFill>
                        <a:srgbClr val="E0E0E0"/>
                      </a:solidFill>
                      <a:ln w="9525">
                        <a:noFill/>
                        <a:round/>
                        <a:headEnd/>
                        <a:tailEnd/>
                      </a:ln>
                    </p:spPr>
                    <p:txBody>
                      <a:bodyPr/>
                      <a:lstStyle/>
                      <a:p>
                        <a:endParaRPr lang="en-US"/>
                      </a:p>
                    </p:txBody>
                  </p:sp>
                  <p:sp>
                    <p:nvSpPr>
                      <p:cNvPr id="2530" name="Freeform 419"/>
                      <p:cNvSpPr>
                        <a:spLocks/>
                      </p:cNvSpPr>
                      <p:nvPr/>
                    </p:nvSpPr>
                    <p:spPr bwMode="auto">
                      <a:xfrm>
                        <a:off x="4560" y="3017"/>
                        <a:ext cx="8" cy="4"/>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2499" name="Group 420"/>
                    <p:cNvGrpSpPr>
                      <a:grpSpLocks/>
                    </p:cNvGrpSpPr>
                    <p:nvPr/>
                  </p:nvGrpSpPr>
                  <p:grpSpPr bwMode="auto">
                    <a:xfrm>
                      <a:off x="4560" y="3019"/>
                      <a:ext cx="26" cy="24"/>
                      <a:chOff x="4560" y="3019"/>
                      <a:chExt cx="26" cy="24"/>
                    </a:xfrm>
                  </p:grpSpPr>
                  <p:sp>
                    <p:nvSpPr>
                      <p:cNvPr id="2525" name="Freeform 421"/>
                      <p:cNvSpPr>
                        <a:spLocks/>
                      </p:cNvSpPr>
                      <p:nvPr/>
                    </p:nvSpPr>
                    <p:spPr bwMode="auto">
                      <a:xfrm>
                        <a:off x="4560" y="3019"/>
                        <a:ext cx="17" cy="24"/>
                      </a:xfrm>
                      <a:custGeom>
                        <a:avLst/>
                        <a:gdLst>
                          <a:gd name="T0" fmla="*/ 16 w 17"/>
                          <a:gd name="T1" fmla="*/ 1 h 48"/>
                          <a:gd name="T2" fmla="*/ 0 w 17"/>
                          <a:gd name="T3" fmla="*/ 1 h 48"/>
                          <a:gd name="T4" fmla="*/ 2 w 17"/>
                          <a:gd name="T5" fmla="*/ 0 h 48"/>
                          <a:gd name="T6" fmla="*/ 17 w 17"/>
                          <a:gd name="T7" fmla="*/ 1 h 48"/>
                          <a:gd name="T8" fmla="*/ 16 w 17"/>
                          <a:gd name="T9" fmla="*/ 1 h 48"/>
                          <a:gd name="T10" fmla="*/ 0 60000 65536"/>
                          <a:gd name="T11" fmla="*/ 0 60000 65536"/>
                          <a:gd name="T12" fmla="*/ 0 60000 65536"/>
                          <a:gd name="T13" fmla="*/ 0 60000 65536"/>
                          <a:gd name="T14" fmla="*/ 0 60000 65536"/>
                          <a:gd name="T15" fmla="*/ 0 w 17"/>
                          <a:gd name="T16" fmla="*/ 0 h 48"/>
                          <a:gd name="T17" fmla="*/ 17 w 17"/>
                          <a:gd name="T18" fmla="*/ 48 h 48"/>
                        </a:gdLst>
                        <a:ahLst/>
                        <a:cxnLst>
                          <a:cxn ang="T10">
                            <a:pos x="T0" y="T1"/>
                          </a:cxn>
                          <a:cxn ang="T11">
                            <a:pos x="T2" y="T3"/>
                          </a:cxn>
                          <a:cxn ang="T12">
                            <a:pos x="T4" y="T5"/>
                          </a:cxn>
                          <a:cxn ang="T13">
                            <a:pos x="T6" y="T7"/>
                          </a:cxn>
                          <a:cxn ang="T14">
                            <a:pos x="T8" y="T9"/>
                          </a:cxn>
                        </a:cxnLst>
                        <a:rect l="T15" t="T16" r="T17" b="T18"/>
                        <a:pathLst>
                          <a:path w="17" h="48">
                            <a:moveTo>
                              <a:pt x="16" y="48"/>
                            </a:moveTo>
                            <a:lnTo>
                              <a:pt x="0" y="5"/>
                            </a:lnTo>
                            <a:lnTo>
                              <a:pt x="2" y="0"/>
                            </a:lnTo>
                            <a:lnTo>
                              <a:pt x="17" y="42"/>
                            </a:lnTo>
                            <a:lnTo>
                              <a:pt x="16" y="48"/>
                            </a:lnTo>
                            <a:close/>
                          </a:path>
                        </a:pathLst>
                      </a:custGeom>
                      <a:solidFill>
                        <a:srgbClr val="A0A0A0"/>
                      </a:solidFill>
                      <a:ln w="9525">
                        <a:noFill/>
                        <a:round/>
                        <a:headEnd/>
                        <a:tailEnd/>
                      </a:ln>
                    </p:spPr>
                    <p:txBody>
                      <a:bodyPr/>
                      <a:lstStyle/>
                      <a:p>
                        <a:endParaRPr lang="en-US"/>
                      </a:p>
                    </p:txBody>
                  </p:sp>
                  <p:sp>
                    <p:nvSpPr>
                      <p:cNvPr id="2526" name="Freeform 422"/>
                      <p:cNvSpPr>
                        <a:spLocks/>
                      </p:cNvSpPr>
                      <p:nvPr/>
                    </p:nvSpPr>
                    <p:spPr bwMode="auto">
                      <a:xfrm>
                        <a:off x="4562" y="3019"/>
                        <a:ext cx="23" cy="21"/>
                      </a:xfrm>
                      <a:custGeom>
                        <a:avLst/>
                        <a:gdLst>
                          <a:gd name="T0" fmla="*/ 0 w 23"/>
                          <a:gd name="T1" fmla="*/ 0 h 42"/>
                          <a:gd name="T2" fmla="*/ 5 w 23"/>
                          <a:gd name="T3" fmla="*/ 0 h 42"/>
                          <a:gd name="T4" fmla="*/ 5 w 23"/>
                          <a:gd name="T5" fmla="*/ 0 h 42"/>
                          <a:gd name="T6" fmla="*/ 6 w 23"/>
                          <a:gd name="T7" fmla="*/ 1 h 42"/>
                          <a:gd name="T8" fmla="*/ 23 w 23"/>
                          <a:gd name="T9" fmla="*/ 1 h 42"/>
                          <a:gd name="T10" fmla="*/ 15 w 23"/>
                          <a:gd name="T11" fmla="*/ 1 h 42"/>
                          <a:gd name="T12" fmla="*/ 1 w 23"/>
                          <a:gd name="T13" fmla="*/ 1 h 42"/>
                          <a:gd name="T14" fmla="*/ 0 w 23"/>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42"/>
                          <a:gd name="T26" fmla="*/ 23 w 23"/>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42">
                            <a:moveTo>
                              <a:pt x="0" y="0"/>
                            </a:moveTo>
                            <a:lnTo>
                              <a:pt x="5" y="0"/>
                            </a:lnTo>
                            <a:lnTo>
                              <a:pt x="6" y="2"/>
                            </a:lnTo>
                            <a:lnTo>
                              <a:pt x="23" y="42"/>
                            </a:lnTo>
                            <a:lnTo>
                              <a:pt x="15" y="42"/>
                            </a:lnTo>
                            <a:lnTo>
                              <a:pt x="1" y="2"/>
                            </a:lnTo>
                            <a:lnTo>
                              <a:pt x="0" y="0"/>
                            </a:lnTo>
                            <a:close/>
                          </a:path>
                        </a:pathLst>
                      </a:custGeom>
                      <a:solidFill>
                        <a:srgbClr val="E0E0E0"/>
                      </a:solidFill>
                      <a:ln w="9525">
                        <a:noFill/>
                        <a:round/>
                        <a:headEnd/>
                        <a:tailEnd/>
                      </a:ln>
                    </p:spPr>
                    <p:txBody>
                      <a:bodyPr/>
                      <a:lstStyle/>
                      <a:p>
                        <a:endParaRPr lang="en-US"/>
                      </a:p>
                    </p:txBody>
                  </p:sp>
                  <p:sp>
                    <p:nvSpPr>
                      <p:cNvPr id="2527" name="Freeform 423"/>
                      <p:cNvSpPr>
                        <a:spLocks/>
                      </p:cNvSpPr>
                      <p:nvPr/>
                    </p:nvSpPr>
                    <p:spPr bwMode="auto">
                      <a:xfrm>
                        <a:off x="4576" y="3040"/>
                        <a:ext cx="10" cy="2"/>
                      </a:xfrm>
                      <a:custGeom>
                        <a:avLst/>
                        <a:gdLst>
                          <a:gd name="T0" fmla="*/ 0 w 10"/>
                          <a:gd name="T1" fmla="*/ 0 h 5"/>
                          <a:gd name="T2" fmla="*/ 1 w 10"/>
                          <a:gd name="T3" fmla="*/ 0 h 5"/>
                          <a:gd name="T4" fmla="*/ 1 w 10"/>
                          <a:gd name="T5" fmla="*/ 0 h 5"/>
                          <a:gd name="T6" fmla="*/ 2 w 10"/>
                          <a:gd name="T7" fmla="*/ 0 h 5"/>
                          <a:gd name="T8" fmla="*/ 9 w 10"/>
                          <a:gd name="T9" fmla="*/ 0 h 5"/>
                          <a:gd name="T10" fmla="*/ 10 w 10"/>
                          <a:gd name="T11" fmla="*/ 0 h 5"/>
                          <a:gd name="T12" fmla="*/ 0 w 10"/>
                          <a:gd name="T13" fmla="*/ 0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5"/>
                            </a:moveTo>
                            <a:lnTo>
                              <a:pt x="1" y="3"/>
                            </a:lnTo>
                            <a:lnTo>
                              <a:pt x="1" y="2"/>
                            </a:lnTo>
                            <a:lnTo>
                              <a:pt x="2" y="0"/>
                            </a:lnTo>
                            <a:lnTo>
                              <a:pt x="9" y="0"/>
                            </a:lnTo>
                            <a:lnTo>
                              <a:pt x="10" y="5"/>
                            </a:lnTo>
                            <a:lnTo>
                              <a:pt x="0" y="5"/>
                            </a:lnTo>
                            <a:close/>
                          </a:path>
                        </a:pathLst>
                      </a:custGeom>
                      <a:solidFill>
                        <a:srgbClr val="C0C0C0"/>
                      </a:solidFill>
                      <a:ln w="9525">
                        <a:noFill/>
                        <a:round/>
                        <a:headEnd/>
                        <a:tailEnd/>
                      </a:ln>
                    </p:spPr>
                    <p:txBody>
                      <a:bodyPr/>
                      <a:lstStyle/>
                      <a:p>
                        <a:endParaRPr lang="en-US"/>
                      </a:p>
                    </p:txBody>
                  </p:sp>
                </p:grpSp>
                <p:grpSp>
                  <p:nvGrpSpPr>
                    <p:cNvPr id="2500" name="Group 424"/>
                    <p:cNvGrpSpPr>
                      <a:grpSpLocks/>
                    </p:cNvGrpSpPr>
                    <p:nvPr/>
                  </p:nvGrpSpPr>
                  <p:grpSpPr bwMode="auto">
                    <a:xfrm>
                      <a:off x="4578" y="3041"/>
                      <a:ext cx="10" cy="5"/>
                      <a:chOff x="4578" y="3041"/>
                      <a:chExt cx="10" cy="5"/>
                    </a:xfrm>
                  </p:grpSpPr>
                  <p:sp>
                    <p:nvSpPr>
                      <p:cNvPr id="2522" name="Freeform 425"/>
                      <p:cNvSpPr>
                        <a:spLocks/>
                      </p:cNvSpPr>
                      <p:nvPr/>
                    </p:nvSpPr>
                    <p:spPr bwMode="auto">
                      <a:xfrm>
                        <a:off x="4578" y="3041"/>
                        <a:ext cx="3" cy="5"/>
                      </a:xfrm>
                      <a:custGeom>
                        <a:avLst/>
                        <a:gdLst>
                          <a:gd name="T0" fmla="*/ 2 w 3"/>
                          <a:gd name="T1" fmla="*/ 1 h 10"/>
                          <a:gd name="T2" fmla="*/ 0 w 3"/>
                          <a:gd name="T3" fmla="*/ 1 h 10"/>
                          <a:gd name="T4" fmla="*/ 0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0" y="0"/>
                            </a:lnTo>
                            <a:lnTo>
                              <a:pt x="3" y="4"/>
                            </a:lnTo>
                            <a:lnTo>
                              <a:pt x="2" y="10"/>
                            </a:lnTo>
                            <a:close/>
                          </a:path>
                        </a:pathLst>
                      </a:custGeom>
                      <a:solidFill>
                        <a:srgbClr val="606060"/>
                      </a:solidFill>
                      <a:ln w="9525">
                        <a:noFill/>
                        <a:round/>
                        <a:headEnd/>
                        <a:tailEnd/>
                      </a:ln>
                    </p:spPr>
                    <p:txBody>
                      <a:bodyPr/>
                      <a:lstStyle/>
                      <a:p>
                        <a:endParaRPr lang="en-US"/>
                      </a:p>
                    </p:txBody>
                  </p:sp>
                  <p:sp>
                    <p:nvSpPr>
                      <p:cNvPr id="2523" name="Freeform 426"/>
                      <p:cNvSpPr>
                        <a:spLocks/>
                      </p:cNvSpPr>
                      <p:nvPr/>
                    </p:nvSpPr>
                    <p:spPr bwMode="auto">
                      <a:xfrm>
                        <a:off x="4578" y="3041"/>
                        <a:ext cx="8" cy="2"/>
                      </a:xfrm>
                      <a:custGeom>
                        <a:avLst/>
                        <a:gdLst>
                          <a:gd name="T0" fmla="*/ 2 w 8"/>
                          <a:gd name="T1" fmla="*/ 0 h 4"/>
                          <a:gd name="T2" fmla="*/ 6 w 8"/>
                          <a:gd name="T3" fmla="*/ 0 h 4"/>
                          <a:gd name="T4" fmla="*/ 6 w 8"/>
                          <a:gd name="T5" fmla="*/ 1 h 4"/>
                          <a:gd name="T6" fmla="*/ 7 w 8"/>
                          <a:gd name="T7" fmla="*/ 1 h 4"/>
                          <a:gd name="T8" fmla="*/ 8 w 8"/>
                          <a:gd name="T9" fmla="*/ 1 h 4"/>
                          <a:gd name="T10" fmla="*/ 3 w 8"/>
                          <a:gd name="T11" fmla="*/ 1 h 4"/>
                          <a:gd name="T12" fmla="*/ 2 w 8"/>
                          <a:gd name="T13" fmla="*/ 1 h 4"/>
                          <a:gd name="T14" fmla="*/ 0 w 8"/>
                          <a:gd name="T15" fmla="*/ 1 h 4"/>
                          <a:gd name="T16" fmla="*/ 2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2" y="0"/>
                            </a:moveTo>
                            <a:lnTo>
                              <a:pt x="6" y="0"/>
                            </a:lnTo>
                            <a:lnTo>
                              <a:pt x="6" y="1"/>
                            </a:lnTo>
                            <a:lnTo>
                              <a:pt x="7" y="1"/>
                            </a:lnTo>
                            <a:lnTo>
                              <a:pt x="8" y="4"/>
                            </a:lnTo>
                            <a:lnTo>
                              <a:pt x="3" y="4"/>
                            </a:lnTo>
                            <a:lnTo>
                              <a:pt x="2" y="3"/>
                            </a:lnTo>
                            <a:lnTo>
                              <a:pt x="0" y="1"/>
                            </a:lnTo>
                            <a:lnTo>
                              <a:pt x="2" y="0"/>
                            </a:lnTo>
                            <a:close/>
                          </a:path>
                        </a:pathLst>
                      </a:custGeom>
                      <a:solidFill>
                        <a:srgbClr val="808080"/>
                      </a:solidFill>
                      <a:ln w="9525">
                        <a:noFill/>
                        <a:round/>
                        <a:headEnd/>
                        <a:tailEnd/>
                      </a:ln>
                    </p:spPr>
                    <p:txBody>
                      <a:bodyPr/>
                      <a:lstStyle/>
                      <a:p>
                        <a:endParaRPr lang="en-US"/>
                      </a:p>
                    </p:txBody>
                  </p:sp>
                  <p:sp>
                    <p:nvSpPr>
                      <p:cNvPr id="2524" name="Freeform 427"/>
                      <p:cNvSpPr>
                        <a:spLocks/>
                      </p:cNvSpPr>
                      <p:nvPr/>
                    </p:nvSpPr>
                    <p:spPr bwMode="auto">
                      <a:xfrm>
                        <a:off x="4580" y="304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404040"/>
                      </a:solidFill>
                      <a:ln w="9525">
                        <a:noFill/>
                        <a:round/>
                        <a:headEnd/>
                        <a:tailEnd/>
                      </a:ln>
                    </p:spPr>
                    <p:txBody>
                      <a:bodyPr/>
                      <a:lstStyle/>
                      <a:p>
                        <a:endParaRPr lang="en-US"/>
                      </a:p>
                    </p:txBody>
                  </p:sp>
                </p:grpSp>
                <p:grpSp>
                  <p:nvGrpSpPr>
                    <p:cNvPr id="2501" name="Group 428"/>
                    <p:cNvGrpSpPr>
                      <a:grpSpLocks/>
                    </p:cNvGrpSpPr>
                    <p:nvPr/>
                  </p:nvGrpSpPr>
                  <p:grpSpPr bwMode="auto">
                    <a:xfrm>
                      <a:off x="4581" y="3045"/>
                      <a:ext cx="9" cy="4"/>
                      <a:chOff x="4581" y="3045"/>
                      <a:chExt cx="9" cy="4"/>
                    </a:xfrm>
                  </p:grpSpPr>
                  <p:sp>
                    <p:nvSpPr>
                      <p:cNvPr id="2519" name="Freeform 429"/>
                      <p:cNvSpPr>
                        <a:spLocks/>
                      </p:cNvSpPr>
                      <p:nvPr/>
                    </p:nvSpPr>
                    <p:spPr bwMode="auto">
                      <a:xfrm>
                        <a:off x="4581" y="3045"/>
                        <a:ext cx="2" cy="4"/>
                      </a:xfrm>
                      <a:custGeom>
                        <a:avLst/>
                        <a:gdLst>
                          <a:gd name="T0" fmla="*/ 1 w 2"/>
                          <a:gd name="T1" fmla="*/ 0 h 10"/>
                          <a:gd name="T2" fmla="*/ 0 w 2"/>
                          <a:gd name="T3" fmla="*/ 0 h 10"/>
                          <a:gd name="T4" fmla="*/ 1 w 2"/>
                          <a:gd name="T5" fmla="*/ 0 h 10"/>
                          <a:gd name="T6" fmla="*/ 2 w 2"/>
                          <a:gd name="T7" fmla="*/ 0 h 10"/>
                          <a:gd name="T8" fmla="*/ 1 w 2"/>
                          <a:gd name="T9" fmla="*/ 0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606060"/>
                      </a:solidFill>
                      <a:ln w="9525">
                        <a:noFill/>
                        <a:round/>
                        <a:headEnd/>
                        <a:tailEnd/>
                      </a:ln>
                    </p:spPr>
                    <p:txBody>
                      <a:bodyPr/>
                      <a:lstStyle/>
                      <a:p>
                        <a:endParaRPr lang="en-US"/>
                      </a:p>
                    </p:txBody>
                  </p:sp>
                  <p:sp>
                    <p:nvSpPr>
                      <p:cNvPr id="2520" name="Freeform 430"/>
                      <p:cNvSpPr>
                        <a:spLocks/>
                      </p:cNvSpPr>
                      <p:nvPr/>
                    </p:nvSpPr>
                    <p:spPr bwMode="auto">
                      <a:xfrm>
                        <a:off x="4582" y="304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808080"/>
                      </a:solidFill>
                      <a:ln w="9525">
                        <a:noFill/>
                        <a:round/>
                        <a:headEnd/>
                        <a:tailEnd/>
                      </a:ln>
                    </p:spPr>
                    <p:txBody>
                      <a:bodyPr/>
                      <a:lstStyle/>
                      <a:p>
                        <a:endParaRPr lang="en-US"/>
                      </a:p>
                    </p:txBody>
                  </p:sp>
                  <p:sp>
                    <p:nvSpPr>
                      <p:cNvPr id="2521" name="Freeform 431"/>
                      <p:cNvSpPr>
                        <a:spLocks/>
                      </p:cNvSpPr>
                      <p:nvPr/>
                    </p:nvSpPr>
                    <p:spPr bwMode="auto">
                      <a:xfrm>
                        <a:off x="4583" y="3047"/>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404040"/>
                      </a:solidFill>
                      <a:ln w="9525">
                        <a:noFill/>
                        <a:round/>
                        <a:headEnd/>
                        <a:tailEnd/>
                      </a:ln>
                    </p:spPr>
                    <p:txBody>
                      <a:bodyPr/>
                      <a:lstStyle/>
                      <a:p>
                        <a:endParaRPr lang="en-US"/>
                      </a:p>
                    </p:txBody>
                  </p:sp>
                </p:grpSp>
                <p:grpSp>
                  <p:nvGrpSpPr>
                    <p:cNvPr id="2502" name="Group 432"/>
                    <p:cNvGrpSpPr>
                      <a:grpSpLocks/>
                    </p:cNvGrpSpPr>
                    <p:nvPr/>
                  </p:nvGrpSpPr>
                  <p:grpSpPr bwMode="auto">
                    <a:xfrm>
                      <a:off x="4627" y="3057"/>
                      <a:ext cx="9" cy="6"/>
                      <a:chOff x="4627" y="3057"/>
                      <a:chExt cx="9" cy="6"/>
                    </a:xfrm>
                  </p:grpSpPr>
                  <p:sp>
                    <p:nvSpPr>
                      <p:cNvPr id="2516" name="Freeform 433"/>
                      <p:cNvSpPr>
                        <a:spLocks/>
                      </p:cNvSpPr>
                      <p:nvPr/>
                    </p:nvSpPr>
                    <p:spPr bwMode="auto">
                      <a:xfrm>
                        <a:off x="4627" y="3057"/>
                        <a:ext cx="2" cy="6"/>
                      </a:xfrm>
                      <a:custGeom>
                        <a:avLst/>
                        <a:gdLst>
                          <a:gd name="T0" fmla="*/ 1 w 2"/>
                          <a:gd name="T1" fmla="*/ 1 h 11"/>
                          <a:gd name="T2" fmla="*/ 0 w 2"/>
                          <a:gd name="T3" fmla="*/ 1 h 11"/>
                          <a:gd name="T4" fmla="*/ 0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606060"/>
                      </a:solidFill>
                      <a:ln w="9525">
                        <a:noFill/>
                        <a:round/>
                        <a:headEnd/>
                        <a:tailEnd/>
                      </a:ln>
                    </p:spPr>
                    <p:txBody>
                      <a:bodyPr/>
                      <a:lstStyle/>
                      <a:p>
                        <a:endParaRPr lang="en-US"/>
                      </a:p>
                    </p:txBody>
                  </p:sp>
                  <p:sp>
                    <p:nvSpPr>
                      <p:cNvPr id="2517" name="Freeform 434"/>
                      <p:cNvSpPr>
                        <a:spLocks/>
                      </p:cNvSpPr>
                      <p:nvPr/>
                    </p:nvSpPr>
                    <p:spPr bwMode="auto">
                      <a:xfrm>
                        <a:off x="4627" y="3057"/>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2"/>
                            </a:lnTo>
                            <a:lnTo>
                              <a:pt x="7" y="5"/>
                            </a:lnTo>
                            <a:lnTo>
                              <a:pt x="2" y="5"/>
                            </a:lnTo>
                            <a:lnTo>
                              <a:pt x="1" y="3"/>
                            </a:lnTo>
                            <a:lnTo>
                              <a:pt x="0" y="2"/>
                            </a:lnTo>
                            <a:lnTo>
                              <a:pt x="1" y="0"/>
                            </a:lnTo>
                            <a:close/>
                          </a:path>
                        </a:pathLst>
                      </a:custGeom>
                      <a:solidFill>
                        <a:srgbClr val="808080"/>
                      </a:solidFill>
                      <a:ln w="9525">
                        <a:noFill/>
                        <a:round/>
                        <a:headEnd/>
                        <a:tailEnd/>
                      </a:ln>
                    </p:spPr>
                    <p:txBody>
                      <a:bodyPr/>
                      <a:lstStyle/>
                      <a:p>
                        <a:endParaRPr lang="en-US"/>
                      </a:p>
                    </p:txBody>
                  </p:sp>
                  <p:sp>
                    <p:nvSpPr>
                      <p:cNvPr id="2518" name="Freeform 435"/>
                      <p:cNvSpPr>
                        <a:spLocks/>
                      </p:cNvSpPr>
                      <p:nvPr/>
                    </p:nvSpPr>
                    <p:spPr bwMode="auto">
                      <a:xfrm>
                        <a:off x="4628" y="3059"/>
                        <a:ext cx="8" cy="4"/>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404040"/>
                      </a:solidFill>
                      <a:ln w="9525">
                        <a:noFill/>
                        <a:round/>
                        <a:headEnd/>
                        <a:tailEnd/>
                      </a:ln>
                    </p:spPr>
                    <p:txBody>
                      <a:bodyPr/>
                      <a:lstStyle/>
                      <a:p>
                        <a:endParaRPr lang="en-US"/>
                      </a:p>
                    </p:txBody>
                  </p:sp>
                </p:grpSp>
                <p:grpSp>
                  <p:nvGrpSpPr>
                    <p:cNvPr id="2503" name="Group 436"/>
                    <p:cNvGrpSpPr>
                      <a:grpSpLocks/>
                    </p:cNvGrpSpPr>
                    <p:nvPr/>
                  </p:nvGrpSpPr>
                  <p:grpSpPr bwMode="auto">
                    <a:xfrm>
                      <a:off x="4596" y="3051"/>
                      <a:ext cx="10" cy="5"/>
                      <a:chOff x="4596" y="3051"/>
                      <a:chExt cx="10" cy="5"/>
                    </a:xfrm>
                  </p:grpSpPr>
                  <p:sp>
                    <p:nvSpPr>
                      <p:cNvPr id="2513" name="Freeform 437"/>
                      <p:cNvSpPr>
                        <a:spLocks/>
                      </p:cNvSpPr>
                      <p:nvPr/>
                    </p:nvSpPr>
                    <p:spPr bwMode="auto">
                      <a:xfrm>
                        <a:off x="4596" y="305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6"/>
                            </a:lnTo>
                            <a:lnTo>
                              <a:pt x="1" y="11"/>
                            </a:lnTo>
                            <a:close/>
                          </a:path>
                        </a:pathLst>
                      </a:custGeom>
                      <a:solidFill>
                        <a:srgbClr val="606060"/>
                      </a:solidFill>
                      <a:ln w="9525">
                        <a:noFill/>
                        <a:round/>
                        <a:headEnd/>
                        <a:tailEnd/>
                      </a:ln>
                    </p:spPr>
                    <p:txBody>
                      <a:bodyPr/>
                      <a:lstStyle/>
                      <a:p>
                        <a:endParaRPr lang="en-US"/>
                      </a:p>
                    </p:txBody>
                  </p:sp>
                  <p:sp>
                    <p:nvSpPr>
                      <p:cNvPr id="2514" name="Freeform 438"/>
                      <p:cNvSpPr>
                        <a:spLocks/>
                      </p:cNvSpPr>
                      <p:nvPr/>
                    </p:nvSpPr>
                    <p:spPr bwMode="auto">
                      <a:xfrm>
                        <a:off x="4597" y="3052"/>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1 w 8"/>
                          <a:gd name="T11" fmla="*/ 0 h 5"/>
                          <a:gd name="T12" fmla="*/ 0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1" y="5"/>
                            </a:lnTo>
                            <a:lnTo>
                              <a:pt x="0" y="3"/>
                            </a:lnTo>
                            <a:lnTo>
                              <a:pt x="0" y="0"/>
                            </a:lnTo>
                            <a:close/>
                          </a:path>
                        </a:pathLst>
                      </a:custGeom>
                      <a:solidFill>
                        <a:srgbClr val="808080"/>
                      </a:solidFill>
                      <a:ln w="9525">
                        <a:noFill/>
                        <a:round/>
                        <a:headEnd/>
                        <a:tailEnd/>
                      </a:ln>
                    </p:spPr>
                    <p:txBody>
                      <a:bodyPr/>
                      <a:lstStyle/>
                      <a:p>
                        <a:endParaRPr lang="en-US"/>
                      </a:p>
                    </p:txBody>
                  </p:sp>
                  <p:sp>
                    <p:nvSpPr>
                      <p:cNvPr id="2515" name="Freeform 439"/>
                      <p:cNvSpPr>
                        <a:spLocks/>
                      </p:cNvSpPr>
                      <p:nvPr/>
                    </p:nvSpPr>
                    <p:spPr bwMode="auto">
                      <a:xfrm>
                        <a:off x="4597" y="3054"/>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0"/>
                            </a:lnTo>
                            <a:lnTo>
                              <a:pt x="8" y="0"/>
                            </a:lnTo>
                            <a:lnTo>
                              <a:pt x="9" y="5"/>
                            </a:lnTo>
                            <a:lnTo>
                              <a:pt x="0" y="5"/>
                            </a:lnTo>
                            <a:close/>
                          </a:path>
                        </a:pathLst>
                      </a:custGeom>
                      <a:solidFill>
                        <a:srgbClr val="404040"/>
                      </a:solidFill>
                      <a:ln w="9525">
                        <a:noFill/>
                        <a:round/>
                        <a:headEnd/>
                        <a:tailEnd/>
                      </a:ln>
                    </p:spPr>
                    <p:txBody>
                      <a:bodyPr/>
                      <a:lstStyle/>
                      <a:p>
                        <a:endParaRPr lang="en-US"/>
                      </a:p>
                    </p:txBody>
                  </p:sp>
                </p:grpSp>
                <p:grpSp>
                  <p:nvGrpSpPr>
                    <p:cNvPr id="2504" name="Group 440"/>
                    <p:cNvGrpSpPr>
                      <a:grpSpLocks/>
                    </p:cNvGrpSpPr>
                    <p:nvPr/>
                  </p:nvGrpSpPr>
                  <p:grpSpPr bwMode="auto">
                    <a:xfrm>
                      <a:off x="4597" y="3055"/>
                      <a:ext cx="11" cy="4"/>
                      <a:chOff x="4597" y="3055"/>
                      <a:chExt cx="11" cy="4"/>
                    </a:xfrm>
                  </p:grpSpPr>
                  <p:sp>
                    <p:nvSpPr>
                      <p:cNvPr id="2510" name="Freeform 441"/>
                      <p:cNvSpPr>
                        <a:spLocks/>
                      </p:cNvSpPr>
                      <p:nvPr/>
                    </p:nvSpPr>
                    <p:spPr bwMode="auto">
                      <a:xfrm>
                        <a:off x="4597" y="3055"/>
                        <a:ext cx="4" cy="4"/>
                      </a:xfrm>
                      <a:custGeom>
                        <a:avLst/>
                        <a:gdLst>
                          <a:gd name="T0" fmla="*/ 2 w 4"/>
                          <a:gd name="T1" fmla="*/ 0 h 9"/>
                          <a:gd name="T2" fmla="*/ 0 w 4"/>
                          <a:gd name="T3" fmla="*/ 0 h 9"/>
                          <a:gd name="T4" fmla="*/ 1 w 4"/>
                          <a:gd name="T5" fmla="*/ 0 h 9"/>
                          <a:gd name="T6" fmla="*/ 4 w 4"/>
                          <a:gd name="T7" fmla="*/ 0 h 9"/>
                          <a:gd name="T8" fmla="*/ 2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3"/>
                            </a:lnTo>
                            <a:lnTo>
                              <a:pt x="1" y="0"/>
                            </a:lnTo>
                            <a:lnTo>
                              <a:pt x="4" y="4"/>
                            </a:lnTo>
                            <a:lnTo>
                              <a:pt x="2" y="9"/>
                            </a:lnTo>
                            <a:close/>
                          </a:path>
                        </a:pathLst>
                      </a:custGeom>
                      <a:solidFill>
                        <a:srgbClr val="A0A0A0"/>
                      </a:solidFill>
                      <a:ln w="9525">
                        <a:noFill/>
                        <a:round/>
                        <a:headEnd/>
                        <a:tailEnd/>
                      </a:ln>
                    </p:spPr>
                    <p:txBody>
                      <a:bodyPr/>
                      <a:lstStyle/>
                      <a:p>
                        <a:endParaRPr lang="en-US"/>
                      </a:p>
                    </p:txBody>
                  </p:sp>
                  <p:sp>
                    <p:nvSpPr>
                      <p:cNvPr id="2511" name="Freeform 442"/>
                      <p:cNvSpPr>
                        <a:spLocks/>
                      </p:cNvSpPr>
                      <p:nvPr/>
                    </p:nvSpPr>
                    <p:spPr bwMode="auto">
                      <a:xfrm>
                        <a:off x="4598" y="3055"/>
                        <a:ext cx="8" cy="2"/>
                      </a:xfrm>
                      <a:custGeom>
                        <a:avLst/>
                        <a:gdLst>
                          <a:gd name="T0" fmla="*/ 1 w 8"/>
                          <a:gd name="T1" fmla="*/ 0 h 4"/>
                          <a:gd name="T2" fmla="*/ 6 w 8"/>
                          <a:gd name="T3" fmla="*/ 0 h 4"/>
                          <a:gd name="T4" fmla="*/ 6 w 8"/>
                          <a:gd name="T5" fmla="*/ 0 h 4"/>
                          <a:gd name="T6" fmla="*/ 7 w 8"/>
                          <a:gd name="T7" fmla="*/ 1 h 4"/>
                          <a:gd name="T8" fmla="*/ 8 w 8"/>
                          <a:gd name="T9" fmla="*/ 1 h 4"/>
                          <a:gd name="T10" fmla="*/ 3 w 8"/>
                          <a:gd name="T11" fmla="*/ 1 h 4"/>
                          <a:gd name="T12" fmla="*/ 1 w 8"/>
                          <a:gd name="T13" fmla="*/ 1 h 4"/>
                          <a:gd name="T14" fmla="*/ 0 w 8"/>
                          <a:gd name="T15" fmla="*/ 0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6" y="0"/>
                            </a:lnTo>
                            <a:lnTo>
                              <a:pt x="7" y="1"/>
                            </a:lnTo>
                            <a:lnTo>
                              <a:pt x="8" y="4"/>
                            </a:lnTo>
                            <a:lnTo>
                              <a:pt x="3" y="4"/>
                            </a:lnTo>
                            <a:lnTo>
                              <a:pt x="1" y="3"/>
                            </a:lnTo>
                            <a:lnTo>
                              <a:pt x="0" y="0"/>
                            </a:lnTo>
                            <a:lnTo>
                              <a:pt x="1" y="0"/>
                            </a:lnTo>
                            <a:close/>
                          </a:path>
                        </a:pathLst>
                      </a:custGeom>
                      <a:solidFill>
                        <a:srgbClr val="E0E0E0"/>
                      </a:solidFill>
                      <a:ln w="9525">
                        <a:noFill/>
                        <a:round/>
                        <a:headEnd/>
                        <a:tailEnd/>
                      </a:ln>
                    </p:spPr>
                    <p:txBody>
                      <a:bodyPr/>
                      <a:lstStyle/>
                      <a:p>
                        <a:endParaRPr lang="en-US"/>
                      </a:p>
                    </p:txBody>
                  </p:sp>
                  <p:sp>
                    <p:nvSpPr>
                      <p:cNvPr id="2512" name="Freeform 443"/>
                      <p:cNvSpPr>
                        <a:spLocks/>
                      </p:cNvSpPr>
                      <p:nvPr/>
                    </p:nvSpPr>
                    <p:spPr bwMode="auto">
                      <a:xfrm>
                        <a:off x="4599" y="3057"/>
                        <a:ext cx="9" cy="2"/>
                      </a:xfrm>
                      <a:custGeom>
                        <a:avLst/>
                        <a:gdLst>
                          <a:gd name="T0" fmla="*/ 0 w 9"/>
                          <a:gd name="T1" fmla="*/ 0 h 5"/>
                          <a:gd name="T2" fmla="*/ 0 w 9"/>
                          <a:gd name="T3" fmla="*/ 0 h 5"/>
                          <a:gd name="T4" fmla="*/ 2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2" y="0"/>
                            </a:lnTo>
                            <a:lnTo>
                              <a:pt x="7" y="0"/>
                            </a:lnTo>
                            <a:lnTo>
                              <a:pt x="9" y="5"/>
                            </a:lnTo>
                            <a:lnTo>
                              <a:pt x="0" y="5"/>
                            </a:lnTo>
                            <a:close/>
                          </a:path>
                        </a:pathLst>
                      </a:custGeom>
                      <a:solidFill>
                        <a:srgbClr val="C0C0C0"/>
                      </a:solidFill>
                      <a:ln w="9525">
                        <a:noFill/>
                        <a:round/>
                        <a:headEnd/>
                        <a:tailEnd/>
                      </a:ln>
                    </p:spPr>
                    <p:txBody>
                      <a:bodyPr/>
                      <a:lstStyle/>
                      <a:p>
                        <a:endParaRPr lang="en-US"/>
                      </a:p>
                    </p:txBody>
                  </p:sp>
                </p:grpSp>
                <p:sp>
                  <p:nvSpPr>
                    <p:cNvPr id="2507" name="Freeform 444"/>
                    <p:cNvSpPr>
                      <a:spLocks/>
                    </p:cNvSpPr>
                    <p:nvPr/>
                  </p:nvSpPr>
                  <p:spPr bwMode="auto">
                    <a:xfrm>
                      <a:off x="4607" y="3054"/>
                      <a:ext cx="5" cy="10"/>
                    </a:xfrm>
                    <a:custGeom>
                      <a:avLst/>
                      <a:gdLst>
                        <a:gd name="T0" fmla="*/ 4 w 5"/>
                        <a:gd name="T1" fmla="*/ 1 h 20"/>
                        <a:gd name="T2" fmla="*/ 0 w 5"/>
                        <a:gd name="T3" fmla="*/ 1 h 20"/>
                        <a:gd name="T4" fmla="*/ 0 w 5"/>
                        <a:gd name="T5" fmla="*/ 1 h 20"/>
                        <a:gd name="T6" fmla="*/ 0 w 5"/>
                        <a:gd name="T7" fmla="*/ 1 h 20"/>
                        <a:gd name="T8" fmla="*/ 1 w 5"/>
                        <a:gd name="T9" fmla="*/ 0 h 20"/>
                        <a:gd name="T10" fmla="*/ 5 w 5"/>
                        <a:gd name="T11" fmla="*/ 1 h 20"/>
                        <a:gd name="T12" fmla="*/ 4 w 5"/>
                        <a:gd name="T13" fmla="*/ 1 h 20"/>
                        <a:gd name="T14" fmla="*/ 0 60000 65536"/>
                        <a:gd name="T15" fmla="*/ 0 60000 65536"/>
                        <a:gd name="T16" fmla="*/ 0 60000 65536"/>
                        <a:gd name="T17" fmla="*/ 0 60000 65536"/>
                        <a:gd name="T18" fmla="*/ 0 60000 65536"/>
                        <a:gd name="T19" fmla="*/ 0 60000 65536"/>
                        <a:gd name="T20" fmla="*/ 0 60000 65536"/>
                        <a:gd name="T21" fmla="*/ 0 w 5"/>
                        <a:gd name="T22" fmla="*/ 0 h 20"/>
                        <a:gd name="T23" fmla="*/ 5 w 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0">
                          <a:moveTo>
                            <a:pt x="4" y="20"/>
                          </a:moveTo>
                          <a:lnTo>
                            <a:pt x="0" y="5"/>
                          </a:lnTo>
                          <a:lnTo>
                            <a:pt x="0" y="3"/>
                          </a:lnTo>
                          <a:lnTo>
                            <a:pt x="0" y="2"/>
                          </a:lnTo>
                          <a:lnTo>
                            <a:pt x="1" y="0"/>
                          </a:lnTo>
                          <a:lnTo>
                            <a:pt x="5" y="14"/>
                          </a:lnTo>
                          <a:lnTo>
                            <a:pt x="4" y="20"/>
                          </a:lnTo>
                          <a:close/>
                        </a:path>
                      </a:pathLst>
                    </a:custGeom>
                    <a:solidFill>
                      <a:srgbClr val="606060"/>
                    </a:solidFill>
                    <a:ln w="9525">
                      <a:noFill/>
                      <a:round/>
                      <a:headEnd/>
                      <a:tailEnd/>
                    </a:ln>
                  </p:spPr>
                  <p:txBody>
                    <a:bodyPr/>
                    <a:lstStyle/>
                    <a:p>
                      <a:endParaRPr lang="en-US"/>
                    </a:p>
                  </p:txBody>
                </p:sp>
                <p:sp>
                  <p:nvSpPr>
                    <p:cNvPr id="2508" name="Freeform 445"/>
                    <p:cNvSpPr>
                      <a:spLocks/>
                    </p:cNvSpPr>
                    <p:nvPr/>
                  </p:nvSpPr>
                  <p:spPr bwMode="auto">
                    <a:xfrm>
                      <a:off x="4608" y="3054"/>
                      <a:ext cx="18" cy="7"/>
                    </a:xfrm>
                    <a:custGeom>
                      <a:avLst/>
                      <a:gdLst>
                        <a:gd name="T0" fmla="*/ 0 w 18"/>
                        <a:gd name="T1" fmla="*/ 0 h 14"/>
                        <a:gd name="T2" fmla="*/ 6 w 18"/>
                        <a:gd name="T3" fmla="*/ 0 h 14"/>
                        <a:gd name="T4" fmla="*/ 6 w 18"/>
                        <a:gd name="T5" fmla="*/ 1 h 14"/>
                        <a:gd name="T6" fmla="*/ 7 w 18"/>
                        <a:gd name="T7" fmla="*/ 1 h 14"/>
                        <a:gd name="T8" fmla="*/ 8 w 18"/>
                        <a:gd name="T9" fmla="*/ 1 h 14"/>
                        <a:gd name="T10" fmla="*/ 16 w 18"/>
                        <a:gd name="T11" fmla="*/ 1 h 14"/>
                        <a:gd name="T12" fmla="*/ 16 w 18"/>
                        <a:gd name="T13" fmla="*/ 1 h 14"/>
                        <a:gd name="T14" fmla="*/ 17 w 18"/>
                        <a:gd name="T15" fmla="*/ 1 h 14"/>
                        <a:gd name="T16" fmla="*/ 18 w 18"/>
                        <a:gd name="T17" fmla="*/ 1 h 14"/>
                        <a:gd name="T18" fmla="*/ 6 w 18"/>
                        <a:gd name="T19" fmla="*/ 1 h 14"/>
                        <a:gd name="T20" fmla="*/ 4 w 18"/>
                        <a:gd name="T21" fmla="*/ 1 h 14"/>
                        <a:gd name="T22" fmla="*/ 0 w 1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4"/>
                        <a:gd name="T38" fmla="*/ 18 w 1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4">
                          <a:moveTo>
                            <a:pt x="0" y="0"/>
                          </a:moveTo>
                          <a:lnTo>
                            <a:pt x="6" y="0"/>
                          </a:lnTo>
                          <a:lnTo>
                            <a:pt x="6" y="3"/>
                          </a:lnTo>
                          <a:lnTo>
                            <a:pt x="7" y="5"/>
                          </a:lnTo>
                          <a:lnTo>
                            <a:pt x="8" y="6"/>
                          </a:lnTo>
                          <a:lnTo>
                            <a:pt x="16" y="6"/>
                          </a:lnTo>
                          <a:lnTo>
                            <a:pt x="16" y="9"/>
                          </a:lnTo>
                          <a:lnTo>
                            <a:pt x="17" y="11"/>
                          </a:lnTo>
                          <a:lnTo>
                            <a:pt x="18" y="14"/>
                          </a:lnTo>
                          <a:lnTo>
                            <a:pt x="6" y="14"/>
                          </a:lnTo>
                          <a:lnTo>
                            <a:pt x="4" y="14"/>
                          </a:lnTo>
                          <a:lnTo>
                            <a:pt x="0" y="0"/>
                          </a:lnTo>
                          <a:close/>
                        </a:path>
                      </a:pathLst>
                    </a:custGeom>
                    <a:solidFill>
                      <a:srgbClr val="808080"/>
                    </a:solidFill>
                    <a:ln w="9525">
                      <a:noFill/>
                      <a:round/>
                      <a:headEnd/>
                      <a:tailEnd/>
                    </a:ln>
                  </p:spPr>
                  <p:txBody>
                    <a:bodyPr/>
                    <a:lstStyle/>
                    <a:p>
                      <a:endParaRPr lang="en-US"/>
                    </a:p>
                  </p:txBody>
                </p:sp>
                <p:sp>
                  <p:nvSpPr>
                    <p:cNvPr id="2509" name="Freeform 446"/>
                    <p:cNvSpPr>
                      <a:spLocks/>
                    </p:cNvSpPr>
                    <p:nvPr/>
                  </p:nvSpPr>
                  <p:spPr bwMode="auto">
                    <a:xfrm>
                      <a:off x="4611" y="3061"/>
                      <a:ext cx="16" cy="2"/>
                    </a:xfrm>
                    <a:custGeom>
                      <a:avLst/>
                      <a:gdLst>
                        <a:gd name="T0" fmla="*/ 0 w 16"/>
                        <a:gd name="T1" fmla="*/ 0 h 5"/>
                        <a:gd name="T2" fmla="*/ 0 w 16"/>
                        <a:gd name="T3" fmla="*/ 0 h 5"/>
                        <a:gd name="T4" fmla="*/ 1 w 16"/>
                        <a:gd name="T5" fmla="*/ 0 h 5"/>
                        <a:gd name="T6" fmla="*/ 1 w 16"/>
                        <a:gd name="T7" fmla="*/ 0 h 5"/>
                        <a:gd name="T8" fmla="*/ 15 w 16"/>
                        <a:gd name="T9" fmla="*/ 0 h 5"/>
                        <a:gd name="T10" fmla="*/ 16 w 16"/>
                        <a:gd name="T11" fmla="*/ 0 h 5"/>
                        <a:gd name="T12" fmla="*/ 0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0" y="5"/>
                          </a:moveTo>
                          <a:lnTo>
                            <a:pt x="0" y="3"/>
                          </a:lnTo>
                          <a:lnTo>
                            <a:pt x="1" y="2"/>
                          </a:lnTo>
                          <a:lnTo>
                            <a:pt x="1" y="0"/>
                          </a:lnTo>
                          <a:lnTo>
                            <a:pt x="15" y="0"/>
                          </a:lnTo>
                          <a:lnTo>
                            <a:pt x="16" y="5"/>
                          </a:lnTo>
                          <a:lnTo>
                            <a:pt x="0" y="5"/>
                          </a:lnTo>
                          <a:close/>
                        </a:path>
                      </a:pathLst>
                    </a:custGeom>
                    <a:solidFill>
                      <a:srgbClr val="404040"/>
                    </a:solidFill>
                    <a:ln w="9525">
                      <a:noFill/>
                      <a:round/>
                      <a:headEnd/>
                      <a:tailEnd/>
                    </a:ln>
                  </p:spPr>
                  <p:txBody>
                    <a:bodyPr/>
                    <a:lstStyle/>
                    <a:p>
                      <a:endParaRPr lang="en-US"/>
                    </a:p>
                  </p:txBody>
                </p:sp>
              </p:grpSp>
              <p:grpSp>
                <p:nvGrpSpPr>
                  <p:cNvPr id="2505" name="Group 447"/>
                  <p:cNvGrpSpPr>
                    <a:grpSpLocks/>
                  </p:cNvGrpSpPr>
                  <p:nvPr/>
                </p:nvGrpSpPr>
                <p:grpSpPr bwMode="auto">
                  <a:xfrm>
                    <a:off x="4593" y="3070"/>
                    <a:ext cx="82" cy="11"/>
                    <a:chOff x="4593" y="3070"/>
                    <a:chExt cx="82" cy="11"/>
                  </a:xfrm>
                </p:grpSpPr>
                <p:sp>
                  <p:nvSpPr>
                    <p:cNvPr id="2425" name="Freeform 448"/>
                    <p:cNvSpPr>
                      <a:spLocks/>
                    </p:cNvSpPr>
                    <p:nvPr/>
                  </p:nvSpPr>
                  <p:spPr bwMode="auto">
                    <a:xfrm>
                      <a:off x="4593" y="3070"/>
                      <a:ext cx="82" cy="11"/>
                    </a:xfrm>
                    <a:custGeom>
                      <a:avLst/>
                      <a:gdLst>
                        <a:gd name="T0" fmla="*/ 4 w 82"/>
                        <a:gd name="T1" fmla="*/ 0 h 23"/>
                        <a:gd name="T2" fmla="*/ 2 w 82"/>
                        <a:gd name="T3" fmla="*/ 0 h 23"/>
                        <a:gd name="T4" fmla="*/ 1 w 82"/>
                        <a:gd name="T5" fmla="*/ 0 h 23"/>
                        <a:gd name="T6" fmla="*/ 0 w 82"/>
                        <a:gd name="T7" fmla="*/ 0 h 23"/>
                        <a:gd name="T8" fmla="*/ 1 w 82"/>
                        <a:gd name="T9" fmla="*/ 0 h 23"/>
                        <a:gd name="T10" fmla="*/ 1 w 82"/>
                        <a:gd name="T11" fmla="*/ 0 h 23"/>
                        <a:gd name="T12" fmla="*/ 3 w 82"/>
                        <a:gd name="T13" fmla="*/ 0 h 23"/>
                        <a:gd name="T14" fmla="*/ 79 w 82"/>
                        <a:gd name="T15" fmla="*/ 0 h 23"/>
                        <a:gd name="T16" fmla="*/ 81 w 82"/>
                        <a:gd name="T17" fmla="*/ 0 h 23"/>
                        <a:gd name="T18" fmla="*/ 82 w 82"/>
                        <a:gd name="T19" fmla="*/ 0 h 23"/>
                        <a:gd name="T20" fmla="*/ 82 w 82"/>
                        <a:gd name="T21" fmla="*/ 0 h 23"/>
                        <a:gd name="T22" fmla="*/ 82 w 82"/>
                        <a:gd name="T23" fmla="*/ 0 h 23"/>
                        <a:gd name="T24" fmla="*/ 81 w 82"/>
                        <a:gd name="T25" fmla="*/ 0 h 23"/>
                        <a:gd name="T26" fmla="*/ 79 w 82"/>
                        <a:gd name="T27" fmla="*/ 0 h 23"/>
                        <a:gd name="T28" fmla="*/ 4 w 82"/>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23"/>
                        <a:gd name="T47" fmla="*/ 82 w 82"/>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23">
                          <a:moveTo>
                            <a:pt x="4" y="2"/>
                          </a:moveTo>
                          <a:lnTo>
                            <a:pt x="2" y="5"/>
                          </a:lnTo>
                          <a:lnTo>
                            <a:pt x="1" y="8"/>
                          </a:lnTo>
                          <a:lnTo>
                            <a:pt x="0" y="16"/>
                          </a:lnTo>
                          <a:lnTo>
                            <a:pt x="1" y="19"/>
                          </a:lnTo>
                          <a:lnTo>
                            <a:pt x="1" y="22"/>
                          </a:lnTo>
                          <a:lnTo>
                            <a:pt x="3" y="23"/>
                          </a:lnTo>
                          <a:lnTo>
                            <a:pt x="79" y="22"/>
                          </a:lnTo>
                          <a:lnTo>
                            <a:pt x="81" y="20"/>
                          </a:lnTo>
                          <a:lnTo>
                            <a:pt x="82" y="17"/>
                          </a:lnTo>
                          <a:lnTo>
                            <a:pt x="82" y="9"/>
                          </a:lnTo>
                          <a:lnTo>
                            <a:pt x="82" y="5"/>
                          </a:lnTo>
                          <a:lnTo>
                            <a:pt x="81" y="2"/>
                          </a:lnTo>
                          <a:lnTo>
                            <a:pt x="79" y="0"/>
                          </a:lnTo>
                          <a:lnTo>
                            <a:pt x="4" y="2"/>
                          </a:lnTo>
                          <a:close/>
                        </a:path>
                      </a:pathLst>
                    </a:custGeom>
                    <a:solidFill>
                      <a:srgbClr val="202020"/>
                    </a:solidFill>
                    <a:ln w="1588">
                      <a:solidFill>
                        <a:srgbClr val="000000"/>
                      </a:solidFill>
                      <a:round/>
                      <a:headEnd/>
                      <a:tailEnd/>
                    </a:ln>
                  </p:spPr>
                  <p:txBody>
                    <a:bodyPr/>
                    <a:lstStyle/>
                    <a:p>
                      <a:endParaRPr lang="en-US"/>
                    </a:p>
                  </p:txBody>
                </p:sp>
                <p:sp>
                  <p:nvSpPr>
                    <p:cNvPr id="2426" name="Freeform 449"/>
                    <p:cNvSpPr>
                      <a:spLocks/>
                    </p:cNvSpPr>
                    <p:nvPr/>
                  </p:nvSpPr>
                  <p:spPr bwMode="auto">
                    <a:xfrm>
                      <a:off x="4604" y="3073"/>
                      <a:ext cx="66" cy="5"/>
                    </a:xfrm>
                    <a:custGeom>
                      <a:avLst/>
                      <a:gdLst>
                        <a:gd name="T0" fmla="*/ 0 w 66"/>
                        <a:gd name="T1" fmla="*/ 0 h 11"/>
                        <a:gd name="T2" fmla="*/ 0 w 66"/>
                        <a:gd name="T3" fmla="*/ 0 h 11"/>
                        <a:gd name="T4" fmla="*/ 15 w 66"/>
                        <a:gd name="T5" fmla="*/ 0 h 11"/>
                        <a:gd name="T6" fmla="*/ 15 w 66"/>
                        <a:gd name="T7" fmla="*/ 0 h 11"/>
                        <a:gd name="T8" fmla="*/ 50 w 66"/>
                        <a:gd name="T9" fmla="*/ 0 h 11"/>
                        <a:gd name="T10" fmla="*/ 50 w 66"/>
                        <a:gd name="T11" fmla="*/ 0 h 11"/>
                        <a:gd name="T12" fmla="*/ 65 w 66"/>
                        <a:gd name="T13" fmla="*/ 0 h 11"/>
                        <a:gd name="T14" fmla="*/ 66 w 66"/>
                        <a:gd name="T15" fmla="*/ 0 h 11"/>
                        <a:gd name="T16" fmla="*/ 50 w 66"/>
                        <a:gd name="T17" fmla="*/ 0 h 11"/>
                        <a:gd name="T18" fmla="*/ 50 w 66"/>
                        <a:gd name="T19" fmla="*/ 0 h 11"/>
                        <a:gd name="T20" fmla="*/ 15 w 66"/>
                        <a:gd name="T21" fmla="*/ 0 h 11"/>
                        <a:gd name="T22" fmla="*/ 15 w 66"/>
                        <a:gd name="T23" fmla="*/ 0 h 11"/>
                        <a:gd name="T24" fmla="*/ 0 w 6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1"/>
                        <a:gd name="T41" fmla="*/ 66 w 6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1">
                          <a:moveTo>
                            <a:pt x="0" y="3"/>
                          </a:moveTo>
                          <a:lnTo>
                            <a:pt x="0" y="8"/>
                          </a:lnTo>
                          <a:lnTo>
                            <a:pt x="15" y="8"/>
                          </a:lnTo>
                          <a:lnTo>
                            <a:pt x="15" y="11"/>
                          </a:lnTo>
                          <a:lnTo>
                            <a:pt x="50" y="11"/>
                          </a:lnTo>
                          <a:lnTo>
                            <a:pt x="50" y="8"/>
                          </a:lnTo>
                          <a:lnTo>
                            <a:pt x="65" y="8"/>
                          </a:lnTo>
                          <a:lnTo>
                            <a:pt x="66" y="3"/>
                          </a:lnTo>
                          <a:lnTo>
                            <a:pt x="50" y="3"/>
                          </a:lnTo>
                          <a:lnTo>
                            <a:pt x="50" y="0"/>
                          </a:lnTo>
                          <a:lnTo>
                            <a:pt x="15" y="0"/>
                          </a:lnTo>
                          <a:lnTo>
                            <a:pt x="15" y="3"/>
                          </a:lnTo>
                          <a:lnTo>
                            <a:pt x="0" y="3"/>
                          </a:lnTo>
                          <a:close/>
                        </a:path>
                      </a:pathLst>
                    </a:custGeom>
                    <a:solidFill>
                      <a:srgbClr val="000000"/>
                    </a:solidFill>
                    <a:ln w="9525">
                      <a:noFill/>
                      <a:round/>
                      <a:headEnd/>
                      <a:tailEnd/>
                    </a:ln>
                  </p:spPr>
                  <p:txBody>
                    <a:bodyPr/>
                    <a:lstStyle/>
                    <a:p>
                      <a:endParaRPr lang="en-US"/>
                    </a:p>
                  </p:txBody>
                </p:sp>
                <p:sp>
                  <p:nvSpPr>
                    <p:cNvPr id="2427" name="Rectangle 450"/>
                    <p:cNvSpPr>
                      <a:spLocks noChangeArrowheads="1"/>
                    </p:cNvSpPr>
                    <p:nvPr/>
                  </p:nvSpPr>
                  <p:spPr bwMode="auto">
                    <a:xfrm>
                      <a:off x="4606" y="3077"/>
                      <a:ext cx="5" cy="2"/>
                    </a:xfrm>
                    <a:prstGeom prst="rect">
                      <a:avLst/>
                    </a:prstGeom>
                    <a:solidFill>
                      <a:srgbClr val="00A000"/>
                    </a:solidFill>
                    <a:ln w="9525">
                      <a:noFill/>
                      <a:miter lim="800000"/>
                      <a:headEnd/>
                      <a:tailEnd/>
                    </a:ln>
                  </p:spPr>
                  <p:txBody>
                    <a:bodyPr/>
                    <a:lstStyle/>
                    <a:p>
                      <a:endParaRPr lang="en-US"/>
                    </a:p>
                  </p:txBody>
                </p:sp>
                <p:sp>
                  <p:nvSpPr>
                    <p:cNvPr id="2428" name="Rectangle 451"/>
                    <p:cNvSpPr>
                      <a:spLocks noChangeArrowheads="1"/>
                    </p:cNvSpPr>
                    <p:nvPr/>
                  </p:nvSpPr>
                  <p:spPr bwMode="auto">
                    <a:xfrm>
                      <a:off x="4656" y="3077"/>
                      <a:ext cx="12" cy="2"/>
                    </a:xfrm>
                    <a:prstGeom prst="rect">
                      <a:avLst/>
                    </a:prstGeom>
                    <a:solidFill>
                      <a:srgbClr val="202020"/>
                    </a:solidFill>
                    <a:ln w="1588">
                      <a:solidFill>
                        <a:srgbClr val="000000"/>
                      </a:solidFill>
                      <a:miter lim="800000"/>
                      <a:headEnd/>
                      <a:tailEnd/>
                    </a:ln>
                  </p:spPr>
                  <p:txBody>
                    <a:bodyPr/>
                    <a:lstStyle/>
                    <a:p>
                      <a:endParaRPr lang="en-US"/>
                    </a:p>
                  </p:txBody>
                </p:sp>
              </p:grpSp>
              <p:grpSp>
                <p:nvGrpSpPr>
                  <p:cNvPr id="2506" name="Group 452"/>
                  <p:cNvGrpSpPr>
                    <a:grpSpLocks/>
                  </p:cNvGrpSpPr>
                  <p:nvPr/>
                </p:nvGrpSpPr>
                <p:grpSpPr bwMode="auto">
                  <a:xfrm>
                    <a:off x="4654" y="2991"/>
                    <a:ext cx="102" cy="73"/>
                    <a:chOff x="4654" y="2991"/>
                    <a:chExt cx="102" cy="73"/>
                  </a:xfrm>
                </p:grpSpPr>
                <p:sp>
                  <p:nvSpPr>
                    <p:cNvPr id="2406" name="Freeform 453"/>
                    <p:cNvSpPr>
                      <a:spLocks/>
                    </p:cNvSpPr>
                    <p:nvPr/>
                  </p:nvSpPr>
                  <p:spPr bwMode="auto">
                    <a:xfrm>
                      <a:off x="4737" y="3049"/>
                      <a:ext cx="19" cy="15"/>
                    </a:xfrm>
                    <a:custGeom>
                      <a:avLst/>
                      <a:gdLst>
                        <a:gd name="T0" fmla="*/ 13 w 19"/>
                        <a:gd name="T1" fmla="*/ 1 h 29"/>
                        <a:gd name="T2" fmla="*/ 10 w 19"/>
                        <a:gd name="T3" fmla="*/ 0 h 29"/>
                        <a:gd name="T4" fmla="*/ 5 w 19"/>
                        <a:gd name="T5" fmla="*/ 0 h 29"/>
                        <a:gd name="T6" fmla="*/ 3 w 19"/>
                        <a:gd name="T7" fmla="*/ 1 h 29"/>
                        <a:gd name="T8" fmla="*/ 1 w 19"/>
                        <a:gd name="T9" fmla="*/ 1 h 29"/>
                        <a:gd name="T10" fmla="*/ 0 w 19"/>
                        <a:gd name="T11" fmla="*/ 1 h 29"/>
                        <a:gd name="T12" fmla="*/ 0 w 19"/>
                        <a:gd name="T13" fmla="*/ 1 h 29"/>
                        <a:gd name="T14" fmla="*/ 0 w 19"/>
                        <a:gd name="T15" fmla="*/ 1 h 29"/>
                        <a:gd name="T16" fmla="*/ 19 w 19"/>
                        <a:gd name="T17" fmla="*/ 1 h 29"/>
                        <a:gd name="T18" fmla="*/ 18 w 19"/>
                        <a:gd name="T19" fmla="*/ 1 h 29"/>
                        <a:gd name="T20" fmla="*/ 16 w 19"/>
                        <a:gd name="T21" fmla="*/ 1 h 29"/>
                        <a:gd name="T22" fmla="*/ 13 w 19"/>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9"/>
                        <a:gd name="T38" fmla="*/ 19 w 19"/>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9">
                          <a:moveTo>
                            <a:pt x="13" y="1"/>
                          </a:moveTo>
                          <a:lnTo>
                            <a:pt x="10" y="0"/>
                          </a:lnTo>
                          <a:lnTo>
                            <a:pt x="5" y="0"/>
                          </a:lnTo>
                          <a:lnTo>
                            <a:pt x="3" y="1"/>
                          </a:lnTo>
                          <a:lnTo>
                            <a:pt x="1" y="6"/>
                          </a:lnTo>
                          <a:lnTo>
                            <a:pt x="0" y="14"/>
                          </a:lnTo>
                          <a:lnTo>
                            <a:pt x="0" y="20"/>
                          </a:lnTo>
                          <a:lnTo>
                            <a:pt x="0" y="29"/>
                          </a:lnTo>
                          <a:lnTo>
                            <a:pt x="19" y="29"/>
                          </a:lnTo>
                          <a:lnTo>
                            <a:pt x="18" y="12"/>
                          </a:lnTo>
                          <a:lnTo>
                            <a:pt x="16" y="4"/>
                          </a:lnTo>
                          <a:lnTo>
                            <a:pt x="13" y="1"/>
                          </a:lnTo>
                          <a:close/>
                        </a:path>
                      </a:pathLst>
                    </a:custGeom>
                    <a:solidFill>
                      <a:srgbClr val="404040"/>
                    </a:solidFill>
                    <a:ln w="1588">
                      <a:solidFill>
                        <a:srgbClr val="404040"/>
                      </a:solidFill>
                      <a:round/>
                      <a:headEnd/>
                      <a:tailEnd/>
                    </a:ln>
                  </p:spPr>
                  <p:txBody>
                    <a:bodyPr/>
                    <a:lstStyle/>
                    <a:p>
                      <a:endParaRPr lang="en-US"/>
                    </a:p>
                  </p:txBody>
                </p:sp>
                <p:sp>
                  <p:nvSpPr>
                    <p:cNvPr id="2407" name="Freeform 454"/>
                    <p:cNvSpPr>
                      <a:spLocks/>
                    </p:cNvSpPr>
                    <p:nvPr/>
                  </p:nvSpPr>
                  <p:spPr bwMode="auto">
                    <a:xfrm>
                      <a:off x="4654" y="2991"/>
                      <a:ext cx="86" cy="61"/>
                    </a:xfrm>
                    <a:custGeom>
                      <a:avLst/>
                      <a:gdLst>
                        <a:gd name="T0" fmla="*/ 0 w 86"/>
                        <a:gd name="T1" fmla="*/ 0 h 121"/>
                        <a:gd name="T2" fmla="*/ 86 w 86"/>
                        <a:gd name="T3" fmla="*/ 1 h 121"/>
                        <a:gd name="T4" fmla="*/ 85 w 86"/>
                        <a:gd name="T5" fmla="*/ 1 h 121"/>
                        <a:gd name="T6" fmla="*/ 84 w 86"/>
                        <a:gd name="T7" fmla="*/ 1 h 121"/>
                        <a:gd name="T8" fmla="*/ 0 w 86"/>
                        <a:gd name="T9" fmla="*/ 0 h 121"/>
                        <a:gd name="T10" fmla="*/ 0 60000 65536"/>
                        <a:gd name="T11" fmla="*/ 0 60000 65536"/>
                        <a:gd name="T12" fmla="*/ 0 60000 65536"/>
                        <a:gd name="T13" fmla="*/ 0 60000 65536"/>
                        <a:gd name="T14" fmla="*/ 0 60000 65536"/>
                        <a:gd name="T15" fmla="*/ 0 w 86"/>
                        <a:gd name="T16" fmla="*/ 0 h 121"/>
                        <a:gd name="T17" fmla="*/ 86 w 86"/>
                        <a:gd name="T18" fmla="*/ 121 h 121"/>
                      </a:gdLst>
                      <a:ahLst/>
                      <a:cxnLst>
                        <a:cxn ang="T10">
                          <a:pos x="T0" y="T1"/>
                        </a:cxn>
                        <a:cxn ang="T11">
                          <a:pos x="T2" y="T3"/>
                        </a:cxn>
                        <a:cxn ang="T12">
                          <a:pos x="T4" y="T5"/>
                        </a:cxn>
                        <a:cxn ang="T13">
                          <a:pos x="T6" y="T7"/>
                        </a:cxn>
                        <a:cxn ang="T14">
                          <a:pos x="T8" y="T9"/>
                        </a:cxn>
                      </a:cxnLst>
                      <a:rect l="T15" t="T16" r="T17" b="T18"/>
                      <a:pathLst>
                        <a:path w="86" h="121">
                          <a:moveTo>
                            <a:pt x="0" y="0"/>
                          </a:moveTo>
                          <a:lnTo>
                            <a:pt x="86" y="117"/>
                          </a:lnTo>
                          <a:lnTo>
                            <a:pt x="85" y="118"/>
                          </a:lnTo>
                          <a:lnTo>
                            <a:pt x="84" y="121"/>
                          </a:lnTo>
                          <a:lnTo>
                            <a:pt x="0" y="0"/>
                          </a:lnTo>
                          <a:close/>
                        </a:path>
                      </a:pathLst>
                    </a:custGeom>
                    <a:solidFill>
                      <a:srgbClr val="808080"/>
                    </a:solidFill>
                    <a:ln w="9525">
                      <a:noFill/>
                      <a:round/>
                      <a:headEnd/>
                      <a:tailEnd/>
                    </a:ln>
                  </p:spPr>
                  <p:txBody>
                    <a:bodyPr/>
                    <a:lstStyle/>
                    <a:p>
                      <a:endParaRPr lang="en-US"/>
                    </a:p>
                  </p:txBody>
                </p:sp>
                <p:sp>
                  <p:nvSpPr>
                    <p:cNvPr id="2408" name="Freeform 455"/>
                    <p:cNvSpPr>
                      <a:spLocks/>
                    </p:cNvSpPr>
                    <p:nvPr/>
                  </p:nvSpPr>
                  <p:spPr bwMode="auto">
                    <a:xfrm>
                      <a:off x="4713" y="3031"/>
                      <a:ext cx="28" cy="28"/>
                    </a:xfrm>
                    <a:custGeom>
                      <a:avLst/>
                      <a:gdLst>
                        <a:gd name="T0" fmla="*/ 1 w 28"/>
                        <a:gd name="T1" fmla="*/ 1 h 56"/>
                        <a:gd name="T2" fmla="*/ 2 w 28"/>
                        <a:gd name="T3" fmla="*/ 1 h 56"/>
                        <a:gd name="T4" fmla="*/ 5 w 28"/>
                        <a:gd name="T5" fmla="*/ 1 h 56"/>
                        <a:gd name="T6" fmla="*/ 8 w 28"/>
                        <a:gd name="T7" fmla="*/ 1 h 56"/>
                        <a:gd name="T8" fmla="*/ 13 w 28"/>
                        <a:gd name="T9" fmla="*/ 1 h 56"/>
                        <a:gd name="T10" fmla="*/ 14 w 28"/>
                        <a:gd name="T11" fmla="*/ 0 h 56"/>
                        <a:gd name="T12" fmla="*/ 28 w 28"/>
                        <a:gd name="T13" fmla="*/ 1 h 56"/>
                        <a:gd name="T14" fmla="*/ 27 w 28"/>
                        <a:gd name="T15" fmla="*/ 1 h 56"/>
                        <a:gd name="T16" fmla="*/ 23 w 28"/>
                        <a:gd name="T17" fmla="*/ 1 h 56"/>
                        <a:gd name="T18" fmla="*/ 19 w 28"/>
                        <a:gd name="T19" fmla="*/ 1 h 56"/>
                        <a:gd name="T20" fmla="*/ 16 w 28"/>
                        <a:gd name="T21" fmla="*/ 1 h 56"/>
                        <a:gd name="T22" fmla="*/ 15 w 28"/>
                        <a:gd name="T23" fmla="*/ 1 h 56"/>
                        <a:gd name="T24" fmla="*/ 15 w 28"/>
                        <a:gd name="T25" fmla="*/ 1 h 56"/>
                        <a:gd name="T26" fmla="*/ 15 w 28"/>
                        <a:gd name="T27" fmla="*/ 1 h 56"/>
                        <a:gd name="T28" fmla="*/ 15 w 28"/>
                        <a:gd name="T29" fmla="*/ 1 h 56"/>
                        <a:gd name="T30" fmla="*/ 0 w 28"/>
                        <a:gd name="T31" fmla="*/ 1 h 56"/>
                        <a:gd name="T32" fmla="*/ 0 w 28"/>
                        <a:gd name="T33" fmla="*/ 1 h 56"/>
                        <a:gd name="T34" fmla="*/ 1 w 28"/>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56"/>
                        <a:gd name="T56" fmla="*/ 28 w 28"/>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56">
                          <a:moveTo>
                            <a:pt x="1" y="14"/>
                          </a:moveTo>
                          <a:lnTo>
                            <a:pt x="2" y="10"/>
                          </a:lnTo>
                          <a:lnTo>
                            <a:pt x="5" y="7"/>
                          </a:lnTo>
                          <a:lnTo>
                            <a:pt x="8" y="7"/>
                          </a:lnTo>
                          <a:lnTo>
                            <a:pt x="13" y="7"/>
                          </a:lnTo>
                          <a:lnTo>
                            <a:pt x="14" y="0"/>
                          </a:lnTo>
                          <a:lnTo>
                            <a:pt x="28" y="21"/>
                          </a:lnTo>
                          <a:lnTo>
                            <a:pt x="27" y="27"/>
                          </a:lnTo>
                          <a:lnTo>
                            <a:pt x="23" y="27"/>
                          </a:lnTo>
                          <a:lnTo>
                            <a:pt x="19" y="28"/>
                          </a:lnTo>
                          <a:lnTo>
                            <a:pt x="16" y="31"/>
                          </a:lnTo>
                          <a:lnTo>
                            <a:pt x="15" y="36"/>
                          </a:lnTo>
                          <a:lnTo>
                            <a:pt x="15" y="45"/>
                          </a:lnTo>
                          <a:lnTo>
                            <a:pt x="15" y="52"/>
                          </a:lnTo>
                          <a:lnTo>
                            <a:pt x="15" y="56"/>
                          </a:lnTo>
                          <a:lnTo>
                            <a:pt x="0" y="35"/>
                          </a:lnTo>
                          <a:lnTo>
                            <a:pt x="0" y="22"/>
                          </a:lnTo>
                          <a:lnTo>
                            <a:pt x="1" y="14"/>
                          </a:lnTo>
                          <a:close/>
                        </a:path>
                      </a:pathLst>
                    </a:custGeom>
                    <a:solidFill>
                      <a:srgbClr val="404040"/>
                    </a:solidFill>
                    <a:ln w="1588">
                      <a:solidFill>
                        <a:srgbClr val="000000"/>
                      </a:solidFill>
                      <a:round/>
                      <a:headEnd/>
                      <a:tailEnd/>
                    </a:ln>
                  </p:spPr>
                  <p:txBody>
                    <a:bodyPr/>
                    <a:lstStyle/>
                    <a:p>
                      <a:endParaRPr lang="en-US"/>
                    </a:p>
                  </p:txBody>
                </p:sp>
                <p:sp>
                  <p:nvSpPr>
                    <p:cNvPr id="2409" name="Line 456"/>
                    <p:cNvSpPr>
                      <a:spLocks noChangeShapeType="1"/>
                    </p:cNvSpPr>
                    <p:nvPr/>
                  </p:nvSpPr>
                  <p:spPr bwMode="auto">
                    <a:xfrm>
                      <a:off x="4727" y="3034"/>
                      <a:ext cx="13" cy="10"/>
                    </a:xfrm>
                    <a:prstGeom prst="line">
                      <a:avLst/>
                    </a:prstGeom>
                    <a:noFill/>
                    <a:ln w="1588">
                      <a:solidFill>
                        <a:srgbClr val="000000"/>
                      </a:solidFill>
                      <a:round/>
                      <a:headEnd/>
                      <a:tailEnd/>
                    </a:ln>
                  </p:spPr>
                  <p:txBody>
                    <a:bodyPr/>
                    <a:lstStyle/>
                    <a:p>
                      <a:endParaRPr lang="en-US"/>
                    </a:p>
                  </p:txBody>
                </p:sp>
                <p:sp>
                  <p:nvSpPr>
                    <p:cNvPr id="2410" name="Freeform 457"/>
                    <p:cNvSpPr>
                      <a:spLocks/>
                    </p:cNvSpPr>
                    <p:nvPr/>
                  </p:nvSpPr>
                  <p:spPr bwMode="auto">
                    <a:xfrm>
                      <a:off x="4657" y="2993"/>
                      <a:ext cx="22" cy="22"/>
                    </a:xfrm>
                    <a:custGeom>
                      <a:avLst/>
                      <a:gdLst>
                        <a:gd name="T0" fmla="*/ 1 w 22"/>
                        <a:gd name="T1" fmla="*/ 1 h 43"/>
                        <a:gd name="T2" fmla="*/ 3 w 22"/>
                        <a:gd name="T3" fmla="*/ 1 h 43"/>
                        <a:gd name="T4" fmla="*/ 6 w 22"/>
                        <a:gd name="T5" fmla="*/ 1 h 43"/>
                        <a:gd name="T6" fmla="*/ 9 w 22"/>
                        <a:gd name="T7" fmla="*/ 1 h 43"/>
                        <a:gd name="T8" fmla="*/ 14 w 22"/>
                        <a:gd name="T9" fmla="*/ 1 h 43"/>
                        <a:gd name="T10" fmla="*/ 14 w 22"/>
                        <a:gd name="T11" fmla="*/ 0 h 43"/>
                        <a:gd name="T12" fmla="*/ 22 w 22"/>
                        <a:gd name="T13" fmla="*/ 1 h 43"/>
                        <a:gd name="T14" fmla="*/ 22 w 22"/>
                        <a:gd name="T15" fmla="*/ 1 h 43"/>
                        <a:gd name="T16" fmla="*/ 19 w 22"/>
                        <a:gd name="T17" fmla="*/ 1 h 43"/>
                        <a:gd name="T18" fmla="*/ 17 w 22"/>
                        <a:gd name="T19" fmla="*/ 1 h 43"/>
                        <a:gd name="T20" fmla="*/ 14 w 22"/>
                        <a:gd name="T21" fmla="*/ 1 h 43"/>
                        <a:gd name="T22" fmla="*/ 12 w 22"/>
                        <a:gd name="T23" fmla="*/ 1 h 43"/>
                        <a:gd name="T24" fmla="*/ 11 w 22"/>
                        <a:gd name="T25" fmla="*/ 1 h 43"/>
                        <a:gd name="T26" fmla="*/ 11 w 22"/>
                        <a:gd name="T27" fmla="*/ 1 h 43"/>
                        <a:gd name="T28" fmla="*/ 10 w 22"/>
                        <a:gd name="T29" fmla="*/ 1 h 43"/>
                        <a:gd name="T30" fmla="*/ 0 w 22"/>
                        <a:gd name="T31" fmla="*/ 1 h 43"/>
                        <a:gd name="T32" fmla="*/ 1 w 22"/>
                        <a:gd name="T33" fmla="*/ 1 h 43"/>
                        <a:gd name="T34" fmla="*/ 1 w 22"/>
                        <a:gd name="T35" fmla="*/ 1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3"/>
                        <a:gd name="T56" fmla="*/ 22 w 2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3">
                          <a:moveTo>
                            <a:pt x="1" y="15"/>
                          </a:moveTo>
                          <a:lnTo>
                            <a:pt x="3" y="9"/>
                          </a:lnTo>
                          <a:lnTo>
                            <a:pt x="6" y="6"/>
                          </a:lnTo>
                          <a:lnTo>
                            <a:pt x="9" y="6"/>
                          </a:lnTo>
                          <a:lnTo>
                            <a:pt x="14" y="6"/>
                          </a:lnTo>
                          <a:lnTo>
                            <a:pt x="14" y="0"/>
                          </a:lnTo>
                          <a:lnTo>
                            <a:pt x="22" y="12"/>
                          </a:lnTo>
                          <a:lnTo>
                            <a:pt x="22" y="18"/>
                          </a:lnTo>
                          <a:lnTo>
                            <a:pt x="19" y="18"/>
                          </a:lnTo>
                          <a:lnTo>
                            <a:pt x="17" y="17"/>
                          </a:lnTo>
                          <a:lnTo>
                            <a:pt x="14" y="18"/>
                          </a:lnTo>
                          <a:lnTo>
                            <a:pt x="12" y="20"/>
                          </a:lnTo>
                          <a:lnTo>
                            <a:pt x="11" y="25"/>
                          </a:lnTo>
                          <a:lnTo>
                            <a:pt x="11" y="29"/>
                          </a:lnTo>
                          <a:lnTo>
                            <a:pt x="10" y="43"/>
                          </a:lnTo>
                          <a:lnTo>
                            <a:pt x="0" y="29"/>
                          </a:lnTo>
                          <a:lnTo>
                            <a:pt x="1" y="21"/>
                          </a:lnTo>
                          <a:lnTo>
                            <a:pt x="1" y="15"/>
                          </a:lnTo>
                          <a:close/>
                        </a:path>
                      </a:pathLst>
                    </a:custGeom>
                    <a:solidFill>
                      <a:srgbClr val="404040"/>
                    </a:solidFill>
                    <a:ln w="1588">
                      <a:solidFill>
                        <a:srgbClr val="000000"/>
                      </a:solidFill>
                      <a:round/>
                      <a:headEnd/>
                      <a:tailEnd/>
                    </a:ln>
                  </p:spPr>
                  <p:txBody>
                    <a:bodyPr/>
                    <a:lstStyle/>
                    <a:p>
                      <a:endParaRPr lang="en-US"/>
                    </a:p>
                  </p:txBody>
                </p:sp>
                <p:sp>
                  <p:nvSpPr>
                    <p:cNvPr id="2411" name="Freeform 458"/>
                    <p:cNvSpPr>
                      <a:spLocks/>
                    </p:cNvSpPr>
                    <p:nvPr/>
                  </p:nvSpPr>
                  <p:spPr bwMode="auto">
                    <a:xfrm>
                      <a:off x="4700" y="3025"/>
                      <a:ext cx="13" cy="14"/>
                    </a:xfrm>
                    <a:custGeom>
                      <a:avLst/>
                      <a:gdLst>
                        <a:gd name="T0" fmla="*/ 13 w 13"/>
                        <a:gd name="T1" fmla="*/ 1 h 28"/>
                        <a:gd name="T2" fmla="*/ 6 w 13"/>
                        <a:gd name="T3" fmla="*/ 0 h 28"/>
                        <a:gd name="T4" fmla="*/ 4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2"/>
                          </a:moveTo>
                          <a:lnTo>
                            <a:pt x="6" y="0"/>
                          </a:lnTo>
                          <a:lnTo>
                            <a:pt x="4" y="2"/>
                          </a:lnTo>
                          <a:lnTo>
                            <a:pt x="1" y="7"/>
                          </a:lnTo>
                          <a:lnTo>
                            <a:pt x="0" y="14"/>
                          </a:lnTo>
                          <a:lnTo>
                            <a:pt x="0" y="28"/>
                          </a:lnTo>
                        </a:path>
                      </a:pathLst>
                    </a:custGeom>
                    <a:noFill/>
                    <a:ln w="1588">
                      <a:solidFill>
                        <a:srgbClr val="000000"/>
                      </a:solidFill>
                      <a:round/>
                      <a:headEnd/>
                      <a:tailEnd/>
                    </a:ln>
                  </p:spPr>
                  <p:txBody>
                    <a:bodyPr/>
                    <a:lstStyle/>
                    <a:p>
                      <a:endParaRPr lang="en-US"/>
                    </a:p>
                  </p:txBody>
                </p:sp>
                <p:sp>
                  <p:nvSpPr>
                    <p:cNvPr id="2412" name="Freeform 459"/>
                    <p:cNvSpPr>
                      <a:spLocks/>
                    </p:cNvSpPr>
                    <p:nvPr/>
                  </p:nvSpPr>
                  <p:spPr bwMode="auto">
                    <a:xfrm>
                      <a:off x="4697" y="3023"/>
                      <a:ext cx="13" cy="14"/>
                    </a:xfrm>
                    <a:custGeom>
                      <a:avLst/>
                      <a:gdLst>
                        <a:gd name="T0" fmla="*/ 13 w 13"/>
                        <a:gd name="T1" fmla="*/ 0 h 28"/>
                        <a:gd name="T2" fmla="*/ 5 w 13"/>
                        <a:gd name="T3" fmla="*/ 0 h 28"/>
                        <a:gd name="T4" fmla="*/ 2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5" y="0"/>
                          </a:lnTo>
                          <a:lnTo>
                            <a:pt x="2" y="1"/>
                          </a:lnTo>
                          <a:lnTo>
                            <a:pt x="1" y="6"/>
                          </a:lnTo>
                          <a:lnTo>
                            <a:pt x="0" y="12"/>
                          </a:lnTo>
                          <a:lnTo>
                            <a:pt x="0" y="28"/>
                          </a:lnTo>
                          <a:lnTo>
                            <a:pt x="0" y="26"/>
                          </a:lnTo>
                        </a:path>
                      </a:pathLst>
                    </a:custGeom>
                    <a:noFill/>
                    <a:ln w="1588">
                      <a:solidFill>
                        <a:srgbClr val="000000"/>
                      </a:solidFill>
                      <a:round/>
                      <a:headEnd/>
                      <a:tailEnd/>
                    </a:ln>
                  </p:spPr>
                  <p:txBody>
                    <a:bodyPr/>
                    <a:lstStyle/>
                    <a:p>
                      <a:endParaRPr lang="en-US"/>
                    </a:p>
                  </p:txBody>
                </p:sp>
                <p:sp>
                  <p:nvSpPr>
                    <p:cNvPr id="2413" name="Freeform 460"/>
                    <p:cNvSpPr>
                      <a:spLocks/>
                    </p:cNvSpPr>
                    <p:nvPr/>
                  </p:nvSpPr>
                  <p:spPr bwMode="auto">
                    <a:xfrm>
                      <a:off x="4693" y="3021"/>
                      <a:ext cx="13" cy="14"/>
                    </a:xfrm>
                    <a:custGeom>
                      <a:avLst/>
                      <a:gdLst>
                        <a:gd name="T0" fmla="*/ 13 w 13"/>
                        <a:gd name="T1" fmla="*/ 0 h 28"/>
                        <a:gd name="T2" fmla="*/ 6 w 13"/>
                        <a:gd name="T3" fmla="*/ 0 h 28"/>
                        <a:gd name="T4" fmla="*/ 3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endParaRPr lang="en-US"/>
                    </a:p>
                  </p:txBody>
                </p:sp>
                <p:sp>
                  <p:nvSpPr>
                    <p:cNvPr id="2414" name="Freeform 461"/>
                    <p:cNvSpPr>
                      <a:spLocks/>
                    </p:cNvSpPr>
                    <p:nvPr/>
                  </p:nvSpPr>
                  <p:spPr bwMode="auto">
                    <a:xfrm>
                      <a:off x="4689" y="3018"/>
                      <a:ext cx="13" cy="14"/>
                    </a:xfrm>
                    <a:custGeom>
                      <a:avLst/>
                      <a:gdLst>
                        <a:gd name="T0" fmla="*/ 13 w 13"/>
                        <a:gd name="T1" fmla="*/ 0 h 28"/>
                        <a:gd name="T2" fmla="*/ 6 w 13"/>
                        <a:gd name="T3" fmla="*/ 0 h 28"/>
                        <a:gd name="T4" fmla="*/ 3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endParaRPr lang="en-US"/>
                    </a:p>
                  </p:txBody>
                </p:sp>
                <p:sp>
                  <p:nvSpPr>
                    <p:cNvPr id="2415" name="Freeform 462"/>
                    <p:cNvSpPr>
                      <a:spLocks/>
                    </p:cNvSpPr>
                    <p:nvPr/>
                  </p:nvSpPr>
                  <p:spPr bwMode="auto">
                    <a:xfrm>
                      <a:off x="4686" y="3016"/>
                      <a:ext cx="12" cy="14"/>
                    </a:xfrm>
                    <a:custGeom>
                      <a:avLst/>
                      <a:gdLst>
                        <a:gd name="T0" fmla="*/ 12 w 12"/>
                        <a:gd name="T1" fmla="*/ 0 h 28"/>
                        <a:gd name="T2" fmla="*/ 6 w 12"/>
                        <a:gd name="T3" fmla="*/ 0 h 28"/>
                        <a:gd name="T4" fmla="*/ 3 w 12"/>
                        <a:gd name="T5" fmla="*/ 1 h 28"/>
                        <a:gd name="T6" fmla="*/ 1 w 12"/>
                        <a:gd name="T7" fmla="*/ 1 h 28"/>
                        <a:gd name="T8" fmla="*/ 0 w 12"/>
                        <a:gd name="T9" fmla="*/ 1 h 28"/>
                        <a:gd name="T10" fmla="*/ 0 w 12"/>
                        <a:gd name="T11" fmla="*/ 1 h 28"/>
                        <a:gd name="T12" fmla="*/ 0 w 12"/>
                        <a:gd name="T13" fmla="*/ 1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6" y="0"/>
                          </a:lnTo>
                          <a:lnTo>
                            <a:pt x="3" y="1"/>
                          </a:lnTo>
                          <a:lnTo>
                            <a:pt x="1" y="4"/>
                          </a:lnTo>
                          <a:lnTo>
                            <a:pt x="0" y="12"/>
                          </a:lnTo>
                          <a:lnTo>
                            <a:pt x="0" y="28"/>
                          </a:lnTo>
                          <a:lnTo>
                            <a:pt x="0" y="26"/>
                          </a:lnTo>
                        </a:path>
                      </a:pathLst>
                    </a:custGeom>
                    <a:noFill/>
                    <a:ln w="1588">
                      <a:solidFill>
                        <a:srgbClr val="000000"/>
                      </a:solidFill>
                      <a:round/>
                      <a:headEnd/>
                      <a:tailEnd/>
                    </a:ln>
                  </p:spPr>
                  <p:txBody>
                    <a:bodyPr/>
                    <a:lstStyle/>
                    <a:p>
                      <a:endParaRPr lang="en-US"/>
                    </a:p>
                  </p:txBody>
                </p:sp>
                <p:sp>
                  <p:nvSpPr>
                    <p:cNvPr id="2416" name="Freeform 463"/>
                    <p:cNvSpPr>
                      <a:spLocks/>
                    </p:cNvSpPr>
                    <p:nvPr/>
                  </p:nvSpPr>
                  <p:spPr bwMode="auto">
                    <a:xfrm>
                      <a:off x="4683" y="3013"/>
                      <a:ext cx="12" cy="14"/>
                    </a:xfrm>
                    <a:custGeom>
                      <a:avLst/>
                      <a:gdLst>
                        <a:gd name="T0" fmla="*/ 12 w 12"/>
                        <a:gd name="T1" fmla="*/ 0 h 28"/>
                        <a:gd name="T2" fmla="*/ 5 w 12"/>
                        <a:gd name="T3" fmla="*/ 0 h 28"/>
                        <a:gd name="T4" fmla="*/ 3 w 12"/>
                        <a:gd name="T5" fmla="*/ 1 h 28"/>
                        <a:gd name="T6" fmla="*/ 0 w 12"/>
                        <a:gd name="T7" fmla="*/ 1 h 28"/>
                        <a:gd name="T8" fmla="*/ 0 w 12"/>
                        <a:gd name="T9" fmla="*/ 1 h 28"/>
                        <a:gd name="T10" fmla="*/ 0 w 12"/>
                        <a:gd name="T11" fmla="*/ 1 h 28"/>
                        <a:gd name="T12" fmla="*/ 0 w 12"/>
                        <a:gd name="T13" fmla="*/ 1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5" y="0"/>
                          </a:lnTo>
                          <a:lnTo>
                            <a:pt x="3" y="1"/>
                          </a:lnTo>
                          <a:lnTo>
                            <a:pt x="0" y="6"/>
                          </a:lnTo>
                          <a:lnTo>
                            <a:pt x="0" y="12"/>
                          </a:lnTo>
                          <a:lnTo>
                            <a:pt x="0" y="28"/>
                          </a:lnTo>
                          <a:lnTo>
                            <a:pt x="0" y="26"/>
                          </a:lnTo>
                        </a:path>
                      </a:pathLst>
                    </a:custGeom>
                    <a:noFill/>
                    <a:ln w="1588">
                      <a:solidFill>
                        <a:srgbClr val="000000"/>
                      </a:solidFill>
                      <a:round/>
                      <a:headEnd/>
                      <a:tailEnd/>
                    </a:ln>
                  </p:spPr>
                  <p:txBody>
                    <a:bodyPr/>
                    <a:lstStyle/>
                    <a:p>
                      <a:endParaRPr lang="en-US"/>
                    </a:p>
                  </p:txBody>
                </p:sp>
                <p:sp>
                  <p:nvSpPr>
                    <p:cNvPr id="2417" name="Freeform 464"/>
                    <p:cNvSpPr>
                      <a:spLocks/>
                    </p:cNvSpPr>
                    <p:nvPr/>
                  </p:nvSpPr>
                  <p:spPr bwMode="auto">
                    <a:xfrm>
                      <a:off x="4678" y="3010"/>
                      <a:ext cx="14" cy="14"/>
                    </a:xfrm>
                    <a:custGeom>
                      <a:avLst/>
                      <a:gdLst>
                        <a:gd name="T0" fmla="*/ 14 w 14"/>
                        <a:gd name="T1" fmla="*/ 1 h 28"/>
                        <a:gd name="T2" fmla="*/ 7 w 14"/>
                        <a:gd name="T3" fmla="*/ 0 h 28"/>
                        <a:gd name="T4" fmla="*/ 5 w 14"/>
                        <a:gd name="T5" fmla="*/ 1 h 28"/>
                        <a:gd name="T6" fmla="*/ 1 w 14"/>
                        <a:gd name="T7" fmla="*/ 1 h 28"/>
                        <a:gd name="T8" fmla="*/ 0 w 14"/>
                        <a:gd name="T9" fmla="*/ 1 h 28"/>
                        <a:gd name="T10" fmla="*/ 0 w 14"/>
                        <a:gd name="T11" fmla="*/ 1 h 28"/>
                        <a:gd name="T12" fmla="*/ 0 w 14"/>
                        <a:gd name="T13" fmla="*/ 1 h 28"/>
                        <a:gd name="T14" fmla="*/ 0 60000 65536"/>
                        <a:gd name="T15" fmla="*/ 0 60000 65536"/>
                        <a:gd name="T16" fmla="*/ 0 60000 65536"/>
                        <a:gd name="T17" fmla="*/ 0 60000 65536"/>
                        <a:gd name="T18" fmla="*/ 0 60000 65536"/>
                        <a:gd name="T19" fmla="*/ 0 60000 65536"/>
                        <a:gd name="T20" fmla="*/ 0 60000 65536"/>
                        <a:gd name="T21" fmla="*/ 0 w 14"/>
                        <a:gd name="T22" fmla="*/ 0 h 28"/>
                        <a:gd name="T23" fmla="*/ 14 w 14"/>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8">
                          <a:moveTo>
                            <a:pt x="14" y="2"/>
                          </a:moveTo>
                          <a:lnTo>
                            <a:pt x="7" y="0"/>
                          </a:lnTo>
                          <a:lnTo>
                            <a:pt x="5" y="3"/>
                          </a:lnTo>
                          <a:lnTo>
                            <a:pt x="1" y="7"/>
                          </a:lnTo>
                          <a:lnTo>
                            <a:pt x="0" y="14"/>
                          </a:lnTo>
                          <a:lnTo>
                            <a:pt x="0" y="28"/>
                          </a:lnTo>
                        </a:path>
                      </a:pathLst>
                    </a:custGeom>
                    <a:noFill/>
                    <a:ln w="1588">
                      <a:solidFill>
                        <a:srgbClr val="000000"/>
                      </a:solidFill>
                      <a:round/>
                      <a:headEnd/>
                      <a:tailEnd/>
                    </a:ln>
                  </p:spPr>
                  <p:txBody>
                    <a:bodyPr/>
                    <a:lstStyle/>
                    <a:p>
                      <a:endParaRPr lang="en-US"/>
                    </a:p>
                  </p:txBody>
                </p:sp>
                <p:sp>
                  <p:nvSpPr>
                    <p:cNvPr id="2418" name="Freeform 465"/>
                    <p:cNvSpPr>
                      <a:spLocks/>
                    </p:cNvSpPr>
                    <p:nvPr/>
                  </p:nvSpPr>
                  <p:spPr bwMode="auto">
                    <a:xfrm>
                      <a:off x="4675" y="3008"/>
                      <a:ext cx="13" cy="14"/>
                    </a:xfrm>
                    <a:custGeom>
                      <a:avLst/>
                      <a:gdLst>
                        <a:gd name="T0" fmla="*/ 13 w 13"/>
                        <a:gd name="T1" fmla="*/ 0 h 28"/>
                        <a:gd name="T2" fmla="*/ 6 w 13"/>
                        <a:gd name="T3" fmla="*/ 0 h 28"/>
                        <a:gd name="T4" fmla="*/ 3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6"/>
                          </a:lnTo>
                          <a:lnTo>
                            <a:pt x="0" y="13"/>
                          </a:lnTo>
                          <a:lnTo>
                            <a:pt x="0" y="28"/>
                          </a:lnTo>
                          <a:lnTo>
                            <a:pt x="0" y="27"/>
                          </a:lnTo>
                        </a:path>
                      </a:pathLst>
                    </a:custGeom>
                    <a:noFill/>
                    <a:ln w="1588">
                      <a:solidFill>
                        <a:srgbClr val="000000"/>
                      </a:solidFill>
                      <a:round/>
                      <a:headEnd/>
                      <a:tailEnd/>
                    </a:ln>
                  </p:spPr>
                  <p:txBody>
                    <a:bodyPr/>
                    <a:lstStyle/>
                    <a:p>
                      <a:endParaRPr lang="en-US"/>
                    </a:p>
                  </p:txBody>
                </p:sp>
                <p:sp>
                  <p:nvSpPr>
                    <p:cNvPr id="2419" name="Freeform 466"/>
                    <p:cNvSpPr>
                      <a:spLocks/>
                    </p:cNvSpPr>
                    <p:nvPr/>
                  </p:nvSpPr>
                  <p:spPr bwMode="auto">
                    <a:xfrm>
                      <a:off x="4671" y="2997"/>
                      <a:ext cx="9" cy="6"/>
                    </a:xfrm>
                    <a:custGeom>
                      <a:avLst/>
                      <a:gdLst>
                        <a:gd name="T0" fmla="*/ 0 w 9"/>
                        <a:gd name="T1" fmla="*/ 0 h 11"/>
                        <a:gd name="T2" fmla="*/ 8 w 9"/>
                        <a:gd name="T3" fmla="*/ 1 h 11"/>
                        <a:gd name="T4" fmla="*/ 9 w 9"/>
                        <a:gd name="T5" fmla="*/ 1 h 11"/>
                        <a:gd name="T6" fmla="*/ 8 w 9"/>
                        <a:gd name="T7" fmla="*/ 1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0"/>
                          </a:moveTo>
                          <a:lnTo>
                            <a:pt x="8" y="11"/>
                          </a:lnTo>
                          <a:lnTo>
                            <a:pt x="9" y="11"/>
                          </a:lnTo>
                          <a:lnTo>
                            <a:pt x="8" y="11"/>
                          </a:lnTo>
                        </a:path>
                      </a:pathLst>
                    </a:custGeom>
                    <a:noFill/>
                    <a:ln w="1588">
                      <a:solidFill>
                        <a:srgbClr val="000000"/>
                      </a:solidFill>
                      <a:round/>
                      <a:headEnd/>
                      <a:tailEnd/>
                    </a:ln>
                  </p:spPr>
                  <p:txBody>
                    <a:bodyPr/>
                    <a:lstStyle/>
                    <a:p>
                      <a:endParaRPr lang="en-US"/>
                    </a:p>
                  </p:txBody>
                </p:sp>
                <p:sp>
                  <p:nvSpPr>
                    <p:cNvPr id="2420" name="Oval 467"/>
                    <p:cNvSpPr>
                      <a:spLocks noChangeArrowheads="1"/>
                    </p:cNvSpPr>
                    <p:nvPr/>
                  </p:nvSpPr>
                  <p:spPr bwMode="auto">
                    <a:xfrm>
                      <a:off x="4677" y="3059"/>
                      <a:ext cx="15" cy="5"/>
                    </a:xfrm>
                    <a:prstGeom prst="ellipse">
                      <a:avLst/>
                    </a:prstGeom>
                    <a:solidFill>
                      <a:srgbClr val="A0A0A0"/>
                    </a:solidFill>
                    <a:ln w="9525">
                      <a:noFill/>
                      <a:round/>
                      <a:headEnd/>
                      <a:tailEnd/>
                    </a:ln>
                  </p:spPr>
                  <p:txBody>
                    <a:bodyPr/>
                    <a:lstStyle/>
                    <a:p>
                      <a:endParaRPr lang="en-US"/>
                    </a:p>
                  </p:txBody>
                </p:sp>
                <p:sp>
                  <p:nvSpPr>
                    <p:cNvPr id="2421" name="Oval 468"/>
                    <p:cNvSpPr>
                      <a:spLocks noChangeArrowheads="1"/>
                    </p:cNvSpPr>
                    <p:nvPr/>
                  </p:nvSpPr>
                  <p:spPr bwMode="auto">
                    <a:xfrm>
                      <a:off x="4695" y="3058"/>
                      <a:ext cx="16" cy="6"/>
                    </a:xfrm>
                    <a:prstGeom prst="ellipse">
                      <a:avLst/>
                    </a:prstGeom>
                    <a:solidFill>
                      <a:srgbClr val="A0A0A0"/>
                    </a:solidFill>
                    <a:ln w="9525">
                      <a:noFill/>
                      <a:round/>
                      <a:headEnd/>
                      <a:tailEnd/>
                    </a:ln>
                  </p:spPr>
                  <p:txBody>
                    <a:bodyPr/>
                    <a:lstStyle/>
                    <a:p>
                      <a:endParaRPr lang="en-US"/>
                    </a:p>
                  </p:txBody>
                </p:sp>
                <p:sp>
                  <p:nvSpPr>
                    <p:cNvPr id="2422" name="Freeform 469"/>
                    <p:cNvSpPr>
                      <a:spLocks/>
                    </p:cNvSpPr>
                    <p:nvPr/>
                  </p:nvSpPr>
                  <p:spPr bwMode="auto">
                    <a:xfrm>
                      <a:off x="4711" y="3061"/>
                      <a:ext cx="19" cy="2"/>
                    </a:xfrm>
                    <a:custGeom>
                      <a:avLst/>
                      <a:gdLst>
                        <a:gd name="T0" fmla="*/ 0 w 19"/>
                        <a:gd name="T1" fmla="*/ 0 h 5"/>
                        <a:gd name="T2" fmla="*/ 1 w 19"/>
                        <a:gd name="T3" fmla="*/ 0 h 5"/>
                        <a:gd name="T4" fmla="*/ 18 w 19"/>
                        <a:gd name="T5" fmla="*/ 0 h 5"/>
                        <a:gd name="T6" fmla="*/ 19 w 19"/>
                        <a:gd name="T7" fmla="*/ 0 h 5"/>
                        <a:gd name="T8" fmla="*/ 0 w 19"/>
                        <a:gd name="T9" fmla="*/ 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5"/>
                          </a:moveTo>
                          <a:lnTo>
                            <a:pt x="1" y="0"/>
                          </a:lnTo>
                          <a:lnTo>
                            <a:pt x="18" y="0"/>
                          </a:lnTo>
                          <a:lnTo>
                            <a:pt x="19" y="3"/>
                          </a:lnTo>
                          <a:lnTo>
                            <a:pt x="0" y="5"/>
                          </a:lnTo>
                          <a:close/>
                        </a:path>
                      </a:pathLst>
                    </a:custGeom>
                    <a:solidFill>
                      <a:srgbClr val="606060"/>
                    </a:solidFill>
                    <a:ln w="9525">
                      <a:noFill/>
                      <a:round/>
                      <a:headEnd/>
                      <a:tailEnd/>
                    </a:ln>
                  </p:spPr>
                  <p:txBody>
                    <a:bodyPr/>
                    <a:lstStyle/>
                    <a:p>
                      <a:endParaRPr lang="en-US"/>
                    </a:p>
                  </p:txBody>
                </p:sp>
                <p:sp>
                  <p:nvSpPr>
                    <p:cNvPr id="2423" name="Oval 470"/>
                    <p:cNvSpPr>
                      <a:spLocks noChangeArrowheads="1"/>
                    </p:cNvSpPr>
                    <p:nvPr/>
                  </p:nvSpPr>
                  <p:spPr bwMode="auto">
                    <a:xfrm>
                      <a:off x="4676" y="3057"/>
                      <a:ext cx="16" cy="6"/>
                    </a:xfrm>
                    <a:prstGeom prst="ellipse">
                      <a:avLst/>
                    </a:prstGeom>
                    <a:solidFill>
                      <a:srgbClr val="000000"/>
                    </a:solidFill>
                    <a:ln w="9525">
                      <a:noFill/>
                      <a:round/>
                      <a:headEnd/>
                      <a:tailEnd/>
                    </a:ln>
                  </p:spPr>
                  <p:txBody>
                    <a:bodyPr/>
                    <a:lstStyle/>
                    <a:p>
                      <a:endParaRPr lang="en-US"/>
                    </a:p>
                  </p:txBody>
                </p:sp>
                <p:sp>
                  <p:nvSpPr>
                    <p:cNvPr id="2424" name="Oval 471"/>
                    <p:cNvSpPr>
                      <a:spLocks noChangeArrowheads="1"/>
                    </p:cNvSpPr>
                    <p:nvPr/>
                  </p:nvSpPr>
                  <p:spPr bwMode="auto">
                    <a:xfrm>
                      <a:off x="4695" y="3057"/>
                      <a:ext cx="16" cy="6"/>
                    </a:xfrm>
                    <a:prstGeom prst="ellipse">
                      <a:avLst/>
                    </a:prstGeom>
                    <a:solidFill>
                      <a:srgbClr val="000000"/>
                    </a:solidFill>
                    <a:ln w="9525">
                      <a:noFill/>
                      <a:round/>
                      <a:headEnd/>
                      <a:tailEnd/>
                    </a:ln>
                  </p:spPr>
                  <p:txBody>
                    <a:bodyPr/>
                    <a:lstStyle/>
                    <a:p>
                      <a:endParaRPr lang="en-US"/>
                    </a:p>
                  </p:txBody>
                </p:sp>
              </p:grpSp>
            </p:grpSp>
          </p:grpSp>
          <p:sp>
            <p:nvSpPr>
              <p:cNvPr id="2238" name="Line 929"/>
              <p:cNvSpPr>
                <a:spLocks noChangeShapeType="1"/>
              </p:cNvSpPr>
              <p:nvPr/>
            </p:nvSpPr>
            <p:spPr bwMode="auto">
              <a:xfrm>
                <a:off x="6881224" y="2065283"/>
                <a:ext cx="717" cy="51665"/>
              </a:xfrm>
              <a:prstGeom prst="line">
                <a:avLst/>
              </a:prstGeom>
              <a:noFill/>
              <a:ln w="28575">
                <a:solidFill>
                  <a:srgbClr val="99FF33"/>
                </a:solidFill>
                <a:round/>
                <a:headEnd/>
                <a:tailEnd/>
              </a:ln>
            </p:spPr>
            <p:txBody>
              <a:bodyPr wrap="none" anchor="ctr"/>
              <a:lstStyle/>
              <a:p>
                <a:endParaRPr lang="en-US"/>
              </a:p>
            </p:txBody>
          </p:sp>
          <p:grpSp>
            <p:nvGrpSpPr>
              <p:cNvPr id="2561" name="Group 866"/>
              <p:cNvGrpSpPr>
                <a:grpSpLocks/>
              </p:cNvGrpSpPr>
              <p:nvPr/>
            </p:nvGrpSpPr>
            <p:grpSpPr bwMode="auto">
              <a:xfrm>
                <a:off x="6797038" y="1955179"/>
                <a:ext cx="225685" cy="141804"/>
                <a:chOff x="4804" y="1873"/>
                <a:chExt cx="441" cy="337"/>
              </a:xfrm>
            </p:grpSpPr>
            <p:sp>
              <p:nvSpPr>
                <p:cNvPr id="2247" name="Line 867"/>
                <p:cNvSpPr>
                  <a:spLocks noChangeShapeType="1"/>
                </p:cNvSpPr>
                <p:nvPr/>
              </p:nvSpPr>
              <p:spPr bwMode="auto">
                <a:xfrm flipH="1">
                  <a:off x="4835" y="2132"/>
                  <a:ext cx="16" cy="1"/>
                </a:xfrm>
                <a:prstGeom prst="line">
                  <a:avLst/>
                </a:prstGeom>
                <a:noFill/>
                <a:ln w="12700">
                  <a:solidFill>
                    <a:srgbClr val="808080"/>
                  </a:solidFill>
                  <a:round/>
                  <a:headEnd/>
                  <a:tailEnd/>
                </a:ln>
              </p:spPr>
              <p:txBody>
                <a:bodyPr/>
                <a:lstStyle/>
                <a:p>
                  <a:endParaRPr lang="en-US"/>
                </a:p>
              </p:txBody>
            </p:sp>
            <p:sp>
              <p:nvSpPr>
                <p:cNvPr id="2248" name="Line 868"/>
                <p:cNvSpPr>
                  <a:spLocks noChangeShapeType="1"/>
                </p:cNvSpPr>
                <p:nvPr/>
              </p:nvSpPr>
              <p:spPr bwMode="auto">
                <a:xfrm>
                  <a:off x="4835" y="2132"/>
                  <a:ext cx="1" cy="1"/>
                </a:xfrm>
                <a:prstGeom prst="line">
                  <a:avLst/>
                </a:prstGeom>
                <a:noFill/>
                <a:ln w="12700">
                  <a:solidFill>
                    <a:srgbClr val="808080"/>
                  </a:solidFill>
                  <a:round/>
                  <a:headEnd/>
                  <a:tailEnd/>
                </a:ln>
              </p:spPr>
              <p:txBody>
                <a:bodyPr/>
                <a:lstStyle/>
                <a:p>
                  <a:endParaRPr lang="en-US"/>
                </a:p>
              </p:txBody>
            </p:sp>
            <p:sp>
              <p:nvSpPr>
                <p:cNvPr id="2249" name="Line 869"/>
                <p:cNvSpPr>
                  <a:spLocks noChangeShapeType="1"/>
                </p:cNvSpPr>
                <p:nvPr/>
              </p:nvSpPr>
              <p:spPr bwMode="auto">
                <a:xfrm flipH="1">
                  <a:off x="4827" y="2132"/>
                  <a:ext cx="8" cy="1"/>
                </a:xfrm>
                <a:prstGeom prst="line">
                  <a:avLst/>
                </a:prstGeom>
                <a:noFill/>
                <a:ln w="12700">
                  <a:solidFill>
                    <a:srgbClr val="808080"/>
                  </a:solidFill>
                  <a:round/>
                  <a:headEnd/>
                  <a:tailEnd/>
                </a:ln>
              </p:spPr>
              <p:txBody>
                <a:bodyPr/>
                <a:lstStyle/>
                <a:p>
                  <a:endParaRPr lang="en-US"/>
                </a:p>
              </p:txBody>
            </p:sp>
            <p:sp>
              <p:nvSpPr>
                <p:cNvPr id="2250" name="Line 870"/>
                <p:cNvSpPr>
                  <a:spLocks noChangeShapeType="1"/>
                </p:cNvSpPr>
                <p:nvPr/>
              </p:nvSpPr>
              <p:spPr bwMode="auto">
                <a:xfrm flipH="1">
                  <a:off x="4820" y="2132"/>
                  <a:ext cx="7" cy="1"/>
                </a:xfrm>
                <a:prstGeom prst="line">
                  <a:avLst/>
                </a:prstGeom>
                <a:noFill/>
                <a:ln w="12700">
                  <a:solidFill>
                    <a:srgbClr val="808080"/>
                  </a:solidFill>
                  <a:round/>
                  <a:headEnd/>
                  <a:tailEnd/>
                </a:ln>
              </p:spPr>
              <p:txBody>
                <a:bodyPr/>
                <a:lstStyle/>
                <a:p>
                  <a:endParaRPr lang="en-US"/>
                </a:p>
              </p:txBody>
            </p:sp>
            <p:sp>
              <p:nvSpPr>
                <p:cNvPr id="2251" name="Line 871"/>
                <p:cNvSpPr>
                  <a:spLocks noChangeShapeType="1"/>
                </p:cNvSpPr>
                <p:nvPr/>
              </p:nvSpPr>
              <p:spPr bwMode="auto">
                <a:xfrm>
                  <a:off x="4820" y="2132"/>
                  <a:ext cx="1" cy="1"/>
                </a:xfrm>
                <a:prstGeom prst="line">
                  <a:avLst/>
                </a:prstGeom>
                <a:noFill/>
                <a:ln w="12700">
                  <a:solidFill>
                    <a:srgbClr val="808080"/>
                  </a:solidFill>
                  <a:round/>
                  <a:headEnd/>
                  <a:tailEnd/>
                </a:ln>
              </p:spPr>
              <p:txBody>
                <a:bodyPr/>
                <a:lstStyle/>
                <a:p>
                  <a:endParaRPr lang="en-US"/>
                </a:p>
              </p:txBody>
            </p:sp>
            <p:sp>
              <p:nvSpPr>
                <p:cNvPr id="2252" name="Line 872"/>
                <p:cNvSpPr>
                  <a:spLocks noChangeShapeType="1"/>
                </p:cNvSpPr>
                <p:nvPr/>
              </p:nvSpPr>
              <p:spPr bwMode="auto">
                <a:xfrm flipH="1">
                  <a:off x="4812" y="2132"/>
                  <a:ext cx="8" cy="1"/>
                </a:xfrm>
                <a:prstGeom prst="line">
                  <a:avLst/>
                </a:prstGeom>
                <a:noFill/>
                <a:ln w="12700">
                  <a:solidFill>
                    <a:srgbClr val="808080"/>
                  </a:solidFill>
                  <a:round/>
                  <a:headEnd/>
                  <a:tailEnd/>
                </a:ln>
              </p:spPr>
              <p:txBody>
                <a:bodyPr/>
                <a:lstStyle/>
                <a:p>
                  <a:endParaRPr lang="en-US"/>
                </a:p>
              </p:txBody>
            </p:sp>
            <p:sp>
              <p:nvSpPr>
                <p:cNvPr id="2253" name="Line 873"/>
                <p:cNvSpPr>
                  <a:spLocks noChangeShapeType="1"/>
                </p:cNvSpPr>
                <p:nvPr/>
              </p:nvSpPr>
              <p:spPr bwMode="auto">
                <a:xfrm>
                  <a:off x="4812" y="2132"/>
                  <a:ext cx="1" cy="1"/>
                </a:xfrm>
                <a:prstGeom prst="line">
                  <a:avLst/>
                </a:prstGeom>
                <a:noFill/>
                <a:ln w="12700">
                  <a:solidFill>
                    <a:srgbClr val="808080"/>
                  </a:solidFill>
                  <a:round/>
                  <a:headEnd/>
                  <a:tailEnd/>
                </a:ln>
              </p:spPr>
              <p:txBody>
                <a:bodyPr/>
                <a:lstStyle/>
                <a:p>
                  <a:endParaRPr lang="en-US"/>
                </a:p>
              </p:txBody>
            </p:sp>
            <p:sp>
              <p:nvSpPr>
                <p:cNvPr id="2254" name="Line 874"/>
                <p:cNvSpPr>
                  <a:spLocks noChangeShapeType="1"/>
                </p:cNvSpPr>
                <p:nvPr/>
              </p:nvSpPr>
              <p:spPr bwMode="auto">
                <a:xfrm>
                  <a:off x="4812" y="2132"/>
                  <a:ext cx="1" cy="7"/>
                </a:xfrm>
                <a:prstGeom prst="line">
                  <a:avLst/>
                </a:prstGeom>
                <a:noFill/>
                <a:ln w="12700">
                  <a:solidFill>
                    <a:srgbClr val="808080"/>
                  </a:solidFill>
                  <a:round/>
                  <a:headEnd/>
                  <a:tailEnd/>
                </a:ln>
              </p:spPr>
              <p:txBody>
                <a:bodyPr/>
                <a:lstStyle/>
                <a:p>
                  <a:endParaRPr lang="en-US"/>
                </a:p>
              </p:txBody>
            </p:sp>
            <p:sp>
              <p:nvSpPr>
                <p:cNvPr id="2255" name="Line 875"/>
                <p:cNvSpPr>
                  <a:spLocks noChangeShapeType="1"/>
                </p:cNvSpPr>
                <p:nvPr/>
              </p:nvSpPr>
              <p:spPr bwMode="auto">
                <a:xfrm flipH="1">
                  <a:off x="4804" y="2139"/>
                  <a:ext cx="8" cy="1"/>
                </a:xfrm>
                <a:prstGeom prst="line">
                  <a:avLst/>
                </a:prstGeom>
                <a:noFill/>
                <a:ln w="12700">
                  <a:solidFill>
                    <a:srgbClr val="808080"/>
                  </a:solidFill>
                  <a:round/>
                  <a:headEnd/>
                  <a:tailEnd/>
                </a:ln>
              </p:spPr>
              <p:txBody>
                <a:bodyPr/>
                <a:lstStyle/>
                <a:p>
                  <a:endParaRPr lang="en-US"/>
                </a:p>
              </p:txBody>
            </p:sp>
            <p:sp>
              <p:nvSpPr>
                <p:cNvPr id="2256" name="Line 876"/>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2257" name="Line 877"/>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2258" name="Line 878"/>
                <p:cNvSpPr>
                  <a:spLocks noChangeShapeType="1"/>
                </p:cNvSpPr>
                <p:nvPr/>
              </p:nvSpPr>
              <p:spPr bwMode="auto">
                <a:xfrm>
                  <a:off x="4804" y="2139"/>
                  <a:ext cx="8" cy="8"/>
                </a:xfrm>
                <a:prstGeom prst="line">
                  <a:avLst/>
                </a:prstGeom>
                <a:noFill/>
                <a:ln w="12700">
                  <a:solidFill>
                    <a:srgbClr val="808080"/>
                  </a:solidFill>
                  <a:round/>
                  <a:headEnd/>
                  <a:tailEnd/>
                </a:ln>
              </p:spPr>
              <p:txBody>
                <a:bodyPr/>
                <a:lstStyle/>
                <a:p>
                  <a:endParaRPr lang="en-US"/>
                </a:p>
              </p:txBody>
            </p:sp>
            <p:sp>
              <p:nvSpPr>
                <p:cNvPr id="2259" name="Line 879"/>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2260" name="Line 880"/>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2261" name="Line 881"/>
                <p:cNvSpPr>
                  <a:spLocks noChangeShapeType="1"/>
                </p:cNvSpPr>
                <p:nvPr/>
              </p:nvSpPr>
              <p:spPr bwMode="auto">
                <a:xfrm>
                  <a:off x="4812" y="2147"/>
                  <a:ext cx="8" cy="1"/>
                </a:xfrm>
                <a:prstGeom prst="line">
                  <a:avLst/>
                </a:prstGeom>
                <a:noFill/>
                <a:ln w="12700">
                  <a:solidFill>
                    <a:srgbClr val="808080"/>
                  </a:solidFill>
                  <a:round/>
                  <a:headEnd/>
                  <a:tailEnd/>
                </a:ln>
              </p:spPr>
              <p:txBody>
                <a:bodyPr/>
                <a:lstStyle/>
                <a:p>
                  <a:endParaRPr lang="en-US"/>
                </a:p>
              </p:txBody>
            </p:sp>
            <p:sp>
              <p:nvSpPr>
                <p:cNvPr id="2262" name="Line 882"/>
                <p:cNvSpPr>
                  <a:spLocks noChangeShapeType="1"/>
                </p:cNvSpPr>
                <p:nvPr/>
              </p:nvSpPr>
              <p:spPr bwMode="auto">
                <a:xfrm>
                  <a:off x="4820" y="2147"/>
                  <a:ext cx="1" cy="1"/>
                </a:xfrm>
                <a:prstGeom prst="line">
                  <a:avLst/>
                </a:prstGeom>
                <a:noFill/>
                <a:ln w="12700">
                  <a:solidFill>
                    <a:srgbClr val="808080"/>
                  </a:solidFill>
                  <a:round/>
                  <a:headEnd/>
                  <a:tailEnd/>
                </a:ln>
              </p:spPr>
              <p:txBody>
                <a:bodyPr/>
                <a:lstStyle/>
                <a:p>
                  <a:endParaRPr lang="en-US"/>
                </a:p>
              </p:txBody>
            </p:sp>
            <p:sp>
              <p:nvSpPr>
                <p:cNvPr id="2263" name="Line 883"/>
                <p:cNvSpPr>
                  <a:spLocks noChangeShapeType="1"/>
                </p:cNvSpPr>
                <p:nvPr/>
              </p:nvSpPr>
              <p:spPr bwMode="auto">
                <a:xfrm>
                  <a:off x="4820" y="2147"/>
                  <a:ext cx="7" cy="1"/>
                </a:xfrm>
                <a:prstGeom prst="line">
                  <a:avLst/>
                </a:prstGeom>
                <a:noFill/>
                <a:ln w="12700">
                  <a:solidFill>
                    <a:srgbClr val="808080"/>
                  </a:solidFill>
                  <a:round/>
                  <a:headEnd/>
                  <a:tailEnd/>
                </a:ln>
              </p:spPr>
              <p:txBody>
                <a:bodyPr/>
                <a:lstStyle/>
                <a:p>
                  <a:endParaRPr lang="en-US"/>
                </a:p>
              </p:txBody>
            </p:sp>
            <p:sp>
              <p:nvSpPr>
                <p:cNvPr id="2264" name="Line 884"/>
                <p:cNvSpPr>
                  <a:spLocks noChangeShapeType="1"/>
                </p:cNvSpPr>
                <p:nvPr/>
              </p:nvSpPr>
              <p:spPr bwMode="auto">
                <a:xfrm>
                  <a:off x="4827" y="2147"/>
                  <a:ext cx="1" cy="1"/>
                </a:xfrm>
                <a:prstGeom prst="line">
                  <a:avLst/>
                </a:prstGeom>
                <a:noFill/>
                <a:ln w="12700">
                  <a:solidFill>
                    <a:srgbClr val="808080"/>
                  </a:solidFill>
                  <a:round/>
                  <a:headEnd/>
                  <a:tailEnd/>
                </a:ln>
              </p:spPr>
              <p:txBody>
                <a:bodyPr/>
                <a:lstStyle/>
                <a:p>
                  <a:endParaRPr lang="en-US"/>
                </a:p>
              </p:txBody>
            </p:sp>
            <p:sp>
              <p:nvSpPr>
                <p:cNvPr id="2265" name="Line 885"/>
                <p:cNvSpPr>
                  <a:spLocks noChangeShapeType="1"/>
                </p:cNvSpPr>
                <p:nvPr/>
              </p:nvSpPr>
              <p:spPr bwMode="auto">
                <a:xfrm>
                  <a:off x="4827" y="2147"/>
                  <a:ext cx="8" cy="1"/>
                </a:xfrm>
                <a:prstGeom prst="line">
                  <a:avLst/>
                </a:prstGeom>
                <a:noFill/>
                <a:ln w="12700">
                  <a:solidFill>
                    <a:srgbClr val="808080"/>
                  </a:solidFill>
                  <a:round/>
                  <a:headEnd/>
                  <a:tailEnd/>
                </a:ln>
              </p:spPr>
              <p:txBody>
                <a:bodyPr/>
                <a:lstStyle/>
                <a:p>
                  <a:endParaRPr lang="en-US"/>
                </a:p>
              </p:txBody>
            </p:sp>
            <p:sp>
              <p:nvSpPr>
                <p:cNvPr id="2266" name="Line 886"/>
                <p:cNvSpPr>
                  <a:spLocks noChangeShapeType="1"/>
                </p:cNvSpPr>
                <p:nvPr/>
              </p:nvSpPr>
              <p:spPr bwMode="auto">
                <a:xfrm>
                  <a:off x="4835" y="2147"/>
                  <a:ext cx="1" cy="1"/>
                </a:xfrm>
                <a:prstGeom prst="line">
                  <a:avLst/>
                </a:prstGeom>
                <a:noFill/>
                <a:ln w="12700">
                  <a:solidFill>
                    <a:srgbClr val="808080"/>
                  </a:solidFill>
                  <a:round/>
                  <a:headEnd/>
                  <a:tailEnd/>
                </a:ln>
              </p:spPr>
              <p:txBody>
                <a:bodyPr/>
                <a:lstStyle/>
                <a:p>
                  <a:endParaRPr lang="en-US"/>
                </a:p>
              </p:txBody>
            </p:sp>
            <p:sp>
              <p:nvSpPr>
                <p:cNvPr id="2267" name="Line 887"/>
                <p:cNvSpPr>
                  <a:spLocks noChangeShapeType="1"/>
                </p:cNvSpPr>
                <p:nvPr/>
              </p:nvSpPr>
              <p:spPr bwMode="auto">
                <a:xfrm>
                  <a:off x="4835" y="2147"/>
                  <a:ext cx="8" cy="1"/>
                </a:xfrm>
                <a:prstGeom prst="line">
                  <a:avLst/>
                </a:prstGeom>
                <a:noFill/>
                <a:ln w="12700">
                  <a:solidFill>
                    <a:srgbClr val="808080"/>
                  </a:solidFill>
                  <a:round/>
                  <a:headEnd/>
                  <a:tailEnd/>
                </a:ln>
              </p:spPr>
              <p:txBody>
                <a:bodyPr/>
                <a:lstStyle/>
                <a:p>
                  <a:endParaRPr lang="en-US"/>
                </a:p>
              </p:txBody>
            </p:sp>
            <p:sp>
              <p:nvSpPr>
                <p:cNvPr id="2268" name="Line 888"/>
                <p:cNvSpPr>
                  <a:spLocks noChangeShapeType="1"/>
                </p:cNvSpPr>
                <p:nvPr/>
              </p:nvSpPr>
              <p:spPr bwMode="auto">
                <a:xfrm>
                  <a:off x="4843" y="2147"/>
                  <a:ext cx="8" cy="8"/>
                </a:xfrm>
                <a:prstGeom prst="line">
                  <a:avLst/>
                </a:prstGeom>
                <a:noFill/>
                <a:ln w="12700">
                  <a:solidFill>
                    <a:srgbClr val="808080"/>
                  </a:solidFill>
                  <a:round/>
                  <a:headEnd/>
                  <a:tailEnd/>
                </a:ln>
              </p:spPr>
              <p:txBody>
                <a:bodyPr/>
                <a:lstStyle/>
                <a:p>
                  <a:endParaRPr lang="en-US"/>
                </a:p>
              </p:txBody>
            </p:sp>
            <p:sp>
              <p:nvSpPr>
                <p:cNvPr id="2269" name="Line 889"/>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2270" name="Line 890"/>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2271" name="Freeform 891"/>
                <p:cNvSpPr>
                  <a:spLocks/>
                </p:cNvSpPr>
                <p:nvPr/>
              </p:nvSpPr>
              <p:spPr bwMode="auto">
                <a:xfrm>
                  <a:off x="4851" y="2116"/>
                  <a:ext cx="338" cy="62"/>
                </a:xfrm>
                <a:custGeom>
                  <a:avLst/>
                  <a:gdLst>
                    <a:gd name="T0" fmla="*/ 0 w 338"/>
                    <a:gd name="T1" fmla="*/ 8 h 62"/>
                    <a:gd name="T2" fmla="*/ 0 w 338"/>
                    <a:gd name="T3" fmla="*/ 31 h 62"/>
                    <a:gd name="T4" fmla="*/ 275 w 338"/>
                    <a:gd name="T5" fmla="*/ 62 h 62"/>
                    <a:gd name="T6" fmla="*/ 338 w 338"/>
                    <a:gd name="T7" fmla="*/ 23 h 62"/>
                    <a:gd name="T8" fmla="*/ 338 w 338"/>
                    <a:gd name="T9" fmla="*/ 0 h 62"/>
                    <a:gd name="T10" fmla="*/ 275 w 338"/>
                    <a:gd name="T11" fmla="*/ 31 h 62"/>
                    <a:gd name="T12" fmla="*/ 0 w 338"/>
                    <a:gd name="T13" fmla="*/ 8 h 62"/>
                    <a:gd name="T14" fmla="*/ 0 60000 65536"/>
                    <a:gd name="T15" fmla="*/ 0 60000 65536"/>
                    <a:gd name="T16" fmla="*/ 0 60000 65536"/>
                    <a:gd name="T17" fmla="*/ 0 60000 65536"/>
                    <a:gd name="T18" fmla="*/ 0 60000 65536"/>
                    <a:gd name="T19" fmla="*/ 0 60000 65536"/>
                    <a:gd name="T20" fmla="*/ 0 60000 65536"/>
                    <a:gd name="T21" fmla="*/ 0 w 338"/>
                    <a:gd name="T22" fmla="*/ 0 h 62"/>
                    <a:gd name="T23" fmla="*/ 338 w 33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62">
                      <a:moveTo>
                        <a:pt x="0" y="8"/>
                      </a:moveTo>
                      <a:lnTo>
                        <a:pt x="0" y="31"/>
                      </a:lnTo>
                      <a:lnTo>
                        <a:pt x="275" y="62"/>
                      </a:lnTo>
                      <a:lnTo>
                        <a:pt x="338" y="23"/>
                      </a:lnTo>
                      <a:lnTo>
                        <a:pt x="338" y="0"/>
                      </a:lnTo>
                      <a:lnTo>
                        <a:pt x="275" y="31"/>
                      </a:lnTo>
                      <a:lnTo>
                        <a:pt x="0" y="8"/>
                      </a:lnTo>
                      <a:close/>
                    </a:path>
                  </a:pathLst>
                </a:custGeom>
                <a:solidFill>
                  <a:srgbClr val="9F9F9F"/>
                </a:solidFill>
                <a:ln w="9525">
                  <a:noFill/>
                  <a:round/>
                  <a:headEnd/>
                  <a:tailEnd/>
                </a:ln>
              </p:spPr>
              <p:txBody>
                <a:bodyPr/>
                <a:lstStyle/>
                <a:p>
                  <a:endParaRPr lang="en-US"/>
                </a:p>
              </p:txBody>
            </p:sp>
            <p:sp>
              <p:nvSpPr>
                <p:cNvPr id="2272" name="Freeform 892"/>
                <p:cNvSpPr>
                  <a:spLocks/>
                </p:cNvSpPr>
                <p:nvPr/>
              </p:nvSpPr>
              <p:spPr bwMode="auto">
                <a:xfrm>
                  <a:off x="4843" y="2061"/>
                  <a:ext cx="283" cy="86"/>
                </a:xfrm>
                <a:custGeom>
                  <a:avLst/>
                  <a:gdLst>
                    <a:gd name="T0" fmla="*/ 0 w 283"/>
                    <a:gd name="T1" fmla="*/ 0 h 86"/>
                    <a:gd name="T2" fmla="*/ 283 w 283"/>
                    <a:gd name="T3" fmla="*/ 24 h 86"/>
                    <a:gd name="T4" fmla="*/ 283 w 283"/>
                    <a:gd name="T5" fmla="*/ 86 h 86"/>
                    <a:gd name="T6" fmla="*/ 0 w 283"/>
                    <a:gd name="T7" fmla="*/ 63 h 86"/>
                    <a:gd name="T8" fmla="*/ 0 w 283"/>
                    <a:gd name="T9" fmla="*/ 0 h 86"/>
                    <a:gd name="T10" fmla="*/ 0 60000 65536"/>
                    <a:gd name="T11" fmla="*/ 0 60000 65536"/>
                    <a:gd name="T12" fmla="*/ 0 60000 65536"/>
                    <a:gd name="T13" fmla="*/ 0 60000 65536"/>
                    <a:gd name="T14" fmla="*/ 0 60000 65536"/>
                    <a:gd name="T15" fmla="*/ 0 w 283"/>
                    <a:gd name="T16" fmla="*/ 0 h 86"/>
                    <a:gd name="T17" fmla="*/ 283 w 283"/>
                    <a:gd name="T18" fmla="*/ 86 h 86"/>
                  </a:gdLst>
                  <a:ahLst/>
                  <a:cxnLst>
                    <a:cxn ang="T10">
                      <a:pos x="T0" y="T1"/>
                    </a:cxn>
                    <a:cxn ang="T11">
                      <a:pos x="T2" y="T3"/>
                    </a:cxn>
                    <a:cxn ang="T12">
                      <a:pos x="T4" y="T5"/>
                    </a:cxn>
                    <a:cxn ang="T13">
                      <a:pos x="T6" y="T7"/>
                    </a:cxn>
                    <a:cxn ang="T14">
                      <a:pos x="T8" y="T9"/>
                    </a:cxn>
                  </a:cxnLst>
                  <a:rect l="T15" t="T16" r="T17" b="T18"/>
                  <a:pathLst>
                    <a:path w="283" h="86">
                      <a:moveTo>
                        <a:pt x="0" y="0"/>
                      </a:moveTo>
                      <a:lnTo>
                        <a:pt x="283" y="24"/>
                      </a:lnTo>
                      <a:lnTo>
                        <a:pt x="283" y="86"/>
                      </a:lnTo>
                      <a:lnTo>
                        <a:pt x="0" y="63"/>
                      </a:lnTo>
                      <a:lnTo>
                        <a:pt x="0" y="0"/>
                      </a:lnTo>
                      <a:close/>
                    </a:path>
                  </a:pathLst>
                </a:custGeom>
                <a:solidFill>
                  <a:srgbClr val="C0C0C0"/>
                </a:solidFill>
                <a:ln w="9525">
                  <a:noFill/>
                  <a:round/>
                  <a:headEnd/>
                  <a:tailEnd/>
                </a:ln>
              </p:spPr>
              <p:txBody>
                <a:bodyPr/>
                <a:lstStyle/>
                <a:p>
                  <a:endParaRPr lang="en-US"/>
                </a:p>
              </p:txBody>
            </p:sp>
            <p:sp>
              <p:nvSpPr>
                <p:cNvPr id="2273" name="Line 893"/>
                <p:cNvSpPr>
                  <a:spLocks noChangeShapeType="1"/>
                </p:cNvSpPr>
                <p:nvPr/>
              </p:nvSpPr>
              <p:spPr bwMode="auto">
                <a:xfrm>
                  <a:off x="4843" y="2077"/>
                  <a:ext cx="283" cy="23"/>
                </a:xfrm>
                <a:prstGeom prst="line">
                  <a:avLst/>
                </a:prstGeom>
                <a:noFill/>
                <a:ln w="12700">
                  <a:solidFill>
                    <a:srgbClr val="000000"/>
                  </a:solidFill>
                  <a:round/>
                  <a:headEnd/>
                  <a:tailEnd/>
                </a:ln>
              </p:spPr>
              <p:txBody>
                <a:bodyPr/>
                <a:lstStyle/>
                <a:p>
                  <a:endParaRPr lang="en-US"/>
                </a:p>
              </p:txBody>
            </p:sp>
            <p:sp>
              <p:nvSpPr>
                <p:cNvPr id="2274" name="Line 894"/>
                <p:cNvSpPr>
                  <a:spLocks noChangeShapeType="1"/>
                </p:cNvSpPr>
                <p:nvPr/>
              </p:nvSpPr>
              <p:spPr bwMode="auto">
                <a:xfrm>
                  <a:off x="5048" y="2092"/>
                  <a:ext cx="63" cy="8"/>
                </a:xfrm>
                <a:prstGeom prst="line">
                  <a:avLst/>
                </a:prstGeom>
                <a:noFill/>
                <a:ln w="12700">
                  <a:solidFill>
                    <a:srgbClr val="000000"/>
                  </a:solidFill>
                  <a:round/>
                  <a:headEnd/>
                  <a:tailEnd/>
                </a:ln>
              </p:spPr>
              <p:txBody>
                <a:bodyPr/>
                <a:lstStyle/>
                <a:p>
                  <a:endParaRPr lang="en-US"/>
                </a:p>
              </p:txBody>
            </p:sp>
            <p:sp>
              <p:nvSpPr>
                <p:cNvPr id="2275" name="Line 895"/>
                <p:cNvSpPr>
                  <a:spLocks noChangeShapeType="1"/>
                </p:cNvSpPr>
                <p:nvPr/>
              </p:nvSpPr>
              <p:spPr bwMode="auto">
                <a:xfrm>
                  <a:off x="4985" y="2085"/>
                  <a:ext cx="55" cy="7"/>
                </a:xfrm>
                <a:prstGeom prst="line">
                  <a:avLst/>
                </a:prstGeom>
                <a:noFill/>
                <a:ln w="12700">
                  <a:solidFill>
                    <a:srgbClr val="000000"/>
                  </a:solidFill>
                  <a:round/>
                  <a:headEnd/>
                  <a:tailEnd/>
                </a:ln>
              </p:spPr>
              <p:txBody>
                <a:bodyPr/>
                <a:lstStyle/>
                <a:p>
                  <a:endParaRPr lang="en-US"/>
                </a:p>
              </p:txBody>
            </p:sp>
            <p:sp>
              <p:nvSpPr>
                <p:cNvPr id="2276" name="Line 896"/>
                <p:cNvSpPr>
                  <a:spLocks noChangeShapeType="1"/>
                </p:cNvSpPr>
                <p:nvPr/>
              </p:nvSpPr>
              <p:spPr bwMode="auto">
                <a:xfrm>
                  <a:off x="4843" y="2092"/>
                  <a:ext cx="283" cy="24"/>
                </a:xfrm>
                <a:prstGeom prst="line">
                  <a:avLst/>
                </a:prstGeom>
                <a:noFill/>
                <a:ln w="12700">
                  <a:solidFill>
                    <a:srgbClr val="000000"/>
                  </a:solidFill>
                  <a:round/>
                  <a:headEnd/>
                  <a:tailEnd/>
                </a:ln>
              </p:spPr>
              <p:txBody>
                <a:bodyPr/>
                <a:lstStyle/>
                <a:p>
                  <a:endParaRPr lang="en-US"/>
                </a:p>
              </p:txBody>
            </p:sp>
            <p:sp>
              <p:nvSpPr>
                <p:cNvPr id="2277" name="Freeform 897"/>
                <p:cNvSpPr>
                  <a:spLocks/>
                </p:cNvSpPr>
                <p:nvPr/>
              </p:nvSpPr>
              <p:spPr bwMode="auto">
                <a:xfrm>
                  <a:off x="4843" y="2046"/>
                  <a:ext cx="346" cy="39"/>
                </a:xfrm>
                <a:custGeom>
                  <a:avLst/>
                  <a:gdLst>
                    <a:gd name="T0" fmla="*/ 0 w 346"/>
                    <a:gd name="T1" fmla="*/ 15 h 39"/>
                    <a:gd name="T2" fmla="*/ 283 w 346"/>
                    <a:gd name="T3" fmla="*/ 39 h 39"/>
                    <a:gd name="T4" fmla="*/ 346 w 346"/>
                    <a:gd name="T5" fmla="*/ 15 h 39"/>
                    <a:gd name="T6" fmla="*/ 323 w 346"/>
                    <a:gd name="T7" fmla="*/ 15 h 39"/>
                    <a:gd name="T8" fmla="*/ 110 w 346"/>
                    <a:gd name="T9" fmla="*/ 0 h 39"/>
                    <a:gd name="T10" fmla="*/ 0 w 346"/>
                    <a:gd name="T11" fmla="*/ 15 h 39"/>
                    <a:gd name="T12" fmla="*/ 0 60000 65536"/>
                    <a:gd name="T13" fmla="*/ 0 60000 65536"/>
                    <a:gd name="T14" fmla="*/ 0 60000 65536"/>
                    <a:gd name="T15" fmla="*/ 0 60000 65536"/>
                    <a:gd name="T16" fmla="*/ 0 60000 65536"/>
                    <a:gd name="T17" fmla="*/ 0 60000 65536"/>
                    <a:gd name="T18" fmla="*/ 0 w 346"/>
                    <a:gd name="T19" fmla="*/ 0 h 39"/>
                    <a:gd name="T20" fmla="*/ 346 w 34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6" h="39">
                      <a:moveTo>
                        <a:pt x="0" y="15"/>
                      </a:moveTo>
                      <a:lnTo>
                        <a:pt x="283" y="39"/>
                      </a:lnTo>
                      <a:lnTo>
                        <a:pt x="346" y="15"/>
                      </a:lnTo>
                      <a:lnTo>
                        <a:pt x="323" y="15"/>
                      </a:lnTo>
                      <a:lnTo>
                        <a:pt x="110" y="0"/>
                      </a:lnTo>
                      <a:lnTo>
                        <a:pt x="0" y="15"/>
                      </a:lnTo>
                      <a:close/>
                    </a:path>
                  </a:pathLst>
                </a:custGeom>
                <a:solidFill>
                  <a:srgbClr val="DFDFDF"/>
                </a:solidFill>
                <a:ln w="9525">
                  <a:noFill/>
                  <a:round/>
                  <a:headEnd/>
                  <a:tailEnd/>
                </a:ln>
              </p:spPr>
              <p:txBody>
                <a:bodyPr/>
                <a:lstStyle/>
                <a:p>
                  <a:endParaRPr lang="en-US"/>
                </a:p>
              </p:txBody>
            </p:sp>
            <p:sp>
              <p:nvSpPr>
                <p:cNvPr id="2278" name="Freeform 898"/>
                <p:cNvSpPr>
                  <a:spLocks/>
                </p:cNvSpPr>
                <p:nvPr/>
              </p:nvSpPr>
              <p:spPr bwMode="auto">
                <a:xfrm>
                  <a:off x="4922" y="2053"/>
                  <a:ext cx="259" cy="24"/>
                </a:xfrm>
                <a:custGeom>
                  <a:avLst/>
                  <a:gdLst>
                    <a:gd name="T0" fmla="*/ 23 w 259"/>
                    <a:gd name="T1" fmla="*/ 0 h 24"/>
                    <a:gd name="T2" fmla="*/ 0 w 259"/>
                    <a:gd name="T3" fmla="*/ 8 h 24"/>
                    <a:gd name="T4" fmla="*/ 204 w 259"/>
                    <a:gd name="T5" fmla="*/ 24 h 24"/>
                    <a:gd name="T6" fmla="*/ 244 w 259"/>
                    <a:gd name="T7" fmla="*/ 16 h 24"/>
                    <a:gd name="T8" fmla="*/ 236 w 259"/>
                    <a:gd name="T9" fmla="*/ 8 h 24"/>
                    <a:gd name="T10" fmla="*/ 259 w 259"/>
                    <a:gd name="T11" fmla="*/ 8 h 24"/>
                    <a:gd name="T12" fmla="*/ 244 w 259"/>
                    <a:gd name="T13" fmla="*/ 8 h 24"/>
                    <a:gd name="T14" fmla="*/ 23 w 259"/>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24"/>
                    <a:gd name="T26" fmla="*/ 259 w 25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24">
                      <a:moveTo>
                        <a:pt x="23" y="0"/>
                      </a:moveTo>
                      <a:lnTo>
                        <a:pt x="0" y="8"/>
                      </a:lnTo>
                      <a:lnTo>
                        <a:pt x="204" y="24"/>
                      </a:lnTo>
                      <a:lnTo>
                        <a:pt x="244" y="16"/>
                      </a:lnTo>
                      <a:lnTo>
                        <a:pt x="236" y="8"/>
                      </a:lnTo>
                      <a:lnTo>
                        <a:pt x="259" y="8"/>
                      </a:lnTo>
                      <a:lnTo>
                        <a:pt x="244" y="8"/>
                      </a:lnTo>
                      <a:lnTo>
                        <a:pt x="23" y="0"/>
                      </a:lnTo>
                      <a:close/>
                    </a:path>
                  </a:pathLst>
                </a:custGeom>
                <a:solidFill>
                  <a:srgbClr val="5F5F5F"/>
                </a:solidFill>
                <a:ln w="9525">
                  <a:noFill/>
                  <a:round/>
                  <a:headEnd/>
                  <a:tailEnd/>
                </a:ln>
              </p:spPr>
              <p:txBody>
                <a:bodyPr/>
                <a:lstStyle/>
                <a:p>
                  <a:endParaRPr lang="en-US"/>
                </a:p>
              </p:txBody>
            </p:sp>
            <p:sp>
              <p:nvSpPr>
                <p:cNvPr id="2279" name="Freeform 899"/>
                <p:cNvSpPr>
                  <a:spLocks/>
                </p:cNvSpPr>
                <p:nvPr/>
              </p:nvSpPr>
              <p:spPr bwMode="auto">
                <a:xfrm>
                  <a:off x="5150" y="1905"/>
                  <a:ext cx="39" cy="156"/>
                </a:xfrm>
                <a:custGeom>
                  <a:avLst/>
                  <a:gdLst>
                    <a:gd name="T0" fmla="*/ 8 w 39"/>
                    <a:gd name="T1" fmla="*/ 0 h 156"/>
                    <a:gd name="T2" fmla="*/ 39 w 39"/>
                    <a:gd name="T3" fmla="*/ 8 h 156"/>
                    <a:gd name="T4" fmla="*/ 39 w 39"/>
                    <a:gd name="T5" fmla="*/ 78 h 156"/>
                    <a:gd name="T6" fmla="*/ 31 w 39"/>
                    <a:gd name="T7" fmla="*/ 148 h 156"/>
                    <a:gd name="T8" fmla="*/ 0 w 39"/>
                    <a:gd name="T9" fmla="*/ 156 h 156"/>
                    <a:gd name="T10" fmla="*/ 8 w 39"/>
                    <a:gd name="T11" fmla="*/ 0 h 156"/>
                    <a:gd name="T12" fmla="*/ 0 60000 65536"/>
                    <a:gd name="T13" fmla="*/ 0 60000 65536"/>
                    <a:gd name="T14" fmla="*/ 0 60000 65536"/>
                    <a:gd name="T15" fmla="*/ 0 60000 65536"/>
                    <a:gd name="T16" fmla="*/ 0 60000 65536"/>
                    <a:gd name="T17" fmla="*/ 0 60000 65536"/>
                    <a:gd name="T18" fmla="*/ 0 w 39"/>
                    <a:gd name="T19" fmla="*/ 0 h 156"/>
                    <a:gd name="T20" fmla="*/ 39 w 39"/>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39" h="156">
                      <a:moveTo>
                        <a:pt x="8" y="0"/>
                      </a:moveTo>
                      <a:lnTo>
                        <a:pt x="39" y="8"/>
                      </a:lnTo>
                      <a:lnTo>
                        <a:pt x="39" y="78"/>
                      </a:lnTo>
                      <a:lnTo>
                        <a:pt x="31" y="148"/>
                      </a:lnTo>
                      <a:lnTo>
                        <a:pt x="0" y="156"/>
                      </a:lnTo>
                      <a:lnTo>
                        <a:pt x="8" y="0"/>
                      </a:lnTo>
                      <a:close/>
                    </a:path>
                  </a:pathLst>
                </a:custGeom>
                <a:solidFill>
                  <a:srgbClr val="9F9F9F"/>
                </a:solidFill>
                <a:ln w="9525">
                  <a:noFill/>
                  <a:round/>
                  <a:headEnd/>
                  <a:tailEnd/>
                </a:ln>
              </p:spPr>
              <p:txBody>
                <a:bodyPr/>
                <a:lstStyle/>
                <a:p>
                  <a:endParaRPr lang="en-US"/>
                </a:p>
              </p:txBody>
            </p:sp>
            <p:sp>
              <p:nvSpPr>
                <p:cNvPr id="2280" name="Line 900"/>
                <p:cNvSpPr>
                  <a:spLocks noChangeShapeType="1"/>
                </p:cNvSpPr>
                <p:nvPr/>
              </p:nvSpPr>
              <p:spPr bwMode="auto">
                <a:xfrm>
                  <a:off x="5158" y="1913"/>
                  <a:ext cx="31" cy="7"/>
                </a:xfrm>
                <a:prstGeom prst="line">
                  <a:avLst/>
                </a:prstGeom>
                <a:noFill/>
                <a:ln w="12700">
                  <a:solidFill>
                    <a:srgbClr val="7F7F7F"/>
                  </a:solidFill>
                  <a:round/>
                  <a:headEnd/>
                  <a:tailEnd/>
                </a:ln>
              </p:spPr>
              <p:txBody>
                <a:bodyPr/>
                <a:lstStyle/>
                <a:p>
                  <a:endParaRPr lang="en-US"/>
                </a:p>
              </p:txBody>
            </p:sp>
            <p:sp>
              <p:nvSpPr>
                <p:cNvPr id="2281" name="Line 901"/>
                <p:cNvSpPr>
                  <a:spLocks noChangeShapeType="1"/>
                </p:cNvSpPr>
                <p:nvPr/>
              </p:nvSpPr>
              <p:spPr bwMode="auto">
                <a:xfrm>
                  <a:off x="5158" y="1920"/>
                  <a:ext cx="31" cy="8"/>
                </a:xfrm>
                <a:prstGeom prst="line">
                  <a:avLst/>
                </a:prstGeom>
                <a:noFill/>
                <a:ln w="12700">
                  <a:solidFill>
                    <a:srgbClr val="7F7F7F"/>
                  </a:solidFill>
                  <a:round/>
                  <a:headEnd/>
                  <a:tailEnd/>
                </a:ln>
              </p:spPr>
              <p:txBody>
                <a:bodyPr/>
                <a:lstStyle/>
                <a:p>
                  <a:endParaRPr lang="en-US"/>
                </a:p>
              </p:txBody>
            </p:sp>
            <p:sp>
              <p:nvSpPr>
                <p:cNvPr id="2282" name="Line 902"/>
                <p:cNvSpPr>
                  <a:spLocks noChangeShapeType="1"/>
                </p:cNvSpPr>
                <p:nvPr/>
              </p:nvSpPr>
              <p:spPr bwMode="auto">
                <a:xfrm>
                  <a:off x="5158" y="1920"/>
                  <a:ext cx="31" cy="16"/>
                </a:xfrm>
                <a:prstGeom prst="line">
                  <a:avLst/>
                </a:prstGeom>
                <a:noFill/>
                <a:ln w="12700">
                  <a:solidFill>
                    <a:srgbClr val="7F7F7F"/>
                  </a:solidFill>
                  <a:round/>
                  <a:headEnd/>
                  <a:tailEnd/>
                </a:ln>
              </p:spPr>
              <p:txBody>
                <a:bodyPr/>
                <a:lstStyle/>
                <a:p>
                  <a:endParaRPr lang="en-US"/>
                </a:p>
              </p:txBody>
            </p:sp>
            <p:sp>
              <p:nvSpPr>
                <p:cNvPr id="2283" name="Line 903"/>
                <p:cNvSpPr>
                  <a:spLocks noChangeShapeType="1"/>
                </p:cNvSpPr>
                <p:nvPr/>
              </p:nvSpPr>
              <p:spPr bwMode="auto">
                <a:xfrm>
                  <a:off x="5158" y="1928"/>
                  <a:ext cx="31" cy="16"/>
                </a:xfrm>
                <a:prstGeom prst="line">
                  <a:avLst/>
                </a:prstGeom>
                <a:noFill/>
                <a:ln w="12700">
                  <a:solidFill>
                    <a:srgbClr val="7F7F7F"/>
                  </a:solidFill>
                  <a:round/>
                  <a:headEnd/>
                  <a:tailEnd/>
                </a:ln>
              </p:spPr>
              <p:txBody>
                <a:bodyPr/>
                <a:lstStyle/>
                <a:p>
                  <a:endParaRPr lang="en-US"/>
                </a:p>
              </p:txBody>
            </p:sp>
            <p:sp>
              <p:nvSpPr>
                <p:cNvPr id="2284" name="Line 904"/>
                <p:cNvSpPr>
                  <a:spLocks noChangeShapeType="1"/>
                </p:cNvSpPr>
                <p:nvPr/>
              </p:nvSpPr>
              <p:spPr bwMode="auto">
                <a:xfrm>
                  <a:off x="5158" y="1936"/>
                  <a:ext cx="31" cy="16"/>
                </a:xfrm>
                <a:prstGeom prst="line">
                  <a:avLst/>
                </a:prstGeom>
                <a:noFill/>
                <a:ln w="12700">
                  <a:solidFill>
                    <a:srgbClr val="7F7F7F"/>
                  </a:solidFill>
                  <a:round/>
                  <a:headEnd/>
                  <a:tailEnd/>
                </a:ln>
              </p:spPr>
              <p:txBody>
                <a:bodyPr/>
                <a:lstStyle/>
                <a:p>
                  <a:endParaRPr lang="en-US"/>
                </a:p>
              </p:txBody>
            </p:sp>
            <p:sp>
              <p:nvSpPr>
                <p:cNvPr id="2285" name="Line 905"/>
                <p:cNvSpPr>
                  <a:spLocks noChangeShapeType="1"/>
                </p:cNvSpPr>
                <p:nvPr/>
              </p:nvSpPr>
              <p:spPr bwMode="auto">
                <a:xfrm>
                  <a:off x="5158" y="1944"/>
                  <a:ext cx="31" cy="8"/>
                </a:xfrm>
                <a:prstGeom prst="line">
                  <a:avLst/>
                </a:prstGeom>
                <a:noFill/>
                <a:ln w="12700">
                  <a:solidFill>
                    <a:srgbClr val="7F7F7F"/>
                  </a:solidFill>
                  <a:round/>
                  <a:headEnd/>
                  <a:tailEnd/>
                </a:ln>
              </p:spPr>
              <p:txBody>
                <a:bodyPr/>
                <a:lstStyle/>
                <a:p>
                  <a:endParaRPr lang="en-US"/>
                </a:p>
              </p:txBody>
            </p:sp>
            <p:sp>
              <p:nvSpPr>
                <p:cNvPr id="2286" name="Line 906"/>
                <p:cNvSpPr>
                  <a:spLocks noChangeShapeType="1"/>
                </p:cNvSpPr>
                <p:nvPr/>
              </p:nvSpPr>
              <p:spPr bwMode="auto">
                <a:xfrm>
                  <a:off x="5150" y="1959"/>
                  <a:ext cx="39" cy="8"/>
                </a:xfrm>
                <a:prstGeom prst="line">
                  <a:avLst/>
                </a:prstGeom>
                <a:noFill/>
                <a:ln w="12700">
                  <a:solidFill>
                    <a:srgbClr val="7F7F7F"/>
                  </a:solidFill>
                  <a:round/>
                  <a:headEnd/>
                  <a:tailEnd/>
                </a:ln>
              </p:spPr>
              <p:txBody>
                <a:bodyPr/>
                <a:lstStyle/>
                <a:p>
                  <a:endParaRPr lang="en-US"/>
                </a:p>
              </p:txBody>
            </p:sp>
            <p:sp>
              <p:nvSpPr>
                <p:cNvPr id="2287" name="Line 907"/>
                <p:cNvSpPr>
                  <a:spLocks noChangeShapeType="1"/>
                </p:cNvSpPr>
                <p:nvPr/>
              </p:nvSpPr>
              <p:spPr bwMode="auto">
                <a:xfrm>
                  <a:off x="5150" y="1967"/>
                  <a:ext cx="39" cy="8"/>
                </a:xfrm>
                <a:prstGeom prst="line">
                  <a:avLst/>
                </a:prstGeom>
                <a:noFill/>
                <a:ln w="12700">
                  <a:solidFill>
                    <a:srgbClr val="7F7F7F"/>
                  </a:solidFill>
                  <a:round/>
                  <a:headEnd/>
                  <a:tailEnd/>
                </a:ln>
              </p:spPr>
              <p:txBody>
                <a:bodyPr/>
                <a:lstStyle/>
                <a:p>
                  <a:endParaRPr lang="en-US"/>
                </a:p>
              </p:txBody>
            </p:sp>
            <p:sp>
              <p:nvSpPr>
                <p:cNvPr id="2288" name="Line 908"/>
                <p:cNvSpPr>
                  <a:spLocks noChangeShapeType="1"/>
                </p:cNvSpPr>
                <p:nvPr/>
              </p:nvSpPr>
              <p:spPr bwMode="auto">
                <a:xfrm>
                  <a:off x="5150" y="1975"/>
                  <a:ext cx="39" cy="1"/>
                </a:xfrm>
                <a:prstGeom prst="line">
                  <a:avLst/>
                </a:prstGeom>
                <a:noFill/>
                <a:ln w="12700">
                  <a:solidFill>
                    <a:srgbClr val="7F7F7F"/>
                  </a:solidFill>
                  <a:round/>
                  <a:headEnd/>
                  <a:tailEnd/>
                </a:ln>
              </p:spPr>
              <p:txBody>
                <a:bodyPr/>
                <a:lstStyle/>
                <a:p>
                  <a:endParaRPr lang="en-US"/>
                </a:p>
              </p:txBody>
            </p:sp>
            <p:sp>
              <p:nvSpPr>
                <p:cNvPr id="2289" name="Line 909"/>
                <p:cNvSpPr>
                  <a:spLocks noChangeShapeType="1"/>
                </p:cNvSpPr>
                <p:nvPr/>
              </p:nvSpPr>
              <p:spPr bwMode="auto">
                <a:xfrm>
                  <a:off x="5150" y="1983"/>
                  <a:ext cx="39" cy="1"/>
                </a:xfrm>
                <a:prstGeom prst="line">
                  <a:avLst/>
                </a:prstGeom>
                <a:noFill/>
                <a:ln w="12700">
                  <a:solidFill>
                    <a:srgbClr val="7F7F7F"/>
                  </a:solidFill>
                  <a:round/>
                  <a:headEnd/>
                  <a:tailEnd/>
                </a:ln>
              </p:spPr>
              <p:txBody>
                <a:bodyPr/>
                <a:lstStyle/>
                <a:p>
                  <a:endParaRPr lang="en-US"/>
                </a:p>
              </p:txBody>
            </p:sp>
            <p:sp>
              <p:nvSpPr>
                <p:cNvPr id="2290" name="Line 910"/>
                <p:cNvSpPr>
                  <a:spLocks noChangeShapeType="1"/>
                </p:cNvSpPr>
                <p:nvPr/>
              </p:nvSpPr>
              <p:spPr bwMode="auto">
                <a:xfrm>
                  <a:off x="5150" y="1991"/>
                  <a:ext cx="39" cy="1"/>
                </a:xfrm>
                <a:prstGeom prst="line">
                  <a:avLst/>
                </a:prstGeom>
                <a:noFill/>
                <a:ln w="12700">
                  <a:solidFill>
                    <a:srgbClr val="7F7F7F"/>
                  </a:solidFill>
                  <a:round/>
                  <a:headEnd/>
                  <a:tailEnd/>
                </a:ln>
              </p:spPr>
              <p:txBody>
                <a:bodyPr/>
                <a:lstStyle/>
                <a:p>
                  <a:endParaRPr lang="en-US"/>
                </a:p>
              </p:txBody>
            </p:sp>
            <p:sp>
              <p:nvSpPr>
                <p:cNvPr id="2291" name="Line 911"/>
                <p:cNvSpPr>
                  <a:spLocks noChangeShapeType="1"/>
                </p:cNvSpPr>
                <p:nvPr/>
              </p:nvSpPr>
              <p:spPr bwMode="auto">
                <a:xfrm>
                  <a:off x="5150" y="1999"/>
                  <a:ext cx="39" cy="1"/>
                </a:xfrm>
                <a:prstGeom prst="line">
                  <a:avLst/>
                </a:prstGeom>
                <a:noFill/>
                <a:ln w="12700">
                  <a:solidFill>
                    <a:srgbClr val="7F7F7F"/>
                  </a:solidFill>
                  <a:round/>
                  <a:headEnd/>
                  <a:tailEnd/>
                </a:ln>
              </p:spPr>
              <p:txBody>
                <a:bodyPr/>
                <a:lstStyle/>
                <a:p>
                  <a:endParaRPr lang="en-US"/>
                </a:p>
              </p:txBody>
            </p:sp>
            <p:sp>
              <p:nvSpPr>
                <p:cNvPr id="2292" name="Line 912"/>
                <p:cNvSpPr>
                  <a:spLocks noChangeShapeType="1"/>
                </p:cNvSpPr>
                <p:nvPr/>
              </p:nvSpPr>
              <p:spPr bwMode="auto">
                <a:xfrm>
                  <a:off x="5158" y="1999"/>
                  <a:ext cx="31" cy="7"/>
                </a:xfrm>
                <a:prstGeom prst="line">
                  <a:avLst/>
                </a:prstGeom>
                <a:noFill/>
                <a:ln w="12700">
                  <a:solidFill>
                    <a:srgbClr val="7F7F7F"/>
                  </a:solidFill>
                  <a:round/>
                  <a:headEnd/>
                  <a:tailEnd/>
                </a:ln>
              </p:spPr>
              <p:txBody>
                <a:bodyPr/>
                <a:lstStyle/>
                <a:p>
                  <a:endParaRPr lang="en-US"/>
                </a:p>
              </p:txBody>
            </p:sp>
            <p:sp>
              <p:nvSpPr>
                <p:cNvPr id="2293" name="Line 913"/>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2294" name="Line 914"/>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2295" name="Line 915"/>
                <p:cNvSpPr>
                  <a:spLocks noChangeShapeType="1"/>
                </p:cNvSpPr>
                <p:nvPr/>
              </p:nvSpPr>
              <p:spPr bwMode="auto">
                <a:xfrm>
                  <a:off x="5150" y="2022"/>
                  <a:ext cx="31" cy="1"/>
                </a:xfrm>
                <a:prstGeom prst="line">
                  <a:avLst/>
                </a:prstGeom>
                <a:noFill/>
                <a:ln w="12700">
                  <a:solidFill>
                    <a:srgbClr val="7F7F7F"/>
                  </a:solidFill>
                  <a:round/>
                  <a:headEnd/>
                  <a:tailEnd/>
                </a:ln>
              </p:spPr>
              <p:txBody>
                <a:bodyPr/>
                <a:lstStyle/>
                <a:p>
                  <a:endParaRPr lang="en-US"/>
                </a:p>
              </p:txBody>
            </p:sp>
            <p:sp>
              <p:nvSpPr>
                <p:cNvPr id="2296" name="Line 916"/>
                <p:cNvSpPr>
                  <a:spLocks noChangeShapeType="1"/>
                </p:cNvSpPr>
                <p:nvPr/>
              </p:nvSpPr>
              <p:spPr bwMode="auto">
                <a:xfrm>
                  <a:off x="5150" y="2030"/>
                  <a:ext cx="31" cy="1"/>
                </a:xfrm>
                <a:prstGeom prst="line">
                  <a:avLst/>
                </a:prstGeom>
                <a:noFill/>
                <a:ln w="12700">
                  <a:solidFill>
                    <a:srgbClr val="7F7F7F"/>
                  </a:solidFill>
                  <a:round/>
                  <a:headEnd/>
                  <a:tailEnd/>
                </a:ln>
              </p:spPr>
              <p:txBody>
                <a:bodyPr/>
                <a:lstStyle/>
                <a:p>
                  <a:endParaRPr lang="en-US"/>
                </a:p>
              </p:txBody>
            </p:sp>
            <p:sp>
              <p:nvSpPr>
                <p:cNvPr id="2297" name="Line 917"/>
                <p:cNvSpPr>
                  <a:spLocks noChangeShapeType="1"/>
                </p:cNvSpPr>
                <p:nvPr/>
              </p:nvSpPr>
              <p:spPr bwMode="auto">
                <a:xfrm>
                  <a:off x="5150" y="2038"/>
                  <a:ext cx="31" cy="1"/>
                </a:xfrm>
                <a:prstGeom prst="line">
                  <a:avLst/>
                </a:prstGeom>
                <a:noFill/>
                <a:ln w="12700">
                  <a:solidFill>
                    <a:srgbClr val="7F7F7F"/>
                  </a:solidFill>
                  <a:round/>
                  <a:headEnd/>
                  <a:tailEnd/>
                </a:ln>
              </p:spPr>
              <p:txBody>
                <a:bodyPr/>
                <a:lstStyle/>
                <a:p>
                  <a:endParaRPr lang="en-US"/>
                </a:p>
              </p:txBody>
            </p:sp>
            <p:sp>
              <p:nvSpPr>
                <p:cNvPr id="2298" name="Line 918"/>
                <p:cNvSpPr>
                  <a:spLocks noChangeShapeType="1"/>
                </p:cNvSpPr>
                <p:nvPr/>
              </p:nvSpPr>
              <p:spPr bwMode="auto">
                <a:xfrm flipV="1">
                  <a:off x="5150" y="2038"/>
                  <a:ext cx="31" cy="8"/>
                </a:xfrm>
                <a:prstGeom prst="line">
                  <a:avLst/>
                </a:prstGeom>
                <a:noFill/>
                <a:ln w="12700">
                  <a:solidFill>
                    <a:srgbClr val="7F7F7F"/>
                  </a:solidFill>
                  <a:round/>
                  <a:headEnd/>
                  <a:tailEnd/>
                </a:ln>
              </p:spPr>
              <p:txBody>
                <a:bodyPr/>
                <a:lstStyle/>
                <a:p>
                  <a:endParaRPr lang="en-US"/>
                </a:p>
              </p:txBody>
            </p:sp>
            <p:sp>
              <p:nvSpPr>
                <p:cNvPr id="2299" name="Line 919"/>
                <p:cNvSpPr>
                  <a:spLocks noChangeShapeType="1"/>
                </p:cNvSpPr>
                <p:nvPr/>
              </p:nvSpPr>
              <p:spPr bwMode="auto">
                <a:xfrm>
                  <a:off x="5158" y="1952"/>
                  <a:ext cx="31" cy="7"/>
                </a:xfrm>
                <a:prstGeom prst="line">
                  <a:avLst/>
                </a:prstGeom>
                <a:noFill/>
                <a:ln w="12700">
                  <a:solidFill>
                    <a:srgbClr val="7F7F7F"/>
                  </a:solidFill>
                  <a:round/>
                  <a:headEnd/>
                  <a:tailEnd/>
                </a:ln>
              </p:spPr>
              <p:txBody>
                <a:bodyPr/>
                <a:lstStyle/>
                <a:p>
                  <a:endParaRPr lang="en-US"/>
                </a:p>
              </p:txBody>
            </p:sp>
            <p:sp>
              <p:nvSpPr>
                <p:cNvPr id="2300" name="Freeform 920"/>
                <p:cNvSpPr>
                  <a:spLocks/>
                </p:cNvSpPr>
                <p:nvPr/>
              </p:nvSpPr>
              <p:spPr bwMode="auto">
                <a:xfrm>
                  <a:off x="5126" y="1881"/>
                  <a:ext cx="32" cy="188"/>
                </a:xfrm>
                <a:custGeom>
                  <a:avLst/>
                  <a:gdLst>
                    <a:gd name="T0" fmla="*/ 8 w 32"/>
                    <a:gd name="T1" fmla="*/ 0 h 188"/>
                    <a:gd name="T2" fmla="*/ 32 w 32"/>
                    <a:gd name="T3" fmla="*/ 8 h 188"/>
                    <a:gd name="T4" fmla="*/ 32 w 32"/>
                    <a:gd name="T5" fmla="*/ 8 h 188"/>
                    <a:gd name="T6" fmla="*/ 32 w 32"/>
                    <a:gd name="T7" fmla="*/ 180 h 188"/>
                    <a:gd name="T8" fmla="*/ 24 w 32"/>
                    <a:gd name="T9" fmla="*/ 188 h 188"/>
                    <a:gd name="T10" fmla="*/ 0 w 32"/>
                    <a:gd name="T11" fmla="*/ 188 h 188"/>
                    <a:gd name="T12" fmla="*/ 8 w 32"/>
                    <a:gd name="T13" fmla="*/ 188 h 188"/>
                    <a:gd name="T14" fmla="*/ 8 w 32"/>
                    <a:gd name="T15" fmla="*/ 188 h 188"/>
                    <a:gd name="T16" fmla="*/ 8 w 32"/>
                    <a:gd name="T17" fmla="*/ 0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8"/>
                    <a:gd name="T29" fmla="*/ 32 w 32"/>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8">
                      <a:moveTo>
                        <a:pt x="8" y="0"/>
                      </a:moveTo>
                      <a:lnTo>
                        <a:pt x="32" y="8"/>
                      </a:lnTo>
                      <a:lnTo>
                        <a:pt x="32" y="180"/>
                      </a:lnTo>
                      <a:lnTo>
                        <a:pt x="24" y="188"/>
                      </a:lnTo>
                      <a:lnTo>
                        <a:pt x="0" y="188"/>
                      </a:lnTo>
                      <a:lnTo>
                        <a:pt x="8" y="188"/>
                      </a:lnTo>
                      <a:lnTo>
                        <a:pt x="8" y="0"/>
                      </a:lnTo>
                      <a:close/>
                    </a:path>
                  </a:pathLst>
                </a:custGeom>
                <a:solidFill>
                  <a:srgbClr val="BFBFBF"/>
                </a:solidFill>
                <a:ln w="9525">
                  <a:noFill/>
                  <a:round/>
                  <a:headEnd/>
                  <a:tailEnd/>
                </a:ln>
              </p:spPr>
              <p:txBody>
                <a:bodyPr/>
                <a:lstStyle/>
                <a:p>
                  <a:endParaRPr lang="en-US"/>
                </a:p>
              </p:txBody>
            </p:sp>
            <p:sp>
              <p:nvSpPr>
                <p:cNvPr id="2301" name="Freeform 921"/>
                <p:cNvSpPr>
                  <a:spLocks/>
                </p:cNvSpPr>
                <p:nvPr/>
              </p:nvSpPr>
              <p:spPr bwMode="auto">
                <a:xfrm>
                  <a:off x="5158" y="1889"/>
                  <a:ext cx="8" cy="1"/>
                </a:xfrm>
                <a:custGeom>
                  <a:avLst/>
                  <a:gdLst>
                    <a:gd name="T0" fmla="*/ 8 w 8"/>
                    <a:gd name="T1" fmla="*/ 0 h 1"/>
                    <a:gd name="T2" fmla="*/ 8 w 8"/>
                    <a:gd name="T3" fmla="*/ 0 h 1"/>
                    <a:gd name="T4" fmla="*/ 8 w 8"/>
                    <a:gd name="T5" fmla="*/ 0 h 1"/>
                    <a:gd name="T6" fmla="*/ 0 w 8"/>
                    <a:gd name="T7" fmla="*/ 0 h 1"/>
                    <a:gd name="T8" fmla="*/ 8 w 8"/>
                    <a:gd name="T9" fmla="*/ 0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8" y="0"/>
                      </a:moveTo>
                      <a:lnTo>
                        <a:pt x="8" y="0"/>
                      </a:lnTo>
                      <a:lnTo>
                        <a:pt x="0" y="0"/>
                      </a:lnTo>
                      <a:lnTo>
                        <a:pt x="8" y="0"/>
                      </a:lnTo>
                      <a:close/>
                    </a:path>
                  </a:pathLst>
                </a:custGeom>
                <a:solidFill>
                  <a:srgbClr val="BFBFBF"/>
                </a:solidFill>
                <a:ln w="9525">
                  <a:noFill/>
                  <a:round/>
                  <a:headEnd/>
                  <a:tailEnd/>
                </a:ln>
              </p:spPr>
              <p:txBody>
                <a:bodyPr/>
                <a:lstStyle/>
                <a:p>
                  <a:endParaRPr lang="en-US"/>
                </a:p>
              </p:txBody>
            </p:sp>
            <p:sp>
              <p:nvSpPr>
                <p:cNvPr id="2302" name="Line 922"/>
                <p:cNvSpPr>
                  <a:spLocks noChangeShapeType="1"/>
                </p:cNvSpPr>
                <p:nvPr/>
              </p:nvSpPr>
              <p:spPr bwMode="auto">
                <a:xfrm>
                  <a:off x="5142" y="2171"/>
                  <a:ext cx="16" cy="1"/>
                </a:xfrm>
                <a:prstGeom prst="line">
                  <a:avLst/>
                </a:prstGeom>
                <a:noFill/>
                <a:ln w="12700">
                  <a:solidFill>
                    <a:srgbClr val="C0C0C0"/>
                  </a:solidFill>
                  <a:round/>
                  <a:headEnd/>
                  <a:tailEnd/>
                </a:ln>
              </p:spPr>
              <p:txBody>
                <a:bodyPr/>
                <a:lstStyle/>
                <a:p>
                  <a:endParaRPr lang="en-US"/>
                </a:p>
              </p:txBody>
            </p:sp>
            <p:sp>
              <p:nvSpPr>
                <p:cNvPr id="2303" name="Line 923"/>
                <p:cNvSpPr>
                  <a:spLocks noChangeShapeType="1"/>
                </p:cNvSpPr>
                <p:nvPr/>
              </p:nvSpPr>
              <p:spPr bwMode="auto">
                <a:xfrm>
                  <a:off x="5158" y="2171"/>
                  <a:ext cx="15" cy="1"/>
                </a:xfrm>
                <a:prstGeom prst="line">
                  <a:avLst/>
                </a:prstGeom>
                <a:noFill/>
                <a:ln w="12700">
                  <a:solidFill>
                    <a:srgbClr val="C0C0C0"/>
                  </a:solidFill>
                  <a:round/>
                  <a:headEnd/>
                  <a:tailEnd/>
                </a:ln>
              </p:spPr>
              <p:txBody>
                <a:bodyPr/>
                <a:lstStyle/>
                <a:p>
                  <a:endParaRPr lang="en-US"/>
                </a:p>
              </p:txBody>
            </p:sp>
            <p:sp>
              <p:nvSpPr>
                <p:cNvPr id="2304" name="Line 924"/>
                <p:cNvSpPr>
                  <a:spLocks noChangeShapeType="1"/>
                </p:cNvSpPr>
                <p:nvPr/>
              </p:nvSpPr>
              <p:spPr bwMode="auto">
                <a:xfrm>
                  <a:off x="5173" y="2171"/>
                  <a:ext cx="16" cy="1"/>
                </a:xfrm>
                <a:prstGeom prst="line">
                  <a:avLst/>
                </a:prstGeom>
                <a:noFill/>
                <a:ln w="12700">
                  <a:solidFill>
                    <a:srgbClr val="C0C0C0"/>
                  </a:solidFill>
                  <a:round/>
                  <a:headEnd/>
                  <a:tailEnd/>
                </a:ln>
              </p:spPr>
              <p:txBody>
                <a:bodyPr/>
                <a:lstStyle/>
                <a:p>
                  <a:endParaRPr lang="en-US"/>
                </a:p>
              </p:txBody>
            </p:sp>
            <p:sp>
              <p:nvSpPr>
                <p:cNvPr id="2305" name="Line 925"/>
                <p:cNvSpPr>
                  <a:spLocks noChangeShapeType="1"/>
                </p:cNvSpPr>
                <p:nvPr/>
              </p:nvSpPr>
              <p:spPr bwMode="auto">
                <a:xfrm>
                  <a:off x="5189" y="2171"/>
                  <a:ext cx="8" cy="1"/>
                </a:xfrm>
                <a:prstGeom prst="line">
                  <a:avLst/>
                </a:prstGeom>
                <a:noFill/>
                <a:ln w="12700">
                  <a:solidFill>
                    <a:srgbClr val="C0C0C0"/>
                  </a:solidFill>
                  <a:round/>
                  <a:headEnd/>
                  <a:tailEnd/>
                </a:ln>
              </p:spPr>
              <p:txBody>
                <a:bodyPr/>
                <a:lstStyle/>
                <a:p>
                  <a:endParaRPr lang="en-US"/>
                </a:p>
              </p:txBody>
            </p:sp>
            <p:sp>
              <p:nvSpPr>
                <p:cNvPr id="2306" name="Line 926"/>
                <p:cNvSpPr>
                  <a:spLocks noChangeShapeType="1"/>
                </p:cNvSpPr>
                <p:nvPr/>
              </p:nvSpPr>
              <p:spPr bwMode="auto">
                <a:xfrm>
                  <a:off x="5197" y="2171"/>
                  <a:ext cx="16" cy="1"/>
                </a:xfrm>
                <a:prstGeom prst="line">
                  <a:avLst/>
                </a:prstGeom>
                <a:noFill/>
                <a:ln w="12700">
                  <a:solidFill>
                    <a:srgbClr val="C0C0C0"/>
                  </a:solidFill>
                  <a:round/>
                  <a:headEnd/>
                  <a:tailEnd/>
                </a:ln>
              </p:spPr>
              <p:txBody>
                <a:bodyPr/>
                <a:lstStyle/>
                <a:p>
                  <a:endParaRPr lang="en-US"/>
                </a:p>
              </p:txBody>
            </p:sp>
            <p:sp>
              <p:nvSpPr>
                <p:cNvPr id="2307" name="Line 927"/>
                <p:cNvSpPr>
                  <a:spLocks noChangeShapeType="1"/>
                </p:cNvSpPr>
                <p:nvPr/>
              </p:nvSpPr>
              <p:spPr bwMode="auto">
                <a:xfrm>
                  <a:off x="5213" y="2171"/>
                  <a:ext cx="8" cy="7"/>
                </a:xfrm>
                <a:prstGeom prst="line">
                  <a:avLst/>
                </a:prstGeom>
                <a:noFill/>
                <a:ln w="12700">
                  <a:solidFill>
                    <a:srgbClr val="C0C0C0"/>
                  </a:solidFill>
                  <a:round/>
                  <a:headEnd/>
                  <a:tailEnd/>
                </a:ln>
              </p:spPr>
              <p:txBody>
                <a:bodyPr/>
                <a:lstStyle/>
                <a:p>
                  <a:endParaRPr lang="en-US"/>
                </a:p>
              </p:txBody>
            </p:sp>
            <p:sp>
              <p:nvSpPr>
                <p:cNvPr id="2308" name="Line 928"/>
                <p:cNvSpPr>
                  <a:spLocks noChangeShapeType="1"/>
                </p:cNvSpPr>
                <p:nvPr/>
              </p:nvSpPr>
              <p:spPr bwMode="auto">
                <a:xfrm>
                  <a:off x="5221" y="2178"/>
                  <a:ext cx="7" cy="1"/>
                </a:xfrm>
                <a:prstGeom prst="line">
                  <a:avLst/>
                </a:prstGeom>
                <a:noFill/>
                <a:ln w="12700">
                  <a:solidFill>
                    <a:srgbClr val="C0C0C0"/>
                  </a:solidFill>
                  <a:round/>
                  <a:headEnd/>
                  <a:tailEnd/>
                </a:ln>
              </p:spPr>
              <p:txBody>
                <a:bodyPr/>
                <a:lstStyle/>
                <a:p>
                  <a:endParaRPr lang="en-US"/>
                </a:p>
              </p:txBody>
            </p:sp>
            <p:sp>
              <p:nvSpPr>
                <p:cNvPr id="2309" name="Line 929"/>
                <p:cNvSpPr>
                  <a:spLocks noChangeShapeType="1"/>
                </p:cNvSpPr>
                <p:nvPr/>
              </p:nvSpPr>
              <p:spPr bwMode="auto">
                <a:xfrm>
                  <a:off x="5228" y="2178"/>
                  <a:ext cx="8" cy="1"/>
                </a:xfrm>
                <a:prstGeom prst="line">
                  <a:avLst/>
                </a:prstGeom>
                <a:noFill/>
                <a:ln w="12700">
                  <a:solidFill>
                    <a:srgbClr val="C0C0C0"/>
                  </a:solidFill>
                  <a:round/>
                  <a:headEnd/>
                  <a:tailEnd/>
                </a:ln>
              </p:spPr>
              <p:txBody>
                <a:bodyPr/>
                <a:lstStyle/>
                <a:p>
                  <a:endParaRPr lang="en-US"/>
                </a:p>
              </p:txBody>
            </p:sp>
            <p:sp>
              <p:nvSpPr>
                <p:cNvPr id="2310" name="Line 930"/>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2311" name="Line 931"/>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2312" name="Line 932"/>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2313" name="Line 933"/>
                <p:cNvSpPr>
                  <a:spLocks noChangeShapeType="1"/>
                </p:cNvSpPr>
                <p:nvPr/>
              </p:nvSpPr>
              <p:spPr bwMode="auto">
                <a:xfrm>
                  <a:off x="5236" y="2178"/>
                  <a:ext cx="8" cy="1"/>
                </a:xfrm>
                <a:prstGeom prst="line">
                  <a:avLst/>
                </a:prstGeom>
                <a:noFill/>
                <a:ln w="12700">
                  <a:solidFill>
                    <a:srgbClr val="C0C0C0"/>
                  </a:solidFill>
                  <a:round/>
                  <a:headEnd/>
                  <a:tailEnd/>
                </a:ln>
              </p:spPr>
              <p:txBody>
                <a:bodyPr/>
                <a:lstStyle/>
                <a:p>
                  <a:endParaRPr lang="en-US"/>
                </a:p>
              </p:txBody>
            </p:sp>
            <p:sp>
              <p:nvSpPr>
                <p:cNvPr id="2314" name="Line 934"/>
                <p:cNvSpPr>
                  <a:spLocks noChangeShapeType="1"/>
                </p:cNvSpPr>
                <p:nvPr/>
              </p:nvSpPr>
              <p:spPr bwMode="auto">
                <a:xfrm>
                  <a:off x="5244" y="2178"/>
                  <a:ext cx="1" cy="1"/>
                </a:xfrm>
                <a:prstGeom prst="line">
                  <a:avLst/>
                </a:prstGeom>
                <a:noFill/>
                <a:ln w="12700">
                  <a:solidFill>
                    <a:srgbClr val="C0C0C0"/>
                  </a:solidFill>
                  <a:round/>
                  <a:headEnd/>
                  <a:tailEnd/>
                </a:ln>
              </p:spPr>
              <p:txBody>
                <a:bodyPr/>
                <a:lstStyle/>
                <a:p>
                  <a:endParaRPr lang="en-US"/>
                </a:p>
              </p:txBody>
            </p:sp>
            <p:sp>
              <p:nvSpPr>
                <p:cNvPr id="2315" name="Line 935"/>
                <p:cNvSpPr>
                  <a:spLocks noChangeShapeType="1"/>
                </p:cNvSpPr>
                <p:nvPr/>
              </p:nvSpPr>
              <p:spPr bwMode="auto">
                <a:xfrm>
                  <a:off x="5244" y="2178"/>
                  <a:ext cx="1" cy="8"/>
                </a:xfrm>
                <a:prstGeom prst="line">
                  <a:avLst/>
                </a:prstGeom>
                <a:noFill/>
                <a:ln w="12700">
                  <a:solidFill>
                    <a:srgbClr val="C0C0C0"/>
                  </a:solidFill>
                  <a:round/>
                  <a:headEnd/>
                  <a:tailEnd/>
                </a:ln>
              </p:spPr>
              <p:txBody>
                <a:bodyPr/>
                <a:lstStyle/>
                <a:p>
                  <a:endParaRPr lang="en-US"/>
                </a:p>
              </p:txBody>
            </p:sp>
            <p:sp>
              <p:nvSpPr>
                <p:cNvPr id="2316" name="Line 936"/>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2317" name="Line 937"/>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2318" name="Line 938"/>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2319" name="Line 939"/>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2320" name="Line 940"/>
                <p:cNvSpPr>
                  <a:spLocks noChangeShapeType="1"/>
                </p:cNvSpPr>
                <p:nvPr/>
              </p:nvSpPr>
              <p:spPr bwMode="auto">
                <a:xfrm>
                  <a:off x="5244" y="2186"/>
                  <a:ext cx="1" cy="8"/>
                </a:xfrm>
                <a:prstGeom prst="line">
                  <a:avLst/>
                </a:prstGeom>
                <a:noFill/>
                <a:ln w="12700">
                  <a:solidFill>
                    <a:srgbClr val="C0C0C0"/>
                  </a:solidFill>
                  <a:round/>
                  <a:headEnd/>
                  <a:tailEnd/>
                </a:ln>
              </p:spPr>
              <p:txBody>
                <a:bodyPr/>
                <a:lstStyle/>
                <a:p>
                  <a:endParaRPr lang="en-US"/>
                </a:p>
              </p:txBody>
            </p:sp>
            <p:sp>
              <p:nvSpPr>
                <p:cNvPr id="2321" name="Line 941"/>
                <p:cNvSpPr>
                  <a:spLocks noChangeShapeType="1"/>
                </p:cNvSpPr>
                <p:nvPr/>
              </p:nvSpPr>
              <p:spPr bwMode="auto">
                <a:xfrm flipH="1">
                  <a:off x="5236" y="2194"/>
                  <a:ext cx="8" cy="1"/>
                </a:xfrm>
                <a:prstGeom prst="line">
                  <a:avLst/>
                </a:prstGeom>
                <a:noFill/>
                <a:ln w="12700">
                  <a:solidFill>
                    <a:srgbClr val="C0C0C0"/>
                  </a:solidFill>
                  <a:round/>
                  <a:headEnd/>
                  <a:tailEnd/>
                </a:ln>
              </p:spPr>
              <p:txBody>
                <a:bodyPr/>
                <a:lstStyle/>
                <a:p>
                  <a:endParaRPr lang="en-US"/>
                </a:p>
              </p:txBody>
            </p:sp>
            <p:sp>
              <p:nvSpPr>
                <p:cNvPr id="2322" name="Line 942"/>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2323" name="Line 943"/>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2324" name="Line 944"/>
                <p:cNvSpPr>
                  <a:spLocks noChangeShapeType="1"/>
                </p:cNvSpPr>
                <p:nvPr/>
              </p:nvSpPr>
              <p:spPr bwMode="auto">
                <a:xfrm flipH="1">
                  <a:off x="5228" y="2194"/>
                  <a:ext cx="8" cy="1"/>
                </a:xfrm>
                <a:prstGeom prst="line">
                  <a:avLst/>
                </a:prstGeom>
                <a:noFill/>
                <a:ln w="12700">
                  <a:solidFill>
                    <a:srgbClr val="C0C0C0"/>
                  </a:solidFill>
                  <a:round/>
                  <a:headEnd/>
                  <a:tailEnd/>
                </a:ln>
              </p:spPr>
              <p:txBody>
                <a:bodyPr/>
                <a:lstStyle/>
                <a:p>
                  <a:endParaRPr lang="en-US"/>
                </a:p>
              </p:txBody>
            </p:sp>
            <p:sp>
              <p:nvSpPr>
                <p:cNvPr id="2325" name="Line 945"/>
                <p:cNvSpPr>
                  <a:spLocks noChangeShapeType="1"/>
                </p:cNvSpPr>
                <p:nvPr/>
              </p:nvSpPr>
              <p:spPr bwMode="auto">
                <a:xfrm>
                  <a:off x="5228" y="2194"/>
                  <a:ext cx="1" cy="1"/>
                </a:xfrm>
                <a:prstGeom prst="line">
                  <a:avLst/>
                </a:prstGeom>
                <a:noFill/>
                <a:ln w="12700">
                  <a:solidFill>
                    <a:srgbClr val="C0C0C0"/>
                  </a:solidFill>
                  <a:round/>
                  <a:headEnd/>
                  <a:tailEnd/>
                </a:ln>
              </p:spPr>
              <p:txBody>
                <a:bodyPr/>
                <a:lstStyle/>
                <a:p>
                  <a:endParaRPr lang="en-US"/>
                </a:p>
              </p:txBody>
            </p:sp>
            <p:sp>
              <p:nvSpPr>
                <p:cNvPr id="2326" name="Line 946"/>
                <p:cNvSpPr>
                  <a:spLocks noChangeShapeType="1"/>
                </p:cNvSpPr>
                <p:nvPr/>
              </p:nvSpPr>
              <p:spPr bwMode="auto">
                <a:xfrm flipH="1">
                  <a:off x="5221" y="2194"/>
                  <a:ext cx="7" cy="1"/>
                </a:xfrm>
                <a:prstGeom prst="line">
                  <a:avLst/>
                </a:prstGeom>
                <a:noFill/>
                <a:ln w="12700">
                  <a:solidFill>
                    <a:srgbClr val="C0C0C0"/>
                  </a:solidFill>
                  <a:round/>
                  <a:headEnd/>
                  <a:tailEnd/>
                </a:ln>
              </p:spPr>
              <p:txBody>
                <a:bodyPr/>
                <a:lstStyle/>
                <a:p>
                  <a:endParaRPr lang="en-US"/>
                </a:p>
              </p:txBody>
            </p:sp>
            <p:sp>
              <p:nvSpPr>
                <p:cNvPr id="2327" name="Line 947"/>
                <p:cNvSpPr>
                  <a:spLocks noChangeShapeType="1"/>
                </p:cNvSpPr>
                <p:nvPr/>
              </p:nvSpPr>
              <p:spPr bwMode="auto">
                <a:xfrm>
                  <a:off x="5221" y="2194"/>
                  <a:ext cx="1" cy="1"/>
                </a:xfrm>
                <a:prstGeom prst="line">
                  <a:avLst/>
                </a:prstGeom>
                <a:noFill/>
                <a:ln w="12700">
                  <a:solidFill>
                    <a:srgbClr val="C0C0C0"/>
                  </a:solidFill>
                  <a:round/>
                  <a:headEnd/>
                  <a:tailEnd/>
                </a:ln>
              </p:spPr>
              <p:txBody>
                <a:bodyPr/>
                <a:lstStyle/>
                <a:p>
                  <a:endParaRPr lang="en-US"/>
                </a:p>
              </p:txBody>
            </p:sp>
            <p:sp>
              <p:nvSpPr>
                <p:cNvPr id="2328" name="Freeform 948"/>
                <p:cNvSpPr>
                  <a:spLocks/>
                </p:cNvSpPr>
                <p:nvPr/>
              </p:nvSpPr>
              <p:spPr bwMode="auto">
                <a:xfrm>
                  <a:off x="5142" y="2186"/>
                  <a:ext cx="47" cy="16"/>
                </a:xfrm>
                <a:custGeom>
                  <a:avLst/>
                  <a:gdLst>
                    <a:gd name="T0" fmla="*/ 0 w 47"/>
                    <a:gd name="T1" fmla="*/ 8 h 16"/>
                    <a:gd name="T2" fmla="*/ 16 w 47"/>
                    <a:gd name="T3" fmla="*/ 0 h 16"/>
                    <a:gd name="T4" fmla="*/ 47 w 47"/>
                    <a:gd name="T5" fmla="*/ 0 h 16"/>
                    <a:gd name="T6" fmla="*/ 39 w 47"/>
                    <a:gd name="T7" fmla="*/ 16 h 16"/>
                    <a:gd name="T8" fmla="*/ 0 w 47"/>
                    <a:gd name="T9" fmla="*/ 8 h 16"/>
                    <a:gd name="T10" fmla="*/ 0 60000 65536"/>
                    <a:gd name="T11" fmla="*/ 0 60000 65536"/>
                    <a:gd name="T12" fmla="*/ 0 60000 65536"/>
                    <a:gd name="T13" fmla="*/ 0 60000 65536"/>
                    <a:gd name="T14" fmla="*/ 0 60000 65536"/>
                    <a:gd name="T15" fmla="*/ 0 w 47"/>
                    <a:gd name="T16" fmla="*/ 0 h 16"/>
                    <a:gd name="T17" fmla="*/ 47 w 47"/>
                    <a:gd name="T18" fmla="*/ 16 h 16"/>
                  </a:gdLst>
                  <a:ahLst/>
                  <a:cxnLst>
                    <a:cxn ang="T10">
                      <a:pos x="T0" y="T1"/>
                    </a:cxn>
                    <a:cxn ang="T11">
                      <a:pos x="T2" y="T3"/>
                    </a:cxn>
                    <a:cxn ang="T12">
                      <a:pos x="T4" y="T5"/>
                    </a:cxn>
                    <a:cxn ang="T13">
                      <a:pos x="T6" y="T7"/>
                    </a:cxn>
                    <a:cxn ang="T14">
                      <a:pos x="T8" y="T9"/>
                    </a:cxn>
                  </a:cxnLst>
                  <a:rect l="T15" t="T16" r="T17" b="T18"/>
                  <a:pathLst>
                    <a:path w="47" h="16">
                      <a:moveTo>
                        <a:pt x="0" y="8"/>
                      </a:moveTo>
                      <a:lnTo>
                        <a:pt x="16" y="0"/>
                      </a:lnTo>
                      <a:lnTo>
                        <a:pt x="47" y="0"/>
                      </a:lnTo>
                      <a:lnTo>
                        <a:pt x="39" y="16"/>
                      </a:lnTo>
                      <a:lnTo>
                        <a:pt x="0" y="8"/>
                      </a:lnTo>
                      <a:close/>
                    </a:path>
                  </a:pathLst>
                </a:custGeom>
                <a:solidFill>
                  <a:srgbClr val="DFDFDF"/>
                </a:solidFill>
                <a:ln w="9525">
                  <a:noFill/>
                  <a:round/>
                  <a:headEnd/>
                  <a:tailEnd/>
                </a:ln>
              </p:spPr>
              <p:txBody>
                <a:bodyPr/>
                <a:lstStyle/>
                <a:p>
                  <a:endParaRPr lang="en-US"/>
                </a:p>
              </p:txBody>
            </p:sp>
            <p:sp>
              <p:nvSpPr>
                <p:cNvPr id="2329" name="Freeform 949"/>
                <p:cNvSpPr>
                  <a:spLocks/>
                </p:cNvSpPr>
                <p:nvPr/>
              </p:nvSpPr>
              <p:spPr bwMode="auto">
                <a:xfrm>
                  <a:off x="5142" y="2194"/>
                  <a:ext cx="39" cy="16"/>
                </a:xfrm>
                <a:custGeom>
                  <a:avLst/>
                  <a:gdLst>
                    <a:gd name="T0" fmla="*/ 0 w 39"/>
                    <a:gd name="T1" fmla="*/ 0 h 16"/>
                    <a:gd name="T2" fmla="*/ 0 w 39"/>
                    <a:gd name="T3" fmla="*/ 8 h 16"/>
                    <a:gd name="T4" fmla="*/ 0 w 39"/>
                    <a:gd name="T5" fmla="*/ 8 h 16"/>
                    <a:gd name="T6" fmla="*/ 39 w 39"/>
                    <a:gd name="T7" fmla="*/ 16 h 16"/>
                    <a:gd name="T8" fmla="*/ 39 w 39"/>
                    <a:gd name="T9" fmla="*/ 8 h 16"/>
                    <a:gd name="T10" fmla="*/ 0 w 39"/>
                    <a:gd name="T11" fmla="*/ 0 h 16"/>
                    <a:gd name="T12" fmla="*/ 0 60000 65536"/>
                    <a:gd name="T13" fmla="*/ 0 60000 65536"/>
                    <a:gd name="T14" fmla="*/ 0 60000 65536"/>
                    <a:gd name="T15" fmla="*/ 0 60000 65536"/>
                    <a:gd name="T16" fmla="*/ 0 60000 65536"/>
                    <a:gd name="T17" fmla="*/ 0 60000 65536"/>
                    <a:gd name="T18" fmla="*/ 0 w 39"/>
                    <a:gd name="T19" fmla="*/ 0 h 16"/>
                    <a:gd name="T20" fmla="*/ 39 w 3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9" h="16">
                      <a:moveTo>
                        <a:pt x="0" y="0"/>
                      </a:moveTo>
                      <a:lnTo>
                        <a:pt x="0" y="8"/>
                      </a:lnTo>
                      <a:lnTo>
                        <a:pt x="39" y="16"/>
                      </a:lnTo>
                      <a:lnTo>
                        <a:pt x="39" y="8"/>
                      </a:lnTo>
                      <a:lnTo>
                        <a:pt x="0" y="0"/>
                      </a:lnTo>
                      <a:close/>
                    </a:path>
                  </a:pathLst>
                </a:custGeom>
                <a:solidFill>
                  <a:srgbClr val="C0C0C0"/>
                </a:solidFill>
                <a:ln w="9525">
                  <a:noFill/>
                  <a:round/>
                  <a:headEnd/>
                  <a:tailEnd/>
                </a:ln>
              </p:spPr>
              <p:txBody>
                <a:bodyPr/>
                <a:lstStyle/>
                <a:p>
                  <a:endParaRPr lang="en-US"/>
                </a:p>
              </p:txBody>
            </p:sp>
            <p:sp>
              <p:nvSpPr>
                <p:cNvPr id="2330" name="Freeform 950"/>
                <p:cNvSpPr>
                  <a:spLocks/>
                </p:cNvSpPr>
                <p:nvPr/>
              </p:nvSpPr>
              <p:spPr bwMode="auto">
                <a:xfrm>
                  <a:off x="5181" y="2186"/>
                  <a:ext cx="40" cy="24"/>
                </a:xfrm>
                <a:custGeom>
                  <a:avLst/>
                  <a:gdLst>
                    <a:gd name="T0" fmla="*/ 0 w 40"/>
                    <a:gd name="T1" fmla="*/ 16 h 24"/>
                    <a:gd name="T2" fmla="*/ 8 w 40"/>
                    <a:gd name="T3" fmla="*/ 0 h 24"/>
                    <a:gd name="T4" fmla="*/ 40 w 40"/>
                    <a:gd name="T5" fmla="*/ 8 h 24"/>
                    <a:gd name="T6" fmla="*/ 40 w 40"/>
                    <a:gd name="T7" fmla="*/ 16 h 24"/>
                    <a:gd name="T8" fmla="*/ 0 w 40"/>
                    <a:gd name="T9" fmla="*/ 24 h 24"/>
                    <a:gd name="T10" fmla="*/ 0 w 40"/>
                    <a:gd name="T11" fmla="*/ 16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0" y="16"/>
                      </a:moveTo>
                      <a:lnTo>
                        <a:pt x="8" y="0"/>
                      </a:lnTo>
                      <a:lnTo>
                        <a:pt x="40" y="8"/>
                      </a:lnTo>
                      <a:lnTo>
                        <a:pt x="40" y="16"/>
                      </a:lnTo>
                      <a:lnTo>
                        <a:pt x="0" y="24"/>
                      </a:lnTo>
                      <a:lnTo>
                        <a:pt x="0" y="16"/>
                      </a:lnTo>
                      <a:close/>
                    </a:path>
                  </a:pathLst>
                </a:custGeom>
                <a:solidFill>
                  <a:srgbClr val="9F9F9F"/>
                </a:solidFill>
                <a:ln w="9525">
                  <a:noFill/>
                  <a:round/>
                  <a:headEnd/>
                  <a:tailEnd/>
                </a:ln>
              </p:spPr>
              <p:txBody>
                <a:bodyPr/>
                <a:lstStyle/>
                <a:p>
                  <a:endParaRPr lang="en-US"/>
                </a:p>
              </p:txBody>
            </p:sp>
            <p:sp>
              <p:nvSpPr>
                <p:cNvPr id="2331" name="Freeform 951"/>
                <p:cNvSpPr>
                  <a:spLocks/>
                </p:cNvSpPr>
                <p:nvPr/>
              </p:nvSpPr>
              <p:spPr bwMode="auto">
                <a:xfrm>
                  <a:off x="5158" y="2186"/>
                  <a:ext cx="63" cy="8"/>
                </a:xfrm>
                <a:custGeom>
                  <a:avLst/>
                  <a:gdLst>
                    <a:gd name="T0" fmla="*/ 0 w 63"/>
                    <a:gd name="T1" fmla="*/ 0 h 8"/>
                    <a:gd name="T2" fmla="*/ 31 w 63"/>
                    <a:gd name="T3" fmla="*/ 0 h 8"/>
                    <a:gd name="T4" fmla="*/ 63 w 63"/>
                    <a:gd name="T5" fmla="*/ 8 h 8"/>
                    <a:gd name="T6" fmla="*/ 31 w 63"/>
                    <a:gd name="T7" fmla="*/ 0 h 8"/>
                    <a:gd name="T8" fmla="*/ 0 w 63"/>
                    <a:gd name="T9" fmla="*/ 0 h 8"/>
                    <a:gd name="T10" fmla="*/ 0 60000 65536"/>
                    <a:gd name="T11" fmla="*/ 0 60000 65536"/>
                    <a:gd name="T12" fmla="*/ 0 60000 65536"/>
                    <a:gd name="T13" fmla="*/ 0 60000 65536"/>
                    <a:gd name="T14" fmla="*/ 0 60000 65536"/>
                    <a:gd name="T15" fmla="*/ 0 w 63"/>
                    <a:gd name="T16" fmla="*/ 0 h 8"/>
                    <a:gd name="T17" fmla="*/ 63 w 63"/>
                    <a:gd name="T18" fmla="*/ 8 h 8"/>
                  </a:gdLst>
                  <a:ahLst/>
                  <a:cxnLst>
                    <a:cxn ang="T10">
                      <a:pos x="T0" y="T1"/>
                    </a:cxn>
                    <a:cxn ang="T11">
                      <a:pos x="T2" y="T3"/>
                    </a:cxn>
                    <a:cxn ang="T12">
                      <a:pos x="T4" y="T5"/>
                    </a:cxn>
                    <a:cxn ang="T13">
                      <a:pos x="T6" y="T7"/>
                    </a:cxn>
                    <a:cxn ang="T14">
                      <a:pos x="T8" y="T9"/>
                    </a:cxn>
                  </a:cxnLst>
                  <a:rect l="T15" t="T16" r="T17" b="T18"/>
                  <a:pathLst>
                    <a:path w="63" h="8">
                      <a:moveTo>
                        <a:pt x="0" y="0"/>
                      </a:moveTo>
                      <a:lnTo>
                        <a:pt x="31" y="0"/>
                      </a:lnTo>
                      <a:lnTo>
                        <a:pt x="63" y="8"/>
                      </a:lnTo>
                      <a:lnTo>
                        <a:pt x="31" y="0"/>
                      </a:lnTo>
                      <a:lnTo>
                        <a:pt x="0" y="0"/>
                      </a:lnTo>
                      <a:close/>
                    </a:path>
                  </a:pathLst>
                </a:custGeom>
                <a:solidFill>
                  <a:srgbClr val="7F7F7F"/>
                </a:solidFill>
                <a:ln w="9525">
                  <a:noFill/>
                  <a:round/>
                  <a:headEnd/>
                  <a:tailEnd/>
                </a:ln>
              </p:spPr>
              <p:txBody>
                <a:bodyPr/>
                <a:lstStyle/>
                <a:p>
                  <a:endParaRPr lang="en-US"/>
                </a:p>
              </p:txBody>
            </p:sp>
            <p:sp>
              <p:nvSpPr>
                <p:cNvPr id="2332" name="Line 952"/>
                <p:cNvSpPr>
                  <a:spLocks noChangeShapeType="1"/>
                </p:cNvSpPr>
                <p:nvPr/>
              </p:nvSpPr>
              <p:spPr bwMode="auto">
                <a:xfrm>
                  <a:off x="5142" y="2194"/>
                  <a:ext cx="39" cy="8"/>
                </a:xfrm>
                <a:prstGeom prst="line">
                  <a:avLst/>
                </a:prstGeom>
                <a:noFill/>
                <a:ln w="12700">
                  <a:solidFill>
                    <a:srgbClr val="7F7F7F"/>
                  </a:solidFill>
                  <a:round/>
                  <a:headEnd/>
                  <a:tailEnd/>
                </a:ln>
              </p:spPr>
              <p:txBody>
                <a:bodyPr/>
                <a:lstStyle/>
                <a:p>
                  <a:endParaRPr lang="en-US"/>
                </a:p>
              </p:txBody>
            </p:sp>
            <p:sp>
              <p:nvSpPr>
                <p:cNvPr id="2333" name="Line 953"/>
                <p:cNvSpPr>
                  <a:spLocks noChangeShapeType="1"/>
                </p:cNvSpPr>
                <p:nvPr/>
              </p:nvSpPr>
              <p:spPr bwMode="auto">
                <a:xfrm flipV="1">
                  <a:off x="5181" y="2194"/>
                  <a:ext cx="8" cy="8"/>
                </a:xfrm>
                <a:prstGeom prst="line">
                  <a:avLst/>
                </a:prstGeom>
                <a:noFill/>
                <a:ln w="12700">
                  <a:solidFill>
                    <a:srgbClr val="5F5F5F"/>
                  </a:solidFill>
                  <a:round/>
                  <a:headEnd/>
                  <a:tailEnd/>
                </a:ln>
              </p:spPr>
              <p:txBody>
                <a:bodyPr/>
                <a:lstStyle/>
                <a:p>
                  <a:endParaRPr lang="en-US"/>
                </a:p>
              </p:txBody>
            </p:sp>
            <p:sp>
              <p:nvSpPr>
                <p:cNvPr id="2334" name="Line 954"/>
                <p:cNvSpPr>
                  <a:spLocks noChangeShapeType="1"/>
                </p:cNvSpPr>
                <p:nvPr/>
              </p:nvSpPr>
              <p:spPr bwMode="auto">
                <a:xfrm>
                  <a:off x="5197" y="2194"/>
                  <a:ext cx="24" cy="1"/>
                </a:xfrm>
                <a:prstGeom prst="line">
                  <a:avLst/>
                </a:prstGeom>
                <a:noFill/>
                <a:ln w="12700">
                  <a:solidFill>
                    <a:srgbClr val="5F5F5F"/>
                  </a:solidFill>
                  <a:round/>
                  <a:headEnd/>
                  <a:tailEnd/>
                </a:ln>
              </p:spPr>
              <p:txBody>
                <a:bodyPr/>
                <a:lstStyle/>
                <a:p>
                  <a:endParaRPr lang="en-US"/>
                </a:p>
              </p:txBody>
            </p:sp>
            <p:sp>
              <p:nvSpPr>
                <p:cNvPr id="2335" name="Freeform 955"/>
                <p:cNvSpPr>
                  <a:spLocks/>
                </p:cNvSpPr>
                <p:nvPr/>
              </p:nvSpPr>
              <p:spPr bwMode="auto">
                <a:xfrm>
                  <a:off x="5126" y="2116"/>
                  <a:ext cx="63" cy="62"/>
                </a:xfrm>
                <a:custGeom>
                  <a:avLst/>
                  <a:gdLst>
                    <a:gd name="T0" fmla="*/ 0 w 63"/>
                    <a:gd name="T1" fmla="*/ 31 h 62"/>
                    <a:gd name="T2" fmla="*/ 63 w 63"/>
                    <a:gd name="T3" fmla="*/ 0 h 62"/>
                    <a:gd name="T4" fmla="*/ 63 w 63"/>
                    <a:gd name="T5" fmla="*/ 23 h 62"/>
                    <a:gd name="T6" fmla="*/ 0 w 63"/>
                    <a:gd name="T7" fmla="*/ 62 h 62"/>
                    <a:gd name="T8" fmla="*/ 0 w 63"/>
                    <a:gd name="T9" fmla="*/ 31 h 62"/>
                    <a:gd name="T10" fmla="*/ 0 60000 65536"/>
                    <a:gd name="T11" fmla="*/ 0 60000 65536"/>
                    <a:gd name="T12" fmla="*/ 0 60000 65536"/>
                    <a:gd name="T13" fmla="*/ 0 60000 65536"/>
                    <a:gd name="T14" fmla="*/ 0 60000 65536"/>
                    <a:gd name="T15" fmla="*/ 0 w 63"/>
                    <a:gd name="T16" fmla="*/ 0 h 62"/>
                    <a:gd name="T17" fmla="*/ 63 w 63"/>
                    <a:gd name="T18" fmla="*/ 62 h 62"/>
                  </a:gdLst>
                  <a:ahLst/>
                  <a:cxnLst>
                    <a:cxn ang="T10">
                      <a:pos x="T0" y="T1"/>
                    </a:cxn>
                    <a:cxn ang="T11">
                      <a:pos x="T2" y="T3"/>
                    </a:cxn>
                    <a:cxn ang="T12">
                      <a:pos x="T4" y="T5"/>
                    </a:cxn>
                    <a:cxn ang="T13">
                      <a:pos x="T6" y="T7"/>
                    </a:cxn>
                    <a:cxn ang="T14">
                      <a:pos x="T8" y="T9"/>
                    </a:cxn>
                  </a:cxnLst>
                  <a:rect l="T15" t="T16" r="T17" b="T18"/>
                  <a:pathLst>
                    <a:path w="63" h="62">
                      <a:moveTo>
                        <a:pt x="0" y="31"/>
                      </a:moveTo>
                      <a:lnTo>
                        <a:pt x="63" y="0"/>
                      </a:lnTo>
                      <a:lnTo>
                        <a:pt x="63" y="23"/>
                      </a:lnTo>
                      <a:lnTo>
                        <a:pt x="0" y="62"/>
                      </a:lnTo>
                      <a:lnTo>
                        <a:pt x="0" y="31"/>
                      </a:lnTo>
                      <a:close/>
                    </a:path>
                  </a:pathLst>
                </a:custGeom>
                <a:solidFill>
                  <a:srgbClr val="5F5F5F"/>
                </a:solidFill>
                <a:ln w="9525">
                  <a:noFill/>
                  <a:round/>
                  <a:headEnd/>
                  <a:tailEnd/>
                </a:ln>
              </p:spPr>
              <p:txBody>
                <a:bodyPr/>
                <a:lstStyle/>
                <a:p>
                  <a:endParaRPr lang="en-US"/>
                </a:p>
              </p:txBody>
            </p:sp>
            <p:sp>
              <p:nvSpPr>
                <p:cNvPr id="2336" name="Freeform 956"/>
                <p:cNvSpPr>
                  <a:spLocks/>
                </p:cNvSpPr>
                <p:nvPr/>
              </p:nvSpPr>
              <p:spPr bwMode="auto">
                <a:xfrm>
                  <a:off x="5126" y="2061"/>
                  <a:ext cx="63" cy="86"/>
                </a:xfrm>
                <a:custGeom>
                  <a:avLst/>
                  <a:gdLst>
                    <a:gd name="T0" fmla="*/ 0 w 63"/>
                    <a:gd name="T1" fmla="*/ 24 h 86"/>
                    <a:gd name="T2" fmla="*/ 63 w 63"/>
                    <a:gd name="T3" fmla="*/ 0 h 86"/>
                    <a:gd name="T4" fmla="*/ 63 w 63"/>
                    <a:gd name="T5" fmla="*/ 55 h 86"/>
                    <a:gd name="T6" fmla="*/ 0 w 63"/>
                    <a:gd name="T7" fmla="*/ 86 h 86"/>
                    <a:gd name="T8" fmla="*/ 0 w 63"/>
                    <a:gd name="T9" fmla="*/ 24 h 86"/>
                    <a:gd name="T10" fmla="*/ 0 60000 65536"/>
                    <a:gd name="T11" fmla="*/ 0 60000 65536"/>
                    <a:gd name="T12" fmla="*/ 0 60000 65536"/>
                    <a:gd name="T13" fmla="*/ 0 60000 65536"/>
                    <a:gd name="T14" fmla="*/ 0 60000 65536"/>
                    <a:gd name="T15" fmla="*/ 0 w 63"/>
                    <a:gd name="T16" fmla="*/ 0 h 86"/>
                    <a:gd name="T17" fmla="*/ 63 w 63"/>
                    <a:gd name="T18" fmla="*/ 86 h 86"/>
                  </a:gdLst>
                  <a:ahLst/>
                  <a:cxnLst>
                    <a:cxn ang="T10">
                      <a:pos x="T0" y="T1"/>
                    </a:cxn>
                    <a:cxn ang="T11">
                      <a:pos x="T2" y="T3"/>
                    </a:cxn>
                    <a:cxn ang="T12">
                      <a:pos x="T4" y="T5"/>
                    </a:cxn>
                    <a:cxn ang="T13">
                      <a:pos x="T6" y="T7"/>
                    </a:cxn>
                    <a:cxn ang="T14">
                      <a:pos x="T8" y="T9"/>
                    </a:cxn>
                  </a:cxnLst>
                  <a:rect l="T15" t="T16" r="T17" b="T18"/>
                  <a:pathLst>
                    <a:path w="63" h="86">
                      <a:moveTo>
                        <a:pt x="0" y="24"/>
                      </a:moveTo>
                      <a:lnTo>
                        <a:pt x="63" y="0"/>
                      </a:lnTo>
                      <a:lnTo>
                        <a:pt x="63" y="55"/>
                      </a:lnTo>
                      <a:lnTo>
                        <a:pt x="0" y="86"/>
                      </a:lnTo>
                      <a:lnTo>
                        <a:pt x="0" y="24"/>
                      </a:lnTo>
                      <a:close/>
                    </a:path>
                  </a:pathLst>
                </a:custGeom>
                <a:solidFill>
                  <a:srgbClr val="BFBFBF"/>
                </a:solidFill>
                <a:ln w="9525">
                  <a:noFill/>
                  <a:round/>
                  <a:headEnd/>
                  <a:tailEnd/>
                </a:ln>
              </p:spPr>
              <p:txBody>
                <a:bodyPr/>
                <a:lstStyle/>
                <a:p>
                  <a:endParaRPr lang="en-US"/>
                </a:p>
              </p:txBody>
            </p:sp>
            <p:sp>
              <p:nvSpPr>
                <p:cNvPr id="2337" name="Freeform 957"/>
                <p:cNvSpPr>
                  <a:spLocks/>
                </p:cNvSpPr>
                <p:nvPr/>
              </p:nvSpPr>
              <p:spPr bwMode="auto">
                <a:xfrm>
                  <a:off x="4945" y="1905"/>
                  <a:ext cx="166" cy="133"/>
                </a:xfrm>
                <a:custGeom>
                  <a:avLst/>
                  <a:gdLst>
                    <a:gd name="T0" fmla="*/ 8 w 166"/>
                    <a:gd name="T1" fmla="*/ 0 h 133"/>
                    <a:gd name="T2" fmla="*/ 166 w 166"/>
                    <a:gd name="T3" fmla="*/ 0 h 133"/>
                    <a:gd name="T4" fmla="*/ 158 w 166"/>
                    <a:gd name="T5" fmla="*/ 133 h 133"/>
                    <a:gd name="T6" fmla="*/ 0 w 166"/>
                    <a:gd name="T7" fmla="*/ 125 h 133"/>
                    <a:gd name="T8" fmla="*/ 8 w 166"/>
                    <a:gd name="T9" fmla="*/ 0 h 133"/>
                    <a:gd name="T10" fmla="*/ 0 60000 65536"/>
                    <a:gd name="T11" fmla="*/ 0 60000 65536"/>
                    <a:gd name="T12" fmla="*/ 0 60000 65536"/>
                    <a:gd name="T13" fmla="*/ 0 60000 65536"/>
                    <a:gd name="T14" fmla="*/ 0 60000 65536"/>
                    <a:gd name="T15" fmla="*/ 0 w 166"/>
                    <a:gd name="T16" fmla="*/ 0 h 133"/>
                    <a:gd name="T17" fmla="*/ 166 w 166"/>
                    <a:gd name="T18" fmla="*/ 133 h 133"/>
                  </a:gdLst>
                  <a:ahLst/>
                  <a:cxnLst>
                    <a:cxn ang="T10">
                      <a:pos x="T0" y="T1"/>
                    </a:cxn>
                    <a:cxn ang="T11">
                      <a:pos x="T2" y="T3"/>
                    </a:cxn>
                    <a:cxn ang="T12">
                      <a:pos x="T4" y="T5"/>
                    </a:cxn>
                    <a:cxn ang="T13">
                      <a:pos x="T6" y="T7"/>
                    </a:cxn>
                    <a:cxn ang="T14">
                      <a:pos x="T8" y="T9"/>
                    </a:cxn>
                  </a:cxnLst>
                  <a:rect l="T15" t="T16" r="T17" b="T18"/>
                  <a:pathLst>
                    <a:path w="166" h="133">
                      <a:moveTo>
                        <a:pt x="8" y="0"/>
                      </a:moveTo>
                      <a:lnTo>
                        <a:pt x="166" y="0"/>
                      </a:lnTo>
                      <a:lnTo>
                        <a:pt x="158" y="133"/>
                      </a:lnTo>
                      <a:lnTo>
                        <a:pt x="0" y="125"/>
                      </a:lnTo>
                      <a:lnTo>
                        <a:pt x="8" y="0"/>
                      </a:lnTo>
                      <a:close/>
                    </a:path>
                  </a:pathLst>
                </a:custGeom>
                <a:solidFill>
                  <a:srgbClr val="C0C0C0"/>
                </a:solidFill>
                <a:ln w="9525">
                  <a:noFill/>
                  <a:round/>
                  <a:headEnd/>
                  <a:tailEnd/>
                </a:ln>
              </p:spPr>
              <p:txBody>
                <a:bodyPr/>
                <a:lstStyle/>
                <a:p>
                  <a:endParaRPr lang="en-US"/>
                </a:p>
              </p:txBody>
            </p:sp>
            <p:sp>
              <p:nvSpPr>
                <p:cNvPr id="2338" name="Freeform 958"/>
                <p:cNvSpPr>
                  <a:spLocks/>
                </p:cNvSpPr>
                <p:nvPr/>
              </p:nvSpPr>
              <p:spPr bwMode="auto">
                <a:xfrm>
                  <a:off x="4835" y="2132"/>
                  <a:ext cx="307" cy="62"/>
                </a:xfrm>
                <a:custGeom>
                  <a:avLst/>
                  <a:gdLst>
                    <a:gd name="T0" fmla="*/ 47 w 307"/>
                    <a:gd name="T1" fmla="*/ 0 h 62"/>
                    <a:gd name="T2" fmla="*/ 307 w 307"/>
                    <a:gd name="T3" fmla="*/ 23 h 62"/>
                    <a:gd name="T4" fmla="*/ 291 w 307"/>
                    <a:gd name="T5" fmla="*/ 46 h 62"/>
                    <a:gd name="T6" fmla="*/ 276 w 307"/>
                    <a:gd name="T7" fmla="*/ 62 h 62"/>
                    <a:gd name="T8" fmla="*/ 0 w 307"/>
                    <a:gd name="T9" fmla="*/ 31 h 62"/>
                    <a:gd name="T10" fmla="*/ 24 w 307"/>
                    <a:gd name="T11" fmla="*/ 23 h 62"/>
                    <a:gd name="T12" fmla="*/ 47 w 307"/>
                    <a:gd name="T13" fmla="*/ 0 h 62"/>
                    <a:gd name="T14" fmla="*/ 0 60000 65536"/>
                    <a:gd name="T15" fmla="*/ 0 60000 65536"/>
                    <a:gd name="T16" fmla="*/ 0 60000 65536"/>
                    <a:gd name="T17" fmla="*/ 0 60000 65536"/>
                    <a:gd name="T18" fmla="*/ 0 60000 65536"/>
                    <a:gd name="T19" fmla="*/ 0 60000 65536"/>
                    <a:gd name="T20" fmla="*/ 0 60000 65536"/>
                    <a:gd name="T21" fmla="*/ 0 w 307"/>
                    <a:gd name="T22" fmla="*/ 0 h 62"/>
                    <a:gd name="T23" fmla="*/ 307 w 30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62">
                      <a:moveTo>
                        <a:pt x="47" y="0"/>
                      </a:moveTo>
                      <a:lnTo>
                        <a:pt x="307" y="23"/>
                      </a:lnTo>
                      <a:lnTo>
                        <a:pt x="291" y="46"/>
                      </a:lnTo>
                      <a:lnTo>
                        <a:pt x="276" y="62"/>
                      </a:lnTo>
                      <a:lnTo>
                        <a:pt x="0" y="31"/>
                      </a:lnTo>
                      <a:lnTo>
                        <a:pt x="24" y="23"/>
                      </a:lnTo>
                      <a:lnTo>
                        <a:pt x="47" y="0"/>
                      </a:lnTo>
                      <a:close/>
                    </a:path>
                  </a:pathLst>
                </a:custGeom>
                <a:solidFill>
                  <a:srgbClr val="DFDFDF"/>
                </a:solidFill>
                <a:ln w="9525">
                  <a:noFill/>
                  <a:round/>
                  <a:headEnd/>
                  <a:tailEnd/>
                </a:ln>
              </p:spPr>
              <p:txBody>
                <a:bodyPr/>
                <a:lstStyle/>
                <a:p>
                  <a:endParaRPr lang="en-US"/>
                </a:p>
              </p:txBody>
            </p:sp>
            <p:sp>
              <p:nvSpPr>
                <p:cNvPr id="2339" name="Line 959"/>
                <p:cNvSpPr>
                  <a:spLocks noChangeShapeType="1"/>
                </p:cNvSpPr>
                <p:nvPr/>
              </p:nvSpPr>
              <p:spPr bwMode="auto">
                <a:xfrm flipV="1">
                  <a:off x="5126" y="2092"/>
                  <a:ext cx="63" cy="24"/>
                </a:xfrm>
                <a:prstGeom prst="line">
                  <a:avLst/>
                </a:prstGeom>
                <a:noFill/>
                <a:ln w="12700">
                  <a:solidFill>
                    <a:srgbClr val="808080"/>
                  </a:solidFill>
                  <a:round/>
                  <a:headEnd/>
                  <a:tailEnd/>
                </a:ln>
              </p:spPr>
              <p:txBody>
                <a:bodyPr/>
                <a:lstStyle/>
                <a:p>
                  <a:endParaRPr lang="en-US"/>
                </a:p>
              </p:txBody>
            </p:sp>
            <p:sp>
              <p:nvSpPr>
                <p:cNvPr id="2340" name="Line 960"/>
                <p:cNvSpPr>
                  <a:spLocks noChangeShapeType="1"/>
                </p:cNvSpPr>
                <p:nvPr/>
              </p:nvSpPr>
              <p:spPr bwMode="auto">
                <a:xfrm flipV="1">
                  <a:off x="5134" y="2092"/>
                  <a:ext cx="55" cy="24"/>
                </a:xfrm>
                <a:prstGeom prst="line">
                  <a:avLst/>
                </a:prstGeom>
                <a:noFill/>
                <a:ln w="12700">
                  <a:solidFill>
                    <a:srgbClr val="808080"/>
                  </a:solidFill>
                  <a:round/>
                  <a:headEnd/>
                  <a:tailEnd/>
                </a:ln>
              </p:spPr>
              <p:txBody>
                <a:bodyPr/>
                <a:lstStyle/>
                <a:p>
                  <a:endParaRPr lang="en-US"/>
                </a:p>
              </p:txBody>
            </p:sp>
            <p:sp>
              <p:nvSpPr>
                <p:cNvPr id="2341" name="Line 961"/>
                <p:cNvSpPr>
                  <a:spLocks noChangeShapeType="1"/>
                </p:cNvSpPr>
                <p:nvPr/>
              </p:nvSpPr>
              <p:spPr bwMode="auto">
                <a:xfrm flipV="1">
                  <a:off x="5134" y="2100"/>
                  <a:ext cx="55" cy="24"/>
                </a:xfrm>
                <a:prstGeom prst="line">
                  <a:avLst/>
                </a:prstGeom>
                <a:noFill/>
                <a:ln w="12700">
                  <a:solidFill>
                    <a:srgbClr val="808080"/>
                  </a:solidFill>
                  <a:round/>
                  <a:headEnd/>
                  <a:tailEnd/>
                </a:ln>
              </p:spPr>
              <p:txBody>
                <a:bodyPr/>
                <a:lstStyle/>
                <a:p>
                  <a:endParaRPr lang="en-US"/>
                </a:p>
              </p:txBody>
            </p:sp>
            <p:sp>
              <p:nvSpPr>
                <p:cNvPr id="2342" name="Line 962"/>
                <p:cNvSpPr>
                  <a:spLocks noChangeShapeType="1"/>
                </p:cNvSpPr>
                <p:nvPr/>
              </p:nvSpPr>
              <p:spPr bwMode="auto">
                <a:xfrm flipV="1">
                  <a:off x="5134" y="2108"/>
                  <a:ext cx="55" cy="24"/>
                </a:xfrm>
                <a:prstGeom prst="line">
                  <a:avLst/>
                </a:prstGeom>
                <a:noFill/>
                <a:ln w="12700">
                  <a:solidFill>
                    <a:srgbClr val="808080"/>
                  </a:solidFill>
                  <a:round/>
                  <a:headEnd/>
                  <a:tailEnd/>
                </a:ln>
              </p:spPr>
              <p:txBody>
                <a:bodyPr/>
                <a:lstStyle/>
                <a:p>
                  <a:endParaRPr lang="en-US"/>
                </a:p>
              </p:txBody>
            </p:sp>
            <p:sp>
              <p:nvSpPr>
                <p:cNvPr id="2343" name="Line 963"/>
                <p:cNvSpPr>
                  <a:spLocks noChangeShapeType="1"/>
                </p:cNvSpPr>
                <p:nvPr/>
              </p:nvSpPr>
              <p:spPr bwMode="auto">
                <a:xfrm flipV="1">
                  <a:off x="5134" y="2116"/>
                  <a:ext cx="55" cy="23"/>
                </a:xfrm>
                <a:prstGeom prst="line">
                  <a:avLst/>
                </a:prstGeom>
                <a:noFill/>
                <a:ln w="12700">
                  <a:solidFill>
                    <a:srgbClr val="808080"/>
                  </a:solidFill>
                  <a:round/>
                  <a:headEnd/>
                  <a:tailEnd/>
                </a:ln>
              </p:spPr>
              <p:txBody>
                <a:bodyPr/>
                <a:lstStyle/>
                <a:p>
                  <a:endParaRPr lang="en-US"/>
                </a:p>
              </p:txBody>
            </p:sp>
            <p:sp>
              <p:nvSpPr>
                <p:cNvPr id="2344" name="Line 964"/>
                <p:cNvSpPr>
                  <a:spLocks noChangeShapeType="1"/>
                </p:cNvSpPr>
                <p:nvPr/>
              </p:nvSpPr>
              <p:spPr bwMode="auto">
                <a:xfrm flipV="1">
                  <a:off x="5134" y="2085"/>
                  <a:ext cx="55" cy="15"/>
                </a:xfrm>
                <a:prstGeom prst="line">
                  <a:avLst/>
                </a:prstGeom>
                <a:noFill/>
                <a:ln w="12700">
                  <a:solidFill>
                    <a:srgbClr val="808080"/>
                  </a:solidFill>
                  <a:round/>
                  <a:headEnd/>
                  <a:tailEnd/>
                </a:ln>
              </p:spPr>
              <p:txBody>
                <a:bodyPr/>
                <a:lstStyle/>
                <a:p>
                  <a:endParaRPr lang="en-US"/>
                </a:p>
              </p:txBody>
            </p:sp>
            <p:sp>
              <p:nvSpPr>
                <p:cNvPr id="2345" name="Line 965"/>
                <p:cNvSpPr>
                  <a:spLocks noChangeShapeType="1"/>
                </p:cNvSpPr>
                <p:nvPr/>
              </p:nvSpPr>
              <p:spPr bwMode="auto">
                <a:xfrm flipV="1">
                  <a:off x="5134" y="2077"/>
                  <a:ext cx="55" cy="15"/>
                </a:xfrm>
                <a:prstGeom prst="line">
                  <a:avLst/>
                </a:prstGeom>
                <a:noFill/>
                <a:ln w="12700">
                  <a:solidFill>
                    <a:srgbClr val="808080"/>
                  </a:solidFill>
                  <a:round/>
                  <a:headEnd/>
                  <a:tailEnd/>
                </a:ln>
              </p:spPr>
              <p:txBody>
                <a:bodyPr/>
                <a:lstStyle/>
                <a:p>
                  <a:endParaRPr lang="en-US"/>
                </a:p>
              </p:txBody>
            </p:sp>
            <p:sp>
              <p:nvSpPr>
                <p:cNvPr id="2346" name="Line 966"/>
                <p:cNvSpPr>
                  <a:spLocks noChangeShapeType="1"/>
                </p:cNvSpPr>
                <p:nvPr/>
              </p:nvSpPr>
              <p:spPr bwMode="auto">
                <a:xfrm flipV="1">
                  <a:off x="5134" y="2069"/>
                  <a:ext cx="55" cy="16"/>
                </a:xfrm>
                <a:prstGeom prst="line">
                  <a:avLst/>
                </a:prstGeom>
                <a:noFill/>
                <a:ln w="12700">
                  <a:solidFill>
                    <a:srgbClr val="808080"/>
                  </a:solidFill>
                  <a:round/>
                  <a:headEnd/>
                  <a:tailEnd/>
                </a:ln>
              </p:spPr>
              <p:txBody>
                <a:bodyPr/>
                <a:lstStyle/>
                <a:p>
                  <a:endParaRPr lang="en-US"/>
                </a:p>
              </p:txBody>
            </p:sp>
            <p:sp>
              <p:nvSpPr>
                <p:cNvPr id="2347" name="Line 967"/>
                <p:cNvSpPr>
                  <a:spLocks noChangeShapeType="1"/>
                </p:cNvSpPr>
                <p:nvPr/>
              </p:nvSpPr>
              <p:spPr bwMode="auto">
                <a:xfrm>
                  <a:off x="5134" y="2077"/>
                  <a:ext cx="1" cy="70"/>
                </a:xfrm>
                <a:prstGeom prst="line">
                  <a:avLst/>
                </a:prstGeom>
                <a:noFill/>
                <a:ln w="12700">
                  <a:solidFill>
                    <a:srgbClr val="808080"/>
                  </a:solidFill>
                  <a:round/>
                  <a:headEnd/>
                  <a:tailEnd/>
                </a:ln>
              </p:spPr>
              <p:txBody>
                <a:bodyPr/>
                <a:lstStyle/>
                <a:p>
                  <a:endParaRPr lang="en-US"/>
                </a:p>
              </p:txBody>
            </p:sp>
            <p:sp>
              <p:nvSpPr>
                <p:cNvPr id="2348" name="Freeform 968"/>
                <p:cNvSpPr>
                  <a:spLocks/>
                </p:cNvSpPr>
                <p:nvPr/>
              </p:nvSpPr>
              <p:spPr bwMode="auto">
                <a:xfrm>
                  <a:off x="4922" y="1873"/>
                  <a:ext cx="220" cy="196"/>
                </a:xfrm>
                <a:custGeom>
                  <a:avLst/>
                  <a:gdLst>
                    <a:gd name="T0" fmla="*/ 15 w 220"/>
                    <a:gd name="T1" fmla="*/ 8 h 196"/>
                    <a:gd name="T2" fmla="*/ 31 w 220"/>
                    <a:gd name="T3" fmla="*/ 8 h 196"/>
                    <a:gd name="T4" fmla="*/ 63 w 220"/>
                    <a:gd name="T5" fmla="*/ 0 h 196"/>
                    <a:gd name="T6" fmla="*/ 86 w 220"/>
                    <a:gd name="T7" fmla="*/ 0 h 196"/>
                    <a:gd name="T8" fmla="*/ 118 w 220"/>
                    <a:gd name="T9" fmla="*/ 0 h 196"/>
                    <a:gd name="T10" fmla="*/ 141 w 220"/>
                    <a:gd name="T11" fmla="*/ 0 h 196"/>
                    <a:gd name="T12" fmla="*/ 173 w 220"/>
                    <a:gd name="T13" fmla="*/ 0 h 196"/>
                    <a:gd name="T14" fmla="*/ 204 w 220"/>
                    <a:gd name="T15" fmla="*/ 8 h 196"/>
                    <a:gd name="T16" fmla="*/ 212 w 220"/>
                    <a:gd name="T17" fmla="*/ 8 h 196"/>
                    <a:gd name="T18" fmla="*/ 212 w 220"/>
                    <a:gd name="T19" fmla="*/ 8 h 196"/>
                    <a:gd name="T20" fmla="*/ 212 w 220"/>
                    <a:gd name="T21" fmla="*/ 8 h 196"/>
                    <a:gd name="T22" fmla="*/ 220 w 220"/>
                    <a:gd name="T23" fmla="*/ 8 h 196"/>
                    <a:gd name="T24" fmla="*/ 220 w 220"/>
                    <a:gd name="T25" fmla="*/ 8 h 196"/>
                    <a:gd name="T26" fmla="*/ 212 w 220"/>
                    <a:gd name="T27" fmla="*/ 196 h 196"/>
                    <a:gd name="T28" fmla="*/ 204 w 220"/>
                    <a:gd name="T29" fmla="*/ 196 h 196"/>
                    <a:gd name="T30" fmla="*/ 204 w 220"/>
                    <a:gd name="T31" fmla="*/ 196 h 196"/>
                    <a:gd name="T32" fmla="*/ 133 w 220"/>
                    <a:gd name="T33" fmla="*/ 196 h 196"/>
                    <a:gd name="T34" fmla="*/ 63 w 220"/>
                    <a:gd name="T35" fmla="*/ 188 h 196"/>
                    <a:gd name="T36" fmla="*/ 0 w 220"/>
                    <a:gd name="T37" fmla="*/ 188 h 196"/>
                    <a:gd name="T38" fmla="*/ 0 w 220"/>
                    <a:gd name="T39" fmla="*/ 180 h 196"/>
                    <a:gd name="T40" fmla="*/ 8 w 220"/>
                    <a:gd name="T41" fmla="*/ 8 h 196"/>
                    <a:gd name="T42" fmla="*/ 15 w 220"/>
                    <a:gd name="T43" fmla="*/ 8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
                    <a:gd name="T67" fmla="*/ 0 h 196"/>
                    <a:gd name="T68" fmla="*/ 220 w 220"/>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 h="196">
                      <a:moveTo>
                        <a:pt x="15" y="8"/>
                      </a:moveTo>
                      <a:lnTo>
                        <a:pt x="31" y="8"/>
                      </a:lnTo>
                      <a:lnTo>
                        <a:pt x="63" y="0"/>
                      </a:lnTo>
                      <a:lnTo>
                        <a:pt x="86" y="0"/>
                      </a:lnTo>
                      <a:lnTo>
                        <a:pt x="118" y="0"/>
                      </a:lnTo>
                      <a:lnTo>
                        <a:pt x="141" y="0"/>
                      </a:lnTo>
                      <a:lnTo>
                        <a:pt x="173" y="0"/>
                      </a:lnTo>
                      <a:lnTo>
                        <a:pt x="204" y="8"/>
                      </a:lnTo>
                      <a:lnTo>
                        <a:pt x="212" y="8"/>
                      </a:lnTo>
                      <a:lnTo>
                        <a:pt x="220" y="8"/>
                      </a:lnTo>
                      <a:lnTo>
                        <a:pt x="212" y="196"/>
                      </a:lnTo>
                      <a:lnTo>
                        <a:pt x="204" y="196"/>
                      </a:lnTo>
                      <a:lnTo>
                        <a:pt x="133" y="196"/>
                      </a:lnTo>
                      <a:lnTo>
                        <a:pt x="63" y="188"/>
                      </a:lnTo>
                      <a:lnTo>
                        <a:pt x="0" y="188"/>
                      </a:lnTo>
                      <a:lnTo>
                        <a:pt x="0" y="180"/>
                      </a:lnTo>
                      <a:lnTo>
                        <a:pt x="8" y="8"/>
                      </a:lnTo>
                      <a:lnTo>
                        <a:pt x="15" y="8"/>
                      </a:lnTo>
                      <a:close/>
                    </a:path>
                  </a:pathLst>
                </a:custGeom>
                <a:solidFill>
                  <a:srgbClr val="C0C0C0"/>
                </a:solidFill>
                <a:ln w="9525">
                  <a:noFill/>
                  <a:round/>
                  <a:headEnd/>
                  <a:tailEnd/>
                </a:ln>
              </p:spPr>
              <p:txBody>
                <a:bodyPr/>
                <a:lstStyle/>
                <a:p>
                  <a:endParaRPr lang="en-US"/>
                </a:p>
              </p:txBody>
            </p:sp>
            <p:sp>
              <p:nvSpPr>
                <p:cNvPr id="2349" name="Freeform 969"/>
                <p:cNvSpPr>
                  <a:spLocks/>
                </p:cNvSpPr>
                <p:nvPr/>
              </p:nvSpPr>
              <p:spPr bwMode="auto">
                <a:xfrm>
                  <a:off x="5134" y="1881"/>
                  <a:ext cx="8" cy="8"/>
                </a:xfrm>
                <a:custGeom>
                  <a:avLst/>
                  <a:gdLst>
                    <a:gd name="T0" fmla="*/ 8 w 8"/>
                    <a:gd name="T1" fmla="*/ 0 h 8"/>
                    <a:gd name="T2" fmla="*/ 8 w 8"/>
                    <a:gd name="T3" fmla="*/ 0 h 8"/>
                    <a:gd name="T4" fmla="*/ 0 w 8"/>
                    <a:gd name="T5" fmla="*/ 0 h 8"/>
                    <a:gd name="T6" fmla="*/ 0 w 8"/>
                    <a:gd name="T7" fmla="*/ 8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0"/>
                      </a:moveTo>
                      <a:lnTo>
                        <a:pt x="8" y="0"/>
                      </a:lnTo>
                      <a:lnTo>
                        <a:pt x="0" y="0"/>
                      </a:lnTo>
                      <a:lnTo>
                        <a:pt x="0" y="8"/>
                      </a:lnTo>
                      <a:lnTo>
                        <a:pt x="8" y="0"/>
                      </a:lnTo>
                      <a:close/>
                    </a:path>
                  </a:pathLst>
                </a:custGeom>
                <a:solidFill>
                  <a:srgbClr val="C0C0C0"/>
                </a:solidFill>
                <a:ln w="9525">
                  <a:noFill/>
                  <a:round/>
                  <a:headEnd/>
                  <a:tailEnd/>
                </a:ln>
              </p:spPr>
              <p:txBody>
                <a:bodyPr/>
                <a:lstStyle/>
                <a:p>
                  <a:endParaRPr lang="en-US"/>
                </a:p>
              </p:txBody>
            </p:sp>
            <p:sp>
              <p:nvSpPr>
                <p:cNvPr id="2350" name="Freeform 970"/>
                <p:cNvSpPr>
                  <a:spLocks/>
                </p:cNvSpPr>
                <p:nvPr/>
              </p:nvSpPr>
              <p:spPr bwMode="auto">
                <a:xfrm>
                  <a:off x="4930" y="1881"/>
                  <a:ext cx="7" cy="8"/>
                </a:xfrm>
                <a:custGeom>
                  <a:avLst/>
                  <a:gdLst>
                    <a:gd name="T0" fmla="*/ 7 w 7"/>
                    <a:gd name="T1" fmla="*/ 0 h 8"/>
                    <a:gd name="T2" fmla="*/ 7 w 7"/>
                    <a:gd name="T3" fmla="*/ 0 h 8"/>
                    <a:gd name="T4" fmla="*/ 0 w 7"/>
                    <a:gd name="T5" fmla="*/ 8 h 8"/>
                    <a:gd name="T6" fmla="*/ 7 w 7"/>
                    <a:gd name="T7" fmla="*/ 8 h 8"/>
                    <a:gd name="T8" fmla="*/ 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0"/>
                      </a:moveTo>
                      <a:lnTo>
                        <a:pt x="7" y="0"/>
                      </a:lnTo>
                      <a:lnTo>
                        <a:pt x="0" y="8"/>
                      </a:lnTo>
                      <a:lnTo>
                        <a:pt x="7" y="8"/>
                      </a:lnTo>
                      <a:lnTo>
                        <a:pt x="7" y="0"/>
                      </a:lnTo>
                      <a:close/>
                    </a:path>
                  </a:pathLst>
                </a:custGeom>
                <a:solidFill>
                  <a:srgbClr val="C0C0C0"/>
                </a:solidFill>
                <a:ln w="9525">
                  <a:noFill/>
                  <a:round/>
                  <a:headEnd/>
                  <a:tailEnd/>
                </a:ln>
              </p:spPr>
              <p:txBody>
                <a:bodyPr/>
                <a:lstStyle/>
                <a:p>
                  <a:endParaRPr lang="en-US"/>
                </a:p>
              </p:txBody>
            </p:sp>
            <p:sp>
              <p:nvSpPr>
                <p:cNvPr id="2351" name="Freeform 971"/>
                <p:cNvSpPr>
                  <a:spLocks/>
                </p:cNvSpPr>
                <p:nvPr/>
              </p:nvSpPr>
              <p:spPr bwMode="auto">
                <a:xfrm>
                  <a:off x="4922" y="2046"/>
                  <a:ext cx="1" cy="15"/>
                </a:xfrm>
                <a:custGeom>
                  <a:avLst/>
                  <a:gdLst>
                    <a:gd name="T0" fmla="*/ 0 w 1"/>
                    <a:gd name="T1" fmla="*/ 7 h 15"/>
                    <a:gd name="T2" fmla="*/ 0 w 1"/>
                    <a:gd name="T3" fmla="*/ 7 h 15"/>
                    <a:gd name="T4" fmla="*/ 0 w 1"/>
                    <a:gd name="T5" fmla="*/ 15 h 15"/>
                    <a:gd name="T6" fmla="*/ 0 w 1"/>
                    <a:gd name="T7" fmla="*/ 0 h 15"/>
                    <a:gd name="T8" fmla="*/ 0 w 1"/>
                    <a:gd name="T9" fmla="*/ 7 h 15"/>
                    <a:gd name="T10" fmla="*/ 0 60000 65536"/>
                    <a:gd name="T11" fmla="*/ 0 60000 65536"/>
                    <a:gd name="T12" fmla="*/ 0 60000 65536"/>
                    <a:gd name="T13" fmla="*/ 0 60000 65536"/>
                    <a:gd name="T14" fmla="*/ 0 60000 65536"/>
                    <a:gd name="T15" fmla="*/ 0 w 1"/>
                    <a:gd name="T16" fmla="*/ 0 h 15"/>
                    <a:gd name="T17" fmla="*/ 1 w 1"/>
                    <a:gd name="T18" fmla="*/ 15 h 15"/>
                  </a:gdLst>
                  <a:ahLst/>
                  <a:cxnLst>
                    <a:cxn ang="T10">
                      <a:pos x="T0" y="T1"/>
                    </a:cxn>
                    <a:cxn ang="T11">
                      <a:pos x="T2" y="T3"/>
                    </a:cxn>
                    <a:cxn ang="T12">
                      <a:pos x="T4" y="T5"/>
                    </a:cxn>
                    <a:cxn ang="T13">
                      <a:pos x="T6" y="T7"/>
                    </a:cxn>
                    <a:cxn ang="T14">
                      <a:pos x="T8" y="T9"/>
                    </a:cxn>
                  </a:cxnLst>
                  <a:rect l="T15" t="T16" r="T17" b="T18"/>
                  <a:pathLst>
                    <a:path w="1" h="15">
                      <a:moveTo>
                        <a:pt x="0" y="7"/>
                      </a:moveTo>
                      <a:lnTo>
                        <a:pt x="0" y="7"/>
                      </a:lnTo>
                      <a:lnTo>
                        <a:pt x="0" y="15"/>
                      </a:lnTo>
                      <a:lnTo>
                        <a:pt x="0" y="0"/>
                      </a:lnTo>
                      <a:lnTo>
                        <a:pt x="0" y="7"/>
                      </a:lnTo>
                      <a:close/>
                    </a:path>
                  </a:pathLst>
                </a:custGeom>
                <a:solidFill>
                  <a:srgbClr val="C0C0C0"/>
                </a:solidFill>
                <a:ln w="9525">
                  <a:noFill/>
                  <a:round/>
                  <a:headEnd/>
                  <a:tailEnd/>
                </a:ln>
              </p:spPr>
              <p:txBody>
                <a:bodyPr/>
                <a:lstStyle/>
                <a:p>
                  <a:endParaRPr lang="en-US"/>
                </a:p>
              </p:txBody>
            </p:sp>
            <p:sp>
              <p:nvSpPr>
                <p:cNvPr id="2352" name="Freeform 972"/>
                <p:cNvSpPr>
                  <a:spLocks/>
                </p:cNvSpPr>
                <p:nvPr/>
              </p:nvSpPr>
              <p:spPr bwMode="auto">
                <a:xfrm>
                  <a:off x="4953" y="1905"/>
                  <a:ext cx="158" cy="1"/>
                </a:xfrm>
                <a:custGeom>
                  <a:avLst/>
                  <a:gdLst>
                    <a:gd name="T0" fmla="*/ 0 w 158"/>
                    <a:gd name="T1" fmla="*/ 0 h 1"/>
                    <a:gd name="T2" fmla="*/ 158 w 158"/>
                    <a:gd name="T3" fmla="*/ 0 h 1"/>
                    <a:gd name="T4" fmla="*/ 150 w 158"/>
                    <a:gd name="T5" fmla="*/ 0 h 1"/>
                    <a:gd name="T6" fmla="*/ 0 w 158"/>
                    <a:gd name="T7" fmla="*/ 0 h 1"/>
                    <a:gd name="T8" fmla="*/ 0 w 158"/>
                    <a:gd name="T9" fmla="*/ 0 h 1"/>
                    <a:gd name="T10" fmla="*/ 0 60000 65536"/>
                    <a:gd name="T11" fmla="*/ 0 60000 65536"/>
                    <a:gd name="T12" fmla="*/ 0 60000 65536"/>
                    <a:gd name="T13" fmla="*/ 0 60000 65536"/>
                    <a:gd name="T14" fmla="*/ 0 60000 65536"/>
                    <a:gd name="T15" fmla="*/ 0 w 158"/>
                    <a:gd name="T16" fmla="*/ 0 h 1"/>
                    <a:gd name="T17" fmla="*/ 158 w 158"/>
                    <a:gd name="T18" fmla="*/ 1 h 1"/>
                  </a:gdLst>
                  <a:ahLst/>
                  <a:cxnLst>
                    <a:cxn ang="T10">
                      <a:pos x="T0" y="T1"/>
                    </a:cxn>
                    <a:cxn ang="T11">
                      <a:pos x="T2" y="T3"/>
                    </a:cxn>
                    <a:cxn ang="T12">
                      <a:pos x="T4" y="T5"/>
                    </a:cxn>
                    <a:cxn ang="T13">
                      <a:pos x="T6" y="T7"/>
                    </a:cxn>
                    <a:cxn ang="T14">
                      <a:pos x="T8" y="T9"/>
                    </a:cxn>
                  </a:cxnLst>
                  <a:rect l="T15" t="T16" r="T17" b="T18"/>
                  <a:pathLst>
                    <a:path w="158" h="1">
                      <a:moveTo>
                        <a:pt x="0" y="0"/>
                      </a:moveTo>
                      <a:lnTo>
                        <a:pt x="158" y="0"/>
                      </a:lnTo>
                      <a:lnTo>
                        <a:pt x="150" y="0"/>
                      </a:lnTo>
                      <a:lnTo>
                        <a:pt x="0" y="0"/>
                      </a:lnTo>
                      <a:close/>
                    </a:path>
                  </a:pathLst>
                </a:custGeom>
                <a:solidFill>
                  <a:srgbClr val="808080"/>
                </a:solidFill>
                <a:ln w="9525">
                  <a:noFill/>
                  <a:round/>
                  <a:headEnd/>
                  <a:tailEnd/>
                </a:ln>
              </p:spPr>
              <p:txBody>
                <a:bodyPr/>
                <a:lstStyle/>
                <a:p>
                  <a:endParaRPr lang="en-US"/>
                </a:p>
              </p:txBody>
            </p:sp>
            <p:sp>
              <p:nvSpPr>
                <p:cNvPr id="2353" name="Freeform 973"/>
                <p:cNvSpPr>
                  <a:spLocks/>
                </p:cNvSpPr>
                <p:nvPr/>
              </p:nvSpPr>
              <p:spPr bwMode="auto">
                <a:xfrm>
                  <a:off x="5103" y="1905"/>
                  <a:ext cx="8" cy="133"/>
                </a:xfrm>
                <a:custGeom>
                  <a:avLst/>
                  <a:gdLst>
                    <a:gd name="T0" fmla="*/ 0 w 8"/>
                    <a:gd name="T1" fmla="*/ 0 h 133"/>
                    <a:gd name="T2" fmla="*/ 8 w 8"/>
                    <a:gd name="T3" fmla="*/ 0 h 133"/>
                    <a:gd name="T4" fmla="*/ 0 w 8"/>
                    <a:gd name="T5" fmla="*/ 70 h 133"/>
                    <a:gd name="T6" fmla="*/ 0 w 8"/>
                    <a:gd name="T7" fmla="*/ 133 h 133"/>
                    <a:gd name="T8" fmla="*/ 0 w 8"/>
                    <a:gd name="T9" fmla="*/ 133 h 133"/>
                    <a:gd name="T10" fmla="*/ 0 w 8"/>
                    <a:gd name="T11" fmla="*/ 0 h 133"/>
                    <a:gd name="T12" fmla="*/ 0 60000 65536"/>
                    <a:gd name="T13" fmla="*/ 0 60000 65536"/>
                    <a:gd name="T14" fmla="*/ 0 60000 65536"/>
                    <a:gd name="T15" fmla="*/ 0 60000 65536"/>
                    <a:gd name="T16" fmla="*/ 0 60000 65536"/>
                    <a:gd name="T17" fmla="*/ 0 60000 65536"/>
                    <a:gd name="T18" fmla="*/ 0 w 8"/>
                    <a:gd name="T19" fmla="*/ 0 h 133"/>
                    <a:gd name="T20" fmla="*/ 8 w 8"/>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8" h="133">
                      <a:moveTo>
                        <a:pt x="0" y="0"/>
                      </a:moveTo>
                      <a:lnTo>
                        <a:pt x="8" y="0"/>
                      </a:lnTo>
                      <a:lnTo>
                        <a:pt x="0" y="70"/>
                      </a:lnTo>
                      <a:lnTo>
                        <a:pt x="0" y="133"/>
                      </a:lnTo>
                      <a:lnTo>
                        <a:pt x="0" y="0"/>
                      </a:lnTo>
                      <a:close/>
                    </a:path>
                  </a:pathLst>
                </a:custGeom>
                <a:solidFill>
                  <a:srgbClr val="FFFFFF"/>
                </a:solidFill>
                <a:ln w="9525">
                  <a:noFill/>
                  <a:round/>
                  <a:headEnd/>
                  <a:tailEnd/>
                </a:ln>
              </p:spPr>
              <p:txBody>
                <a:bodyPr/>
                <a:lstStyle/>
                <a:p>
                  <a:endParaRPr lang="en-US"/>
                </a:p>
              </p:txBody>
            </p:sp>
            <p:sp>
              <p:nvSpPr>
                <p:cNvPr id="2354" name="Freeform 974"/>
                <p:cNvSpPr>
                  <a:spLocks/>
                </p:cNvSpPr>
                <p:nvPr/>
              </p:nvSpPr>
              <p:spPr bwMode="auto">
                <a:xfrm>
                  <a:off x="4945" y="2030"/>
                  <a:ext cx="158" cy="8"/>
                </a:xfrm>
                <a:custGeom>
                  <a:avLst/>
                  <a:gdLst>
                    <a:gd name="T0" fmla="*/ 0 w 158"/>
                    <a:gd name="T1" fmla="*/ 0 h 8"/>
                    <a:gd name="T2" fmla="*/ 0 w 158"/>
                    <a:gd name="T3" fmla="*/ 0 h 8"/>
                    <a:gd name="T4" fmla="*/ 158 w 158"/>
                    <a:gd name="T5" fmla="*/ 8 h 8"/>
                    <a:gd name="T6" fmla="*/ 158 w 158"/>
                    <a:gd name="T7" fmla="*/ 8 h 8"/>
                    <a:gd name="T8" fmla="*/ 0 w 158"/>
                    <a:gd name="T9" fmla="*/ 0 h 8"/>
                    <a:gd name="T10" fmla="*/ 0 60000 65536"/>
                    <a:gd name="T11" fmla="*/ 0 60000 65536"/>
                    <a:gd name="T12" fmla="*/ 0 60000 65536"/>
                    <a:gd name="T13" fmla="*/ 0 60000 65536"/>
                    <a:gd name="T14" fmla="*/ 0 60000 65536"/>
                    <a:gd name="T15" fmla="*/ 0 w 158"/>
                    <a:gd name="T16" fmla="*/ 0 h 8"/>
                    <a:gd name="T17" fmla="*/ 158 w 158"/>
                    <a:gd name="T18" fmla="*/ 8 h 8"/>
                  </a:gdLst>
                  <a:ahLst/>
                  <a:cxnLst>
                    <a:cxn ang="T10">
                      <a:pos x="T0" y="T1"/>
                    </a:cxn>
                    <a:cxn ang="T11">
                      <a:pos x="T2" y="T3"/>
                    </a:cxn>
                    <a:cxn ang="T12">
                      <a:pos x="T4" y="T5"/>
                    </a:cxn>
                    <a:cxn ang="T13">
                      <a:pos x="T6" y="T7"/>
                    </a:cxn>
                    <a:cxn ang="T14">
                      <a:pos x="T8" y="T9"/>
                    </a:cxn>
                  </a:cxnLst>
                  <a:rect l="T15" t="T16" r="T17" b="T18"/>
                  <a:pathLst>
                    <a:path w="158" h="8">
                      <a:moveTo>
                        <a:pt x="0" y="0"/>
                      </a:moveTo>
                      <a:lnTo>
                        <a:pt x="0" y="0"/>
                      </a:lnTo>
                      <a:lnTo>
                        <a:pt x="158" y="8"/>
                      </a:lnTo>
                      <a:lnTo>
                        <a:pt x="0" y="0"/>
                      </a:lnTo>
                      <a:close/>
                    </a:path>
                  </a:pathLst>
                </a:custGeom>
                <a:solidFill>
                  <a:srgbClr val="DFDFDF"/>
                </a:solidFill>
                <a:ln w="9525">
                  <a:noFill/>
                  <a:round/>
                  <a:headEnd/>
                  <a:tailEnd/>
                </a:ln>
              </p:spPr>
              <p:txBody>
                <a:bodyPr/>
                <a:lstStyle/>
                <a:p>
                  <a:endParaRPr lang="en-US"/>
                </a:p>
              </p:txBody>
            </p:sp>
            <p:sp>
              <p:nvSpPr>
                <p:cNvPr id="2355" name="Freeform 975"/>
                <p:cNvSpPr>
                  <a:spLocks/>
                </p:cNvSpPr>
                <p:nvPr/>
              </p:nvSpPr>
              <p:spPr bwMode="auto">
                <a:xfrm>
                  <a:off x="4945" y="1905"/>
                  <a:ext cx="8" cy="125"/>
                </a:xfrm>
                <a:custGeom>
                  <a:avLst/>
                  <a:gdLst>
                    <a:gd name="T0" fmla="*/ 8 w 8"/>
                    <a:gd name="T1" fmla="*/ 0 h 125"/>
                    <a:gd name="T2" fmla="*/ 8 w 8"/>
                    <a:gd name="T3" fmla="*/ 0 h 125"/>
                    <a:gd name="T4" fmla="*/ 0 w 8"/>
                    <a:gd name="T5" fmla="*/ 125 h 125"/>
                    <a:gd name="T6" fmla="*/ 0 w 8"/>
                    <a:gd name="T7" fmla="*/ 125 h 125"/>
                    <a:gd name="T8" fmla="*/ 8 w 8"/>
                    <a:gd name="T9" fmla="*/ 0 h 125"/>
                    <a:gd name="T10" fmla="*/ 0 60000 65536"/>
                    <a:gd name="T11" fmla="*/ 0 60000 65536"/>
                    <a:gd name="T12" fmla="*/ 0 60000 65536"/>
                    <a:gd name="T13" fmla="*/ 0 60000 65536"/>
                    <a:gd name="T14" fmla="*/ 0 60000 65536"/>
                    <a:gd name="T15" fmla="*/ 0 w 8"/>
                    <a:gd name="T16" fmla="*/ 0 h 125"/>
                    <a:gd name="T17" fmla="*/ 8 w 8"/>
                    <a:gd name="T18" fmla="*/ 125 h 125"/>
                  </a:gdLst>
                  <a:ahLst/>
                  <a:cxnLst>
                    <a:cxn ang="T10">
                      <a:pos x="T0" y="T1"/>
                    </a:cxn>
                    <a:cxn ang="T11">
                      <a:pos x="T2" y="T3"/>
                    </a:cxn>
                    <a:cxn ang="T12">
                      <a:pos x="T4" y="T5"/>
                    </a:cxn>
                    <a:cxn ang="T13">
                      <a:pos x="T6" y="T7"/>
                    </a:cxn>
                    <a:cxn ang="T14">
                      <a:pos x="T8" y="T9"/>
                    </a:cxn>
                  </a:cxnLst>
                  <a:rect l="T15" t="T16" r="T17" b="T18"/>
                  <a:pathLst>
                    <a:path w="8" h="125">
                      <a:moveTo>
                        <a:pt x="8" y="0"/>
                      </a:moveTo>
                      <a:lnTo>
                        <a:pt x="8" y="0"/>
                      </a:lnTo>
                      <a:lnTo>
                        <a:pt x="0" y="125"/>
                      </a:lnTo>
                      <a:lnTo>
                        <a:pt x="8" y="0"/>
                      </a:lnTo>
                      <a:close/>
                    </a:path>
                  </a:pathLst>
                </a:custGeom>
                <a:solidFill>
                  <a:srgbClr val="BFBFBF"/>
                </a:solidFill>
                <a:ln w="9525">
                  <a:noFill/>
                  <a:round/>
                  <a:headEnd/>
                  <a:tailEnd/>
                </a:ln>
              </p:spPr>
              <p:txBody>
                <a:bodyPr/>
                <a:lstStyle/>
                <a:p>
                  <a:endParaRPr lang="en-US"/>
                </a:p>
              </p:txBody>
            </p:sp>
            <p:sp>
              <p:nvSpPr>
                <p:cNvPr id="2356" name="Freeform 976"/>
                <p:cNvSpPr>
                  <a:spLocks/>
                </p:cNvSpPr>
                <p:nvPr/>
              </p:nvSpPr>
              <p:spPr bwMode="auto">
                <a:xfrm>
                  <a:off x="4945" y="1905"/>
                  <a:ext cx="158" cy="133"/>
                </a:xfrm>
                <a:custGeom>
                  <a:avLst/>
                  <a:gdLst>
                    <a:gd name="T0" fmla="*/ 8 w 158"/>
                    <a:gd name="T1" fmla="*/ 0 h 133"/>
                    <a:gd name="T2" fmla="*/ 158 w 158"/>
                    <a:gd name="T3" fmla="*/ 0 h 133"/>
                    <a:gd name="T4" fmla="*/ 158 w 158"/>
                    <a:gd name="T5" fmla="*/ 133 h 133"/>
                    <a:gd name="T6" fmla="*/ 0 w 158"/>
                    <a:gd name="T7" fmla="*/ 125 h 133"/>
                    <a:gd name="T8" fmla="*/ 8 w 158"/>
                    <a:gd name="T9" fmla="*/ 0 h 133"/>
                    <a:gd name="T10" fmla="*/ 0 60000 65536"/>
                    <a:gd name="T11" fmla="*/ 0 60000 65536"/>
                    <a:gd name="T12" fmla="*/ 0 60000 65536"/>
                    <a:gd name="T13" fmla="*/ 0 60000 65536"/>
                    <a:gd name="T14" fmla="*/ 0 60000 65536"/>
                    <a:gd name="T15" fmla="*/ 0 w 158"/>
                    <a:gd name="T16" fmla="*/ 0 h 133"/>
                    <a:gd name="T17" fmla="*/ 158 w 158"/>
                    <a:gd name="T18" fmla="*/ 133 h 133"/>
                  </a:gdLst>
                  <a:ahLst/>
                  <a:cxnLst>
                    <a:cxn ang="T10">
                      <a:pos x="T0" y="T1"/>
                    </a:cxn>
                    <a:cxn ang="T11">
                      <a:pos x="T2" y="T3"/>
                    </a:cxn>
                    <a:cxn ang="T12">
                      <a:pos x="T4" y="T5"/>
                    </a:cxn>
                    <a:cxn ang="T13">
                      <a:pos x="T6" y="T7"/>
                    </a:cxn>
                    <a:cxn ang="T14">
                      <a:pos x="T8" y="T9"/>
                    </a:cxn>
                  </a:cxnLst>
                  <a:rect l="T15" t="T16" r="T17" b="T18"/>
                  <a:pathLst>
                    <a:path w="158" h="133">
                      <a:moveTo>
                        <a:pt x="8" y="0"/>
                      </a:moveTo>
                      <a:lnTo>
                        <a:pt x="158" y="0"/>
                      </a:lnTo>
                      <a:lnTo>
                        <a:pt x="158" y="133"/>
                      </a:lnTo>
                      <a:lnTo>
                        <a:pt x="0" y="125"/>
                      </a:lnTo>
                      <a:lnTo>
                        <a:pt x="8" y="0"/>
                      </a:lnTo>
                      <a:close/>
                    </a:path>
                  </a:pathLst>
                </a:custGeom>
                <a:solidFill>
                  <a:srgbClr val="000000"/>
                </a:solidFill>
                <a:ln w="9525">
                  <a:noFill/>
                  <a:round/>
                  <a:headEnd/>
                  <a:tailEnd/>
                </a:ln>
              </p:spPr>
              <p:txBody>
                <a:bodyPr/>
                <a:lstStyle/>
                <a:p>
                  <a:endParaRPr lang="en-US"/>
                </a:p>
              </p:txBody>
            </p:sp>
            <p:sp>
              <p:nvSpPr>
                <p:cNvPr id="2357" name="Freeform 977"/>
                <p:cNvSpPr>
                  <a:spLocks/>
                </p:cNvSpPr>
                <p:nvPr/>
              </p:nvSpPr>
              <p:spPr bwMode="auto">
                <a:xfrm>
                  <a:off x="4953" y="1913"/>
                  <a:ext cx="150" cy="117"/>
                </a:xfrm>
                <a:custGeom>
                  <a:avLst/>
                  <a:gdLst>
                    <a:gd name="T0" fmla="*/ 8 w 150"/>
                    <a:gd name="T1" fmla="*/ 0 h 117"/>
                    <a:gd name="T2" fmla="*/ 150 w 150"/>
                    <a:gd name="T3" fmla="*/ 0 h 117"/>
                    <a:gd name="T4" fmla="*/ 142 w 150"/>
                    <a:gd name="T5" fmla="*/ 117 h 117"/>
                    <a:gd name="T6" fmla="*/ 0 w 150"/>
                    <a:gd name="T7" fmla="*/ 109 h 117"/>
                    <a:gd name="T8" fmla="*/ 8 w 150"/>
                    <a:gd name="T9" fmla="*/ 0 h 117"/>
                    <a:gd name="T10" fmla="*/ 0 60000 65536"/>
                    <a:gd name="T11" fmla="*/ 0 60000 65536"/>
                    <a:gd name="T12" fmla="*/ 0 60000 65536"/>
                    <a:gd name="T13" fmla="*/ 0 60000 65536"/>
                    <a:gd name="T14" fmla="*/ 0 60000 65536"/>
                    <a:gd name="T15" fmla="*/ 0 w 150"/>
                    <a:gd name="T16" fmla="*/ 0 h 117"/>
                    <a:gd name="T17" fmla="*/ 150 w 150"/>
                    <a:gd name="T18" fmla="*/ 117 h 117"/>
                  </a:gdLst>
                  <a:ahLst/>
                  <a:cxnLst>
                    <a:cxn ang="T10">
                      <a:pos x="T0" y="T1"/>
                    </a:cxn>
                    <a:cxn ang="T11">
                      <a:pos x="T2" y="T3"/>
                    </a:cxn>
                    <a:cxn ang="T12">
                      <a:pos x="T4" y="T5"/>
                    </a:cxn>
                    <a:cxn ang="T13">
                      <a:pos x="T6" y="T7"/>
                    </a:cxn>
                    <a:cxn ang="T14">
                      <a:pos x="T8" y="T9"/>
                    </a:cxn>
                  </a:cxnLst>
                  <a:rect l="T15" t="T16" r="T17" b="T18"/>
                  <a:pathLst>
                    <a:path w="150" h="117">
                      <a:moveTo>
                        <a:pt x="8" y="0"/>
                      </a:moveTo>
                      <a:lnTo>
                        <a:pt x="150" y="0"/>
                      </a:lnTo>
                      <a:lnTo>
                        <a:pt x="142" y="117"/>
                      </a:lnTo>
                      <a:lnTo>
                        <a:pt x="0" y="109"/>
                      </a:lnTo>
                      <a:lnTo>
                        <a:pt x="8" y="0"/>
                      </a:lnTo>
                      <a:close/>
                    </a:path>
                  </a:pathLst>
                </a:custGeom>
                <a:solidFill>
                  <a:srgbClr val="C0C0C0"/>
                </a:solidFill>
                <a:ln w="9525">
                  <a:noFill/>
                  <a:round/>
                  <a:headEnd/>
                  <a:tailEnd/>
                </a:ln>
              </p:spPr>
              <p:txBody>
                <a:bodyPr/>
                <a:lstStyle/>
                <a:p>
                  <a:endParaRPr lang="en-US"/>
                </a:p>
              </p:txBody>
            </p:sp>
            <p:sp>
              <p:nvSpPr>
                <p:cNvPr id="2358" name="Freeform 978"/>
                <p:cNvSpPr>
                  <a:spLocks/>
                </p:cNvSpPr>
                <p:nvPr/>
              </p:nvSpPr>
              <p:spPr bwMode="auto">
                <a:xfrm>
                  <a:off x="4953" y="1920"/>
                  <a:ext cx="142" cy="110"/>
                </a:xfrm>
                <a:custGeom>
                  <a:avLst/>
                  <a:gdLst>
                    <a:gd name="T0" fmla="*/ 8 w 142"/>
                    <a:gd name="T1" fmla="*/ 0 h 110"/>
                    <a:gd name="T2" fmla="*/ 142 w 142"/>
                    <a:gd name="T3" fmla="*/ 0 h 110"/>
                    <a:gd name="T4" fmla="*/ 134 w 142"/>
                    <a:gd name="T5" fmla="*/ 110 h 110"/>
                    <a:gd name="T6" fmla="*/ 0 w 142"/>
                    <a:gd name="T7" fmla="*/ 102 h 110"/>
                    <a:gd name="T8" fmla="*/ 8 w 142"/>
                    <a:gd name="T9" fmla="*/ 0 h 110"/>
                    <a:gd name="T10" fmla="*/ 0 60000 65536"/>
                    <a:gd name="T11" fmla="*/ 0 60000 65536"/>
                    <a:gd name="T12" fmla="*/ 0 60000 65536"/>
                    <a:gd name="T13" fmla="*/ 0 60000 65536"/>
                    <a:gd name="T14" fmla="*/ 0 60000 65536"/>
                    <a:gd name="T15" fmla="*/ 0 w 142"/>
                    <a:gd name="T16" fmla="*/ 0 h 110"/>
                    <a:gd name="T17" fmla="*/ 142 w 142"/>
                    <a:gd name="T18" fmla="*/ 110 h 110"/>
                  </a:gdLst>
                  <a:ahLst/>
                  <a:cxnLst>
                    <a:cxn ang="T10">
                      <a:pos x="T0" y="T1"/>
                    </a:cxn>
                    <a:cxn ang="T11">
                      <a:pos x="T2" y="T3"/>
                    </a:cxn>
                    <a:cxn ang="T12">
                      <a:pos x="T4" y="T5"/>
                    </a:cxn>
                    <a:cxn ang="T13">
                      <a:pos x="T6" y="T7"/>
                    </a:cxn>
                    <a:cxn ang="T14">
                      <a:pos x="T8" y="T9"/>
                    </a:cxn>
                  </a:cxnLst>
                  <a:rect l="T15" t="T16" r="T17" b="T18"/>
                  <a:pathLst>
                    <a:path w="142" h="110">
                      <a:moveTo>
                        <a:pt x="8" y="0"/>
                      </a:moveTo>
                      <a:lnTo>
                        <a:pt x="142" y="0"/>
                      </a:lnTo>
                      <a:lnTo>
                        <a:pt x="134" y="110"/>
                      </a:lnTo>
                      <a:lnTo>
                        <a:pt x="0" y="102"/>
                      </a:lnTo>
                      <a:lnTo>
                        <a:pt x="8" y="0"/>
                      </a:lnTo>
                      <a:close/>
                    </a:path>
                  </a:pathLst>
                </a:custGeom>
                <a:solidFill>
                  <a:srgbClr val="0000FF"/>
                </a:solidFill>
                <a:ln w="9525">
                  <a:noFill/>
                  <a:round/>
                  <a:headEnd/>
                  <a:tailEnd/>
                </a:ln>
              </p:spPr>
              <p:txBody>
                <a:bodyPr/>
                <a:lstStyle/>
                <a:p>
                  <a:endParaRPr lang="en-US"/>
                </a:p>
              </p:txBody>
            </p:sp>
            <p:sp>
              <p:nvSpPr>
                <p:cNvPr id="2359" name="Rectangle 979"/>
                <p:cNvSpPr>
                  <a:spLocks noChangeArrowheads="1"/>
                </p:cNvSpPr>
                <p:nvPr/>
              </p:nvSpPr>
              <p:spPr bwMode="auto">
                <a:xfrm>
                  <a:off x="5095" y="2053"/>
                  <a:ext cx="8" cy="8"/>
                </a:xfrm>
                <a:prstGeom prst="rect">
                  <a:avLst/>
                </a:prstGeom>
                <a:solidFill>
                  <a:srgbClr val="008000"/>
                </a:solidFill>
                <a:ln w="9525">
                  <a:noFill/>
                  <a:miter lim="800000"/>
                  <a:headEnd/>
                  <a:tailEnd/>
                </a:ln>
              </p:spPr>
              <p:txBody>
                <a:bodyPr/>
                <a:lstStyle/>
                <a:p>
                  <a:endParaRPr lang="en-US"/>
                </a:p>
              </p:txBody>
            </p:sp>
            <p:sp>
              <p:nvSpPr>
                <p:cNvPr id="2360" name="Freeform 980"/>
                <p:cNvSpPr>
                  <a:spLocks/>
                </p:cNvSpPr>
                <p:nvPr/>
              </p:nvSpPr>
              <p:spPr bwMode="auto">
                <a:xfrm>
                  <a:off x="5048" y="2155"/>
                  <a:ext cx="78" cy="31"/>
                </a:xfrm>
                <a:custGeom>
                  <a:avLst/>
                  <a:gdLst>
                    <a:gd name="T0" fmla="*/ 31 w 78"/>
                    <a:gd name="T1" fmla="*/ 0 h 31"/>
                    <a:gd name="T2" fmla="*/ 15 w 78"/>
                    <a:gd name="T3" fmla="*/ 16 h 31"/>
                    <a:gd name="T4" fmla="*/ 0 w 78"/>
                    <a:gd name="T5" fmla="*/ 23 h 31"/>
                    <a:gd name="T6" fmla="*/ 47 w 78"/>
                    <a:gd name="T7" fmla="*/ 31 h 31"/>
                    <a:gd name="T8" fmla="*/ 63 w 78"/>
                    <a:gd name="T9" fmla="*/ 23 h 31"/>
                    <a:gd name="T10" fmla="*/ 78 w 78"/>
                    <a:gd name="T11" fmla="*/ 0 h 31"/>
                    <a:gd name="T12" fmla="*/ 31 w 78"/>
                    <a:gd name="T13" fmla="*/ 0 h 31"/>
                    <a:gd name="T14" fmla="*/ 0 60000 65536"/>
                    <a:gd name="T15" fmla="*/ 0 60000 65536"/>
                    <a:gd name="T16" fmla="*/ 0 60000 65536"/>
                    <a:gd name="T17" fmla="*/ 0 60000 65536"/>
                    <a:gd name="T18" fmla="*/ 0 60000 65536"/>
                    <a:gd name="T19" fmla="*/ 0 60000 65536"/>
                    <a:gd name="T20" fmla="*/ 0 60000 65536"/>
                    <a:gd name="T21" fmla="*/ 0 w 78"/>
                    <a:gd name="T22" fmla="*/ 0 h 31"/>
                    <a:gd name="T23" fmla="*/ 78 w 7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31">
                      <a:moveTo>
                        <a:pt x="31" y="0"/>
                      </a:moveTo>
                      <a:lnTo>
                        <a:pt x="15" y="16"/>
                      </a:lnTo>
                      <a:lnTo>
                        <a:pt x="0" y="23"/>
                      </a:lnTo>
                      <a:lnTo>
                        <a:pt x="47" y="31"/>
                      </a:lnTo>
                      <a:lnTo>
                        <a:pt x="63" y="23"/>
                      </a:lnTo>
                      <a:lnTo>
                        <a:pt x="78" y="0"/>
                      </a:lnTo>
                      <a:lnTo>
                        <a:pt x="31" y="0"/>
                      </a:lnTo>
                      <a:close/>
                    </a:path>
                  </a:pathLst>
                </a:custGeom>
                <a:solidFill>
                  <a:srgbClr val="808080"/>
                </a:solidFill>
                <a:ln w="9525">
                  <a:noFill/>
                  <a:round/>
                  <a:headEnd/>
                  <a:tailEnd/>
                </a:ln>
              </p:spPr>
              <p:txBody>
                <a:bodyPr/>
                <a:lstStyle/>
                <a:p>
                  <a:endParaRPr lang="en-US"/>
                </a:p>
              </p:txBody>
            </p:sp>
            <p:sp>
              <p:nvSpPr>
                <p:cNvPr id="2361" name="Freeform 981"/>
                <p:cNvSpPr>
                  <a:spLocks/>
                </p:cNvSpPr>
                <p:nvPr/>
              </p:nvSpPr>
              <p:spPr bwMode="auto">
                <a:xfrm>
                  <a:off x="4835" y="2163"/>
                  <a:ext cx="276" cy="39"/>
                </a:xfrm>
                <a:custGeom>
                  <a:avLst/>
                  <a:gdLst>
                    <a:gd name="T0" fmla="*/ 0 w 276"/>
                    <a:gd name="T1" fmla="*/ 0 h 39"/>
                    <a:gd name="T2" fmla="*/ 0 w 276"/>
                    <a:gd name="T3" fmla="*/ 8 h 39"/>
                    <a:gd name="T4" fmla="*/ 276 w 276"/>
                    <a:gd name="T5" fmla="*/ 39 h 39"/>
                    <a:gd name="T6" fmla="*/ 276 w 276"/>
                    <a:gd name="T7" fmla="*/ 31 h 39"/>
                    <a:gd name="T8" fmla="*/ 0 w 276"/>
                    <a:gd name="T9" fmla="*/ 0 h 39"/>
                    <a:gd name="T10" fmla="*/ 0 60000 65536"/>
                    <a:gd name="T11" fmla="*/ 0 60000 65536"/>
                    <a:gd name="T12" fmla="*/ 0 60000 65536"/>
                    <a:gd name="T13" fmla="*/ 0 60000 65536"/>
                    <a:gd name="T14" fmla="*/ 0 60000 65536"/>
                    <a:gd name="T15" fmla="*/ 0 w 276"/>
                    <a:gd name="T16" fmla="*/ 0 h 39"/>
                    <a:gd name="T17" fmla="*/ 276 w 276"/>
                    <a:gd name="T18" fmla="*/ 39 h 39"/>
                  </a:gdLst>
                  <a:ahLst/>
                  <a:cxnLst>
                    <a:cxn ang="T10">
                      <a:pos x="T0" y="T1"/>
                    </a:cxn>
                    <a:cxn ang="T11">
                      <a:pos x="T2" y="T3"/>
                    </a:cxn>
                    <a:cxn ang="T12">
                      <a:pos x="T4" y="T5"/>
                    </a:cxn>
                    <a:cxn ang="T13">
                      <a:pos x="T6" y="T7"/>
                    </a:cxn>
                    <a:cxn ang="T14">
                      <a:pos x="T8" y="T9"/>
                    </a:cxn>
                  </a:cxnLst>
                  <a:rect l="T15" t="T16" r="T17" b="T18"/>
                  <a:pathLst>
                    <a:path w="276" h="39">
                      <a:moveTo>
                        <a:pt x="0" y="0"/>
                      </a:moveTo>
                      <a:lnTo>
                        <a:pt x="0" y="8"/>
                      </a:lnTo>
                      <a:lnTo>
                        <a:pt x="276" y="39"/>
                      </a:lnTo>
                      <a:lnTo>
                        <a:pt x="276" y="31"/>
                      </a:lnTo>
                      <a:lnTo>
                        <a:pt x="0" y="0"/>
                      </a:lnTo>
                      <a:close/>
                    </a:path>
                  </a:pathLst>
                </a:custGeom>
                <a:solidFill>
                  <a:srgbClr val="C0C0C0"/>
                </a:solidFill>
                <a:ln w="9525">
                  <a:noFill/>
                  <a:round/>
                  <a:headEnd/>
                  <a:tailEnd/>
                </a:ln>
              </p:spPr>
              <p:txBody>
                <a:bodyPr/>
                <a:lstStyle/>
                <a:p>
                  <a:endParaRPr lang="en-US"/>
                </a:p>
              </p:txBody>
            </p:sp>
            <p:sp>
              <p:nvSpPr>
                <p:cNvPr id="2362" name="Freeform 982"/>
                <p:cNvSpPr>
                  <a:spLocks/>
                </p:cNvSpPr>
                <p:nvPr/>
              </p:nvSpPr>
              <p:spPr bwMode="auto">
                <a:xfrm>
                  <a:off x="5111" y="2155"/>
                  <a:ext cx="31" cy="47"/>
                </a:xfrm>
                <a:custGeom>
                  <a:avLst/>
                  <a:gdLst>
                    <a:gd name="T0" fmla="*/ 0 w 31"/>
                    <a:gd name="T1" fmla="*/ 39 h 47"/>
                    <a:gd name="T2" fmla="*/ 0 w 31"/>
                    <a:gd name="T3" fmla="*/ 47 h 47"/>
                    <a:gd name="T4" fmla="*/ 15 w 31"/>
                    <a:gd name="T5" fmla="*/ 39 h 47"/>
                    <a:gd name="T6" fmla="*/ 15 w 31"/>
                    <a:gd name="T7" fmla="*/ 31 h 47"/>
                    <a:gd name="T8" fmla="*/ 31 w 31"/>
                    <a:gd name="T9" fmla="*/ 16 h 47"/>
                    <a:gd name="T10" fmla="*/ 31 w 31"/>
                    <a:gd name="T11" fmla="*/ 0 h 47"/>
                    <a:gd name="T12" fmla="*/ 15 w 31"/>
                    <a:gd name="T13" fmla="*/ 23 h 47"/>
                    <a:gd name="T14" fmla="*/ 0 w 31"/>
                    <a:gd name="T15" fmla="*/ 39 h 47"/>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7"/>
                    <a:gd name="T26" fmla="*/ 31 w 31"/>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7">
                      <a:moveTo>
                        <a:pt x="0" y="39"/>
                      </a:moveTo>
                      <a:lnTo>
                        <a:pt x="0" y="47"/>
                      </a:lnTo>
                      <a:lnTo>
                        <a:pt x="15" y="39"/>
                      </a:lnTo>
                      <a:lnTo>
                        <a:pt x="15" y="31"/>
                      </a:lnTo>
                      <a:lnTo>
                        <a:pt x="31" y="16"/>
                      </a:lnTo>
                      <a:lnTo>
                        <a:pt x="31" y="0"/>
                      </a:lnTo>
                      <a:lnTo>
                        <a:pt x="15" y="23"/>
                      </a:lnTo>
                      <a:lnTo>
                        <a:pt x="0" y="39"/>
                      </a:lnTo>
                      <a:close/>
                    </a:path>
                  </a:pathLst>
                </a:custGeom>
                <a:solidFill>
                  <a:srgbClr val="5F5F5F"/>
                </a:solidFill>
                <a:ln w="9525">
                  <a:noFill/>
                  <a:round/>
                  <a:headEnd/>
                  <a:tailEnd/>
                </a:ln>
              </p:spPr>
              <p:txBody>
                <a:bodyPr/>
                <a:lstStyle/>
                <a:p>
                  <a:endParaRPr lang="en-US"/>
                </a:p>
              </p:txBody>
            </p:sp>
            <p:sp>
              <p:nvSpPr>
                <p:cNvPr id="2363" name="Line 983"/>
                <p:cNvSpPr>
                  <a:spLocks noChangeShapeType="1"/>
                </p:cNvSpPr>
                <p:nvPr/>
              </p:nvSpPr>
              <p:spPr bwMode="auto">
                <a:xfrm>
                  <a:off x="4835" y="2163"/>
                  <a:ext cx="276" cy="31"/>
                </a:xfrm>
                <a:prstGeom prst="line">
                  <a:avLst/>
                </a:prstGeom>
                <a:noFill/>
                <a:ln w="12700">
                  <a:solidFill>
                    <a:srgbClr val="7F7F7F"/>
                  </a:solidFill>
                  <a:round/>
                  <a:headEnd/>
                  <a:tailEnd/>
                </a:ln>
              </p:spPr>
              <p:txBody>
                <a:bodyPr/>
                <a:lstStyle/>
                <a:p>
                  <a:endParaRPr lang="en-US"/>
                </a:p>
              </p:txBody>
            </p:sp>
            <p:sp>
              <p:nvSpPr>
                <p:cNvPr id="2364" name="Freeform 984"/>
                <p:cNvSpPr>
                  <a:spLocks/>
                </p:cNvSpPr>
                <p:nvPr/>
              </p:nvSpPr>
              <p:spPr bwMode="auto">
                <a:xfrm>
                  <a:off x="4851" y="2132"/>
                  <a:ext cx="204" cy="46"/>
                </a:xfrm>
                <a:custGeom>
                  <a:avLst/>
                  <a:gdLst>
                    <a:gd name="T0" fmla="*/ 39 w 204"/>
                    <a:gd name="T1" fmla="*/ 0 h 46"/>
                    <a:gd name="T2" fmla="*/ 16 w 204"/>
                    <a:gd name="T3" fmla="*/ 23 h 46"/>
                    <a:gd name="T4" fmla="*/ 0 w 204"/>
                    <a:gd name="T5" fmla="*/ 31 h 46"/>
                    <a:gd name="T6" fmla="*/ 173 w 204"/>
                    <a:gd name="T7" fmla="*/ 46 h 46"/>
                    <a:gd name="T8" fmla="*/ 189 w 204"/>
                    <a:gd name="T9" fmla="*/ 39 h 46"/>
                    <a:gd name="T10" fmla="*/ 204 w 204"/>
                    <a:gd name="T11" fmla="*/ 23 h 46"/>
                    <a:gd name="T12" fmla="*/ 39 w 204"/>
                    <a:gd name="T13" fmla="*/ 0 h 46"/>
                    <a:gd name="T14" fmla="*/ 0 60000 65536"/>
                    <a:gd name="T15" fmla="*/ 0 60000 65536"/>
                    <a:gd name="T16" fmla="*/ 0 60000 65536"/>
                    <a:gd name="T17" fmla="*/ 0 60000 65536"/>
                    <a:gd name="T18" fmla="*/ 0 60000 65536"/>
                    <a:gd name="T19" fmla="*/ 0 60000 65536"/>
                    <a:gd name="T20" fmla="*/ 0 60000 65536"/>
                    <a:gd name="T21" fmla="*/ 0 w 204"/>
                    <a:gd name="T22" fmla="*/ 0 h 46"/>
                    <a:gd name="T23" fmla="*/ 204 w 20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46">
                      <a:moveTo>
                        <a:pt x="39" y="0"/>
                      </a:moveTo>
                      <a:lnTo>
                        <a:pt x="16" y="23"/>
                      </a:lnTo>
                      <a:lnTo>
                        <a:pt x="0" y="31"/>
                      </a:lnTo>
                      <a:lnTo>
                        <a:pt x="173" y="46"/>
                      </a:lnTo>
                      <a:lnTo>
                        <a:pt x="189" y="39"/>
                      </a:lnTo>
                      <a:lnTo>
                        <a:pt x="204" y="23"/>
                      </a:lnTo>
                      <a:lnTo>
                        <a:pt x="39" y="0"/>
                      </a:lnTo>
                      <a:close/>
                    </a:path>
                  </a:pathLst>
                </a:custGeom>
                <a:solidFill>
                  <a:srgbClr val="808080"/>
                </a:solidFill>
                <a:ln w="9525">
                  <a:noFill/>
                  <a:round/>
                  <a:headEnd/>
                  <a:tailEnd/>
                </a:ln>
              </p:spPr>
              <p:txBody>
                <a:bodyPr/>
                <a:lstStyle/>
                <a:p>
                  <a:endParaRPr lang="en-US"/>
                </a:p>
              </p:txBody>
            </p:sp>
            <p:sp>
              <p:nvSpPr>
                <p:cNvPr id="2365" name="Line 985"/>
                <p:cNvSpPr>
                  <a:spLocks noChangeShapeType="1"/>
                </p:cNvSpPr>
                <p:nvPr/>
              </p:nvSpPr>
              <p:spPr bwMode="auto">
                <a:xfrm flipV="1">
                  <a:off x="4859" y="2155"/>
                  <a:ext cx="16" cy="8"/>
                </a:xfrm>
                <a:prstGeom prst="line">
                  <a:avLst/>
                </a:prstGeom>
                <a:noFill/>
                <a:ln w="12700">
                  <a:solidFill>
                    <a:srgbClr val="DFDFDF"/>
                  </a:solidFill>
                  <a:round/>
                  <a:headEnd/>
                  <a:tailEnd/>
                </a:ln>
              </p:spPr>
              <p:txBody>
                <a:bodyPr/>
                <a:lstStyle/>
                <a:p>
                  <a:endParaRPr lang="en-US"/>
                </a:p>
              </p:txBody>
            </p:sp>
            <p:sp>
              <p:nvSpPr>
                <p:cNvPr id="2366" name="Line 986"/>
                <p:cNvSpPr>
                  <a:spLocks noChangeShapeType="1"/>
                </p:cNvSpPr>
                <p:nvPr/>
              </p:nvSpPr>
              <p:spPr bwMode="auto">
                <a:xfrm flipV="1">
                  <a:off x="4875" y="2132"/>
                  <a:ext cx="23" cy="23"/>
                </a:xfrm>
                <a:prstGeom prst="line">
                  <a:avLst/>
                </a:prstGeom>
                <a:noFill/>
                <a:ln w="12700">
                  <a:solidFill>
                    <a:srgbClr val="DFDFDF"/>
                  </a:solidFill>
                  <a:round/>
                  <a:headEnd/>
                  <a:tailEnd/>
                </a:ln>
              </p:spPr>
              <p:txBody>
                <a:bodyPr/>
                <a:lstStyle/>
                <a:p>
                  <a:endParaRPr lang="en-US"/>
                </a:p>
              </p:txBody>
            </p:sp>
            <p:sp>
              <p:nvSpPr>
                <p:cNvPr id="2367" name="Line 987"/>
                <p:cNvSpPr>
                  <a:spLocks noChangeShapeType="1"/>
                </p:cNvSpPr>
                <p:nvPr/>
              </p:nvSpPr>
              <p:spPr bwMode="auto">
                <a:xfrm flipV="1">
                  <a:off x="4882" y="2155"/>
                  <a:ext cx="8" cy="8"/>
                </a:xfrm>
                <a:prstGeom prst="line">
                  <a:avLst/>
                </a:prstGeom>
                <a:noFill/>
                <a:ln w="12700">
                  <a:solidFill>
                    <a:srgbClr val="DFDFDF"/>
                  </a:solidFill>
                  <a:round/>
                  <a:headEnd/>
                  <a:tailEnd/>
                </a:ln>
              </p:spPr>
              <p:txBody>
                <a:bodyPr/>
                <a:lstStyle/>
                <a:p>
                  <a:endParaRPr lang="en-US"/>
                </a:p>
              </p:txBody>
            </p:sp>
            <p:sp>
              <p:nvSpPr>
                <p:cNvPr id="2368" name="Line 988"/>
                <p:cNvSpPr>
                  <a:spLocks noChangeShapeType="1"/>
                </p:cNvSpPr>
                <p:nvPr/>
              </p:nvSpPr>
              <p:spPr bwMode="auto">
                <a:xfrm flipV="1">
                  <a:off x="4890" y="2132"/>
                  <a:ext cx="24" cy="23"/>
                </a:xfrm>
                <a:prstGeom prst="line">
                  <a:avLst/>
                </a:prstGeom>
                <a:noFill/>
                <a:ln w="12700">
                  <a:solidFill>
                    <a:srgbClr val="DFDFDF"/>
                  </a:solidFill>
                  <a:round/>
                  <a:headEnd/>
                  <a:tailEnd/>
                </a:ln>
              </p:spPr>
              <p:txBody>
                <a:bodyPr/>
                <a:lstStyle/>
                <a:p>
                  <a:endParaRPr lang="en-US"/>
                </a:p>
              </p:txBody>
            </p:sp>
            <p:sp>
              <p:nvSpPr>
                <p:cNvPr id="2369" name="Line 989"/>
                <p:cNvSpPr>
                  <a:spLocks noChangeShapeType="1"/>
                </p:cNvSpPr>
                <p:nvPr/>
              </p:nvSpPr>
              <p:spPr bwMode="auto">
                <a:xfrm flipV="1">
                  <a:off x="4890" y="2155"/>
                  <a:ext cx="16" cy="8"/>
                </a:xfrm>
                <a:prstGeom prst="line">
                  <a:avLst/>
                </a:prstGeom>
                <a:noFill/>
                <a:ln w="12700">
                  <a:solidFill>
                    <a:srgbClr val="DFDFDF"/>
                  </a:solidFill>
                  <a:round/>
                  <a:headEnd/>
                  <a:tailEnd/>
                </a:ln>
              </p:spPr>
              <p:txBody>
                <a:bodyPr/>
                <a:lstStyle/>
                <a:p>
                  <a:endParaRPr lang="en-US"/>
                </a:p>
              </p:txBody>
            </p:sp>
            <p:sp>
              <p:nvSpPr>
                <p:cNvPr id="2370" name="Line 990"/>
                <p:cNvSpPr>
                  <a:spLocks noChangeShapeType="1"/>
                </p:cNvSpPr>
                <p:nvPr/>
              </p:nvSpPr>
              <p:spPr bwMode="auto">
                <a:xfrm flipV="1">
                  <a:off x="4906" y="2139"/>
                  <a:ext cx="24" cy="16"/>
                </a:xfrm>
                <a:prstGeom prst="line">
                  <a:avLst/>
                </a:prstGeom>
                <a:noFill/>
                <a:ln w="12700">
                  <a:solidFill>
                    <a:srgbClr val="DFDFDF"/>
                  </a:solidFill>
                  <a:round/>
                  <a:headEnd/>
                  <a:tailEnd/>
                </a:ln>
              </p:spPr>
              <p:txBody>
                <a:bodyPr/>
                <a:lstStyle/>
                <a:p>
                  <a:endParaRPr lang="en-US"/>
                </a:p>
              </p:txBody>
            </p:sp>
            <p:sp>
              <p:nvSpPr>
                <p:cNvPr id="2371" name="Line 991"/>
                <p:cNvSpPr>
                  <a:spLocks noChangeShapeType="1"/>
                </p:cNvSpPr>
                <p:nvPr/>
              </p:nvSpPr>
              <p:spPr bwMode="auto">
                <a:xfrm>
                  <a:off x="4906" y="2163"/>
                  <a:ext cx="16" cy="1"/>
                </a:xfrm>
                <a:prstGeom prst="line">
                  <a:avLst/>
                </a:prstGeom>
                <a:noFill/>
                <a:ln w="12700">
                  <a:solidFill>
                    <a:srgbClr val="DFDFDF"/>
                  </a:solidFill>
                  <a:round/>
                  <a:headEnd/>
                  <a:tailEnd/>
                </a:ln>
              </p:spPr>
              <p:txBody>
                <a:bodyPr/>
                <a:lstStyle/>
                <a:p>
                  <a:endParaRPr lang="en-US"/>
                </a:p>
              </p:txBody>
            </p:sp>
            <p:sp>
              <p:nvSpPr>
                <p:cNvPr id="2372" name="Line 992"/>
                <p:cNvSpPr>
                  <a:spLocks noChangeShapeType="1"/>
                </p:cNvSpPr>
                <p:nvPr/>
              </p:nvSpPr>
              <p:spPr bwMode="auto">
                <a:xfrm flipV="1">
                  <a:off x="4922" y="2139"/>
                  <a:ext cx="23" cy="24"/>
                </a:xfrm>
                <a:prstGeom prst="line">
                  <a:avLst/>
                </a:prstGeom>
                <a:noFill/>
                <a:ln w="12700">
                  <a:solidFill>
                    <a:srgbClr val="DFDFDF"/>
                  </a:solidFill>
                  <a:round/>
                  <a:headEnd/>
                  <a:tailEnd/>
                </a:ln>
              </p:spPr>
              <p:txBody>
                <a:bodyPr/>
                <a:lstStyle/>
                <a:p>
                  <a:endParaRPr lang="en-US"/>
                </a:p>
              </p:txBody>
            </p:sp>
            <p:sp>
              <p:nvSpPr>
                <p:cNvPr id="2373" name="Line 993"/>
                <p:cNvSpPr>
                  <a:spLocks noChangeShapeType="1"/>
                </p:cNvSpPr>
                <p:nvPr/>
              </p:nvSpPr>
              <p:spPr bwMode="auto">
                <a:xfrm flipV="1">
                  <a:off x="4922" y="2163"/>
                  <a:ext cx="15" cy="8"/>
                </a:xfrm>
                <a:prstGeom prst="line">
                  <a:avLst/>
                </a:prstGeom>
                <a:noFill/>
                <a:ln w="12700">
                  <a:solidFill>
                    <a:srgbClr val="DFDFDF"/>
                  </a:solidFill>
                  <a:round/>
                  <a:headEnd/>
                  <a:tailEnd/>
                </a:ln>
              </p:spPr>
              <p:txBody>
                <a:bodyPr/>
                <a:lstStyle/>
                <a:p>
                  <a:endParaRPr lang="en-US"/>
                </a:p>
              </p:txBody>
            </p:sp>
            <p:sp>
              <p:nvSpPr>
                <p:cNvPr id="2374" name="Line 994"/>
                <p:cNvSpPr>
                  <a:spLocks noChangeShapeType="1"/>
                </p:cNvSpPr>
                <p:nvPr/>
              </p:nvSpPr>
              <p:spPr bwMode="auto">
                <a:xfrm flipV="1">
                  <a:off x="4937" y="2139"/>
                  <a:ext cx="24" cy="24"/>
                </a:xfrm>
                <a:prstGeom prst="line">
                  <a:avLst/>
                </a:prstGeom>
                <a:noFill/>
                <a:ln w="12700">
                  <a:solidFill>
                    <a:srgbClr val="DFDFDF"/>
                  </a:solidFill>
                  <a:round/>
                  <a:headEnd/>
                  <a:tailEnd/>
                </a:ln>
              </p:spPr>
              <p:txBody>
                <a:bodyPr/>
                <a:lstStyle/>
                <a:p>
                  <a:endParaRPr lang="en-US"/>
                </a:p>
              </p:txBody>
            </p:sp>
            <p:sp>
              <p:nvSpPr>
                <p:cNvPr id="2375" name="Line 995"/>
                <p:cNvSpPr>
                  <a:spLocks noChangeShapeType="1"/>
                </p:cNvSpPr>
                <p:nvPr/>
              </p:nvSpPr>
              <p:spPr bwMode="auto">
                <a:xfrm flipV="1">
                  <a:off x="4937" y="2163"/>
                  <a:ext cx="16" cy="8"/>
                </a:xfrm>
                <a:prstGeom prst="line">
                  <a:avLst/>
                </a:prstGeom>
                <a:noFill/>
                <a:ln w="12700">
                  <a:solidFill>
                    <a:srgbClr val="DFDFDF"/>
                  </a:solidFill>
                  <a:round/>
                  <a:headEnd/>
                  <a:tailEnd/>
                </a:ln>
              </p:spPr>
              <p:txBody>
                <a:bodyPr/>
                <a:lstStyle/>
                <a:p>
                  <a:endParaRPr lang="en-US"/>
                </a:p>
              </p:txBody>
            </p:sp>
            <p:sp>
              <p:nvSpPr>
                <p:cNvPr id="2376" name="Line 996"/>
                <p:cNvSpPr>
                  <a:spLocks noChangeShapeType="1"/>
                </p:cNvSpPr>
                <p:nvPr/>
              </p:nvSpPr>
              <p:spPr bwMode="auto">
                <a:xfrm flipV="1">
                  <a:off x="4953" y="2139"/>
                  <a:ext cx="24" cy="24"/>
                </a:xfrm>
                <a:prstGeom prst="line">
                  <a:avLst/>
                </a:prstGeom>
                <a:noFill/>
                <a:ln w="12700">
                  <a:solidFill>
                    <a:srgbClr val="DFDFDF"/>
                  </a:solidFill>
                  <a:round/>
                  <a:headEnd/>
                  <a:tailEnd/>
                </a:ln>
              </p:spPr>
              <p:txBody>
                <a:bodyPr/>
                <a:lstStyle/>
                <a:p>
                  <a:endParaRPr lang="en-US"/>
                </a:p>
              </p:txBody>
            </p:sp>
            <p:sp>
              <p:nvSpPr>
                <p:cNvPr id="2377" name="Line 997"/>
                <p:cNvSpPr>
                  <a:spLocks noChangeShapeType="1"/>
                </p:cNvSpPr>
                <p:nvPr/>
              </p:nvSpPr>
              <p:spPr bwMode="auto">
                <a:xfrm flipV="1">
                  <a:off x="4953" y="2163"/>
                  <a:ext cx="16" cy="8"/>
                </a:xfrm>
                <a:prstGeom prst="line">
                  <a:avLst/>
                </a:prstGeom>
                <a:noFill/>
                <a:ln w="12700">
                  <a:solidFill>
                    <a:srgbClr val="DFDFDF"/>
                  </a:solidFill>
                  <a:round/>
                  <a:headEnd/>
                  <a:tailEnd/>
                </a:ln>
              </p:spPr>
              <p:txBody>
                <a:bodyPr/>
                <a:lstStyle/>
                <a:p>
                  <a:endParaRPr lang="en-US"/>
                </a:p>
              </p:txBody>
            </p:sp>
            <p:sp>
              <p:nvSpPr>
                <p:cNvPr id="2378" name="Line 998"/>
                <p:cNvSpPr>
                  <a:spLocks noChangeShapeType="1"/>
                </p:cNvSpPr>
                <p:nvPr/>
              </p:nvSpPr>
              <p:spPr bwMode="auto">
                <a:xfrm flipV="1">
                  <a:off x="4969" y="2139"/>
                  <a:ext cx="24" cy="24"/>
                </a:xfrm>
                <a:prstGeom prst="line">
                  <a:avLst/>
                </a:prstGeom>
                <a:noFill/>
                <a:ln w="12700">
                  <a:solidFill>
                    <a:srgbClr val="DFDFDF"/>
                  </a:solidFill>
                  <a:round/>
                  <a:headEnd/>
                  <a:tailEnd/>
                </a:ln>
              </p:spPr>
              <p:txBody>
                <a:bodyPr/>
                <a:lstStyle/>
                <a:p>
                  <a:endParaRPr lang="en-US"/>
                </a:p>
              </p:txBody>
            </p:sp>
            <p:sp>
              <p:nvSpPr>
                <p:cNvPr id="2379" name="Line 999"/>
                <p:cNvSpPr>
                  <a:spLocks noChangeShapeType="1"/>
                </p:cNvSpPr>
                <p:nvPr/>
              </p:nvSpPr>
              <p:spPr bwMode="auto">
                <a:xfrm flipV="1">
                  <a:off x="4969" y="2163"/>
                  <a:ext cx="16" cy="8"/>
                </a:xfrm>
                <a:prstGeom prst="line">
                  <a:avLst/>
                </a:prstGeom>
                <a:noFill/>
                <a:ln w="12700">
                  <a:solidFill>
                    <a:srgbClr val="DFDFDF"/>
                  </a:solidFill>
                  <a:round/>
                  <a:headEnd/>
                  <a:tailEnd/>
                </a:ln>
              </p:spPr>
              <p:txBody>
                <a:bodyPr/>
                <a:lstStyle/>
                <a:p>
                  <a:endParaRPr lang="en-US"/>
                </a:p>
              </p:txBody>
            </p:sp>
            <p:sp>
              <p:nvSpPr>
                <p:cNvPr id="2380" name="Line 1000"/>
                <p:cNvSpPr>
                  <a:spLocks noChangeShapeType="1"/>
                </p:cNvSpPr>
                <p:nvPr/>
              </p:nvSpPr>
              <p:spPr bwMode="auto">
                <a:xfrm flipV="1">
                  <a:off x="4985" y="2147"/>
                  <a:ext cx="23" cy="16"/>
                </a:xfrm>
                <a:prstGeom prst="line">
                  <a:avLst/>
                </a:prstGeom>
                <a:noFill/>
                <a:ln w="12700">
                  <a:solidFill>
                    <a:srgbClr val="DFDFDF"/>
                  </a:solidFill>
                  <a:round/>
                  <a:headEnd/>
                  <a:tailEnd/>
                </a:ln>
              </p:spPr>
              <p:txBody>
                <a:bodyPr/>
                <a:lstStyle/>
                <a:p>
                  <a:endParaRPr lang="en-US"/>
                </a:p>
              </p:txBody>
            </p:sp>
            <p:sp>
              <p:nvSpPr>
                <p:cNvPr id="2381" name="Line 1001"/>
                <p:cNvSpPr>
                  <a:spLocks noChangeShapeType="1"/>
                </p:cNvSpPr>
                <p:nvPr/>
              </p:nvSpPr>
              <p:spPr bwMode="auto">
                <a:xfrm>
                  <a:off x="4985" y="2171"/>
                  <a:ext cx="8" cy="1"/>
                </a:xfrm>
                <a:prstGeom prst="line">
                  <a:avLst/>
                </a:prstGeom>
                <a:noFill/>
                <a:ln w="12700">
                  <a:solidFill>
                    <a:srgbClr val="DFDFDF"/>
                  </a:solidFill>
                  <a:round/>
                  <a:headEnd/>
                  <a:tailEnd/>
                </a:ln>
              </p:spPr>
              <p:txBody>
                <a:bodyPr/>
                <a:lstStyle/>
                <a:p>
                  <a:endParaRPr lang="en-US"/>
                </a:p>
              </p:txBody>
            </p:sp>
            <p:sp>
              <p:nvSpPr>
                <p:cNvPr id="2382" name="Line 1002"/>
                <p:cNvSpPr>
                  <a:spLocks noChangeShapeType="1"/>
                </p:cNvSpPr>
                <p:nvPr/>
              </p:nvSpPr>
              <p:spPr bwMode="auto">
                <a:xfrm flipV="1">
                  <a:off x="4993" y="2147"/>
                  <a:ext cx="31" cy="24"/>
                </a:xfrm>
                <a:prstGeom prst="line">
                  <a:avLst/>
                </a:prstGeom>
                <a:noFill/>
                <a:ln w="12700">
                  <a:solidFill>
                    <a:srgbClr val="DFDFDF"/>
                  </a:solidFill>
                  <a:round/>
                  <a:headEnd/>
                  <a:tailEnd/>
                </a:ln>
              </p:spPr>
              <p:txBody>
                <a:bodyPr/>
                <a:lstStyle/>
                <a:p>
                  <a:endParaRPr lang="en-US"/>
                </a:p>
              </p:txBody>
            </p:sp>
            <p:sp>
              <p:nvSpPr>
                <p:cNvPr id="2383" name="Line 1003"/>
                <p:cNvSpPr>
                  <a:spLocks noChangeShapeType="1"/>
                </p:cNvSpPr>
                <p:nvPr/>
              </p:nvSpPr>
              <p:spPr bwMode="auto">
                <a:xfrm flipV="1">
                  <a:off x="5000" y="2171"/>
                  <a:ext cx="8" cy="7"/>
                </a:xfrm>
                <a:prstGeom prst="line">
                  <a:avLst/>
                </a:prstGeom>
                <a:noFill/>
                <a:ln w="12700">
                  <a:solidFill>
                    <a:srgbClr val="DFDFDF"/>
                  </a:solidFill>
                  <a:round/>
                  <a:headEnd/>
                  <a:tailEnd/>
                </a:ln>
              </p:spPr>
              <p:txBody>
                <a:bodyPr/>
                <a:lstStyle/>
                <a:p>
                  <a:endParaRPr lang="en-US"/>
                </a:p>
              </p:txBody>
            </p:sp>
            <p:sp>
              <p:nvSpPr>
                <p:cNvPr id="2384" name="Line 1004"/>
                <p:cNvSpPr>
                  <a:spLocks noChangeShapeType="1"/>
                </p:cNvSpPr>
                <p:nvPr/>
              </p:nvSpPr>
              <p:spPr bwMode="auto">
                <a:xfrm flipV="1">
                  <a:off x="5008" y="2147"/>
                  <a:ext cx="32" cy="24"/>
                </a:xfrm>
                <a:prstGeom prst="line">
                  <a:avLst/>
                </a:prstGeom>
                <a:noFill/>
                <a:ln w="12700">
                  <a:solidFill>
                    <a:srgbClr val="DFDFDF"/>
                  </a:solidFill>
                  <a:round/>
                  <a:headEnd/>
                  <a:tailEnd/>
                </a:ln>
              </p:spPr>
              <p:txBody>
                <a:bodyPr/>
                <a:lstStyle/>
                <a:p>
                  <a:endParaRPr lang="en-US"/>
                </a:p>
              </p:txBody>
            </p:sp>
            <p:sp>
              <p:nvSpPr>
                <p:cNvPr id="2385" name="Line 1005"/>
                <p:cNvSpPr>
                  <a:spLocks noChangeShapeType="1"/>
                </p:cNvSpPr>
                <p:nvPr/>
              </p:nvSpPr>
              <p:spPr bwMode="auto">
                <a:xfrm flipV="1">
                  <a:off x="5008" y="2171"/>
                  <a:ext cx="16" cy="7"/>
                </a:xfrm>
                <a:prstGeom prst="line">
                  <a:avLst/>
                </a:prstGeom>
                <a:noFill/>
                <a:ln w="12700">
                  <a:solidFill>
                    <a:srgbClr val="DFDFDF"/>
                  </a:solidFill>
                  <a:round/>
                  <a:headEnd/>
                  <a:tailEnd/>
                </a:ln>
              </p:spPr>
              <p:txBody>
                <a:bodyPr/>
                <a:lstStyle/>
                <a:p>
                  <a:endParaRPr lang="en-US"/>
                </a:p>
              </p:txBody>
            </p:sp>
            <p:sp>
              <p:nvSpPr>
                <p:cNvPr id="2386" name="Line 1006"/>
                <p:cNvSpPr>
                  <a:spLocks noChangeShapeType="1"/>
                </p:cNvSpPr>
                <p:nvPr/>
              </p:nvSpPr>
              <p:spPr bwMode="auto">
                <a:xfrm flipV="1">
                  <a:off x="5024" y="2147"/>
                  <a:ext cx="24" cy="24"/>
                </a:xfrm>
                <a:prstGeom prst="line">
                  <a:avLst/>
                </a:prstGeom>
                <a:noFill/>
                <a:ln w="12700">
                  <a:solidFill>
                    <a:srgbClr val="DFDFDF"/>
                  </a:solidFill>
                  <a:round/>
                  <a:headEnd/>
                  <a:tailEnd/>
                </a:ln>
              </p:spPr>
              <p:txBody>
                <a:bodyPr/>
                <a:lstStyle/>
                <a:p>
                  <a:endParaRPr lang="en-US"/>
                </a:p>
              </p:txBody>
            </p:sp>
            <p:sp>
              <p:nvSpPr>
                <p:cNvPr id="2387" name="Line 1007"/>
                <p:cNvSpPr>
                  <a:spLocks noChangeShapeType="1"/>
                </p:cNvSpPr>
                <p:nvPr/>
              </p:nvSpPr>
              <p:spPr bwMode="auto">
                <a:xfrm flipV="1">
                  <a:off x="5079" y="2178"/>
                  <a:ext cx="16" cy="8"/>
                </a:xfrm>
                <a:prstGeom prst="line">
                  <a:avLst/>
                </a:prstGeom>
                <a:noFill/>
                <a:ln w="12700">
                  <a:solidFill>
                    <a:srgbClr val="DFDFDF"/>
                  </a:solidFill>
                  <a:round/>
                  <a:headEnd/>
                  <a:tailEnd/>
                </a:ln>
              </p:spPr>
              <p:txBody>
                <a:bodyPr/>
                <a:lstStyle/>
                <a:p>
                  <a:endParaRPr lang="en-US"/>
                </a:p>
              </p:txBody>
            </p:sp>
            <p:sp>
              <p:nvSpPr>
                <p:cNvPr id="2388" name="Line 1008"/>
                <p:cNvSpPr>
                  <a:spLocks noChangeShapeType="1"/>
                </p:cNvSpPr>
                <p:nvPr/>
              </p:nvSpPr>
              <p:spPr bwMode="auto">
                <a:xfrm flipV="1">
                  <a:off x="5095" y="2155"/>
                  <a:ext cx="23" cy="23"/>
                </a:xfrm>
                <a:prstGeom prst="line">
                  <a:avLst/>
                </a:prstGeom>
                <a:noFill/>
                <a:ln w="12700">
                  <a:solidFill>
                    <a:srgbClr val="DFDFDF"/>
                  </a:solidFill>
                  <a:round/>
                  <a:headEnd/>
                  <a:tailEnd/>
                </a:ln>
              </p:spPr>
              <p:txBody>
                <a:bodyPr/>
                <a:lstStyle/>
                <a:p>
                  <a:endParaRPr lang="en-US"/>
                </a:p>
              </p:txBody>
            </p:sp>
            <p:sp>
              <p:nvSpPr>
                <p:cNvPr id="2389" name="Line 1009"/>
                <p:cNvSpPr>
                  <a:spLocks noChangeShapeType="1"/>
                </p:cNvSpPr>
                <p:nvPr/>
              </p:nvSpPr>
              <p:spPr bwMode="auto">
                <a:xfrm flipV="1">
                  <a:off x="5071" y="2178"/>
                  <a:ext cx="8" cy="8"/>
                </a:xfrm>
                <a:prstGeom prst="line">
                  <a:avLst/>
                </a:prstGeom>
                <a:noFill/>
                <a:ln w="12700">
                  <a:solidFill>
                    <a:srgbClr val="DFDFDF"/>
                  </a:solidFill>
                  <a:round/>
                  <a:headEnd/>
                  <a:tailEnd/>
                </a:ln>
              </p:spPr>
              <p:txBody>
                <a:bodyPr/>
                <a:lstStyle/>
                <a:p>
                  <a:endParaRPr lang="en-US"/>
                </a:p>
              </p:txBody>
            </p:sp>
            <p:sp>
              <p:nvSpPr>
                <p:cNvPr id="2390" name="Line 1010"/>
                <p:cNvSpPr>
                  <a:spLocks noChangeShapeType="1"/>
                </p:cNvSpPr>
                <p:nvPr/>
              </p:nvSpPr>
              <p:spPr bwMode="auto">
                <a:xfrm flipV="1">
                  <a:off x="5079" y="2155"/>
                  <a:ext cx="24" cy="23"/>
                </a:xfrm>
                <a:prstGeom prst="line">
                  <a:avLst/>
                </a:prstGeom>
                <a:noFill/>
                <a:ln w="12700">
                  <a:solidFill>
                    <a:srgbClr val="DFDFDF"/>
                  </a:solidFill>
                  <a:round/>
                  <a:headEnd/>
                  <a:tailEnd/>
                </a:ln>
              </p:spPr>
              <p:txBody>
                <a:bodyPr/>
                <a:lstStyle/>
                <a:p>
                  <a:endParaRPr lang="en-US"/>
                </a:p>
              </p:txBody>
            </p:sp>
            <p:sp>
              <p:nvSpPr>
                <p:cNvPr id="2391" name="Line 1011"/>
                <p:cNvSpPr>
                  <a:spLocks noChangeShapeType="1"/>
                </p:cNvSpPr>
                <p:nvPr/>
              </p:nvSpPr>
              <p:spPr bwMode="auto">
                <a:xfrm flipV="1">
                  <a:off x="5055" y="2171"/>
                  <a:ext cx="16" cy="7"/>
                </a:xfrm>
                <a:prstGeom prst="line">
                  <a:avLst/>
                </a:prstGeom>
                <a:noFill/>
                <a:ln w="12700">
                  <a:solidFill>
                    <a:srgbClr val="DFDFDF"/>
                  </a:solidFill>
                  <a:round/>
                  <a:headEnd/>
                  <a:tailEnd/>
                </a:ln>
              </p:spPr>
              <p:txBody>
                <a:bodyPr/>
                <a:lstStyle/>
                <a:p>
                  <a:endParaRPr lang="en-US"/>
                </a:p>
              </p:txBody>
            </p:sp>
            <p:sp>
              <p:nvSpPr>
                <p:cNvPr id="2392" name="Line 1012"/>
                <p:cNvSpPr>
                  <a:spLocks noChangeShapeType="1"/>
                </p:cNvSpPr>
                <p:nvPr/>
              </p:nvSpPr>
              <p:spPr bwMode="auto">
                <a:xfrm flipV="1">
                  <a:off x="5071" y="2155"/>
                  <a:ext cx="16" cy="16"/>
                </a:xfrm>
                <a:prstGeom prst="line">
                  <a:avLst/>
                </a:prstGeom>
                <a:noFill/>
                <a:ln w="12700">
                  <a:solidFill>
                    <a:srgbClr val="DFDFDF"/>
                  </a:solidFill>
                  <a:round/>
                  <a:headEnd/>
                  <a:tailEnd/>
                </a:ln>
              </p:spPr>
              <p:txBody>
                <a:bodyPr/>
                <a:lstStyle/>
                <a:p>
                  <a:endParaRPr lang="en-US"/>
                </a:p>
              </p:txBody>
            </p:sp>
            <p:sp>
              <p:nvSpPr>
                <p:cNvPr id="2393" name="Line 1013"/>
                <p:cNvSpPr>
                  <a:spLocks noChangeShapeType="1"/>
                </p:cNvSpPr>
                <p:nvPr/>
              </p:nvSpPr>
              <p:spPr bwMode="auto">
                <a:xfrm>
                  <a:off x="4875" y="2139"/>
                  <a:ext cx="243" cy="24"/>
                </a:xfrm>
                <a:prstGeom prst="line">
                  <a:avLst/>
                </a:prstGeom>
                <a:noFill/>
                <a:ln w="12700">
                  <a:solidFill>
                    <a:srgbClr val="DFDFDF"/>
                  </a:solidFill>
                  <a:round/>
                  <a:headEnd/>
                  <a:tailEnd/>
                </a:ln>
              </p:spPr>
              <p:txBody>
                <a:bodyPr/>
                <a:lstStyle/>
                <a:p>
                  <a:endParaRPr lang="en-US"/>
                </a:p>
              </p:txBody>
            </p:sp>
            <p:sp>
              <p:nvSpPr>
                <p:cNvPr id="2394" name="Line 1014"/>
                <p:cNvSpPr>
                  <a:spLocks noChangeShapeType="1"/>
                </p:cNvSpPr>
                <p:nvPr/>
              </p:nvSpPr>
              <p:spPr bwMode="auto">
                <a:xfrm>
                  <a:off x="4867" y="2147"/>
                  <a:ext cx="244" cy="24"/>
                </a:xfrm>
                <a:prstGeom prst="line">
                  <a:avLst/>
                </a:prstGeom>
                <a:noFill/>
                <a:ln w="12700">
                  <a:solidFill>
                    <a:srgbClr val="DFDFDF"/>
                  </a:solidFill>
                  <a:round/>
                  <a:headEnd/>
                  <a:tailEnd/>
                </a:ln>
              </p:spPr>
              <p:txBody>
                <a:bodyPr/>
                <a:lstStyle/>
                <a:p>
                  <a:endParaRPr lang="en-US"/>
                </a:p>
              </p:txBody>
            </p:sp>
            <p:sp>
              <p:nvSpPr>
                <p:cNvPr id="2395" name="Line 1015"/>
                <p:cNvSpPr>
                  <a:spLocks noChangeShapeType="1"/>
                </p:cNvSpPr>
                <p:nvPr/>
              </p:nvSpPr>
              <p:spPr bwMode="auto">
                <a:xfrm>
                  <a:off x="4859" y="2155"/>
                  <a:ext cx="244" cy="23"/>
                </a:xfrm>
                <a:prstGeom prst="line">
                  <a:avLst/>
                </a:prstGeom>
                <a:noFill/>
                <a:ln w="12700">
                  <a:solidFill>
                    <a:srgbClr val="DFDFDF"/>
                  </a:solidFill>
                  <a:round/>
                  <a:headEnd/>
                  <a:tailEnd/>
                </a:ln>
              </p:spPr>
              <p:txBody>
                <a:bodyPr/>
                <a:lstStyle/>
                <a:p>
                  <a:endParaRPr lang="en-US"/>
                </a:p>
              </p:txBody>
            </p:sp>
            <p:sp>
              <p:nvSpPr>
                <p:cNvPr id="2396" name="Line 1016"/>
                <p:cNvSpPr>
                  <a:spLocks noChangeShapeType="1"/>
                </p:cNvSpPr>
                <p:nvPr/>
              </p:nvSpPr>
              <p:spPr bwMode="auto">
                <a:xfrm flipV="1">
                  <a:off x="5111" y="2178"/>
                  <a:ext cx="15" cy="16"/>
                </a:xfrm>
                <a:prstGeom prst="line">
                  <a:avLst/>
                </a:prstGeom>
                <a:noFill/>
                <a:ln w="12700">
                  <a:solidFill>
                    <a:srgbClr val="3F3F3F"/>
                  </a:solidFill>
                  <a:round/>
                  <a:headEnd/>
                  <a:tailEnd/>
                </a:ln>
              </p:spPr>
              <p:txBody>
                <a:bodyPr/>
                <a:lstStyle/>
                <a:p>
                  <a:endParaRPr lang="en-US"/>
                </a:p>
              </p:txBody>
            </p:sp>
            <p:sp>
              <p:nvSpPr>
                <p:cNvPr id="2397" name="Line 1017"/>
                <p:cNvSpPr>
                  <a:spLocks noChangeShapeType="1"/>
                </p:cNvSpPr>
                <p:nvPr/>
              </p:nvSpPr>
              <p:spPr bwMode="auto">
                <a:xfrm flipV="1">
                  <a:off x="5126" y="2163"/>
                  <a:ext cx="16" cy="15"/>
                </a:xfrm>
                <a:prstGeom prst="line">
                  <a:avLst/>
                </a:prstGeom>
                <a:noFill/>
                <a:ln w="12700">
                  <a:solidFill>
                    <a:srgbClr val="3F3F3F"/>
                  </a:solidFill>
                  <a:round/>
                  <a:headEnd/>
                  <a:tailEnd/>
                </a:ln>
              </p:spPr>
              <p:txBody>
                <a:bodyPr/>
                <a:lstStyle/>
                <a:p>
                  <a:endParaRPr lang="en-US"/>
                </a:p>
              </p:txBody>
            </p:sp>
          </p:grpSp>
          <p:sp>
            <p:nvSpPr>
              <p:cNvPr id="2240" name="Line 614"/>
              <p:cNvSpPr>
                <a:spLocks noChangeShapeType="1"/>
              </p:cNvSpPr>
              <p:nvPr/>
            </p:nvSpPr>
            <p:spPr bwMode="auto">
              <a:xfrm flipV="1">
                <a:off x="6391041" y="2288189"/>
                <a:ext cx="0" cy="54281"/>
              </a:xfrm>
              <a:prstGeom prst="line">
                <a:avLst/>
              </a:prstGeom>
              <a:noFill/>
              <a:ln w="9525">
                <a:solidFill>
                  <a:schemeClr val="tx1"/>
                </a:solidFill>
                <a:round/>
                <a:headEnd/>
                <a:tailEnd/>
              </a:ln>
            </p:spPr>
            <p:txBody>
              <a:bodyPr/>
              <a:lstStyle/>
              <a:p>
                <a:endParaRPr lang="en-US"/>
              </a:p>
            </p:txBody>
          </p:sp>
          <p:pic>
            <p:nvPicPr>
              <p:cNvPr id="2241" name="Picture 25" descr="http://www.safenet-inc.com/images/Products/AccessServer-net.JPG"/>
              <p:cNvPicPr>
                <a:picLocks noChangeAspect="1" noChangeArrowheads="1"/>
              </p:cNvPicPr>
              <p:nvPr/>
            </p:nvPicPr>
            <p:blipFill>
              <a:blip r:embed="rId61" cstate="print"/>
              <a:srcRect/>
              <a:stretch>
                <a:fillRect/>
              </a:stretch>
            </p:blipFill>
            <p:spPr bwMode="auto">
              <a:xfrm flipH="1">
                <a:off x="7543800" y="2014105"/>
                <a:ext cx="796188" cy="494518"/>
              </a:xfrm>
              <a:prstGeom prst="rect">
                <a:avLst/>
              </a:prstGeom>
              <a:noFill/>
              <a:ln w="9525">
                <a:noFill/>
                <a:miter lim="800000"/>
                <a:headEnd/>
                <a:tailEnd/>
              </a:ln>
            </p:spPr>
          </p:pic>
          <p:pic>
            <p:nvPicPr>
              <p:cNvPr id="2242" name="Picture 5" descr="D0_Higgsevent.gif"/>
              <p:cNvPicPr>
                <a:picLocks noChangeAspect="1" noChangeArrowheads="1"/>
              </p:cNvPicPr>
              <p:nvPr/>
            </p:nvPicPr>
            <p:blipFill>
              <a:blip r:embed="rId62" cstate="print"/>
              <a:srcRect/>
              <a:stretch>
                <a:fillRect/>
              </a:stretch>
            </p:blipFill>
            <p:spPr bwMode="auto">
              <a:xfrm>
                <a:off x="7961263" y="1447800"/>
                <a:ext cx="420737" cy="457200"/>
              </a:xfrm>
              <a:prstGeom prst="rect">
                <a:avLst/>
              </a:prstGeom>
              <a:noFill/>
              <a:ln w="6350">
                <a:solidFill>
                  <a:schemeClr val="bg2"/>
                </a:solidFill>
                <a:miter lim="800000"/>
                <a:headEnd/>
                <a:tailEnd/>
              </a:ln>
            </p:spPr>
          </p:pic>
          <p:pic>
            <p:nvPicPr>
              <p:cNvPr id="2243" name="Picture 2052"/>
              <p:cNvPicPr>
                <a:picLocks noChangeAspect="1" noChangeArrowheads="1"/>
              </p:cNvPicPr>
              <p:nvPr/>
            </p:nvPicPr>
            <p:blipFill>
              <a:blip r:embed="rId63" cstate="print">
                <a:lum bright="12000" contrast="18000"/>
              </a:blip>
              <a:srcRect t="977" b="6834"/>
              <a:stretch>
                <a:fillRect/>
              </a:stretch>
            </p:blipFill>
            <p:spPr bwMode="auto">
              <a:xfrm>
                <a:off x="7696200" y="2514600"/>
                <a:ext cx="756942" cy="381000"/>
              </a:xfrm>
              <a:prstGeom prst="rect">
                <a:avLst/>
              </a:prstGeom>
              <a:noFill/>
              <a:ln w="6350">
                <a:noFill/>
                <a:miter lim="800000"/>
                <a:headEnd/>
                <a:tailEnd/>
              </a:ln>
            </p:spPr>
          </p:pic>
          <p:pic>
            <p:nvPicPr>
              <p:cNvPr id="2244" name="Picture 4"/>
              <p:cNvPicPr>
                <a:picLocks noChangeAspect="1" noChangeArrowheads="1"/>
              </p:cNvPicPr>
              <p:nvPr/>
            </p:nvPicPr>
            <p:blipFill>
              <a:blip r:embed="rId64" cstate="print">
                <a:lum bright="18000" contrast="30000"/>
              </a:blip>
              <a:srcRect l="15285" t="9258" r="10667" b="15277"/>
              <a:stretch>
                <a:fillRect/>
              </a:stretch>
            </p:blipFill>
            <p:spPr bwMode="auto">
              <a:xfrm>
                <a:off x="5744033" y="2133600"/>
                <a:ext cx="809167" cy="457200"/>
              </a:xfrm>
              <a:prstGeom prst="rect">
                <a:avLst/>
              </a:prstGeom>
              <a:noFill/>
              <a:ln w="6350">
                <a:solidFill>
                  <a:schemeClr val="folHlink"/>
                </a:solidFill>
                <a:miter lim="800000"/>
                <a:headEnd/>
                <a:tailEnd/>
              </a:ln>
            </p:spPr>
          </p:pic>
          <p:pic>
            <p:nvPicPr>
              <p:cNvPr id="2245" name="Picture 4" descr="C:\Tom's Pad\PIX\sc98pix\JPGs\stuttgartigrid.jpg"/>
              <p:cNvPicPr>
                <a:picLocks noChangeAspect="1" noChangeArrowheads="1"/>
              </p:cNvPicPr>
              <p:nvPr/>
            </p:nvPicPr>
            <p:blipFill>
              <a:blip r:embed="rId65" cstate="print"/>
              <a:srcRect r="22353"/>
              <a:stretch>
                <a:fillRect/>
              </a:stretch>
            </p:blipFill>
            <p:spPr bwMode="auto">
              <a:xfrm>
                <a:off x="5562600" y="1392147"/>
                <a:ext cx="685800" cy="589053"/>
              </a:xfrm>
              <a:prstGeom prst="rect">
                <a:avLst/>
              </a:prstGeom>
              <a:noFill/>
              <a:ln w="6350">
                <a:solidFill>
                  <a:schemeClr val="tx1"/>
                </a:solidFill>
                <a:miter lim="800000"/>
                <a:headEnd/>
                <a:tailEnd/>
              </a:ln>
            </p:spPr>
          </p:pic>
          <p:pic>
            <p:nvPicPr>
              <p:cNvPr id="2246" name="Picture 75" descr="http://tbn0.google.com/images?q=tbn:NW7apz0TuXVqrM:http://ergonomenon.files.wordpress.com/2006/11/srtutor.jpg">
                <a:hlinkClick r:id="rId66"/>
              </p:cNvPr>
              <p:cNvPicPr>
                <a:picLocks noChangeAspect="1" noChangeArrowheads="1"/>
              </p:cNvPicPr>
              <p:nvPr/>
            </p:nvPicPr>
            <p:blipFill>
              <a:blip r:embed="rId67" cstate="print"/>
              <a:srcRect/>
              <a:stretch>
                <a:fillRect/>
              </a:stretch>
            </p:blipFill>
            <p:spPr bwMode="auto">
              <a:xfrm>
                <a:off x="6629400" y="2286000"/>
                <a:ext cx="673100" cy="504825"/>
              </a:xfrm>
              <a:prstGeom prst="rect">
                <a:avLst/>
              </a:prstGeom>
              <a:noFill/>
              <a:ln w="9525">
                <a:noFill/>
                <a:miter lim="800000"/>
                <a:headEnd/>
                <a:tailEnd/>
              </a:ln>
            </p:spPr>
          </p:pic>
        </p:grpSp>
      </p:grpSp>
      <p:sp>
        <p:nvSpPr>
          <p:cNvPr id="2122" name="Rectangle 845"/>
          <p:cNvSpPr>
            <a:spLocks noChangeArrowheads="1"/>
          </p:cNvSpPr>
          <p:nvPr/>
        </p:nvSpPr>
        <p:spPr bwMode="auto">
          <a:xfrm>
            <a:off x="7772400" y="762000"/>
            <a:ext cx="228600" cy="152400"/>
          </a:xfrm>
          <a:prstGeom prst="rect">
            <a:avLst/>
          </a:prstGeom>
          <a:solidFill>
            <a:schemeClr val="bg1"/>
          </a:solidFill>
          <a:ln w="9525">
            <a:noFill/>
            <a:miter lim="800000"/>
            <a:headEnd/>
            <a:tailEnd/>
          </a:ln>
        </p:spPr>
        <p:txBody>
          <a:bodyPr wrap="none" anchor="ctr"/>
          <a:lstStyle/>
          <a:p>
            <a:endParaRPr lang="en-US"/>
          </a:p>
        </p:txBody>
      </p:sp>
      <p:pic>
        <p:nvPicPr>
          <p:cNvPr id="2123" name="Picture 846" descr="cartoon of money and bank"/>
          <p:cNvPicPr>
            <a:picLocks noChangeAspect="1" noChangeArrowheads="1"/>
          </p:cNvPicPr>
          <p:nvPr/>
        </p:nvPicPr>
        <p:blipFill>
          <a:blip r:embed="rId68" cstate="print"/>
          <a:srcRect/>
          <a:stretch>
            <a:fillRect/>
          </a:stretch>
        </p:blipFill>
        <p:spPr bwMode="auto">
          <a:xfrm>
            <a:off x="5715000" y="1066800"/>
            <a:ext cx="1276350" cy="1524000"/>
          </a:xfrm>
          <a:prstGeom prst="rect">
            <a:avLst/>
          </a:prstGeom>
          <a:noFill/>
          <a:ln w="9525">
            <a:noFill/>
            <a:miter lim="800000"/>
            <a:headEnd/>
            <a:tailEnd/>
          </a:ln>
        </p:spPr>
      </p:pic>
      <p:pic>
        <p:nvPicPr>
          <p:cNvPr id="2124" name="Picture 847" descr="cartoon of people holding hands"/>
          <p:cNvPicPr>
            <a:picLocks noChangeAspect="1" noChangeArrowheads="1"/>
          </p:cNvPicPr>
          <p:nvPr/>
        </p:nvPicPr>
        <p:blipFill>
          <a:blip r:embed="rId69" cstate="print"/>
          <a:srcRect/>
          <a:stretch>
            <a:fillRect/>
          </a:stretch>
        </p:blipFill>
        <p:spPr bwMode="auto">
          <a:xfrm>
            <a:off x="6858000" y="1746250"/>
            <a:ext cx="1504950" cy="1371600"/>
          </a:xfrm>
          <a:prstGeom prst="rect">
            <a:avLst/>
          </a:prstGeom>
          <a:noFill/>
          <a:ln w="9525">
            <a:noFill/>
            <a:miter lim="800000"/>
            <a:headEnd/>
            <a:tailEnd/>
          </a:ln>
        </p:spPr>
      </p:pic>
      <p:pic>
        <p:nvPicPr>
          <p:cNvPr id="2125" name="Picture 848" descr="cartoon of teacher"/>
          <p:cNvPicPr>
            <a:picLocks noChangeAspect="1" noChangeArrowheads="1"/>
          </p:cNvPicPr>
          <p:nvPr/>
        </p:nvPicPr>
        <p:blipFill>
          <a:blip r:embed="rId70" cstate="print"/>
          <a:srcRect/>
          <a:stretch>
            <a:fillRect/>
          </a:stretch>
        </p:blipFill>
        <p:spPr bwMode="auto">
          <a:xfrm>
            <a:off x="6934200" y="685800"/>
            <a:ext cx="1295400" cy="114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1"/>
          <p:cNvSpPr>
            <a:spLocks noGrp="1"/>
          </p:cNvSpPr>
          <p:nvPr>
            <p:ph type="sldNum" sz="quarter" idx="10"/>
          </p:nvPr>
        </p:nvSpPr>
        <p:spPr>
          <a:noFill/>
        </p:spPr>
        <p:txBody>
          <a:bodyPr/>
          <a:lstStyle/>
          <a:p>
            <a:fld id="{A9326CDF-E69D-41A0-82D2-D4E41A55DA56}" type="slidenum">
              <a:rPr lang="en-US" smtClean="0"/>
              <a:pPr/>
              <a:t>37</a:t>
            </a:fld>
            <a:endParaRPr lang="en-US" sz="1400" smtClean="0"/>
          </a:p>
        </p:txBody>
      </p:sp>
      <p:sp>
        <p:nvSpPr>
          <p:cNvPr id="3079" name="Date Placeholder 2"/>
          <p:cNvSpPr>
            <a:spLocks noGrp="1"/>
          </p:cNvSpPr>
          <p:nvPr>
            <p:ph type="dt" sz="quarter" idx="11"/>
          </p:nvPr>
        </p:nvSpPr>
        <p:spPr>
          <a:noFill/>
        </p:spPr>
        <p:txBody>
          <a:bodyPr/>
          <a:lstStyle/>
          <a:p>
            <a:r>
              <a:rPr lang="en-US" smtClean="0"/>
              <a:t>IBM Research</a:t>
            </a:r>
          </a:p>
        </p:txBody>
      </p:sp>
      <p:sp>
        <p:nvSpPr>
          <p:cNvPr id="3080" name="Footer Placeholder 3"/>
          <p:cNvSpPr>
            <a:spLocks noGrp="1"/>
          </p:cNvSpPr>
          <p:nvPr>
            <p:ph type="ftr" sz="quarter" idx="12"/>
          </p:nvPr>
        </p:nvSpPr>
        <p:spPr>
          <a:noFill/>
        </p:spPr>
        <p:txBody>
          <a:bodyPr/>
          <a:lstStyle/>
          <a:p>
            <a:r>
              <a:rPr lang="en-US" smtClean="0"/>
              <a:t>Jeannette M. Wing</a:t>
            </a:r>
          </a:p>
        </p:txBody>
      </p:sp>
      <p:grpSp>
        <p:nvGrpSpPr>
          <p:cNvPr id="3" name="Group 2" descr="technical examples"/>
          <p:cNvGrpSpPr>
            <a:grpSpLocks/>
          </p:cNvGrpSpPr>
          <p:nvPr/>
        </p:nvGrpSpPr>
        <p:grpSpPr bwMode="auto">
          <a:xfrm>
            <a:off x="5791200" y="2133600"/>
            <a:ext cx="3124200" cy="2990850"/>
            <a:chOff x="3648" y="1344"/>
            <a:chExt cx="1968" cy="1884"/>
          </a:xfrm>
        </p:grpSpPr>
        <p:sp>
          <p:nvSpPr>
            <p:cNvPr id="3923" name="Text Box 3"/>
            <p:cNvSpPr txBox="1">
              <a:spLocks noChangeArrowheads="1"/>
            </p:cNvSpPr>
            <p:nvPr/>
          </p:nvSpPr>
          <p:spPr bwMode="auto">
            <a:xfrm>
              <a:off x="4269" y="2997"/>
              <a:ext cx="445" cy="231"/>
            </a:xfrm>
            <a:prstGeom prst="rect">
              <a:avLst/>
            </a:prstGeom>
            <a:noFill/>
            <a:ln w="9525">
              <a:noFill/>
              <a:miter lim="800000"/>
              <a:headEnd/>
              <a:tailEnd/>
            </a:ln>
          </p:spPr>
          <p:txBody>
            <a:bodyPr wrap="none">
              <a:spAutoFit/>
            </a:bodyPr>
            <a:lstStyle/>
            <a:p>
              <a:r>
                <a:rPr lang="en-US">
                  <a:latin typeface="Comic Sans MS" pitchFamily="66" charset="0"/>
                </a:rPr>
                <a:t>1999</a:t>
              </a:r>
            </a:p>
          </p:txBody>
        </p:sp>
        <p:pic>
          <p:nvPicPr>
            <p:cNvPr id="3924" name="Picture 4" descr="Internet_map_1024"/>
            <p:cNvPicPr>
              <a:picLocks noChangeAspect="1" noChangeArrowheads="1"/>
            </p:cNvPicPr>
            <p:nvPr/>
          </p:nvPicPr>
          <p:blipFill>
            <a:blip r:embed="rId4" cstate="print"/>
            <a:srcRect/>
            <a:stretch>
              <a:fillRect/>
            </a:stretch>
          </p:blipFill>
          <p:spPr bwMode="auto">
            <a:xfrm>
              <a:off x="3648" y="1344"/>
              <a:ext cx="1968" cy="1632"/>
            </a:xfrm>
            <a:prstGeom prst="rect">
              <a:avLst/>
            </a:prstGeom>
            <a:noFill/>
            <a:ln w="9525">
              <a:noFill/>
              <a:miter lim="800000"/>
              <a:headEnd/>
              <a:tailEnd/>
            </a:ln>
          </p:spPr>
        </p:pic>
      </p:grpSp>
      <p:sp>
        <p:nvSpPr>
          <p:cNvPr id="3082" name="Rectangle 5"/>
          <p:cNvSpPr>
            <a:spLocks noChangeArrowheads="1"/>
          </p:cNvSpPr>
          <p:nvPr/>
        </p:nvSpPr>
        <p:spPr bwMode="auto">
          <a:xfrm>
            <a:off x="7848600" y="6477000"/>
            <a:ext cx="1143000" cy="228600"/>
          </a:xfrm>
          <a:prstGeom prst="rect">
            <a:avLst/>
          </a:prstGeom>
          <a:solidFill>
            <a:schemeClr val="bg1"/>
          </a:solidFill>
          <a:ln w="9525">
            <a:noFill/>
            <a:miter lim="800000"/>
            <a:headEnd/>
            <a:tailEnd/>
          </a:ln>
        </p:spPr>
        <p:txBody>
          <a:bodyPr wrap="none" anchor="ctr"/>
          <a:lstStyle/>
          <a:p>
            <a:endParaRPr lang="en-US"/>
          </a:p>
        </p:txBody>
      </p:sp>
      <p:sp>
        <p:nvSpPr>
          <p:cNvPr id="3083" name="Rectangle 6"/>
          <p:cNvSpPr>
            <a:spLocks noChangeArrowheads="1"/>
          </p:cNvSpPr>
          <p:nvPr/>
        </p:nvSpPr>
        <p:spPr bwMode="auto">
          <a:xfrm>
            <a:off x="381000" y="6477000"/>
            <a:ext cx="1828800" cy="228600"/>
          </a:xfrm>
          <a:prstGeom prst="rect">
            <a:avLst/>
          </a:prstGeom>
          <a:solidFill>
            <a:schemeClr val="bg1"/>
          </a:solidFill>
          <a:ln w="9525">
            <a:noFill/>
            <a:miter lim="800000"/>
            <a:headEnd/>
            <a:tailEnd/>
          </a:ln>
        </p:spPr>
        <p:txBody>
          <a:bodyPr wrap="none" anchor="ctr"/>
          <a:lstStyle/>
          <a:p>
            <a:endParaRPr lang="en-US"/>
          </a:p>
        </p:txBody>
      </p:sp>
      <p:sp>
        <p:nvSpPr>
          <p:cNvPr id="3084" name="Rectangle 7"/>
          <p:cNvSpPr>
            <a:spLocks noChangeArrowheads="1"/>
          </p:cNvSpPr>
          <p:nvPr/>
        </p:nvSpPr>
        <p:spPr bwMode="auto">
          <a:xfrm>
            <a:off x="0" y="0"/>
            <a:ext cx="8991600" cy="1066800"/>
          </a:xfrm>
          <a:prstGeom prst="rect">
            <a:avLst/>
          </a:prstGeom>
          <a:noFill/>
          <a:ln w="9525">
            <a:noFill/>
            <a:miter lim="800000"/>
            <a:headEnd/>
            <a:tailEnd/>
          </a:ln>
        </p:spPr>
        <p:txBody>
          <a:bodyPr anchor="ctr"/>
          <a:lstStyle/>
          <a:p>
            <a:r>
              <a:rPr lang="en-US" sz="2800"/>
              <a:t>Our </a:t>
            </a:r>
            <a:r>
              <a:rPr lang="en-US" sz="2800">
                <a:solidFill>
                  <a:srgbClr val="FF0000"/>
                </a:solidFill>
              </a:rPr>
              <a:t>Evolving</a:t>
            </a:r>
            <a:r>
              <a:rPr lang="en-US" sz="2800"/>
              <a:t> Networks are </a:t>
            </a:r>
            <a:r>
              <a:rPr lang="en-US" sz="2800">
                <a:solidFill>
                  <a:srgbClr val="FF0000"/>
                </a:solidFill>
              </a:rPr>
              <a:t>Complex</a:t>
            </a:r>
          </a:p>
        </p:txBody>
      </p:sp>
      <p:grpSp>
        <p:nvGrpSpPr>
          <p:cNvPr id="4" name="Group 8" descr="drawing of connections across the U.S."/>
          <p:cNvGrpSpPr>
            <a:grpSpLocks/>
          </p:cNvGrpSpPr>
          <p:nvPr/>
        </p:nvGrpSpPr>
        <p:grpSpPr bwMode="auto">
          <a:xfrm>
            <a:off x="2819400" y="2928938"/>
            <a:ext cx="2438400" cy="2195512"/>
            <a:chOff x="1824" y="1920"/>
            <a:chExt cx="1536" cy="1383"/>
          </a:xfrm>
        </p:grpSpPr>
        <p:pic>
          <p:nvPicPr>
            <p:cNvPr id="7" name="Picture 4" descr="arpanet4"/>
            <p:cNvPicPr>
              <a:picLocks noChangeAspect="1" noChangeArrowheads="1"/>
            </p:cNvPicPr>
            <p:nvPr/>
          </p:nvPicPr>
          <p:blipFill>
            <a:blip r:embed="rId5" cstate="print"/>
            <a:srcRect t="5540"/>
            <a:stretch>
              <a:fillRect/>
            </a:stretch>
          </p:blipFill>
          <p:spPr bwMode="auto">
            <a:xfrm>
              <a:off x="1824" y="1920"/>
              <a:ext cx="1536" cy="1187"/>
            </a:xfrm>
            <a:prstGeom prst="rect">
              <a:avLst/>
            </a:prstGeom>
            <a:solidFill>
              <a:schemeClr val="accent3">
                <a:lumMod val="60000"/>
                <a:lumOff val="40000"/>
              </a:schemeClr>
            </a:solidFill>
          </p:spPr>
        </p:pic>
        <p:sp>
          <p:nvSpPr>
            <p:cNvPr id="3922" name="Text Box 10"/>
            <p:cNvSpPr txBox="1">
              <a:spLocks noChangeArrowheads="1"/>
            </p:cNvSpPr>
            <p:nvPr/>
          </p:nvSpPr>
          <p:spPr bwMode="auto">
            <a:xfrm>
              <a:off x="2304" y="3072"/>
              <a:ext cx="445" cy="231"/>
            </a:xfrm>
            <a:prstGeom prst="rect">
              <a:avLst/>
            </a:prstGeom>
            <a:noFill/>
            <a:ln w="9525">
              <a:noFill/>
              <a:miter lim="800000"/>
              <a:headEnd/>
              <a:tailEnd/>
            </a:ln>
          </p:spPr>
          <p:txBody>
            <a:bodyPr wrap="none">
              <a:spAutoFit/>
            </a:bodyPr>
            <a:lstStyle/>
            <a:p>
              <a:r>
                <a:rPr lang="en-US">
                  <a:latin typeface="Comic Sans MS" pitchFamily="66" charset="0"/>
                </a:rPr>
                <a:t>1980</a:t>
              </a:r>
            </a:p>
          </p:txBody>
        </p:sp>
      </p:grpSp>
      <p:grpSp>
        <p:nvGrpSpPr>
          <p:cNvPr id="5" name="Group 11" descr="pictures of networks over time"/>
          <p:cNvGrpSpPr>
            <a:grpSpLocks/>
          </p:cNvGrpSpPr>
          <p:nvPr/>
        </p:nvGrpSpPr>
        <p:grpSpPr bwMode="auto">
          <a:xfrm>
            <a:off x="533400" y="4953000"/>
            <a:ext cx="8153400" cy="1790700"/>
            <a:chOff x="336" y="3120"/>
            <a:chExt cx="4992" cy="1128"/>
          </a:xfrm>
        </p:grpSpPr>
        <p:pic>
          <p:nvPicPr>
            <p:cNvPr id="3898" name="Picture 30" descr="http://www.alpha-rentals.co.uk/g/cisco4.jpg"/>
            <p:cNvPicPr>
              <a:picLocks noChangeAspect="1" noChangeArrowheads="1"/>
            </p:cNvPicPr>
            <p:nvPr/>
          </p:nvPicPr>
          <p:blipFill>
            <a:blip r:embed="rId6" cstate="print"/>
            <a:srcRect/>
            <a:stretch>
              <a:fillRect/>
            </a:stretch>
          </p:blipFill>
          <p:spPr bwMode="auto">
            <a:xfrm>
              <a:off x="1824" y="3408"/>
              <a:ext cx="1392" cy="709"/>
            </a:xfrm>
            <a:prstGeom prst="rect">
              <a:avLst/>
            </a:prstGeom>
            <a:noFill/>
            <a:ln w="9525">
              <a:noFill/>
              <a:miter lim="800000"/>
              <a:headEnd/>
              <a:tailEnd/>
            </a:ln>
          </p:spPr>
        </p:pic>
        <p:grpSp>
          <p:nvGrpSpPr>
            <p:cNvPr id="6" name="Group 3527"/>
            <p:cNvGrpSpPr>
              <a:grpSpLocks/>
            </p:cNvGrpSpPr>
            <p:nvPr/>
          </p:nvGrpSpPr>
          <p:grpSpPr bwMode="auto">
            <a:xfrm>
              <a:off x="3552" y="3120"/>
              <a:ext cx="1776" cy="1128"/>
              <a:chOff x="5638800" y="4953000"/>
              <a:chExt cx="2582862" cy="1791029"/>
            </a:xfrm>
          </p:grpSpPr>
          <p:pic>
            <p:nvPicPr>
              <p:cNvPr id="3904" name="Picture 19" descr="Compaq Presario 1400-Wireless SMALLER"/>
              <p:cNvPicPr>
                <a:picLocks noChangeAspect="1" noChangeArrowheads="1"/>
              </p:cNvPicPr>
              <p:nvPr/>
            </p:nvPicPr>
            <p:blipFill>
              <a:blip r:embed="rId7" cstate="print"/>
              <a:srcRect/>
              <a:stretch>
                <a:fillRect/>
              </a:stretch>
            </p:blipFill>
            <p:spPr bwMode="auto">
              <a:xfrm>
                <a:off x="5800725" y="5159704"/>
                <a:ext cx="382436" cy="406435"/>
              </a:xfrm>
              <a:prstGeom prst="rect">
                <a:avLst/>
              </a:prstGeom>
              <a:noFill/>
              <a:ln w="9525">
                <a:noFill/>
                <a:miter lim="800000"/>
                <a:headEnd/>
                <a:tailEnd/>
              </a:ln>
            </p:spPr>
          </p:pic>
          <p:grpSp>
            <p:nvGrpSpPr>
              <p:cNvPr id="8" name="Group 20"/>
              <p:cNvGrpSpPr>
                <a:grpSpLocks/>
              </p:cNvGrpSpPr>
              <p:nvPr/>
            </p:nvGrpSpPr>
            <p:grpSpPr bwMode="auto">
              <a:xfrm>
                <a:off x="6410325" y="5029200"/>
                <a:ext cx="282576" cy="359104"/>
                <a:chOff x="2130" y="817"/>
                <a:chExt cx="319" cy="486"/>
              </a:xfrm>
            </p:grpSpPr>
            <p:pic>
              <p:nvPicPr>
                <p:cNvPr id="3919" name="Picture 21" descr="Compaq ipaq Pocket PC front"/>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2130" y="817"/>
                  <a:ext cx="319" cy="486"/>
                </a:xfrm>
                <a:prstGeom prst="rect">
                  <a:avLst/>
                </a:prstGeom>
                <a:noFill/>
                <a:ln w="9525">
                  <a:noFill/>
                  <a:miter lim="800000"/>
                  <a:headEnd/>
                  <a:tailEnd/>
                </a:ln>
              </p:spPr>
            </p:pic>
            <p:pic>
              <p:nvPicPr>
                <p:cNvPr id="3920" name="Picture 22" descr="msnbc pocket"/>
                <p:cNvPicPr>
                  <a:picLocks noChangeAspect="1" noChangeArrowheads="1"/>
                </p:cNvPicPr>
                <p:nvPr/>
              </p:nvPicPr>
              <p:blipFill>
                <a:blip r:embed="rId9" cstate="print"/>
                <a:srcRect/>
                <a:stretch>
                  <a:fillRect/>
                </a:stretch>
              </p:blipFill>
              <p:spPr bwMode="auto">
                <a:xfrm>
                  <a:off x="2182" y="886"/>
                  <a:ext cx="213" cy="281"/>
                </a:xfrm>
                <a:prstGeom prst="rect">
                  <a:avLst/>
                </a:prstGeom>
                <a:noFill/>
                <a:ln w="9525">
                  <a:noFill/>
                  <a:miter lim="800000"/>
                  <a:headEnd/>
                  <a:tailEnd/>
                </a:ln>
              </p:spPr>
            </p:pic>
          </p:grpSp>
          <p:pic>
            <p:nvPicPr>
              <p:cNvPr id="3906" name="Picture 44" descr="http://www.terradaily.com/images/nsf-teragrid-supercomputer-spruce-bg.jpg"/>
              <p:cNvPicPr>
                <a:picLocks noChangeAspect="1" noChangeArrowheads="1"/>
              </p:cNvPicPr>
              <p:nvPr/>
            </p:nvPicPr>
            <p:blipFill>
              <a:blip r:embed="rId10" cstate="print"/>
              <a:srcRect/>
              <a:stretch>
                <a:fillRect/>
              </a:stretch>
            </p:blipFill>
            <p:spPr bwMode="auto">
              <a:xfrm>
                <a:off x="6219825" y="5616904"/>
                <a:ext cx="571500" cy="457200"/>
              </a:xfrm>
              <a:prstGeom prst="rect">
                <a:avLst/>
              </a:prstGeom>
              <a:noFill/>
              <a:ln w="9525">
                <a:noFill/>
                <a:miter lim="800000"/>
                <a:headEnd/>
                <a:tailEnd/>
              </a:ln>
            </p:spPr>
          </p:pic>
          <p:pic>
            <p:nvPicPr>
              <p:cNvPr id="3907" name="Picture 46" descr="http://thoughtout.biz/images/05_iPod-photo.jpg"/>
              <p:cNvPicPr>
                <a:picLocks noChangeAspect="1" noChangeArrowheads="1"/>
              </p:cNvPicPr>
              <p:nvPr/>
            </p:nvPicPr>
            <p:blipFill>
              <a:blip r:embed="rId11" cstate="print"/>
              <a:srcRect/>
              <a:stretch>
                <a:fillRect/>
              </a:stretch>
            </p:blipFill>
            <p:spPr bwMode="auto">
              <a:xfrm>
                <a:off x="6867525" y="5540704"/>
                <a:ext cx="228600" cy="343760"/>
              </a:xfrm>
              <a:prstGeom prst="rect">
                <a:avLst/>
              </a:prstGeom>
              <a:noFill/>
              <a:ln w="9525">
                <a:noFill/>
                <a:miter lim="800000"/>
                <a:headEnd/>
                <a:tailEnd/>
              </a:ln>
            </p:spPr>
          </p:pic>
          <p:pic>
            <p:nvPicPr>
              <p:cNvPr id="3908" name="Picture 48" descr="http://tbn0.google.com/images?q=tbn:B2h0P-LSvj8uuM:http://wemadethis.typepad.com/photos/uncategorized/iphone_home_1.jpg">
                <a:hlinkClick r:id="rId12"/>
              </p:cNvPr>
              <p:cNvPicPr>
                <a:picLocks noChangeAspect="1" noChangeArrowheads="1"/>
              </p:cNvPicPr>
              <p:nvPr/>
            </p:nvPicPr>
            <p:blipFill>
              <a:blip r:embed="rId13" cstate="print"/>
              <a:srcRect/>
              <a:stretch>
                <a:fillRect/>
              </a:stretch>
            </p:blipFill>
            <p:spPr bwMode="auto">
              <a:xfrm>
                <a:off x="6791325" y="5083504"/>
                <a:ext cx="304800" cy="409576"/>
              </a:xfrm>
              <a:prstGeom prst="rect">
                <a:avLst/>
              </a:prstGeom>
              <a:noFill/>
              <a:ln w="9525">
                <a:noFill/>
                <a:miter lim="800000"/>
                <a:headEnd/>
                <a:tailEnd/>
              </a:ln>
            </p:spPr>
          </p:pic>
          <p:pic>
            <p:nvPicPr>
              <p:cNvPr id="3909" name="Picture 50" descr="http://tbn0.google.com/images?q=tbn:8wM_mgIt5ZUqIM:http://techfreep.com/images/iphonefinal.jpg">
                <a:hlinkClick r:id="rId14"/>
              </p:cNvPr>
              <p:cNvPicPr>
                <a:picLocks noChangeAspect="1" noChangeArrowheads="1"/>
              </p:cNvPicPr>
              <p:nvPr/>
            </p:nvPicPr>
            <p:blipFill>
              <a:blip r:embed="rId15" cstate="print"/>
              <a:srcRect/>
              <a:stretch>
                <a:fillRect/>
              </a:stretch>
            </p:blipFill>
            <p:spPr bwMode="auto">
              <a:xfrm>
                <a:off x="5638800" y="5616904"/>
                <a:ext cx="390525" cy="346239"/>
              </a:xfrm>
              <a:prstGeom prst="rect">
                <a:avLst/>
              </a:prstGeom>
              <a:noFill/>
              <a:ln w="9525">
                <a:noFill/>
                <a:miter lim="800000"/>
                <a:headEnd/>
                <a:tailEnd/>
              </a:ln>
            </p:spPr>
          </p:pic>
          <p:pic>
            <p:nvPicPr>
              <p:cNvPr id="3910" name="Picture 52" descr="http://tbn0.google.com/images?q=tbn:MWq00SSXM5WTuM:http://www.pdaextreme.com/images/ret_apple_ipod_iphone-1.jpg">
                <a:hlinkClick r:id="rId16"/>
              </p:cNvPr>
              <p:cNvPicPr>
                <a:picLocks noChangeAspect="1" noChangeArrowheads="1"/>
              </p:cNvPicPr>
              <p:nvPr/>
            </p:nvPicPr>
            <p:blipFill>
              <a:blip r:embed="rId17" cstate="print"/>
              <a:srcRect/>
              <a:stretch>
                <a:fillRect/>
              </a:stretch>
            </p:blipFill>
            <p:spPr bwMode="auto">
              <a:xfrm>
                <a:off x="5648325" y="5997904"/>
                <a:ext cx="457200" cy="457200"/>
              </a:xfrm>
              <a:prstGeom prst="rect">
                <a:avLst/>
              </a:prstGeom>
              <a:noFill/>
              <a:ln w="9525">
                <a:noFill/>
                <a:miter lim="800000"/>
                <a:headEnd/>
                <a:tailEnd/>
              </a:ln>
            </p:spPr>
          </p:pic>
          <p:pic>
            <p:nvPicPr>
              <p:cNvPr id="3911" name="Picture 54" descr="http://tbn0.google.com/images?q=tbn:TDY6LMyMFIivHM:http://graphics.jsonline.com/graphics/tech/img/dec04/millcol.one1207_big.jpg">
                <a:hlinkClick r:id="rId18"/>
              </p:cNvPr>
              <p:cNvPicPr>
                <a:picLocks noChangeAspect="1" noChangeArrowheads="1"/>
              </p:cNvPicPr>
              <p:nvPr/>
            </p:nvPicPr>
            <p:blipFill>
              <a:blip r:embed="rId19" cstate="print"/>
              <a:srcRect/>
              <a:stretch>
                <a:fillRect/>
              </a:stretch>
            </p:blipFill>
            <p:spPr bwMode="auto">
              <a:xfrm>
                <a:off x="6181725" y="5159704"/>
                <a:ext cx="259080" cy="323850"/>
              </a:xfrm>
              <a:prstGeom prst="rect">
                <a:avLst/>
              </a:prstGeom>
              <a:noFill/>
              <a:ln w="9525">
                <a:noFill/>
                <a:miter lim="800000"/>
                <a:headEnd/>
                <a:tailEnd/>
              </a:ln>
            </p:spPr>
          </p:pic>
          <p:pic>
            <p:nvPicPr>
              <p:cNvPr id="3912" name="Picture 56" descr="http://www.itiv.uni-karlsruhe.de/opencms/opencms/system/galleries/pics/research_mst/Tele_Devices.gif"/>
              <p:cNvPicPr>
                <a:picLocks noChangeAspect="1" noChangeArrowheads="1"/>
              </p:cNvPicPr>
              <p:nvPr/>
            </p:nvPicPr>
            <p:blipFill>
              <a:blip r:embed="rId20" cstate="print"/>
              <a:srcRect/>
              <a:stretch>
                <a:fillRect/>
              </a:stretch>
            </p:blipFill>
            <p:spPr bwMode="auto">
              <a:xfrm>
                <a:off x="5954135" y="6074104"/>
                <a:ext cx="1065790" cy="669925"/>
              </a:xfrm>
              <a:prstGeom prst="rect">
                <a:avLst/>
              </a:prstGeom>
              <a:noFill/>
              <a:ln w="9525">
                <a:noFill/>
                <a:miter lim="800000"/>
                <a:headEnd/>
                <a:tailEnd/>
              </a:ln>
            </p:spPr>
          </p:pic>
          <p:pic>
            <p:nvPicPr>
              <p:cNvPr id="3913" name="Picture 58" descr="Dell Laptops and Desktops"/>
              <p:cNvPicPr>
                <a:picLocks noChangeAspect="1" noChangeArrowheads="1"/>
              </p:cNvPicPr>
              <p:nvPr/>
            </p:nvPicPr>
            <p:blipFill>
              <a:blip r:embed="rId21" cstate="print"/>
              <a:srcRect/>
              <a:stretch>
                <a:fillRect/>
              </a:stretch>
            </p:blipFill>
            <p:spPr bwMode="auto">
              <a:xfrm>
                <a:off x="7019925" y="5845504"/>
                <a:ext cx="762000" cy="762000"/>
              </a:xfrm>
              <a:prstGeom prst="rect">
                <a:avLst/>
              </a:prstGeom>
              <a:noFill/>
              <a:ln w="9525">
                <a:noFill/>
                <a:miter lim="800000"/>
                <a:headEnd/>
                <a:tailEnd/>
              </a:ln>
            </p:spPr>
          </p:pic>
          <p:grpSp>
            <p:nvGrpSpPr>
              <p:cNvPr id="9" name="Group 14"/>
              <p:cNvGrpSpPr>
                <a:grpSpLocks/>
              </p:cNvGrpSpPr>
              <p:nvPr/>
            </p:nvGrpSpPr>
            <p:grpSpPr bwMode="auto">
              <a:xfrm>
                <a:off x="7248525" y="5464504"/>
                <a:ext cx="304800" cy="381000"/>
                <a:chOff x="1968" y="2304"/>
                <a:chExt cx="768" cy="768"/>
              </a:xfrm>
            </p:grpSpPr>
            <p:sp>
              <p:nvSpPr>
                <p:cNvPr id="3918" name="Freeform 13"/>
                <p:cNvSpPr>
                  <a:spLocks/>
                </p:cNvSpPr>
                <p:nvPr/>
              </p:nvSpPr>
              <p:spPr bwMode="auto">
                <a:xfrm>
                  <a:off x="1992" y="2480"/>
                  <a:ext cx="740" cy="500"/>
                </a:xfrm>
                <a:custGeom>
                  <a:avLst/>
                  <a:gdLst>
                    <a:gd name="T0" fmla="*/ 58 w 740"/>
                    <a:gd name="T1" fmla="*/ 394 h 500"/>
                    <a:gd name="T2" fmla="*/ 462 w 740"/>
                    <a:gd name="T3" fmla="*/ 500 h 500"/>
                    <a:gd name="T4" fmla="*/ 582 w 740"/>
                    <a:gd name="T5" fmla="*/ 492 h 500"/>
                    <a:gd name="T6" fmla="*/ 740 w 740"/>
                    <a:gd name="T7" fmla="*/ 384 h 500"/>
                    <a:gd name="T8" fmla="*/ 738 w 740"/>
                    <a:gd name="T9" fmla="*/ 366 h 500"/>
                    <a:gd name="T10" fmla="*/ 712 w 740"/>
                    <a:gd name="T11" fmla="*/ 354 h 500"/>
                    <a:gd name="T12" fmla="*/ 700 w 740"/>
                    <a:gd name="T13" fmla="*/ 28 h 500"/>
                    <a:gd name="T14" fmla="*/ 190 w 740"/>
                    <a:gd name="T15" fmla="*/ 0 h 500"/>
                    <a:gd name="T16" fmla="*/ 0 w 740"/>
                    <a:gd name="T17" fmla="*/ 18 h 500"/>
                    <a:gd name="T18" fmla="*/ 8 w 740"/>
                    <a:gd name="T19" fmla="*/ 390 h 500"/>
                    <a:gd name="T20" fmla="*/ 58 w 740"/>
                    <a:gd name="T21" fmla="*/ 394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0"/>
                    <a:gd name="T34" fmla="*/ 0 h 500"/>
                    <a:gd name="T35" fmla="*/ 740 w 740"/>
                    <a:gd name="T36" fmla="*/ 500 h 5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0" h="500">
                      <a:moveTo>
                        <a:pt x="58" y="394"/>
                      </a:moveTo>
                      <a:lnTo>
                        <a:pt x="462" y="500"/>
                      </a:lnTo>
                      <a:lnTo>
                        <a:pt x="582" y="492"/>
                      </a:lnTo>
                      <a:lnTo>
                        <a:pt x="740" y="384"/>
                      </a:lnTo>
                      <a:lnTo>
                        <a:pt x="738" y="366"/>
                      </a:lnTo>
                      <a:lnTo>
                        <a:pt x="712" y="354"/>
                      </a:lnTo>
                      <a:lnTo>
                        <a:pt x="700" y="28"/>
                      </a:lnTo>
                      <a:lnTo>
                        <a:pt x="190" y="0"/>
                      </a:lnTo>
                      <a:lnTo>
                        <a:pt x="0" y="18"/>
                      </a:lnTo>
                      <a:lnTo>
                        <a:pt x="8" y="390"/>
                      </a:lnTo>
                      <a:lnTo>
                        <a:pt x="58" y="394"/>
                      </a:lnTo>
                      <a:close/>
                    </a:path>
                  </a:pathLst>
                </a:custGeom>
                <a:solidFill>
                  <a:schemeClr val="tx1"/>
                </a:solidFill>
                <a:ln w="9525">
                  <a:noFill/>
                  <a:round/>
                  <a:headEnd/>
                  <a:tailEnd/>
                </a:ln>
              </p:spPr>
              <p:txBody>
                <a:bodyPr/>
                <a:lstStyle/>
                <a:p>
                  <a:endParaRPr lang="en-US"/>
                </a:p>
              </p:txBody>
            </p:sp>
            <p:graphicFrame>
              <p:nvGraphicFramePr>
                <p:cNvPr id="3077" name="Object 11"/>
                <p:cNvGraphicFramePr>
                  <a:graphicFrameLocks noChangeAspect="1"/>
                </p:cNvGraphicFramePr>
                <p:nvPr/>
              </p:nvGraphicFramePr>
              <p:xfrm>
                <a:off x="1968" y="2304"/>
                <a:ext cx="768" cy="768"/>
              </p:xfrm>
              <a:graphic>
                <a:graphicData uri="http://schemas.openxmlformats.org/presentationml/2006/ole">
                  <p:oleObj spid="_x0000_s236549" name="Photo Editor Photo" r:id="rId22" imgW="1219370" imgH="1219370" progId="MSPhotoEd.3">
                    <p:embed/>
                  </p:oleObj>
                </a:graphicData>
              </a:graphic>
            </p:graphicFrame>
          </p:grpSp>
          <p:graphicFrame>
            <p:nvGraphicFramePr>
              <p:cNvPr id="3076" name="Object 7"/>
              <p:cNvGraphicFramePr>
                <a:graphicFrameLocks noChangeAspect="1"/>
              </p:cNvGraphicFramePr>
              <p:nvPr/>
            </p:nvGraphicFramePr>
            <p:xfrm>
              <a:off x="7134225" y="5045404"/>
              <a:ext cx="495300" cy="495300"/>
            </p:xfrm>
            <a:graphic>
              <a:graphicData uri="http://schemas.openxmlformats.org/presentationml/2006/ole">
                <p:oleObj spid="_x0000_s236548" name="Photo Editor Photo" r:id="rId23" imgW="1219370" imgH="1219370" progId="MSPhotoEd.3">
                  <p:embed/>
                </p:oleObj>
              </a:graphicData>
            </a:graphic>
          </p:graphicFrame>
          <p:pic>
            <p:nvPicPr>
              <p:cNvPr id="3915" name="Picture 67" descr="http://tbn0.google.com/images?q=tbn:0xlccWcfNuPflM:http://www.cns.ufl.edu/images/server-clusters.jpg">
                <a:hlinkClick r:id="rId24"/>
              </p:cNvPr>
              <p:cNvPicPr>
                <a:picLocks noChangeAspect="1" noChangeArrowheads="1"/>
              </p:cNvPicPr>
              <p:nvPr/>
            </p:nvPicPr>
            <p:blipFill>
              <a:blip r:embed="rId25" cstate="print"/>
              <a:srcRect/>
              <a:stretch>
                <a:fillRect/>
              </a:stretch>
            </p:blipFill>
            <p:spPr bwMode="auto">
              <a:xfrm>
                <a:off x="7629525" y="5540704"/>
                <a:ext cx="441916" cy="361951"/>
              </a:xfrm>
              <a:prstGeom prst="rect">
                <a:avLst/>
              </a:prstGeom>
              <a:noFill/>
              <a:ln w="9525">
                <a:noFill/>
                <a:miter lim="800000"/>
                <a:headEnd/>
                <a:tailEnd/>
              </a:ln>
            </p:spPr>
          </p:pic>
          <p:pic>
            <p:nvPicPr>
              <p:cNvPr id="3916" name="Picture 8" descr="wsrt"/>
              <p:cNvPicPr>
                <a:picLocks noChangeAspect="1" noChangeArrowheads="1"/>
              </p:cNvPicPr>
              <p:nvPr/>
            </p:nvPicPr>
            <p:blipFill>
              <a:blip r:embed="rId26" cstate="print"/>
              <a:srcRect l="34250" t="14935" r="8624" b="14592"/>
              <a:stretch>
                <a:fillRect/>
              </a:stretch>
            </p:blipFill>
            <p:spPr bwMode="auto">
              <a:xfrm>
                <a:off x="7781925" y="5997905"/>
                <a:ext cx="381000" cy="341646"/>
              </a:xfrm>
              <a:prstGeom prst="rect">
                <a:avLst/>
              </a:prstGeom>
              <a:noFill/>
              <a:ln w="9525">
                <a:noFill/>
                <a:miter lim="800000"/>
                <a:headEnd/>
                <a:tailEnd/>
              </a:ln>
            </p:spPr>
          </p:pic>
          <p:pic>
            <p:nvPicPr>
              <p:cNvPr id="3917" name="Picture 5" descr="IBM System z9 109"/>
              <p:cNvPicPr>
                <a:picLocks noChangeAspect="1" noChangeArrowheads="1"/>
              </p:cNvPicPr>
              <p:nvPr/>
            </p:nvPicPr>
            <p:blipFill>
              <a:blip r:embed="rId27" cstate="print">
                <a:clrChange>
                  <a:clrFrom>
                    <a:srgbClr val="FDFDFD"/>
                  </a:clrFrom>
                  <a:clrTo>
                    <a:srgbClr val="FDFDFD">
                      <a:alpha val="0"/>
                    </a:srgbClr>
                  </a:clrTo>
                </a:clrChange>
              </a:blip>
              <a:srcRect/>
              <a:stretch>
                <a:fillRect/>
              </a:stretch>
            </p:blipFill>
            <p:spPr bwMode="auto">
              <a:xfrm>
                <a:off x="7696200" y="4953000"/>
                <a:ext cx="525462" cy="605030"/>
              </a:xfrm>
              <a:prstGeom prst="rect">
                <a:avLst/>
              </a:prstGeom>
              <a:noFill/>
              <a:ln w="9525">
                <a:noFill/>
                <a:miter lim="800000"/>
                <a:headEnd/>
                <a:tailEnd/>
              </a:ln>
            </p:spPr>
          </p:pic>
        </p:grpSp>
        <p:grpSp>
          <p:nvGrpSpPr>
            <p:cNvPr id="10" name="Group 33"/>
            <p:cNvGrpSpPr>
              <a:grpSpLocks/>
            </p:cNvGrpSpPr>
            <p:nvPr/>
          </p:nvGrpSpPr>
          <p:grpSpPr bwMode="auto">
            <a:xfrm>
              <a:off x="336" y="3312"/>
              <a:ext cx="1056" cy="912"/>
              <a:chOff x="336" y="3552"/>
              <a:chExt cx="761" cy="578"/>
            </a:xfrm>
          </p:grpSpPr>
          <p:graphicFrame>
            <p:nvGraphicFramePr>
              <p:cNvPr id="3075" name="Object 3"/>
              <p:cNvGraphicFramePr>
                <a:graphicFrameLocks noChangeAspect="1"/>
              </p:cNvGraphicFramePr>
              <p:nvPr/>
            </p:nvGraphicFramePr>
            <p:xfrm>
              <a:off x="576" y="3936"/>
              <a:ext cx="174" cy="174"/>
            </p:xfrm>
            <a:graphic>
              <a:graphicData uri="http://schemas.openxmlformats.org/presentationml/2006/ole">
                <p:oleObj spid="_x0000_s236547" name="Photo Editor Photo" r:id="rId28" imgW="1219370" imgH="1219370" progId="MSPhotoEd.3">
                  <p:embed/>
                </p:oleObj>
              </a:graphicData>
            </a:graphic>
          </p:graphicFrame>
          <p:pic>
            <p:nvPicPr>
              <p:cNvPr id="3901" name="Picture 12" descr="http://media.collegepublisher.com/media/paper881/stills/3bb4c9b665284-74-1.jpg"/>
              <p:cNvPicPr>
                <a:picLocks noChangeAspect="1" noChangeArrowheads="1"/>
              </p:cNvPicPr>
              <p:nvPr/>
            </p:nvPicPr>
            <p:blipFill>
              <a:blip r:embed="rId29" cstate="print"/>
              <a:srcRect/>
              <a:stretch>
                <a:fillRect/>
              </a:stretch>
            </p:blipFill>
            <p:spPr bwMode="auto">
              <a:xfrm>
                <a:off x="768" y="3552"/>
                <a:ext cx="329" cy="384"/>
              </a:xfrm>
              <a:prstGeom prst="rect">
                <a:avLst/>
              </a:prstGeom>
              <a:noFill/>
              <a:ln w="9525">
                <a:noFill/>
                <a:miter lim="800000"/>
                <a:headEnd/>
                <a:tailEnd/>
              </a:ln>
            </p:spPr>
          </p:pic>
          <p:pic>
            <p:nvPicPr>
              <p:cNvPr id="3902" name="Picture 16" descr="http://www.ultratec.com/images/modem_large.jpg"/>
              <p:cNvPicPr>
                <a:picLocks noChangeAspect="1" noChangeArrowheads="1"/>
              </p:cNvPicPr>
              <p:nvPr/>
            </p:nvPicPr>
            <p:blipFill>
              <a:blip r:embed="rId30" cstate="print"/>
              <a:srcRect/>
              <a:stretch>
                <a:fillRect/>
              </a:stretch>
            </p:blipFill>
            <p:spPr bwMode="auto">
              <a:xfrm>
                <a:off x="768" y="3984"/>
                <a:ext cx="200" cy="146"/>
              </a:xfrm>
              <a:prstGeom prst="rect">
                <a:avLst/>
              </a:prstGeom>
              <a:noFill/>
              <a:ln w="9525">
                <a:noFill/>
                <a:miter lim="800000"/>
                <a:headEnd/>
                <a:tailEnd/>
              </a:ln>
            </p:spPr>
          </p:pic>
          <p:pic>
            <p:nvPicPr>
              <p:cNvPr id="3903" name="Picture 4" descr="http://content.answers.com/main/content/wp/en-commons/thumb/f/fd/180px-Pdp-11-40.jpg"/>
              <p:cNvPicPr>
                <a:picLocks noChangeAspect="1" noChangeArrowheads="1"/>
              </p:cNvPicPr>
              <p:nvPr/>
            </p:nvPicPr>
            <p:blipFill>
              <a:blip r:embed="rId31" cstate="print"/>
              <a:srcRect/>
              <a:stretch>
                <a:fillRect/>
              </a:stretch>
            </p:blipFill>
            <p:spPr bwMode="auto">
              <a:xfrm>
                <a:off x="336" y="3552"/>
                <a:ext cx="288" cy="384"/>
              </a:xfrm>
              <a:prstGeom prst="rect">
                <a:avLst/>
              </a:prstGeom>
              <a:noFill/>
              <a:ln w="9525">
                <a:noFill/>
                <a:miter lim="800000"/>
                <a:headEnd/>
                <a:tailEnd/>
              </a:ln>
            </p:spPr>
          </p:pic>
        </p:grpSp>
      </p:grpSp>
      <p:sp>
        <p:nvSpPr>
          <p:cNvPr id="3087" name="Freeform 300"/>
          <p:cNvSpPr>
            <a:spLocks/>
          </p:cNvSpPr>
          <p:nvPr/>
        </p:nvSpPr>
        <p:spPr bwMode="auto">
          <a:xfrm flipH="1">
            <a:off x="7920038" y="871538"/>
            <a:ext cx="3175" cy="4762"/>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endParaRPr lang="en-US"/>
          </a:p>
        </p:txBody>
      </p:sp>
      <p:sp>
        <p:nvSpPr>
          <p:cNvPr id="3088" name="Freeform 301"/>
          <p:cNvSpPr>
            <a:spLocks/>
          </p:cNvSpPr>
          <p:nvPr/>
        </p:nvSpPr>
        <p:spPr bwMode="auto">
          <a:xfrm flipH="1">
            <a:off x="7920038" y="871538"/>
            <a:ext cx="3175" cy="4762"/>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endParaRPr lang="en-US"/>
          </a:p>
        </p:txBody>
      </p:sp>
      <p:sp>
        <p:nvSpPr>
          <p:cNvPr id="3089" name="Freeform 302"/>
          <p:cNvSpPr>
            <a:spLocks/>
          </p:cNvSpPr>
          <p:nvPr/>
        </p:nvSpPr>
        <p:spPr bwMode="auto">
          <a:xfrm flipH="1">
            <a:off x="7842250" y="827088"/>
            <a:ext cx="33338" cy="12700"/>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endParaRPr lang="en-US"/>
          </a:p>
        </p:txBody>
      </p:sp>
      <p:sp>
        <p:nvSpPr>
          <p:cNvPr id="3090" name="Freeform 303"/>
          <p:cNvSpPr>
            <a:spLocks/>
          </p:cNvSpPr>
          <p:nvPr/>
        </p:nvSpPr>
        <p:spPr bwMode="auto">
          <a:xfrm flipH="1">
            <a:off x="7842250" y="827088"/>
            <a:ext cx="33338" cy="12700"/>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endParaRPr lang="en-US"/>
          </a:p>
        </p:txBody>
      </p:sp>
      <p:sp>
        <p:nvSpPr>
          <p:cNvPr id="3091" name="Freeform 304"/>
          <p:cNvSpPr>
            <a:spLocks/>
          </p:cNvSpPr>
          <p:nvPr/>
        </p:nvSpPr>
        <p:spPr bwMode="auto">
          <a:xfrm flipH="1">
            <a:off x="7850188" y="827088"/>
            <a:ext cx="25400" cy="12700"/>
          </a:xfrm>
          <a:custGeom>
            <a:avLst/>
            <a:gdLst>
              <a:gd name="T0" fmla="*/ 2147483647 w 92"/>
              <a:gd name="T1" fmla="*/ 2147483647 h 56"/>
              <a:gd name="T2" fmla="*/ 2147483647 w 92"/>
              <a:gd name="T3" fmla="*/ 0 h 56"/>
              <a:gd name="T4" fmla="*/ 0 w 92"/>
              <a:gd name="T5" fmla="*/ 0 h 56"/>
              <a:gd name="T6" fmla="*/ 0 w 92"/>
              <a:gd name="T7" fmla="*/ 0 h 56"/>
              <a:gd name="T8" fmla="*/ 2147483647 w 92"/>
              <a:gd name="T9" fmla="*/ 2147483647 h 56"/>
              <a:gd name="T10" fmla="*/ 2147483647 w 92"/>
              <a:gd name="T11" fmla="*/ 2147483647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endParaRPr lang="en-US"/>
          </a:p>
        </p:txBody>
      </p:sp>
      <p:sp>
        <p:nvSpPr>
          <p:cNvPr id="3092" name="Freeform 305"/>
          <p:cNvSpPr>
            <a:spLocks/>
          </p:cNvSpPr>
          <p:nvPr/>
        </p:nvSpPr>
        <p:spPr bwMode="auto">
          <a:xfrm flipH="1">
            <a:off x="7850188" y="827088"/>
            <a:ext cx="25400" cy="12700"/>
          </a:xfrm>
          <a:custGeom>
            <a:avLst/>
            <a:gdLst>
              <a:gd name="T0" fmla="*/ 2147483647 w 92"/>
              <a:gd name="T1" fmla="*/ 2147483647 h 56"/>
              <a:gd name="T2" fmla="*/ 2147483647 w 92"/>
              <a:gd name="T3" fmla="*/ 0 h 56"/>
              <a:gd name="T4" fmla="*/ 0 w 92"/>
              <a:gd name="T5" fmla="*/ 0 h 56"/>
              <a:gd name="T6" fmla="*/ 2147483647 w 92"/>
              <a:gd name="T7" fmla="*/ 2147483647 h 56"/>
              <a:gd name="T8" fmla="*/ 2147483647 w 92"/>
              <a:gd name="T9" fmla="*/ 214748364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endParaRPr lang="en-US"/>
          </a:p>
        </p:txBody>
      </p:sp>
      <p:sp>
        <p:nvSpPr>
          <p:cNvPr id="3093" name="Freeform 306"/>
          <p:cNvSpPr>
            <a:spLocks/>
          </p:cNvSpPr>
          <p:nvPr/>
        </p:nvSpPr>
        <p:spPr bwMode="auto">
          <a:xfrm flipH="1">
            <a:off x="7824788" y="842963"/>
            <a:ext cx="141287" cy="31750"/>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endParaRPr lang="en-US"/>
          </a:p>
        </p:txBody>
      </p:sp>
      <p:sp>
        <p:nvSpPr>
          <p:cNvPr id="3094" name="Freeform 307"/>
          <p:cNvSpPr>
            <a:spLocks/>
          </p:cNvSpPr>
          <p:nvPr/>
        </p:nvSpPr>
        <p:spPr bwMode="auto">
          <a:xfrm flipH="1">
            <a:off x="7824788" y="842963"/>
            <a:ext cx="141287" cy="31750"/>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endParaRPr lang="en-US"/>
          </a:p>
        </p:txBody>
      </p:sp>
      <p:sp>
        <p:nvSpPr>
          <p:cNvPr id="3095" name="Freeform 308"/>
          <p:cNvSpPr>
            <a:spLocks/>
          </p:cNvSpPr>
          <p:nvPr/>
        </p:nvSpPr>
        <p:spPr bwMode="auto">
          <a:xfrm flipH="1">
            <a:off x="7812088" y="808038"/>
            <a:ext cx="58737" cy="38100"/>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endParaRPr lang="en-US"/>
          </a:p>
        </p:txBody>
      </p:sp>
      <p:sp>
        <p:nvSpPr>
          <p:cNvPr id="3096" name="Freeform 309"/>
          <p:cNvSpPr>
            <a:spLocks/>
          </p:cNvSpPr>
          <p:nvPr/>
        </p:nvSpPr>
        <p:spPr bwMode="auto">
          <a:xfrm flipH="1">
            <a:off x="7812088" y="808038"/>
            <a:ext cx="58737" cy="38100"/>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endParaRPr lang="en-US"/>
          </a:p>
        </p:txBody>
      </p:sp>
      <p:sp>
        <p:nvSpPr>
          <p:cNvPr id="3097" name="Line 310"/>
          <p:cNvSpPr>
            <a:spLocks noChangeShapeType="1"/>
          </p:cNvSpPr>
          <p:nvPr/>
        </p:nvSpPr>
        <p:spPr bwMode="auto">
          <a:xfrm>
            <a:off x="7813675" y="809625"/>
            <a:ext cx="12700" cy="31750"/>
          </a:xfrm>
          <a:prstGeom prst="line">
            <a:avLst/>
          </a:prstGeom>
          <a:noFill/>
          <a:ln w="0">
            <a:solidFill>
              <a:srgbClr val="000000"/>
            </a:solidFill>
            <a:round/>
            <a:headEnd/>
            <a:tailEnd/>
          </a:ln>
        </p:spPr>
        <p:txBody>
          <a:bodyPr/>
          <a:lstStyle/>
          <a:p>
            <a:endParaRPr lang="en-US"/>
          </a:p>
        </p:txBody>
      </p:sp>
      <p:sp>
        <p:nvSpPr>
          <p:cNvPr id="3098" name="Freeform 311"/>
          <p:cNvSpPr>
            <a:spLocks/>
          </p:cNvSpPr>
          <p:nvPr/>
        </p:nvSpPr>
        <p:spPr bwMode="auto">
          <a:xfrm flipH="1">
            <a:off x="7934325" y="855663"/>
            <a:ext cx="12700" cy="4762"/>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endParaRPr lang="en-US"/>
          </a:p>
        </p:txBody>
      </p:sp>
      <p:sp>
        <p:nvSpPr>
          <p:cNvPr id="3099" name="Freeform 312"/>
          <p:cNvSpPr>
            <a:spLocks/>
          </p:cNvSpPr>
          <p:nvPr/>
        </p:nvSpPr>
        <p:spPr bwMode="auto">
          <a:xfrm flipH="1">
            <a:off x="7934325" y="855663"/>
            <a:ext cx="12700" cy="4762"/>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endParaRPr lang="en-US"/>
          </a:p>
        </p:txBody>
      </p:sp>
      <p:sp>
        <p:nvSpPr>
          <p:cNvPr id="3100" name="Freeform 313"/>
          <p:cNvSpPr>
            <a:spLocks/>
          </p:cNvSpPr>
          <p:nvPr/>
        </p:nvSpPr>
        <p:spPr bwMode="auto">
          <a:xfrm flipH="1">
            <a:off x="7943850" y="852488"/>
            <a:ext cx="7938" cy="4762"/>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endParaRPr lang="en-US"/>
          </a:p>
        </p:txBody>
      </p:sp>
      <p:sp>
        <p:nvSpPr>
          <p:cNvPr id="3101" name="Freeform 314"/>
          <p:cNvSpPr>
            <a:spLocks/>
          </p:cNvSpPr>
          <p:nvPr/>
        </p:nvSpPr>
        <p:spPr bwMode="auto">
          <a:xfrm flipH="1">
            <a:off x="7943850" y="852488"/>
            <a:ext cx="7938" cy="4762"/>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endParaRPr lang="en-US"/>
          </a:p>
        </p:txBody>
      </p:sp>
      <p:sp>
        <p:nvSpPr>
          <p:cNvPr id="3102" name="Freeform 315"/>
          <p:cNvSpPr>
            <a:spLocks/>
          </p:cNvSpPr>
          <p:nvPr/>
        </p:nvSpPr>
        <p:spPr bwMode="auto">
          <a:xfrm flipH="1">
            <a:off x="7931150" y="857250"/>
            <a:ext cx="3175" cy="3175"/>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endParaRPr lang="en-US"/>
          </a:p>
        </p:txBody>
      </p:sp>
      <p:sp>
        <p:nvSpPr>
          <p:cNvPr id="3103" name="Freeform 316"/>
          <p:cNvSpPr>
            <a:spLocks/>
          </p:cNvSpPr>
          <p:nvPr/>
        </p:nvSpPr>
        <p:spPr bwMode="auto">
          <a:xfrm flipH="1">
            <a:off x="7931150" y="857250"/>
            <a:ext cx="3175" cy="3175"/>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endParaRPr lang="en-US"/>
          </a:p>
        </p:txBody>
      </p:sp>
      <p:sp>
        <p:nvSpPr>
          <p:cNvPr id="3104" name="Freeform 317"/>
          <p:cNvSpPr>
            <a:spLocks/>
          </p:cNvSpPr>
          <p:nvPr/>
        </p:nvSpPr>
        <p:spPr bwMode="auto">
          <a:xfrm flipH="1">
            <a:off x="7926388" y="857250"/>
            <a:ext cx="4762" cy="4763"/>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endParaRPr lang="en-US"/>
          </a:p>
        </p:txBody>
      </p:sp>
      <p:sp>
        <p:nvSpPr>
          <p:cNvPr id="3105" name="Freeform 318"/>
          <p:cNvSpPr>
            <a:spLocks/>
          </p:cNvSpPr>
          <p:nvPr/>
        </p:nvSpPr>
        <p:spPr bwMode="auto">
          <a:xfrm flipH="1">
            <a:off x="7926388" y="857250"/>
            <a:ext cx="4762" cy="4763"/>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endParaRPr lang="en-US"/>
          </a:p>
        </p:txBody>
      </p:sp>
      <p:sp>
        <p:nvSpPr>
          <p:cNvPr id="3106" name="Freeform 319"/>
          <p:cNvSpPr>
            <a:spLocks/>
          </p:cNvSpPr>
          <p:nvPr/>
        </p:nvSpPr>
        <p:spPr bwMode="auto">
          <a:xfrm flipH="1">
            <a:off x="7915275" y="862013"/>
            <a:ext cx="7938" cy="9525"/>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endParaRPr lang="en-US"/>
          </a:p>
        </p:txBody>
      </p:sp>
      <p:sp>
        <p:nvSpPr>
          <p:cNvPr id="3107" name="Freeform 320"/>
          <p:cNvSpPr>
            <a:spLocks/>
          </p:cNvSpPr>
          <p:nvPr/>
        </p:nvSpPr>
        <p:spPr bwMode="auto">
          <a:xfrm flipH="1">
            <a:off x="7915275" y="862013"/>
            <a:ext cx="7938" cy="9525"/>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endParaRPr lang="en-US"/>
          </a:p>
        </p:txBody>
      </p:sp>
      <p:sp>
        <p:nvSpPr>
          <p:cNvPr id="3108" name="Freeform 321"/>
          <p:cNvSpPr>
            <a:spLocks/>
          </p:cNvSpPr>
          <p:nvPr/>
        </p:nvSpPr>
        <p:spPr bwMode="auto">
          <a:xfrm flipH="1">
            <a:off x="7845425" y="849313"/>
            <a:ext cx="34925" cy="7937"/>
          </a:xfrm>
          <a:custGeom>
            <a:avLst/>
            <a:gdLst>
              <a:gd name="T0" fmla="*/ 2147483647 w 122"/>
              <a:gd name="T1" fmla="*/ 2147483647 h 40"/>
              <a:gd name="T2" fmla="*/ 2147483647 w 122"/>
              <a:gd name="T3" fmla="*/ 2147483647 h 40"/>
              <a:gd name="T4" fmla="*/ 2147483647 w 122"/>
              <a:gd name="T5" fmla="*/ 2147483647 h 40"/>
              <a:gd name="T6" fmla="*/ 2147483647 w 122"/>
              <a:gd name="T7" fmla="*/ 2147483647 h 40"/>
              <a:gd name="T8" fmla="*/ 2147483647 w 122"/>
              <a:gd name="T9" fmla="*/ 2147483647 h 40"/>
              <a:gd name="T10" fmla="*/ 2147483647 w 122"/>
              <a:gd name="T11" fmla="*/ 2147483647 h 40"/>
              <a:gd name="T12" fmla="*/ 2147483647 w 122"/>
              <a:gd name="T13" fmla="*/ 2147483647 h 40"/>
              <a:gd name="T14" fmla="*/ 2147483647 w 122"/>
              <a:gd name="T15" fmla="*/ 2147483647 h 40"/>
              <a:gd name="T16" fmla="*/ 2147483647 w 122"/>
              <a:gd name="T17" fmla="*/ 2147483647 h 40"/>
              <a:gd name="T18" fmla="*/ 2147483647 w 122"/>
              <a:gd name="T19" fmla="*/ 2147483647 h 40"/>
              <a:gd name="T20" fmla="*/ 2147483647 w 122"/>
              <a:gd name="T21" fmla="*/ 2147483647 h 40"/>
              <a:gd name="T22" fmla="*/ 2147483647 w 122"/>
              <a:gd name="T23" fmla="*/ 0 h 40"/>
              <a:gd name="T24" fmla="*/ 2147483647 w 122"/>
              <a:gd name="T25" fmla="*/ 0 h 40"/>
              <a:gd name="T26" fmla="*/ 2147483647 w 122"/>
              <a:gd name="T27" fmla="*/ 0 h 40"/>
              <a:gd name="T28" fmla="*/ 2147483647 w 122"/>
              <a:gd name="T29" fmla="*/ 2147483647 h 40"/>
              <a:gd name="T30" fmla="*/ 2147483647 w 122"/>
              <a:gd name="T31" fmla="*/ 2147483647 h 40"/>
              <a:gd name="T32" fmla="*/ 0 w 122"/>
              <a:gd name="T33" fmla="*/ 214748364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endParaRPr lang="en-US"/>
          </a:p>
        </p:txBody>
      </p:sp>
      <p:sp>
        <p:nvSpPr>
          <p:cNvPr id="3109" name="Freeform 322"/>
          <p:cNvSpPr>
            <a:spLocks/>
          </p:cNvSpPr>
          <p:nvPr/>
        </p:nvSpPr>
        <p:spPr bwMode="auto">
          <a:xfrm flipH="1">
            <a:off x="7866063" y="849313"/>
            <a:ext cx="28575" cy="1905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endParaRPr lang="en-US"/>
          </a:p>
        </p:txBody>
      </p:sp>
      <p:sp>
        <p:nvSpPr>
          <p:cNvPr id="3110" name="Freeform 323"/>
          <p:cNvSpPr>
            <a:spLocks/>
          </p:cNvSpPr>
          <p:nvPr/>
        </p:nvSpPr>
        <p:spPr bwMode="auto">
          <a:xfrm flipH="1">
            <a:off x="7866063" y="849313"/>
            <a:ext cx="28575" cy="1905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endParaRPr lang="en-US"/>
          </a:p>
        </p:txBody>
      </p:sp>
      <p:sp>
        <p:nvSpPr>
          <p:cNvPr id="3111" name="Freeform 324"/>
          <p:cNvSpPr>
            <a:spLocks/>
          </p:cNvSpPr>
          <p:nvPr/>
        </p:nvSpPr>
        <p:spPr bwMode="auto">
          <a:xfrm flipH="1">
            <a:off x="7826375" y="846138"/>
            <a:ext cx="11113" cy="7937"/>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endParaRPr lang="en-US"/>
          </a:p>
        </p:txBody>
      </p:sp>
      <p:sp>
        <p:nvSpPr>
          <p:cNvPr id="3112" name="Freeform 325"/>
          <p:cNvSpPr>
            <a:spLocks/>
          </p:cNvSpPr>
          <p:nvPr/>
        </p:nvSpPr>
        <p:spPr bwMode="auto">
          <a:xfrm flipH="1">
            <a:off x="7826375" y="846138"/>
            <a:ext cx="11113" cy="7937"/>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endParaRPr lang="en-US"/>
          </a:p>
        </p:txBody>
      </p:sp>
      <p:sp>
        <p:nvSpPr>
          <p:cNvPr id="3113" name="Freeform 326"/>
          <p:cNvSpPr>
            <a:spLocks/>
          </p:cNvSpPr>
          <p:nvPr/>
        </p:nvSpPr>
        <p:spPr bwMode="auto">
          <a:xfrm flipH="1">
            <a:off x="7786688" y="844550"/>
            <a:ext cx="50800" cy="11113"/>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endParaRPr lang="en-US"/>
          </a:p>
        </p:txBody>
      </p:sp>
      <p:sp>
        <p:nvSpPr>
          <p:cNvPr id="3114" name="Freeform 327"/>
          <p:cNvSpPr>
            <a:spLocks/>
          </p:cNvSpPr>
          <p:nvPr/>
        </p:nvSpPr>
        <p:spPr bwMode="auto">
          <a:xfrm flipH="1">
            <a:off x="7786688" y="844550"/>
            <a:ext cx="50800" cy="11113"/>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endParaRPr lang="en-US"/>
          </a:p>
        </p:txBody>
      </p:sp>
      <p:sp>
        <p:nvSpPr>
          <p:cNvPr id="3115" name="Freeform 328"/>
          <p:cNvSpPr>
            <a:spLocks/>
          </p:cNvSpPr>
          <p:nvPr/>
        </p:nvSpPr>
        <p:spPr bwMode="auto">
          <a:xfrm flipH="1">
            <a:off x="7786688" y="844550"/>
            <a:ext cx="50800" cy="11113"/>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endParaRPr lang="en-US"/>
          </a:p>
        </p:txBody>
      </p:sp>
      <p:sp>
        <p:nvSpPr>
          <p:cNvPr id="3116" name="Freeform 329"/>
          <p:cNvSpPr>
            <a:spLocks/>
          </p:cNvSpPr>
          <p:nvPr/>
        </p:nvSpPr>
        <p:spPr bwMode="auto">
          <a:xfrm flipH="1">
            <a:off x="7786688" y="844550"/>
            <a:ext cx="50800" cy="11113"/>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endParaRPr lang="en-US"/>
          </a:p>
        </p:txBody>
      </p:sp>
      <p:sp>
        <p:nvSpPr>
          <p:cNvPr id="3117" name="Freeform 330"/>
          <p:cNvSpPr>
            <a:spLocks/>
          </p:cNvSpPr>
          <p:nvPr/>
        </p:nvSpPr>
        <p:spPr bwMode="auto">
          <a:xfrm flipH="1">
            <a:off x="7832725" y="855663"/>
            <a:ext cx="14288" cy="4762"/>
          </a:xfrm>
          <a:custGeom>
            <a:avLst/>
            <a:gdLst>
              <a:gd name="T0" fmla="*/ 2147483647 w 50"/>
              <a:gd name="T1" fmla="*/ 2147483647 h 20"/>
              <a:gd name="T2" fmla="*/ 2147483647 w 50"/>
              <a:gd name="T3" fmla="*/ 0 h 20"/>
              <a:gd name="T4" fmla="*/ 0 w 50"/>
              <a:gd name="T5" fmla="*/ 2147483647 h 20"/>
              <a:gd name="T6" fmla="*/ 2147483647 w 50"/>
              <a:gd name="T7" fmla="*/ 2147483647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endParaRPr lang="en-US"/>
          </a:p>
        </p:txBody>
      </p:sp>
      <p:sp>
        <p:nvSpPr>
          <p:cNvPr id="3118" name="Freeform 332"/>
          <p:cNvSpPr>
            <a:spLocks/>
          </p:cNvSpPr>
          <p:nvPr/>
        </p:nvSpPr>
        <p:spPr bwMode="auto">
          <a:xfrm flipH="1">
            <a:off x="7902575" y="863600"/>
            <a:ext cx="3175" cy="3175"/>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endParaRPr lang="en-US"/>
          </a:p>
        </p:txBody>
      </p:sp>
      <p:sp>
        <p:nvSpPr>
          <p:cNvPr id="3119" name="Freeform 333"/>
          <p:cNvSpPr>
            <a:spLocks/>
          </p:cNvSpPr>
          <p:nvPr/>
        </p:nvSpPr>
        <p:spPr bwMode="auto">
          <a:xfrm flipH="1">
            <a:off x="7902575" y="863600"/>
            <a:ext cx="3175" cy="3175"/>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endParaRPr lang="en-US"/>
          </a:p>
        </p:txBody>
      </p:sp>
      <p:sp>
        <p:nvSpPr>
          <p:cNvPr id="3120" name="Freeform 334"/>
          <p:cNvSpPr>
            <a:spLocks/>
          </p:cNvSpPr>
          <p:nvPr/>
        </p:nvSpPr>
        <p:spPr bwMode="auto">
          <a:xfrm flipH="1">
            <a:off x="7900988" y="863600"/>
            <a:ext cx="1587" cy="3175"/>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endParaRPr lang="en-US"/>
          </a:p>
        </p:txBody>
      </p:sp>
      <p:sp>
        <p:nvSpPr>
          <p:cNvPr id="3121" name="Freeform 336"/>
          <p:cNvSpPr>
            <a:spLocks/>
          </p:cNvSpPr>
          <p:nvPr/>
        </p:nvSpPr>
        <p:spPr bwMode="auto">
          <a:xfrm flipH="1">
            <a:off x="7896225" y="862013"/>
            <a:ext cx="3175" cy="3175"/>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endParaRPr lang="en-US"/>
          </a:p>
        </p:txBody>
      </p:sp>
      <p:sp>
        <p:nvSpPr>
          <p:cNvPr id="3122" name="Freeform 337"/>
          <p:cNvSpPr>
            <a:spLocks/>
          </p:cNvSpPr>
          <p:nvPr/>
        </p:nvSpPr>
        <p:spPr bwMode="auto">
          <a:xfrm flipH="1">
            <a:off x="7896225" y="862013"/>
            <a:ext cx="3175" cy="3175"/>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3123" name="Freeform 338"/>
          <p:cNvSpPr>
            <a:spLocks/>
          </p:cNvSpPr>
          <p:nvPr/>
        </p:nvSpPr>
        <p:spPr bwMode="auto">
          <a:xfrm flipH="1">
            <a:off x="7893050" y="862013"/>
            <a:ext cx="3175" cy="3175"/>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endParaRPr lang="en-US"/>
          </a:p>
        </p:txBody>
      </p:sp>
      <p:sp>
        <p:nvSpPr>
          <p:cNvPr id="3124" name="Freeform 339"/>
          <p:cNvSpPr>
            <a:spLocks/>
          </p:cNvSpPr>
          <p:nvPr/>
        </p:nvSpPr>
        <p:spPr bwMode="auto">
          <a:xfrm flipH="1">
            <a:off x="7893050" y="862013"/>
            <a:ext cx="3175" cy="3175"/>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endParaRPr lang="en-US"/>
          </a:p>
        </p:txBody>
      </p:sp>
      <p:sp>
        <p:nvSpPr>
          <p:cNvPr id="3125" name="Freeform 340"/>
          <p:cNvSpPr>
            <a:spLocks/>
          </p:cNvSpPr>
          <p:nvPr/>
        </p:nvSpPr>
        <p:spPr bwMode="auto">
          <a:xfrm flipH="1">
            <a:off x="7889875" y="862013"/>
            <a:ext cx="3175" cy="3175"/>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endParaRPr lang="en-US"/>
          </a:p>
        </p:txBody>
      </p:sp>
      <p:sp>
        <p:nvSpPr>
          <p:cNvPr id="3126" name="Freeform 341"/>
          <p:cNvSpPr>
            <a:spLocks/>
          </p:cNvSpPr>
          <p:nvPr/>
        </p:nvSpPr>
        <p:spPr bwMode="auto">
          <a:xfrm flipH="1">
            <a:off x="7889875" y="862013"/>
            <a:ext cx="3175" cy="3175"/>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endParaRPr lang="en-US"/>
          </a:p>
        </p:txBody>
      </p:sp>
      <p:sp>
        <p:nvSpPr>
          <p:cNvPr id="3127" name="Freeform 342"/>
          <p:cNvSpPr>
            <a:spLocks/>
          </p:cNvSpPr>
          <p:nvPr/>
        </p:nvSpPr>
        <p:spPr bwMode="auto">
          <a:xfrm flipH="1">
            <a:off x="7886700" y="862013"/>
            <a:ext cx="1588" cy="3175"/>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endParaRPr lang="en-US"/>
          </a:p>
        </p:txBody>
      </p:sp>
      <p:sp>
        <p:nvSpPr>
          <p:cNvPr id="3128" name="Freeform 343"/>
          <p:cNvSpPr>
            <a:spLocks/>
          </p:cNvSpPr>
          <p:nvPr/>
        </p:nvSpPr>
        <p:spPr bwMode="auto">
          <a:xfrm flipH="1">
            <a:off x="7886700" y="862013"/>
            <a:ext cx="1588" cy="3175"/>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3129" name="Freeform 344"/>
          <p:cNvSpPr>
            <a:spLocks/>
          </p:cNvSpPr>
          <p:nvPr/>
        </p:nvSpPr>
        <p:spPr bwMode="auto">
          <a:xfrm flipH="1">
            <a:off x="7883525" y="862013"/>
            <a:ext cx="3175" cy="3175"/>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endParaRPr lang="en-US"/>
          </a:p>
        </p:txBody>
      </p:sp>
      <p:sp>
        <p:nvSpPr>
          <p:cNvPr id="3130" name="Freeform 346"/>
          <p:cNvSpPr>
            <a:spLocks/>
          </p:cNvSpPr>
          <p:nvPr/>
        </p:nvSpPr>
        <p:spPr bwMode="auto">
          <a:xfrm flipH="1">
            <a:off x="7880350" y="862013"/>
            <a:ext cx="1588" cy="3175"/>
          </a:xfrm>
          <a:custGeom>
            <a:avLst/>
            <a:gdLst>
              <a:gd name="T0" fmla="*/ 0 w 6"/>
              <a:gd name="T1" fmla="*/ 2147483647 h 11"/>
              <a:gd name="T2" fmla="*/ 2147483647 w 6"/>
              <a:gd name="T3" fmla="*/ 0 h 11"/>
              <a:gd name="T4" fmla="*/ 2147483647 w 6"/>
              <a:gd name="T5" fmla="*/ 0 h 11"/>
              <a:gd name="T6" fmla="*/ 2147483647 w 6"/>
              <a:gd name="T7" fmla="*/ 2147483647 h 11"/>
              <a:gd name="T8" fmla="*/ 0 w 6"/>
              <a:gd name="T9" fmla="*/ 2147483647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endParaRPr lang="en-US"/>
          </a:p>
        </p:txBody>
      </p:sp>
      <p:sp>
        <p:nvSpPr>
          <p:cNvPr id="3131" name="Freeform 348"/>
          <p:cNvSpPr>
            <a:spLocks/>
          </p:cNvSpPr>
          <p:nvPr/>
        </p:nvSpPr>
        <p:spPr bwMode="auto">
          <a:xfrm flipH="1">
            <a:off x="7875588" y="862013"/>
            <a:ext cx="3175" cy="3175"/>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endParaRPr lang="en-US"/>
          </a:p>
        </p:txBody>
      </p:sp>
      <p:sp>
        <p:nvSpPr>
          <p:cNvPr id="3132" name="Freeform 350"/>
          <p:cNvSpPr>
            <a:spLocks/>
          </p:cNvSpPr>
          <p:nvPr/>
        </p:nvSpPr>
        <p:spPr bwMode="auto">
          <a:xfrm flipH="1">
            <a:off x="7954963" y="868363"/>
            <a:ext cx="6350" cy="0"/>
          </a:xfrm>
          <a:custGeom>
            <a:avLst/>
            <a:gdLst>
              <a:gd name="T0" fmla="*/ 2147483647 w 21"/>
              <a:gd name="T1" fmla="*/ 0 h 7"/>
              <a:gd name="T2" fmla="*/ 2147483647 w 21"/>
              <a:gd name="T3" fmla="*/ 0 h 7"/>
              <a:gd name="T4" fmla="*/ 2147483647 w 21"/>
              <a:gd name="T5" fmla="*/ 0 h 7"/>
              <a:gd name="T6" fmla="*/ 0 w 21"/>
              <a:gd name="T7" fmla="*/ 0 h 7"/>
              <a:gd name="T8" fmla="*/ 0 60000 65536"/>
              <a:gd name="T9" fmla="*/ 0 60000 65536"/>
              <a:gd name="T10" fmla="*/ 0 60000 65536"/>
              <a:gd name="T11" fmla="*/ 0 60000 65536"/>
              <a:gd name="T12" fmla="*/ 0 w 21"/>
              <a:gd name="T13" fmla="*/ 0 h 7"/>
              <a:gd name="T14" fmla="*/ 21 w 21"/>
              <a:gd name="T15" fmla="*/ 0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endParaRPr lang="en-US"/>
          </a:p>
        </p:txBody>
      </p:sp>
      <p:sp>
        <p:nvSpPr>
          <p:cNvPr id="3133" name="Freeform 351"/>
          <p:cNvSpPr>
            <a:spLocks/>
          </p:cNvSpPr>
          <p:nvPr/>
        </p:nvSpPr>
        <p:spPr bwMode="auto">
          <a:xfrm flipH="1">
            <a:off x="7958138" y="860425"/>
            <a:ext cx="3175" cy="3175"/>
          </a:xfrm>
          <a:custGeom>
            <a:avLst/>
            <a:gdLst>
              <a:gd name="T0" fmla="*/ 0 w 15"/>
              <a:gd name="T1" fmla="*/ 2147483647 h 11"/>
              <a:gd name="T2" fmla="*/ 2147483647 w 15"/>
              <a:gd name="T3" fmla="*/ 2147483647 h 11"/>
              <a:gd name="T4" fmla="*/ 2147483647 w 15"/>
              <a:gd name="T5" fmla="*/ 2147483647 h 11"/>
              <a:gd name="T6" fmla="*/ 2147483647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endParaRPr lang="en-US"/>
          </a:p>
        </p:txBody>
      </p:sp>
      <p:sp>
        <p:nvSpPr>
          <p:cNvPr id="3134" name="Freeform 352"/>
          <p:cNvSpPr>
            <a:spLocks/>
          </p:cNvSpPr>
          <p:nvPr/>
        </p:nvSpPr>
        <p:spPr bwMode="auto">
          <a:xfrm flipH="1">
            <a:off x="7954963" y="865188"/>
            <a:ext cx="6350" cy="0"/>
          </a:xfrm>
          <a:custGeom>
            <a:avLst/>
            <a:gdLst>
              <a:gd name="T0" fmla="*/ 2147483647 w 19"/>
              <a:gd name="T1" fmla="*/ 0 h 1"/>
              <a:gd name="T2" fmla="*/ 2147483647 w 19"/>
              <a:gd name="T3" fmla="*/ 0 h 1"/>
              <a:gd name="T4" fmla="*/ 0 w 19"/>
              <a:gd name="T5" fmla="*/ 0 h 1"/>
              <a:gd name="T6" fmla="*/ 0 60000 65536"/>
              <a:gd name="T7" fmla="*/ 0 60000 65536"/>
              <a:gd name="T8" fmla="*/ 0 60000 65536"/>
              <a:gd name="T9" fmla="*/ 0 w 19"/>
              <a:gd name="T10" fmla="*/ 0 h 1"/>
              <a:gd name="T11" fmla="*/ 19 w 19"/>
              <a:gd name="T12" fmla="*/ 0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endParaRPr lang="en-US"/>
          </a:p>
        </p:txBody>
      </p:sp>
      <p:sp>
        <p:nvSpPr>
          <p:cNvPr id="3135" name="Freeform 357"/>
          <p:cNvSpPr>
            <a:spLocks/>
          </p:cNvSpPr>
          <p:nvPr/>
        </p:nvSpPr>
        <p:spPr bwMode="auto">
          <a:xfrm flipH="1">
            <a:off x="7934325" y="796925"/>
            <a:ext cx="87313" cy="38100"/>
          </a:xfrm>
          <a:custGeom>
            <a:avLst/>
            <a:gdLst>
              <a:gd name="T0" fmla="*/ 2147483647 w 305"/>
              <a:gd name="T1" fmla="*/ 2147483647 h 162"/>
              <a:gd name="T2" fmla="*/ 2147483647 w 305"/>
              <a:gd name="T3" fmla="*/ 2147483647 h 162"/>
              <a:gd name="T4" fmla="*/ 2147483647 w 305"/>
              <a:gd name="T5" fmla="*/ 2147483647 h 162"/>
              <a:gd name="T6" fmla="*/ 2147483647 w 305"/>
              <a:gd name="T7" fmla="*/ 2147483647 h 162"/>
              <a:gd name="T8" fmla="*/ 2147483647 w 305"/>
              <a:gd name="T9" fmla="*/ 2147483647 h 162"/>
              <a:gd name="T10" fmla="*/ 2147483647 w 305"/>
              <a:gd name="T11" fmla="*/ 0 h 162"/>
              <a:gd name="T12" fmla="*/ 2147483647 w 305"/>
              <a:gd name="T13" fmla="*/ 2147483647 h 162"/>
              <a:gd name="T14" fmla="*/ 0 w 305"/>
              <a:gd name="T15" fmla="*/ 2147483647 h 162"/>
              <a:gd name="T16" fmla="*/ 2147483647 w 305"/>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endParaRPr lang="en-US"/>
          </a:p>
        </p:txBody>
      </p:sp>
      <p:sp>
        <p:nvSpPr>
          <p:cNvPr id="3136" name="Freeform 359"/>
          <p:cNvSpPr>
            <a:spLocks/>
          </p:cNvSpPr>
          <p:nvPr/>
        </p:nvSpPr>
        <p:spPr bwMode="auto">
          <a:xfrm flipH="1">
            <a:off x="7870825" y="866775"/>
            <a:ext cx="7938" cy="4763"/>
          </a:xfrm>
          <a:custGeom>
            <a:avLst/>
            <a:gdLst>
              <a:gd name="T0" fmla="*/ 2147483647 w 29"/>
              <a:gd name="T1" fmla="*/ 2147483647 h 23"/>
              <a:gd name="T2" fmla="*/ 2147483647 w 29"/>
              <a:gd name="T3" fmla="*/ 2147483647 h 23"/>
              <a:gd name="T4" fmla="*/ 2147483647 w 29"/>
              <a:gd name="T5" fmla="*/ 2147483647 h 23"/>
              <a:gd name="T6" fmla="*/ 2147483647 w 29"/>
              <a:gd name="T7" fmla="*/ 2147483647 h 23"/>
              <a:gd name="T8" fmla="*/ 2147483647 w 29"/>
              <a:gd name="T9" fmla="*/ 0 h 23"/>
              <a:gd name="T10" fmla="*/ 0 w 29"/>
              <a:gd name="T11" fmla="*/ 2147483647 h 23"/>
              <a:gd name="T12" fmla="*/ 0 w 29"/>
              <a:gd name="T13" fmla="*/ 2147483647 h 23"/>
              <a:gd name="T14" fmla="*/ 0 w 29"/>
              <a:gd name="T15" fmla="*/ 2147483647 h 23"/>
              <a:gd name="T16" fmla="*/ 2147483647 w 29"/>
              <a:gd name="T17" fmla="*/ 2147483647 h 23"/>
              <a:gd name="T18" fmla="*/ 2147483647 w 29"/>
              <a:gd name="T19" fmla="*/ 2147483647 h 23"/>
              <a:gd name="T20" fmla="*/ 2147483647 w 29"/>
              <a:gd name="T21" fmla="*/ 2147483647 h 23"/>
              <a:gd name="T22" fmla="*/ 2147483647 w 29"/>
              <a:gd name="T23" fmla="*/ 2147483647 h 23"/>
              <a:gd name="T24" fmla="*/ 2147483647 w 2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endParaRPr lang="en-US"/>
          </a:p>
        </p:txBody>
      </p:sp>
      <p:sp>
        <p:nvSpPr>
          <p:cNvPr id="3137" name="Freeform 361"/>
          <p:cNvSpPr>
            <a:spLocks/>
          </p:cNvSpPr>
          <p:nvPr/>
        </p:nvSpPr>
        <p:spPr bwMode="auto">
          <a:xfrm flipH="1">
            <a:off x="7942263" y="841375"/>
            <a:ext cx="7937" cy="4763"/>
          </a:xfrm>
          <a:custGeom>
            <a:avLst/>
            <a:gdLst>
              <a:gd name="T0" fmla="*/ 2147483647 w 26"/>
              <a:gd name="T1" fmla="*/ 2147483647 h 21"/>
              <a:gd name="T2" fmla="*/ 2147483647 w 26"/>
              <a:gd name="T3" fmla="*/ 2147483647 h 21"/>
              <a:gd name="T4" fmla="*/ 2147483647 w 26"/>
              <a:gd name="T5" fmla="*/ 2147483647 h 21"/>
              <a:gd name="T6" fmla="*/ 2147483647 w 26"/>
              <a:gd name="T7" fmla="*/ 2147483647 h 21"/>
              <a:gd name="T8" fmla="*/ 2147483647 w 26"/>
              <a:gd name="T9" fmla="*/ 0 h 21"/>
              <a:gd name="T10" fmla="*/ 0 w 26"/>
              <a:gd name="T11" fmla="*/ 2147483647 h 21"/>
              <a:gd name="T12" fmla="*/ 2147483647 w 26"/>
              <a:gd name="T13" fmla="*/ 2147483647 h 21"/>
              <a:gd name="T14" fmla="*/ 2147483647 w 26"/>
              <a:gd name="T15" fmla="*/ 2147483647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2147483647 w 26"/>
              <a:gd name="T27" fmla="*/ 2147483647 h 21"/>
              <a:gd name="T28" fmla="*/ 2147483647 w 26"/>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endParaRPr lang="en-US"/>
          </a:p>
        </p:txBody>
      </p:sp>
      <p:sp>
        <p:nvSpPr>
          <p:cNvPr id="3138" name="Freeform 363"/>
          <p:cNvSpPr>
            <a:spLocks/>
          </p:cNvSpPr>
          <p:nvPr/>
        </p:nvSpPr>
        <p:spPr bwMode="auto">
          <a:xfrm flipH="1">
            <a:off x="7870825" y="862013"/>
            <a:ext cx="7938" cy="6350"/>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0 w 31"/>
              <a:gd name="T9" fmla="*/ 2147483647 h 28"/>
              <a:gd name="T10" fmla="*/ 0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0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endParaRPr lang="en-US"/>
          </a:p>
        </p:txBody>
      </p:sp>
      <p:sp>
        <p:nvSpPr>
          <p:cNvPr id="3139" name="Freeform 365"/>
          <p:cNvSpPr>
            <a:spLocks/>
          </p:cNvSpPr>
          <p:nvPr/>
        </p:nvSpPr>
        <p:spPr bwMode="auto">
          <a:xfrm flipH="1">
            <a:off x="7942263" y="836613"/>
            <a:ext cx="9525" cy="6350"/>
          </a:xfrm>
          <a:custGeom>
            <a:avLst/>
            <a:gdLst>
              <a:gd name="T0" fmla="*/ 2147483647 w 32"/>
              <a:gd name="T1" fmla="*/ 2147483647 h 26"/>
              <a:gd name="T2" fmla="*/ 2147483647 w 32"/>
              <a:gd name="T3" fmla="*/ 2147483647 h 26"/>
              <a:gd name="T4" fmla="*/ 2147483647 w 32"/>
              <a:gd name="T5" fmla="*/ 2147483647 h 26"/>
              <a:gd name="T6" fmla="*/ 2147483647 w 32"/>
              <a:gd name="T7" fmla="*/ 2147483647 h 26"/>
              <a:gd name="T8" fmla="*/ 0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0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2147483647 w 32"/>
              <a:gd name="T29" fmla="*/ 2147483647 h 26"/>
              <a:gd name="T30" fmla="*/ 2147483647 w 32"/>
              <a:gd name="T31" fmla="*/ 2147483647 h 26"/>
              <a:gd name="T32" fmla="*/ 2147483647 w 32"/>
              <a:gd name="T33" fmla="*/ 2147483647 h 26"/>
              <a:gd name="T34" fmla="*/ 2147483647 w 3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endParaRPr lang="en-US"/>
          </a:p>
        </p:txBody>
      </p:sp>
      <p:sp>
        <p:nvSpPr>
          <p:cNvPr id="3140" name="Freeform 368"/>
          <p:cNvSpPr>
            <a:spLocks/>
          </p:cNvSpPr>
          <p:nvPr/>
        </p:nvSpPr>
        <p:spPr bwMode="auto">
          <a:xfrm flipH="1">
            <a:off x="7842250" y="863600"/>
            <a:ext cx="15875" cy="6350"/>
          </a:xfrm>
          <a:custGeom>
            <a:avLst/>
            <a:gdLst>
              <a:gd name="T0" fmla="*/ 2147483647 w 51"/>
              <a:gd name="T1" fmla="*/ 2147483647 h 29"/>
              <a:gd name="T2" fmla="*/ 2147483647 w 51"/>
              <a:gd name="T3" fmla="*/ 2147483647 h 29"/>
              <a:gd name="T4" fmla="*/ 2147483647 w 51"/>
              <a:gd name="T5" fmla="*/ 2147483647 h 29"/>
              <a:gd name="T6" fmla="*/ 2147483647 w 51"/>
              <a:gd name="T7" fmla="*/ 2147483647 h 29"/>
              <a:gd name="T8" fmla="*/ 2147483647 w 51"/>
              <a:gd name="T9" fmla="*/ 2147483647 h 29"/>
              <a:gd name="T10" fmla="*/ 0 w 51"/>
              <a:gd name="T11" fmla="*/ 2147483647 h 29"/>
              <a:gd name="T12" fmla="*/ 2147483647 w 51"/>
              <a:gd name="T13" fmla="*/ 2147483647 h 29"/>
              <a:gd name="T14" fmla="*/ 2147483647 w 51"/>
              <a:gd name="T15" fmla="*/ 2147483647 h 29"/>
              <a:gd name="T16" fmla="*/ 2147483647 w 51"/>
              <a:gd name="T17" fmla="*/ 2147483647 h 29"/>
              <a:gd name="T18" fmla="*/ 2147483647 w 51"/>
              <a:gd name="T19" fmla="*/ 0 h 29"/>
              <a:gd name="T20" fmla="*/ 2147483647 w 51"/>
              <a:gd name="T21" fmla="*/ 214748364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endParaRPr lang="en-US"/>
          </a:p>
        </p:txBody>
      </p:sp>
      <p:sp>
        <p:nvSpPr>
          <p:cNvPr id="3141" name="Freeform 370"/>
          <p:cNvSpPr>
            <a:spLocks/>
          </p:cNvSpPr>
          <p:nvPr/>
        </p:nvSpPr>
        <p:spPr bwMode="auto">
          <a:xfrm flipH="1">
            <a:off x="7742238" y="862013"/>
            <a:ext cx="112712" cy="31750"/>
          </a:xfrm>
          <a:custGeom>
            <a:avLst/>
            <a:gdLst>
              <a:gd name="T0" fmla="*/ 2147483647 w 397"/>
              <a:gd name="T1" fmla="*/ 2147483647 h 140"/>
              <a:gd name="T2" fmla="*/ 2147483647 w 397"/>
              <a:gd name="T3" fmla="*/ 2147483647 h 140"/>
              <a:gd name="T4" fmla="*/ 2147483647 w 397"/>
              <a:gd name="T5" fmla="*/ 2147483647 h 140"/>
              <a:gd name="T6" fmla="*/ 2147483647 w 397"/>
              <a:gd name="T7" fmla="*/ 2147483647 h 140"/>
              <a:gd name="T8" fmla="*/ 2147483647 w 397"/>
              <a:gd name="T9" fmla="*/ 2147483647 h 140"/>
              <a:gd name="T10" fmla="*/ 2147483647 w 397"/>
              <a:gd name="T11" fmla="*/ 2147483647 h 140"/>
              <a:gd name="T12" fmla="*/ 0 w 397"/>
              <a:gd name="T13" fmla="*/ 2147483647 h 140"/>
              <a:gd name="T14" fmla="*/ 0 w 397"/>
              <a:gd name="T15" fmla="*/ 2147483647 h 140"/>
              <a:gd name="T16" fmla="*/ 2147483647 w 397"/>
              <a:gd name="T17" fmla="*/ 2147483647 h 140"/>
              <a:gd name="T18" fmla="*/ 2147483647 w 397"/>
              <a:gd name="T19" fmla="*/ 0 h 140"/>
              <a:gd name="T20" fmla="*/ 2147483647 w 397"/>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endParaRPr lang="en-US"/>
          </a:p>
        </p:txBody>
      </p:sp>
      <p:sp>
        <p:nvSpPr>
          <p:cNvPr id="3142" name="Freeform 372"/>
          <p:cNvSpPr>
            <a:spLocks/>
          </p:cNvSpPr>
          <p:nvPr/>
        </p:nvSpPr>
        <p:spPr bwMode="auto">
          <a:xfrm flipH="1">
            <a:off x="7912100" y="842963"/>
            <a:ext cx="25400" cy="1587"/>
          </a:xfrm>
          <a:custGeom>
            <a:avLst/>
            <a:gdLst>
              <a:gd name="T0" fmla="*/ 2147483647 w 85"/>
              <a:gd name="T1" fmla="*/ 2147483647 h 8"/>
              <a:gd name="T2" fmla="*/ 0 w 85"/>
              <a:gd name="T3" fmla="*/ 2147483647 h 8"/>
              <a:gd name="T4" fmla="*/ 2147483647 w 85"/>
              <a:gd name="T5" fmla="*/ 2147483647 h 8"/>
              <a:gd name="T6" fmla="*/ 2147483647 w 85"/>
              <a:gd name="T7" fmla="*/ 2147483647 h 8"/>
              <a:gd name="T8" fmla="*/ 2147483647 w 85"/>
              <a:gd name="T9" fmla="*/ 2147483647 h 8"/>
              <a:gd name="T10" fmla="*/ 2147483647 w 85"/>
              <a:gd name="T11" fmla="*/ 2147483647 h 8"/>
              <a:gd name="T12" fmla="*/ 2147483647 w 85"/>
              <a:gd name="T13" fmla="*/ 0 h 8"/>
              <a:gd name="T14" fmla="*/ 2147483647 w 85"/>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endParaRPr lang="en-US"/>
          </a:p>
        </p:txBody>
      </p:sp>
      <p:pic>
        <p:nvPicPr>
          <p:cNvPr id="3143" name="Picture 2" descr="drawing of ARPA Network"/>
          <p:cNvPicPr>
            <a:picLocks noGrp="1" noChangeAspect="1" noChangeArrowheads="1"/>
          </p:cNvPicPr>
          <p:nvPr>
            <p:ph idx="4294967295"/>
          </p:nvPr>
        </p:nvPicPr>
        <p:blipFill>
          <a:blip r:embed="rId32" cstate="print"/>
          <a:srcRect b="8458"/>
          <a:stretch>
            <a:fillRect/>
          </a:stretch>
        </p:blipFill>
        <p:spPr>
          <a:xfrm>
            <a:off x="228600" y="3048000"/>
            <a:ext cx="2133600" cy="1774825"/>
          </a:xfrm>
          <a:noFill/>
        </p:spPr>
      </p:pic>
      <p:sp>
        <p:nvSpPr>
          <p:cNvPr id="3144" name="Text Box 95"/>
          <p:cNvSpPr txBox="1">
            <a:spLocks noChangeArrowheads="1"/>
          </p:cNvSpPr>
          <p:nvPr/>
        </p:nvSpPr>
        <p:spPr bwMode="auto">
          <a:xfrm>
            <a:off x="1066800" y="4800600"/>
            <a:ext cx="706438" cy="366713"/>
          </a:xfrm>
          <a:prstGeom prst="rect">
            <a:avLst/>
          </a:prstGeom>
          <a:noFill/>
          <a:ln w="9525">
            <a:noFill/>
            <a:miter lim="800000"/>
            <a:headEnd/>
            <a:tailEnd/>
          </a:ln>
        </p:spPr>
        <p:txBody>
          <a:bodyPr wrap="none">
            <a:spAutoFit/>
          </a:bodyPr>
          <a:lstStyle/>
          <a:p>
            <a:r>
              <a:rPr lang="en-US">
                <a:latin typeface="Comic Sans MS" pitchFamily="66" charset="0"/>
              </a:rPr>
              <a:t>1970</a:t>
            </a:r>
          </a:p>
        </p:txBody>
      </p:sp>
      <p:grpSp>
        <p:nvGrpSpPr>
          <p:cNvPr id="11" name="Group 96" descr="cartoons of networks"/>
          <p:cNvGrpSpPr>
            <a:grpSpLocks/>
          </p:cNvGrpSpPr>
          <p:nvPr/>
        </p:nvGrpSpPr>
        <p:grpSpPr bwMode="auto">
          <a:xfrm>
            <a:off x="0" y="685800"/>
            <a:ext cx="9144000" cy="2819400"/>
            <a:chOff x="0" y="432"/>
            <a:chExt cx="5760" cy="1776"/>
          </a:xfrm>
        </p:grpSpPr>
        <p:grpSp>
          <p:nvGrpSpPr>
            <p:cNvPr id="12" name="Group 97"/>
            <p:cNvGrpSpPr>
              <a:grpSpLocks/>
            </p:cNvGrpSpPr>
            <p:nvPr/>
          </p:nvGrpSpPr>
          <p:grpSpPr bwMode="auto">
            <a:xfrm>
              <a:off x="1632" y="720"/>
              <a:ext cx="1649" cy="1174"/>
              <a:chOff x="1739" y="746"/>
              <a:chExt cx="1649" cy="1174"/>
            </a:xfrm>
          </p:grpSpPr>
          <p:pic>
            <p:nvPicPr>
              <p:cNvPr id="3887" name="Picture 48" descr="http://tbn0.google.com/images?q=tbn:Y2Sd6RLtpQRIZM:http://atto.buffalo.edu/registered/ATBasics/AdaptingComputers/SimpleModifications/images/Positioning.jpg">
                <a:hlinkClick r:id="rId33"/>
              </p:cNvPr>
              <p:cNvPicPr>
                <a:picLocks noChangeAspect="1" noChangeArrowheads="1"/>
              </p:cNvPicPr>
              <p:nvPr/>
            </p:nvPicPr>
            <p:blipFill>
              <a:blip r:embed="rId34" cstate="print"/>
              <a:srcRect/>
              <a:stretch>
                <a:fillRect/>
              </a:stretch>
            </p:blipFill>
            <p:spPr bwMode="auto">
              <a:xfrm>
                <a:off x="3024" y="1549"/>
                <a:ext cx="364" cy="371"/>
              </a:xfrm>
              <a:prstGeom prst="rect">
                <a:avLst/>
              </a:prstGeom>
              <a:noFill/>
              <a:ln w="9525">
                <a:noFill/>
                <a:miter lim="800000"/>
                <a:headEnd/>
                <a:tailEnd/>
              </a:ln>
            </p:spPr>
          </p:pic>
          <p:pic>
            <p:nvPicPr>
              <p:cNvPr id="3888" name="Picture 44" descr="http://tbn0.google.com/images?q=tbn:GOBRzYFWmgJTeM:http://www.hanksites.com/images/ComputerUser.gif">
                <a:hlinkClick r:id="rId35"/>
              </p:cNvPr>
              <p:cNvPicPr>
                <a:picLocks noChangeAspect="1" noChangeArrowheads="1"/>
              </p:cNvPicPr>
              <p:nvPr/>
            </p:nvPicPr>
            <p:blipFill>
              <a:blip r:embed="rId36" cstate="print"/>
              <a:srcRect/>
              <a:stretch>
                <a:fillRect/>
              </a:stretch>
            </p:blipFill>
            <p:spPr bwMode="auto">
              <a:xfrm>
                <a:off x="1739" y="1468"/>
                <a:ext cx="269" cy="275"/>
              </a:xfrm>
              <a:prstGeom prst="rect">
                <a:avLst/>
              </a:prstGeom>
              <a:noFill/>
              <a:ln w="9525">
                <a:noFill/>
                <a:miter lim="800000"/>
                <a:headEnd/>
                <a:tailEnd/>
              </a:ln>
            </p:spPr>
          </p:pic>
          <p:pic>
            <p:nvPicPr>
              <p:cNvPr id="3889" name="Picture 46" descr="http://tbn0.google.com/images?q=tbn:tD-DYIYddlbGFM:http://www.computerdoctorbook.com/images/angry-woman-ani.gif">
                <a:hlinkClick r:id="rId37"/>
              </p:cNvPr>
              <p:cNvPicPr>
                <a:picLocks noChangeAspect="1" noChangeArrowheads="1"/>
              </p:cNvPicPr>
              <p:nvPr/>
            </p:nvPicPr>
            <p:blipFill>
              <a:blip r:embed="rId38" cstate="print"/>
              <a:srcRect/>
              <a:stretch>
                <a:fillRect/>
              </a:stretch>
            </p:blipFill>
            <p:spPr bwMode="auto">
              <a:xfrm>
                <a:off x="2622" y="746"/>
                <a:ext cx="376" cy="313"/>
              </a:xfrm>
              <a:prstGeom prst="rect">
                <a:avLst/>
              </a:prstGeom>
              <a:noFill/>
              <a:ln w="9525">
                <a:noFill/>
                <a:miter lim="800000"/>
                <a:headEnd/>
                <a:tailEnd/>
              </a:ln>
            </p:spPr>
          </p:pic>
          <p:sp>
            <p:nvSpPr>
              <p:cNvPr id="2" name="AutoShape 3"/>
              <p:cNvSpPr>
                <a:spLocks noChangeArrowheads="1"/>
              </p:cNvSpPr>
              <p:nvPr/>
            </p:nvSpPr>
            <p:spPr bwMode="auto">
              <a:xfrm>
                <a:off x="1933" y="1033"/>
                <a:ext cx="1379" cy="640"/>
              </a:xfrm>
              <a:prstGeom prst="cloudCallout">
                <a:avLst>
                  <a:gd name="adj1" fmla="val -20310"/>
                  <a:gd name="adj2" fmla="val 29120"/>
                </a:avLst>
              </a:prstGeom>
              <a:solidFill>
                <a:schemeClr val="accent2">
                  <a:lumMod val="20000"/>
                  <a:lumOff val="80000"/>
                </a:schemeClr>
              </a:solidFill>
              <a:ln w="22225">
                <a:solidFill>
                  <a:schemeClr val="tx1"/>
                </a:solidFill>
                <a:round/>
                <a:headEnd type="none" w="sm" len="sm"/>
                <a:tailEnd type="none" w="sm" len="sm"/>
              </a:ln>
              <a:effectLst>
                <a:innerShdw blurRad="63500" dist="50800" dir="2700000">
                  <a:prstClr val="black">
                    <a:alpha val="50000"/>
                  </a:prstClr>
                </a:innerShdw>
              </a:effectLst>
            </p:spPr>
            <p:txBody>
              <a:bodyPr/>
              <a:lstStyle/>
              <a:p>
                <a:pPr algn="ctr" fontAlgn="auto">
                  <a:spcBef>
                    <a:spcPts val="0"/>
                  </a:spcBef>
                  <a:spcAft>
                    <a:spcPts val="0"/>
                  </a:spcAft>
                  <a:defRPr/>
                </a:pPr>
                <a:endParaRPr lang="en-US" sz="1400" b="1">
                  <a:latin typeface="+mn-lt"/>
                </a:endParaRPr>
              </a:p>
            </p:txBody>
          </p:sp>
          <p:pic>
            <p:nvPicPr>
              <p:cNvPr id="3893" name="Picture 33" descr="MCj04352420000[1]"/>
              <p:cNvPicPr>
                <a:picLocks noChangeAspect="1" noChangeArrowheads="1"/>
              </p:cNvPicPr>
              <p:nvPr/>
            </p:nvPicPr>
            <p:blipFill>
              <a:blip r:embed="rId39" cstate="print"/>
              <a:srcRect/>
              <a:stretch>
                <a:fillRect/>
              </a:stretch>
            </p:blipFill>
            <p:spPr bwMode="auto">
              <a:xfrm>
                <a:off x="2159" y="1391"/>
                <a:ext cx="225" cy="361"/>
              </a:xfrm>
              <a:prstGeom prst="rect">
                <a:avLst/>
              </a:prstGeom>
              <a:noFill/>
              <a:ln w="9525">
                <a:noFill/>
                <a:miter lim="800000"/>
                <a:headEnd/>
                <a:tailEnd/>
              </a:ln>
            </p:spPr>
          </p:pic>
          <p:pic>
            <p:nvPicPr>
              <p:cNvPr id="3894" name="Picture 33" descr="MCj04352420000[1]"/>
              <p:cNvPicPr>
                <a:picLocks noChangeAspect="1" noChangeArrowheads="1"/>
              </p:cNvPicPr>
              <p:nvPr/>
            </p:nvPicPr>
            <p:blipFill>
              <a:blip r:embed="rId40" cstate="print"/>
              <a:srcRect/>
              <a:stretch>
                <a:fillRect/>
              </a:stretch>
            </p:blipFill>
            <p:spPr bwMode="auto">
              <a:xfrm>
                <a:off x="1908" y="1212"/>
                <a:ext cx="226" cy="361"/>
              </a:xfrm>
              <a:prstGeom prst="rect">
                <a:avLst/>
              </a:prstGeom>
              <a:noFill/>
              <a:ln w="9525">
                <a:noFill/>
                <a:miter lim="800000"/>
                <a:headEnd/>
                <a:tailEnd/>
              </a:ln>
            </p:spPr>
          </p:pic>
          <p:pic>
            <p:nvPicPr>
              <p:cNvPr id="3895" name="Picture 33" descr="MCj04352420000[1]"/>
              <p:cNvPicPr>
                <a:picLocks noChangeAspect="1" noChangeArrowheads="1"/>
              </p:cNvPicPr>
              <p:nvPr/>
            </p:nvPicPr>
            <p:blipFill>
              <a:blip r:embed="rId40" cstate="print"/>
              <a:srcRect/>
              <a:stretch>
                <a:fillRect/>
              </a:stretch>
            </p:blipFill>
            <p:spPr bwMode="auto">
              <a:xfrm>
                <a:off x="3086" y="1110"/>
                <a:ext cx="226" cy="361"/>
              </a:xfrm>
              <a:prstGeom prst="rect">
                <a:avLst/>
              </a:prstGeom>
              <a:noFill/>
              <a:ln w="9525">
                <a:noFill/>
                <a:miter lim="800000"/>
                <a:headEnd/>
                <a:tailEnd/>
              </a:ln>
            </p:spPr>
          </p:pic>
          <p:pic>
            <p:nvPicPr>
              <p:cNvPr id="3896" name="Picture 33" descr="MCj04352420000[1]"/>
              <p:cNvPicPr>
                <a:picLocks noChangeAspect="1" noChangeArrowheads="1"/>
              </p:cNvPicPr>
              <p:nvPr/>
            </p:nvPicPr>
            <p:blipFill>
              <a:blip r:embed="rId40" cstate="print"/>
              <a:srcRect/>
              <a:stretch>
                <a:fillRect/>
              </a:stretch>
            </p:blipFill>
            <p:spPr bwMode="auto">
              <a:xfrm>
                <a:off x="2384" y="957"/>
                <a:ext cx="226" cy="360"/>
              </a:xfrm>
              <a:prstGeom prst="rect">
                <a:avLst/>
              </a:prstGeom>
              <a:noFill/>
              <a:ln w="9525">
                <a:noFill/>
                <a:miter lim="800000"/>
                <a:headEnd/>
                <a:tailEnd/>
              </a:ln>
            </p:spPr>
          </p:pic>
          <p:pic>
            <p:nvPicPr>
              <p:cNvPr id="3897" name="Picture 33" descr="MCj04352420000[1]"/>
              <p:cNvPicPr>
                <a:picLocks noChangeAspect="1" noChangeArrowheads="1"/>
              </p:cNvPicPr>
              <p:nvPr/>
            </p:nvPicPr>
            <p:blipFill>
              <a:blip r:embed="rId40" cstate="print"/>
              <a:srcRect/>
              <a:stretch>
                <a:fillRect/>
              </a:stretch>
            </p:blipFill>
            <p:spPr bwMode="auto">
              <a:xfrm>
                <a:off x="2760" y="1494"/>
                <a:ext cx="226" cy="360"/>
              </a:xfrm>
              <a:prstGeom prst="rect">
                <a:avLst/>
              </a:prstGeom>
              <a:noFill/>
              <a:ln w="9525">
                <a:noFill/>
                <a:miter lim="800000"/>
                <a:headEnd/>
                <a:tailEnd/>
              </a:ln>
            </p:spPr>
          </p:pic>
        </p:grpSp>
        <p:grpSp>
          <p:nvGrpSpPr>
            <p:cNvPr id="13" name="Group 109"/>
            <p:cNvGrpSpPr>
              <a:grpSpLocks/>
            </p:cNvGrpSpPr>
            <p:nvPr/>
          </p:nvGrpSpPr>
          <p:grpSpPr bwMode="auto">
            <a:xfrm>
              <a:off x="0" y="864"/>
              <a:ext cx="1427" cy="816"/>
              <a:chOff x="0" y="672"/>
              <a:chExt cx="1427" cy="816"/>
            </a:xfrm>
          </p:grpSpPr>
          <p:cxnSp>
            <p:nvCxnSpPr>
              <p:cNvPr id="83" name="Straight Connector 82"/>
              <p:cNvCxnSpPr/>
              <p:nvPr/>
            </p:nvCxnSpPr>
            <p:spPr>
              <a:xfrm rot="5400000" flipH="1" flipV="1">
                <a:off x="480" y="1152"/>
                <a:ext cx="192" cy="1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074" name="Object 4"/>
              <p:cNvGraphicFramePr>
                <a:graphicFrameLocks noChangeAspect="1"/>
              </p:cNvGraphicFramePr>
              <p:nvPr/>
            </p:nvGraphicFramePr>
            <p:xfrm>
              <a:off x="1008" y="960"/>
              <a:ext cx="193" cy="199"/>
            </p:xfrm>
            <a:graphic>
              <a:graphicData uri="http://schemas.openxmlformats.org/presentationml/2006/ole">
                <p:oleObj spid="_x0000_s236546" name="Photo Editor Photo" r:id="rId41" imgW="1219370" imgH="1219370" progId="MSPhotoEd.3">
                  <p:embed/>
                </p:oleObj>
              </a:graphicData>
            </a:graphic>
          </p:graphicFrame>
          <p:pic>
            <p:nvPicPr>
              <p:cNvPr id="3880" name="Picture 16" descr="http://www.ultratec.com/images/modem_large.jpg"/>
              <p:cNvPicPr>
                <a:picLocks noChangeAspect="1" noChangeArrowheads="1"/>
              </p:cNvPicPr>
              <p:nvPr/>
            </p:nvPicPr>
            <p:blipFill>
              <a:blip r:embed="rId30" cstate="print"/>
              <a:srcRect/>
              <a:stretch>
                <a:fillRect/>
              </a:stretch>
            </p:blipFill>
            <p:spPr bwMode="auto">
              <a:xfrm>
                <a:off x="384" y="1296"/>
                <a:ext cx="221" cy="167"/>
              </a:xfrm>
              <a:prstGeom prst="rect">
                <a:avLst/>
              </a:prstGeom>
              <a:noFill/>
              <a:ln w="9525">
                <a:noFill/>
                <a:miter lim="800000"/>
                <a:headEnd/>
                <a:tailEnd/>
              </a:ln>
            </p:spPr>
          </p:pic>
          <p:pic>
            <p:nvPicPr>
              <p:cNvPr id="3881" name="Picture 20" descr="http://tbn0.google.com/images?q=tbn:My48c6ooR3njDM:http://www.sparrowcorp.com/ForSale/SaleImages/VME_CRATE.JPG">
                <a:hlinkClick r:id="rId42"/>
              </p:cNvPr>
              <p:cNvPicPr>
                <a:picLocks noChangeAspect="1" noChangeArrowheads="1"/>
              </p:cNvPicPr>
              <p:nvPr/>
            </p:nvPicPr>
            <p:blipFill>
              <a:blip r:embed="rId43" cstate="print"/>
              <a:srcRect/>
              <a:stretch>
                <a:fillRect/>
              </a:stretch>
            </p:blipFill>
            <p:spPr bwMode="auto">
              <a:xfrm>
                <a:off x="672" y="1104"/>
                <a:ext cx="212" cy="165"/>
              </a:xfrm>
              <a:prstGeom prst="rect">
                <a:avLst/>
              </a:prstGeom>
              <a:noFill/>
              <a:ln w="9525">
                <a:noFill/>
                <a:miter lim="800000"/>
                <a:headEnd/>
                <a:tailEnd/>
              </a:ln>
            </p:spPr>
          </p:pic>
          <p:pic>
            <p:nvPicPr>
              <p:cNvPr id="3882" name="Picture 2" descr="Power pole and lines"/>
              <p:cNvPicPr>
                <a:picLocks noChangeAspect="1" noChangeArrowheads="1"/>
              </p:cNvPicPr>
              <p:nvPr/>
            </p:nvPicPr>
            <p:blipFill>
              <a:blip r:embed="rId44" cstate="print"/>
              <a:srcRect/>
              <a:stretch>
                <a:fillRect/>
              </a:stretch>
            </p:blipFill>
            <p:spPr bwMode="auto">
              <a:xfrm>
                <a:off x="672" y="672"/>
                <a:ext cx="212" cy="272"/>
              </a:xfrm>
              <a:prstGeom prst="rect">
                <a:avLst/>
              </a:prstGeom>
              <a:noFill/>
              <a:ln w="9525">
                <a:noFill/>
                <a:miter lim="800000"/>
                <a:headEnd/>
                <a:tailEnd/>
              </a:ln>
            </p:spPr>
          </p:pic>
          <p:cxnSp>
            <p:nvCxnSpPr>
              <p:cNvPr id="75" name="Straight Connector 74"/>
              <p:cNvCxnSpPr/>
              <p:nvPr/>
            </p:nvCxnSpPr>
            <p:spPr>
              <a:xfrm rot="5400000">
                <a:off x="888" y="696"/>
                <a:ext cx="96" cy="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2075" idx="2"/>
                <a:endCxn id="89" idx="0"/>
              </p:cNvCxnSpPr>
              <p:nvPr/>
            </p:nvCxnSpPr>
            <p:spPr>
              <a:xfrm rot="5400000">
                <a:off x="696" y="1032"/>
                <a:ext cx="240" cy="0"/>
              </a:xfrm>
              <a:prstGeom prst="line">
                <a:avLst/>
              </a:prstGeom>
            </p:spPr>
            <p:style>
              <a:lnRef idx="1">
                <a:schemeClr val="accent1"/>
              </a:lnRef>
              <a:fillRef idx="0">
                <a:schemeClr val="accent1"/>
              </a:fillRef>
              <a:effectRef idx="0">
                <a:schemeClr val="accent1"/>
              </a:effectRef>
              <a:fontRef idx="minor">
                <a:schemeClr val="tx1"/>
              </a:fontRef>
            </p:style>
          </p:cxnSp>
          <p:pic>
            <p:nvPicPr>
              <p:cNvPr id="3885" name="Picture 36" descr="http://web.princeton.edu/sites/TreasurersOffice/OperationsSupport/Images/InternetUserSafetyGuide/Picture1.gif"/>
              <p:cNvPicPr>
                <a:picLocks noChangeAspect="1" noChangeArrowheads="1"/>
              </p:cNvPicPr>
              <p:nvPr/>
            </p:nvPicPr>
            <p:blipFill>
              <a:blip r:embed="rId45" cstate="print"/>
              <a:srcRect/>
              <a:stretch>
                <a:fillRect/>
              </a:stretch>
            </p:blipFill>
            <p:spPr bwMode="auto">
              <a:xfrm flipH="1">
                <a:off x="0" y="1200"/>
                <a:ext cx="371" cy="288"/>
              </a:xfrm>
              <a:prstGeom prst="rect">
                <a:avLst/>
              </a:prstGeom>
              <a:noFill/>
              <a:ln w="9525">
                <a:noFill/>
                <a:miter lim="800000"/>
                <a:headEnd/>
                <a:tailEnd/>
              </a:ln>
            </p:spPr>
          </p:pic>
          <p:pic>
            <p:nvPicPr>
              <p:cNvPr id="3886" name="Picture 36" descr="http://web.princeton.edu/sites/TreasurersOffice/OperationsSupport/Images/InternetUserSafetyGuide/Picture1.gif"/>
              <p:cNvPicPr>
                <a:picLocks noChangeAspect="1" noChangeArrowheads="1"/>
              </p:cNvPicPr>
              <p:nvPr/>
            </p:nvPicPr>
            <p:blipFill>
              <a:blip r:embed="rId45" cstate="print"/>
              <a:srcRect/>
              <a:stretch>
                <a:fillRect/>
              </a:stretch>
            </p:blipFill>
            <p:spPr bwMode="auto">
              <a:xfrm flipH="1">
                <a:off x="1056" y="672"/>
                <a:ext cx="371" cy="288"/>
              </a:xfrm>
              <a:prstGeom prst="rect">
                <a:avLst/>
              </a:prstGeom>
              <a:noFill/>
              <a:ln w="9525">
                <a:noFill/>
                <a:miter lim="800000"/>
                <a:headEnd/>
                <a:tailEnd/>
              </a:ln>
            </p:spPr>
          </p:pic>
        </p:grpSp>
        <p:grpSp>
          <p:nvGrpSpPr>
            <p:cNvPr id="14" name="Group 3520"/>
            <p:cNvGrpSpPr>
              <a:grpSpLocks/>
            </p:cNvGrpSpPr>
            <p:nvPr/>
          </p:nvGrpSpPr>
          <p:grpSpPr bwMode="auto">
            <a:xfrm>
              <a:off x="3939" y="432"/>
              <a:ext cx="1821" cy="1776"/>
              <a:chOff x="5562600" y="76200"/>
              <a:chExt cx="2890542" cy="2819400"/>
            </a:xfrm>
          </p:grpSpPr>
          <p:pic>
            <p:nvPicPr>
              <p:cNvPr id="3154" name="Picture 21" descr="http://www.computerhistory.org/internet_history/full_size_images/1988_ncar_network.gif"/>
              <p:cNvPicPr>
                <a:picLocks noChangeAspect="1" noChangeArrowheads="1"/>
              </p:cNvPicPr>
              <p:nvPr/>
            </p:nvPicPr>
            <p:blipFill>
              <a:blip r:embed="rId46" cstate="print"/>
              <a:srcRect/>
              <a:stretch>
                <a:fillRect/>
              </a:stretch>
            </p:blipFill>
            <p:spPr bwMode="auto">
              <a:xfrm>
                <a:off x="7352962" y="775011"/>
                <a:ext cx="800438" cy="596589"/>
              </a:xfrm>
              <a:prstGeom prst="rect">
                <a:avLst/>
              </a:prstGeom>
              <a:noFill/>
              <a:ln w="9525">
                <a:noFill/>
                <a:miter lim="800000"/>
                <a:headEnd/>
                <a:tailEnd/>
              </a:ln>
            </p:spPr>
          </p:pic>
          <p:pic>
            <p:nvPicPr>
              <p:cNvPr id="3155" name="Picture 71" descr="http://www.reactos.org/wiki/images/thumb/1/10/InternetGlobe.png/120px-InternetGlobe.png"/>
              <p:cNvPicPr>
                <a:picLocks noChangeAspect="1" noChangeArrowheads="1"/>
              </p:cNvPicPr>
              <p:nvPr/>
            </p:nvPicPr>
            <p:blipFill>
              <a:blip r:embed="rId47" cstate="print"/>
              <a:srcRect/>
              <a:stretch>
                <a:fillRect/>
              </a:stretch>
            </p:blipFill>
            <p:spPr bwMode="auto">
              <a:xfrm>
                <a:off x="6324600" y="914400"/>
                <a:ext cx="1143000" cy="1143000"/>
              </a:xfrm>
              <a:prstGeom prst="rect">
                <a:avLst/>
              </a:prstGeom>
              <a:noFill/>
              <a:ln w="9525">
                <a:noFill/>
                <a:miter lim="800000"/>
                <a:headEnd/>
                <a:tailEnd/>
              </a:ln>
            </p:spPr>
          </p:pic>
          <p:pic>
            <p:nvPicPr>
              <p:cNvPr id="3156" name="Picture 4" descr="figure 2"/>
              <p:cNvPicPr>
                <a:picLocks noChangeAspect="1" noChangeArrowheads="1"/>
              </p:cNvPicPr>
              <p:nvPr/>
            </p:nvPicPr>
            <p:blipFill>
              <a:blip r:embed="rId48" cstate="print"/>
              <a:srcRect/>
              <a:stretch>
                <a:fillRect/>
              </a:stretch>
            </p:blipFill>
            <p:spPr bwMode="auto">
              <a:xfrm>
                <a:off x="5715000" y="910681"/>
                <a:ext cx="665519" cy="437013"/>
              </a:xfrm>
              <a:prstGeom prst="rect">
                <a:avLst/>
              </a:prstGeom>
              <a:noFill/>
              <a:ln w="9525">
                <a:noFill/>
                <a:miter lim="800000"/>
                <a:headEnd/>
                <a:tailEnd/>
              </a:ln>
            </p:spPr>
          </p:pic>
          <p:pic>
            <p:nvPicPr>
              <p:cNvPr id="3157" name="Picture 3"/>
              <p:cNvPicPr>
                <a:picLocks noChangeAspect="1" noChangeArrowheads="1"/>
              </p:cNvPicPr>
              <p:nvPr/>
            </p:nvPicPr>
            <p:blipFill>
              <a:blip r:embed="rId49" cstate="print"/>
              <a:srcRect/>
              <a:stretch>
                <a:fillRect/>
              </a:stretch>
            </p:blipFill>
            <p:spPr bwMode="auto">
              <a:xfrm>
                <a:off x="7641441" y="1679388"/>
                <a:ext cx="243138" cy="343253"/>
              </a:xfrm>
              <a:prstGeom prst="rect">
                <a:avLst/>
              </a:prstGeom>
              <a:noFill/>
              <a:ln w="9525">
                <a:noFill/>
                <a:miter lim="800000"/>
                <a:headEnd/>
                <a:tailEnd/>
              </a:ln>
            </p:spPr>
          </p:pic>
          <p:pic>
            <p:nvPicPr>
              <p:cNvPr id="3158" name="Picture 20"/>
              <p:cNvPicPr>
                <a:picLocks noChangeAspect="1" noChangeArrowheads="1"/>
              </p:cNvPicPr>
              <p:nvPr/>
            </p:nvPicPr>
            <p:blipFill>
              <a:blip r:embed="rId50" cstate="print"/>
              <a:srcRect/>
              <a:stretch>
                <a:fillRect/>
              </a:stretch>
            </p:blipFill>
            <p:spPr bwMode="auto">
              <a:xfrm>
                <a:off x="6308249" y="1845235"/>
                <a:ext cx="168751" cy="251727"/>
              </a:xfrm>
              <a:prstGeom prst="rect">
                <a:avLst/>
              </a:prstGeom>
              <a:noFill/>
              <a:ln w="9525">
                <a:noFill/>
                <a:miter lim="800000"/>
                <a:headEnd/>
                <a:tailEnd/>
              </a:ln>
            </p:spPr>
          </p:pic>
          <p:pic>
            <p:nvPicPr>
              <p:cNvPr id="3159" name="Picture 21"/>
              <p:cNvPicPr>
                <a:picLocks noChangeAspect="1" noChangeArrowheads="1"/>
              </p:cNvPicPr>
              <p:nvPr/>
            </p:nvPicPr>
            <p:blipFill>
              <a:blip r:embed="rId51" cstate="print"/>
              <a:srcRect/>
              <a:stretch>
                <a:fillRect/>
              </a:stretch>
            </p:blipFill>
            <p:spPr bwMode="auto">
              <a:xfrm>
                <a:off x="7200322" y="1929055"/>
                <a:ext cx="191078" cy="204545"/>
              </a:xfrm>
              <a:prstGeom prst="rect">
                <a:avLst/>
              </a:prstGeom>
              <a:noFill/>
              <a:ln w="9525">
                <a:noFill/>
                <a:miter lim="800000"/>
                <a:headEnd/>
                <a:tailEnd/>
              </a:ln>
            </p:spPr>
          </p:pic>
          <p:pic>
            <p:nvPicPr>
              <p:cNvPr id="3160" name="Picture 22"/>
              <p:cNvPicPr>
                <a:picLocks noChangeAspect="1" noChangeArrowheads="1"/>
              </p:cNvPicPr>
              <p:nvPr/>
            </p:nvPicPr>
            <p:blipFill>
              <a:blip r:embed="rId52" cstate="print"/>
              <a:srcRect/>
              <a:stretch>
                <a:fillRect/>
              </a:stretch>
            </p:blipFill>
            <p:spPr bwMode="auto">
              <a:xfrm>
                <a:off x="7391400" y="1828800"/>
                <a:ext cx="124741" cy="300298"/>
              </a:xfrm>
              <a:prstGeom prst="rect">
                <a:avLst/>
              </a:prstGeom>
              <a:noFill/>
              <a:ln w="9525">
                <a:noFill/>
                <a:miter lim="800000"/>
                <a:headEnd/>
                <a:tailEnd/>
              </a:ln>
            </p:spPr>
          </p:pic>
          <p:pic>
            <p:nvPicPr>
              <p:cNvPr id="3161" name="Picture 7" descr="cardiology"/>
              <p:cNvPicPr>
                <a:picLocks noChangeAspect="1" noChangeArrowheads="1"/>
              </p:cNvPicPr>
              <p:nvPr/>
            </p:nvPicPr>
            <p:blipFill>
              <a:blip r:embed="rId53" cstate="print"/>
              <a:srcRect/>
              <a:stretch>
                <a:fillRect/>
              </a:stretch>
            </p:blipFill>
            <p:spPr bwMode="auto">
              <a:xfrm>
                <a:off x="7391400" y="2438400"/>
                <a:ext cx="310773" cy="331694"/>
              </a:xfrm>
              <a:prstGeom prst="rect">
                <a:avLst/>
              </a:prstGeom>
              <a:noFill/>
              <a:ln w="9525">
                <a:noFill/>
                <a:miter lim="800000"/>
                <a:headEnd/>
                <a:tailEnd/>
              </a:ln>
            </p:spPr>
          </p:pic>
          <p:pic>
            <p:nvPicPr>
              <p:cNvPr id="3162" name="Picture 8" descr="ig_43"/>
              <p:cNvPicPr>
                <a:picLocks noChangeAspect="1" noChangeArrowheads="1"/>
              </p:cNvPicPr>
              <p:nvPr/>
            </p:nvPicPr>
            <p:blipFill>
              <a:blip r:embed="rId54" cstate="print"/>
              <a:srcRect/>
              <a:stretch>
                <a:fillRect/>
              </a:stretch>
            </p:blipFill>
            <p:spPr bwMode="auto">
              <a:xfrm>
                <a:off x="7541383" y="1402976"/>
                <a:ext cx="322573" cy="248771"/>
              </a:xfrm>
              <a:prstGeom prst="rect">
                <a:avLst/>
              </a:prstGeom>
              <a:noFill/>
              <a:ln w="9525">
                <a:noFill/>
                <a:miter lim="800000"/>
                <a:headEnd/>
                <a:tailEnd/>
              </a:ln>
            </p:spPr>
          </p:pic>
          <p:sp>
            <p:nvSpPr>
              <p:cNvPr id="3163" name="Line 29"/>
              <p:cNvSpPr>
                <a:spLocks noChangeShapeType="1"/>
              </p:cNvSpPr>
              <p:nvPr/>
            </p:nvSpPr>
            <p:spPr bwMode="auto">
              <a:xfrm>
                <a:off x="6857899" y="1013235"/>
                <a:ext cx="281669" cy="58077"/>
              </a:xfrm>
              <a:prstGeom prst="line">
                <a:avLst/>
              </a:prstGeom>
              <a:noFill/>
              <a:ln w="12700">
                <a:solidFill>
                  <a:srgbClr val="002776"/>
                </a:solidFill>
                <a:round/>
                <a:headEnd/>
                <a:tailEnd/>
              </a:ln>
            </p:spPr>
            <p:txBody>
              <a:bodyPr/>
              <a:lstStyle/>
              <a:p>
                <a:endParaRPr lang="en-US"/>
              </a:p>
            </p:txBody>
          </p:sp>
          <p:pic>
            <p:nvPicPr>
              <p:cNvPr id="3164" name="Picture 297"/>
              <p:cNvPicPr>
                <a:picLocks noChangeAspect="1" noChangeArrowheads="1"/>
              </p:cNvPicPr>
              <p:nvPr/>
            </p:nvPicPr>
            <p:blipFill>
              <a:blip r:embed="rId55" cstate="print"/>
              <a:srcRect/>
              <a:stretch>
                <a:fillRect/>
              </a:stretch>
            </p:blipFill>
            <p:spPr bwMode="auto">
              <a:xfrm>
                <a:off x="6743322" y="76200"/>
                <a:ext cx="261976" cy="134211"/>
              </a:xfrm>
              <a:prstGeom prst="rect">
                <a:avLst/>
              </a:prstGeom>
              <a:noFill/>
              <a:ln w="12700">
                <a:noFill/>
                <a:miter lim="800000"/>
                <a:headEnd/>
                <a:tailEnd/>
              </a:ln>
            </p:spPr>
          </p:pic>
          <p:sp>
            <p:nvSpPr>
              <p:cNvPr id="3165" name="Freeform 378"/>
              <p:cNvSpPr>
                <a:spLocks/>
              </p:cNvSpPr>
              <p:nvPr/>
            </p:nvSpPr>
            <p:spPr bwMode="auto">
              <a:xfrm rot="9145449" flipH="1">
                <a:off x="7346643" y="625732"/>
                <a:ext cx="156947" cy="6734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a:lstStyle/>
              <a:p>
                <a:endParaRPr lang="en-US"/>
              </a:p>
            </p:txBody>
          </p:sp>
          <p:pic>
            <p:nvPicPr>
              <p:cNvPr id="3166" name="Picture 562"/>
              <p:cNvPicPr>
                <a:picLocks noChangeAspect="1" noChangeArrowheads="1"/>
              </p:cNvPicPr>
              <p:nvPr/>
            </p:nvPicPr>
            <p:blipFill>
              <a:blip r:embed="rId55" cstate="print"/>
              <a:srcRect/>
              <a:stretch>
                <a:fillRect/>
              </a:stretch>
            </p:blipFill>
            <p:spPr bwMode="auto">
              <a:xfrm>
                <a:off x="7295321" y="92305"/>
                <a:ext cx="324636" cy="187407"/>
              </a:xfrm>
              <a:prstGeom prst="rect">
                <a:avLst/>
              </a:prstGeom>
              <a:noFill/>
              <a:ln w="12700">
                <a:noFill/>
                <a:miter lim="800000"/>
                <a:headEnd/>
                <a:tailEnd/>
              </a:ln>
            </p:spPr>
          </p:pic>
          <p:sp>
            <p:nvSpPr>
              <p:cNvPr id="3167" name="Freeform 563"/>
              <p:cNvSpPr>
                <a:spLocks/>
              </p:cNvSpPr>
              <p:nvPr/>
            </p:nvSpPr>
            <p:spPr bwMode="auto">
              <a:xfrm flipH="1">
                <a:off x="7201631" y="219196"/>
                <a:ext cx="185592" cy="5758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endParaRPr lang="en-US"/>
              </a:p>
            </p:txBody>
          </p:sp>
          <p:sp>
            <p:nvSpPr>
              <p:cNvPr id="3168" name="Freeform 564"/>
              <p:cNvSpPr>
                <a:spLocks/>
              </p:cNvSpPr>
              <p:nvPr/>
            </p:nvSpPr>
            <p:spPr bwMode="auto">
              <a:xfrm rot="19107031" flipH="1">
                <a:off x="7337691" y="260191"/>
                <a:ext cx="122335" cy="93215"/>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endParaRPr lang="en-US"/>
              </a:p>
            </p:txBody>
          </p:sp>
          <p:sp>
            <p:nvSpPr>
              <p:cNvPr id="3169" name="Freeform 565"/>
              <p:cNvSpPr>
                <a:spLocks/>
              </p:cNvSpPr>
              <p:nvPr/>
            </p:nvSpPr>
            <p:spPr bwMode="auto">
              <a:xfrm rot="2633371">
                <a:off x="7432576" y="294353"/>
                <a:ext cx="148592" cy="6734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0">
                <a:solidFill>
                  <a:schemeClr val="tx1"/>
                </a:solidFill>
                <a:prstDash val="dash"/>
                <a:round/>
                <a:headEnd type="triangle" w="med" len="med"/>
                <a:tailEnd type="triangle" w="med" len="med"/>
              </a:ln>
            </p:spPr>
            <p:txBody>
              <a:bodyPr/>
              <a:lstStyle/>
              <a:p>
                <a:endParaRPr lang="en-US"/>
              </a:p>
            </p:txBody>
          </p:sp>
          <p:sp>
            <p:nvSpPr>
              <p:cNvPr id="3170" name="Freeform 1006"/>
              <p:cNvSpPr>
                <a:spLocks/>
              </p:cNvSpPr>
              <p:nvPr/>
            </p:nvSpPr>
            <p:spPr bwMode="auto">
              <a:xfrm>
                <a:off x="7031555" y="1016164"/>
                <a:ext cx="190365" cy="87847"/>
              </a:xfrm>
              <a:custGeom>
                <a:avLst/>
                <a:gdLst>
                  <a:gd name="T0" fmla="*/ 2147483647 w 175"/>
                  <a:gd name="T1" fmla="*/ 0 h 120"/>
                  <a:gd name="T2" fmla="*/ 0 w 175"/>
                  <a:gd name="T3" fmla="*/ 2147483647 h 120"/>
                  <a:gd name="T4" fmla="*/ 2147483647 w 175"/>
                  <a:gd name="T5" fmla="*/ 2147483647 h 120"/>
                  <a:gd name="T6" fmla="*/ 2147483647 w 175"/>
                  <a:gd name="T7" fmla="*/ 0 h 120"/>
                  <a:gd name="T8" fmla="*/ 0 60000 65536"/>
                  <a:gd name="T9" fmla="*/ 0 60000 65536"/>
                  <a:gd name="T10" fmla="*/ 0 60000 65536"/>
                  <a:gd name="T11" fmla="*/ 0 60000 65536"/>
                  <a:gd name="T12" fmla="*/ 0 w 175"/>
                  <a:gd name="T13" fmla="*/ 0 h 120"/>
                  <a:gd name="T14" fmla="*/ 175 w 175"/>
                  <a:gd name="T15" fmla="*/ 120 h 120"/>
                </a:gdLst>
                <a:ahLst/>
                <a:cxnLst>
                  <a:cxn ang="T8">
                    <a:pos x="T0" y="T1"/>
                  </a:cxn>
                  <a:cxn ang="T9">
                    <a:pos x="T2" y="T3"/>
                  </a:cxn>
                  <a:cxn ang="T10">
                    <a:pos x="T4" y="T5"/>
                  </a:cxn>
                  <a:cxn ang="T11">
                    <a:pos x="T6" y="T7"/>
                  </a:cxn>
                </a:cxnLst>
                <a:rect l="T12" t="T13" r="T14" b="T15"/>
                <a:pathLst>
                  <a:path w="175" h="120">
                    <a:moveTo>
                      <a:pt x="88" y="0"/>
                    </a:moveTo>
                    <a:lnTo>
                      <a:pt x="0" y="120"/>
                    </a:lnTo>
                    <a:lnTo>
                      <a:pt x="175" y="120"/>
                    </a:lnTo>
                    <a:lnTo>
                      <a:pt x="88" y="0"/>
                    </a:lnTo>
                    <a:close/>
                  </a:path>
                </a:pathLst>
              </a:custGeom>
              <a:solidFill>
                <a:srgbClr val="000000"/>
              </a:solidFill>
              <a:ln w="6350">
                <a:solidFill>
                  <a:srgbClr val="000000"/>
                </a:solidFill>
                <a:round/>
                <a:headEnd/>
                <a:tailEnd/>
              </a:ln>
            </p:spPr>
            <p:txBody>
              <a:bodyPr/>
              <a:lstStyle/>
              <a:p>
                <a:endParaRPr lang="en-US"/>
              </a:p>
            </p:txBody>
          </p:sp>
          <p:sp>
            <p:nvSpPr>
              <p:cNvPr id="3171" name="Freeform 1007"/>
              <p:cNvSpPr>
                <a:spLocks/>
              </p:cNvSpPr>
              <p:nvPr/>
            </p:nvSpPr>
            <p:spPr bwMode="auto">
              <a:xfrm>
                <a:off x="7035732" y="961503"/>
                <a:ext cx="229752" cy="66374"/>
              </a:xfrm>
              <a:custGeom>
                <a:avLst/>
                <a:gdLst>
                  <a:gd name="T0" fmla="*/ 0 w 211"/>
                  <a:gd name="T1" fmla="*/ 0 h 91"/>
                  <a:gd name="T2" fmla="*/ 2147483647 w 211"/>
                  <a:gd name="T3" fmla="*/ 2147483647 h 91"/>
                  <a:gd name="T4" fmla="*/ 2147483647 w 211"/>
                  <a:gd name="T5" fmla="*/ 2147483647 h 91"/>
                  <a:gd name="T6" fmla="*/ 2147483647 w 211"/>
                  <a:gd name="T7" fmla="*/ 2147483647 h 91"/>
                  <a:gd name="T8" fmla="*/ 2147483647 w 211"/>
                  <a:gd name="T9" fmla="*/ 2147483647 h 91"/>
                  <a:gd name="T10" fmla="*/ 2147483647 w 211"/>
                  <a:gd name="T11" fmla="*/ 2147483647 h 91"/>
                  <a:gd name="T12" fmla="*/ 2147483647 w 211"/>
                  <a:gd name="T13" fmla="*/ 2147483647 h 91"/>
                  <a:gd name="T14" fmla="*/ 2147483647 w 211"/>
                  <a:gd name="T15" fmla="*/ 2147483647 h 91"/>
                  <a:gd name="T16" fmla="*/ 2147483647 w 211"/>
                  <a:gd name="T17" fmla="*/ 2147483647 h 91"/>
                  <a:gd name="T18" fmla="*/ 2147483647 w 211"/>
                  <a:gd name="T19" fmla="*/ 2147483647 h 91"/>
                  <a:gd name="T20" fmla="*/ 2147483647 w 211"/>
                  <a:gd name="T21" fmla="*/ 2147483647 h 91"/>
                  <a:gd name="T22" fmla="*/ 2147483647 w 211"/>
                  <a:gd name="T23" fmla="*/ 2147483647 h 91"/>
                  <a:gd name="T24" fmla="*/ 2147483647 w 211"/>
                  <a:gd name="T25" fmla="*/ 2147483647 h 91"/>
                  <a:gd name="T26" fmla="*/ 2147483647 w 211"/>
                  <a:gd name="T27" fmla="*/ 2147483647 h 91"/>
                  <a:gd name="T28" fmla="*/ 2147483647 w 211"/>
                  <a:gd name="T29" fmla="*/ 2147483647 h 91"/>
                  <a:gd name="T30" fmla="*/ 2147483647 w 211"/>
                  <a:gd name="T31" fmla="*/ 2147483647 h 91"/>
                  <a:gd name="T32" fmla="*/ 2147483647 w 211"/>
                  <a:gd name="T33" fmla="*/ 2147483647 h 91"/>
                  <a:gd name="T34" fmla="*/ 2147483647 w 211"/>
                  <a:gd name="T35" fmla="*/ 2147483647 h 91"/>
                  <a:gd name="T36" fmla="*/ 2147483647 w 211"/>
                  <a:gd name="T37" fmla="*/ 2147483647 h 91"/>
                  <a:gd name="T38" fmla="*/ 2147483647 w 211"/>
                  <a:gd name="T39" fmla="*/ 2147483647 h 91"/>
                  <a:gd name="T40" fmla="*/ 0 w 211"/>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91"/>
                  <a:gd name="T65" fmla="*/ 211 w 211"/>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lnTo>
                      <a:pt x="0" y="0"/>
                    </a:lnTo>
                    <a:close/>
                  </a:path>
                </a:pathLst>
              </a:custGeom>
              <a:solidFill>
                <a:srgbClr val="000000"/>
              </a:solidFill>
              <a:ln w="9525">
                <a:noFill/>
                <a:round/>
                <a:headEnd/>
                <a:tailEnd/>
              </a:ln>
            </p:spPr>
            <p:txBody>
              <a:bodyPr/>
              <a:lstStyle/>
              <a:p>
                <a:endParaRPr lang="en-US"/>
              </a:p>
            </p:txBody>
          </p:sp>
          <p:sp>
            <p:nvSpPr>
              <p:cNvPr id="3172" name="Freeform 1008"/>
              <p:cNvSpPr>
                <a:spLocks/>
              </p:cNvSpPr>
              <p:nvPr/>
            </p:nvSpPr>
            <p:spPr bwMode="auto">
              <a:xfrm>
                <a:off x="7035732" y="961503"/>
                <a:ext cx="229752" cy="66374"/>
              </a:xfrm>
              <a:custGeom>
                <a:avLst/>
                <a:gdLst>
                  <a:gd name="T0" fmla="*/ 0 w 211"/>
                  <a:gd name="T1" fmla="*/ 0 h 91"/>
                  <a:gd name="T2" fmla="*/ 2147483647 w 211"/>
                  <a:gd name="T3" fmla="*/ 2147483647 h 91"/>
                  <a:gd name="T4" fmla="*/ 2147483647 w 211"/>
                  <a:gd name="T5" fmla="*/ 2147483647 h 91"/>
                  <a:gd name="T6" fmla="*/ 2147483647 w 211"/>
                  <a:gd name="T7" fmla="*/ 2147483647 h 91"/>
                  <a:gd name="T8" fmla="*/ 2147483647 w 211"/>
                  <a:gd name="T9" fmla="*/ 2147483647 h 91"/>
                  <a:gd name="T10" fmla="*/ 2147483647 w 211"/>
                  <a:gd name="T11" fmla="*/ 2147483647 h 91"/>
                  <a:gd name="T12" fmla="*/ 2147483647 w 211"/>
                  <a:gd name="T13" fmla="*/ 2147483647 h 91"/>
                  <a:gd name="T14" fmla="*/ 2147483647 w 211"/>
                  <a:gd name="T15" fmla="*/ 2147483647 h 91"/>
                  <a:gd name="T16" fmla="*/ 2147483647 w 211"/>
                  <a:gd name="T17" fmla="*/ 2147483647 h 91"/>
                  <a:gd name="T18" fmla="*/ 2147483647 w 211"/>
                  <a:gd name="T19" fmla="*/ 2147483647 h 91"/>
                  <a:gd name="T20" fmla="*/ 2147483647 w 211"/>
                  <a:gd name="T21" fmla="*/ 2147483647 h 91"/>
                  <a:gd name="T22" fmla="*/ 2147483647 w 211"/>
                  <a:gd name="T23" fmla="*/ 2147483647 h 91"/>
                  <a:gd name="T24" fmla="*/ 2147483647 w 211"/>
                  <a:gd name="T25" fmla="*/ 2147483647 h 91"/>
                  <a:gd name="T26" fmla="*/ 2147483647 w 211"/>
                  <a:gd name="T27" fmla="*/ 2147483647 h 91"/>
                  <a:gd name="T28" fmla="*/ 2147483647 w 211"/>
                  <a:gd name="T29" fmla="*/ 2147483647 h 91"/>
                  <a:gd name="T30" fmla="*/ 2147483647 w 211"/>
                  <a:gd name="T31" fmla="*/ 2147483647 h 91"/>
                  <a:gd name="T32" fmla="*/ 2147483647 w 211"/>
                  <a:gd name="T33" fmla="*/ 2147483647 h 91"/>
                  <a:gd name="T34" fmla="*/ 2147483647 w 211"/>
                  <a:gd name="T35" fmla="*/ 2147483647 h 91"/>
                  <a:gd name="T36" fmla="*/ 2147483647 w 211"/>
                  <a:gd name="T37" fmla="*/ 2147483647 h 91"/>
                  <a:gd name="T38" fmla="*/ 2147483647 w 211"/>
                  <a:gd name="T39" fmla="*/ 2147483647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1"/>
                  <a:gd name="T61" fmla="*/ 0 h 91"/>
                  <a:gd name="T62" fmla="*/ 211 w 211"/>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1" h="91">
                    <a:moveTo>
                      <a:pt x="0" y="0"/>
                    </a:moveTo>
                    <a:lnTo>
                      <a:pt x="4" y="12"/>
                    </a:lnTo>
                    <a:lnTo>
                      <a:pt x="12" y="35"/>
                    </a:lnTo>
                    <a:lnTo>
                      <a:pt x="20" y="47"/>
                    </a:lnTo>
                    <a:lnTo>
                      <a:pt x="32" y="59"/>
                    </a:lnTo>
                    <a:lnTo>
                      <a:pt x="40" y="67"/>
                    </a:lnTo>
                    <a:lnTo>
                      <a:pt x="44" y="71"/>
                    </a:lnTo>
                    <a:lnTo>
                      <a:pt x="60" y="79"/>
                    </a:lnTo>
                    <a:lnTo>
                      <a:pt x="84" y="87"/>
                    </a:lnTo>
                    <a:lnTo>
                      <a:pt x="104" y="91"/>
                    </a:lnTo>
                    <a:lnTo>
                      <a:pt x="112" y="91"/>
                    </a:lnTo>
                    <a:lnTo>
                      <a:pt x="115" y="91"/>
                    </a:lnTo>
                    <a:lnTo>
                      <a:pt x="123" y="91"/>
                    </a:lnTo>
                    <a:lnTo>
                      <a:pt x="139" y="91"/>
                    </a:lnTo>
                    <a:lnTo>
                      <a:pt x="147" y="91"/>
                    </a:lnTo>
                    <a:lnTo>
                      <a:pt x="163" y="87"/>
                    </a:lnTo>
                    <a:lnTo>
                      <a:pt x="179" y="83"/>
                    </a:lnTo>
                    <a:lnTo>
                      <a:pt x="187" y="79"/>
                    </a:lnTo>
                    <a:lnTo>
                      <a:pt x="203" y="71"/>
                    </a:lnTo>
                    <a:lnTo>
                      <a:pt x="211" y="67"/>
                    </a:lnTo>
                  </a:path>
                </a:pathLst>
              </a:custGeom>
              <a:noFill/>
              <a:ln w="6350">
                <a:solidFill>
                  <a:srgbClr val="000000"/>
                </a:solidFill>
                <a:round/>
                <a:headEnd/>
                <a:tailEnd/>
              </a:ln>
            </p:spPr>
            <p:txBody>
              <a:bodyPr/>
              <a:lstStyle/>
              <a:p>
                <a:endParaRPr lang="en-US"/>
              </a:p>
            </p:txBody>
          </p:sp>
          <p:sp>
            <p:nvSpPr>
              <p:cNvPr id="3173" name="Freeform 1009"/>
              <p:cNvSpPr>
                <a:spLocks/>
              </p:cNvSpPr>
              <p:nvPr/>
            </p:nvSpPr>
            <p:spPr bwMode="auto">
              <a:xfrm>
                <a:off x="7035732" y="949790"/>
                <a:ext cx="229752" cy="63445"/>
              </a:xfrm>
              <a:custGeom>
                <a:avLst/>
                <a:gdLst>
                  <a:gd name="T0" fmla="*/ 2147483647 w 211"/>
                  <a:gd name="T1" fmla="*/ 0 h 87"/>
                  <a:gd name="T2" fmla="*/ 2147483647 w 211"/>
                  <a:gd name="T3" fmla="*/ 0 h 87"/>
                  <a:gd name="T4" fmla="*/ 2147483647 w 211"/>
                  <a:gd name="T5" fmla="*/ 2147483647 h 87"/>
                  <a:gd name="T6" fmla="*/ 2147483647 w 211"/>
                  <a:gd name="T7" fmla="*/ 2147483647 h 87"/>
                  <a:gd name="T8" fmla="*/ 2147483647 w 211"/>
                  <a:gd name="T9" fmla="*/ 2147483647 h 87"/>
                  <a:gd name="T10" fmla="*/ 2147483647 w 211"/>
                  <a:gd name="T11" fmla="*/ 2147483647 h 87"/>
                  <a:gd name="T12" fmla="*/ 2147483647 w 211"/>
                  <a:gd name="T13" fmla="*/ 2147483647 h 87"/>
                  <a:gd name="T14" fmla="*/ 2147483647 w 211"/>
                  <a:gd name="T15" fmla="*/ 2147483647 h 87"/>
                  <a:gd name="T16" fmla="*/ 2147483647 w 211"/>
                  <a:gd name="T17" fmla="*/ 2147483647 h 87"/>
                  <a:gd name="T18" fmla="*/ 2147483647 w 211"/>
                  <a:gd name="T19" fmla="*/ 2147483647 h 87"/>
                  <a:gd name="T20" fmla="*/ 2147483647 w 211"/>
                  <a:gd name="T21" fmla="*/ 2147483647 h 87"/>
                  <a:gd name="T22" fmla="*/ 2147483647 w 211"/>
                  <a:gd name="T23" fmla="*/ 2147483647 h 87"/>
                  <a:gd name="T24" fmla="*/ 2147483647 w 211"/>
                  <a:gd name="T25" fmla="*/ 2147483647 h 87"/>
                  <a:gd name="T26" fmla="*/ 2147483647 w 211"/>
                  <a:gd name="T27" fmla="*/ 2147483647 h 87"/>
                  <a:gd name="T28" fmla="*/ 2147483647 w 211"/>
                  <a:gd name="T29" fmla="*/ 2147483647 h 87"/>
                  <a:gd name="T30" fmla="*/ 2147483647 w 211"/>
                  <a:gd name="T31" fmla="*/ 2147483647 h 87"/>
                  <a:gd name="T32" fmla="*/ 2147483647 w 211"/>
                  <a:gd name="T33" fmla="*/ 2147483647 h 87"/>
                  <a:gd name="T34" fmla="*/ 2147483647 w 211"/>
                  <a:gd name="T35" fmla="*/ 2147483647 h 87"/>
                  <a:gd name="T36" fmla="*/ 2147483647 w 211"/>
                  <a:gd name="T37" fmla="*/ 2147483647 h 87"/>
                  <a:gd name="T38" fmla="*/ 2147483647 w 211"/>
                  <a:gd name="T39" fmla="*/ 2147483647 h 87"/>
                  <a:gd name="T40" fmla="*/ 2147483647 w 211"/>
                  <a:gd name="T41" fmla="*/ 2147483647 h 87"/>
                  <a:gd name="T42" fmla="*/ 2147483647 w 211"/>
                  <a:gd name="T43" fmla="*/ 2147483647 h 87"/>
                  <a:gd name="T44" fmla="*/ 2147483647 w 211"/>
                  <a:gd name="T45" fmla="*/ 2147483647 h 87"/>
                  <a:gd name="T46" fmla="*/ 2147483647 w 211"/>
                  <a:gd name="T47" fmla="*/ 2147483647 h 87"/>
                  <a:gd name="T48" fmla="*/ 2147483647 w 211"/>
                  <a:gd name="T49" fmla="*/ 2147483647 h 87"/>
                  <a:gd name="T50" fmla="*/ 2147483647 w 211"/>
                  <a:gd name="T51" fmla="*/ 2147483647 h 87"/>
                  <a:gd name="T52" fmla="*/ 2147483647 w 211"/>
                  <a:gd name="T53" fmla="*/ 2147483647 h 87"/>
                  <a:gd name="T54" fmla="*/ 2147483647 w 211"/>
                  <a:gd name="T55" fmla="*/ 2147483647 h 87"/>
                  <a:gd name="T56" fmla="*/ 2147483647 w 211"/>
                  <a:gd name="T57" fmla="*/ 2147483647 h 87"/>
                  <a:gd name="T58" fmla="*/ 2147483647 w 211"/>
                  <a:gd name="T59" fmla="*/ 2147483647 h 87"/>
                  <a:gd name="T60" fmla="*/ 2147483647 w 211"/>
                  <a:gd name="T61" fmla="*/ 2147483647 h 87"/>
                  <a:gd name="T62" fmla="*/ 2147483647 w 211"/>
                  <a:gd name="T63" fmla="*/ 2147483647 h 87"/>
                  <a:gd name="T64" fmla="*/ 2147483647 w 211"/>
                  <a:gd name="T65" fmla="*/ 2147483647 h 87"/>
                  <a:gd name="T66" fmla="*/ 2147483647 w 211"/>
                  <a:gd name="T67" fmla="*/ 2147483647 h 87"/>
                  <a:gd name="T68" fmla="*/ 2147483647 w 211"/>
                  <a:gd name="T69" fmla="*/ 2147483647 h 87"/>
                  <a:gd name="T70" fmla="*/ 2147483647 w 211"/>
                  <a:gd name="T71" fmla="*/ 2147483647 h 87"/>
                  <a:gd name="T72" fmla="*/ 0 w 211"/>
                  <a:gd name="T73" fmla="*/ 2147483647 h 87"/>
                  <a:gd name="T74" fmla="*/ 0 w 211"/>
                  <a:gd name="T75" fmla="*/ 2147483647 h 87"/>
                  <a:gd name="T76" fmla="*/ 0 w 211"/>
                  <a:gd name="T77" fmla="*/ 2147483647 h 87"/>
                  <a:gd name="T78" fmla="*/ 0 w 211"/>
                  <a:gd name="T79" fmla="*/ 2147483647 h 87"/>
                  <a:gd name="T80" fmla="*/ 2147483647 w 211"/>
                  <a:gd name="T81" fmla="*/ 2147483647 h 87"/>
                  <a:gd name="T82" fmla="*/ 2147483647 w 211"/>
                  <a:gd name="T83" fmla="*/ 2147483647 h 87"/>
                  <a:gd name="T84" fmla="*/ 2147483647 w 211"/>
                  <a:gd name="T85" fmla="*/ 0 h 87"/>
                  <a:gd name="T86" fmla="*/ 2147483647 w 211"/>
                  <a:gd name="T87" fmla="*/ 0 h 87"/>
                  <a:gd name="T88" fmla="*/ 2147483647 w 211"/>
                  <a:gd name="T89" fmla="*/ 0 h 87"/>
                  <a:gd name="T90" fmla="*/ 2147483647 w 211"/>
                  <a:gd name="T91" fmla="*/ 0 h 87"/>
                  <a:gd name="T92" fmla="*/ 2147483647 w 211"/>
                  <a:gd name="T93" fmla="*/ 0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1"/>
                  <a:gd name="T142" fmla="*/ 0 h 87"/>
                  <a:gd name="T143" fmla="*/ 211 w 211"/>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1" h="87">
                    <a:moveTo>
                      <a:pt x="44" y="0"/>
                    </a:moveTo>
                    <a:lnTo>
                      <a:pt x="56" y="0"/>
                    </a:lnTo>
                    <a:lnTo>
                      <a:pt x="84" y="4"/>
                    </a:lnTo>
                    <a:lnTo>
                      <a:pt x="104" y="8"/>
                    </a:lnTo>
                    <a:lnTo>
                      <a:pt x="131" y="20"/>
                    </a:lnTo>
                    <a:lnTo>
                      <a:pt x="143" y="24"/>
                    </a:lnTo>
                    <a:lnTo>
                      <a:pt x="151" y="28"/>
                    </a:lnTo>
                    <a:lnTo>
                      <a:pt x="163" y="32"/>
                    </a:lnTo>
                    <a:lnTo>
                      <a:pt x="171" y="35"/>
                    </a:lnTo>
                    <a:lnTo>
                      <a:pt x="183" y="43"/>
                    </a:lnTo>
                    <a:lnTo>
                      <a:pt x="191" y="47"/>
                    </a:lnTo>
                    <a:lnTo>
                      <a:pt x="195" y="51"/>
                    </a:lnTo>
                    <a:lnTo>
                      <a:pt x="203" y="59"/>
                    </a:lnTo>
                    <a:lnTo>
                      <a:pt x="207" y="67"/>
                    </a:lnTo>
                    <a:lnTo>
                      <a:pt x="211" y="71"/>
                    </a:lnTo>
                    <a:lnTo>
                      <a:pt x="211" y="75"/>
                    </a:lnTo>
                    <a:lnTo>
                      <a:pt x="211" y="79"/>
                    </a:lnTo>
                    <a:lnTo>
                      <a:pt x="203" y="87"/>
                    </a:lnTo>
                    <a:lnTo>
                      <a:pt x="199" y="87"/>
                    </a:lnTo>
                    <a:lnTo>
                      <a:pt x="191" y="87"/>
                    </a:lnTo>
                    <a:lnTo>
                      <a:pt x="179" y="87"/>
                    </a:lnTo>
                    <a:lnTo>
                      <a:pt x="175" y="87"/>
                    </a:lnTo>
                    <a:lnTo>
                      <a:pt x="163" y="87"/>
                    </a:lnTo>
                    <a:lnTo>
                      <a:pt x="135" y="83"/>
                    </a:lnTo>
                    <a:lnTo>
                      <a:pt x="112" y="79"/>
                    </a:lnTo>
                    <a:lnTo>
                      <a:pt x="84" y="71"/>
                    </a:lnTo>
                    <a:lnTo>
                      <a:pt x="68" y="63"/>
                    </a:lnTo>
                    <a:lnTo>
                      <a:pt x="60" y="59"/>
                    </a:lnTo>
                    <a:lnTo>
                      <a:pt x="44" y="51"/>
                    </a:lnTo>
                    <a:lnTo>
                      <a:pt x="36" y="47"/>
                    </a:lnTo>
                    <a:lnTo>
                      <a:pt x="20" y="39"/>
                    </a:lnTo>
                    <a:lnTo>
                      <a:pt x="16" y="35"/>
                    </a:lnTo>
                    <a:lnTo>
                      <a:pt x="8" y="28"/>
                    </a:lnTo>
                    <a:lnTo>
                      <a:pt x="4" y="24"/>
                    </a:lnTo>
                    <a:lnTo>
                      <a:pt x="0" y="16"/>
                    </a:lnTo>
                    <a:lnTo>
                      <a:pt x="0" y="12"/>
                    </a:lnTo>
                    <a:lnTo>
                      <a:pt x="4" y="4"/>
                    </a:lnTo>
                    <a:lnTo>
                      <a:pt x="12" y="0"/>
                    </a:lnTo>
                    <a:lnTo>
                      <a:pt x="16" y="0"/>
                    </a:lnTo>
                    <a:lnTo>
                      <a:pt x="24" y="0"/>
                    </a:lnTo>
                    <a:lnTo>
                      <a:pt x="40" y="0"/>
                    </a:lnTo>
                    <a:lnTo>
                      <a:pt x="44" y="0"/>
                    </a:lnTo>
                    <a:close/>
                  </a:path>
                </a:pathLst>
              </a:custGeom>
              <a:solidFill>
                <a:srgbClr val="FFFFFF"/>
              </a:solidFill>
              <a:ln w="6350">
                <a:solidFill>
                  <a:srgbClr val="000000"/>
                </a:solidFill>
                <a:round/>
                <a:headEnd/>
                <a:tailEnd/>
              </a:ln>
            </p:spPr>
            <p:txBody>
              <a:bodyPr/>
              <a:lstStyle/>
              <a:p>
                <a:endParaRPr lang="en-US"/>
              </a:p>
            </p:txBody>
          </p:sp>
          <p:pic>
            <p:nvPicPr>
              <p:cNvPr id="3174" name="Picture 569" descr="Picture"/>
              <p:cNvPicPr>
                <a:picLocks noChangeAspect="1" noChangeArrowheads="1"/>
              </p:cNvPicPr>
              <p:nvPr/>
            </p:nvPicPr>
            <p:blipFill>
              <a:blip r:embed="rId56" cstate="print"/>
              <a:srcRect/>
              <a:stretch>
                <a:fillRect/>
              </a:stretch>
            </p:blipFill>
            <p:spPr bwMode="auto">
              <a:xfrm>
                <a:off x="5562600" y="533400"/>
                <a:ext cx="521987" cy="264649"/>
              </a:xfrm>
              <a:prstGeom prst="rect">
                <a:avLst/>
              </a:prstGeom>
              <a:noFill/>
              <a:ln w="9525">
                <a:noFill/>
                <a:miter lim="800000"/>
                <a:headEnd/>
                <a:tailEnd/>
              </a:ln>
            </p:spPr>
          </p:pic>
          <p:sp>
            <p:nvSpPr>
              <p:cNvPr id="3175" name="Freeform 298"/>
              <p:cNvSpPr>
                <a:spLocks/>
              </p:cNvSpPr>
              <p:nvPr/>
            </p:nvSpPr>
            <p:spPr bwMode="auto">
              <a:xfrm flipH="1">
                <a:off x="6055858" y="685273"/>
                <a:ext cx="193946" cy="112249"/>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a:lstStyle/>
              <a:p>
                <a:endParaRPr lang="en-US"/>
              </a:p>
            </p:txBody>
          </p:sp>
          <p:pic>
            <p:nvPicPr>
              <p:cNvPr id="3176" name="Picture 448"/>
              <p:cNvPicPr>
                <a:picLocks noChangeAspect="1" noChangeArrowheads="1"/>
              </p:cNvPicPr>
              <p:nvPr/>
            </p:nvPicPr>
            <p:blipFill>
              <a:blip r:embed="rId57"/>
              <a:srcRect/>
              <a:stretch>
                <a:fillRect/>
              </a:stretch>
            </p:blipFill>
            <p:spPr bwMode="auto">
              <a:xfrm>
                <a:off x="6187145" y="595474"/>
                <a:ext cx="276298" cy="97120"/>
              </a:xfrm>
              <a:prstGeom prst="rect">
                <a:avLst/>
              </a:prstGeom>
              <a:noFill/>
              <a:ln w="12700">
                <a:noFill/>
                <a:miter lim="800000"/>
                <a:headEnd/>
                <a:tailEnd/>
              </a:ln>
            </p:spPr>
          </p:pic>
          <p:pic>
            <p:nvPicPr>
              <p:cNvPr id="3177" name="Picture 450"/>
              <p:cNvPicPr>
                <a:picLocks noChangeAspect="1" noChangeArrowheads="1"/>
              </p:cNvPicPr>
              <p:nvPr/>
            </p:nvPicPr>
            <p:blipFill>
              <a:blip r:embed="rId58"/>
              <a:srcRect/>
              <a:stretch>
                <a:fillRect/>
              </a:stretch>
            </p:blipFill>
            <p:spPr bwMode="auto">
              <a:xfrm>
                <a:off x="6553200" y="685800"/>
                <a:ext cx="469599" cy="228600"/>
              </a:xfrm>
              <a:prstGeom prst="rect">
                <a:avLst/>
              </a:prstGeom>
              <a:noFill/>
              <a:ln w="12700">
                <a:noFill/>
                <a:miter lim="800000"/>
                <a:headEnd/>
                <a:tailEnd/>
              </a:ln>
            </p:spPr>
          </p:pic>
          <p:sp>
            <p:nvSpPr>
              <p:cNvPr id="3178" name="Freeform 443"/>
              <p:cNvSpPr>
                <a:spLocks/>
              </p:cNvSpPr>
              <p:nvPr/>
            </p:nvSpPr>
            <p:spPr bwMode="auto">
              <a:xfrm rot="3298951" flipH="1">
                <a:off x="6482695" y="623461"/>
                <a:ext cx="89799" cy="97271"/>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6350">
                <a:solidFill>
                  <a:schemeClr val="tx1"/>
                </a:solidFill>
                <a:round/>
                <a:headEnd type="triangle" w="med" len="med"/>
                <a:tailEnd type="triangle" w="med" len="med"/>
              </a:ln>
            </p:spPr>
            <p:txBody>
              <a:bodyPr rot="10800000" vert="eaVert"/>
              <a:lstStyle/>
              <a:p>
                <a:endParaRPr lang="en-US"/>
              </a:p>
            </p:txBody>
          </p:sp>
          <p:sp>
            <p:nvSpPr>
              <p:cNvPr id="3179" name="Freeform 559"/>
              <p:cNvSpPr>
                <a:spLocks/>
              </p:cNvSpPr>
              <p:nvPr/>
            </p:nvSpPr>
            <p:spPr bwMode="auto">
              <a:xfrm rot="2232072">
                <a:off x="6677679" y="245061"/>
                <a:ext cx="244670" cy="359197"/>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endParaRPr lang="en-US"/>
              </a:p>
            </p:txBody>
          </p:sp>
          <p:sp>
            <p:nvSpPr>
              <p:cNvPr id="3180" name="Freeform 558"/>
              <p:cNvSpPr>
                <a:spLocks/>
              </p:cNvSpPr>
              <p:nvPr/>
            </p:nvSpPr>
            <p:spPr bwMode="auto">
              <a:xfrm flipH="1">
                <a:off x="6322608" y="176248"/>
                <a:ext cx="497695" cy="426546"/>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endParaRPr lang="en-US"/>
              </a:p>
            </p:txBody>
          </p:sp>
          <p:sp>
            <p:nvSpPr>
              <p:cNvPr id="3181" name="Freeform 560"/>
              <p:cNvSpPr>
                <a:spLocks/>
              </p:cNvSpPr>
              <p:nvPr/>
            </p:nvSpPr>
            <p:spPr bwMode="auto">
              <a:xfrm>
                <a:off x="6912800" y="243597"/>
                <a:ext cx="247654" cy="706681"/>
              </a:xfrm>
              <a:custGeom>
                <a:avLst/>
                <a:gdLst>
                  <a:gd name="T0" fmla="*/ 0 w 394"/>
                  <a:gd name="T1" fmla="*/ 0 h 483"/>
                  <a:gd name="T2" fmla="*/ 2147483647 w 394"/>
                  <a:gd name="T3" fmla="*/ 2147483647 h 483"/>
                  <a:gd name="T4" fmla="*/ 2147483647 w 394"/>
                  <a:gd name="T5" fmla="*/ 2147483647 h 483"/>
                  <a:gd name="T6" fmla="*/ 2147483647 w 394"/>
                  <a:gd name="T7" fmla="*/ 2147483647 h 483"/>
                  <a:gd name="T8" fmla="*/ 0 60000 65536"/>
                  <a:gd name="T9" fmla="*/ 0 60000 65536"/>
                  <a:gd name="T10" fmla="*/ 0 60000 65536"/>
                  <a:gd name="T11" fmla="*/ 0 60000 65536"/>
                  <a:gd name="T12" fmla="*/ 0 w 394"/>
                  <a:gd name="T13" fmla="*/ 0 h 483"/>
                  <a:gd name="T14" fmla="*/ 394 w 394"/>
                  <a:gd name="T15" fmla="*/ 483 h 483"/>
                </a:gdLst>
                <a:ahLst/>
                <a:cxnLst>
                  <a:cxn ang="T8">
                    <a:pos x="T0" y="T1"/>
                  </a:cxn>
                  <a:cxn ang="T9">
                    <a:pos x="T2" y="T3"/>
                  </a:cxn>
                  <a:cxn ang="T10">
                    <a:pos x="T4" y="T5"/>
                  </a:cxn>
                  <a:cxn ang="T11">
                    <a:pos x="T6" y="T7"/>
                  </a:cxn>
                </a:cxnLst>
                <a:rect l="T12" t="T13" r="T14" b="T15"/>
                <a:pathLst>
                  <a:path w="394" h="483">
                    <a:moveTo>
                      <a:pt x="0" y="0"/>
                    </a:moveTo>
                    <a:lnTo>
                      <a:pt x="198" y="272"/>
                    </a:lnTo>
                    <a:lnTo>
                      <a:pt x="198" y="180"/>
                    </a:lnTo>
                    <a:lnTo>
                      <a:pt x="394" y="483"/>
                    </a:lnTo>
                  </a:path>
                </a:pathLst>
              </a:custGeom>
              <a:noFill/>
              <a:ln w="12700">
                <a:solidFill>
                  <a:schemeClr val="tx1"/>
                </a:solidFill>
                <a:prstDash val="dash"/>
                <a:round/>
                <a:headEnd type="triangle" w="med" len="med"/>
                <a:tailEnd type="triangle" w="med" len="med"/>
              </a:ln>
            </p:spPr>
            <p:txBody>
              <a:bodyPr/>
              <a:lstStyle/>
              <a:p>
                <a:endParaRPr lang="en-US"/>
              </a:p>
            </p:txBody>
          </p:sp>
          <p:pic>
            <p:nvPicPr>
              <p:cNvPr id="3182" name="Picture 449"/>
              <p:cNvPicPr>
                <a:picLocks noChangeAspect="1" noChangeArrowheads="1"/>
              </p:cNvPicPr>
              <p:nvPr/>
            </p:nvPicPr>
            <p:blipFill>
              <a:blip r:embed="rId59"/>
              <a:srcRect/>
              <a:stretch>
                <a:fillRect/>
              </a:stretch>
            </p:blipFill>
            <p:spPr bwMode="auto">
              <a:xfrm>
                <a:off x="7134462" y="715042"/>
                <a:ext cx="320791" cy="123157"/>
              </a:xfrm>
              <a:prstGeom prst="rect">
                <a:avLst/>
              </a:prstGeom>
              <a:noFill/>
              <a:ln w="12700">
                <a:noFill/>
                <a:miter lim="800000"/>
                <a:headEnd/>
                <a:tailEnd/>
              </a:ln>
            </p:spPr>
          </p:pic>
          <p:sp>
            <p:nvSpPr>
              <p:cNvPr id="3183" name="Freeform 300"/>
              <p:cNvSpPr>
                <a:spLocks/>
              </p:cNvSpPr>
              <p:nvPr/>
            </p:nvSpPr>
            <p:spPr bwMode="auto">
              <a:xfrm flipH="1">
                <a:off x="7538799" y="567168"/>
                <a:ext cx="2984" cy="3905"/>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close/>
                  </a:path>
                </a:pathLst>
              </a:custGeom>
              <a:solidFill>
                <a:srgbClr val="FF6600"/>
              </a:solidFill>
              <a:ln w="9525">
                <a:noFill/>
                <a:round/>
                <a:headEnd/>
                <a:tailEnd/>
              </a:ln>
            </p:spPr>
            <p:txBody>
              <a:bodyPr/>
              <a:lstStyle/>
              <a:p>
                <a:endParaRPr lang="en-US"/>
              </a:p>
            </p:txBody>
          </p:sp>
          <p:sp>
            <p:nvSpPr>
              <p:cNvPr id="3184" name="Freeform 301"/>
              <p:cNvSpPr>
                <a:spLocks/>
              </p:cNvSpPr>
              <p:nvPr/>
            </p:nvSpPr>
            <p:spPr bwMode="auto">
              <a:xfrm flipH="1">
                <a:off x="7538799" y="567168"/>
                <a:ext cx="2984" cy="3905"/>
              </a:xfrm>
              <a:custGeom>
                <a:avLst/>
                <a:gdLst>
                  <a:gd name="T0" fmla="*/ 2147483647 w 12"/>
                  <a:gd name="T1" fmla="*/ 0 h 17"/>
                  <a:gd name="T2" fmla="*/ 2147483647 w 12"/>
                  <a:gd name="T3" fmla="*/ 2147483647 h 17"/>
                  <a:gd name="T4" fmla="*/ 2147483647 w 12"/>
                  <a:gd name="T5" fmla="*/ 2147483647 h 17"/>
                  <a:gd name="T6" fmla="*/ 0 w 12"/>
                  <a:gd name="T7" fmla="*/ 2147483647 h 17"/>
                  <a:gd name="T8" fmla="*/ 2147483647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5" y="0"/>
                    </a:moveTo>
                    <a:lnTo>
                      <a:pt x="12" y="17"/>
                    </a:lnTo>
                    <a:lnTo>
                      <a:pt x="10" y="17"/>
                    </a:lnTo>
                    <a:lnTo>
                      <a:pt x="0" y="2"/>
                    </a:lnTo>
                    <a:lnTo>
                      <a:pt x="5" y="0"/>
                    </a:lnTo>
                  </a:path>
                </a:pathLst>
              </a:custGeom>
              <a:solidFill>
                <a:srgbClr val="FF6600"/>
              </a:solidFill>
              <a:ln w="0">
                <a:solidFill>
                  <a:srgbClr val="000000"/>
                </a:solidFill>
                <a:round/>
                <a:headEnd/>
                <a:tailEnd/>
              </a:ln>
            </p:spPr>
            <p:txBody>
              <a:bodyPr/>
              <a:lstStyle/>
              <a:p>
                <a:endParaRPr lang="en-US"/>
              </a:p>
            </p:txBody>
          </p:sp>
          <p:sp>
            <p:nvSpPr>
              <p:cNvPr id="3185" name="Freeform 302"/>
              <p:cNvSpPr>
                <a:spLocks/>
              </p:cNvSpPr>
              <p:nvPr/>
            </p:nvSpPr>
            <p:spPr bwMode="auto">
              <a:xfrm flipH="1">
                <a:off x="7461817" y="522268"/>
                <a:ext cx="32822" cy="13177"/>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close/>
                  </a:path>
                </a:pathLst>
              </a:custGeom>
              <a:solidFill>
                <a:srgbClr val="FF6600"/>
              </a:solidFill>
              <a:ln w="9525">
                <a:noFill/>
                <a:round/>
                <a:headEnd/>
                <a:tailEnd/>
              </a:ln>
            </p:spPr>
            <p:txBody>
              <a:bodyPr/>
              <a:lstStyle/>
              <a:p>
                <a:endParaRPr lang="en-US"/>
              </a:p>
            </p:txBody>
          </p:sp>
          <p:sp>
            <p:nvSpPr>
              <p:cNvPr id="3186" name="Freeform 303"/>
              <p:cNvSpPr>
                <a:spLocks/>
              </p:cNvSpPr>
              <p:nvPr/>
            </p:nvSpPr>
            <p:spPr bwMode="auto">
              <a:xfrm flipH="1">
                <a:off x="7461817" y="522268"/>
                <a:ext cx="32822" cy="13177"/>
              </a:xfrm>
              <a:custGeom>
                <a:avLst/>
                <a:gdLst>
                  <a:gd name="T0" fmla="*/ 2147483647 w 113"/>
                  <a:gd name="T1" fmla="*/ 2147483647 h 56"/>
                  <a:gd name="T2" fmla="*/ 0 w 113"/>
                  <a:gd name="T3" fmla="*/ 2147483647 h 56"/>
                  <a:gd name="T4" fmla="*/ 0 w 113"/>
                  <a:gd name="T5" fmla="*/ 0 h 56"/>
                  <a:gd name="T6" fmla="*/ 2147483647 w 113"/>
                  <a:gd name="T7" fmla="*/ 2147483647 h 56"/>
                  <a:gd name="T8" fmla="*/ 2147483647 w 113"/>
                  <a:gd name="T9" fmla="*/ 2147483647 h 56"/>
                  <a:gd name="T10" fmla="*/ 2147483647 w 113"/>
                  <a:gd name="T11" fmla="*/ 2147483647 h 56"/>
                  <a:gd name="T12" fmla="*/ 0 60000 65536"/>
                  <a:gd name="T13" fmla="*/ 0 60000 65536"/>
                  <a:gd name="T14" fmla="*/ 0 60000 65536"/>
                  <a:gd name="T15" fmla="*/ 0 60000 65536"/>
                  <a:gd name="T16" fmla="*/ 0 60000 65536"/>
                  <a:gd name="T17" fmla="*/ 0 60000 65536"/>
                  <a:gd name="T18" fmla="*/ 0 w 113"/>
                  <a:gd name="T19" fmla="*/ 0 h 56"/>
                  <a:gd name="T20" fmla="*/ 113 w 11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13" h="56">
                    <a:moveTo>
                      <a:pt x="85" y="56"/>
                    </a:moveTo>
                    <a:lnTo>
                      <a:pt x="0" y="2"/>
                    </a:lnTo>
                    <a:lnTo>
                      <a:pt x="0" y="0"/>
                    </a:lnTo>
                    <a:lnTo>
                      <a:pt x="8" y="2"/>
                    </a:lnTo>
                    <a:lnTo>
                      <a:pt x="113" y="56"/>
                    </a:lnTo>
                    <a:lnTo>
                      <a:pt x="85" y="56"/>
                    </a:lnTo>
                  </a:path>
                </a:pathLst>
              </a:custGeom>
              <a:solidFill>
                <a:srgbClr val="FF6600"/>
              </a:solidFill>
              <a:ln w="0">
                <a:solidFill>
                  <a:srgbClr val="000000"/>
                </a:solidFill>
                <a:round/>
                <a:headEnd/>
                <a:tailEnd/>
              </a:ln>
            </p:spPr>
            <p:txBody>
              <a:bodyPr/>
              <a:lstStyle/>
              <a:p>
                <a:endParaRPr lang="en-US"/>
              </a:p>
            </p:txBody>
          </p:sp>
          <p:sp>
            <p:nvSpPr>
              <p:cNvPr id="3187" name="Freeform 304"/>
              <p:cNvSpPr>
                <a:spLocks/>
              </p:cNvSpPr>
              <p:nvPr/>
            </p:nvSpPr>
            <p:spPr bwMode="auto">
              <a:xfrm flipH="1">
                <a:off x="7468381" y="522268"/>
                <a:ext cx="26257" cy="13177"/>
              </a:xfrm>
              <a:custGeom>
                <a:avLst/>
                <a:gdLst>
                  <a:gd name="T0" fmla="*/ 2147483647 w 92"/>
                  <a:gd name="T1" fmla="*/ 2147483647 h 56"/>
                  <a:gd name="T2" fmla="*/ 2147483647 w 92"/>
                  <a:gd name="T3" fmla="*/ 0 h 56"/>
                  <a:gd name="T4" fmla="*/ 0 w 92"/>
                  <a:gd name="T5" fmla="*/ 0 h 56"/>
                  <a:gd name="T6" fmla="*/ 0 w 92"/>
                  <a:gd name="T7" fmla="*/ 0 h 56"/>
                  <a:gd name="T8" fmla="*/ 2147483647 w 92"/>
                  <a:gd name="T9" fmla="*/ 2147483647 h 56"/>
                  <a:gd name="T10" fmla="*/ 2147483647 w 92"/>
                  <a:gd name="T11" fmla="*/ 2147483647 h 56"/>
                  <a:gd name="T12" fmla="*/ 0 60000 65536"/>
                  <a:gd name="T13" fmla="*/ 0 60000 65536"/>
                  <a:gd name="T14" fmla="*/ 0 60000 65536"/>
                  <a:gd name="T15" fmla="*/ 0 60000 65536"/>
                  <a:gd name="T16" fmla="*/ 0 60000 65536"/>
                  <a:gd name="T17" fmla="*/ 0 60000 65536"/>
                  <a:gd name="T18" fmla="*/ 0 w 92"/>
                  <a:gd name="T19" fmla="*/ 0 h 56"/>
                  <a:gd name="T20" fmla="*/ 92 w 9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2" h="56">
                    <a:moveTo>
                      <a:pt x="92" y="54"/>
                    </a:moveTo>
                    <a:lnTo>
                      <a:pt x="3" y="0"/>
                    </a:lnTo>
                    <a:lnTo>
                      <a:pt x="0" y="0"/>
                    </a:lnTo>
                    <a:lnTo>
                      <a:pt x="86" y="56"/>
                    </a:lnTo>
                    <a:lnTo>
                      <a:pt x="92" y="54"/>
                    </a:lnTo>
                    <a:close/>
                  </a:path>
                </a:pathLst>
              </a:custGeom>
              <a:solidFill>
                <a:srgbClr val="FF6600"/>
              </a:solidFill>
              <a:ln w="9525">
                <a:noFill/>
                <a:round/>
                <a:headEnd/>
                <a:tailEnd/>
              </a:ln>
            </p:spPr>
            <p:txBody>
              <a:bodyPr/>
              <a:lstStyle/>
              <a:p>
                <a:endParaRPr lang="en-US"/>
              </a:p>
            </p:txBody>
          </p:sp>
          <p:sp>
            <p:nvSpPr>
              <p:cNvPr id="3188" name="Freeform 305"/>
              <p:cNvSpPr>
                <a:spLocks/>
              </p:cNvSpPr>
              <p:nvPr/>
            </p:nvSpPr>
            <p:spPr bwMode="auto">
              <a:xfrm flipH="1">
                <a:off x="7468381" y="522268"/>
                <a:ext cx="26257" cy="13177"/>
              </a:xfrm>
              <a:custGeom>
                <a:avLst/>
                <a:gdLst>
                  <a:gd name="T0" fmla="*/ 2147483647 w 92"/>
                  <a:gd name="T1" fmla="*/ 2147483647 h 56"/>
                  <a:gd name="T2" fmla="*/ 2147483647 w 92"/>
                  <a:gd name="T3" fmla="*/ 0 h 56"/>
                  <a:gd name="T4" fmla="*/ 0 w 92"/>
                  <a:gd name="T5" fmla="*/ 0 h 56"/>
                  <a:gd name="T6" fmla="*/ 2147483647 w 92"/>
                  <a:gd name="T7" fmla="*/ 2147483647 h 56"/>
                  <a:gd name="T8" fmla="*/ 2147483647 w 92"/>
                  <a:gd name="T9" fmla="*/ 214748364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92" y="54"/>
                    </a:moveTo>
                    <a:lnTo>
                      <a:pt x="3" y="0"/>
                    </a:lnTo>
                    <a:lnTo>
                      <a:pt x="0" y="0"/>
                    </a:lnTo>
                    <a:lnTo>
                      <a:pt x="86" y="56"/>
                    </a:lnTo>
                    <a:lnTo>
                      <a:pt x="92" y="54"/>
                    </a:lnTo>
                  </a:path>
                </a:pathLst>
              </a:custGeom>
              <a:solidFill>
                <a:srgbClr val="FF6600"/>
              </a:solidFill>
              <a:ln w="0">
                <a:solidFill>
                  <a:srgbClr val="000000"/>
                </a:solidFill>
                <a:round/>
                <a:headEnd/>
                <a:tailEnd/>
              </a:ln>
            </p:spPr>
            <p:txBody>
              <a:bodyPr/>
              <a:lstStyle/>
              <a:p>
                <a:endParaRPr lang="en-US"/>
              </a:p>
            </p:txBody>
          </p:sp>
          <p:sp>
            <p:nvSpPr>
              <p:cNvPr id="3189" name="Freeform 306"/>
              <p:cNvSpPr>
                <a:spLocks/>
              </p:cNvSpPr>
              <p:nvPr/>
            </p:nvSpPr>
            <p:spPr bwMode="auto">
              <a:xfrm flipH="1">
                <a:off x="7443914" y="537397"/>
                <a:ext cx="141432" cy="31722"/>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close/>
                  </a:path>
                </a:pathLst>
              </a:custGeom>
              <a:solidFill>
                <a:srgbClr val="FF6600"/>
              </a:solidFill>
              <a:ln w="9525">
                <a:noFill/>
                <a:round/>
                <a:headEnd/>
                <a:tailEnd/>
              </a:ln>
            </p:spPr>
            <p:txBody>
              <a:bodyPr/>
              <a:lstStyle/>
              <a:p>
                <a:endParaRPr lang="en-US"/>
              </a:p>
            </p:txBody>
          </p:sp>
          <p:sp>
            <p:nvSpPr>
              <p:cNvPr id="3190" name="Freeform 307"/>
              <p:cNvSpPr>
                <a:spLocks/>
              </p:cNvSpPr>
              <p:nvPr/>
            </p:nvSpPr>
            <p:spPr bwMode="auto">
              <a:xfrm flipH="1">
                <a:off x="7443914" y="537397"/>
                <a:ext cx="141432" cy="31722"/>
              </a:xfrm>
              <a:custGeom>
                <a:avLst/>
                <a:gdLst>
                  <a:gd name="T0" fmla="*/ 2147483647 w 490"/>
                  <a:gd name="T1" fmla="*/ 0 h 136"/>
                  <a:gd name="T2" fmla="*/ 2147483647 w 490"/>
                  <a:gd name="T3" fmla="*/ 2147483647 h 136"/>
                  <a:gd name="T4" fmla="*/ 2147483647 w 490"/>
                  <a:gd name="T5" fmla="*/ 2147483647 h 136"/>
                  <a:gd name="T6" fmla="*/ 2147483647 w 490"/>
                  <a:gd name="T7" fmla="*/ 2147483647 h 136"/>
                  <a:gd name="T8" fmla="*/ 2147483647 w 490"/>
                  <a:gd name="T9" fmla="*/ 2147483647 h 136"/>
                  <a:gd name="T10" fmla="*/ 2147483647 w 490"/>
                  <a:gd name="T11" fmla="*/ 2147483647 h 136"/>
                  <a:gd name="T12" fmla="*/ 2147483647 w 490"/>
                  <a:gd name="T13" fmla="*/ 2147483647 h 136"/>
                  <a:gd name="T14" fmla="*/ 2147483647 w 490"/>
                  <a:gd name="T15" fmla="*/ 2147483647 h 136"/>
                  <a:gd name="T16" fmla="*/ 2147483647 w 490"/>
                  <a:gd name="T17" fmla="*/ 2147483647 h 136"/>
                  <a:gd name="T18" fmla="*/ 2147483647 w 490"/>
                  <a:gd name="T19" fmla="*/ 2147483647 h 136"/>
                  <a:gd name="T20" fmla="*/ 2147483647 w 490"/>
                  <a:gd name="T21" fmla="*/ 2147483647 h 136"/>
                  <a:gd name="T22" fmla="*/ 2147483647 w 490"/>
                  <a:gd name="T23" fmla="*/ 2147483647 h 136"/>
                  <a:gd name="T24" fmla="*/ 2147483647 w 490"/>
                  <a:gd name="T25" fmla="*/ 2147483647 h 136"/>
                  <a:gd name="T26" fmla="*/ 2147483647 w 490"/>
                  <a:gd name="T27" fmla="*/ 2147483647 h 136"/>
                  <a:gd name="T28" fmla="*/ 2147483647 w 490"/>
                  <a:gd name="T29" fmla="*/ 2147483647 h 136"/>
                  <a:gd name="T30" fmla="*/ 2147483647 w 490"/>
                  <a:gd name="T31" fmla="*/ 2147483647 h 136"/>
                  <a:gd name="T32" fmla="*/ 2147483647 w 490"/>
                  <a:gd name="T33" fmla="*/ 2147483647 h 136"/>
                  <a:gd name="T34" fmla="*/ 0 w 490"/>
                  <a:gd name="T35" fmla="*/ 2147483647 h 136"/>
                  <a:gd name="T36" fmla="*/ 0 w 490"/>
                  <a:gd name="T37" fmla="*/ 2147483647 h 136"/>
                  <a:gd name="T38" fmla="*/ 0 w 490"/>
                  <a:gd name="T39" fmla="*/ 2147483647 h 136"/>
                  <a:gd name="T40" fmla="*/ 2147483647 w 490"/>
                  <a:gd name="T41" fmla="*/ 2147483647 h 136"/>
                  <a:gd name="T42" fmla="*/ 2147483647 w 490"/>
                  <a:gd name="T43" fmla="*/ 2147483647 h 136"/>
                  <a:gd name="T44" fmla="*/ 2147483647 w 490"/>
                  <a:gd name="T45" fmla="*/ 2147483647 h 136"/>
                  <a:gd name="T46" fmla="*/ 2147483647 w 490"/>
                  <a:gd name="T47" fmla="*/ 2147483647 h 136"/>
                  <a:gd name="T48" fmla="*/ 2147483647 w 490"/>
                  <a:gd name="T49" fmla="*/ 2147483647 h 136"/>
                  <a:gd name="T50" fmla="*/ 2147483647 w 490"/>
                  <a:gd name="T51" fmla="*/ 2147483647 h 136"/>
                  <a:gd name="T52" fmla="*/ 2147483647 w 490"/>
                  <a:gd name="T53" fmla="*/ 2147483647 h 136"/>
                  <a:gd name="T54" fmla="*/ 2147483647 w 490"/>
                  <a:gd name="T55" fmla="*/ 2147483647 h 136"/>
                  <a:gd name="T56" fmla="*/ 2147483647 w 490"/>
                  <a:gd name="T57" fmla="*/ 2147483647 h 136"/>
                  <a:gd name="T58" fmla="*/ 2147483647 w 490"/>
                  <a:gd name="T59" fmla="*/ 2147483647 h 136"/>
                  <a:gd name="T60" fmla="*/ 2147483647 w 490"/>
                  <a:gd name="T61" fmla="*/ 2147483647 h 136"/>
                  <a:gd name="T62" fmla="*/ 2147483647 w 490"/>
                  <a:gd name="T63" fmla="*/ 2147483647 h 136"/>
                  <a:gd name="T64" fmla="*/ 2147483647 w 490"/>
                  <a:gd name="T65" fmla="*/ 2147483647 h 136"/>
                  <a:gd name="T66" fmla="*/ 2147483647 w 490"/>
                  <a:gd name="T67" fmla="*/ 2147483647 h 136"/>
                  <a:gd name="T68" fmla="*/ 2147483647 w 490"/>
                  <a:gd name="T69" fmla="*/ 2147483647 h 136"/>
                  <a:gd name="T70" fmla="*/ 2147483647 w 490"/>
                  <a:gd name="T71" fmla="*/ 2147483647 h 136"/>
                  <a:gd name="T72" fmla="*/ 2147483647 w 490"/>
                  <a:gd name="T73" fmla="*/ 2147483647 h 136"/>
                  <a:gd name="T74" fmla="*/ 2147483647 w 490"/>
                  <a:gd name="T75" fmla="*/ 2147483647 h 136"/>
                  <a:gd name="T76" fmla="*/ 2147483647 w 490"/>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0"/>
                  <a:gd name="T118" fmla="*/ 0 h 136"/>
                  <a:gd name="T119" fmla="*/ 490 w 490"/>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0" h="136">
                    <a:moveTo>
                      <a:pt x="490" y="0"/>
                    </a:moveTo>
                    <a:lnTo>
                      <a:pt x="474" y="7"/>
                    </a:lnTo>
                    <a:lnTo>
                      <a:pt x="451" y="9"/>
                    </a:lnTo>
                    <a:lnTo>
                      <a:pt x="430" y="7"/>
                    </a:lnTo>
                    <a:lnTo>
                      <a:pt x="100" y="28"/>
                    </a:lnTo>
                    <a:lnTo>
                      <a:pt x="98" y="28"/>
                    </a:lnTo>
                    <a:lnTo>
                      <a:pt x="88" y="28"/>
                    </a:lnTo>
                    <a:lnTo>
                      <a:pt x="80" y="32"/>
                    </a:lnTo>
                    <a:lnTo>
                      <a:pt x="72" y="35"/>
                    </a:lnTo>
                    <a:lnTo>
                      <a:pt x="64" y="38"/>
                    </a:lnTo>
                    <a:lnTo>
                      <a:pt x="59" y="45"/>
                    </a:lnTo>
                    <a:lnTo>
                      <a:pt x="47" y="53"/>
                    </a:lnTo>
                    <a:lnTo>
                      <a:pt x="38" y="59"/>
                    </a:lnTo>
                    <a:lnTo>
                      <a:pt x="26" y="66"/>
                    </a:lnTo>
                    <a:lnTo>
                      <a:pt x="16" y="76"/>
                    </a:lnTo>
                    <a:lnTo>
                      <a:pt x="8" y="86"/>
                    </a:lnTo>
                    <a:lnTo>
                      <a:pt x="1" y="95"/>
                    </a:lnTo>
                    <a:lnTo>
                      <a:pt x="0" y="100"/>
                    </a:lnTo>
                    <a:lnTo>
                      <a:pt x="0" y="105"/>
                    </a:lnTo>
                    <a:lnTo>
                      <a:pt x="0" y="107"/>
                    </a:lnTo>
                    <a:lnTo>
                      <a:pt x="5" y="112"/>
                    </a:lnTo>
                    <a:lnTo>
                      <a:pt x="10" y="117"/>
                    </a:lnTo>
                    <a:lnTo>
                      <a:pt x="16" y="120"/>
                    </a:lnTo>
                    <a:lnTo>
                      <a:pt x="24" y="122"/>
                    </a:lnTo>
                    <a:lnTo>
                      <a:pt x="34" y="125"/>
                    </a:lnTo>
                    <a:lnTo>
                      <a:pt x="56" y="130"/>
                    </a:lnTo>
                    <a:lnTo>
                      <a:pt x="79" y="135"/>
                    </a:lnTo>
                    <a:lnTo>
                      <a:pt x="102" y="136"/>
                    </a:lnTo>
                    <a:lnTo>
                      <a:pt x="125" y="136"/>
                    </a:lnTo>
                    <a:lnTo>
                      <a:pt x="146" y="136"/>
                    </a:lnTo>
                    <a:lnTo>
                      <a:pt x="170" y="133"/>
                    </a:lnTo>
                    <a:lnTo>
                      <a:pt x="310" y="117"/>
                    </a:lnTo>
                    <a:lnTo>
                      <a:pt x="353" y="107"/>
                    </a:lnTo>
                    <a:lnTo>
                      <a:pt x="420" y="84"/>
                    </a:lnTo>
                    <a:lnTo>
                      <a:pt x="487" y="40"/>
                    </a:lnTo>
                    <a:lnTo>
                      <a:pt x="485" y="38"/>
                    </a:lnTo>
                    <a:lnTo>
                      <a:pt x="484" y="35"/>
                    </a:lnTo>
                    <a:lnTo>
                      <a:pt x="489" y="4"/>
                    </a:lnTo>
                    <a:lnTo>
                      <a:pt x="490" y="0"/>
                    </a:lnTo>
                  </a:path>
                </a:pathLst>
              </a:custGeom>
              <a:solidFill>
                <a:srgbClr val="FF6600"/>
              </a:solidFill>
              <a:ln w="0">
                <a:solidFill>
                  <a:srgbClr val="000000"/>
                </a:solidFill>
                <a:round/>
                <a:headEnd/>
                <a:tailEnd/>
              </a:ln>
            </p:spPr>
            <p:txBody>
              <a:bodyPr/>
              <a:lstStyle/>
              <a:p>
                <a:endParaRPr lang="en-US"/>
              </a:p>
            </p:txBody>
          </p:sp>
          <p:sp>
            <p:nvSpPr>
              <p:cNvPr id="3191" name="Freeform 308"/>
              <p:cNvSpPr>
                <a:spLocks/>
              </p:cNvSpPr>
              <p:nvPr/>
            </p:nvSpPr>
            <p:spPr bwMode="auto">
              <a:xfrm flipH="1">
                <a:off x="7430189" y="502746"/>
                <a:ext cx="59079" cy="38067"/>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close/>
                  </a:path>
                </a:pathLst>
              </a:custGeom>
              <a:solidFill>
                <a:srgbClr val="FF6600"/>
              </a:solidFill>
              <a:ln w="9525">
                <a:noFill/>
                <a:round/>
                <a:headEnd/>
                <a:tailEnd/>
              </a:ln>
            </p:spPr>
            <p:txBody>
              <a:bodyPr/>
              <a:lstStyle/>
              <a:p>
                <a:endParaRPr lang="en-US"/>
              </a:p>
            </p:txBody>
          </p:sp>
          <p:sp>
            <p:nvSpPr>
              <p:cNvPr id="3192" name="Freeform 309"/>
              <p:cNvSpPr>
                <a:spLocks/>
              </p:cNvSpPr>
              <p:nvPr/>
            </p:nvSpPr>
            <p:spPr bwMode="auto">
              <a:xfrm flipH="1">
                <a:off x="7430189" y="502746"/>
                <a:ext cx="59079" cy="38067"/>
              </a:xfrm>
              <a:custGeom>
                <a:avLst/>
                <a:gdLst>
                  <a:gd name="T0" fmla="*/ 2147483647 w 207"/>
                  <a:gd name="T1" fmla="*/ 2147483647 h 164"/>
                  <a:gd name="T2" fmla="*/ 2147483647 w 207"/>
                  <a:gd name="T3" fmla="*/ 2147483647 h 164"/>
                  <a:gd name="T4" fmla="*/ 2147483647 w 207"/>
                  <a:gd name="T5" fmla="*/ 2147483647 h 164"/>
                  <a:gd name="T6" fmla="*/ 2147483647 w 207"/>
                  <a:gd name="T7" fmla="*/ 2147483647 h 164"/>
                  <a:gd name="T8" fmla="*/ 2147483647 w 207"/>
                  <a:gd name="T9" fmla="*/ 2147483647 h 164"/>
                  <a:gd name="T10" fmla="*/ 2147483647 w 207"/>
                  <a:gd name="T11" fmla="*/ 2147483647 h 164"/>
                  <a:gd name="T12" fmla="*/ 2147483647 w 207"/>
                  <a:gd name="T13" fmla="*/ 0 h 164"/>
                  <a:gd name="T14" fmla="*/ 2147483647 w 207"/>
                  <a:gd name="T15" fmla="*/ 0 h 164"/>
                  <a:gd name="T16" fmla="*/ 2147483647 w 207"/>
                  <a:gd name="T17" fmla="*/ 2147483647 h 164"/>
                  <a:gd name="T18" fmla="*/ 2147483647 w 207"/>
                  <a:gd name="T19" fmla="*/ 2147483647 h 164"/>
                  <a:gd name="T20" fmla="*/ 2147483647 w 207"/>
                  <a:gd name="T21" fmla="*/ 2147483647 h 164"/>
                  <a:gd name="T22" fmla="*/ 2147483647 w 207"/>
                  <a:gd name="T23" fmla="*/ 2147483647 h 164"/>
                  <a:gd name="T24" fmla="*/ 0 w 207"/>
                  <a:gd name="T25" fmla="*/ 2147483647 h 164"/>
                  <a:gd name="T26" fmla="*/ 2147483647 w 207"/>
                  <a:gd name="T27" fmla="*/ 2147483647 h 164"/>
                  <a:gd name="T28" fmla="*/ 2147483647 w 207"/>
                  <a:gd name="T29" fmla="*/ 2147483647 h 164"/>
                  <a:gd name="T30" fmla="*/ 2147483647 w 207"/>
                  <a:gd name="T31" fmla="*/ 2147483647 h 164"/>
                  <a:gd name="T32" fmla="*/ 2147483647 w 207"/>
                  <a:gd name="T33" fmla="*/ 2147483647 h 164"/>
                  <a:gd name="T34" fmla="*/ 2147483647 w 207"/>
                  <a:gd name="T35" fmla="*/ 2147483647 h 164"/>
                  <a:gd name="T36" fmla="*/ 2147483647 w 207"/>
                  <a:gd name="T37" fmla="*/ 2147483647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64"/>
                  <a:gd name="T59" fmla="*/ 207 w 207"/>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64">
                    <a:moveTo>
                      <a:pt x="158" y="156"/>
                    </a:moveTo>
                    <a:lnTo>
                      <a:pt x="171" y="113"/>
                    </a:lnTo>
                    <a:lnTo>
                      <a:pt x="173" y="113"/>
                    </a:lnTo>
                    <a:lnTo>
                      <a:pt x="207" y="10"/>
                    </a:lnTo>
                    <a:lnTo>
                      <a:pt x="204" y="7"/>
                    </a:lnTo>
                    <a:lnTo>
                      <a:pt x="200" y="3"/>
                    </a:lnTo>
                    <a:lnTo>
                      <a:pt x="191" y="0"/>
                    </a:lnTo>
                    <a:lnTo>
                      <a:pt x="186" y="0"/>
                    </a:lnTo>
                    <a:lnTo>
                      <a:pt x="184" y="3"/>
                    </a:lnTo>
                    <a:lnTo>
                      <a:pt x="181" y="10"/>
                    </a:lnTo>
                    <a:lnTo>
                      <a:pt x="122" y="115"/>
                    </a:lnTo>
                    <a:lnTo>
                      <a:pt x="118" y="121"/>
                    </a:lnTo>
                    <a:lnTo>
                      <a:pt x="0" y="164"/>
                    </a:lnTo>
                    <a:lnTo>
                      <a:pt x="99" y="159"/>
                    </a:lnTo>
                    <a:lnTo>
                      <a:pt x="113" y="161"/>
                    </a:lnTo>
                    <a:lnTo>
                      <a:pt x="118" y="161"/>
                    </a:lnTo>
                    <a:lnTo>
                      <a:pt x="141" y="158"/>
                    </a:lnTo>
                    <a:lnTo>
                      <a:pt x="146" y="156"/>
                    </a:lnTo>
                    <a:lnTo>
                      <a:pt x="158" y="156"/>
                    </a:lnTo>
                  </a:path>
                </a:pathLst>
              </a:custGeom>
              <a:solidFill>
                <a:srgbClr val="FF6600"/>
              </a:solidFill>
              <a:ln w="0">
                <a:solidFill>
                  <a:srgbClr val="000000"/>
                </a:solidFill>
                <a:round/>
                <a:headEnd/>
                <a:tailEnd/>
              </a:ln>
            </p:spPr>
            <p:txBody>
              <a:bodyPr/>
              <a:lstStyle/>
              <a:p>
                <a:endParaRPr lang="en-US"/>
              </a:p>
            </p:txBody>
          </p:sp>
          <p:sp>
            <p:nvSpPr>
              <p:cNvPr id="3193" name="Line 310"/>
              <p:cNvSpPr>
                <a:spLocks noChangeShapeType="1"/>
              </p:cNvSpPr>
              <p:nvPr/>
            </p:nvSpPr>
            <p:spPr bwMode="auto">
              <a:xfrm>
                <a:off x="7433172" y="505187"/>
                <a:ext cx="12532" cy="31722"/>
              </a:xfrm>
              <a:prstGeom prst="line">
                <a:avLst/>
              </a:prstGeom>
              <a:noFill/>
              <a:ln w="0">
                <a:solidFill>
                  <a:srgbClr val="000000"/>
                </a:solidFill>
                <a:round/>
                <a:headEnd/>
                <a:tailEnd/>
              </a:ln>
            </p:spPr>
            <p:txBody>
              <a:bodyPr/>
              <a:lstStyle/>
              <a:p>
                <a:endParaRPr lang="en-US"/>
              </a:p>
            </p:txBody>
          </p:sp>
          <p:sp>
            <p:nvSpPr>
              <p:cNvPr id="3194" name="Freeform 311"/>
              <p:cNvSpPr>
                <a:spLocks/>
              </p:cNvSpPr>
              <p:nvPr/>
            </p:nvSpPr>
            <p:spPr bwMode="auto">
              <a:xfrm flipH="1">
                <a:off x="7553717" y="550574"/>
                <a:ext cx="11338" cy="5369"/>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close/>
                  </a:path>
                </a:pathLst>
              </a:custGeom>
              <a:solidFill>
                <a:srgbClr val="FF6600"/>
              </a:solidFill>
              <a:ln w="9525">
                <a:noFill/>
                <a:round/>
                <a:headEnd/>
                <a:tailEnd/>
              </a:ln>
            </p:spPr>
            <p:txBody>
              <a:bodyPr/>
              <a:lstStyle/>
              <a:p>
                <a:endParaRPr lang="en-US"/>
              </a:p>
            </p:txBody>
          </p:sp>
          <p:sp>
            <p:nvSpPr>
              <p:cNvPr id="3195" name="Freeform 312"/>
              <p:cNvSpPr>
                <a:spLocks/>
              </p:cNvSpPr>
              <p:nvPr/>
            </p:nvSpPr>
            <p:spPr bwMode="auto">
              <a:xfrm flipH="1">
                <a:off x="7553717" y="550574"/>
                <a:ext cx="11338" cy="5369"/>
              </a:xfrm>
              <a:custGeom>
                <a:avLst/>
                <a:gdLst>
                  <a:gd name="T0" fmla="*/ 2147483647 w 38"/>
                  <a:gd name="T1" fmla="*/ 0 h 21"/>
                  <a:gd name="T2" fmla="*/ 2147483647 w 38"/>
                  <a:gd name="T3" fmla="*/ 2147483647 h 21"/>
                  <a:gd name="T4" fmla="*/ 2147483647 w 38"/>
                  <a:gd name="T5" fmla="*/ 2147483647 h 21"/>
                  <a:gd name="T6" fmla="*/ 0 w 38"/>
                  <a:gd name="T7" fmla="*/ 2147483647 h 21"/>
                  <a:gd name="T8" fmla="*/ 2147483647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9" y="0"/>
                    </a:moveTo>
                    <a:lnTo>
                      <a:pt x="38" y="8"/>
                    </a:lnTo>
                    <a:lnTo>
                      <a:pt x="35" y="21"/>
                    </a:lnTo>
                    <a:lnTo>
                      <a:pt x="0" y="11"/>
                    </a:lnTo>
                    <a:lnTo>
                      <a:pt x="9" y="0"/>
                    </a:lnTo>
                  </a:path>
                </a:pathLst>
              </a:custGeom>
              <a:solidFill>
                <a:srgbClr val="FF6600"/>
              </a:solidFill>
              <a:ln w="0">
                <a:solidFill>
                  <a:srgbClr val="000000"/>
                </a:solidFill>
                <a:round/>
                <a:headEnd/>
                <a:tailEnd/>
              </a:ln>
            </p:spPr>
            <p:txBody>
              <a:bodyPr/>
              <a:lstStyle/>
              <a:p>
                <a:endParaRPr lang="en-US"/>
              </a:p>
            </p:txBody>
          </p:sp>
          <p:sp>
            <p:nvSpPr>
              <p:cNvPr id="3196" name="Freeform 313"/>
              <p:cNvSpPr>
                <a:spLocks/>
              </p:cNvSpPr>
              <p:nvPr/>
            </p:nvSpPr>
            <p:spPr bwMode="auto">
              <a:xfrm flipH="1">
                <a:off x="7563265" y="547646"/>
                <a:ext cx="6565" cy="4880"/>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close/>
                  </a:path>
                </a:pathLst>
              </a:custGeom>
              <a:solidFill>
                <a:srgbClr val="FF6600"/>
              </a:solidFill>
              <a:ln w="9525">
                <a:noFill/>
                <a:round/>
                <a:headEnd/>
                <a:tailEnd/>
              </a:ln>
            </p:spPr>
            <p:txBody>
              <a:bodyPr/>
              <a:lstStyle/>
              <a:p>
                <a:endParaRPr lang="en-US"/>
              </a:p>
            </p:txBody>
          </p:sp>
          <p:sp>
            <p:nvSpPr>
              <p:cNvPr id="3197" name="Freeform 314"/>
              <p:cNvSpPr>
                <a:spLocks/>
              </p:cNvSpPr>
              <p:nvPr/>
            </p:nvSpPr>
            <p:spPr bwMode="auto">
              <a:xfrm flipH="1">
                <a:off x="7563265" y="547646"/>
                <a:ext cx="6565" cy="4880"/>
              </a:xfrm>
              <a:custGeom>
                <a:avLst/>
                <a:gdLst>
                  <a:gd name="T0" fmla="*/ 2147483647 w 23"/>
                  <a:gd name="T1" fmla="*/ 2147483647 h 21"/>
                  <a:gd name="T2" fmla="*/ 2147483647 w 23"/>
                  <a:gd name="T3" fmla="*/ 2147483647 h 21"/>
                  <a:gd name="T4" fmla="*/ 2147483647 w 23"/>
                  <a:gd name="T5" fmla="*/ 0 h 21"/>
                  <a:gd name="T6" fmla="*/ 0 w 23"/>
                  <a:gd name="T7" fmla="*/ 2147483647 h 21"/>
                  <a:gd name="T8" fmla="*/ 2147483647 w 23"/>
                  <a:gd name="T9" fmla="*/ 214748364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5" y="21"/>
                    </a:moveTo>
                    <a:lnTo>
                      <a:pt x="23" y="11"/>
                    </a:lnTo>
                    <a:lnTo>
                      <a:pt x="10" y="0"/>
                    </a:lnTo>
                    <a:lnTo>
                      <a:pt x="0" y="6"/>
                    </a:lnTo>
                    <a:lnTo>
                      <a:pt x="15" y="21"/>
                    </a:lnTo>
                  </a:path>
                </a:pathLst>
              </a:custGeom>
              <a:solidFill>
                <a:srgbClr val="FF6600"/>
              </a:solidFill>
              <a:ln w="0">
                <a:solidFill>
                  <a:srgbClr val="000000"/>
                </a:solidFill>
                <a:round/>
                <a:headEnd/>
                <a:tailEnd/>
              </a:ln>
            </p:spPr>
            <p:txBody>
              <a:bodyPr/>
              <a:lstStyle/>
              <a:p>
                <a:endParaRPr lang="en-US"/>
              </a:p>
            </p:txBody>
          </p:sp>
          <p:sp>
            <p:nvSpPr>
              <p:cNvPr id="3198" name="Freeform 315"/>
              <p:cNvSpPr>
                <a:spLocks/>
              </p:cNvSpPr>
              <p:nvPr/>
            </p:nvSpPr>
            <p:spPr bwMode="auto">
              <a:xfrm flipH="1">
                <a:off x="7550733" y="552526"/>
                <a:ext cx="2984" cy="3416"/>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close/>
                  </a:path>
                </a:pathLst>
              </a:custGeom>
              <a:solidFill>
                <a:srgbClr val="FF6600"/>
              </a:solidFill>
              <a:ln w="9525">
                <a:noFill/>
                <a:round/>
                <a:headEnd/>
                <a:tailEnd/>
              </a:ln>
            </p:spPr>
            <p:txBody>
              <a:bodyPr/>
              <a:lstStyle/>
              <a:p>
                <a:endParaRPr lang="en-US"/>
              </a:p>
            </p:txBody>
          </p:sp>
          <p:sp>
            <p:nvSpPr>
              <p:cNvPr id="3199" name="Freeform 316"/>
              <p:cNvSpPr>
                <a:spLocks/>
              </p:cNvSpPr>
              <p:nvPr/>
            </p:nvSpPr>
            <p:spPr bwMode="auto">
              <a:xfrm flipH="1">
                <a:off x="7550733" y="552526"/>
                <a:ext cx="2984" cy="3416"/>
              </a:xfrm>
              <a:custGeom>
                <a:avLst/>
                <a:gdLst>
                  <a:gd name="T0" fmla="*/ 2147483647 w 12"/>
                  <a:gd name="T1" fmla="*/ 0 h 13"/>
                  <a:gd name="T2" fmla="*/ 0 w 12"/>
                  <a:gd name="T3" fmla="*/ 2147483647 h 13"/>
                  <a:gd name="T4" fmla="*/ 2147483647 w 12"/>
                  <a:gd name="T5" fmla="*/ 2147483647 h 13"/>
                  <a:gd name="T6" fmla="*/ 2147483647 w 12"/>
                  <a:gd name="T7" fmla="*/ 0 h 13"/>
                  <a:gd name="T8" fmla="*/ 2147483647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5" y="0"/>
                    </a:moveTo>
                    <a:lnTo>
                      <a:pt x="0" y="13"/>
                    </a:lnTo>
                    <a:lnTo>
                      <a:pt x="8" y="13"/>
                    </a:lnTo>
                    <a:lnTo>
                      <a:pt x="12" y="0"/>
                    </a:lnTo>
                    <a:lnTo>
                      <a:pt x="5" y="0"/>
                    </a:lnTo>
                  </a:path>
                </a:pathLst>
              </a:custGeom>
              <a:solidFill>
                <a:srgbClr val="FF6600"/>
              </a:solidFill>
              <a:ln w="0">
                <a:solidFill>
                  <a:srgbClr val="000000"/>
                </a:solidFill>
                <a:round/>
                <a:headEnd/>
                <a:tailEnd/>
              </a:ln>
            </p:spPr>
            <p:txBody>
              <a:bodyPr/>
              <a:lstStyle/>
              <a:p>
                <a:endParaRPr lang="en-US"/>
              </a:p>
            </p:txBody>
          </p:sp>
          <p:sp>
            <p:nvSpPr>
              <p:cNvPr id="3200" name="Freeform 317"/>
              <p:cNvSpPr>
                <a:spLocks/>
              </p:cNvSpPr>
              <p:nvPr/>
            </p:nvSpPr>
            <p:spPr bwMode="auto">
              <a:xfrm flipH="1">
                <a:off x="7545960" y="553015"/>
                <a:ext cx="4774" cy="3416"/>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close/>
                  </a:path>
                </a:pathLst>
              </a:custGeom>
              <a:solidFill>
                <a:srgbClr val="FF6600"/>
              </a:solidFill>
              <a:ln w="9525">
                <a:noFill/>
                <a:round/>
                <a:headEnd/>
                <a:tailEnd/>
              </a:ln>
            </p:spPr>
            <p:txBody>
              <a:bodyPr/>
              <a:lstStyle/>
              <a:p>
                <a:endParaRPr lang="en-US"/>
              </a:p>
            </p:txBody>
          </p:sp>
          <p:sp>
            <p:nvSpPr>
              <p:cNvPr id="3201" name="Freeform 318"/>
              <p:cNvSpPr>
                <a:spLocks/>
              </p:cNvSpPr>
              <p:nvPr/>
            </p:nvSpPr>
            <p:spPr bwMode="auto">
              <a:xfrm flipH="1">
                <a:off x="7545960" y="553015"/>
                <a:ext cx="4774" cy="3416"/>
              </a:xfrm>
              <a:custGeom>
                <a:avLst/>
                <a:gdLst>
                  <a:gd name="T0" fmla="*/ 2147483647 w 16"/>
                  <a:gd name="T1" fmla="*/ 0 h 14"/>
                  <a:gd name="T2" fmla="*/ 0 w 16"/>
                  <a:gd name="T3" fmla="*/ 2147483647 h 14"/>
                  <a:gd name="T4" fmla="*/ 2147483647 w 16"/>
                  <a:gd name="T5" fmla="*/ 2147483647 h 14"/>
                  <a:gd name="T6" fmla="*/ 2147483647 w 16"/>
                  <a:gd name="T7" fmla="*/ 0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3" y="0"/>
                    </a:moveTo>
                    <a:lnTo>
                      <a:pt x="0" y="14"/>
                    </a:lnTo>
                    <a:lnTo>
                      <a:pt x="14" y="14"/>
                    </a:lnTo>
                    <a:lnTo>
                      <a:pt x="16" y="0"/>
                    </a:lnTo>
                    <a:lnTo>
                      <a:pt x="3" y="0"/>
                    </a:lnTo>
                  </a:path>
                </a:pathLst>
              </a:custGeom>
              <a:solidFill>
                <a:srgbClr val="FF6600"/>
              </a:solidFill>
              <a:ln w="0">
                <a:solidFill>
                  <a:srgbClr val="000000"/>
                </a:solidFill>
                <a:round/>
                <a:headEnd/>
                <a:tailEnd/>
              </a:ln>
            </p:spPr>
            <p:txBody>
              <a:bodyPr/>
              <a:lstStyle/>
              <a:p>
                <a:endParaRPr lang="en-US"/>
              </a:p>
            </p:txBody>
          </p:sp>
          <p:sp>
            <p:nvSpPr>
              <p:cNvPr id="3202" name="Freeform 319"/>
              <p:cNvSpPr>
                <a:spLocks/>
              </p:cNvSpPr>
              <p:nvPr/>
            </p:nvSpPr>
            <p:spPr bwMode="auto">
              <a:xfrm flipH="1">
                <a:off x="7534024" y="557895"/>
                <a:ext cx="7757" cy="8297"/>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close/>
                  </a:path>
                </a:pathLst>
              </a:custGeom>
              <a:solidFill>
                <a:srgbClr val="FF6600"/>
              </a:solidFill>
              <a:ln w="9525">
                <a:noFill/>
                <a:round/>
                <a:headEnd/>
                <a:tailEnd/>
              </a:ln>
            </p:spPr>
            <p:txBody>
              <a:bodyPr/>
              <a:lstStyle/>
              <a:p>
                <a:endParaRPr lang="en-US"/>
              </a:p>
            </p:txBody>
          </p:sp>
          <p:sp>
            <p:nvSpPr>
              <p:cNvPr id="3203" name="Freeform 320"/>
              <p:cNvSpPr>
                <a:spLocks/>
              </p:cNvSpPr>
              <p:nvPr/>
            </p:nvSpPr>
            <p:spPr bwMode="auto">
              <a:xfrm flipH="1">
                <a:off x="7534024" y="557895"/>
                <a:ext cx="7757" cy="8297"/>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0 w 28"/>
                  <a:gd name="T13" fmla="*/ 2147483647 h 36"/>
                  <a:gd name="T14" fmla="*/ 0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36"/>
                  <a:gd name="T38" fmla="*/ 28 w 2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36">
                    <a:moveTo>
                      <a:pt x="28" y="0"/>
                    </a:moveTo>
                    <a:lnTo>
                      <a:pt x="28" y="8"/>
                    </a:lnTo>
                    <a:lnTo>
                      <a:pt x="25" y="17"/>
                    </a:lnTo>
                    <a:lnTo>
                      <a:pt x="21" y="27"/>
                    </a:lnTo>
                    <a:lnTo>
                      <a:pt x="18" y="33"/>
                    </a:lnTo>
                    <a:lnTo>
                      <a:pt x="15" y="36"/>
                    </a:lnTo>
                    <a:lnTo>
                      <a:pt x="0" y="36"/>
                    </a:lnTo>
                    <a:lnTo>
                      <a:pt x="0" y="35"/>
                    </a:lnTo>
                    <a:lnTo>
                      <a:pt x="7" y="25"/>
                    </a:lnTo>
                    <a:lnTo>
                      <a:pt x="10" y="13"/>
                    </a:lnTo>
                    <a:lnTo>
                      <a:pt x="12" y="2"/>
                    </a:lnTo>
                    <a:lnTo>
                      <a:pt x="28" y="0"/>
                    </a:lnTo>
                  </a:path>
                </a:pathLst>
              </a:custGeom>
              <a:solidFill>
                <a:srgbClr val="FF6600"/>
              </a:solidFill>
              <a:ln w="0">
                <a:solidFill>
                  <a:srgbClr val="000000"/>
                </a:solidFill>
                <a:round/>
                <a:headEnd/>
                <a:tailEnd/>
              </a:ln>
            </p:spPr>
            <p:txBody>
              <a:bodyPr/>
              <a:lstStyle/>
              <a:p>
                <a:endParaRPr lang="en-US"/>
              </a:p>
            </p:txBody>
          </p:sp>
          <p:sp>
            <p:nvSpPr>
              <p:cNvPr id="3204" name="Freeform 321"/>
              <p:cNvSpPr>
                <a:spLocks/>
              </p:cNvSpPr>
              <p:nvPr/>
            </p:nvSpPr>
            <p:spPr bwMode="auto">
              <a:xfrm flipH="1">
                <a:off x="7464203" y="543741"/>
                <a:ext cx="35209" cy="9273"/>
              </a:xfrm>
              <a:custGeom>
                <a:avLst/>
                <a:gdLst>
                  <a:gd name="T0" fmla="*/ 2147483647 w 122"/>
                  <a:gd name="T1" fmla="*/ 2147483647 h 40"/>
                  <a:gd name="T2" fmla="*/ 2147483647 w 122"/>
                  <a:gd name="T3" fmla="*/ 2147483647 h 40"/>
                  <a:gd name="T4" fmla="*/ 2147483647 w 122"/>
                  <a:gd name="T5" fmla="*/ 2147483647 h 40"/>
                  <a:gd name="T6" fmla="*/ 2147483647 w 122"/>
                  <a:gd name="T7" fmla="*/ 2147483647 h 40"/>
                  <a:gd name="T8" fmla="*/ 2147483647 w 122"/>
                  <a:gd name="T9" fmla="*/ 2147483647 h 40"/>
                  <a:gd name="T10" fmla="*/ 2147483647 w 122"/>
                  <a:gd name="T11" fmla="*/ 2147483647 h 40"/>
                  <a:gd name="T12" fmla="*/ 2147483647 w 122"/>
                  <a:gd name="T13" fmla="*/ 2147483647 h 40"/>
                  <a:gd name="T14" fmla="*/ 2147483647 w 122"/>
                  <a:gd name="T15" fmla="*/ 2147483647 h 40"/>
                  <a:gd name="T16" fmla="*/ 2147483647 w 122"/>
                  <a:gd name="T17" fmla="*/ 2147483647 h 40"/>
                  <a:gd name="T18" fmla="*/ 2147483647 w 122"/>
                  <a:gd name="T19" fmla="*/ 2147483647 h 40"/>
                  <a:gd name="T20" fmla="*/ 2147483647 w 122"/>
                  <a:gd name="T21" fmla="*/ 2147483647 h 40"/>
                  <a:gd name="T22" fmla="*/ 2147483647 w 122"/>
                  <a:gd name="T23" fmla="*/ 0 h 40"/>
                  <a:gd name="T24" fmla="*/ 2147483647 w 122"/>
                  <a:gd name="T25" fmla="*/ 0 h 40"/>
                  <a:gd name="T26" fmla="*/ 2147483647 w 122"/>
                  <a:gd name="T27" fmla="*/ 0 h 40"/>
                  <a:gd name="T28" fmla="*/ 2147483647 w 122"/>
                  <a:gd name="T29" fmla="*/ 2147483647 h 40"/>
                  <a:gd name="T30" fmla="*/ 2147483647 w 122"/>
                  <a:gd name="T31" fmla="*/ 2147483647 h 40"/>
                  <a:gd name="T32" fmla="*/ 0 w 122"/>
                  <a:gd name="T33" fmla="*/ 214748364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0"/>
                  <a:gd name="T53" fmla="*/ 122 w 12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0">
                    <a:moveTo>
                      <a:pt x="82" y="40"/>
                    </a:moveTo>
                    <a:lnTo>
                      <a:pt x="86" y="40"/>
                    </a:lnTo>
                    <a:lnTo>
                      <a:pt x="94" y="40"/>
                    </a:lnTo>
                    <a:lnTo>
                      <a:pt x="101" y="36"/>
                    </a:lnTo>
                    <a:lnTo>
                      <a:pt x="107" y="31"/>
                    </a:lnTo>
                    <a:lnTo>
                      <a:pt x="114" y="26"/>
                    </a:lnTo>
                    <a:lnTo>
                      <a:pt x="119" y="20"/>
                    </a:lnTo>
                    <a:lnTo>
                      <a:pt x="122" y="12"/>
                    </a:lnTo>
                    <a:lnTo>
                      <a:pt x="122" y="7"/>
                    </a:lnTo>
                    <a:lnTo>
                      <a:pt x="120" y="4"/>
                    </a:lnTo>
                    <a:lnTo>
                      <a:pt x="115" y="4"/>
                    </a:lnTo>
                    <a:lnTo>
                      <a:pt x="99" y="0"/>
                    </a:lnTo>
                    <a:lnTo>
                      <a:pt x="84" y="0"/>
                    </a:lnTo>
                    <a:lnTo>
                      <a:pt x="66" y="0"/>
                    </a:lnTo>
                    <a:lnTo>
                      <a:pt x="51" y="2"/>
                    </a:lnTo>
                    <a:lnTo>
                      <a:pt x="50" y="2"/>
                    </a:lnTo>
                    <a:lnTo>
                      <a:pt x="0" y="7"/>
                    </a:lnTo>
                  </a:path>
                </a:pathLst>
              </a:custGeom>
              <a:solidFill>
                <a:srgbClr val="FF6600"/>
              </a:solidFill>
              <a:ln w="0">
                <a:solidFill>
                  <a:srgbClr val="000000"/>
                </a:solidFill>
                <a:round/>
                <a:headEnd/>
                <a:tailEnd/>
              </a:ln>
            </p:spPr>
            <p:txBody>
              <a:bodyPr/>
              <a:lstStyle/>
              <a:p>
                <a:endParaRPr lang="en-US"/>
              </a:p>
            </p:txBody>
          </p:sp>
          <p:sp>
            <p:nvSpPr>
              <p:cNvPr id="3205" name="Freeform 322"/>
              <p:cNvSpPr>
                <a:spLocks/>
              </p:cNvSpPr>
              <p:nvPr/>
            </p:nvSpPr>
            <p:spPr bwMode="auto">
              <a:xfrm flipH="1">
                <a:off x="7484493" y="544230"/>
                <a:ext cx="29241" cy="2001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close/>
                  </a:path>
                </a:pathLst>
              </a:custGeom>
              <a:solidFill>
                <a:srgbClr val="FF6600"/>
              </a:solidFill>
              <a:ln w="9525">
                <a:noFill/>
                <a:round/>
                <a:headEnd/>
                <a:tailEnd/>
              </a:ln>
            </p:spPr>
            <p:txBody>
              <a:bodyPr/>
              <a:lstStyle/>
              <a:p>
                <a:endParaRPr lang="en-US"/>
              </a:p>
            </p:txBody>
          </p:sp>
          <p:sp>
            <p:nvSpPr>
              <p:cNvPr id="3206" name="Freeform 323"/>
              <p:cNvSpPr>
                <a:spLocks/>
              </p:cNvSpPr>
              <p:nvPr/>
            </p:nvSpPr>
            <p:spPr bwMode="auto">
              <a:xfrm flipH="1">
                <a:off x="7484493" y="544230"/>
                <a:ext cx="29241" cy="20010"/>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0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0 h 87"/>
                  <a:gd name="T34" fmla="*/ 2147483647 w 103"/>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87"/>
                  <a:gd name="T56" fmla="*/ 103 w 10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87">
                    <a:moveTo>
                      <a:pt x="18" y="2"/>
                    </a:moveTo>
                    <a:lnTo>
                      <a:pt x="103" y="38"/>
                    </a:lnTo>
                    <a:lnTo>
                      <a:pt x="98" y="54"/>
                    </a:lnTo>
                    <a:lnTo>
                      <a:pt x="54" y="87"/>
                    </a:lnTo>
                    <a:lnTo>
                      <a:pt x="50" y="82"/>
                    </a:lnTo>
                    <a:lnTo>
                      <a:pt x="42" y="74"/>
                    </a:lnTo>
                    <a:lnTo>
                      <a:pt x="32" y="67"/>
                    </a:lnTo>
                    <a:lnTo>
                      <a:pt x="21" y="62"/>
                    </a:lnTo>
                    <a:lnTo>
                      <a:pt x="11" y="59"/>
                    </a:lnTo>
                    <a:lnTo>
                      <a:pt x="0" y="56"/>
                    </a:lnTo>
                    <a:lnTo>
                      <a:pt x="1" y="56"/>
                    </a:lnTo>
                    <a:lnTo>
                      <a:pt x="8" y="47"/>
                    </a:lnTo>
                    <a:lnTo>
                      <a:pt x="13" y="39"/>
                    </a:lnTo>
                    <a:lnTo>
                      <a:pt x="16" y="29"/>
                    </a:lnTo>
                    <a:lnTo>
                      <a:pt x="18" y="20"/>
                    </a:lnTo>
                    <a:lnTo>
                      <a:pt x="18" y="10"/>
                    </a:lnTo>
                    <a:lnTo>
                      <a:pt x="16" y="0"/>
                    </a:lnTo>
                    <a:lnTo>
                      <a:pt x="18" y="2"/>
                    </a:lnTo>
                  </a:path>
                </a:pathLst>
              </a:custGeom>
              <a:solidFill>
                <a:srgbClr val="FF6600"/>
              </a:solidFill>
              <a:ln w="0">
                <a:solidFill>
                  <a:srgbClr val="B5B5B5"/>
                </a:solidFill>
                <a:round/>
                <a:headEnd/>
                <a:tailEnd/>
              </a:ln>
            </p:spPr>
            <p:txBody>
              <a:bodyPr/>
              <a:lstStyle/>
              <a:p>
                <a:endParaRPr lang="en-US"/>
              </a:p>
            </p:txBody>
          </p:sp>
          <p:sp>
            <p:nvSpPr>
              <p:cNvPr id="3207" name="Freeform 324"/>
              <p:cNvSpPr>
                <a:spLocks/>
              </p:cNvSpPr>
              <p:nvPr/>
            </p:nvSpPr>
            <p:spPr bwMode="auto">
              <a:xfrm flipH="1">
                <a:off x="7445704" y="540813"/>
                <a:ext cx="10145" cy="7808"/>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close/>
                  </a:path>
                </a:pathLst>
              </a:custGeom>
              <a:solidFill>
                <a:srgbClr val="FF6600"/>
              </a:solidFill>
              <a:ln w="9525">
                <a:noFill/>
                <a:round/>
                <a:headEnd/>
                <a:tailEnd/>
              </a:ln>
            </p:spPr>
            <p:txBody>
              <a:bodyPr/>
              <a:lstStyle/>
              <a:p>
                <a:endParaRPr lang="en-US"/>
              </a:p>
            </p:txBody>
          </p:sp>
          <p:sp>
            <p:nvSpPr>
              <p:cNvPr id="3208" name="Freeform 325"/>
              <p:cNvSpPr>
                <a:spLocks/>
              </p:cNvSpPr>
              <p:nvPr/>
            </p:nvSpPr>
            <p:spPr bwMode="auto">
              <a:xfrm flipH="1">
                <a:off x="7445704" y="540813"/>
                <a:ext cx="10145" cy="7808"/>
              </a:xfrm>
              <a:custGeom>
                <a:avLst/>
                <a:gdLst>
                  <a:gd name="T0" fmla="*/ 0 w 35"/>
                  <a:gd name="T1" fmla="*/ 0 h 31"/>
                  <a:gd name="T2" fmla="*/ 0 w 35"/>
                  <a:gd name="T3" fmla="*/ 2147483647 h 31"/>
                  <a:gd name="T4" fmla="*/ 2147483647 w 35"/>
                  <a:gd name="T5" fmla="*/ 2147483647 h 31"/>
                  <a:gd name="T6" fmla="*/ 2147483647 w 35"/>
                  <a:gd name="T7" fmla="*/ 2147483647 h 31"/>
                  <a:gd name="T8" fmla="*/ 2147483647 w 35"/>
                  <a:gd name="T9" fmla="*/ 2147483647 h 31"/>
                  <a:gd name="T10" fmla="*/ 2147483647 w 35"/>
                  <a:gd name="T11" fmla="*/ 2147483647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0" y="19"/>
                    </a:lnTo>
                    <a:lnTo>
                      <a:pt x="12" y="31"/>
                    </a:lnTo>
                    <a:lnTo>
                      <a:pt x="35" y="21"/>
                    </a:lnTo>
                    <a:lnTo>
                      <a:pt x="32" y="18"/>
                    </a:lnTo>
                    <a:lnTo>
                      <a:pt x="32" y="8"/>
                    </a:lnTo>
                    <a:lnTo>
                      <a:pt x="0" y="0"/>
                    </a:lnTo>
                  </a:path>
                </a:pathLst>
              </a:custGeom>
              <a:solidFill>
                <a:srgbClr val="FF6600"/>
              </a:solidFill>
              <a:ln w="0">
                <a:solidFill>
                  <a:srgbClr val="B5B5B5"/>
                </a:solidFill>
                <a:round/>
                <a:headEnd/>
                <a:tailEnd/>
              </a:ln>
            </p:spPr>
            <p:txBody>
              <a:bodyPr/>
              <a:lstStyle/>
              <a:p>
                <a:endParaRPr lang="en-US"/>
              </a:p>
            </p:txBody>
          </p:sp>
          <p:sp>
            <p:nvSpPr>
              <p:cNvPr id="3209" name="Freeform 326"/>
              <p:cNvSpPr>
                <a:spLocks/>
              </p:cNvSpPr>
              <p:nvPr/>
            </p:nvSpPr>
            <p:spPr bwMode="auto">
              <a:xfrm flipH="1">
                <a:off x="7405721" y="539838"/>
                <a:ext cx="50127" cy="11225"/>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close/>
                  </a:path>
                </a:pathLst>
              </a:custGeom>
              <a:solidFill>
                <a:srgbClr val="FF6600"/>
              </a:solidFill>
              <a:ln w="9525">
                <a:noFill/>
                <a:round/>
                <a:headEnd/>
                <a:tailEnd/>
              </a:ln>
            </p:spPr>
            <p:txBody>
              <a:bodyPr/>
              <a:lstStyle/>
              <a:p>
                <a:endParaRPr lang="en-US"/>
              </a:p>
            </p:txBody>
          </p:sp>
          <p:sp>
            <p:nvSpPr>
              <p:cNvPr id="3210" name="Freeform 327"/>
              <p:cNvSpPr>
                <a:spLocks/>
              </p:cNvSpPr>
              <p:nvPr/>
            </p:nvSpPr>
            <p:spPr bwMode="auto">
              <a:xfrm flipH="1">
                <a:off x="7405721" y="539838"/>
                <a:ext cx="50127" cy="11225"/>
              </a:xfrm>
              <a:custGeom>
                <a:avLst/>
                <a:gdLst>
                  <a:gd name="T0" fmla="*/ 2147483647 w 174"/>
                  <a:gd name="T1" fmla="*/ 2147483647 h 49"/>
                  <a:gd name="T2" fmla="*/ 0 w 174"/>
                  <a:gd name="T3" fmla="*/ 2147483647 h 49"/>
                  <a:gd name="T4" fmla="*/ 2147483647 w 174"/>
                  <a:gd name="T5" fmla="*/ 0 h 49"/>
                  <a:gd name="T6" fmla="*/ 2147483647 w 174"/>
                  <a:gd name="T7" fmla="*/ 2147483647 h 49"/>
                  <a:gd name="T8" fmla="*/ 2147483647 w 174"/>
                  <a:gd name="T9" fmla="*/ 2147483647 h 49"/>
                  <a:gd name="T10" fmla="*/ 2147483647 w 174"/>
                  <a:gd name="T11" fmla="*/ 2147483647 h 49"/>
                  <a:gd name="T12" fmla="*/ 2147483647 w 174"/>
                  <a:gd name="T13" fmla="*/ 2147483647 h 49"/>
                  <a:gd name="T14" fmla="*/ 0 60000 65536"/>
                  <a:gd name="T15" fmla="*/ 0 60000 65536"/>
                  <a:gd name="T16" fmla="*/ 0 60000 65536"/>
                  <a:gd name="T17" fmla="*/ 0 60000 65536"/>
                  <a:gd name="T18" fmla="*/ 0 60000 65536"/>
                  <a:gd name="T19" fmla="*/ 0 60000 65536"/>
                  <a:gd name="T20" fmla="*/ 0 60000 65536"/>
                  <a:gd name="T21" fmla="*/ 0 w 174"/>
                  <a:gd name="T22" fmla="*/ 0 h 49"/>
                  <a:gd name="T23" fmla="*/ 174 w 17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49">
                    <a:moveTo>
                      <a:pt x="2" y="8"/>
                    </a:moveTo>
                    <a:lnTo>
                      <a:pt x="0" y="3"/>
                    </a:lnTo>
                    <a:lnTo>
                      <a:pt x="22" y="0"/>
                    </a:lnTo>
                    <a:lnTo>
                      <a:pt x="36" y="5"/>
                    </a:lnTo>
                    <a:lnTo>
                      <a:pt x="174" y="46"/>
                    </a:lnTo>
                    <a:lnTo>
                      <a:pt x="160" y="49"/>
                    </a:lnTo>
                    <a:lnTo>
                      <a:pt x="2" y="8"/>
                    </a:lnTo>
                  </a:path>
                </a:pathLst>
              </a:custGeom>
              <a:solidFill>
                <a:srgbClr val="FF6600"/>
              </a:solidFill>
              <a:ln w="0">
                <a:solidFill>
                  <a:srgbClr val="000000"/>
                </a:solidFill>
                <a:round/>
                <a:headEnd/>
                <a:tailEnd/>
              </a:ln>
            </p:spPr>
            <p:txBody>
              <a:bodyPr/>
              <a:lstStyle/>
              <a:p>
                <a:endParaRPr lang="en-US"/>
              </a:p>
            </p:txBody>
          </p:sp>
          <p:sp>
            <p:nvSpPr>
              <p:cNvPr id="3211" name="Freeform 328"/>
              <p:cNvSpPr>
                <a:spLocks/>
              </p:cNvSpPr>
              <p:nvPr/>
            </p:nvSpPr>
            <p:spPr bwMode="auto">
              <a:xfrm flipH="1">
                <a:off x="7405721" y="540326"/>
                <a:ext cx="50725" cy="11225"/>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close/>
                  </a:path>
                </a:pathLst>
              </a:custGeom>
              <a:solidFill>
                <a:srgbClr val="FF6600"/>
              </a:solidFill>
              <a:ln w="9525">
                <a:noFill/>
                <a:round/>
                <a:headEnd/>
                <a:tailEnd/>
              </a:ln>
            </p:spPr>
            <p:txBody>
              <a:bodyPr/>
              <a:lstStyle/>
              <a:p>
                <a:endParaRPr lang="en-US"/>
              </a:p>
            </p:txBody>
          </p:sp>
          <p:sp>
            <p:nvSpPr>
              <p:cNvPr id="3212" name="Freeform 329"/>
              <p:cNvSpPr>
                <a:spLocks/>
              </p:cNvSpPr>
              <p:nvPr/>
            </p:nvSpPr>
            <p:spPr bwMode="auto">
              <a:xfrm flipH="1">
                <a:off x="7405721" y="540326"/>
                <a:ext cx="50725" cy="11225"/>
              </a:xfrm>
              <a:custGeom>
                <a:avLst/>
                <a:gdLst>
                  <a:gd name="T0" fmla="*/ 2147483647 w 175"/>
                  <a:gd name="T1" fmla="*/ 0 h 48"/>
                  <a:gd name="T2" fmla="*/ 2147483647 w 175"/>
                  <a:gd name="T3" fmla="*/ 0 h 48"/>
                  <a:gd name="T4" fmla="*/ 0 w 175"/>
                  <a:gd name="T5" fmla="*/ 2147483647 h 48"/>
                  <a:gd name="T6" fmla="*/ 2147483647 w 175"/>
                  <a:gd name="T7" fmla="*/ 2147483647 h 48"/>
                  <a:gd name="T8" fmla="*/ 2147483647 w 175"/>
                  <a:gd name="T9" fmla="*/ 2147483647 h 48"/>
                  <a:gd name="T10" fmla="*/ 2147483647 w 175"/>
                  <a:gd name="T11" fmla="*/ 2147483647 h 48"/>
                  <a:gd name="T12" fmla="*/ 2147483647 w 175"/>
                  <a:gd name="T13" fmla="*/ 2147483647 h 48"/>
                  <a:gd name="T14" fmla="*/ 2147483647 w 175"/>
                  <a:gd name="T15" fmla="*/ 2147483647 h 48"/>
                  <a:gd name="T16" fmla="*/ 2147483647 w 175"/>
                  <a:gd name="T17" fmla="*/ 2147483647 h 48"/>
                  <a:gd name="T18" fmla="*/ 2147483647 w 175"/>
                  <a:gd name="T19" fmla="*/ 2147483647 h 48"/>
                  <a:gd name="T20" fmla="*/ 2147483647 w 1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48"/>
                  <a:gd name="T35" fmla="*/ 175 w 1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48">
                    <a:moveTo>
                      <a:pt x="5" y="0"/>
                    </a:moveTo>
                    <a:lnTo>
                      <a:pt x="1" y="0"/>
                    </a:lnTo>
                    <a:lnTo>
                      <a:pt x="0" y="2"/>
                    </a:lnTo>
                    <a:lnTo>
                      <a:pt x="1" y="5"/>
                    </a:lnTo>
                    <a:lnTo>
                      <a:pt x="5" y="5"/>
                    </a:lnTo>
                    <a:lnTo>
                      <a:pt x="161" y="48"/>
                    </a:lnTo>
                    <a:lnTo>
                      <a:pt x="175" y="46"/>
                    </a:lnTo>
                    <a:lnTo>
                      <a:pt x="175" y="43"/>
                    </a:lnTo>
                    <a:lnTo>
                      <a:pt x="162" y="45"/>
                    </a:lnTo>
                    <a:lnTo>
                      <a:pt x="159" y="45"/>
                    </a:lnTo>
                    <a:lnTo>
                      <a:pt x="5" y="0"/>
                    </a:lnTo>
                  </a:path>
                </a:pathLst>
              </a:custGeom>
              <a:solidFill>
                <a:srgbClr val="FF6600"/>
              </a:solidFill>
              <a:ln w="0">
                <a:solidFill>
                  <a:srgbClr val="000000"/>
                </a:solidFill>
                <a:round/>
                <a:headEnd/>
                <a:tailEnd/>
              </a:ln>
            </p:spPr>
            <p:txBody>
              <a:bodyPr/>
              <a:lstStyle/>
              <a:p>
                <a:endParaRPr lang="en-US"/>
              </a:p>
            </p:txBody>
          </p:sp>
          <p:sp>
            <p:nvSpPr>
              <p:cNvPr id="3213" name="Freeform 330"/>
              <p:cNvSpPr>
                <a:spLocks/>
              </p:cNvSpPr>
              <p:nvPr/>
            </p:nvSpPr>
            <p:spPr bwMode="auto">
              <a:xfrm flipH="1">
                <a:off x="7452269" y="550574"/>
                <a:ext cx="13725" cy="4393"/>
              </a:xfrm>
              <a:custGeom>
                <a:avLst/>
                <a:gdLst>
                  <a:gd name="T0" fmla="*/ 2147483647 w 50"/>
                  <a:gd name="T1" fmla="*/ 2147483647 h 20"/>
                  <a:gd name="T2" fmla="*/ 2147483647 w 50"/>
                  <a:gd name="T3" fmla="*/ 0 h 20"/>
                  <a:gd name="T4" fmla="*/ 0 w 50"/>
                  <a:gd name="T5" fmla="*/ 2147483647 h 20"/>
                  <a:gd name="T6" fmla="*/ 2147483647 w 50"/>
                  <a:gd name="T7" fmla="*/ 2147483647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close/>
                  </a:path>
                </a:pathLst>
              </a:custGeom>
              <a:solidFill>
                <a:srgbClr val="FF6600"/>
              </a:solidFill>
              <a:ln w="9525">
                <a:noFill/>
                <a:round/>
                <a:headEnd/>
                <a:tailEnd/>
              </a:ln>
            </p:spPr>
            <p:txBody>
              <a:bodyPr/>
              <a:lstStyle/>
              <a:p>
                <a:endParaRPr lang="en-US"/>
              </a:p>
            </p:txBody>
          </p:sp>
          <p:sp>
            <p:nvSpPr>
              <p:cNvPr id="3214" name="Freeform 331"/>
              <p:cNvSpPr>
                <a:spLocks/>
              </p:cNvSpPr>
              <p:nvPr/>
            </p:nvSpPr>
            <p:spPr bwMode="auto">
              <a:xfrm flipH="1">
                <a:off x="7452269" y="550574"/>
                <a:ext cx="13725" cy="4393"/>
              </a:xfrm>
              <a:custGeom>
                <a:avLst/>
                <a:gdLst>
                  <a:gd name="T0" fmla="*/ 2147483647 w 50"/>
                  <a:gd name="T1" fmla="*/ 2147483647 h 20"/>
                  <a:gd name="T2" fmla="*/ 2147483647 w 50"/>
                  <a:gd name="T3" fmla="*/ 0 h 20"/>
                  <a:gd name="T4" fmla="*/ 0 w 50"/>
                  <a:gd name="T5" fmla="*/ 2147483647 h 20"/>
                  <a:gd name="T6" fmla="*/ 2147483647 w 50"/>
                  <a:gd name="T7" fmla="*/ 2147483647 h 20"/>
                  <a:gd name="T8" fmla="*/ 0 60000 65536"/>
                  <a:gd name="T9" fmla="*/ 0 60000 65536"/>
                  <a:gd name="T10" fmla="*/ 0 60000 65536"/>
                  <a:gd name="T11" fmla="*/ 0 60000 65536"/>
                  <a:gd name="T12" fmla="*/ 0 w 50"/>
                  <a:gd name="T13" fmla="*/ 0 h 20"/>
                  <a:gd name="T14" fmla="*/ 50 w 50"/>
                  <a:gd name="T15" fmla="*/ 20 h 20"/>
                </a:gdLst>
                <a:ahLst/>
                <a:cxnLst>
                  <a:cxn ang="T8">
                    <a:pos x="T0" y="T1"/>
                  </a:cxn>
                  <a:cxn ang="T9">
                    <a:pos x="T2" y="T3"/>
                  </a:cxn>
                  <a:cxn ang="T10">
                    <a:pos x="T4" y="T5"/>
                  </a:cxn>
                  <a:cxn ang="T11">
                    <a:pos x="T6" y="T7"/>
                  </a:cxn>
                </a:cxnLst>
                <a:rect l="T12" t="T13" r="T14" b="T15"/>
                <a:pathLst>
                  <a:path w="50" h="20">
                    <a:moveTo>
                      <a:pt x="15" y="20"/>
                    </a:moveTo>
                    <a:lnTo>
                      <a:pt x="50" y="0"/>
                    </a:lnTo>
                    <a:lnTo>
                      <a:pt x="0" y="17"/>
                    </a:lnTo>
                    <a:lnTo>
                      <a:pt x="15" y="20"/>
                    </a:lnTo>
                  </a:path>
                </a:pathLst>
              </a:custGeom>
              <a:solidFill>
                <a:srgbClr val="FF6600"/>
              </a:solidFill>
              <a:ln w="0">
                <a:solidFill>
                  <a:srgbClr val="B5B5B5"/>
                </a:solidFill>
                <a:round/>
                <a:headEnd/>
                <a:tailEnd/>
              </a:ln>
            </p:spPr>
            <p:txBody>
              <a:bodyPr/>
              <a:lstStyle/>
              <a:p>
                <a:endParaRPr lang="en-US"/>
              </a:p>
            </p:txBody>
          </p:sp>
          <p:sp>
            <p:nvSpPr>
              <p:cNvPr id="3215" name="Freeform 332"/>
              <p:cNvSpPr>
                <a:spLocks/>
              </p:cNvSpPr>
              <p:nvPr/>
            </p:nvSpPr>
            <p:spPr bwMode="auto">
              <a:xfrm flipH="1">
                <a:off x="7522090" y="558871"/>
                <a:ext cx="2387" cy="2928"/>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close/>
                  </a:path>
                </a:pathLst>
              </a:custGeom>
              <a:solidFill>
                <a:srgbClr val="FF6600"/>
              </a:solidFill>
              <a:ln w="9525">
                <a:noFill/>
                <a:round/>
                <a:headEnd/>
                <a:tailEnd/>
              </a:ln>
            </p:spPr>
            <p:txBody>
              <a:bodyPr/>
              <a:lstStyle/>
              <a:p>
                <a:endParaRPr lang="en-US"/>
              </a:p>
            </p:txBody>
          </p:sp>
          <p:sp>
            <p:nvSpPr>
              <p:cNvPr id="3216" name="Freeform 333"/>
              <p:cNvSpPr>
                <a:spLocks/>
              </p:cNvSpPr>
              <p:nvPr/>
            </p:nvSpPr>
            <p:spPr bwMode="auto">
              <a:xfrm flipH="1">
                <a:off x="7522090" y="558871"/>
                <a:ext cx="2387" cy="2928"/>
              </a:xfrm>
              <a:custGeom>
                <a:avLst/>
                <a:gdLst>
                  <a:gd name="T0" fmla="*/ 0 w 8"/>
                  <a:gd name="T1" fmla="*/ 2147483647 h 12"/>
                  <a:gd name="T2" fmla="*/ 2147483647 w 8"/>
                  <a:gd name="T3" fmla="*/ 0 h 12"/>
                  <a:gd name="T4" fmla="*/ 2147483647 w 8"/>
                  <a:gd name="T5" fmla="*/ 0 h 12"/>
                  <a:gd name="T6" fmla="*/ 2147483647 w 8"/>
                  <a:gd name="T7" fmla="*/ 2147483647 h 12"/>
                  <a:gd name="T8" fmla="*/ 0 w 8"/>
                  <a:gd name="T9" fmla="*/ 2147483647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12"/>
                    </a:moveTo>
                    <a:lnTo>
                      <a:pt x="1" y="0"/>
                    </a:lnTo>
                    <a:lnTo>
                      <a:pt x="8" y="0"/>
                    </a:lnTo>
                    <a:lnTo>
                      <a:pt x="5" y="10"/>
                    </a:lnTo>
                    <a:lnTo>
                      <a:pt x="0" y="12"/>
                    </a:lnTo>
                  </a:path>
                </a:pathLst>
              </a:custGeom>
              <a:solidFill>
                <a:srgbClr val="FF6600"/>
              </a:solidFill>
              <a:ln w="0">
                <a:solidFill>
                  <a:srgbClr val="000000"/>
                </a:solidFill>
                <a:round/>
                <a:headEnd/>
                <a:tailEnd/>
              </a:ln>
            </p:spPr>
            <p:txBody>
              <a:bodyPr/>
              <a:lstStyle/>
              <a:p>
                <a:endParaRPr lang="en-US"/>
              </a:p>
            </p:txBody>
          </p:sp>
          <p:sp>
            <p:nvSpPr>
              <p:cNvPr id="3217" name="Freeform 334"/>
              <p:cNvSpPr>
                <a:spLocks/>
              </p:cNvSpPr>
              <p:nvPr/>
            </p:nvSpPr>
            <p:spPr bwMode="auto">
              <a:xfrm flipH="1">
                <a:off x="7519105" y="558383"/>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close/>
                  </a:path>
                </a:pathLst>
              </a:custGeom>
              <a:solidFill>
                <a:srgbClr val="FF6600"/>
              </a:solidFill>
              <a:ln w="9525">
                <a:noFill/>
                <a:round/>
                <a:headEnd/>
                <a:tailEnd/>
              </a:ln>
            </p:spPr>
            <p:txBody>
              <a:bodyPr/>
              <a:lstStyle/>
              <a:p>
                <a:endParaRPr lang="en-US"/>
              </a:p>
            </p:txBody>
          </p:sp>
          <p:sp>
            <p:nvSpPr>
              <p:cNvPr id="3218" name="Freeform 335"/>
              <p:cNvSpPr>
                <a:spLocks/>
              </p:cNvSpPr>
              <p:nvPr/>
            </p:nvSpPr>
            <p:spPr bwMode="auto">
              <a:xfrm flipH="1">
                <a:off x="7519105" y="558383"/>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4" y="0"/>
                    </a:lnTo>
                    <a:lnTo>
                      <a:pt x="9" y="0"/>
                    </a:lnTo>
                    <a:lnTo>
                      <a:pt x="7" y="9"/>
                    </a:lnTo>
                    <a:lnTo>
                      <a:pt x="0" y="11"/>
                    </a:lnTo>
                  </a:path>
                </a:pathLst>
              </a:custGeom>
              <a:solidFill>
                <a:srgbClr val="FF6600"/>
              </a:solidFill>
              <a:ln w="0">
                <a:solidFill>
                  <a:srgbClr val="000000"/>
                </a:solidFill>
                <a:round/>
                <a:headEnd/>
                <a:tailEnd/>
              </a:ln>
            </p:spPr>
            <p:txBody>
              <a:bodyPr/>
              <a:lstStyle/>
              <a:p>
                <a:endParaRPr lang="en-US"/>
              </a:p>
            </p:txBody>
          </p:sp>
          <p:sp>
            <p:nvSpPr>
              <p:cNvPr id="3219" name="Freeform 336"/>
              <p:cNvSpPr>
                <a:spLocks/>
              </p:cNvSpPr>
              <p:nvPr/>
            </p:nvSpPr>
            <p:spPr bwMode="auto">
              <a:xfrm flipH="1">
                <a:off x="7515525" y="557895"/>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close/>
                  </a:path>
                </a:pathLst>
              </a:custGeom>
              <a:solidFill>
                <a:srgbClr val="FF6600"/>
              </a:solidFill>
              <a:ln w="9525">
                <a:noFill/>
                <a:round/>
                <a:headEnd/>
                <a:tailEnd/>
              </a:ln>
            </p:spPr>
            <p:txBody>
              <a:bodyPr/>
              <a:lstStyle/>
              <a:p>
                <a:endParaRPr lang="en-US"/>
              </a:p>
            </p:txBody>
          </p:sp>
          <p:sp>
            <p:nvSpPr>
              <p:cNvPr id="3220" name="Freeform 337"/>
              <p:cNvSpPr>
                <a:spLocks/>
              </p:cNvSpPr>
              <p:nvPr/>
            </p:nvSpPr>
            <p:spPr bwMode="auto">
              <a:xfrm flipH="1">
                <a:off x="7515525" y="557895"/>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3" y="0"/>
                    </a:lnTo>
                    <a:lnTo>
                      <a:pt x="10"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3221" name="Freeform 338"/>
              <p:cNvSpPr>
                <a:spLocks/>
              </p:cNvSpPr>
              <p:nvPr/>
            </p:nvSpPr>
            <p:spPr bwMode="auto">
              <a:xfrm flipH="1">
                <a:off x="7512541" y="557895"/>
                <a:ext cx="1790" cy="2440"/>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close/>
                  </a:path>
                </a:pathLst>
              </a:custGeom>
              <a:solidFill>
                <a:srgbClr val="FF6600"/>
              </a:solidFill>
              <a:ln w="9525">
                <a:noFill/>
                <a:round/>
                <a:headEnd/>
                <a:tailEnd/>
              </a:ln>
            </p:spPr>
            <p:txBody>
              <a:bodyPr/>
              <a:lstStyle/>
              <a:p>
                <a:endParaRPr lang="en-US"/>
              </a:p>
            </p:txBody>
          </p:sp>
          <p:sp>
            <p:nvSpPr>
              <p:cNvPr id="3222" name="Freeform 339"/>
              <p:cNvSpPr>
                <a:spLocks/>
              </p:cNvSpPr>
              <p:nvPr/>
            </p:nvSpPr>
            <p:spPr bwMode="auto">
              <a:xfrm flipH="1">
                <a:off x="7512541" y="557895"/>
                <a:ext cx="1790" cy="2440"/>
              </a:xfrm>
              <a:custGeom>
                <a:avLst/>
                <a:gdLst>
                  <a:gd name="T0" fmla="*/ 0 w 6"/>
                  <a:gd name="T1" fmla="*/ 2147483647 h 12"/>
                  <a:gd name="T2" fmla="*/ 2147483647 w 6"/>
                  <a:gd name="T3" fmla="*/ 0 h 12"/>
                  <a:gd name="T4" fmla="*/ 2147483647 w 6"/>
                  <a:gd name="T5" fmla="*/ 0 h 12"/>
                  <a:gd name="T6" fmla="*/ 2147483647 w 6"/>
                  <a:gd name="T7" fmla="*/ 2147483647 h 12"/>
                  <a:gd name="T8" fmla="*/ 0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0" y="12"/>
                    </a:moveTo>
                    <a:lnTo>
                      <a:pt x="2" y="0"/>
                    </a:lnTo>
                    <a:lnTo>
                      <a:pt x="6" y="0"/>
                    </a:lnTo>
                    <a:lnTo>
                      <a:pt x="5" y="12"/>
                    </a:lnTo>
                    <a:lnTo>
                      <a:pt x="0" y="12"/>
                    </a:lnTo>
                  </a:path>
                </a:pathLst>
              </a:custGeom>
              <a:solidFill>
                <a:srgbClr val="FF6600"/>
              </a:solidFill>
              <a:ln w="0">
                <a:solidFill>
                  <a:srgbClr val="000000"/>
                </a:solidFill>
                <a:round/>
                <a:headEnd/>
                <a:tailEnd/>
              </a:ln>
            </p:spPr>
            <p:txBody>
              <a:bodyPr/>
              <a:lstStyle/>
              <a:p>
                <a:endParaRPr lang="en-US"/>
              </a:p>
            </p:txBody>
          </p:sp>
          <p:sp>
            <p:nvSpPr>
              <p:cNvPr id="3223" name="Freeform 340"/>
              <p:cNvSpPr>
                <a:spLocks/>
              </p:cNvSpPr>
              <p:nvPr/>
            </p:nvSpPr>
            <p:spPr bwMode="auto">
              <a:xfrm flipH="1">
                <a:off x="7508363" y="557895"/>
                <a:ext cx="2984" cy="2440"/>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close/>
                  </a:path>
                </a:pathLst>
              </a:custGeom>
              <a:solidFill>
                <a:srgbClr val="FF6600"/>
              </a:solidFill>
              <a:ln w="9525">
                <a:noFill/>
                <a:round/>
                <a:headEnd/>
                <a:tailEnd/>
              </a:ln>
            </p:spPr>
            <p:txBody>
              <a:bodyPr/>
              <a:lstStyle/>
              <a:p>
                <a:endParaRPr lang="en-US"/>
              </a:p>
            </p:txBody>
          </p:sp>
          <p:sp>
            <p:nvSpPr>
              <p:cNvPr id="3224" name="Freeform 341"/>
              <p:cNvSpPr>
                <a:spLocks/>
              </p:cNvSpPr>
              <p:nvPr/>
            </p:nvSpPr>
            <p:spPr bwMode="auto">
              <a:xfrm flipH="1">
                <a:off x="7508363" y="557895"/>
                <a:ext cx="2984" cy="2440"/>
              </a:xfrm>
              <a:custGeom>
                <a:avLst/>
                <a:gdLst>
                  <a:gd name="T0" fmla="*/ 0 w 10"/>
                  <a:gd name="T1" fmla="*/ 2147483647 h 12"/>
                  <a:gd name="T2" fmla="*/ 2147483647 w 10"/>
                  <a:gd name="T3" fmla="*/ 0 h 12"/>
                  <a:gd name="T4" fmla="*/ 2147483647 w 10"/>
                  <a:gd name="T5" fmla="*/ 0 h 12"/>
                  <a:gd name="T6" fmla="*/ 2147483647 w 10"/>
                  <a:gd name="T7" fmla="*/ 2147483647 h 12"/>
                  <a:gd name="T8" fmla="*/ 0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3" y="0"/>
                    </a:lnTo>
                    <a:lnTo>
                      <a:pt x="10" y="0"/>
                    </a:lnTo>
                    <a:lnTo>
                      <a:pt x="6" y="10"/>
                    </a:lnTo>
                    <a:lnTo>
                      <a:pt x="0" y="12"/>
                    </a:lnTo>
                  </a:path>
                </a:pathLst>
              </a:custGeom>
              <a:solidFill>
                <a:srgbClr val="FF6600"/>
              </a:solidFill>
              <a:ln w="0">
                <a:solidFill>
                  <a:srgbClr val="000000"/>
                </a:solidFill>
                <a:round/>
                <a:headEnd/>
                <a:tailEnd/>
              </a:ln>
            </p:spPr>
            <p:txBody>
              <a:bodyPr/>
              <a:lstStyle/>
              <a:p>
                <a:endParaRPr lang="en-US"/>
              </a:p>
            </p:txBody>
          </p:sp>
          <p:sp>
            <p:nvSpPr>
              <p:cNvPr id="3225" name="Freeform 342"/>
              <p:cNvSpPr>
                <a:spLocks/>
              </p:cNvSpPr>
              <p:nvPr/>
            </p:nvSpPr>
            <p:spPr bwMode="auto">
              <a:xfrm flipH="1">
                <a:off x="7505380" y="557407"/>
                <a:ext cx="2387" cy="2928"/>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close/>
                  </a:path>
                </a:pathLst>
              </a:custGeom>
              <a:solidFill>
                <a:srgbClr val="FF6600"/>
              </a:solidFill>
              <a:ln w="9525">
                <a:noFill/>
                <a:round/>
                <a:headEnd/>
                <a:tailEnd/>
              </a:ln>
            </p:spPr>
            <p:txBody>
              <a:bodyPr/>
              <a:lstStyle/>
              <a:p>
                <a:endParaRPr lang="en-US"/>
              </a:p>
            </p:txBody>
          </p:sp>
          <p:sp>
            <p:nvSpPr>
              <p:cNvPr id="3226" name="Freeform 343"/>
              <p:cNvSpPr>
                <a:spLocks/>
              </p:cNvSpPr>
              <p:nvPr/>
            </p:nvSpPr>
            <p:spPr bwMode="auto">
              <a:xfrm flipH="1">
                <a:off x="7505380" y="557407"/>
                <a:ext cx="2387" cy="2928"/>
              </a:xfrm>
              <a:custGeom>
                <a:avLst/>
                <a:gdLst>
                  <a:gd name="T0" fmla="*/ 0 w 8"/>
                  <a:gd name="T1" fmla="*/ 2147483647 h 11"/>
                  <a:gd name="T2" fmla="*/ 2147483647 w 8"/>
                  <a:gd name="T3" fmla="*/ 0 h 11"/>
                  <a:gd name="T4" fmla="*/ 2147483647 w 8"/>
                  <a:gd name="T5" fmla="*/ 0 h 11"/>
                  <a:gd name="T6" fmla="*/ 2147483647 w 8"/>
                  <a:gd name="T7" fmla="*/ 2147483647 h 11"/>
                  <a:gd name="T8" fmla="*/ 0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11"/>
                    </a:moveTo>
                    <a:lnTo>
                      <a:pt x="3" y="0"/>
                    </a:lnTo>
                    <a:lnTo>
                      <a:pt x="8" y="0"/>
                    </a:lnTo>
                    <a:lnTo>
                      <a:pt x="6" y="11"/>
                    </a:lnTo>
                    <a:lnTo>
                      <a:pt x="0" y="11"/>
                    </a:lnTo>
                  </a:path>
                </a:pathLst>
              </a:custGeom>
              <a:solidFill>
                <a:srgbClr val="FF6600"/>
              </a:solidFill>
              <a:ln w="0">
                <a:solidFill>
                  <a:srgbClr val="000000"/>
                </a:solidFill>
                <a:round/>
                <a:headEnd/>
                <a:tailEnd/>
              </a:ln>
            </p:spPr>
            <p:txBody>
              <a:bodyPr/>
              <a:lstStyle/>
              <a:p>
                <a:endParaRPr lang="en-US"/>
              </a:p>
            </p:txBody>
          </p:sp>
          <p:sp>
            <p:nvSpPr>
              <p:cNvPr id="3227" name="Freeform 344"/>
              <p:cNvSpPr>
                <a:spLocks/>
              </p:cNvSpPr>
              <p:nvPr/>
            </p:nvSpPr>
            <p:spPr bwMode="auto">
              <a:xfrm flipH="1">
                <a:off x="7502396" y="557407"/>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close/>
                  </a:path>
                </a:pathLst>
              </a:custGeom>
              <a:solidFill>
                <a:srgbClr val="FF6600"/>
              </a:solidFill>
              <a:ln w="9525">
                <a:noFill/>
                <a:round/>
                <a:headEnd/>
                <a:tailEnd/>
              </a:ln>
            </p:spPr>
            <p:txBody>
              <a:bodyPr/>
              <a:lstStyle/>
              <a:p>
                <a:endParaRPr lang="en-US"/>
              </a:p>
            </p:txBody>
          </p:sp>
          <p:sp>
            <p:nvSpPr>
              <p:cNvPr id="3228" name="Freeform 345"/>
              <p:cNvSpPr>
                <a:spLocks/>
              </p:cNvSpPr>
              <p:nvPr/>
            </p:nvSpPr>
            <p:spPr bwMode="auto">
              <a:xfrm flipH="1">
                <a:off x="7502396" y="557407"/>
                <a:ext cx="2387" cy="2928"/>
              </a:xfrm>
              <a:custGeom>
                <a:avLst/>
                <a:gdLst>
                  <a:gd name="T0" fmla="*/ 0 w 9"/>
                  <a:gd name="T1" fmla="*/ 2147483647 h 11"/>
                  <a:gd name="T2" fmla="*/ 2147483647 w 9"/>
                  <a:gd name="T3" fmla="*/ 0 h 11"/>
                  <a:gd name="T4" fmla="*/ 2147483647 w 9"/>
                  <a:gd name="T5" fmla="*/ 0 h 11"/>
                  <a:gd name="T6" fmla="*/ 2147483647 w 9"/>
                  <a:gd name="T7" fmla="*/ 2147483647 h 11"/>
                  <a:gd name="T8" fmla="*/ 0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1"/>
                    </a:moveTo>
                    <a:lnTo>
                      <a:pt x="2" y="0"/>
                    </a:lnTo>
                    <a:lnTo>
                      <a:pt x="9" y="0"/>
                    </a:lnTo>
                    <a:lnTo>
                      <a:pt x="7" y="11"/>
                    </a:lnTo>
                    <a:lnTo>
                      <a:pt x="0" y="11"/>
                    </a:lnTo>
                  </a:path>
                </a:pathLst>
              </a:custGeom>
              <a:solidFill>
                <a:srgbClr val="FF6600"/>
              </a:solidFill>
              <a:ln w="0">
                <a:solidFill>
                  <a:srgbClr val="000000"/>
                </a:solidFill>
                <a:round/>
                <a:headEnd/>
                <a:tailEnd/>
              </a:ln>
            </p:spPr>
            <p:txBody>
              <a:bodyPr/>
              <a:lstStyle/>
              <a:p>
                <a:endParaRPr lang="en-US"/>
              </a:p>
            </p:txBody>
          </p:sp>
          <p:sp>
            <p:nvSpPr>
              <p:cNvPr id="3229" name="Freeform 346"/>
              <p:cNvSpPr>
                <a:spLocks/>
              </p:cNvSpPr>
              <p:nvPr/>
            </p:nvSpPr>
            <p:spPr bwMode="auto">
              <a:xfrm flipH="1">
                <a:off x="7498815" y="557407"/>
                <a:ext cx="1791" cy="2928"/>
              </a:xfrm>
              <a:custGeom>
                <a:avLst/>
                <a:gdLst>
                  <a:gd name="T0" fmla="*/ 0 w 6"/>
                  <a:gd name="T1" fmla="*/ 2147483647 h 11"/>
                  <a:gd name="T2" fmla="*/ 2147483647 w 6"/>
                  <a:gd name="T3" fmla="*/ 0 h 11"/>
                  <a:gd name="T4" fmla="*/ 2147483647 w 6"/>
                  <a:gd name="T5" fmla="*/ 0 h 11"/>
                  <a:gd name="T6" fmla="*/ 2147483647 w 6"/>
                  <a:gd name="T7" fmla="*/ 2147483647 h 11"/>
                  <a:gd name="T8" fmla="*/ 0 w 6"/>
                  <a:gd name="T9" fmla="*/ 2147483647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close/>
                  </a:path>
                </a:pathLst>
              </a:custGeom>
              <a:solidFill>
                <a:srgbClr val="FF6600"/>
              </a:solidFill>
              <a:ln w="9525">
                <a:noFill/>
                <a:round/>
                <a:headEnd/>
                <a:tailEnd/>
              </a:ln>
            </p:spPr>
            <p:txBody>
              <a:bodyPr/>
              <a:lstStyle/>
              <a:p>
                <a:endParaRPr lang="en-US"/>
              </a:p>
            </p:txBody>
          </p:sp>
          <p:sp>
            <p:nvSpPr>
              <p:cNvPr id="3230" name="Freeform 347"/>
              <p:cNvSpPr>
                <a:spLocks/>
              </p:cNvSpPr>
              <p:nvPr/>
            </p:nvSpPr>
            <p:spPr bwMode="auto">
              <a:xfrm flipH="1">
                <a:off x="7498815" y="557407"/>
                <a:ext cx="1791" cy="2928"/>
              </a:xfrm>
              <a:custGeom>
                <a:avLst/>
                <a:gdLst>
                  <a:gd name="T0" fmla="*/ 0 w 6"/>
                  <a:gd name="T1" fmla="*/ 2147483647 h 11"/>
                  <a:gd name="T2" fmla="*/ 2147483647 w 6"/>
                  <a:gd name="T3" fmla="*/ 0 h 11"/>
                  <a:gd name="T4" fmla="*/ 2147483647 w 6"/>
                  <a:gd name="T5" fmla="*/ 0 h 11"/>
                  <a:gd name="T6" fmla="*/ 2147483647 w 6"/>
                  <a:gd name="T7" fmla="*/ 2147483647 h 11"/>
                  <a:gd name="T8" fmla="*/ 0 w 6"/>
                  <a:gd name="T9" fmla="*/ 2147483647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1"/>
                    </a:moveTo>
                    <a:lnTo>
                      <a:pt x="1" y="0"/>
                    </a:lnTo>
                    <a:lnTo>
                      <a:pt x="6" y="0"/>
                    </a:lnTo>
                    <a:lnTo>
                      <a:pt x="4" y="9"/>
                    </a:lnTo>
                    <a:lnTo>
                      <a:pt x="0" y="11"/>
                    </a:lnTo>
                  </a:path>
                </a:pathLst>
              </a:custGeom>
              <a:solidFill>
                <a:srgbClr val="FF6600"/>
              </a:solidFill>
              <a:ln w="0">
                <a:solidFill>
                  <a:srgbClr val="000000"/>
                </a:solidFill>
                <a:round/>
                <a:headEnd/>
                <a:tailEnd/>
              </a:ln>
            </p:spPr>
            <p:txBody>
              <a:bodyPr/>
              <a:lstStyle/>
              <a:p>
                <a:endParaRPr lang="en-US"/>
              </a:p>
            </p:txBody>
          </p:sp>
          <p:sp>
            <p:nvSpPr>
              <p:cNvPr id="3231" name="Freeform 348"/>
              <p:cNvSpPr>
                <a:spLocks/>
              </p:cNvSpPr>
              <p:nvPr/>
            </p:nvSpPr>
            <p:spPr bwMode="auto">
              <a:xfrm flipH="1">
                <a:off x="7494639" y="556919"/>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close/>
                  </a:path>
                </a:pathLst>
              </a:custGeom>
              <a:solidFill>
                <a:srgbClr val="FF6600"/>
              </a:solidFill>
              <a:ln w="9525">
                <a:noFill/>
                <a:round/>
                <a:headEnd/>
                <a:tailEnd/>
              </a:ln>
            </p:spPr>
            <p:txBody>
              <a:bodyPr/>
              <a:lstStyle/>
              <a:p>
                <a:endParaRPr lang="en-US"/>
              </a:p>
            </p:txBody>
          </p:sp>
          <p:sp>
            <p:nvSpPr>
              <p:cNvPr id="3232" name="Freeform 349"/>
              <p:cNvSpPr>
                <a:spLocks/>
              </p:cNvSpPr>
              <p:nvPr/>
            </p:nvSpPr>
            <p:spPr bwMode="auto">
              <a:xfrm flipH="1">
                <a:off x="7494639" y="556919"/>
                <a:ext cx="2984" cy="2928"/>
              </a:xfrm>
              <a:custGeom>
                <a:avLst/>
                <a:gdLst>
                  <a:gd name="T0" fmla="*/ 0 w 10"/>
                  <a:gd name="T1" fmla="*/ 2147483647 h 11"/>
                  <a:gd name="T2" fmla="*/ 2147483647 w 10"/>
                  <a:gd name="T3" fmla="*/ 0 h 11"/>
                  <a:gd name="T4" fmla="*/ 2147483647 w 10"/>
                  <a:gd name="T5" fmla="*/ 0 h 11"/>
                  <a:gd name="T6" fmla="*/ 2147483647 w 10"/>
                  <a:gd name="T7" fmla="*/ 2147483647 h 11"/>
                  <a:gd name="T8" fmla="*/ 0 w 10"/>
                  <a:gd name="T9" fmla="*/ 214748364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0" y="11"/>
                    </a:moveTo>
                    <a:lnTo>
                      <a:pt x="4" y="0"/>
                    </a:lnTo>
                    <a:lnTo>
                      <a:pt x="10" y="0"/>
                    </a:lnTo>
                    <a:lnTo>
                      <a:pt x="7" y="11"/>
                    </a:lnTo>
                    <a:lnTo>
                      <a:pt x="0" y="11"/>
                    </a:lnTo>
                  </a:path>
                </a:pathLst>
              </a:custGeom>
              <a:solidFill>
                <a:srgbClr val="FF6600"/>
              </a:solidFill>
              <a:ln w="0">
                <a:solidFill>
                  <a:srgbClr val="000000"/>
                </a:solidFill>
                <a:round/>
                <a:headEnd/>
                <a:tailEnd/>
              </a:ln>
            </p:spPr>
            <p:txBody>
              <a:bodyPr/>
              <a:lstStyle/>
              <a:p>
                <a:endParaRPr lang="en-US"/>
              </a:p>
            </p:txBody>
          </p:sp>
          <p:sp>
            <p:nvSpPr>
              <p:cNvPr id="3233" name="Freeform 350"/>
              <p:cNvSpPr>
                <a:spLocks/>
              </p:cNvSpPr>
              <p:nvPr/>
            </p:nvSpPr>
            <p:spPr bwMode="auto">
              <a:xfrm flipH="1">
                <a:off x="7573411" y="562775"/>
                <a:ext cx="5967" cy="1464"/>
              </a:xfrm>
              <a:custGeom>
                <a:avLst/>
                <a:gdLst>
                  <a:gd name="T0" fmla="*/ 2147483647 w 21"/>
                  <a:gd name="T1" fmla="*/ 2147483647 h 7"/>
                  <a:gd name="T2" fmla="*/ 2147483647 w 21"/>
                  <a:gd name="T3" fmla="*/ 2147483647 h 7"/>
                  <a:gd name="T4" fmla="*/ 2147483647 w 21"/>
                  <a:gd name="T5" fmla="*/ 2147483647 h 7"/>
                  <a:gd name="T6" fmla="*/ 0 w 21"/>
                  <a:gd name="T7" fmla="*/ 0 h 7"/>
                  <a:gd name="T8" fmla="*/ 0 60000 65536"/>
                  <a:gd name="T9" fmla="*/ 0 60000 65536"/>
                  <a:gd name="T10" fmla="*/ 0 60000 65536"/>
                  <a:gd name="T11" fmla="*/ 0 60000 65536"/>
                  <a:gd name="T12" fmla="*/ 0 w 21"/>
                  <a:gd name="T13" fmla="*/ 0 h 7"/>
                  <a:gd name="T14" fmla="*/ 21 w 21"/>
                  <a:gd name="T15" fmla="*/ 7 h 7"/>
                </a:gdLst>
                <a:ahLst/>
                <a:cxnLst>
                  <a:cxn ang="T8">
                    <a:pos x="T0" y="T1"/>
                  </a:cxn>
                  <a:cxn ang="T9">
                    <a:pos x="T2" y="T3"/>
                  </a:cxn>
                  <a:cxn ang="T10">
                    <a:pos x="T4" y="T5"/>
                  </a:cxn>
                  <a:cxn ang="T11">
                    <a:pos x="T6" y="T7"/>
                  </a:cxn>
                </a:cxnLst>
                <a:rect l="T12" t="T13" r="T14" b="T15"/>
                <a:pathLst>
                  <a:path w="21" h="7">
                    <a:moveTo>
                      <a:pt x="21" y="7"/>
                    </a:moveTo>
                    <a:lnTo>
                      <a:pt x="13" y="4"/>
                    </a:lnTo>
                    <a:lnTo>
                      <a:pt x="6" y="2"/>
                    </a:lnTo>
                    <a:lnTo>
                      <a:pt x="0" y="0"/>
                    </a:lnTo>
                  </a:path>
                </a:pathLst>
              </a:custGeom>
              <a:solidFill>
                <a:srgbClr val="FF6600"/>
              </a:solidFill>
              <a:ln w="0">
                <a:solidFill>
                  <a:srgbClr val="000000"/>
                </a:solidFill>
                <a:round/>
                <a:headEnd/>
                <a:tailEnd/>
              </a:ln>
            </p:spPr>
            <p:txBody>
              <a:bodyPr/>
              <a:lstStyle/>
              <a:p>
                <a:endParaRPr lang="en-US"/>
              </a:p>
            </p:txBody>
          </p:sp>
          <p:sp>
            <p:nvSpPr>
              <p:cNvPr id="3234" name="Freeform 351"/>
              <p:cNvSpPr>
                <a:spLocks/>
              </p:cNvSpPr>
              <p:nvPr/>
            </p:nvSpPr>
            <p:spPr bwMode="auto">
              <a:xfrm flipH="1">
                <a:off x="7576394" y="555943"/>
                <a:ext cx="4177" cy="2928"/>
              </a:xfrm>
              <a:custGeom>
                <a:avLst/>
                <a:gdLst>
                  <a:gd name="T0" fmla="*/ 0 w 15"/>
                  <a:gd name="T1" fmla="*/ 2147483647 h 11"/>
                  <a:gd name="T2" fmla="*/ 2147483647 w 15"/>
                  <a:gd name="T3" fmla="*/ 2147483647 h 11"/>
                  <a:gd name="T4" fmla="*/ 2147483647 w 15"/>
                  <a:gd name="T5" fmla="*/ 2147483647 h 11"/>
                  <a:gd name="T6" fmla="*/ 2147483647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1"/>
                    </a:moveTo>
                    <a:lnTo>
                      <a:pt x="4" y="6"/>
                    </a:lnTo>
                    <a:lnTo>
                      <a:pt x="12" y="1"/>
                    </a:lnTo>
                    <a:lnTo>
                      <a:pt x="15" y="0"/>
                    </a:lnTo>
                  </a:path>
                </a:pathLst>
              </a:custGeom>
              <a:solidFill>
                <a:srgbClr val="FF6600"/>
              </a:solidFill>
              <a:ln w="0">
                <a:solidFill>
                  <a:srgbClr val="000000"/>
                </a:solidFill>
                <a:round/>
                <a:headEnd/>
                <a:tailEnd/>
              </a:ln>
            </p:spPr>
            <p:txBody>
              <a:bodyPr/>
              <a:lstStyle/>
              <a:p>
                <a:endParaRPr lang="en-US"/>
              </a:p>
            </p:txBody>
          </p:sp>
          <p:sp>
            <p:nvSpPr>
              <p:cNvPr id="3235" name="Freeform 352"/>
              <p:cNvSpPr>
                <a:spLocks/>
              </p:cNvSpPr>
              <p:nvPr/>
            </p:nvSpPr>
            <p:spPr bwMode="auto">
              <a:xfrm flipH="1">
                <a:off x="7573411" y="560335"/>
                <a:ext cx="5967" cy="488"/>
              </a:xfrm>
              <a:custGeom>
                <a:avLst/>
                <a:gdLst>
                  <a:gd name="T0" fmla="*/ 2147483647 w 19"/>
                  <a:gd name="T1" fmla="*/ 0 h 1"/>
                  <a:gd name="T2" fmla="*/ 2147483647 w 19"/>
                  <a:gd name="T3" fmla="*/ 2147483647 h 1"/>
                  <a:gd name="T4" fmla="*/ 0 w 19"/>
                  <a:gd name="T5" fmla="*/ 2147483647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6" y="1"/>
                    </a:lnTo>
                    <a:lnTo>
                      <a:pt x="0" y="1"/>
                    </a:lnTo>
                  </a:path>
                </a:pathLst>
              </a:custGeom>
              <a:solidFill>
                <a:srgbClr val="FF6600"/>
              </a:solidFill>
              <a:ln w="0">
                <a:solidFill>
                  <a:srgbClr val="000000"/>
                </a:solidFill>
                <a:round/>
                <a:headEnd/>
                <a:tailEnd/>
              </a:ln>
            </p:spPr>
            <p:txBody>
              <a:bodyPr/>
              <a:lstStyle/>
              <a:p>
                <a:endParaRPr lang="en-US"/>
              </a:p>
            </p:txBody>
          </p:sp>
          <p:sp>
            <p:nvSpPr>
              <p:cNvPr id="3236" name="Freeform 353"/>
              <p:cNvSpPr>
                <a:spLocks/>
              </p:cNvSpPr>
              <p:nvPr/>
            </p:nvSpPr>
            <p:spPr bwMode="auto">
              <a:xfrm flipH="1">
                <a:off x="7353207" y="490546"/>
                <a:ext cx="288234" cy="98584"/>
              </a:xfrm>
              <a:custGeom>
                <a:avLst/>
                <a:gdLst>
                  <a:gd name="T0" fmla="*/ 2147483647 w 1000"/>
                  <a:gd name="T1" fmla="*/ 2147483647 h 422"/>
                  <a:gd name="T2" fmla="*/ 2147483647 w 1000"/>
                  <a:gd name="T3" fmla="*/ 2147483647 h 422"/>
                  <a:gd name="T4" fmla="*/ 2147483647 w 1000"/>
                  <a:gd name="T5" fmla="*/ 2147483647 h 422"/>
                  <a:gd name="T6" fmla="*/ 2147483647 w 1000"/>
                  <a:gd name="T7" fmla="*/ 2147483647 h 422"/>
                  <a:gd name="T8" fmla="*/ 2147483647 w 1000"/>
                  <a:gd name="T9" fmla="*/ 2147483647 h 422"/>
                  <a:gd name="T10" fmla="*/ 2147483647 w 1000"/>
                  <a:gd name="T11" fmla="*/ 2147483647 h 422"/>
                  <a:gd name="T12" fmla="*/ 2147483647 w 1000"/>
                  <a:gd name="T13" fmla="*/ 2147483647 h 422"/>
                  <a:gd name="T14" fmla="*/ 2147483647 w 1000"/>
                  <a:gd name="T15" fmla="*/ 2147483647 h 422"/>
                  <a:gd name="T16" fmla="*/ 2147483647 w 1000"/>
                  <a:gd name="T17" fmla="*/ 2147483647 h 422"/>
                  <a:gd name="T18" fmla="*/ 2147483647 w 1000"/>
                  <a:gd name="T19" fmla="*/ 0 h 422"/>
                  <a:gd name="T20" fmla="*/ 0 w 1000"/>
                  <a:gd name="T21" fmla="*/ 2147483647 h 422"/>
                  <a:gd name="T22" fmla="*/ 0 w 1000"/>
                  <a:gd name="T23" fmla="*/ 2147483647 h 422"/>
                  <a:gd name="T24" fmla="*/ 2147483647 w 1000"/>
                  <a:gd name="T25" fmla="*/ 2147483647 h 422"/>
                  <a:gd name="T26" fmla="*/ 2147483647 w 1000"/>
                  <a:gd name="T27" fmla="*/ 2147483647 h 422"/>
                  <a:gd name="T28" fmla="*/ 2147483647 w 1000"/>
                  <a:gd name="T29" fmla="*/ 2147483647 h 422"/>
                  <a:gd name="T30" fmla="*/ 2147483647 w 1000"/>
                  <a:gd name="T31" fmla="*/ 2147483647 h 422"/>
                  <a:gd name="T32" fmla="*/ 2147483647 w 1000"/>
                  <a:gd name="T33" fmla="*/ 2147483647 h 422"/>
                  <a:gd name="T34" fmla="*/ 2147483647 w 1000"/>
                  <a:gd name="T35" fmla="*/ 2147483647 h 422"/>
                  <a:gd name="T36" fmla="*/ 2147483647 w 1000"/>
                  <a:gd name="T37" fmla="*/ 2147483647 h 422"/>
                  <a:gd name="T38" fmla="*/ 2147483647 w 1000"/>
                  <a:gd name="T39" fmla="*/ 2147483647 h 422"/>
                  <a:gd name="T40" fmla="*/ 2147483647 w 1000"/>
                  <a:gd name="T41" fmla="*/ 2147483647 h 422"/>
                  <a:gd name="T42" fmla="*/ 2147483647 w 1000"/>
                  <a:gd name="T43" fmla="*/ 2147483647 h 422"/>
                  <a:gd name="T44" fmla="*/ 2147483647 w 1000"/>
                  <a:gd name="T45" fmla="*/ 2147483647 h 422"/>
                  <a:gd name="T46" fmla="*/ 2147483647 w 1000"/>
                  <a:gd name="T47" fmla="*/ 2147483647 h 422"/>
                  <a:gd name="T48" fmla="*/ 2147483647 w 1000"/>
                  <a:gd name="T49" fmla="*/ 2147483647 h 422"/>
                  <a:gd name="T50" fmla="*/ 2147483647 w 1000"/>
                  <a:gd name="T51" fmla="*/ 2147483647 h 422"/>
                  <a:gd name="T52" fmla="*/ 2147483647 w 1000"/>
                  <a:gd name="T53" fmla="*/ 2147483647 h 422"/>
                  <a:gd name="T54" fmla="*/ 2147483647 w 1000"/>
                  <a:gd name="T55" fmla="*/ 2147483647 h 422"/>
                  <a:gd name="T56" fmla="*/ 2147483647 w 1000"/>
                  <a:gd name="T57" fmla="*/ 2147483647 h 422"/>
                  <a:gd name="T58" fmla="*/ 2147483647 w 1000"/>
                  <a:gd name="T59" fmla="*/ 2147483647 h 422"/>
                  <a:gd name="T60" fmla="*/ 2147483647 w 1000"/>
                  <a:gd name="T61" fmla="*/ 2147483647 h 422"/>
                  <a:gd name="T62" fmla="*/ 2147483647 w 1000"/>
                  <a:gd name="T63" fmla="*/ 2147483647 h 422"/>
                  <a:gd name="T64" fmla="*/ 2147483647 w 1000"/>
                  <a:gd name="T65" fmla="*/ 2147483647 h 422"/>
                  <a:gd name="T66" fmla="*/ 2147483647 w 1000"/>
                  <a:gd name="T67" fmla="*/ 2147483647 h 422"/>
                  <a:gd name="T68" fmla="*/ 2147483647 w 1000"/>
                  <a:gd name="T69" fmla="*/ 2147483647 h 422"/>
                  <a:gd name="T70" fmla="*/ 2147483647 w 1000"/>
                  <a:gd name="T71" fmla="*/ 2147483647 h 422"/>
                  <a:gd name="T72" fmla="*/ 2147483647 w 1000"/>
                  <a:gd name="T73" fmla="*/ 2147483647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close/>
                  </a:path>
                </a:pathLst>
              </a:custGeom>
              <a:solidFill>
                <a:srgbClr val="FF6600"/>
              </a:solidFill>
              <a:ln w="9525">
                <a:noFill/>
                <a:round/>
                <a:headEnd/>
                <a:tailEnd/>
              </a:ln>
            </p:spPr>
            <p:txBody>
              <a:bodyPr/>
              <a:lstStyle/>
              <a:p>
                <a:endParaRPr lang="en-US"/>
              </a:p>
            </p:txBody>
          </p:sp>
          <p:sp>
            <p:nvSpPr>
              <p:cNvPr id="3237" name="Freeform 354"/>
              <p:cNvSpPr>
                <a:spLocks/>
              </p:cNvSpPr>
              <p:nvPr/>
            </p:nvSpPr>
            <p:spPr bwMode="auto">
              <a:xfrm flipH="1">
                <a:off x="7353207" y="490546"/>
                <a:ext cx="288234" cy="98584"/>
              </a:xfrm>
              <a:custGeom>
                <a:avLst/>
                <a:gdLst>
                  <a:gd name="T0" fmla="*/ 2147483647 w 1000"/>
                  <a:gd name="T1" fmla="*/ 2147483647 h 422"/>
                  <a:gd name="T2" fmla="*/ 2147483647 w 1000"/>
                  <a:gd name="T3" fmla="*/ 2147483647 h 422"/>
                  <a:gd name="T4" fmla="*/ 2147483647 w 1000"/>
                  <a:gd name="T5" fmla="*/ 2147483647 h 422"/>
                  <a:gd name="T6" fmla="*/ 2147483647 w 1000"/>
                  <a:gd name="T7" fmla="*/ 2147483647 h 422"/>
                  <a:gd name="T8" fmla="*/ 2147483647 w 1000"/>
                  <a:gd name="T9" fmla="*/ 2147483647 h 422"/>
                  <a:gd name="T10" fmla="*/ 2147483647 w 1000"/>
                  <a:gd name="T11" fmla="*/ 2147483647 h 422"/>
                  <a:gd name="T12" fmla="*/ 2147483647 w 1000"/>
                  <a:gd name="T13" fmla="*/ 2147483647 h 422"/>
                  <a:gd name="T14" fmla="*/ 2147483647 w 1000"/>
                  <a:gd name="T15" fmla="*/ 2147483647 h 422"/>
                  <a:gd name="T16" fmla="*/ 2147483647 w 1000"/>
                  <a:gd name="T17" fmla="*/ 2147483647 h 422"/>
                  <a:gd name="T18" fmla="*/ 2147483647 w 1000"/>
                  <a:gd name="T19" fmla="*/ 0 h 422"/>
                  <a:gd name="T20" fmla="*/ 0 w 1000"/>
                  <a:gd name="T21" fmla="*/ 2147483647 h 422"/>
                  <a:gd name="T22" fmla="*/ 0 w 1000"/>
                  <a:gd name="T23" fmla="*/ 2147483647 h 422"/>
                  <a:gd name="T24" fmla="*/ 2147483647 w 1000"/>
                  <a:gd name="T25" fmla="*/ 2147483647 h 422"/>
                  <a:gd name="T26" fmla="*/ 2147483647 w 1000"/>
                  <a:gd name="T27" fmla="*/ 2147483647 h 422"/>
                  <a:gd name="T28" fmla="*/ 2147483647 w 1000"/>
                  <a:gd name="T29" fmla="*/ 2147483647 h 422"/>
                  <a:gd name="T30" fmla="*/ 2147483647 w 1000"/>
                  <a:gd name="T31" fmla="*/ 2147483647 h 422"/>
                  <a:gd name="T32" fmla="*/ 2147483647 w 1000"/>
                  <a:gd name="T33" fmla="*/ 2147483647 h 422"/>
                  <a:gd name="T34" fmla="*/ 2147483647 w 1000"/>
                  <a:gd name="T35" fmla="*/ 2147483647 h 422"/>
                  <a:gd name="T36" fmla="*/ 2147483647 w 1000"/>
                  <a:gd name="T37" fmla="*/ 2147483647 h 422"/>
                  <a:gd name="T38" fmla="*/ 2147483647 w 1000"/>
                  <a:gd name="T39" fmla="*/ 2147483647 h 422"/>
                  <a:gd name="T40" fmla="*/ 2147483647 w 1000"/>
                  <a:gd name="T41" fmla="*/ 2147483647 h 422"/>
                  <a:gd name="T42" fmla="*/ 2147483647 w 1000"/>
                  <a:gd name="T43" fmla="*/ 2147483647 h 422"/>
                  <a:gd name="T44" fmla="*/ 2147483647 w 1000"/>
                  <a:gd name="T45" fmla="*/ 2147483647 h 422"/>
                  <a:gd name="T46" fmla="*/ 2147483647 w 1000"/>
                  <a:gd name="T47" fmla="*/ 2147483647 h 422"/>
                  <a:gd name="T48" fmla="*/ 2147483647 w 1000"/>
                  <a:gd name="T49" fmla="*/ 2147483647 h 422"/>
                  <a:gd name="T50" fmla="*/ 2147483647 w 1000"/>
                  <a:gd name="T51" fmla="*/ 2147483647 h 422"/>
                  <a:gd name="T52" fmla="*/ 2147483647 w 1000"/>
                  <a:gd name="T53" fmla="*/ 2147483647 h 422"/>
                  <a:gd name="T54" fmla="*/ 2147483647 w 1000"/>
                  <a:gd name="T55" fmla="*/ 2147483647 h 422"/>
                  <a:gd name="T56" fmla="*/ 2147483647 w 1000"/>
                  <a:gd name="T57" fmla="*/ 2147483647 h 422"/>
                  <a:gd name="T58" fmla="*/ 2147483647 w 1000"/>
                  <a:gd name="T59" fmla="*/ 2147483647 h 422"/>
                  <a:gd name="T60" fmla="*/ 2147483647 w 1000"/>
                  <a:gd name="T61" fmla="*/ 2147483647 h 422"/>
                  <a:gd name="T62" fmla="*/ 2147483647 w 1000"/>
                  <a:gd name="T63" fmla="*/ 2147483647 h 422"/>
                  <a:gd name="T64" fmla="*/ 2147483647 w 1000"/>
                  <a:gd name="T65" fmla="*/ 2147483647 h 422"/>
                  <a:gd name="T66" fmla="*/ 2147483647 w 1000"/>
                  <a:gd name="T67" fmla="*/ 2147483647 h 422"/>
                  <a:gd name="T68" fmla="*/ 2147483647 w 1000"/>
                  <a:gd name="T69" fmla="*/ 2147483647 h 422"/>
                  <a:gd name="T70" fmla="*/ 2147483647 w 1000"/>
                  <a:gd name="T71" fmla="*/ 2147483647 h 422"/>
                  <a:gd name="T72" fmla="*/ 2147483647 w 1000"/>
                  <a:gd name="T73" fmla="*/ 2147483647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
                  <a:gd name="T112" fmla="*/ 0 h 422"/>
                  <a:gd name="T113" fmla="*/ 1000 w 1000"/>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 h="422">
                    <a:moveTo>
                      <a:pt x="1000" y="419"/>
                    </a:moveTo>
                    <a:lnTo>
                      <a:pt x="1000" y="415"/>
                    </a:lnTo>
                    <a:lnTo>
                      <a:pt x="986" y="412"/>
                    </a:lnTo>
                    <a:lnTo>
                      <a:pt x="653" y="297"/>
                    </a:lnTo>
                    <a:lnTo>
                      <a:pt x="648" y="295"/>
                    </a:lnTo>
                    <a:lnTo>
                      <a:pt x="639" y="291"/>
                    </a:lnTo>
                    <a:lnTo>
                      <a:pt x="638" y="286"/>
                    </a:lnTo>
                    <a:lnTo>
                      <a:pt x="636" y="282"/>
                    </a:lnTo>
                    <a:lnTo>
                      <a:pt x="631" y="279"/>
                    </a:lnTo>
                    <a:lnTo>
                      <a:pt x="628" y="276"/>
                    </a:lnTo>
                    <a:lnTo>
                      <a:pt x="615" y="271"/>
                    </a:lnTo>
                    <a:lnTo>
                      <a:pt x="602" y="268"/>
                    </a:lnTo>
                    <a:lnTo>
                      <a:pt x="580" y="266"/>
                    </a:lnTo>
                    <a:lnTo>
                      <a:pt x="474" y="218"/>
                    </a:lnTo>
                    <a:lnTo>
                      <a:pt x="400" y="187"/>
                    </a:lnTo>
                    <a:lnTo>
                      <a:pt x="398" y="184"/>
                    </a:lnTo>
                    <a:lnTo>
                      <a:pt x="393" y="181"/>
                    </a:lnTo>
                    <a:lnTo>
                      <a:pt x="349" y="164"/>
                    </a:lnTo>
                    <a:lnTo>
                      <a:pt x="24" y="3"/>
                    </a:lnTo>
                    <a:lnTo>
                      <a:pt x="18" y="0"/>
                    </a:lnTo>
                    <a:lnTo>
                      <a:pt x="3" y="2"/>
                    </a:lnTo>
                    <a:lnTo>
                      <a:pt x="0" y="5"/>
                    </a:lnTo>
                    <a:lnTo>
                      <a:pt x="0" y="7"/>
                    </a:lnTo>
                    <a:lnTo>
                      <a:pt x="0" y="10"/>
                    </a:lnTo>
                    <a:lnTo>
                      <a:pt x="288" y="166"/>
                    </a:lnTo>
                    <a:lnTo>
                      <a:pt x="292" y="169"/>
                    </a:lnTo>
                    <a:lnTo>
                      <a:pt x="278" y="171"/>
                    </a:lnTo>
                    <a:lnTo>
                      <a:pt x="267" y="172"/>
                    </a:lnTo>
                    <a:lnTo>
                      <a:pt x="260" y="176"/>
                    </a:lnTo>
                    <a:lnTo>
                      <a:pt x="259" y="181"/>
                    </a:lnTo>
                    <a:lnTo>
                      <a:pt x="249" y="199"/>
                    </a:lnTo>
                    <a:lnTo>
                      <a:pt x="249" y="202"/>
                    </a:lnTo>
                    <a:lnTo>
                      <a:pt x="251" y="207"/>
                    </a:lnTo>
                    <a:lnTo>
                      <a:pt x="251" y="212"/>
                    </a:lnTo>
                    <a:lnTo>
                      <a:pt x="256" y="215"/>
                    </a:lnTo>
                    <a:lnTo>
                      <a:pt x="264" y="218"/>
                    </a:lnTo>
                    <a:lnTo>
                      <a:pt x="278" y="223"/>
                    </a:lnTo>
                    <a:lnTo>
                      <a:pt x="283" y="223"/>
                    </a:lnTo>
                    <a:lnTo>
                      <a:pt x="295" y="215"/>
                    </a:lnTo>
                    <a:lnTo>
                      <a:pt x="303" y="215"/>
                    </a:lnTo>
                    <a:lnTo>
                      <a:pt x="382" y="213"/>
                    </a:lnTo>
                    <a:lnTo>
                      <a:pt x="403" y="222"/>
                    </a:lnTo>
                    <a:lnTo>
                      <a:pt x="436" y="218"/>
                    </a:lnTo>
                    <a:lnTo>
                      <a:pt x="444" y="222"/>
                    </a:lnTo>
                    <a:lnTo>
                      <a:pt x="454" y="228"/>
                    </a:lnTo>
                    <a:lnTo>
                      <a:pt x="462" y="235"/>
                    </a:lnTo>
                    <a:lnTo>
                      <a:pt x="470" y="245"/>
                    </a:lnTo>
                    <a:lnTo>
                      <a:pt x="474" y="251"/>
                    </a:lnTo>
                    <a:lnTo>
                      <a:pt x="531" y="274"/>
                    </a:lnTo>
                    <a:lnTo>
                      <a:pt x="523" y="276"/>
                    </a:lnTo>
                    <a:lnTo>
                      <a:pt x="513" y="279"/>
                    </a:lnTo>
                    <a:lnTo>
                      <a:pt x="508" y="279"/>
                    </a:lnTo>
                    <a:lnTo>
                      <a:pt x="505" y="284"/>
                    </a:lnTo>
                    <a:lnTo>
                      <a:pt x="497" y="300"/>
                    </a:lnTo>
                    <a:lnTo>
                      <a:pt x="498" y="320"/>
                    </a:lnTo>
                    <a:lnTo>
                      <a:pt x="502" y="322"/>
                    </a:lnTo>
                    <a:lnTo>
                      <a:pt x="518" y="330"/>
                    </a:lnTo>
                    <a:lnTo>
                      <a:pt x="523" y="333"/>
                    </a:lnTo>
                    <a:lnTo>
                      <a:pt x="530" y="330"/>
                    </a:lnTo>
                    <a:lnTo>
                      <a:pt x="533" y="327"/>
                    </a:lnTo>
                    <a:lnTo>
                      <a:pt x="539" y="322"/>
                    </a:lnTo>
                    <a:lnTo>
                      <a:pt x="549" y="320"/>
                    </a:lnTo>
                    <a:lnTo>
                      <a:pt x="564" y="320"/>
                    </a:lnTo>
                    <a:lnTo>
                      <a:pt x="574" y="317"/>
                    </a:lnTo>
                    <a:lnTo>
                      <a:pt x="575" y="322"/>
                    </a:lnTo>
                    <a:lnTo>
                      <a:pt x="592" y="317"/>
                    </a:lnTo>
                    <a:lnTo>
                      <a:pt x="607" y="317"/>
                    </a:lnTo>
                    <a:lnTo>
                      <a:pt x="615" y="317"/>
                    </a:lnTo>
                    <a:lnTo>
                      <a:pt x="618" y="314"/>
                    </a:lnTo>
                    <a:lnTo>
                      <a:pt x="628" y="310"/>
                    </a:lnTo>
                    <a:lnTo>
                      <a:pt x="974" y="422"/>
                    </a:lnTo>
                    <a:lnTo>
                      <a:pt x="979" y="422"/>
                    </a:lnTo>
                    <a:lnTo>
                      <a:pt x="991" y="419"/>
                    </a:lnTo>
                    <a:lnTo>
                      <a:pt x="997" y="419"/>
                    </a:lnTo>
                    <a:lnTo>
                      <a:pt x="1000" y="419"/>
                    </a:lnTo>
                  </a:path>
                </a:pathLst>
              </a:custGeom>
              <a:solidFill>
                <a:srgbClr val="FF6600"/>
              </a:solidFill>
              <a:ln w="0">
                <a:solidFill>
                  <a:srgbClr val="000000"/>
                </a:solidFill>
                <a:round/>
                <a:headEnd/>
                <a:tailEnd/>
              </a:ln>
            </p:spPr>
            <p:txBody>
              <a:bodyPr/>
              <a:lstStyle/>
              <a:p>
                <a:endParaRPr lang="en-US"/>
              </a:p>
            </p:txBody>
          </p:sp>
          <p:sp>
            <p:nvSpPr>
              <p:cNvPr id="3238" name="Freeform 355"/>
              <p:cNvSpPr>
                <a:spLocks/>
              </p:cNvSpPr>
              <p:nvPr/>
            </p:nvSpPr>
            <p:spPr bwMode="auto">
              <a:xfrm flipH="1">
                <a:off x="7485090" y="546182"/>
                <a:ext cx="20290" cy="8297"/>
              </a:xfrm>
              <a:custGeom>
                <a:avLst/>
                <a:gdLst>
                  <a:gd name="T0" fmla="*/ 2147483647 w 69"/>
                  <a:gd name="T1" fmla="*/ 2147483647 h 36"/>
                  <a:gd name="T2" fmla="*/ 2147483647 w 69"/>
                  <a:gd name="T3" fmla="*/ 2147483647 h 36"/>
                  <a:gd name="T4" fmla="*/ 2147483647 w 69"/>
                  <a:gd name="T5" fmla="*/ 2147483647 h 36"/>
                  <a:gd name="T6" fmla="*/ 2147483647 w 69"/>
                  <a:gd name="T7" fmla="*/ 2147483647 h 36"/>
                  <a:gd name="T8" fmla="*/ 2147483647 w 69"/>
                  <a:gd name="T9" fmla="*/ 2147483647 h 36"/>
                  <a:gd name="T10" fmla="*/ 2147483647 w 69"/>
                  <a:gd name="T11" fmla="*/ 0 h 36"/>
                  <a:gd name="T12" fmla="*/ 2147483647 w 69"/>
                  <a:gd name="T13" fmla="*/ 2147483647 h 36"/>
                  <a:gd name="T14" fmla="*/ 2147483647 w 69"/>
                  <a:gd name="T15" fmla="*/ 2147483647 h 36"/>
                  <a:gd name="T16" fmla="*/ 2147483647 w 69"/>
                  <a:gd name="T17" fmla="*/ 2147483647 h 36"/>
                  <a:gd name="T18" fmla="*/ 0 w 69"/>
                  <a:gd name="T19" fmla="*/ 2147483647 h 36"/>
                  <a:gd name="T20" fmla="*/ 0 w 69"/>
                  <a:gd name="T21" fmla="*/ 2147483647 h 36"/>
                  <a:gd name="T22" fmla="*/ 2147483647 w 69"/>
                  <a:gd name="T23" fmla="*/ 2147483647 h 36"/>
                  <a:gd name="T24" fmla="*/ 2147483647 w 69"/>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close/>
                  </a:path>
                </a:pathLst>
              </a:custGeom>
              <a:solidFill>
                <a:srgbClr val="FF6600"/>
              </a:solidFill>
              <a:ln w="9525">
                <a:noFill/>
                <a:round/>
                <a:headEnd/>
                <a:tailEnd/>
              </a:ln>
            </p:spPr>
            <p:txBody>
              <a:bodyPr/>
              <a:lstStyle/>
              <a:p>
                <a:endParaRPr lang="en-US"/>
              </a:p>
            </p:txBody>
          </p:sp>
          <p:sp>
            <p:nvSpPr>
              <p:cNvPr id="3239" name="Freeform 356"/>
              <p:cNvSpPr>
                <a:spLocks/>
              </p:cNvSpPr>
              <p:nvPr/>
            </p:nvSpPr>
            <p:spPr bwMode="auto">
              <a:xfrm flipH="1">
                <a:off x="7485090" y="546182"/>
                <a:ext cx="20290" cy="8297"/>
              </a:xfrm>
              <a:custGeom>
                <a:avLst/>
                <a:gdLst>
                  <a:gd name="T0" fmla="*/ 2147483647 w 69"/>
                  <a:gd name="T1" fmla="*/ 2147483647 h 36"/>
                  <a:gd name="T2" fmla="*/ 2147483647 w 69"/>
                  <a:gd name="T3" fmla="*/ 2147483647 h 36"/>
                  <a:gd name="T4" fmla="*/ 2147483647 w 69"/>
                  <a:gd name="T5" fmla="*/ 2147483647 h 36"/>
                  <a:gd name="T6" fmla="*/ 2147483647 w 69"/>
                  <a:gd name="T7" fmla="*/ 2147483647 h 36"/>
                  <a:gd name="T8" fmla="*/ 2147483647 w 69"/>
                  <a:gd name="T9" fmla="*/ 2147483647 h 36"/>
                  <a:gd name="T10" fmla="*/ 2147483647 w 69"/>
                  <a:gd name="T11" fmla="*/ 0 h 36"/>
                  <a:gd name="T12" fmla="*/ 2147483647 w 69"/>
                  <a:gd name="T13" fmla="*/ 2147483647 h 36"/>
                  <a:gd name="T14" fmla="*/ 2147483647 w 69"/>
                  <a:gd name="T15" fmla="*/ 2147483647 h 36"/>
                  <a:gd name="T16" fmla="*/ 2147483647 w 69"/>
                  <a:gd name="T17" fmla="*/ 2147483647 h 36"/>
                  <a:gd name="T18" fmla="*/ 0 w 69"/>
                  <a:gd name="T19" fmla="*/ 2147483647 h 36"/>
                  <a:gd name="T20" fmla="*/ 0 w 69"/>
                  <a:gd name="T21" fmla="*/ 2147483647 h 36"/>
                  <a:gd name="T22" fmla="*/ 2147483647 w 69"/>
                  <a:gd name="T23" fmla="*/ 2147483647 h 36"/>
                  <a:gd name="T24" fmla="*/ 2147483647 w 69"/>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6"/>
                  <a:gd name="T41" fmla="*/ 69 w 6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6">
                    <a:moveTo>
                      <a:pt x="57" y="36"/>
                    </a:moveTo>
                    <a:lnTo>
                      <a:pt x="59" y="31"/>
                    </a:lnTo>
                    <a:lnTo>
                      <a:pt x="59" y="28"/>
                    </a:lnTo>
                    <a:lnTo>
                      <a:pt x="60" y="28"/>
                    </a:lnTo>
                    <a:lnTo>
                      <a:pt x="69" y="25"/>
                    </a:lnTo>
                    <a:lnTo>
                      <a:pt x="15" y="0"/>
                    </a:lnTo>
                    <a:lnTo>
                      <a:pt x="3" y="2"/>
                    </a:lnTo>
                    <a:lnTo>
                      <a:pt x="1" y="3"/>
                    </a:lnTo>
                    <a:lnTo>
                      <a:pt x="1" y="7"/>
                    </a:lnTo>
                    <a:lnTo>
                      <a:pt x="0" y="10"/>
                    </a:lnTo>
                    <a:lnTo>
                      <a:pt x="0" y="12"/>
                    </a:lnTo>
                    <a:lnTo>
                      <a:pt x="1" y="13"/>
                    </a:lnTo>
                    <a:lnTo>
                      <a:pt x="57" y="36"/>
                    </a:lnTo>
                  </a:path>
                </a:pathLst>
              </a:custGeom>
              <a:solidFill>
                <a:srgbClr val="FF6600"/>
              </a:solidFill>
              <a:ln w="0">
                <a:solidFill>
                  <a:srgbClr val="000000"/>
                </a:solidFill>
                <a:round/>
                <a:headEnd/>
                <a:tailEnd/>
              </a:ln>
            </p:spPr>
            <p:txBody>
              <a:bodyPr/>
              <a:lstStyle/>
              <a:p>
                <a:endParaRPr lang="en-US"/>
              </a:p>
            </p:txBody>
          </p:sp>
          <p:sp>
            <p:nvSpPr>
              <p:cNvPr id="3240" name="Freeform 357"/>
              <p:cNvSpPr>
                <a:spLocks/>
              </p:cNvSpPr>
              <p:nvPr/>
            </p:nvSpPr>
            <p:spPr bwMode="auto">
              <a:xfrm flipH="1">
                <a:off x="7552523" y="492010"/>
                <a:ext cx="87724" cy="38067"/>
              </a:xfrm>
              <a:custGeom>
                <a:avLst/>
                <a:gdLst>
                  <a:gd name="T0" fmla="*/ 2147483647 w 305"/>
                  <a:gd name="T1" fmla="*/ 2147483647 h 162"/>
                  <a:gd name="T2" fmla="*/ 2147483647 w 305"/>
                  <a:gd name="T3" fmla="*/ 2147483647 h 162"/>
                  <a:gd name="T4" fmla="*/ 2147483647 w 305"/>
                  <a:gd name="T5" fmla="*/ 2147483647 h 162"/>
                  <a:gd name="T6" fmla="*/ 2147483647 w 305"/>
                  <a:gd name="T7" fmla="*/ 2147483647 h 162"/>
                  <a:gd name="T8" fmla="*/ 2147483647 w 305"/>
                  <a:gd name="T9" fmla="*/ 2147483647 h 162"/>
                  <a:gd name="T10" fmla="*/ 2147483647 w 305"/>
                  <a:gd name="T11" fmla="*/ 0 h 162"/>
                  <a:gd name="T12" fmla="*/ 2147483647 w 305"/>
                  <a:gd name="T13" fmla="*/ 2147483647 h 162"/>
                  <a:gd name="T14" fmla="*/ 0 w 305"/>
                  <a:gd name="T15" fmla="*/ 2147483647 h 162"/>
                  <a:gd name="T16" fmla="*/ 2147483647 w 305"/>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close/>
                  </a:path>
                </a:pathLst>
              </a:custGeom>
              <a:solidFill>
                <a:srgbClr val="FF6600"/>
              </a:solidFill>
              <a:ln w="9525">
                <a:noFill/>
                <a:round/>
                <a:headEnd/>
                <a:tailEnd/>
              </a:ln>
            </p:spPr>
            <p:txBody>
              <a:bodyPr/>
              <a:lstStyle/>
              <a:p>
                <a:endParaRPr lang="en-US"/>
              </a:p>
            </p:txBody>
          </p:sp>
          <p:sp>
            <p:nvSpPr>
              <p:cNvPr id="3241" name="Freeform 358"/>
              <p:cNvSpPr>
                <a:spLocks/>
              </p:cNvSpPr>
              <p:nvPr/>
            </p:nvSpPr>
            <p:spPr bwMode="auto">
              <a:xfrm flipH="1">
                <a:off x="7552523" y="492010"/>
                <a:ext cx="87724" cy="38067"/>
              </a:xfrm>
              <a:custGeom>
                <a:avLst/>
                <a:gdLst>
                  <a:gd name="T0" fmla="*/ 2147483647 w 305"/>
                  <a:gd name="T1" fmla="*/ 2147483647 h 162"/>
                  <a:gd name="T2" fmla="*/ 2147483647 w 305"/>
                  <a:gd name="T3" fmla="*/ 2147483647 h 162"/>
                  <a:gd name="T4" fmla="*/ 2147483647 w 305"/>
                  <a:gd name="T5" fmla="*/ 2147483647 h 162"/>
                  <a:gd name="T6" fmla="*/ 2147483647 w 305"/>
                  <a:gd name="T7" fmla="*/ 2147483647 h 162"/>
                  <a:gd name="T8" fmla="*/ 2147483647 w 305"/>
                  <a:gd name="T9" fmla="*/ 2147483647 h 162"/>
                  <a:gd name="T10" fmla="*/ 2147483647 w 305"/>
                  <a:gd name="T11" fmla="*/ 0 h 162"/>
                  <a:gd name="T12" fmla="*/ 2147483647 w 305"/>
                  <a:gd name="T13" fmla="*/ 2147483647 h 162"/>
                  <a:gd name="T14" fmla="*/ 0 w 305"/>
                  <a:gd name="T15" fmla="*/ 2147483647 h 162"/>
                  <a:gd name="T16" fmla="*/ 2147483647 w 305"/>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62"/>
                  <a:gd name="T29" fmla="*/ 305 w 30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62">
                    <a:moveTo>
                      <a:pt x="289" y="162"/>
                    </a:moveTo>
                    <a:lnTo>
                      <a:pt x="297" y="161"/>
                    </a:lnTo>
                    <a:lnTo>
                      <a:pt x="297" y="157"/>
                    </a:lnTo>
                    <a:lnTo>
                      <a:pt x="298" y="156"/>
                    </a:lnTo>
                    <a:lnTo>
                      <a:pt x="305" y="154"/>
                    </a:lnTo>
                    <a:lnTo>
                      <a:pt x="5" y="0"/>
                    </a:lnTo>
                    <a:lnTo>
                      <a:pt x="1" y="1"/>
                    </a:lnTo>
                    <a:lnTo>
                      <a:pt x="0" y="3"/>
                    </a:lnTo>
                    <a:lnTo>
                      <a:pt x="289" y="162"/>
                    </a:lnTo>
                  </a:path>
                </a:pathLst>
              </a:custGeom>
              <a:solidFill>
                <a:srgbClr val="FF6600"/>
              </a:solidFill>
              <a:ln w="0">
                <a:solidFill>
                  <a:srgbClr val="000000"/>
                </a:solidFill>
                <a:round/>
                <a:headEnd/>
                <a:tailEnd/>
              </a:ln>
            </p:spPr>
            <p:txBody>
              <a:bodyPr/>
              <a:lstStyle/>
              <a:p>
                <a:endParaRPr lang="en-US"/>
              </a:p>
            </p:txBody>
          </p:sp>
          <p:sp>
            <p:nvSpPr>
              <p:cNvPr id="3242" name="Freeform 359"/>
              <p:cNvSpPr>
                <a:spLocks/>
              </p:cNvSpPr>
              <p:nvPr/>
            </p:nvSpPr>
            <p:spPr bwMode="auto">
              <a:xfrm flipH="1">
                <a:off x="7489268" y="561799"/>
                <a:ext cx="8952" cy="5369"/>
              </a:xfrm>
              <a:custGeom>
                <a:avLst/>
                <a:gdLst>
                  <a:gd name="T0" fmla="*/ 2147483647 w 29"/>
                  <a:gd name="T1" fmla="*/ 2147483647 h 23"/>
                  <a:gd name="T2" fmla="*/ 2147483647 w 29"/>
                  <a:gd name="T3" fmla="*/ 2147483647 h 23"/>
                  <a:gd name="T4" fmla="*/ 2147483647 w 29"/>
                  <a:gd name="T5" fmla="*/ 2147483647 h 23"/>
                  <a:gd name="T6" fmla="*/ 2147483647 w 29"/>
                  <a:gd name="T7" fmla="*/ 2147483647 h 23"/>
                  <a:gd name="T8" fmla="*/ 2147483647 w 29"/>
                  <a:gd name="T9" fmla="*/ 0 h 23"/>
                  <a:gd name="T10" fmla="*/ 0 w 29"/>
                  <a:gd name="T11" fmla="*/ 2147483647 h 23"/>
                  <a:gd name="T12" fmla="*/ 0 w 29"/>
                  <a:gd name="T13" fmla="*/ 2147483647 h 23"/>
                  <a:gd name="T14" fmla="*/ 0 w 29"/>
                  <a:gd name="T15" fmla="*/ 2147483647 h 23"/>
                  <a:gd name="T16" fmla="*/ 2147483647 w 29"/>
                  <a:gd name="T17" fmla="*/ 2147483647 h 23"/>
                  <a:gd name="T18" fmla="*/ 2147483647 w 29"/>
                  <a:gd name="T19" fmla="*/ 2147483647 h 23"/>
                  <a:gd name="T20" fmla="*/ 2147483647 w 29"/>
                  <a:gd name="T21" fmla="*/ 2147483647 h 23"/>
                  <a:gd name="T22" fmla="*/ 2147483647 w 29"/>
                  <a:gd name="T23" fmla="*/ 2147483647 h 23"/>
                  <a:gd name="T24" fmla="*/ 2147483647 w 2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close/>
                  </a:path>
                </a:pathLst>
              </a:custGeom>
              <a:solidFill>
                <a:srgbClr val="FF6600"/>
              </a:solidFill>
              <a:ln w="9525">
                <a:noFill/>
                <a:round/>
                <a:headEnd/>
                <a:tailEnd/>
              </a:ln>
            </p:spPr>
            <p:txBody>
              <a:bodyPr/>
              <a:lstStyle/>
              <a:p>
                <a:endParaRPr lang="en-US"/>
              </a:p>
            </p:txBody>
          </p:sp>
          <p:sp>
            <p:nvSpPr>
              <p:cNvPr id="3243" name="Freeform 360"/>
              <p:cNvSpPr>
                <a:spLocks/>
              </p:cNvSpPr>
              <p:nvPr/>
            </p:nvSpPr>
            <p:spPr bwMode="auto">
              <a:xfrm flipH="1">
                <a:off x="7489268" y="561799"/>
                <a:ext cx="8952" cy="5369"/>
              </a:xfrm>
              <a:custGeom>
                <a:avLst/>
                <a:gdLst>
                  <a:gd name="T0" fmla="*/ 2147483647 w 29"/>
                  <a:gd name="T1" fmla="*/ 2147483647 h 23"/>
                  <a:gd name="T2" fmla="*/ 2147483647 w 29"/>
                  <a:gd name="T3" fmla="*/ 2147483647 h 23"/>
                  <a:gd name="T4" fmla="*/ 2147483647 w 29"/>
                  <a:gd name="T5" fmla="*/ 2147483647 h 23"/>
                  <a:gd name="T6" fmla="*/ 2147483647 w 29"/>
                  <a:gd name="T7" fmla="*/ 2147483647 h 23"/>
                  <a:gd name="T8" fmla="*/ 2147483647 w 29"/>
                  <a:gd name="T9" fmla="*/ 0 h 23"/>
                  <a:gd name="T10" fmla="*/ 0 w 29"/>
                  <a:gd name="T11" fmla="*/ 2147483647 h 23"/>
                  <a:gd name="T12" fmla="*/ 0 w 29"/>
                  <a:gd name="T13" fmla="*/ 2147483647 h 23"/>
                  <a:gd name="T14" fmla="*/ 0 w 29"/>
                  <a:gd name="T15" fmla="*/ 2147483647 h 23"/>
                  <a:gd name="T16" fmla="*/ 2147483647 w 29"/>
                  <a:gd name="T17" fmla="*/ 2147483647 h 23"/>
                  <a:gd name="T18" fmla="*/ 2147483647 w 29"/>
                  <a:gd name="T19" fmla="*/ 2147483647 h 23"/>
                  <a:gd name="T20" fmla="*/ 2147483647 w 29"/>
                  <a:gd name="T21" fmla="*/ 2147483647 h 23"/>
                  <a:gd name="T22" fmla="*/ 2147483647 w 29"/>
                  <a:gd name="T23" fmla="*/ 2147483647 h 23"/>
                  <a:gd name="T24" fmla="*/ 2147483647 w 2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29" y="12"/>
                    </a:moveTo>
                    <a:lnTo>
                      <a:pt x="23" y="10"/>
                    </a:lnTo>
                    <a:lnTo>
                      <a:pt x="14" y="5"/>
                    </a:lnTo>
                    <a:lnTo>
                      <a:pt x="6" y="2"/>
                    </a:lnTo>
                    <a:lnTo>
                      <a:pt x="1" y="0"/>
                    </a:lnTo>
                    <a:lnTo>
                      <a:pt x="0" y="5"/>
                    </a:lnTo>
                    <a:lnTo>
                      <a:pt x="0" y="7"/>
                    </a:lnTo>
                    <a:lnTo>
                      <a:pt x="0" y="9"/>
                    </a:lnTo>
                    <a:lnTo>
                      <a:pt x="3" y="15"/>
                    </a:lnTo>
                    <a:lnTo>
                      <a:pt x="19" y="23"/>
                    </a:lnTo>
                    <a:lnTo>
                      <a:pt x="24" y="22"/>
                    </a:lnTo>
                    <a:lnTo>
                      <a:pt x="26" y="20"/>
                    </a:lnTo>
                    <a:lnTo>
                      <a:pt x="29" y="12"/>
                    </a:lnTo>
                  </a:path>
                </a:pathLst>
              </a:custGeom>
              <a:solidFill>
                <a:srgbClr val="FF6600"/>
              </a:solidFill>
              <a:ln w="0">
                <a:solidFill>
                  <a:srgbClr val="000000"/>
                </a:solidFill>
                <a:round/>
                <a:headEnd/>
                <a:tailEnd/>
              </a:ln>
            </p:spPr>
            <p:txBody>
              <a:bodyPr/>
              <a:lstStyle/>
              <a:p>
                <a:endParaRPr lang="en-US"/>
              </a:p>
            </p:txBody>
          </p:sp>
          <p:sp>
            <p:nvSpPr>
              <p:cNvPr id="3244" name="Freeform 361"/>
              <p:cNvSpPr>
                <a:spLocks/>
              </p:cNvSpPr>
              <p:nvPr/>
            </p:nvSpPr>
            <p:spPr bwMode="auto">
              <a:xfrm flipH="1">
                <a:off x="7561475" y="536909"/>
                <a:ext cx="7757" cy="4393"/>
              </a:xfrm>
              <a:custGeom>
                <a:avLst/>
                <a:gdLst>
                  <a:gd name="T0" fmla="*/ 2147483647 w 26"/>
                  <a:gd name="T1" fmla="*/ 2147483647 h 21"/>
                  <a:gd name="T2" fmla="*/ 2147483647 w 26"/>
                  <a:gd name="T3" fmla="*/ 2147483647 h 21"/>
                  <a:gd name="T4" fmla="*/ 2147483647 w 26"/>
                  <a:gd name="T5" fmla="*/ 2147483647 h 21"/>
                  <a:gd name="T6" fmla="*/ 2147483647 w 26"/>
                  <a:gd name="T7" fmla="*/ 2147483647 h 21"/>
                  <a:gd name="T8" fmla="*/ 2147483647 w 26"/>
                  <a:gd name="T9" fmla="*/ 0 h 21"/>
                  <a:gd name="T10" fmla="*/ 0 w 26"/>
                  <a:gd name="T11" fmla="*/ 2147483647 h 21"/>
                  <a:gd name="T12" fmla="*/ 2147483647 w 26"/>
                  <a:gd name="T13" fmla="*/ 2147483647 h 21"/>
                  <a:gd name="T14" fmla="*/ 2147483647 w 26"/>
                  <a:gd name="T15" fmla="*/ 2147483647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2147483647 w 26"/>
                  <a:gd name="T27" fmla="*/ 2147483647 h 21"/>
                  <a:gd name="T28" fmla="*/ 2147483647 w 26"/>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close/>
                  </a:path>
                </a:pathLst>
              </a:custGeom>
              <a:solidFill>
                <a:srgbClr val="FF6600"/>
              </a:solidFill>
              <a:ln w="9525">
                <a:noFill/>
                <a:round/>
                <a:headEnd/>
                <a:tailEnd/>
              </a:ln>
            </p:spPr>
            <p:txBody>
              <a:bodyPr/>
              <a:lstStyle/>
              <a:p>
                <a:endParaRPr lang="en-US"/>
              </a:p>
            </p:txBody>
          </p:sp>
          <p:sp>
            <p:nvSpPr>
              <p:cNvPr id="3245" name="Freeform 362"/>
              <p:cNvSpPr>
                <a:spLocks/>
              </p:cNvSpPr>
              <p:nvPr/>
            </p:nvSpPr>
            <p:spPr bwMode="auto">
              <a:xfrm flipH="1">
                <a:off x="7561475" y="536909"/>
                <a:ext cx="7757" cy="4393"/>
              </a:xfrm>
              <a:custGeom>
                <a:avLst/>
                <a:gdLst>
                  <a:gd name="T0" fmla="*/ 2147483647 w 26"/>
                  <a:gd name="T1" fmla="*/ 2147483647 h 21"/>
                  <a:gd name="T2" fmla="*/ 2147483647 w 26"/>
                  <a:gd name="T3" fmla="*/ 2147483647 h 21"/>
                  <a:gd name="T4" fmla="*/ 2147483647 w 26"/>
                  <a:gd name="T5" fmla="*/ 2147483647 h 21"/>
                  <a:gd name="T6" fmla="*/ 2147483647 w 26"/>
                  <a:gd name="T7" fmla="*/ 2147483647 h 21"/>
                  <a:gd name="T8" fmla="*/ 2147483647 w 26"/>
                  <a:gd name="T9" fmla="*/ 0 h 21"/>
                  <a:gd name="T10" fmla="*/ 0 w 26"/>
                  <a:gd name="T11" fmla="*/ 2147483647 h 21"/>
                  <a:gd name="T12" fmla="*/ 2147483647 w 26"/>
                  <a:gd name="T13" fmla="*/ 2147483647 h 21"/>
                  <a:gd name="T14" fmla="*/ 2147483647 w 26"/>
                  <a:gd name="T15" fmla="*/ 2147483647 h 21"/>
                  <a:gd name="T16" fmla="*/ 2147483647 w 26"/>
                  <a:gd name="T17" fmla="*/ 2147483647 h 21"/>
                  <a:gd name="T18" fmla="*/ 2147483647 w 26"/>
                  <a:gd name="T19" fmla="*/ 2147483647 h 21"/>
                  <a:gd name="T20" fmla="*/ 2147483647 w 26"/>
                  <a:gd name="T21" fmla="*/ 2147483647 h 21"/>
                  <a:gd name="T22" fmla="*/ 2147483647 w 26"/>
                  <a:gd name="T23" fmla="*/ 2147483647 h 21"/>
                  <a:gd name="T24" fmla="*/ 2147483647 w 26"/>
                  <a:gd name="T25" fmla="*/ 2147483647 h 21"/>
                  <a:gd name="T26" fmla="*/ 2147483647 w 26"/>
                  <a:gd name="T27" fmla="*/ 2147483647 h 21"/>
                  <a:gd name="T28" fmla="*/ 2147483647 w 26"/>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1"/>
                  <a:gd name="T47" fmla="*/ 26 w 2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1">
                    <a:moveTo>
                      <a:pt x="26" y="10"/>
                    </a:moveTo>
                    <a:lnTo>
                      <a:pt x="21" y="10"/>
                    </a:lnTo>
                    <a:lnTo>
                      <a:pt x="18" y="7"/>
                    </a:lnTo>
                    <a:lnTo>
                      <a:pt x="13" y="7"/>
                    </a:lnTo>
                    <a:lnTo>
                      <a:pt x="1" y="0"/>
                    </a:lnTo>
                    <a:lnTo>
                      <a:pt x="0" y="7"/>
                    </a:lnTo>
                    <a:lnTo>
                      <a:pt x="1" y="12"/>
                    </a:lnTo>
                    <a:lnTo>
                      <a:pt x="5" y="16"/>
                    </a:lnTo>
                    <a:lnTo>
                      <a:pt x="6" y="18"/>
                    </a:lnTo>
                    <a:lnTo>
                      <a:pt x="11" y="21"/>
                    </a:lnTo>
                    <a:lnTo>
                      <a:pt x="13" y="21"/>
                    </a:lnTo>
                    <a:lnTo>
                      <a:pt x="18" y="21"/>
                    </a:lnTo>
                    <a:lnTo>
                      <a:pt x="21" y="21"/>
                    </a:lnTo>
                    <a:lnTo>
                      <a:pt x="23" y="18"/>
                    </a:lnTo>
                    <a:lnTo>
                      <a:pt x="26" y="10"/>
                    </a:lnTo>
                  </a:path>
                </a:pathLst>
              </a:custGeom>
              <a:solidFill>
                <a:srgbClr val="FF6600"/>
              </a:solidFill>
              <a:ln w="0">
                <a:solidFill>
                  <a:srgbClr val="000000"/>
                </a:solidFill>
                <a:round/>
                <a:headEnd/>
                <a:tailEnd/>
              </a:ln>
            </p:spPr>
            <p:txBody>
              <a:bodyPr/>
              <a:lstStyle/>
              <a:p>
                <a:endParaRPr lang="en-US"/>
              </a:p>
            </p:txBody>
          </p:sp>
          <p:sp>
            <p:nvSpPr>
              <p:cNvPr id="3246" name="Freeform 363"/>
              <p:cNvSpPr>
                <a:spLocks/>
              </p:cNvSpPr>
              <p:nvPr/>
            </p:nvSpPr>
            <p:spPr bwMode="auto">
              <a:xfrm flipH="1">
                <a:off x="7489268" y="556431"/>
                <a:ext cx="8952" cy="6344"/>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0 w 31"/>
                  <a:gd name="T9" fmla="*/ 2147483647 h 28"/>
                  <a:gd name="T10" fmla="*/ 0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0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close/>
                  </a:path>
                </a:pathLst>
              </a:custGeom>
              <a:solidFill>
                <a:srgbClr val="FF6600"/>
              </a:solidFill>
              <a:ln w="9525">
                <a:noFill/>
                <a:round/>
                <a:headEnd/>
                <a:tailEnd/>
              </a:ln>
            </p:spPr>
            <p:txBody>
              <a:bodyPr/>
              <a:lstStyle/>
              <a:p>
                <a:endParaRPr lang="en-US"/>
              </a:p>
            </p:txBody>
          </p:sp>
          <p:sp>
            <p:nvSpPr>
              <p:cNvPr id="3247" name="Freeform 364"/>
              <p:cNvSpPr>
                <a:spLocks/>
              </p:cNvSpPr>
              <p:nvPr/>
            </p:nvSpPr>
            <p:spPr bwMode="auto">
              <a:xfrm flipH="1">
                <a:off x="7489268" y="556431"/>
                <a:ext cx="8952" cy="6344"/>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0 w 31"/>
                  <a:gd name="T9" fmla="*/ 2147483647 h 28"/>
                  <a:gd name="T10" fmla="*/ 0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0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8"/>
                  <a:gd name="T62" fmla="*/ 31 w 31"/>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8">
                    <a:moveTo>
                      <a:pt x="19" y="28"/>
                    </a:moveTo>
                    <a:lnTo>
                      <a:pt x="14" y="28"/>
                    </a:lnTo>
                    <a:lnTo>
                      <a:pt x="8" y="27"/>
                    </a:lnTo>
                    <a:lnTo>
                      <a:pt x="1" y="23"/>
                    </a:lnTo>
                    <a:lnTo>
                      <a:pt x="0" y="18"/>
                    </a:lnTo>
                    <a:lnTo>
                      <a:pt x="0" y="13"/>
                    </a:lnTo>
                    <a:lnTo>
                      <a:pt x="1" y="10"/>
                    </a:lnTo>
                    <a:lnTo>
                      <a:pt x="6" y="5"/>
                    </a:lnTo>
                    <a:lnTo>
                      <a:pt x="11" y="2"/>
                    </a:lnTo>
                    <a:lnTo>
                      <a:pt x="13" y="2"/>
                    </a:lnTo>
                    <a:lnTo>
                      <a:pt x="18" y="0"/>
                    </a:lnTo>
                    <a:lnTo>
                      <a:pt x="21" y="2"/>
                    </a:lnTo>
                    <a:lnTo>
                      <a:pt x="26" y="4"/>
                    </a:lnTo>
                    <a:lnTo>
                      <a:pt x="29" y="9"/>
                    </a:lnTo>
                    <a:lnTo>
                      <a:pt x="31" y="13"/>
                    </a:lnTo>
                    <a:lnTo>
                      <a:pt x="31" y="18"/>
                    </a:lnTo>
                    <a:lnTo>
                      <a:pt x="29" y="23"/>
                    </a:lnTo>
                    <a:lnTo>
                      <a:pt x="24" y="25"/>
                    </a:lnTo>
                    <a:lnTo>
                      <a:pt x="21" y="28"/>
                    </a:lnTo>
                    <a:lnTo>
                      <a:pt x="19" y="28"/>
                    </a:lnTo>
                  </a:path>
                </a:pathLst>
              </a:custGeom>
              <a:solidFill>
                <a:srgbClr val="FF6600"/>
              </a:solidFill>
              <a:ln w="0">
                <a:solidFill>
                  <a:srgbClr val="000000"/>
                </a:solidFill>
                <a:round/>
                <a:headEnd/>
                <a:tailEnd/>
              </a:ln>
            </p:spPr>
            <p:txBody>
              <a:bodyPr/>
              <a:lstStyle/>
              <a:p>
                <a:endParaRPr lang="en-US"/>
              </a:p>
            </p:txBody>
          </p:sp>
          <p:sp>
            <p:nvSpPr>
              <p:cNvPr id="3248" name="Freeform 365"/>
              <p:cNvSpPr>
                <a:spLocks/>
              </p:cNvSpPr>
              <p:nvPr/>
            </p:nvSpPr>
            <p:spPr bwMode="auto">
              <a:xfrm flipH="1">
                <a:off x="7560878" y="531541"/>
                <a:ext cx="9548" cy="6344"/>
              </a:xfrm>
              <a:custGeom>
                <a:avLst/>
                <a:gdLst>
                  <a:gd name="T0" fmla="*/ 2147483647 w 32"/>
                  <a:gd name="T1" fmla="*/ 2147483647 h 26"/>
                  <a:gd name="T2" fmla="*/ 2147483647 w 32"/>
                  <a:gd name="T3" fmla="*/ 2147483647 h 26"/>
                  <a:gd name="T4" fmla="*/ 2147483647 w 32"/>
                  <a:gd name="T5" fmla="*/ 2147483647 h 26"/>
                  <a:gd name="T6" fmla="*/ 2147483647 w 32"/>
                  <a:gd name="T7" fmla="*/ 2147483647 h 26"/>
                  <a:gd name="T8" fmla="*/ 0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0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2147483647 w 32"/>
                  <a:gd name="T29" fmla="*/ 2147483647 h 26"/>
                  <a:gd name="T30" fmla="*/ 2147483647 w 32"/>
                  <a:gd name="T31" fmla="*/ 2147483647 h 26"/>
                  <a:gd name="T32" fmla="*/ 2147483647 w 32"/>
                  <a:gd name="T33" fmla="*/ 2147483647 h 26"/>
                  <a:gd name="T34" fmla="*/ 2147483647 w 3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close/>
                  </a:path>
                </a:pathLst>
              </a:custGeom>
              <a:solidFill>
                <a:srgbClr val="FF6600"/>
              </a:solidFill>
              <a:ln w="9525">
                <a:noFill/>
                <a:round/>
                <a:headEnd/>
                <a:tailEnd/>
              </a:ln>
            </p:spPr>
            <p:txBody>
              <a:bodyPr/>
              <a:lstStyle/>
              <a:p>
                <a:endParaRPr lang="en-US"/>
              </a:p>
            </p:txBody>
          </p:sp>
          <p:sp>
            <p:nvSpPr>
              <p:cNvPr id="3249" name="Freeform 366"/>
              <p:cNvSpPr>
                <a:spLocks/>
              </p:cNvSpPr>
              <p:nvPr/>
            </p:nvSpPr>
            <p:spPr bwMode="auto">
              <a:xfrm flipH="1">
                <a:off x="7560878" y="531541"/>
                <a:ext cx="9548" cy="6344"/>
              </a:xfrm>
              <a:custGeom>
                <a:avLst/>
                <a:gdLst>
                  <a:gd name="T0" fmla="*/ 2147483647 w 32"/>
                  <a:gd name="T1" fmla="*/ 2147483647 h 26"/>
                  <a:gd name="T2" fmla="*/ 2147483647 w 32"/>
                  <a:gd name="T3" fmla="*/ 2147483647 h 26"/>
                  <a:gd name="T4" fmla="*/ 2147483647 w 32"/>
                  <a:gd name="T5" fmla="*/ 2147483647 h 26"/>
                  <a:gd name="T6" fmla="*/ 2147483647 w 32"/>
                  <a:gd name="T7" fmla="*/ 2147483647 h 26"/>
                  <a:gd name="T8" fmla="*/ 0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0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2147483647 w 32"/>
                  <a:gd name="T29" fmla="*/ 2147483647 h 26"/>
                  <a:gd name="T30" fmla="*/ 2147483647 w 32"/>
                  <a:gd name="T31" fmla="*/ 2147483647 h 26"/>
                  <a:gd name="T32" fmla="*/ 2147483647 w 32"/>
                  <a:gd name="T33" fmla="*/ 2147483647 h 26"/>
                  <a:gd name="T34" fmla="*/ 2147483647 w 3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21" y="26"/>
                    </a:moveTo>
                    <a:lnTo>
                      <a:pt x="13" y="26"/>
                    </a:lnTo>
                    <a:lnTo>
                      <a:pt x="8" y="24"/>
                    </a:lnTo>
                    <a:lnTo>
                      <a:pt x="3" y="19"/>
                    </a:lnTo>
                    <a:lnTo>
                      <a:pt x="0" y="16"/>
                    </a:lnTo>
                    <a:lnTo>
                      <a:pt x="1" y="13"/>
                    </a:lnTo>
                    <a:lnTo>
                      <a:pt x="3" y="10"/>
                    </a:lnTo>
                    <a:lnTo>
                      <a:pt x="8" y="5"/>
                    </a:lnTo>
                    <a:lnTo>
                      <a:pt x="16" y="1"/>
                    </a:lnTo>
                    <a:lnTo>
                      <a:pt x="24" y="0"/>
                    </a:lnTo>
                    <a:lnTo>
                      <a:pt x="28" y="3"/>
                    </a:lnTo>
                    <a:lnTo>
                      <a:pt x="31" y="6"/>
                    </a:lnTo>
                    <a:lnTo>
                      <a:pt x="32" y="11"/>
                    </a:lnTo>
                    <a:lnTo>
                      <a:pt x="32" y="16"/>
                    </a:lnTo>
                    <a:lnTo>
                      <a:pt x="31" y="21"/>
                    </a:lnTo>
                    <a:lnTo>
                      <a:pt x="28" y="24"/>
                    </a:lnTo>
                    <a:lnTo>
                      <a:pt x="24" y="26"/>
                    </a:lnTo>
                    <a:lnTo>
                      <a:pt x="21" y="26"/>
                    </a:lnTo>
                  </a:path>
                </a:pathLst>
              </a:custGeom>
              <a:solidFill>
                <a:srgbClr val="FF6600"/>
              </a:solidFill>
              <a:ln w="0">
                <a:solidFill>
                  <a:srgbClr val="000000"/>
                </a:solidFill>
                <a:round/>
                <a:headEnd/>
                <a:tailEnd/>
              </a:ln>
            </p:spPr>
            <p:txBody>
              <a:bodyPr/>
              <a:lstStyle/>
              <a:p>
                <a:endParaRPr lang="en-US"/>
              </a:p>
            </p:txBody>
          </p:sp>
          <p:sp>
            <p:nvSpPr>
              <p:cNvPr id="3250" name="Line 367"/>
              <p:cNvSpPr>
                <a:spLocks noChangeShapeType="1"/>
              </p:cNvSpPr>
              <p:nvPr/>
            </p:nvSpPr>
            <p:spPr bwMode="auto">
              <a:xfrm flipV="1">
                <a:off x="7500606" y="538374"/>
                <a:ext cx="23274" cy="7808"/>
              </a:xfrm>
              <a:prstGeom prst="line">
                <a:avLst/>
              </a:prstGeom>
              <a:noFill/>
              <a:ln w="0">
                <a:solidFill>
                  <a:srgbClr val="000000"/>
                </a:solidFill>
                <a:round/>
                <a:headEnd/>
                <a:tailEnd/>
              </a:ln>
            </p:spPr>
            <p:txBody>
              <a:bodyPr/>
              <a:lstStyle/>
              <a:p>
                <a:endParaRPr lang="en-US"/>
              </a:p>
            </p:txBody>
          </p:sp>
          <p:sp>
            <p:nvSpPr>
              <p:cNvPr id="3251" name="Freeform 368"/>
              <p:cNvSpPr>
                <a:spLocks/>
              </p:cNvSpPr>
              <p:nvPr/>
            </p:nvSpPr>
            <p:spPr bwMode="auto">
              <a:xfrm flipH="1">
                <a:off x="7461220" y="558383"/>
                <a:ext cx="14919" cy="6833"/>
              </a:xfrm>
              <a:custGeom>
                <a:avLst/>
                <a:gdLst>
                  <a:gd name="T0" fmla="*/ 2147483647 w 51"/>
                  <a:gd name="T1" fmla="*/ 2147483647 h 29"/>
                  <a:gd name="T2" fmla="*/ 2147483647 w 51"/>
                  <a:gd name="T3" fmla="*/ 2147483647 h 29"/>
                  <a:gd name="T4" fmla="*/ 2147483647 w 51"/>
                  <a:gd name="T5" fmla="*/ 2147483647 h 29"/>
                  <a:gd name="T6" fmla="*/ 2147483647 w 51"/>
                  <a:gd name="T7" fmla="*/ 2147483647 h 29"/>
                  <a:gd name="T8" fmla="*/ 2147483647 w 51"/>
                  <a:gd name="T9" fmla="*/ 2147483647 h 29"/>
                  <a:gd name="T10" fmla="*/ 0 w 51"/>
                  <a:gd name="T11" fmla="*/ 2147483647 h 29"/>
                  <a:gd name="T12" fmla="*/ 2147483647 w 51"/>
                  <a:gd name="T13" fmla="*/ 2147483647 h 29"/>
                  <a:gd name="T14" fmla="*/ 2147483647 w 51"/>
                  <a:gd name="T15" fmla="*/ 2147483647 h 29"/>
                  <a:gd name="T16" fmla="*/ 2147483647 w 51"/>
                  <a:gd name="T17" fmla="*/ 2147483647 h 29"/>
                  <a:gd name="T18" fmla="*/ 2147483647 w 51"/>
                  <a:gd name="T19" fmla="*/ 0 h 29"/>
                  <a:gd name="T20" fmla="*/ 2147483647 w 51"/>
                  <a:gd name="T21" fmla="*/ 214748364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close/>
                  </a:path>
                </a:pathLst>
              </a:custGeom>
              <a:solidFill>
                <a:srgbClr val="FF6600"/>
              </a:solidFill>
              <a:ln w="9525">
                <a:noFill/>
                <a:round/>
                <a:headEnd/>
                <a:tailEnd/>
              </a:ln>
            </p:spPr>
            <p:txBody>
              <a:bodyPr/>
              <a:lstStyle/>
              <a:p>
                <a:endParaRPr lang="en-US"/>
              </a:p>
            </p:txBody>
          </p:sp>
          <p:sp>
            <p:nvSpPr>
              <p:cNvPr id="3252" name="Freeform 369"/>
              <p:cNvSpPr>
                <a:spLocks/>
              </p:cNvSpPr>
              <p:nvPr/>
            </p:nvSpPr>
            <p:spPr bwMode="auto">
              <a:xfrm flipH="1">
                <a:off x="7461220" y="558383"/>
                <a:ext cx="14919" cy="6833"/>
              </a:xfrm>
              <a:custGeom>
                <a:avLst/>
                <a:gdLst>
                  <a:gd name="T0" fmla="*/ 2147483647 w 51"/>
                  <a:gd name="T1" fmla="*/ 2147483647 h 29"/>
                  <a:gd name="T2" fmla="*/ 2147483647 w 51"/>
                  <a:gd name="T3" fmla="*/ 2147483647 h 29"/>
                  <a:gd name="T4" fmla="*/ 2147483647 w 51"/>
                  <a:gd name="T5" fmla="*/ 2147483647 h 29"/>
                  <a:gd name="T6" fmla="*/ 2147483647 w 51"/>
                  <a:gd name="T7" fmla="*/ 2147483647 h 29"/>
                  <a:gd name="T8" fmla="*/ 2147483647 w 51"/>
                  <a:gd name="T9" fmla="*/ 2147483647 h 29"/>
                  <a:gd name="T10" fmla="*/ 0 w 51"/>
                  <a:gd name="T11" fmla="*/ 2147483647 h 29"/>
                  <a:gd name="T12" fmla="*/ 2147483647 w 51"/>
                  <a:gd name="T13" fmla="*/ 2147483647 h 29"/>
                  <a:gd name="T14" fmla="*/ 2147483647 w 51"/>
                  <a:gd name="T15" fmla="*/ 2147483647 h 29"/>
                  <a:gd name="T16" fmla="*/ 2147483647 w 51"/>
                  <a:gd name="T17" fmla="*/ 2147483647 h 29"/>
                  <a:gd name="T18" fmla="*/ 2147483647 w 51"/>
                  <a:gd name="T19" fmla="*/ 0 h 29"/>
                  <a:gd name="T20" fmla="*/ 2147483647 w 51"/>
                  <a:gd name="T21" fmla="*/ 214748364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9"/>
                  <a:gd name="T35" fmla="*/ 51 w 5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9">
                    <a:moveTo>
                      <a:pt x="51" y="16"/>
                    </a:moveTo>
                    <a:lnTo>
                      <a:pt x="47" y="19"/>
                    </a:lnTo>
                    <a:lnTo>
                      <a:pt x="41" y="23"/>
                    </a:lnTo>
                    <a:lnTo>
                      <a:pt x="18" y="23"/>
                    </a:lnTo>
                    <a:lnTo>
                      <a:pt x="3" y="29"/>
                    </a:lnTo>
                    <a:lnTo>
                      <a:pt x="0" y="26"/>
                    </a:lnTo>
                    <a:lnTo>
                      <a:pt x="3" y="23"/>
                    </a:lnTo>
                    <a:lnTo>
                      <a:pt x="5" y="14"/>
                    </a:lnTo>
                    <a:lnTo>
                      <a:pt x="6" y="8"/>
                    </a:lnTo>
                    <a:lnTo>
                      <a:pt x="5" y="0"/>
                    </a:lnTo>
                    <a:lnTo>
                      <a:pt x="51" y="16"/>
                    </a:lnTo>
                  </a:path>
                </a:pathLst>
              </a:custGeom>
              <a:solidFill>
                <a:srgbClr val="FF6600"/>
              </a:solidFill>
              <a:ln w="0">
                <a:solidFill>
                  <a:srgbClr val="B5B5B5"/>
                </a:solidFill>
                <a:round/>
                <a:headEnd/>
                <a:tailEnd/>
              </a:ln>
            </p:spPr>
            <p:txBody>
              <a:bodyPr/>
              <a:lstStyle/>
              <a:p>
                <a:endParaRPr lang="en-US"/>
              </a:p>
            </p:txBody>
          </p:sp>
          <p:sp>
            <p:nvSpPr>
              <p:cNvPr id="3253" name="Freeform 370"/>
              <p:cNvSpPr>
                <a:spLocks/>
              </p:cNvSpPr>
              <p:nvPr/>
            </p:nvSpPr>
            <p:spPr bwMode="auto">
              <a:xfrm flipH="1">
                <a:off x="7360965" y="556431"/>
                <a:ext cx="113384" cy="32699"/>
              </a:xfrm>
              <a:custGeom>
                <a:avLst/>
                <a:gdLst>
                  <a:gd name="T0" fmla="*/ 2147483647 w 397"/>
                  <a:gd name="T1" fmla="*/ 2147483647 h 140"/>
                  <a:gd name="T2" fmla="*/ 2147483647 w 397"/>
                  <a:gd name="T3" fmla="*/ 2147483647 h 140"/>
                  <a:gd name="T4" fmla="*/ 2147483647 w 397"/>
                  <a:gd name="T5" fmla="*/ 2147483647 h 140"/>
                  <a:gd name="T6" fmla="*/ 2147483647 w 397"/>
                  <a:gd name="T7" fmla="*/ 2147483647 h 140"/>
                  <a:gd name="T8" fmla="*/ 2147483647 w 397"/>
                  <a:gd name="T9" fmla="*/ 2147483647 h 140"/>
                  <a:gd name="T10" fmla="*/ 2147483647 w 397"/>
                  <a:gd name="T11" fmla="*/ 2147483647 h 140"/>
                  <a:gd name="T12" fmla="*/ 0 w 397"/>
                  <a:gd name="T13" fmla="*/ 2147483647 h 140"/>
                  <a:gd name="T14" fmla="*/ 0 w 397"/>
                  <a:gd name="T15" fmla="*/ 2147483647 h 140"/>
                  <a:gd name="T16" fmla="*/ 2147483647 w 397"/>
                  <a:gd name="T17" fmla="*/ 2147483647 h 140"/>
                  <a:gd name="T18" fmla="*/ 2147483647 w 397"/>
                  <a:gd name="T19" fmla="*/ 0 h 140"/>
                  <a:gd name="T20" fmla="*/ 2147483647 w 397"/>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close/>
                  </a:path>
                </a:pathLst>
              </a:custGeom>
              <a:solidFill>
                <a:srgbClr val="FF6600"/>
              </a:solidFill>
              <a:ln w="9525">
                <a:noFill/>
                <a:round/>
                <a:headEnd/>
                <a:tailEnd/>
              </a:ln>
            </p:spPr>
            <p:txBody>
              <a:bodyPr/>
              <a:lstStyle/>
              <a:p>
                <a:endParaRPr lang="en-US"/>
              </a:p>
            </p:txBody>
          </p:sp>
          <p:sp>
            <p:nvSpPr>
              <p:cNvPr id="3254" name="Freeform 371"/>
              <p:cNvSpPr>
                <a:spLocks/>
              </p:cNvSpPr>
              <p:nvPr/>
            </p:nvSpPr>
            <p:spPr bwMode="auto">
              <a:xfrm flipH="1">
                <a:off x="7360965" y="556431"/>
                <a:ext cx="113384" cy="32699"/>
              </a:xfrm>
              <a:custGeom>
                <a:avLst/>
                <a:gdLst>
                  <a:gd name="T0" fmla="*/ 2147483647 w 397"/>
                  <a:gd name="T1" fmla="*/ 2147483647 h 140"/>
                  <a:gd name="T2" fmla="*/ 2147483647 w 397"/>
                  <a:gd name="T3" fmla="*/ 2147483647 h 140"/>
                  <a:gd name="T4" fmla="*/ 2147483647 w 397"/>
                  <a:gd name="T5" fmla="*/ 2147483647 h 140"/>
                  <a:gd name="T6" fmla="*/ 2147483647 w 397"/>
                  <a:gd name="T7" fmla="*/ 2147483647 h 140"/>
                  <a:gd name="T8" fmla="*/ 2147483647 w 397"/>
                  <a:gd name="T9" fmla="*/ 2147483647 h 140"/>
                  <a:gd name="T10" fmla="*/ 2147483647 w 397"/>
                  <a:gd name="T11" fmla="*/ 2147483647 h 140"/>
                  <a:gd name="T12" fmla="*/ 0 w 397"/>
                  <a:gd name="T13" fmla="*/ 2147483647 h 140"/>
                  <a:gd name="T14" fmla="*/ 0 w 397"/>
                  <a:gd name="T15" fmla="*/ 2147483647 h 140"/>
                  <a:gd name="T16" fmla="*/ 2147483647 w 397"/>
                  <a:gd name="T17" fmla="*/ 2147483647 h 140"/>
                  <a:gd name="T18" fmla="*/ 2147483647 w 397"/>
                  <a:gd name="T19" fmla="*/ 0 h 140"/>
                  <a:gd name="T20" fmla="*/ 2147483647 w 397"/>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
                  <a:gd name="T34" fmla="*/ 0 h 140"/>
                  <a:gd name="T35" fmla="*/ 397 w 397"/>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 h="140">
                    <a:moveTo>
                      <a:pt x="397" y="135"/>
                    </a:moveTo>
                    <a:lnTo>
                      <a:pt x="394" y="137"/>
                    </a:lnTo>
                    <a:lnTo>
                      <a:pt x="394" y="140"/>
                    </a:lnTo>
                    <a:lnTo>
                      <a:pt x="243" y="91"/>
                    </a:lnTo>
                    <a:lnTo>
                      <a:pt x="118" y="51"/>
                    </a:lnTo>
                    <a:lnTo>
                      <a:pt x="1" y="13"/>
                    </a:lnTo>
                    <a:lnTo>
                      <a:pt x="0" y="10"/>
                    </a:lnTo>
                    <a:lnTo>
                      <a:pt x="0" y="7"/>
                    </a:lnTo>
                    <a:lnTo>
                      <a:pt x="3" y="4"/>
                    </a:lnTo>
                    <a:lnTo>
                      <a:pt x="13" y="0"/>
                    </a:lnTo>
                    <a:lnTo>
                      <a:pt x="397" y="135"/>
                    </a:lnTo>
                  </a:path>
                </a:pathLst>
              </a:custGeom>
              <a:solidFill>
                <a:srgbClr val="FF6600"/>
              </a:solidFill>
              <a:ln w="0">
                <a:solidFill>
                  <a:srgbClr val="000000"/>
                </a:solidFill>
                <a:round/>
                <a:headEnd/>
                <a:tailEnd/>
              </a:ln>
            </p:spPr>
            <p:txBody>
              <a:bodyPr/>
              <a:lstStyle/>
              <a:p>
                <a:endParaRPr lang="en-US"/>
              </a:p>
            </p:txBody>
          </p:sp>
          <p:sp>
            <p:nvSpPr>
              <p:cNvPr id="3255" name="Freeform 372"/>
              <p:cNvSpPr>
                <a:spLocks/>
              </p:cNvSpPr>
              <p:nvPr/>
            </p:nvSpPr>
            <p:spPr bwMode="auto">
              <a:xfrm flipH="1">
                <a:off x="7531638" y="538374"/>
                <a:ext cx="23870" cy="1464"/>
              </a:xfrm>
              <a:custGeom>
                <a:avLst/>
                <a:gdLst>
                  <a:gd name="T0" fmla="*/ 2147483647 w 85"/>
                  <a:gd name="T1" fmla="*/ 2147483647 h 8"/>
                  <a:gd name="T2" fmla="*/ 0 w 85"/>
                  <a:gd name="T3" fmla="*/ 2147483647 h 8"/>
                  <a:gd name="T4" fmla="*/ 2147483647 w 85"/>
                  <a:gd name="T5" fmla="*/ 2147483647 h 8"/>
                  <a:gd name="T6" fmla="*/ 2147483647 w 85"/>
                  <a:gd name="T7" fmla="*/ 2147483647 h 8"/>
                  <a:gd name="T8" fmla="*/ 2147483647 w 85"/>
                  <a:gd name="T9" fmla="*/ 2147483647 h 8"/>
                  <a:gd name="T10" fmla="*/ 2147483647 w 85"/>
                  <a:gd name="T11" fmla="*/ 2147483647 h 8"/>
                  <a:gd name="T12" fmla="*/ 2147483647 w 85"/>
                  <a:gd name="T13" fmla="*/ 0 h 8"/>
                  <a:gd name="T14" fmla="*/ 2147483647 w 85"/>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close/>
                  </a:path>
                </a:pathLst>
              </a:custGeom>
              <a:solidFill>
                <a:srgbClr val="FF6600"/>
              </a:solidFill>
              <a:ln w="9525">
                <a:noFill/>
                <a:round/>
                <a:headEnd/>
                <a:tailEnd/>
              </a:ln>
            </p:spPr>
            <p:txBody>
              <a:bodyPr/>
              <a:lstStyle/>
              <a:p>
                <a:endParaRPr lang="en-US"/>
              </a:p>
            </p:txBody>
          </p:sp>
          <p:sp>
            <p:nvSpPr>
              <p:cNvPr id="3256" name="Freeform 373"/>
              <p:cNvSpPr>
                <a:spLocks/>
              </p:cNvSpPr>
              <p:nvPr/>
            </p:nvSpPr>
            <p:spPr bwMode="auto">
              <a:xfrm flipH="1">
                <a:off x="7531638" y="538374"/>
                <a:ext cx="23870" cy="1464"/>
              </a:xfrm>
              <a:custGeom>
                <a:avLst/>
                <a:gdLst>
                  <a:gd name="T0" fmla="*/ 2147483647 w 85"/>
                  <a:gd name="T1" fmla="*/ 2147483647 h 8"/>
                  <a:gd name="T2" fmla="*/ 0 w 85"/>
                  <a:gd name="T3" fmla="*/ 2147483647 h 8"/>
                  <a:gd name="T4" fmla="*/ 2147483647 w 85"/>
                  <a:gd name="T5" fmla="*/ 2147483647 h 8"/>
                  <a:gd name="T6" fmla="*/ 2147483647 w 85"/>
                  <a:gd name="T7" fmla="*/ 2147483647 h 8"/>
                  <a:gd name="T8" fmla="*/ 2147483647 w 85"/>
                  <a:gd name="T9" fmla="*/ 2147483647 h 8"/>
                  <a:gd name="T10" fmla="*/ 2147483647 w 85"/>
                  <a:gd name="T11" fmla="*/ 2147483647 h 8"/>
                  <a:gd name="T12" fmla="*/ 2147483647 w 85"/>
                  <a:gd name="T13" fmla="*/ 0 h 8"/>
                  <a:gd name="T14" fmla="*/ 2147483647 w 85"/>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
                  <a:gd name="T26" fmla="*/ 85 w 8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
                    <a:moveTo>
                      <a:pt x="85" y="8"/>
                    </a:moveTo>
                    <a:lnTo>
                      <a:pt x="0" y="8"/>
                    </a:lnTo>
                    <a:lnTo>
                      <a:pt x="3" y="3"/>
                    </a:lnTo>
                    <a:lnTo>
                      <a:pt x="6" y="3"/>
                    </a:lnTo>
                    <a:lnTo>
                      <a:pt x="8" y="1"/>
                    </a:lnTo>
                    <a:lnTo>
                      <a:pt x="11" y="1"/>
                    </a:lnTo>
                    <a:lnTo>
                      <a:pt x="82" y="0"/>
                    </a:lnTo>
                    <a:lnTo>
                      <a:pt x="85" y="8"/>
                    </a:lnTo>
                  </a:path>
                </a:pathLst>
              </a:custGeom>
              <a:solidFill>
                <a:srgbClr val="FF6600"/>
              </a:solidFill>
              <a:ln w="0">
                <a:solidFill>
                  <a:srgbClr val="B5B5B5"/>
                </a:solidFill>
                <a:round/>
                <a:headEnd/>
                <a:tailEnd/>
              </a:ln>
            </p:spPr>
            <p:txBody>
              <a:bodyPr/>
              <a:lstStyle/>
              <a:p>
                <a:endParaRPr lang="en-US"/>
              </a:p>
            </p:txBody>
          </p:sp>
          <p:sp>
            <p:nvSpPr>
              <p:cNvPr id="3257" name="Freeform 374"/>
              <p:cNvSpPr>
                <a:spLocks/>
              </p:cNvSpPr>
              <p:nvPr/>
            </p:nvSpPr>
            <p:spPr bwMode="auto">
              <a:xfrm flipH="1">
                <a:off x="7523880" y="533005"/>
                <a:ext cx="19096" cy="8297"/>
              </a:xfrm>
              <a:custGeom>
                <a:avLst/>
                <a:gdLst>
                  <a:gd name="T0" fmla="*/ 2147483647 w 65"/>
                  <a:gd name="T1" fmla="*/ 2147483647 h 36"/>
                  <a:gd name="T2" fmla="*/ 2147483647 w 65"/>
                  <a:gd name="T3" fmla="*/ 2147483647 h 36"/>
                  <a:gd name="T4" fmla="*/ 2147483647 w 65"/>
                  <a:gd name="T5" fmla="*/ 2147483647 h 36"/>
                  <a:gd name="T6" fmla="*/ 2147483647 w 65"/>
                  <a:gd name="T7" fmla="*/ 2147483647 h 36"/>
                  <a:gd name="T8" fmla="*/ 2147483647 w 65"/>
                  <a:gd name="T9" fmla="*/ 2147483647 h 36"/>
                  <a:gd name="T10" fmla="*/ 2147483647 w 65"/>
                  <a:gd name="T11" fmla="*/ 2147483647 h 36"/>
                  <a:gd name="T12" fmla="*/ 2147483647 w 65"/>
                  <a:gd name="T13" fmla="*/ 2147483647 h 36"/>
                  <a:gd name="T14" fmla="*/ 2147483647 w 65"/>
                  <a:gd name="T15" fmla="*/ 0 h 36"/>
                  <a:gd name="T16" fmla="*/ 2147483647 w 65"/>
                  <a:gd name="T17" fmla="*/ 0 h 36"/>
                  <a:gd name="T18" fmla="*/ 2147483647 w 65"/>
                  <a:gd name="T19" fmla="*/ 2147483647 h 36"/>
                  <a:gd name="T20" fmla="*/ 0 w 65"/>
                  <a:gd name="T21" fmla="*/ 2147483647 h 36"/>
                  <a:gd name="T22" fmla="*/ 0 w 65"/>
                  <a:gd name="T23" fmla="*/ 2147483647 h 36"/>
                  <a:gd name="T24" fmla="*/ 0 w 65"/>
                  <a:gd name="T25" fmla="*/ 2147483647 h 36"/>
                  <a:gd name="T26" fmla="*/ 2147483647 w 65"/>
                  <a:gd name="T27" fmla="*/ 2147483647 h 36"/>
                  <a:gd name="T28" fmla="*/ 2147483647 w 65"/>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close/>
                  </a:path>
                </a:pathLst>
              </a:custGeom>
              <a:solidFill>
                <a:srgbClr val="FF6600"/>
              </a:solidFill>
              <a:ln w="9525">
                <a:noFill/>
                <a:round/>
                <a:headEnd/>
                <a:tailEnd/>
              </a:ln>
            </p:spPr>
            <p:txBody>
              <a:bodyPr/>
              <a:lstStyle/>
              <a:p>
                <a:endParaRPr lang="en-US"/>
              </a:p>
            </p:txBody>
          </p:sp>
          <p:sp>
            <p:nvSpPr>
              <p:cNvPr id="3258" name="Freeform 375"/>
              <p:cNvSpPr>
                <a:spLocks/>
              </p:cNvSpPr>
              <p:nvPr/>
            </p:nvSpPr>
            <p:spPr bwMode="auto">
              <a:xfrm flipH="1">
                <a:off x="7523880" y="533005"/>
                <a:ext cx="19096" cy="8297"/>
              </a:xfrm>
              <a:custGeom>
                <a:avLst/>
                <a:gdLst>
                  <a:gd name="T0" fmla="*/ 2147483647 w 65"/>
                  <a:gd name="T1" fmla="*/ 2147483647 h 36"/>
                  <a:gd name="T2" fmla="*/ 2147483647 w 65"/>
                  <a:gd name="T3" fmla="*/ 2147483647 h 36"/>
                  <a:gd name="T4" fmla="*/ 2147483647 w 65"/>
                  <a:gd name="T5" fmla="*/ 2147483647 h 36"/>
                  <a:gd name="T6" fmla="*/ 2147483647 w 65"/>
                  <a:gd name="T7" fmla="*/ 2147483647 h 36"/>
                  <a:gd name="T8" fmla="*/ 2147483647 w 65"/>
                  <a:gd name="T9" fmla="*/ 2147483647 h 36"/>
                  <a:gd name="T10" fmla="*/ 2147483647 w 65"/>
                  <a:gd name="T11" fmla="*/ 2147483647 h 36"/>
                  <a:gd name="T12" fmla="*/ 2147483647 w 65"/>
                  <a:gd name="T13" fmla="*/ 2147483647 h 36"/>
                  <a:gd name="T14" fmla="*/ 2147483647 w 65"/>
                  <a:gd name="T15" fmla="*/ 0 h 36"/>
                  <a:gd name="T16" fmla="*/ 2147483647 w 65"/>
                  <a:gd name="T17" fmla="*/ 0 h 36"/>
                  <a:gd name="T18" fmla="*/ 2147483647 w 65"/>
                  <a:gd name="T19" fmla="*/ 2147483647 h 36"/>
                  <a:gd name="T20" fmla="*/ 0 w 65"/>
                  <a:gd name="T21" fmla="*/ 2147483647 h 36"/>
                  <a:gd name="T22" fmla="*/ 0 w 65"/>
                  <a:gd name="T23" fmla="*/ 2147483647 h 36"/>
                  <a:gd name="T24" fmla="*/ 0 w 65"/>
                  <a:gd name="T25" fmla="*/ 2147483647 h 36"/>
                  <a:gd name="T26" fmla="*/ 2147483647 w 65"/>
                  <a:gd name="T27" fmla="*/ 2147483647 h 36"/>
                  <a:gd name="T28" fmla="*/ 2147483647 w 65"/>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36"/>
                  <a:gd name="T47" fmla="*/ 65 w 6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36">
                    <a:moveTo>
                      <a:pt x="52" y="36"/>
                    </a:moveTo>
                    <a:lnTo>
                      <a:pt x="52" y="31"/>
                    </a:lnTo>
                    <a:lnTo>
                      <a:pt x="52" y="30"/>
                    </a:lnTo>
                    <a:lnTo>
                      <a:pt x="54" y="25"/>
                    </a:lnTo>
                    <a:lnTo>
                      <a:pt x="56" y="22"/>
                    </a:lnTo>
                    <a:lnTo>
                      <a:pt x="59" y="22"/>
                    </a:lnTo>
                    <a:lnTo>
                      <a:pt x="65" y="22"/>
                    </a:lnTo>
                    <a:lnTo>
                      <a:pt x="15" y="0"/>
                    </a:lnTo>
                    <a:lnTo>
                      <a:pt x="8" y="0"/>
                    </a:lnTo>
                    <a:lnTo>
                      <a:pt x="1" y="2"/>
                    </a:lnTo>
                    <a:lnTo>
                      <a:pt x="0" y="4"/>
                    </a:lnTo>
                    <a:lnTo>
                      <a:pt x="0" y="5"/>
                    </a:lnTo>
                    <a:lnTo>
                      <a:pt x="0" y="8"/>
                    </a:lnTo>
                    <a:lnTo>
                      <a:pt x="3" y="13"/>
                    </a:lnTo>
                    <a:lnTo>
                      <a:pt x="52" y="36"/>
                    </a:lnTo>
                  </a:path>
                </a:pathLst>
              </a:custGeom>
              <a:solidFill>
                <a:srgbClr val="FF6600"/>
              </a:solidFill>
              <a:ln w="0">
                <a:solidFill>
                  <a:srgbClr val="000000"/>
                </a:solidFill>
                <a:round/>
                <a:headEnd/>
                <a:tailEnd/>
              </a:ln>
            </p:spPr>
            <p:txBody>
              <a:bodyPr/>
              <a:lstStyle/>
              <a:p>
                <a:endParaRPr lang="en-US"/>
              </a:p>
            </p:txBody>
          </p:sp>
          <p:sp>
            <p:nvSpPr>
              <p:cNvPr id="3259" name="Freeform 376"/>
              <p:cNvSpPr>
                <a:spLocks/>
              </p:cNvSpPr>
              <p:nvPr/>
            </p:nvSpPr>
            <p:spPr bwMode="auto">
              <a:xfrm flipH="1">
                <a:off x="7474349" y="545206"/>
                <a:ext cx="35805" cy="31235"/>
              </a:xfrm>
              <a:custGeom>
                <a:avLst/>
                <a:gdLst>
                  <a:gd name="T0" fmla="*/ 0 w 125"/>
                  <a:gd name="T1" fmla="*/ 2147483647 h 135"/>
                  <a:gd name="T2" fmla="*/ 0 w 125"/>
                  <a:gd name="T3" fmla="*/ 2147483647 h 135"/>
                  <a:gd name="T4" fmla="*/ 2147483647 w 125"/>
                  <a:gd name="T5" fmla="*/ 2147483647 h 135"/>
                  <a:gd name="T6" fmla="*/ 2147483647 w 125"/>
                  <a:gd name="T7" fmla="*/ 2147483647 h 135"/>
                  <a:gd name="T8" fmla="*/ 2147483647 w 125"/>
                  <a:gd name="T9" fmla="*/ 2147483647 h 135"/>
                  <a:gd name="T10" fmla="*/ 2147483647 w 125"/>
                  <a:gd name="T11" fmla="*/ 2147483647 h 135"/>
                  <a:gd name="T12" fmla="*/ 2147483647 w 125"/>
                  <a:gd name="T13" fmla="*/ 2147483647 h 135"/>
                  <a:gd name="T14" fmla="*/ 2147483647 w 125"/>
                  <a:gd name="T15" fmla="*/ 2147483647 h 135"/>
                  <a:gd name="T16" fmla="*/ 2147483647 w 125"/>
                  <a:gd name="T17" fmla="*/ 2147483647 h 135"/>
                  <a:gd name="T18" fmla="*/ 2147483647 w 125"/>
                  <a:gd name="T19" fmla="*/ 2147483647 h 135"/>
                  <a:gd name="T20" fmla="*/ 2147483647 w 125"/>
                  <a:gd name="T21" fmla="*/ 0 h 135"/>
                  <a:gd name="T22" fmla="*/ 2147483647 w 125"/>
                  <a:gd name="T23" fmla="*/ 2147483647 h 135"/>
                  <a:gd name="T24" fmla="*/ 2147483647 w 125"/>
                  <a:gd name="T25" fmla="*/ 2147483647 h 135"/>
                  <a:gd name="T26" fmla="*/ 2147483647 w 125"/>
                  <a:gd name="T27" fmla="*/ 2147483647 h 135"/>
                  <a:gd name="T28" fmla="*/ 2147483647 w 125"/>
                  <a:gd name="T29" fmla="*/ 2147483647 h 135"/>
                  <a:gd name="T30" fmla="*/ 2147483647 w 125"/>
                  <a:gd name="T31" fmla="*/ 2147483647 h 135"/>
                  <a:gd name="T32" fmla="*/ 2147483647 w 125"/>
                  <a:gd name="T33" fmla="*/ 2147483647 h 135"/>
                  <a:gd name="T34" fmla="*/ 2147483647 w 125"/>
                  <a:gd name="T35" fmla="*/ 2147483647 h 135"/>
                  <a:gd name="T36" fmla="*/ 2147483647 w 125"/>
                  <a:gd name="T37" fmla="*/ 2147483647 h 135"/>
                  <a:gd name="T38" fmla="*/ 2147483647 w 125"/>
                  <a:gd name="T39" fmla="*/ 2147483647 h 135"/>
                  <a:gd name="T40" fmla="*/ 2147483647 w 125"/>
                  <a:gd name="T41" fmla="*/ 2147483647 h 135"/>
                  <a:gd name="T42" fmla="*/ 2147483647 w 125"/>
                  <a:gd name="T43" fmla="*/ 2147483647 h 135"/>
                  <a:gd name="T44" fmla="*/ 2147483647 w 125"/>
                  <a:gd name="T45" fmla="*/ 2147483647 h 135"/>
                  <a:gd name="T46" fmla="*/ 2147483647 w 125"/>
                  <a:gd name="T47" fmla="*/ 2147483647 h 135"/>
                  <a:gd name="T48" fmla="*/ 2147483647 w 125"/>
                  <a:gd name="T49" fmla="*/ 2147483647 h 135"/>
                  <a:gd name="T50" fmla="*/ 2147483647 w 125"/>
                  <a:gd name="T51" fmla="*/ 2147483647 h 135"/>
                  <a:gd name="T52" fmla="*/ 2147483647 w 125"/>
                  <a:gd name="T53" fmla="*/ 2147483647 h 135"/>
                  <a:gd name="T54" fmla="*/ 2147483647 w 125"/>
                  <a:gd name="T55" fmla="*/ 2147483647 h 135"/>
                  <a:gd name="T56" fmla="*/ 2147483647 w 125"/>
                  <a:gd name="T57" fmla="*/ 2147483647 h 135"/>
                  <a:gd name="T58" fmla="*/ 2147483647 w 125"/>
                  <a:gd name="T59" fmla="*/ 2147483647 h 135"/>
                  <a:gd name="T60" fmla="*/ 2147483647 w 125"/>
                  <a:gd name="T61" fmla="*/ 2147483647 h 135"/>
                  <a:gd name="T62" fmla="*/ 2147483647 w 125"/>
                  <a:gd name="T63" fmla="*/ 2147483647 h 135"/>
                  <a:gd name="T64" fmla="*/ 2147483647 w 125"/>
                  <a:gd name="T65" fmla="*/ 2147483647 h 135"/>
                  <a:gd name="T66" fmla="*/ 2147483647 w 125"/>
                  <a:gd name="T67" fmla="*/ 2147483647 h 135"/>
                  <a:gd name="T68" fmla="*/ 2147483647 w 125"/>
                  <a:gd name="T69" fmla="*/ 2147483647 h 135"/>
                  <a:gd name="T70" fmla="*/ 2147483647 w 125"/>
                  <a:gd name="T71" fmla="*/ 2147483647 h 135"/>
                  <a:gd name="T72" fmla="*/ 2147483647 w 125"/>
                  <a:gd name="T73" fmla="*/ 2147483647 h 135"/>
                  <a:gd name="T74" fmla="*/ 2147483647 w 125"/>
                  <a:gd name="T75" fmla="*/ 2147483647 h 135"/>
                  <a:gd name="T76" fmla="*/ 2147483647 w 125"/>
                  <a:gd name="T77" fmla="*/ 2147483647 h 135"/>
                  <a:gd name="T78" fmla="*/ 0 w 125"/>
                  <a:gd name="T79" fmla="*/ 2147483647 h 1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135"/>
                  <a:gd name="T122" fmla="*/ 125 w 125"/>
                  <a:gd name="T123" fmla="*/ 135 h 1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135">
                    <a:moveTo>
                      <a:pt x="0" y="76"/>
                    </a:moveTo>
                    <a:lnTo>
                      <a:pt x="0" y="64"/>
                    </a:lnTo>
                    <a:lnTo>
                      <a:pt x="2" y="53"/>
                    </a:lnTo>
                    <a:lnTo>
                      <a:pt x="3" y="43"/>
                    </a:lnTo>
                    <a:lnTo>
                      <a:pt x="8" y="33"/>
                    </a:lnTo>
                    <a:lnTo>
                      <a:pt x="15" y="23"/>
                    </a:lnTo>
                    <a:lnTo>
                      <a:pt x="21" y="15"/>
                    </a:lnTo>
                    <a:lnTo>
                      <a:pt x="31" y="8"/>
                    </a:lnTo>
                    <a:lnTo>
                      <a:pt x="39" y="5"/>
                    </a:lnTo>
                    <a:lnTo>
                      <a:pt x="49" y="2"/>
                    </a:lnTo>
                    <a:lnTo>
                      <a:pt x="59" y="0"/>
                    </a:lnTo>
                    <a:lnTo>
                      <a:pt x="69" y="2"/>
                    </a:lnTo>
                    <a:lnTo>
                      <a:pt x="79" y="3"/>
                    </a:lnTo>
                    <a:lnTo>
                      <a:pt x="89" y="7"/>
                    </a:lnTo>
                    <a:lnTo>
                      <a:pt x="99" y="12"/>
                    </a:lnTo>
                    <a:lnTo>
                      <a:pt x="105" y="20"/>
                    </a:lnTo>
                    <a:lnTo>
                      <a:pt x="113" y="28"/>
                    </a:lnTo>
                    <a:lnTo>
                      <a:pt x="118" y="38"/>
                    </a:lnTo>
                    <a:lnTo>
                      <a:pt x="121" y="48"/>
                    </a:lnTo>
                    <a:lnTo>
                      <a:pt x="125" y="59"/>
                    </a:lnTo>
                    <a:lnTo>
                      <a:pt x="125" y="71"/>
                    </a:lnTo>
                    <a:lnTo>
                      <a:pt x="123" y="81"/>
                    </a:lnTo>
                    <a:lnTo>
                      <a:pt x="121" y="92"/>
                    </a:lnTo>
                    <a:lnTo>
                      <a:pt x="117" y="102"/>
                    </a:lnTo>
                    <a:lnTo>
                      <a:pt x="112" y="112"/>
                    </a:lnTo>
                    <a:lnTo>
                      <a:pt x="103" y="118"/>
                    </a:lnTo>
                    <a:lnTo>
                      <a:pt x="95" y="125"/>
                    </a:lnTo>
                    <a:lnTo>
                      <a:pt x="87" y="130"/>
                    </a:lnTo>
                    <a:lnTo>
                      <a:pt x="77" y="133"/>
                    </a:lnTo>
                    <a:lnTo>
                      <a:pt x="67" y="135"/>
                    </a:lnTo>
                    <a:lnTo>
                      <a:pt x="57" y="135"/>
                    </a:lnTo>
                    <a:lnTo>
                      <a:pt x="48" y="133"/>
                    </a:lnTo>
                    <a:lnTo>
                      <a:pt x="38" y="128"/>
                    </a:lnTo>
                    <a:lnTo>
                      <a:pt x="28" y="123"/>
                    </a:lnTo>
                    <a:lnTo>
                      <a:pt x="20" y="117"/>
                    </a:lnTo>
                    <a:lnTo>
                      <a:pt x="13" y="108"/>
                    </a:lnTo>
                    <a:lnTo>
                      <a:pt x="8" y="99"/>
                    </a:lnTo>
                    <a:lnTo>
                      <a:pt x="3" y="87"/>
                    </a:lnTo>
                    <a:lnTo>
                      <a:pt x="2" y="77"/>
                    </a:lnTo>
                    <a:lnTo>
                      <a:pt x="0" y="76"/>
                    </a:lnTo>
                  </a:path>
                </a:pathLst>
              </a:custGeom>
              <a:solidFill>
                <a:srgbClr val="FF6600"/>
              </a:solidFill>
              <a:ln w="0">
                <a:solidFill>
                  <a:srgbClr val="000000"/>
                </a:solidFill>
                <a:round/>
                <a:headEnd/>
                <a:tailEnd/>
              </a:ln>
            </p:spPr>
            <p:txBody>
              <a:bodyPr/>
              <a:lstStyle/>
              <a:p>
                <a:endParaRPr lang="en-US"/>
              </a:p>
            </p:txBody>
          </p:sp>
          <p:sp>
            <p:nvSpPr>
              <p:cNvPr id="3260" name="Freeform 377"/>
              <p:cNvSpPr>
                <a:spLocks/>
              </p:cNvSpPr>
              <p:nvPr/>
            </p:nvSpPr>
            <p:spPr bwMode="auto">
              <a:xfrm flipH="1">
                <a:off x="7547750" y="519340"/>
                <a:ext cx="34015" cy="30259"/>
              </a:xfrm>
              <a:custGeom>
                <a:avLst/>
                <a:gdLst>
                  <a:gd name="T0" fmla="*/ 2147483647 w 118"/>
                  <a:gd name="T1" fmla="*/ 2147483647 h 128"/>
                  <a:gd name="T2" fmla="*/ 2147483647 w 118"/>
                  <a:gd name="T3" fmla="*/ 2147483647 h 128"/>
                  <a:gd name="T4" fmla="*/ 2147483647 w 118"/>
                  <a:gd name="T5" fmla="*/ 2147483647 h 128"/>
                  <a:gd name="T6" fmla="*/ 2147483647 w 118"/>
                  <a:gd name="T7" fmla="*/ 2147483647 h 128"/>
                  <a:gd name="T8" fmla="*/ 2147483647 w 118"/>
                  <a:gd name="T9" fmla="*/ 2147483647 h 128"/>
                  <a:gd name="T10" fmla="*/ 2147483647 w 118"/>
                  <a:gd name="T11" fmla="*/ 2147483647 h 128"/>
                  <a:gd name="T12" fmla="*/ 2147483647 w 118"/>
                  <a:gd name="T13" fmla="*/ 2147483647 h 128"/>
                  <a:gd name="T14" fmla="*/ 2147483647 w 118"/>
                  <a:gd name="T15" fmla="*/ 2147483647 h 128"/>
                  <a:gd name="T16" fmla="*/ 2147483647 w 118"/>
                  <a:gd name="T17" fmla="*/ 2147483647 h 128"/>
                  <a:gd name="T18" fmla="*/ 2147483647 w 118"/>
                  <a:gd name="T19" fmla="*/ 2147483647 h 128"/>
                  <a:gd name="T20" fmla="*/ 0 w 118"/>
                  <a:gd name="T21" fmla="*/ 2147483647 h 128"/>
                  <a:gd name="T22" fmla="*/ 0 w 118"/>
                  <a:gd name="T23" fmla="*/ 2147483647 h 128"/>
                  <a:gd name="T24" fmla="*/ 2147483647 w 118"/>
                  <a:gd name="T25" fmla="*/ 2147483647 h 128"/>
                  <a:gd name="T26" fmla="*/ 2147483647 w 118"/>
                  <a:gd name="T27" fmla="*/ 2147483647 h 128"/>
                  <a:gd name="T28" fmla="*/ 2147483647 w 118"/>
                  <a:gd name="T29" fmla="*/ 2147483647 h 128"/>
                  <a:gd name="T30" fmla="*/ 2147483647 w 118"/>
                  <a:gd name="T31" fmla="*/ 2147483647 h 128"/>
                  <a:gd name="T32" fmla="*/ 2147483647 w 118"/>
                  <a:gd name="T33" fmla="*/ 2147483647 h 128"/>
                  <a:gd name="T34" fmla="*/ 2147483647 w 118"/>
                  <a:gd name="T35" fmla="*/ 2147483647 h 128"/>
                  <a:gd name="T36" fmla="*/ 2147483647 w 118"/>
                  <a:gd name="T37" fmla="*/ 2147483647 h 128"/>
                  <a:gd name="T38" fmla="*/ 2147483647 w 118"/>
                  <a:gd name="T39" fmla="*/ 2147483647 h 128"/>
                  <a:gd name="T40" fmla="*/ 2147483647 w 118"/>
                  <a:gd name="T41" fmla="*/ 0 h 128"/>
                  <a:gd name="T42" fmla="*/ 2147483647 w 118"/>
                  <a:gd name="T43" fmla="*/ 2147483647 h 128"/>
                  <a:gd name="T44" fmla="*/ 2147483647 w 118"/>
                  <a:gd name="T45" fmla="*/ 2147483647 h 128"/>
                  <a:gd name="T46" fmla="*/ 2147483647 w 118"/>
                  <a:gd name="T47" fmla="*/ 2147483647 h 128"/>
                  <a:gd name="T48" fmla="*/ 2147483647 w 118"/>
                  <a:gd name="T49" fmla="*/ 2147483647 h 128"/>
                  <a:gd name="T50" fmla="*/ 2147483647 w 118"/>
                  <a:gd name="T51" fmla="*/ 2147483647 h 128"/>
                  <a:gd name="T52" fmla="*/ 2147483647 w 118"/>
                  <a:gd name="T53" fmla="*/ 2147483647 h 128"/>
                  <a:gd name="T54" fmla="*/ 2147483647 w 118"/>
                  <a:gd name="T55" fmla="*/ 2147483647 h 128"/>
                  <a:gd name="T56" fmla="*/ 2147483647 w 118"/>
                  <a:gd name="T57" fmla="*/ 2147483647 h 128"/>
                  <a:gd name="T58" fmla="*/ 2147483647 w 118"/>
                  <a:gd name="T59" fmla="*/ 2147483647 h 128"/>
                  <a:gd name="T60" fmla="*/ 2147483647 w 118"/>
                  <a:gd name="T61" fmla="*/ 2147483647 h 128"/>
                  <a:gd name="T62" fmla="*/ 2147483647 w 118"/>
                  <a:gd name="T63" fmla="*/ 2147483647 h 128"/>
                  <a:gd name="T64" fmla="*/ 2147483647 w 118"/>
                  <a:gd name="T65" fmla="*/ 2147483647 h 128"/>
                  <a:gd name="T66" fmla="*/ 2147483647 w 118"/>
                  <a:gd name="T67" fmla="*/ 2147483647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
                  <a:gd name="T103" fmla="*/ 0 h 128"/>
                  <a:gd name="T104" fmla="*/ 118 w 118"/>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 h="128">
                    <a:moveTo>
                      <a:pt x="36" y="128"/>
                    </a:moveTo>
                    <a:lnTo>
                      <a:pt x="33" y="127"/>
                    </a:lnTo>
                    <a:lnTo>
                      <a:pt x="27" y="123"/>
                    </a:lnTo>
                    <a:lnTo>
                      <a:pt x="18" y="117"/>
                    </a:lnTo>
                    <a:lnTo>
                      <a:pt x="15" y="112"/>
                    </a:lnTo>
                    <a:lnTo>
                      <a:pt x="12" y="109"/>
                    </a:lnTo>
                    <a:lnTo>
                      <a:pt x="7" y="100"/>
                    </a:lnTo>
                    <a:lnTo>
                      <a:pt x="5" y="95"/>
                    </a:lnTo>
                    <a:lnTo>
                      <a:pt x="4" y="87"/>
                    </a:lnTo>
                    <a:lnTo>
                      <a:pt x="2" y="76"/>
                    </a:lnTo>
                    <a:lnTo>
                      <a:pt x="0" y="71"/>
                    </a:lnTo>
                    <a:lnTo>
                      <a:pt x="0" y="64"/>
                    </a:lnTo>
                    <a:lnTo>
                      <a:pt x="2" y="54"/>
                    </a:lnTo>
                    <a:lnTo>
                      <a:pt x="5" y="43"/>
                    </a:lnTo>
                    <a:lnTo>
                      <a:pt x="9" y="33"/>
                    </a:lnTo>
                    <a:lnTo>
                      <a:pt x="15" y="25"/>
                    </a:lnTo>
                    <a:lnTo>
                      <a:pt x="20" y="17"/>
                    </a:lnTo>
                    <a:lnTo>
                      <a:pt x="28" y="10"/>
                    </a:lnTo>
                    <a:lnTo>
                      <a:pt x="36" y="7"/>
                    </a:lnTo>
                    <a:lnTo>
                      <a:pt x="46" y="2"/>
                    </a:lnTo>
                    <a:lnTo>
                      <a:pt x="56" y="0"/>
                    </a:lnTo>
                    <a:lnTo>
                      <a:pt x="66" y="2"/>
                    </a:lnTo>
                    <a:lnTo>
                      <a:pt x="74" y="4"/>
                    </a:lnTo>
                    <a:lnTo>
                      <a:pt x="84" y="8"/>
                    </a:lnTo>
                    <a:lnTo>
                      <a:pt x="92" y="13"/>
                    </a:lnTo>
                    <a:lnTo>
                      <a:pt x="99" y="20"/>
                    </a:lnTo>
                    <a:lnTo>
                      <a:pt x="105" y="30"/>
                    </a:lnTo>
                    <a:lnTo>
                      <a:pt x="112" y="38"/>
                    </a:lnTo>
                    <a:lnTo>
                      <a:pt x="115" y="49"/>
                    </a:lnTo>
                    <a:lnTo>
                      <a:pt x="117" y="59"/>
                    </a:lnTo>
                    <a:lnTo>
                      <a:pt x="118" y="71"/>
                    </a:lnTo>
                    <a:lnTo>
                      <a:pt x="117" y="81"/>
                    </a:lnTo>
                    <a:lnTo>
                      <a:pt x="115" y="92"/>
                    </a:lnTo>
                    <a:lnTo>
                      <a:pt x="110" y="102"/>
                    </a:lnTo>
                  </a:path>
                </a:pathLst>
              </a:custGeom>
              <a:solidFill>
                <a:srgbClr val="FF6600"/>
              </a:solidFill>
              <a:ln w="0">
                <a:solidFill>
                  <a:srgbClr val="000000"/>
                </a:solidFill>
                <a:round/>
                <a:headEnd/>
                <a:tailEnd/>
              </a:ln>
            </p:spPr>
            <p:txBody>
              <a:bodyPr/>
              <a:lstStyle/>
              <a:p>
                <a:endParaRPr lang="en-US"/>
              </a:p>
            </p:txBody>
          </p:sp>
          <p:pic>
            <p:nvPicPr>
              <p:cNvPr id="3261" name="Picture 5" descr="IBM System z9 109"/>
              <p:cNvPicPr>
                <a:picLocks noChangeAspect="1" noChangeArrowheads="1"/>
              </p:cNvPicPr>
              <p:nvPr/>
            </p:nvPicPr>
            <p:blipFill>
              <a:blip r:embed="rId60" cstate="print">
                <a:clrChange>
                  <a:clrFrom>
                    <a:srgbClr val="FDFDFD"/>
                  </a:clrFrom>
                  <a:clrTo>
                    <a:srgbClr val="FDFDFD">
                      <a:alpha val="0"/>
                    </a:srgbClr>
                  </a:clrTo>
                </a:clrChange>
              </a:blip>
              <a:srcRect/>
              <a:stretch>
                <a:fillRect/>
              </a:stretch>
            </p:blipFill>
            <p:spPr bwMode="auto">
              <a:xfrm>
                <a:off x="6714678" y="919532"/>
                <a:ext cx="174141" cy="163981"/>
              </a:xfrm>
              <a:prstGeom prst="rect">
                <a:avLst/>
              </a:prstGeom>
              <a:noFill/>
              <a:ln w="9525">
                <a:noFill/>
                <a:miter lim="800000"/>
                <a:headEnd/>
                <a:tailEnd/>
              </a:ln>
            </p:spPr>
          </p:pic>
          <p:grpSp>
            <p:nvGrpSpPr>
              <p:cNvPr id="15" name="Group 15"/>
              <p:cNvGrpSpPr>
                <a:grpSpLocks/>
              </p:cNvGrpSpPr>
              <p:nvPr/>
            </p:nvGrpSpPr>
            <p:grpSpPr bwMode="auto">
              <a:xfrm>
                <a:off x="7315200" y="2133600"/>
                <a:ext cx="169807" cy="138646"/>
                <a:chOff x="4534" y="2876"/>
                <a:chExt cx="265" cy="209"/>
              </a:xfrm>
            </p:grpSpPr>
            <p:grpSp>
              <p:nvGrpSpPr>
                <p:cNvPr id="16" name="Group 16"/>
                <p:cNvGrpSpPr>
                  <a:grpSpLocks/>
                </p:cNvGrpSpPr>
                <p:nvPr/>
              </p:nvGrpSpPr>
              <p:grpSpPr bwMode="auto">
                <a:xfrm>
                  <a:off x="4656" y="2876"/>
                  <a:ext cx="143" cy="176"/>
                  <a:chOff x="4656" y="2876"/>
                  <a:chExt cx="143" cy="176"/>
                </a:xfrm>
              </p:grpSpPr>
              <p:sp>
                <p:nvSpPr>
                  <p:cNvPr id="3877" name="Freeform 17"/>
                  <p:cNvSpPr>
                    <a:spLocks/>
                  </p:cNvSpPr>
                  <p:nvPr/>
                </p:nvSpPr>
                <p:spPr bwMode="auto">
                  <a:xfrm>
                    <a:off x="4656" y="2876"/>
                    <a:ext cx="143" cy="175"/>
                  </a:xfrm>
                  <a:custGeom>
                    <a:avLst/>
                    <a:gdLst>
                      <a:gd name="T0" fmla="*/ 100 w 143"/>
                      <a:gd name="T1" fmla="*/ 3 h 350"/>
                      <a:gd name="T2" fmla="*/ 97 w 143"/>
                      <a:gd name="T3" fmla="*/ 3 h 350"/>
                      <a:gd name="T4" fmla="*/ 0 w 143"/>
                      <a:gd name="T5" fmla="*/ 1 h 350"/>
                      <a:gd name="T6" fmla="*/ 33 w 143"/>
                      <a:gd name="T7" fmla="*/ 1 h 350"/>
                      <a:gd name="T8" fmla="*/ 37 w 143"/>
                      <a:gd name="T9" fmla="*/ 1 h 350"/>
                      <a:gd name="T10" fmla="*/ 42 w 143"/>
                      <a:gd name="T11" fmla="*/ 0 h 350"/>
                      <a:gd name="T12" fmla="*/ 46 w 143"/>
                      <a:gd name="T13" fmla="*/ 0 h 350"/>
                      <a:gd name="T14" fmla="*/ 138 w 143"/>
                      <a:gd name="T15" fmla="*/ 1 h 350"/>
                      <a:gd name="T16" fmla="*/ 141 w 143"/>
                      <a:gd name="T17" fmla="*/ 1 h 350"/>
                      <a:gd name="T18" fmla="*/ 142 w 143"/>
                      <a:gd name="T19" fmla="*/ 1 h 350"/>
                      <a:gd name="T20" fmla="*/ 143 w 143"/>
                      <a:gd name="T21" fmla="*/ 1 h 350"/>
                      <a:gd name="T22" fmla="*/ 102 w 143"/>
                      <a:gd name="T23" fmla="*/ 3 h 350"/>
                      <a:gd name="T24" fmla="*/ 100 w 143"/>
                      <a:gd name="T25" fmla="*/ 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350"/>
                      <a:gd name="T41" fmla="*/ 143 w 143"/>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350">
                        <a:moveTo>
                          <a:pt x="100" y="347"/>
                        </a:moveTo>
                        <a:lnTo>
                          <a:pt x="97" y="350"/>
                        </a:lnTo>
                        <a:lnTo>
                          <a:pt x="0" y="221"/>
                        </a:lnTo>
                        <a:lnTo>
                          <a:pt x="33" y="8"/>
                        </a:lnTo>
                        <a:lnTo>
                          <a:pt x="37" y="1"/>
                        </a:lnTo>
                        <a:lnTo>
                          <a:pt x="42" y="0"/>
                        </a:lnTo>
                        <a:lnTo>
                          <a:pt x="46" y="0"/>
                        </a:lnTo>
                        <a:lnTo>
                          <a:pt x="138" y="60"/>
                        </a:lnTo>
                        <a:lnTo>
                          <a:pt x="141" y="64"/>
                        </a:lnTo>
                        <a:lnTo>
                          <a:pt x="142" y="64"/>
                        </a:lnTo>
                        <a:lnTo>
                          <a:pt x="143" y="67"/>
                        </a:lnTo>
                        <a:lnTo>
                          <a:pt x="102" y="350"/>
                        </a:lnTo>
                        <a:lnTo>
                          <a:pt x="100" y="347"/>
                        </a:lnTo>
                        <a:close/>
                      </a:path>
                    </a:pathLst>
                  </a:custGeom>
                  <a:solidFill>
                    <a:srgbClr val="606060"/>
                  </a:solidFill>
                  <a:ln w="9525">
                    <a:noFill/>
                    <a:round/>
                    <a:headEnd/>
                    <a:tailEnd/>
                  </a:ln>
                </p:spPr>
                <p:txBody>
                  <a:bodyPr/>
                  <a:lstStyle/>
                  <a:p>
                    <a:endParaRPr lang="en-US"/>
                  </a:p>
                </p:txBody>
              </p:sp>
              <p:sp>
                <p:nvSpPr>
                  <p:cNvPr id="3878" name="Freeform 18"/>
                  <p:cNvSpPr>
                    <a:spLocks/>
                  </p:cNvSpPr>
                  <p:nvPr/>
                </p:nvSpPr>
                <p:spPr bwMode="auto">
                  <a:xfrm>
                    <a:off x="4742" y="2902"/>
                    <a:ext cx="57" cy="150"/>
                  </a:xfrm>
                  <a:custGeom>
                    <a:avLst/>
                    <a:gdLst>
                      <a:gd name="T0" fmla="*/ 57 w 57"/>
                      <a:gd name="T1" fmla="*/ 1 h 300"/>
                      <a:gd name="T2" fmla="*/ 57 w 57"/>
                      <a:gd name="T3" fmla="*/ 1 h 300"/>
                      <a:gd name="T4" fmla="*/ 16 w 57"/>
                      <a:gd name="T5" fmla="*/ 2 h 300"/>
                      <a:gd name="T6" fmla="*/ 15 w 57"/>
                      <a:gd name="T7" fmla="*/ 2 h 300"/>
                      <a:gd name="T8" fmla="*/ 14 w 57"/>
                      <a:gd name="T9" fmla="*/ 2 h 300"/>
                      <a:gd name="T10" fmla="*/ 13 w 57"/>
                      <a:gd name="T11" fmla="*/ 2 h 300"/>
                      <a:gd name="T12" fmla="*/ 11 w 57"/>
                      <a:gd name="T13" fmla="*/ 2 h 300"/>
                      <a:gd name="T14" fmla="*/ 9 w 57"/>
                      <a:gd name="T15" fmla="*/ 2 h 300"/>
                      <a:gd name="T16" fmla="*/ 0 w 57"/>
                      <a:gd name="T17" fmla="*/ 2 h 300"/>
                      <a:gd name="T18" fmla="*/ 42 w 57"/>
                      <a:gd name="T19" fmla="*/ 1 h 300"/>
                      <a:gd name="T20" fmla="*/ 42 w 57"/>
                      <a:gd name="T21" fmla="*/ 1 h 300"/>
                      <a:gd name="T22" fmla="*/ 39 w 57"/>
                      <a:gd name="T23" fmla="*/ 0 h 300"/>
                      <a:gd name="T24" fmla="*/ 45 w 57"/>
                      <a:gd name="T25" fmla="*/ 1 h 300"/>
                      <a:gd name="T26" fmla="*/ 54 w 57"/>
                      <a:gd name="T27" fmla="*/ 1 h 300"/>
                      <a:gd name="T28" fmla="*/ 56 w 57"/>
                      <a:gd name="T29" fmla="*/ 1 h 300"/>
                      <a:gd name="T30" fmla="*/ 57 w 57"/>
                      <a:gd name="T31" fmla="*/ 1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300"/>
                      <a:gd name="T50" fmla="*/ 57 w 57"/>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300">
                        <a:moveTo>
                          <a:pt x="57" y="14"/>
                        </a:moveTo>
                        <a:lnTo>
                          <a:pt x="57" y="20"/>
                        </a:lnTo>
                        <a:lnTo>
                          <a:pt x="16" y="292"/>
                        </a:lnTo>
                        <a:lnTo>
                          <a:pt x="15" y="297"/>
                        </a:lnTo>
                        <a:lnTo>
                          <a:pt x="14" y="300"/>
                        </a:lnTo>
                        <a:lnTo>
                          <a:pt x="13" y="300"/>
                        </a:lnTo>
                        <a:lnTo>
                          <a:pt x="11" y="300"/>
                        </a:lnTo>
                        <a:lnTo>
                          <a:pt x="9" y="297"/>
                        </a:lnTo>
                        <a:lnTo>
                          <a:pt x="0" y="286"/>
                        </a:lnTo>
                        <a:lnTo>
                          <a:pt x="42" y="6"/>
                        </a:lnTo>
                        <a:lnTo>
                          <a:pt x="42" y="4"/>
                        </a:lnTo>
                        <a:lnTo>
                          <a:pt x="39" y="0"/>
                        </a:lnTo>
                        <a:lnTo>
                          <a:pt x="45" y="3"/>
                        </a:lnTo>
                        <a:lnTo>
                          <a:pt x="54" y="9"/>
                        </a:lnTo>
                        <a:lnTo>
                          <a:pt x="56" y="11"/>
                        </a:lnTo>
                        <a:lnTo>
                          <a:pt x="57" y="14"/>
                        </a:lnTo>
                        <a:close/>
                      </a:path>
                    </a:pathLst>
                  </a:custGeom>
                  <a:solidFill>
                    <a:srgbClr val="202020"/>
                  </a:solidFill>
                  <a:ln w="1588">
                    <a:solidFill>
                      <a:srgbClr val="202020"/>
                    </a:solidFill>
                    <a:round/>
                    <a:headEnd/>
                    <a:tailEnd/>
                  </a:ln>
                </p:spPr>
                <p:txBody>
                  <a:bodyPr/>
                  <a:lstStyle/>
                  <a:p>
                    <a:endParaRPr lang="en-US"/>
                  </a:p>
                </p:txBody>
              </p:sp>
            </p:grpSp>
            <p:sp>
              <p:nvSpPr>
                <p:cNvPr id="3424" name="Freeform 19"/>
                <p:cNvSpPr>
                  <a:spLocks/>
                </p:cNvSpPr>
                <p:nvPr/>
              </p:nvSpPr>
              <p:spPr bwMode="auto">
                <a:xfrm>
                  <a:off x="4695" y="2876"/>
                  <a:ext cx="104" cy="33"/>
                </a:xfrm>
                <a:custGeom>
                  <a:avLst/>
                  <a:gdLst>
                    <a:gd name="T0" fmla="*/ 0 w 104"/>
                    <a:gd name="T1" fmla="*/ 0 h 67"/>
                    <a:gd name="T2" fmla="*/ 3 w 104"/>
                    <a:gd name="T3" fmla="*/ 0 h 67"/>
                    <a:gd name="T4" fmla="*/ 6 w 104"/>
                    <a:gd name="T5" fmla="*/ 0 h 67"/>
                    <a:gd name="T6" fmla="*/ 101 w 104"/>
                    <a:gd name="T7" fmla="*/ 0 h 67"/>
                    <a:gd name="T8" fmla="*/ 104 w 104"/>
                    <a:gd name="T9" fmla="*/ 0 h 67"/>
                    <a:gd name="T10" fmla="*/ 104 w 104"/>
                    <a:gd name="T11" fmla="*/ 0 h 67"/>
                    <a:gd name="T12" fmla="*/ 0 w 104"/>
                    <a:gd name="T13" fmla="*/ 0 h 67"/>
                    <a:gd name="T14" fmla="*/ 0 60000 65536"/>
                    <a:gd name="T15" fmla="*/ 0 60000 65536"/>
                    <a:gd name="T16" fmla="*/ 0 60000 65536"/>
                    <a:gd name="T17" fmla="*/ 0 60000 65536"/>
                    <a:gd name="T18" fmla="*/ 0 60000 65536"/>
                    <a:gd name="T19" fmla="*/ 0 60000 65536"/>
                    <a:gd name="T20" fmla="*/ 0 60000 65536"/>
                    <a:gd name="T21" fmla="*/ 0 w 104"/>
                    <a:gd name="T22" fmla="*/ 0 h 67"/>
                    <a:gd name="T23" fmla="*/ 104 w 104"/>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7">
                      <a:moveTo>
                        <a:pt x="0" y="0"/>
                      </a:moveTo>
                      <a:lnTo>
                        <a:pt x="3" y="0"/>
                      </a:lnTo>
                      <a:lnTo>
                        <a:pt x="6" y="1"/>
                      </a:lnTo>
                      <a:lnTo>
                        <a:pt x="101" y="62"/>
                      </a:lnTo>
                      <a:lnTo>
                        <a:pt x="104" y="65"/>
                      </a:lnTo>
                      <a:lnTo>
                        <a:pt x="104" y="67"/>
                      </a:lnTo>
                      <a:lnTo>
                        <a:pt x="0" y="0"/>
                      </a:lnTo>
                      <a:close/>
                    </a:path>
                  </a:pathLst>
                </a:custGeom>
                <a:solidFill>
                  <a:srgbClr val="202020"/>
                </a:solidFill>
                <a:ln w="1588">
                  <a:solidFill>
                    <a:srgbClr val="202020"/>
                  </a:solidFill>
                  <a:round/>
                  <a:headEnd/>
                  <a:tailEnd/>
                </a:ln>
              </p:spPr>
              <p:txBody>
                <a:bodyPr/>
                <a:lstStyle/>
                <a:p>
                  <a:endParaRPr lang="en-US"/>
                </a:p>
              </p:txBody>
            </p:sp>
            <p:grpSp>
              <p:nvGrpSpPr>
                <p:cNvPr id="17" name="Group 20"/>
                <p:cNvGrpSpPr>
                  <a:grpSpLocks/>
                </p:cNvGrpSpPr>
                <p:nvPr/>
              </p:nvGrpSpPr>
              <p:grpSpPr bwMode="auto">
                <a:xfrm>
                  <a:off x="4655" y="2876"/>
                  <a:ext cx="113" cy="150"/>
                  <a:chOff x="4655" y="2876"/>
                  <a:chExt cx="113" cy="150"/>
                </a:xfrm>
              </p:grpSpPr>
              <p:sp>
                <p:nvSpPr>
                  <p:cNvPr id="3874" name="Freeform 21"/>
                  <p:cNvSpPr>
                    <a:spLocks/>
                  </p:cNvSpPr>
                  <p:nvPr/>
                </p:nvSpPr>
                <p:spPr bwMode="auto">
                  <a:xfrm>
                    <a:off x="4672" y="2895"/>
                    <a:ext cx="96" cy="131"/>
                  </a:xfrm>
                  <a:custGeom>
                    <a:avLst/>
                    <a:gdLst>
                      <a:gd name="T0" fmla="*/ 62 w 96"/>
                      <a:gd name="T1" fmla="*/ 3 h 261"/>
                      <a:gd name="T2" fmla="*/ 0 w 96"/>
                      <a:gd name="T3" fmla="*/ 2 h 261"/>
                      <a:gd name="T4" fmla="*/ 29 w 96"/>
                      <a:gd name="T5" fmla="*/ 0 h 261"/>
                      <a:gd name="T6" fmla="*/ 96 w 96"/>
                      <a:gd name="T7" fmla="*/ 1 h 261"/>
                      <a:gd name="T8" fmla="*/ 62 w 96"/>
                      <a:gd name="T9" fmla="*/ 3 h 261"/>
                      <a:gd name="T10" fmla="*/ 0 60000 65536"/>
                      <a:gd name="T11" fmla="*/ 0 60000 65536"/>
                      <a:gd name="T12" fmla="*/ 0 60000 65536"/>
                      <a:gd name="T13" fmla="*/ 0 60000 65536"/>
                      <a:gd name="T14" fmla="*/ 0 60000 65536"/>
                      <a:gd name="T15" fmla="*/ 0 w 96"/>
                      <a:gd name="T16" fmla="*/ 0 h 261"/>
                      <a:gd name="T17" fmla="*/ 96 w 96"/>
                      <a:gd name="T18" fmla="*/ 261 h 261"/>
                    </a:gdLst>
                    <a:ahLst/>
                    <a:cxnLst>
                      <a:cxn ang="T10">
                        <a:pos x="T0" y="T1"/>
                      </a:cxn>
                      <a:cxn ang="T11">
                        <a:pos x="T2" y="T3"/>
                      </a:cxn>
                      <a:cxn ang="T12">
                        <a:pos x="T4" y="T5"/>
                      </a:cxn>
                      <a:cxn ang="T13">
                        <a:pos x="T6" y="T7"/>
                      </a:cxn>
                      <a:cxn ang="T14">
                        <a:pos x="T8" y="T9"/>
                      </a:cxn>
                    </a:cxnLst>
                    <a:rect l="T15" t="T16" r="T17" b="T18"/>
                    <a:pathLst>
                      <a:path w="96" h="261">
                        <a:moveTo>
                          <a:pt x="62" y="261"/>
                        </a:moveTo>
                        <a:lnTo>
                          <a:pt x="0" y="185"/>
                        </a:lnTo>
                        <a:lnTo>
                          <a:pt x="29" y="0"/>
                        </a:lnTo>
                        <a:lnTo>
                          <a:pt x="96" y="48"/>
                        </a:lnTo>
                        <a:lnTo>
                          <a:pt x="62" y="261"/>
                        </a:lnTo>
                        <a:close/>
                      </a:path>
                    </a:pathLst>
                  </a:custGeom>
                  <a:solidFill>
                    <a:srgbClr val="000000"/>
                  </a:solidFill>
                  <a:ln w="1588">
                    <a:solidFill>
                      <a:srgbClr val="808080"/>
                    </a:solidFill>
                    <a:round/>
                    <a:headEnd/>
                    <a:tailEnd/>
                  </a:ln>
                </p:spPr>
                <p:txBody>
                  <a:bodyPr/>
                  <a:lstStyle/>
                  <a:p>
                    <a:endParaRPr lang="en-US"/>
                  </a:p>
                </p:txBody>
              </p:sp>
              <p:sp>
                <p:nvSpPr>
                  <p:cNvPr id="3875" name="Freeform 22"/>
                  <p:cNvSpPr>
                    <a:spLocks/>
                  </p:cNvSpPr>
                  <p:nvPr/>
                </p:nvSpPr>
                <p:spPr bwMode="auto">
                  <a:xfrm>
                    <a:off x="4676" y="2900"/>
                    <a:ext cx="86" cy="121"/>
                  </a:xfrm>
                  <a:custGeom>
                    <a:avLst/>
                    <a:gdLst>
                      <a:gd name="T0" fmla="*/ 55 w 86"/>
                      <a:gd name="T1" fmla="*/ 2 h 241"/>
                      <a:gd name="T2" fmla="*/ 0 w 86"/>
                      <a:gd name="T3" fmla="*/ 2 h 241"/>
                      <a:gd name="T4" fmla="*/ 28 w 86"/>
                      <a:gd name="T5" fmla="*/ 0 h 241"/>
                      <a:gd name="T6" fmla="*/ 86 w 86"/>
                      <a:gd name="T7" fmla="*/ 1 h 241"/>
                      <a:gd name="T8" fmla="*/ 55 w 86"/>
                      <a:gd name="T9" fmla="*/ 2 h 241"/>
                      <a:gd name="T10" fmla="*/ 0 60000 65536"/>
                      <a:gd name="T11" fmla="*/ 0 60000 65536"/>
                      <a:gd name="T12" fmla="*/ 0 60000 65536"/>
                      <a:gd name="T13" fmla="*/ 0 60000 65536"/>
                      <a:gd name="T14" fmla="*/ 0 60000 65536"/>
                      <a:gd name="T15" fmla="*/ 0 w 86"/>
                      <a:gd name="T16" fmla="*/ 0 h 241"/>
                      <a:gd name="T17" fmla="*/ 86 w 86"/>
                      <a:gd name="T18" fmla="*/ 241 h 241"/>
                    </a:gdLst>
                    <a:ahLst/>
                    <a:cxnLst>
                      <a:cxn ang="T10">
                        <a:pos x="T0" y="T1"/>
                      </a:cxn>
                      <a:cxn ang="T11">
                        <a:pos x="T2" y="T3"/>
                      </a:cxn>
                      <a:cxn ang="T12">
                        <a:pos x="T4" y="T5"/>
                      </a:cxn>
                      <a:cxn ang="T13">
                        <a:pos x="T6" y="T7"/>
                      </a:cxn>
                      <a:cxn ang="T14">
                        <a:pos x="T8" y="T9"/>
                      </a:cxn>
                    </a:cxnLst>
                    <a:rect l="T15" t="T16" r="T17" b="T18"/>
                    <a:pathLst>
                      <a:path w="86" h="241">
                        <a:moveTo>
                          <a:pt x="55" y="241"/>
                        </a:moveTo>
                        <a:lnTo>
                          <a:pt x="0" y="173"/>
                        </a:lnTo>
                        <a:lnTo>
                          <a:pt x="28" y="0"/>
                        </a:lnTo>
                        <a:lnTo>
                          <a:pt x="86" y="40"/>
                        </a:lnTo>
                        <a:lnTo>
                          <a:pt x="55" y="241"/>
                        </a:lnTo>
                        <a:close/>
                      </a:path>
                    </a:pathLst>
                  </a:custGeom>
                  <a:solidFill>
                    <a:srgbClr val="404040"/>
                  </a:solidFill>
                  <a:ln w="1588">
                    <a:solidFill>
                      <a:srgbClr val="404040"/>
                    </a:solidFill>
                    <a:round/>
                    <a:headEnd/>
                    <a:tailEnd/>
                  </a:ln>
                </p:spPr>
                <p:txBody>
                  <a:bodyPr/>
                  <a:lstStyle/>
                  <a:p>
                    <a:endParaRPr lang="en-US"/>
                  </a:p>
                </p:txBody>
              </p:sp>
              <p:sp>
                <p:nvSpPr>
                  <p:cNvPr id="3876" name="Freeform 23"/>
                  <p:cNvSpPr>
                    <a:spLocks/>
                  </p:cNvSpPr>
                  <p:nvPr/>
                </p:nvSpPr>
                <p:spPr bwMode="auto">
                  <a:xfrm>
                    <a:off x="4655" y="2876"/>
                    <a:ext cx="41" cy="112"/>
                  </a:xfrm>
                  <a:custGeom>
                    <a:avLst/>
                    <a:gdLst>
                      <a:gd name="T0" fmla="*/ 40 w 41"/>
                      <a:gd name="T1" fmla="*/ 0 h 224"/>
                      <a:gd name="T2" fmla="*/ 37 w 41"/>
                      <a:gd name="T3" fmla="*/ 1 h 224"/>
                      <a:gd name="T4" fmla="*/ 36 w 41"/>
                      <a:gd name="T5" fmla="*/ 1 h 224"/>
                      <a:gd name="T6" fmla="*/ 34 w 41"/>
                      <a:gd name="T7" fmla="*/ 1 h 224"/>
                      <a:gd name="T8" fmla="*/ 33 w 41"/>
                      <a:gd name="T9" fmla="*/ 1 h 224"/>
                      <a:gd name="T10" fmla="*/ 33 w 41"/>
                      <a:gd name="T11" fmla="*/ 1 h 224"/>
                      <a:gd name="T12" fmla="*/ 0 w 41"/>
                      <a:gd name="T13" fmla="*/ 2 h 224"/>
                      <a:gd name="T14" fmla="*/ 2 w 41"/>
                      <a:gd name="T15" fmla="*/ 2 h 224"/>
                      <a:gd name="T16" fmla="*/ 34 w 41"/>
                      <a:gd name="T17" fmla="*/ 1 h 224"/>
                      <a:gd name="T18" fmla="*/ 35 w 41"/>
                      <a:gd name="T19" fmla="*/ 1 h 224"/>
                      <a:gd name="T20" fmla="*/ 36 w 41"/>
                      <a:gd name="T21" fmla="*/ 1 h 224"/>
                      <a:gd name="T22" fmla="*/ 37 w 41"/>
                      <a:gd name="T23" fmla="*/ 1 h 224"/>
                      <a:gd name="T24" fmla="*/ 39 w 41"/>
                      <a:gd name="T25" fmla="*/ 1 h 224"/>
                      <a:gd name="T26" fmla="*/ 40 w 41"/>
                      <a:gd name="T27" fmla="*/ 1 h 224"/>
                      <a:gd name="T28" fmla="*/ 41 w 41"/>
                      <a:gd name="T29" fmla="*/ 0 h 224"/>
                      <a:gd name="T30" fmla="*/ 40 w 41"/>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224"/>
                      <a:gd name="T50" fmla="*/ 41 w 41"/>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224">
                        <a:moveTo>
                          <a:pt x="40" y="0"/>
                        </a:moveTo>
                        <a:lnTo>
                          <a:pt x="37" y="1"/>
                        </a:lnTo>
                        <a:lnTo>
                          <a:pt x="36" y="1"/>
                        </a:lnTo>
                        <a:lnTo>
                          <a:pt x="34" y="4"/>
                        </a:lnTo>
                        <a:lnTo>
                          <a:pt x="33" y="8"/>
                        </a:lnTo>
                        <a:lnTo>
                          <a:pt x="33" y="11"/>
                        </a:lnTo>
                        <a:lnTo>
                          <a:pt x="0" y="221"/>
                        </a:lnTo>
                        <a:lnTo>
                          <a:pt x="2" y="224"/>
                        </a:lnTo>
                        <a:lnTo>
                          <a:pt x="34" y="11"/>
                        </a:lnTo>
                        <a:lnTo>
                          <a:pt x="35" y="8"/>
                        </a:lnTo>
                        <a:lnTo>
                          <a:pt x="36" y="6"/>
                        </a:lnTo>
                        <a:lnTo>
                          <a:pt x="37" y="3"/>
                        </a:lnTo>
                        <a:lnTo>
                          <a:pt x="39" y="1"/>
                        </a:lnTo>
                        <a:lnTo>
                          <a:pt x="40" y="1"/>
                        </a:lnTo>
                        <a:lnTo>
                          <a:pt x="41" y="0"/>
                        </a:lnTo>
                        <a:lnTo>
                          <a:pt x="40" y="0"/>
                        </a:lnTo>
                        <a:close/>
                      </a:path>
                    </a:pathLst>
                  </a:custGeom>
                  <a:solidFill>
                    <a:srgbClr val="202020"/>
                  </a:solidFill>
                  <a:ln w="9525">
                    <a:noFill/>
                    <a:round/>
                    <a:headEnd/>
                    <a:tailEnd/>
                  </a:ln>
                </p:spPr>
                <p:txBody>
                  <a:bodyPr/>
                  <a:lstStyle/>
                  <a:p>
                    <a:endParaRPr lang="en-US"/>
                  </a:p>
                </p:txBody>
              </p:sp>
            </p:grpSp>
            <p:grpSp>
              <p:nvGrpSpPr>
                <p:cNvPr id="18" name="Group 24"/>
                <p:cNvGrpSpPr>
                  <a:grpSpLocks/>
                </p:cNvGrpSpPr>
                <p:nvPr/>
              </p:nvGrpSpPr>
              <p:grpSpPr bwMode="auto">
                <a:xfrm>
                  <a:off x="4534" y="2991"/>
                  <a:ext cx="223" cy="94"/>
                  <a:chOff x="4534" y="2991"/>
                  <a:chExt cx="223" cy="94"/>
                </a:xfrm>
              </p:grpSpPr>
              <p:grpSp>
                <p:nvGrpSpPr>
                  <p:cNvPr id="19" name="Group 25"/>
                  <p:cNvGrpSpPr>
                    <a:grpSpLocks/>
                  </p:cNvGrpSpPr>
                  <p:nvPr/>
                </p:nvGrpSpPr>
                <p:grpSpPr bwMode="auto">
                  <a:xfrm>
                    <a:off x="4534" y="2992"/>
                    <a:ext cx="223" cy="93"/>
                    <a:chOff x="4534" y="2992"/>
                    <a:chExt cx="223" cy="93"/>
                  </a:xfrm>
                </p:grpSpPr>
                <p:sp>
                  <p:nvSpPr>
                    <p:cNvPr id="3868" name="Freeform 26"/>
                    <p:cNvSpPr>
                      <a:spLocks/>
                    </p:cNvSpPr>
                    <p:nvPr/>
                  </p:nvSpPr>
                  <p:spPr bwMode="auto">
                    <a:xfrm>
                      <a:off x="4650" y="2992"/>
                      <a:ext cx="106" cy="73"/>
                    </a:xfrm>
                    <a:custGeom>
                      <a:avLst/>
                      <a:gdLst>
                        <a:gd name="T0" fmla="*/ 106 w 106"/>
                        <a:gd name="T1" fmla="*/ 1 h 146"/>
                        <a:gd name="T2" fmla="*/ 104 w 106"/>
                        <a:gd name="T3" fmla="*/ 1 h 146"/>
                        <a:gd name="T4" fmla="*/ 101 w 106"/>
                        <a:gd name="T5" fmla="*/ 1 h 146"/>
                        <a:gd name="T6" fmla="*/ 14 w 106"/>
                        <a:gd name="T7" fmla="*/ 0 h 146"/>
                        <a:gd name="T8" fmla="*/ 9 w 106"/>
                        <a:gd name="T9" fmla="*/ 0 h 146"/>
                        <a:gd name="T10" fmla="*/ 6 w 106"/>
                        <a:gd name="T11" fmla="*/ 0 h 146"/>
                        <a:gd name="T12" fmla="*/ 3 w 106"/>
                        <a:gd name="T13" fmla="*/ 1 h 146"/>
                        <a:gd name="T14" fmla="*/ 0 w 106"/>
                        <a:gd name="T15" fmla="*/ 1 h 146"/>
                        <a:gd name="T16" fmla="*/ 86 w 106"/>
                        <a:gd name="T17" fmla="*/ 1 h 146"/>
                        <a:gd name="T18" fmla="*/ 106 w 106"/>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46"/>
                        <a:gd name="T32" fmla="*/ 106 w 106"/>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46">
                          <a:moveTo>
                            <a:pt x="106" y="146"/>
                          </a:moveTo>
                          <a:lnTo>
                            <a:pt x="104" y="126"/>
                          </a:lnTo>
                          <a:lnTo>
                            <a:pt x="101" y="118"/>
                          </a:lnTo>
                          <a:lnTo>
                            <a:pt x="14" y="0"/>
                          </a:lnTo>
                          <a:lnTo>
                            <a:pt x="9" y="0"/>
                          </a:lnTo>
                          <a:lnTo>
                            <a:pt x="6" y="0"/>
                          </a:lnTo>
                          <a:lnTo>
                            <a:pt x="3" y="6"/>
                          </a:lnTo>
                          <a:lnTo>
                            <a:pt x="0" y="21"/>
                          </a:lnTo>
                          <a:lnTo>
                            <a:pt x="86" y="144"/>
                          </a:lnTo>
                          <a:lnTo>
                            <a:pt x="106" y="146"/>
                          </a:lnTo>
                          <a:close/>
                        </a:path>
                      </a:pathLst>
                    </a:custGeom>
                    <a:solidFill>
                      <a:srgbClr val="202020"/>
                    </a:solidFill>
                    <a:ln w="9525">
                      <a:noFill/>
                      <a:round/>
                      <a:headEnd/>
                      <a:tailEnd/>
                    </a:ln>
                  </p:spPr>
                  <p:txBody>
                    <a:bodyPr/>
                    <a:lstStyle/>
                    <a:p>
                      <a:endParaRPr lang="en-US"/>
                    </a:p>
                  </p:txBody>
                </p:sp>
                <p:sp>
                  <p:nvSpPr>
                    <p:cNvPr id="3869" name="Freeform 27"/>
                    <p:cNvSpPr>
                      <a:spLocks/>
                    </p:cNvSpPr>
                    <p:nvPr/>
                  </p:nvSpPr>
                  <p:spPr bwMode="auto">
                    <a:xfrm>
                      <a:off x="4537" y="3001"/>
                      <a:ext cx="197" cy="65"/>
                    </a:xfrm>
                    <a:custGeom>
                      <a:avLst/>
                      <a:gdLst>
                        <a:gd name="T0" fmla="*/ 0 w 197"/>
                        <a:gd name="T1" fmla="*/ 0 h 131"/>
                        <a:gd name="T2" fmla="*/ 113 w 197"/>
                        <a:gd name="T3" fmla="*/ 0 h 131"/>
                        <a:gd name="T4" fmla="*/ 197 w 197"/>
                        <a:gd name="T5" fmla="*/ 0 h 131"/>
                        <a:gd name="T6" fmla="*/ 49 w 197"/>
                        <a:gd name="T7" fmla="*/ 1 h 131"/>
                        <a:gd name="T8" fmla="*/ 0 w 197"/>
                        <a:gd name="T9" fmla="*/ 0 h 131"/>
                        <a:gd name="T10" fmla="*/ 0 60000 65536"/>
                        <a:gd name="T11" fmla="*/ 0 60000 65536"/>
                        <a:gd name="T12" fmla="*/ 0 60000 65536"/>
                        <a:gd name="T13" fmla="*/ 0 60000 65536"/>
                        <a:gd name="T14" fmla="*/ 0 60000 65536"/>
                        <a:gd name="T15" fmla="*/ 0 w 197"/>
                        <a:gd name="T16" fmla="*/ 0 h 131"/>
                        <a:gd name="T17" fmla="*/ 197 w 197"/>
                        <a:gd name="T18" fmla="*/ 131 h 131"/>
                      </a:gdLst>
                      <a:ahLst/>
                      <a:cxnLst>
                        <a:cxn ang="T10">
                          <a:pos x="T0" y="T1"/>
                        </a:cxn>
                        <a:cxn ang="T11">
                          <a:pos x="T2" y="T3"/>
                        </a:cxn>
                        <a:cxn ang="T12">
                          <a:pos x="T4" y="T5"/>
                        </a:cxn>
                        <a:cxn ang="T13">
                          <a:pos x="T6" y="T7"/>
                        </a:cxn>
                        <a:cxn ang="T14">
                          <a:pos x="T8" y="T9"/>
                        </a:cxn>
                      </a:cxnLst>
                      <a:rect l="T15" t="T16" r="T17" b="T18"/>
                      <a:pathLst>
                        <a:path w="197" h="131">
                          <a:moveTo>
                            <a:pt x="0" y="0"/>
                          </a:moveTo>
                          <a:lnTo>
                            <a:pt x="113" y="3"/>
                          </a:lnTo>
                          <a:lnTo>
                            <a:pt x="197" y="123"/>
                          </a:lnTo>
                          <a:lnTo>
                            <a:pt x="49" y="131"/>
                          </a:lnTo>
                          <a:lnTo>
                            <a:pt x="0" y="0"/>
                          </a:lnTo>
                          <a:close/>
                        </a:path>
                      </a:pathLst>
                    </a:custGeom>
                    <a:solidFill>
                      <a:srgbClr val="202020"/>
                    </a:solidFill>
                    <a:ln w="9525">
                      <a:noFill/>
                      <a:round/>
                      <a:headEnd/>
                      <a:tailEnd/>
                    </a:ln>
                  </p:spPr>
                  <p:txBody>
                    <a:bodyPr/>
                    <a:lstStyle/>
                    <a:p>
                      <a:endParaRPr lang="en-US"/>
                    </a:p>
                  </p:txBody>
                </p:sp>
                <p:sp>
                  <p:nvSpPr>
                    <p:cNvPr id="3870" name="Freeform 28"/>
                    <p:cNvSpPr>
                      <a:spLocks/>
                    </p:cNvSpPr>
                    <p:nvPr/>
                  </p:nvSpPr>
                  <p:spPr bwMode="auto">
                    <a:xfrm>
                      <a:off x="4580" y="3063"/>
                      <a:ext cx="177" cy="22"/>
                    </a:xfrm>
                    <a:custGeom>
                      <a:avLst/>
                      <a:gdLst>
                        <a:gd name="T0" fmla="*/ 5 w 177"/>
                        <a:gd name="T1" fmla="*/ 0 h 45"/>
                        <a:gd name="T2" fmla="*/ 0 w 177"/>
                        <a:gd name="T3" fmla="*/ 0 h 45"/>
                        <a:gd name="T4" fmla="*/ 175 w 177"/>
                        <a:gd name="T5" fmla="*/ 0 h 45"/>
                        <a:gd name="T6" fmla="*/ 177 w 177"/>
                        <a:gd name="T7" fmla="*/ 0 h 45"/>
                        <a:gd name="T8" fmla="*/ 176 w 177"/>
                        <a:gd name="T9" fmla="*/ 0 h 45"/>
                        <a:gd name="T10" fmla="*/ 176 w 177"/>
                        <a:gd name="T11" fmla="*/ 0 h 45"/>
                        <a:gd name="T12" fmla="*/ 5 w 177"/>
                        <a:gd name="T13" fmla="*/ 0 h 45"/>
                        <a:gd name="T14" fmla="*/ 0 60000 65536"/>
                        <a:gd name="T15" fmla="*/ 0 60000 65536"/>
                        <a:gd name="T16" fmla="*/ 0 60000 65536"/>
                        <a:gd name="T17" fmla="*/ 0 60000 65536"/>
                        <a:gd name="T18" fmla="*/ 0 60000 65536"/>
                        <a:gd name="T19" fmla="*/ 0 60000 65536"/>
                        <a:gd name="T20" fmla="*/ 0 60000 65536"/>
                        <a:gd name="T21" fmla="*/ 0 w 177"/>
                        <a:gd name="T22" fmla="*/ 0 h 45"/>
                        <a:gd name="T23" fmla="*/ 177 w 17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45">
                          <a:moveTo>
                            <a:pt x="5" y="8"/>
                          </a:moveTo>
                          <a:lnTo>
                            <a:pt x="0" y="45"/>
                          </a:lnTo>
                          <a:lnTo>
                            <a:pt x="175" y="39"/>
                          </a:lnTo>
                          <a:lnTo>
                            <a:pt x="177" y="27"/>
                          </a:lnTo>
                          <a:lnTo>
                            <a:pt x="176" y="11"/>
                          </a:lnTo>
                          <a:lnTo>
                            <a:pt x="176" y="0"/>
                          </a:lnTo>
                          <a:lnTo>
                            <a:pt x="5" y="8"/>
                          </a:lnTo>
                          <a:close/>
                        </a:path>
                      </a:pathLst>
                    </a:custGeom>
                    <a:solidFill>
                      <a:srgbClr val="202020"/>
                    </a:solidFill>
                    <a:ln w="9525">
                      <a:noFill/>
                      <a:round/>
                      <a:headEnd/>
                      <a:tailEnd/>
                    </a:ln>
                  </p:spPr>
                  <p:txBody>
                    <a:bodyPr/>
                    <a:lstStyle/>
                    <a:p>
                      <a:endParaRPr lang="en-US"/>
                    </a:p>
                  </p:txBody>
                </p:sp>
                <p:sp>
                  <p:nvSpPr>
                    <p:cNvPr id="3871" name="Freeform 29"/>
                    <p:cNvSpPr>
                      <a:spLocks/>
                    </p:cNvSpPr>
                    <p:nvPr/>
                  </p:nvSpPr>
                  <p:spPr bwMode="auto">
                    <a:xfrm>
                      <a:off x="4534" y="3001"/>
                      <a:ext cx="52" cy="84"/>
                    </a:xfrm>
                    <a:custGeom>
                      <a:avLst/>
                      <a:gdLst>
                        <a:gd name="T0" fmla="*/ 3 w 52"/>
                        <a:gd name="T1" fmla="*/ 0 h 168"/>
                        <a:gd name="T2" fmla="*/ 0 w 52"/>
                        <a:gd name="T3" fmla="*/ 1 h 168"/>
                        <a:gd name="T4" fmla="*/ 46 w 52"/>
                        <a:gd name="T5" fmla="*/ 1 h 168"/>
                        <a:gd name="T6" fmla="*/ 52 w 52"/>
                        <a:gd name="T7" fmla="*/ 1 h 168"/>
                        <a:gd name="T8" fmla="*/ 3 w 52"/>
                        <a:gd name="T9" fmla="*/ 0 h 168"/>
                        <a:gd name="T10" fmla="*/ 0 60000 65536"/>
                        <a:gd name="T11" fmla="*/ 0 60000 65536"/>
                        <a:gd name="T12" fmla="*/ 0 60000 65536"/>
                        <a:gd name="T13" fmla="*/ 0 60000 65536"/>
                        <a:gd name="T14" fmla="*/ 0 60000 65536"/>
                        <a:gd name="T15" fmla="*/ 0 w 52"/>
                        <a:gd name="T16" fmla="*/ 0 h 168"/>
                        <a:gd name="T17" fmla="*/ 52 w 52"/>
                        <a:gd name="T18" fmla="*/ 168 h 168"/>
                      </a:gdLst>
                      <a:ahLst/>
                      <a:cxnLst>
                        <a:cxn ang="T10">
                          <a:pos x="T0" y="T1"/>
                        </a:cxn>
                        <a:cxn ang="T11">
                          <a:pos x="T2" y="T3"/>
                        </a:cxn>
                        <a:cxn ang="T12">
                          <a:pos x="T4" y="T5"/>
                        </a:cxn>
                        <a:cxn ang="T13">
                          <a:pos x="T6" y="T7"/>
                        </a:cxn>
                        <a:cxn ang="T14">
                          <a:pos x="T8" y="T9"/>
                        </a:cxn>
                      </a:cxnLst>
                      <a:rect l="T15" t="T16" r="T17" b="T18"/>
                      <a:pathLst>
                        <a:path w="52" h="168">
                          <a:moveTo>
                            <a:pt x="3" y="0"/>
                          </a:moveTo>
                          <a:lnTo>
                            <a:pt x="0" y="30"/>
                          </a:lnTo>
                          <a:lnTo>
                            <a:pt x="46" y="168"/>
                          </a:lnTo>
                          <a:lnTo>
                            <a:pt x="52" y="131"/>
                          </a:lnTo>
                          <a:lnTo>
                            <a:pt x="3" y="0"/>
                          </a:lnTo>
                          <a:close/>
                        </a:path>
                      </a:pathLst>
                    </a:custGeom>
                    <a:solidFill>
                      <a:srgbClr val="606060"/>
                    </a:solidFill>
                    <a:ln w="9525">
                      <a:noFill/>
                      <a:round/>
                      <a:headEnd/>
                      <a:tailEnd/>
                    </a:ln>
                  </p:spPr>
                  <p:txBody>
                    <a:bodyPr/>
                    <a:lstStyle/>
                    <a:p>
                      <a:endParaRPr lang="en-US"/>
                    </a:p>
                  </p:txBody>
                </p:sp>
                <p:sp>
                  <p:nvSpPr>
                    <p:cNvPr id="3872" name="Freeform 30"/>
                    <p:cNvSpPr>
                      <a:spLocks/>
                    </p:cNvSpPr>
                    <p:nvPr/>
                  </p:nvSpPr>
                  <p:spPr bwMode="auto">
                    <a:xfrm>
                      <a:off x="4650" y="3063"/>
                      <a:ext cx="26" cy="2"/>
                    </a:xfrm>
                    <a:custGeom>
                      <a:avLst/>
                      <a:gdLst>
                        <a:gd name="T0" fmla="*/ 1 w 26"/>
                        <a:gd name="T1" fmla="*/ 0 h 5"/>
                        <a:gd name="T2" fmla="*/ 0 w 26"/>
                        <a:gd name="T3" fmla="*/ 0 h 5"/>
                        <a:gd name="T4" fmla="*/ 25 w 26"/>
                        <a:gd name="T5" fmla="*/ 0 h 5"/>
                        <a:gd name="T6" fmla="*/ 26 w 26"/>
                        <a:gd name="T7" fmla="*/ 0 h 5"/>
                        <a:gd name="T8" fmla="*/ 1 w 26"/>
                        <a:gd name="T9" fmla="*/ 0 h 5"/>
                        <a:gd name="T10" fmla="*/ 0 60000 65536"/>
                        <a:gd name="T11" fmla="*/ 0 60000 65536"/>
                        <a:gd name="T12" fmla="*/ 0 60000 65536"/>
                        <a:gd name="T13" fmla="*/ 0 60000 65536"/>
                        <a:gd name="T14" fmla="*/ 0 60000 65536"/>
                        <a:gd name="T15" fmla="*/ 0 w 26"/>
                        <a:gd name="T16" fmla="*/ 0 h 5"/>
                        <a:gd name="T17" fmla="*/ 26 w 26"/>
                        <a:gd name="T18" fmla="*/ 5 h 5"/>
                      </a:gdLst>
                      <a:ahLst/>
                      <a:cxnLst>
                        <a:cxn ang="T10">
                          <a:pos x="T0" y="T1"/>
                        </a:cxn>
                        <a:cxn ang="T11">
                          <a:pos x="T2" y="T3"/>
                        </a:cxn>
                        <a:cxn ang="T12">
                          <a:pos x="T4" y="T5"/>
                        </a:cxn>
                        <a:cxn ang="T13">
                          <a:pos x="T6" y="T7"/>
                        </a:cxn>
                        <a:cxn ang="T14">
                          <a:pos x="T8" y="T9"/>
                        </a:cxn>
                      </a:cxnLst>
                      <a:rect l="T15" t="T16" r="T17" b="T18"/>
                      <a:pathLst>
                        <a:path w="26" h="5">
                          <a:moveTo>
                            <a:pt x="1" y="5"/>
                          </a:moveTo>
                          <a:lnTo>
                            <a:pt x="0" y="0"/>
                          </a:lnTo>
                          <a:lnTo>
                            <a:pt x="25" y="0"/>
                          </a:lnTo>
                          <a:lnTo>
                            <a:pt x="26" y="3"/>
                          </a:lnTo>
                          <a:lnTo>
                            <a:pt x="1" y="5"/>
                          </a:lnTo>
                          <a:close/>
                        </a:path>
                      </a:pathLst>
                    </a:custGeom>
                    <a:solidFill>
                      <a:srgbClr val="606060"/>
                    </a:solidFill>
                    <a:ln w="9525">
                      <a:noFill/>
                      <a:round/>
                      <a:headEnd/>
                      <a:tailEnd/>
                    </a:ln>
                  </p:spPr>
                  <p:txBody>
                    <a:bodyPr/>
                    <a:lstStyle/>
                    <a:p>
                      <a:endParaRPr lang="en-US"/>
                    </a:p>
                  </p:txBody>
                </p:sp>
                <p:sp>
                  <p:nvSpPr>
                    <p:cNvPr id="3873" name="Freeform 31"/>
                    <p:cNvSpPr>
                      <a:spLocks/>
                    </p:cNvSpPr>
                    <p:nvPr/>
                  </p:nvSpPr>
                  <p:spPr bwMode="auto">
                    <a:xfrm>
                      <a:off x="4594" y="3001"/>
                      <a:ext cx="57" cy="64"/>
                    </a:xfrm>
                    <a:custGeom>
                      <a:avLst/>
                      <a:gdLst>
                        <a:gd name="T0" fmla="*/ 56 w 57"/>
                        <a:gd name="T1" fmla="*/ 1 h 128"/>
                        <a:gd name="T2" fmla="*/ 0 w 57"/>
                        <a:gd name="T3" fmla="*/ 0 h 128"/>
                        <a:gd name="T4" fmla="*/ 57 w 57"/>
                        <a:gd name="T5" fmla="*/ 1 h 128"/>
                        <a:gd name="T6" fmla="*/ 56 w 57"/>
                        <a:gd name="T7" fmla="*/ 1 h 128"/>
                        <a:gd name="T8" fmla="*/ 0 60000 65536"/>
                        <a:gd name="T9" fmla="*/ 0 60000 65536"/>
                        <a:gd name="T10" fmla="*/ 0 60000 65536"/>
                        <a:gd name="T11" fmla="*/ 0 60000 65536"/>
                        <a:gd name="T12" fmla="*/ 0 w 57"/>
                        <a:gd name="T13" fmla="*/ 0 h 128"/>
                        <a:gd name="T14" fmla="*/ 57 w 57"/>
                        <a:gd name="T15" fmla="*/ 128 h 128"/>
                      </a:gdLst>
                      <a:ahLst/>
                      <a:cxnLst>
                        <a:cxn ang="T8">
                          <a:pos x="T0" y="T1"/>
                        </a:cxn>
                        <a:cxn ang="T9">
                          <a:pos x="T2" y="T3"/>
                        </a:cxn>
                        <a:cxn ang="T10">
                          <a:pos x="T4" y="T5"/>
                        </a:cxn>
                        <a:cxn ang="T11">
                          <a:pos x="T6" y="T7"/>
                        </a:cxn>
                      </a:cxnLst>
                      <a:rect l="T12" t="T13" r="T14" b="T15"/>
                      <a:pathLst>
                        <a:path w="57" h="128">
                          <a:moveTo>
                            <a:pt x="56" y="123"/>
                          </a:moveTo>
                          <a:lnTo>
                            <a:pt x="0" y="0"/>
                          </a:lnTo>
                          <a:lnTo>
                            <a:pt x="57" y="128"/>
                          </a:lnTo>
                          <a:lnTo>
                            <a:pt x="56" y="123"/>
                          </a:lnTo>
                          <a:close/>
                        </a:path>
                      </a:pathLst>
                    </a:custGeom>
                    <a:solidFill>
                      <a:srgbClr val="606060"/>
                    </a:solidFill>
                    <a:ln w="9525">
                      <a:noFill/>
                      <a:round/>
                      <a:headEnd/>
                      <a:tailEnd/>
                    </a:ln>
                  </p:spPr>
                  <p:txBody>
                    <a:bodyPr/>
                    <a:lstStyle/>
                    <a:p>
                      <a:endParaRPr lang="en-US"/>
                    </a:p>
                  </p:txBody>
                </p:sp>
              </p:grpSp>
              <p:grpSp>
                <p:nvGrpSpPr>
                  <p:cNvPr id="20" name="Group 32"/>
                  <p:cNvGrpSpPr>
                    <a:grpSpLocks/>
                  </p:cNvGrpSpPr>
                  <p:nvPr/>
                </p:nvGrpSpPr>
                <p:grpSpPr bwMode="auto">
                  <a:xfrm>
                    <a:off x="4549" y="3003"/>
                    <a:ext cx="103" cy="61"/>
                    <a:chOff x="4549" y="3003"/>
                    <a:chExt cx="103" cy="61"/>
                  </a:xfrm>
                </p:grpSpPr>
                <p:grpSp>
                  <p:nvGrpSpPr>
                    <p:cNvPr id="21" name="Group 33"/>
                    <p:cNvGrpSpPr>
                      <a:grpSpLocks/>
                    </p:cNvGrpSpPr>
                    <p:nvPr/>
                  </p:nvGrpSpPr>
                  <p:grpSpPr bwMode="auto">
                    <a:xfrm>
                      <a:off x="4556" y="3004"/>
                      <a:ext cx="11" cy="6"/>
                      <a:chOff x="4556" y="3004"/>
                      <a:chExt cx="11" cy="6"/>
                    </a:xfrm>
                  </p:grpSpPr>
                  <p:sp>
                    <p:nvSpPr>
                      <p:cNvPr id="3865" name="Freeform 34"/>
                      <p:cNvSpPr>
                        <a:spLocks/>
                      </p:cNvSpPr>
                      <p:nvPr/>
                    </p:nvSpPr>
                    <p:spPr bwMode="auto">
                      <a:xfrm>
                        <a:off x="4556" y="3004"/>
                        <a:ext cx="4" cy="6"/>
                      </a:xfrm>
                      <a:custGeom>
                        <a:avLst/>
                        <a:gdLst>
                          <a:gd name="T0" fmla="*/ 2 w 4"/>
                          <a:gd name="T1" fmla="*/ 1 h 11"/>
                          <a:gd name="T2" fmla="*/ 0 w 4"/>
                          <a:gd name="T3" fmla="*/ 1 h 11"/>
                          <a:gd name="T4" fmla="*/ 1 w 4"/>
                          <a:gd name="T5" fmla="*/ 0 h 11"/>
                          <a:gd name="T6" fmla="*/ 4 w 4"/>
                          <a:gd name="T7" fmla="*/ 1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606060"/>
                      </a:solidFill>
                      <a:ln w="9525">
                        <a:noFill/>
                        <a:round/>
                        <a:headEnd/>
                        <a:tailEnd/>
                      </a:ln>
                    </p:spPr>
                    <p:txBody>
                      <a:bodyPr/>
                      <a:lstStyle/>
                      <a:p>
                        <a:endParaRPr lang="en-US"/>
                      </a:p>
                    </p:txBody>
                  </p:sp>
                  <p:sp>
                    <p:nvSpPr>
                      <p:cNvPr id="3866" name="Freeform 35"/>
                      <p:cNvSpPr>
                        <a:spLocks/>
                      </p:cNvSpPr>
                      <p:nvPr/>
                    </p:nvSpPr>
                    <p:spPr bwMode="auto">
                      <a:xfrm>
                        <a:off x="4557" y="3004"/>
                        <a:ext cx="8" cy="3"/>
                      </a:xfrm>
                      <a:custGeom>
                        <a:avLst/>
                        <a:gdLst>
                          <a:gd name="T0" fmla="*/ 0 w 8"/>
                          <a:gd name="T1" fmla="*/ 0 h 5"/>
                          <a:gd name="T2" fmla="*/ 6 w 8"/>
                          <a:gd name="T3" fmla="*/ 0 h 5"/>
                          <a:gd name="T4" fmla="*/ 6 w 8"/>
                          <a:gd name="T5" fmla="*/ 1 h 5"/>
                          <a:gd name="T6" fmla="*/ 7 w 8"/>
                          <a:gd name="T7" fmla="*/ 1 h 5"/>
                          <a:gd name="T8" fmla="*/ 8 w 8"/>
                          <a:gd name="T9" fmla="*/ 1 h 5"/>
                          <a:gd name="T10" fmla="*/ 3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1" y="4"/>
                            </a:lnTo>
                            <a:lnTo>
                              <a:pt x="0" y="2"/>
                            </a:lnTo>
                            <a:lnTo>
                              <a:pt x="0" y="0"/>
                            </a:lnTo>
                            <a:close/>
                          </a:path>
                        </a:pathLst>
                      </a:custGeom>
                      <a:solidFill>
                        <a:srgbClr val="808080"/>
                      </a:solidFill>
                      <a:ln w="9525">
                        <a:noFill/>
                        <a:round/>
                        <a:headEnd/>
                        <a:tailEnd/>
                      </a:ln>
                    </p:spPr>
                    <p:txBody>
                      <a:bodyPr/>
                      <a:lstStyle/>
                      <a:p>
                        <a:endParaRPr lang="en-US"/>
                      </a:p>
                    </p:txBody>
                  </p:sp>
                  <p:sp>
                    <p:nvSpPr>
                      <p:cNvPr id="3867" name="Freeform 36"/>
                      <p:cNvSpPr>
                        <a:spLocks/>
                      </p:cNvSpPr>
                      <p:nvPr/>
                    </p:nvSpPr>
                    <p:spPr bwMode="auto">
                      <a:xfrm>
                        <a:off x="4558" y="3007"/>
                        <a:ext cx="9" cy="3"/>
                      </a:xfrm>
                      <a:custGeom>
                        <a:avLst/>
                        <a:gdLst>
                          <a:gd name="T0" fmla="*/ 0 w 9"/>
                          <a:gd name="T1" fmla="*/ 1 h 6"/>
                          <a:gd name="T2" fmla="*/ 0 w 9"/>
                          <a:gd name="T3" fmla="*/ 1 h 6"/>
                          <a:gd name="T4" fmla="*/ 0 w 9"/>
                          <a:gd name="T5" fmla="*/ 1 h 6"/>
                          <a:gd name="T6" fmla="*/ 2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2" y="0"/>
                            </a:lnTo>
                            <a:lnTo>
                              <a:pt x="7" y="0"/>
                            </a:lnTo>
                            <a:lnTo>
                              <a:pt x="9" y="6"/>
                            </a:lnTo>
                            <a:lnTo>
                              <a:pt x="0" y="6"/>
                            </a:lnTo>
                            <a:close/>
                          </a:path>
                        </a:pathLst>
                      </a:custGeom>
                      <a:solidFill>
                        <a:srgbClr val="404040"/>
                      </a:solidFill>
                      <a:ln w="9525">
                        <a:noFill/>
                        <a:round/>
                        <a:headEnd/>
                        <a:tailEnd/>
                      </a:ln>
                    </p:spPr>
                    <p:txBody>
                      <a:bodyPr/>
                      <a:lstStyle/>
                      <a:p>
                        <a:endParaRPr lang="en-US"/>
                      </a:p>
                    </p:txBody>
                  </p:sp>
                </p:grpSp>
                <p:grpSp>
                  <p:nvGrpSpPr>
                    <p:cNvPr id="22" name="Group 37"/>
                    <p:cNvGrpSpPr>
                      <a:grpSpLocks/>
                    </p:cNvGrpSpPr>
                    <p:nvPr/>
                  </p:nvGrpSpPr>
                  <p:grpSpPr bwMode="auto">
                    <a:xfrm>
                      <a:off x="4560" y="3007"/>
                      <a:ext cx="9" cy="6"/>
                      <a:chOff x="4560" y="3007"/>
                      <a:chExt cx="9" cy="6"/>
                    </a:xfrm>
                  </p:grpSpPr>
                  <p:sp>
                    <p:nvSpPr>
                      <p:cNvPr id="3862" name="Freeform 38"/>
                      <p:cNvSpPr>
                        <a:spLocks/>
                      </p:cNvSpPr>
                      <p:nvPr/>
                    </p:nvSpPr>
                    <p:spPr bwMode="auto">
                      <a:xfrm>
                        <a:off x="4560" y="3007"/>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3863" name="Freeform 39"/>
                      <p:cNvSpPr>
                        <a:spLocks/>
                      </p:cNvSpPr>
                      <p:nvPr/>
                    </p:nvSpPr>
                    <p:spPr bwMode="auto">
                      <a:xfrm>
                        <a:off x="4561" y="3007"/>
                        <a:ext cx="7" cy="3"/>
                      </a:xfrm>
                      <a:custGeom>
                        <a:avLst/>
                        <a:gdLst>
                          <a:gd name="T0" fmla="*/ 0 w 7"/>
                          <a:gd name="T1" fmla="*/ 0 h 4"/>
                          <a:gd name="T2" fmla="*/ 4 w 7"/>
                          <a:gd name="T3" fmla="*/ 0 h 4"/>
                          <a:gd name="T4" fmla="*/ 4 w 7"/>
                          <a:gd name="T5" fmla="*/ 0 h 4"/>
                          <a:gd name="T6" fmla="*/ 5 w 7"/>
                          <a:gd name="T7" fmla="*/ 1 h 4"/>
                          <a:gd name="T8" fmla="*/ 7 w 7"/>
                          <a:gd name="T9" fmla="*/ 2 h 4"/>
                          <a:gd name="T10" fmla="*/ 1 w 7"/>
                          <a:gd name="T11" fmla="*/ 2 h 4"/>
                          <a:gd name="T12" fmla="*/ 0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7" y="4"/>
                            </a:lnTo>
                            <a:lnTo>
                              <a:pt x="1" y="4"/>
                            </a:lnTo>
                            <a:lnTo>
                              <a:pt x="0" y="3"/>
                            </a:lnTo>
                            <a:lnTo>
                              <a:pt x="0" y="1"/>
                            </a:lnTo>
                            <a:lnTo>
                              <a:pt x="0" y="0"/>
                            </a:lnTo>
                            <a:close/>
                          </a:path>
                        </a:pathLst>
                      </a:custGeom>
                      <a:solidFill>
                        <a:srgbClr val="E0E0E0"/>
                      </a:solidFill>
                      <a:ln w="9525">
                        <a:noFill/>
                        <a:round/>
                        <a:headEnd/>
                        <a:tailEnd/>
                      </a:ln>
                    </p:spPr>
                    <p:txBody>
                      <a:bodyPr/>
                      <a:lstStyle/>
                      <a:p>
                        <a:endParaRPr lang="en-US"/>
                      </a:p>
                    </p:txBody>
                  </p:sp>
                  <p:sp>
                    <p:nvSpPr>
                      <p:cNvPr id="3864" name="Freeform 40"/>
                      <p:cNvSpPr>
                        <a:spLocks/>
                      </p:cNvSpPr>
                      <p:nvPr/>
                    </p:nvSpPr>
                    <p:spPr bwMode="auto">
                      <a:xfrm>
                        <a:off x="4561" y="3010"/>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sp>
                  <p:nvSpPr>
                    <p:cNvPr id="3456" name="Freeform 41"/>
                    <p:cNvSpPr>
                      <a:spLocks/>
                    </p:cNvSpPr>
                    <p:nvPr/>
                  </p:nvSpPr>
                  <p:spPr bwMode="auto">
                    <a:xfrm>
                      <a:off x="4599" y="3005"/>
                      <a:ext cx="9" cy="3"/>
                    </a:xfrm>
                    <a:custGeom>
                      <a:avLst/>
                      <a:gdLst>
                        <a:gd name="T0" fmla="*/ 0 w 9"/>
                        <a:gd name="T1" fmla="*/ 0 h 6"/>
                        <a:gd name="T2" fmla="*/ 4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4" y="6"/>
                          </a:lnTo>
                          <a:lnTo>
                            <a:pt x="9" y="6"/>
                          </a:lnTo>
                          <a:lnTo>
                            <a:pt x="6" y="0"/>
                          </a:lnTo>
                          <a:lnTo>
                            <a:pt x="0" y="0"/>
                          </a:lnTo>
                          <a:close/>
                        </a:path>
                      </a:pathLst>
                    </a:custGeom>
                    <a:solidFill>
                      <a:srgbClr val="FFFFFF"/>
                    </a:solidFill>
                    <a:ln w="9525">
                      <a:noFill/>
                      <a:round/>
                      <a:headEnd/>
                      <a:tailEnd/>
                    </a:ln>
                  </p:spPr>
                  <p:txBody>
                    <a:bodyPr/>
                    <a:lstStyle/>
                    <a:p>
                      <a:endParaRPr lang="en-US"/>
                    </a:p>
                  </p:txBody>
                </p:sp>
                <p:sp>
                  <p:nvSpPr>
                    <p:cNvPr id="3457" name="Freeform 42"/>
                    <p:cNvSpPr>
                      <a:spLocks/>
                    </p:cNvSpPr>
                    <p:nvPr/>
                  </p:nvSpPr>
                  <p:spPr bwMode="auto">
                    <a:xfrm>
                      <a:off x="4582" y="3004"/>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3458" name="Freeform 43"/>
                    <p:cNvSpPr>
                      <a:spLocks/>
                    </p:cNvSpPr>
                    <p:nvPr/>
                  </p:nvSpPr>
                  <p:spPr bwMode="auto">
                    <a:xfrm>
                      <a:off x="4583" y="3004"/>
                      <a:ext cx="7" cy="3"/>
                    </a:xfrm>
                    <a:custGeom>
                      <a:avLst/>
                      <a:gdLst>
                        <a:gd name="T0" fmla="*/ 0 w 7"/>
                        <a:gd name="T1" fmla="*/ 0 h 5"/>
                        <a:gd name="T2" fmla="*/ 5 w 7"/>
                        <a:gd name="T3" fmla="*/ 0 h 5"/>
                        <a:gd name="T4" fmla="*/ 5 w 7"/>
                        <a:gd name="T5" fmla="*/ 1 h 5"/>
                        <a:gd name="T6" fmla="*/ 5 w 7"/>
                        <a:gd name="T7" fmla="*/ 1 h 5"/>
                        <a:gd name="T8" fmla="*/ 7 w 7"/>
                        <a:gd name="T9" fmla="*/ 1 h 5"/>
                        <a:gd name="T10" fmla="*/ 1 w 7"/>
                        <a:gd name="T11" fmla="*/ 1 h 5"/>
                        <a:gd name="T12" fmla="*/ 1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5" y="4"/>
                          </a:lnTo>
                          <a:lnTo>
                            <a:pt x="7" y="5"/>
                          </a:lnTo>
                          <a:lnTo>
                            <a:pt x="1" y="5"/>
                          </a:lnTo>
                          <a:lnTo>
                            <a:pt x="1" y="4"/>
                          </a:lnTo>
                          <a:lnTo>
                            <a:pt x="0" y="2"/>
                          </a:lnTo>
                          <a:lnTo>
                            <a:pt x="0" y="0"/>
                          </a:lnTo>
                          <a:close/>
                        </a:path>
                      </a:pathLst>
                    </a:custGeom>
                    <a:solidFill>
                      <a:srgbClr val="E0E0E0"/>
                    </a:solidFill>
                    <a:ln w="9525">
                      <a:noFill/>
                      <a:round/>
                      <a:headEnd/>
                      <a:tailEnd/>
                    </a:ln>
                  </p:spPr>
                  <p:txBody>
                    <a:bodyPr/>
                    <a:lstStyle/>
                    <a:p>
                      <a:endParaRPr lang="en-US"/>
                    </a:p>
                  </p:txBody>
                </p:sp>
                <p:sp>
                  <p:nvSpPr>
                    <p:cNvPr id="3459" name="Freeform 44"/>
                    <p:cNvSpPr>
                      <a:spLocks/>
                    </p:cNvSpPr>
                    <p:nvPr/>
                  </p:nvSpPr>
                  <p:spPr bwMode="auto">
                    <a:xfrm>
                      <a:off x="4583" y="3007"/>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nvGrpSpPr>
                    <p:cNvPr id="23" name="Group 45"/>
                    <p:cNvGrpSpPr>
                      <a:grpSpLocks/>
                    </p:cNvGrpSpPr>
                    <p:nvPr/>
                  </p:nvGrpSpPr>
                  <p:grpSpPr bwMode="auto">
                    <a:xfrm>
                      <a:off x="4584" y="3007"/>
                      <a:ext cx="9" cy="6"/>
                      <a:chOff x="4584" y="3007"/>
                      <a:chExt cx="9" cy="6"/>
                    </a:xfrm>
                  </p:grpSpPr>
                  <p:sp>
                    <p:nvSpPr>
                      <p:cNvPr id="3859" name="Freeform 46"/>
                      <p:cNvSpPr>
                        <a:spLocks/>
                      </p:cNvSpPr>
                      <p:nvPr/>
                    </p:nvSpPr>
                    <p:spPr bwMode="auto">
                      <a:xfrm>
                        <a:off x="4584" y="3007"/>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3860" name="Freeform 47"/>
                      <p:cNvSpPr>
                        <a:spLocks/>
                      </p:cNvSpPr>
                      <p:nvPr/>
                    </p:nvSpPr>
                    <p:spPr bwMode="auto">
                      <a:xfrm>
                        <a:off x="4585" y="3007"/>
                        <a:ext cx="7" cy="3"/>
                      </a:xfrm>
                      <a:custGeom>
                        <a:avLst/>
                        <a:gdLst>
                          <a:gd name="T0" fmla="*/ 0 w 7"/>
                          <a:gd name="T1" fmla="*/ 0 h 4"/>
                          <a:gd name="T2" fmla="*/ 5 w 7"/>
                          <a:gd name="T3" fmla="*/ 0 h 4"/>
                          <a:gd name="T4" fmla="*/ 5 w 7"/>
                          <a:gd name="T5" fmla="*/ 0 h 4"/>
                          <a:gd name="T6" fmla="*/ 5 w 7"/>
                          <a:gd name="T7" fmla="*/ 1 h 4"/>
                          <a:gd name="T8" fmla="*/ 7 w 7"/>
                          <a:gd name="T9" fmla="*/ 2 h 4"/>
                          <a:gd name="T10" fmla="*/ 2 w 7"/>
                          <a:gd name="T11" fmla="*/ 2 h 4"/>
                          <a:gd name="T12" fmla="*/ 1 w 7"/>
                          <a:gd name="T13" fmla="*/ 2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861" name="Freeform 48"/>
                      <p:cNvSpPr>
                        <a:spLocks/>
                      </p:cNvSpPr>
                      <p:nvPr/>
                    </p:nvSpPr>
                    <p:spPr bwMode="auto">
                      <a:xfrm>
                        <a:off x="4586" y="3010"/>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3"/>
                            </a:lnTo>
                            <a:lnTo>
                              <a:pt x="0" y="2"/>
                            </a:lnTo>
                            <a:lnTo>
                              <a:pt x="1" y="0"/>
                            </a:lnTo>
                            <a:lnTo>
                              <a:pt x="6" y="0"/>
                            </a:lnTo>
                            <a:lnTo>
                              <a:pt x="7" y="7"/>
                            </a:lnTo>
                            <a:lnTo>
                              <a:pt x="0" y="7"/>
                            </a:lnTo>
                            <a:close/>
                          </a:path>
                        </a:pathLst>
                      </a:custGeom>
                      <a:solidFill>
                        <a:srgbClr val="C0C0C0"/>
                      </a:solidFill>
                      <a:ln w="9525">
                        <a:noFill/>
                        <a:round/>
                        <a:headEnd/>
                        <a:tailEnd/>
                      </a:ln>
                    </p:spPr>
                    <p:txBody>
                      <a:bodyPr/>
                      <a:lstStyle/>
                      <a:p>
                        <a:endParaRPr lang="en-US"/>
                      </a:p>
                    </p:txBody>
                  </p:sp>
                </p:grpSp>
                <p:grpSp>
                  <p:nvGrpSpPr>
                    <p:cNvPr id="24" name="Group 49"/>
                    <p:cNvGrpSpPr>
                      <a:grpSpLocks/>
                    </p:cNvGrpSpPr>
                    <p:nvPr/>
                  </p:nvGrpSpPr>
                  <p:grpSpPr bwMode="auto">
                    <a:xfrm>
                      <a:off x="4586" y="3010"/>
                      <a:ext cx="10" cy="5"/>
                      <a:chOff x="4586" y="3010"/>
                      <a:chExt cx="10" cy="5"/>
                    </a:xfrm>
                  </p:grpSpPr>
                  <p:sp>
                    <p:nvSpPr>
                      <p:cNvPr id="3856" name="Freeform 50"/>
                      <p:cNvSpPr>
                        <a:spLocks/>
                      </p:cNvSpPr>
                      <p:nvPr/>
                    </p:nvSpPr>
                    <p:spPr bwMode="auto">
                      <a:xfrm>
                        <a:off x="4586" y="3010"/>
                        <a:ext cx="3" cy="5"/>
                      </a:xfrm>
                      <a:custGeom>
                        <a:avLst/>
                        <a:gdLst>
                          <a:gd name="T0" fmla="*/ 2 w 3"/>
                          <a:gd name="T1" fmla="*/ 1 h 9"/>
                          <a:gd name="T2" fmla="*/ 0 w 3"/>
                          <a:gd name="T3" fmla="*/ 1 h 9"/>
                          <a:gd name="T4" fmla="*/ 2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endParaRPr lang="en-US"/>
                      </a:p>
                    </p:txBody>
                  </p:sp>
                  <p:sp>
                    <p:nvSpPr>
                      <p:cNvPr id="3857" name="Freeform 51"/>
                      <p:cNvSpPr>
                        <a:spLocks/>
                      </p:cNvSpPr>
                      <p:nvPr/>
                    </p:nvSpPr>
                    <p:spPr bwMode="auto">
                      <a:xfrm>
                        <a:off x="4587" y="3010"/>
                        <a:ext cx="7" cy="3"/>
                      </a:xfrm>
                      <a:custGeom>
                        <a:avLst/>
                        <a:gdLst>
                          <a:gd name="T0" fmla="*/ 1 w 7"/>
                          <a:gd name="T1" fmla="*/ 0 h 5"/>
                          <a:gd name="T2" fmla="*/ 5 w 7"/>
                          <a:gd name="T3" fmla="*/ 0 h 5"/>
                          <a:gd name="T4" fmla="*/ 5 w 7"/>
                          <a:gd name="T5" fmla="*/ 0 h 5"/>
                          <a:gd name="T6" fmla="*/ 6 w 7"/>
                          <a:gd name="T7" fmla="*/ 1 h 5"/>
                          <a:gd name="T8" fmla="*/ 7 w 7"/>
                          <a:gd name="T9" fmla="*/ 1 h 5"/>
                          <a:gd name="T10" fmla="*/ 2 w 7"/>
                          <a:gd name="T11" fmla="*/ 1 h 5"/>
                          <a:gd name="T12" fmla="*/ 1 w 7"/>
                          <a:gd name="T13" fmla="*/ 1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6" y="1"/>
                            </a:lnTo>
                            <a:lnTo>
                              <a:pt x="7" y="5"/>
                            </a:lnTo>
                            <a:lnTo>
                              <a:pt x="2" y="5"/>
                            </a:lnTo>
                            <a:lnTo>
                              <a:pt x="1" y="3"/>
                            </a:lnTo>
                            <a:lnTo>
                              <a:pt x="0" y="0"/>
                            </a:lnTo>
                            <a:lnTo>
                              <a:pt x="1" y="0"/>
                            </a:lnTo>
                            <a:close/>
                          </a:path>
                        </a:pathLst>
                      </a:custGeom>
                      <a:solidFill>
                        <a:srgbClr val="E0E0E0"/>
                      </a:solidFill>
                      <a:ln w="9525">
                        <a:noFill/>
                        <a:round/>
                        <a:headEnd/>
                        <a:tailEnd/>
                      </a:ln>
                    </p:spPr>
                    <p:txBody>
                      <a:bodyPr/>
                      <a:lstStyle/>
                      <a:p>
                        <a:endParaRPr lang="en-US"/>
                      </a:p>
                    </p:txBody>
                  </p:sp>
                  <p:sp>
                    <p:nvSpPr>
                      <p:cNvPr id="3858" name="Freeform 52"/>
                      <p:cNvSpPr>
                        <a:spLocks/>
                      </p:cNvSpPr>
                      <p:nvPr/>
                    </p:nvSpPr>
                    <p:spPr bwMode="auto">
                      <a:xfrm>
                        <a:off x="4588" y="3013"/>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25" name="Group 53"/>
                    <p:cNvGrpSpPr>
                      <a:grpSpLocks/>
                    </p:cNvGrpSpPr>
                    <p:nvPr/>
                  </p:nvGrpSpPr>
                  <p:grpSpPr bwMode="auto">
                    <a:xfrm>
                      <a:off x="4589" y="3013"/>
                      <a:ext cx="9" cy="5"/>
                      <a:chOff x="4589" y="3013"/>
                      <a:chExt cx="9" cy="5"/>
                    </a:xfrm>
                  </p:grpSpPr>
                  <p:sp>
                    <p:nvSpPr>
                      <p:cNvPr id="3853" name="Freeform 54"/>
                      <p:cNvSpPr>
                        <a:spLocks/>
                      </p:cNvSpPr>
                      <p:nvPr/>
                    </p:nvSpPr>
                    <p:spPr bwMode="auto">
                      <a:xfrm>
                        <a:off x="4589" y="301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4"/>
                            </a:lnTo>
                            <a:lnTo>
                              <a:pt x="1" y="10"/>
                            </a:lnTo>
                            <a:close/>
                          </a:path>
                        </a:pathLst>
                      </a:custGeom>
                      <a:solidFill>
                        <a:srgbClr val="A0A0A0"/>
                      </a:solidFill>
                      <a:ln w="9525">
                        <a:noFill/>
                        <a:round/>
                        <a:headEnd/>
                        <a:tailEnd/>
                      </a:ln>
                    </p:spPr>
                    <p:txBody>
                      <a:bodyPr/>
                      <a:lstStyle/>
                      <a:p>
                        <a:endParaRPr lang="en-US"/>
                      </a:p>
                    </p:txBody>
                  </p:sp>
                  <p:sp>
                    <p:nvSpPr>
                      <p:cNvPr id="3854" name="Freeform 55"/>
                      <p:cNvSpPr>
                        <a:spLocks/>
                      </p:cNvSpPr>
                      <p:nvPr/>
                    </p:nvSpPr>
                    <p:spPr bwMode="auto">
                      <a:xfrm>
                        <a:off x="4590"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855" name="Freeform 56"/>
                      <p:cNvSpPr>
                        <a:spLocks/>
                      </p:cNvSpPr>
                      <p:nvPr/>
                    </p:nvSpPr>
                    <p:spPr bwMode="auto">
                      <a:xfrm>
                        <a:off x="4591" y="3015"/>
                        <a:ext cx="7" cy="3"/>
                      </a:xfrm>
                      <a:custGeom>
                        <a:avLst/>
                        <a:gdLst>
                          <a:gd name="T0" fmla="*/ 0 w 7"/>
                          <a:gd name="T1" fmla="*/ 1 h 6"/>
                          <a:gd name="T2" fmla="*/ 0 w 7"/>
                          <a:gd name="T3" fmla="*/ 1 h 6"/>
                          <a:gd name="T4" fmla="*/ 0 w 7"/>
                          <a:gd name="T5" fmla="*/ 1 h 6"/>
                          <a:gd name="T6" fmla="*/ 1 w 7"/>
                          <a:gd name="T7" fmla="*/ 0 h 6"/>
                          <a:gd name="T8" fmla="*/ 6 w 7"/>
                          <a:gd name="T9" fmla="*/ 0 h 6"/>
                          <a:gd name="T10" fmla="*/ 7 w 7"/>
                          <a:gd name="T11" fmla="*/ 1 h 6"/>
                          <a:gd name="T12" fmla="*/ 0 w 7"/>
                          <a:gd name="T13" fmla="*/ 1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2"/>
                            </a:lnTo>
                            <a:lnTo>
                              <a:pt x="1" y="0"/>
                            </a:lnTo>
                            <a:lnTo>
                              <a:pt x="6" y="0"/>
                            </a:lnTo>
                            <a:lnTo>
                              <a:pt x="7" y="6"/>
                            </a:lnTo>
                            <a:lnTo>
                              <a:pt x="0" y="6"/>
                            </a:lnTo>
                            <a:close/>
                          </a:path>
                        </a:pathLst>
                      </a:custGeom>
                      <a:solidFill>
                        <a:srgbClr val="C0C0C0"/>
                      </a:solidFill>
                      <a:ln w="9525">
                        <a:noFill/>
                        <a:round/>
                        <a:headEnd/>
                        <a:tailEnd/>
                      </a:ln>
                    </p:spPr>
                    <p:txBody>
                      <a:bodyPr/>
                      <a:lstStyle/>
                      <a:p>
                        <a:endParaRPr lang="en-US"/>
                      </a:p>
                    </p:txBody>
                  </p:sp>
                </p:grpSp>
                <p:grpSp>
                  <p:nvGrpSpPr>
                    <p:cNvPr id="26" name="Group 57"/>
                    <p:cNvGrpSpPr>
                      <a:grpSpLocks/>
                    </p:cNvGrpSpPr>
                    <p:nvPr/>
                  </p:nvGrpSpPr>
                  <p:grpSpPr bwMode="auto">
                    <a:xfrm>
                      <a:off x="4591" y="3016"/>
                      <a:ext cx="11" cy="5"/>
                      <a:chOff x="4591" y="3016"/>
                      <a:chExt cx="11" cy="5"/>
                    </a:xfrm>
                  </p:grpSpPr>
                  <p:sp>
                    <p:nvSpPr>
                      <p:cNvPr id="3850" name="Freeform 58"/>
                      <p:cNvSpPr>
                        <a:spLocks/>
                      </p:cNvSpPr>
                      <p:nvPr/>
                    </p:nvSpPr>
                    <p:spPr bwMode="auto">
                      <a:xfrm>
                        <a:off x="4591" y="3016"/>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3851" name="Freeform 59"/>
                      <p:cNvSpPr>
                        <a:spLocks/>
                      </p:cNvSpPr>
                      <p:nvPr/>
                    </p:nvSpPr>
                    <p:spPr bwMode="auto">
                      <a:xfrm>
                        <a:off x="4592" y="301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6"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852" name="Freeform 60"/>
                      <p:cNvSpPr>
                        <a:spLocks/>
                      </p:cNvSpPr>
                      <p:nvPr/>
                    </p:nvSpPr>
                    <p:spPr bwMode="auto">
                      <a:xfrm>
                        <a:off x="4593" y="3018"/>
                        <a:ext cx="9" cy="3"/>
                      </a:xfrm>
                      <a:custGeom>
                        <a:avLst/>
                        <a:gdLst>
                          <a:gd name="T0" fmla="*/ 0 w 9"/>
                          <a:gd name="T1" fmla="*/ 0 h 7"/>
                          <a:gd name="T2" fmla="*/ 0 w 9"/>
                          <a:gd name="T3" fmla="*/ 0 h 7"/>
                          <a:gd name="T4" fmla="*/ 1 w 9"/>
                          <a:gd name="T5" fmla="*/ 0 h 7"/>
                          <a:gd name="T6" fmla="*/ 1 w 9"/>
                          <a:gd name="T7" fmla="*/ 0 h 7"/>
                          <a:gd name="T8" fmla="*/ 6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6" y="0"/>
                            </a:lnTo>
                            <a:lnTo>
                              <a:pt x="9" y="7"/>
                            </a:lnTo>
                            <a:lnTo>
                              <a:pt x="0" y="7"/>
                            </a:lnTo>
                            <a:close/>
                          </a:path>
                        </a:pathLst>
                      </a:custGeom>
                      <a:solidFill>
                        <a:srgbClr val="C0C0C0"/>
                      </a:solidFill>
                      <a:ln w="9525">
                        <a:noFill/>
                        <a:round/>
                        <a:headEnd/>
                        <a:tailEnd/>
                      </a:ln>
                    </p:spPr>
                    <p:txBody>
                      <a:bodyPr/>
                      <a:lstStyle/>
                      <a:p>
                        <a:endParaRPr lang="en-US"/>
                      </a:p>
                    </p:txBody>
                  </p:sp>
                </p:grpSp>
                <p:grpSp>
                  <p:nvGrpSpPr>
                    <p:cNvPr id="27" name="Group 61"/>
                    <p:cNvGrpSpPr>
                      <a:grpSpLocks/>
                    </p:cNvGrpSpPr>
                    <p:nvPr/>
                  </p:nvGrpSpPr>
                  <p:grpSpPr bwMode="auto">
                    <a:xfrm>
                      <a:off x="4594" y="3019"/>
                      <a:ext cx="20" cy="17"/>
                      <a:chOff x="4594" y="3019"/>
                      <a:chExt cx="20" cy="17"/>
                    </a:xfrm>
                  </p:grpSpPr>
                  <p:grpSp>
                    <p:nvGrpSpPr>
                      <p:cNvPr id="28" name="Group 62"/>
                      <p:cNvGrpSpPr>
                        <a:grpSpLocks/>
                      </p:cNvGrpSpPr>
                      <p:nvPr/>
                    </p:nvGrpSpPr>
                    <p:grpSpPr bwMode="auto">
                      <a:xfrm>
                        <a:off x="4594" y="3019"/>
                        <a:ext cx="10" cy="5"/>
                        <a:chOff x="4594" y="3019"/>
                        <a:chExt cx="10" cy="5"/>
                      </a:xfrm>
                    </p:grpSpPr>
                    <p:sp>
                      <p:nvSpPr>
                        <p:cNvPr id="3847" name="Freeform 63"/>
                        <p:cNvSpPr>
                          <a:spLocks/>
                        </p:cNvSpPr>
                        <p:nvPr/>
                      </p:nvSpPr>
                      <p:spPr bwMode="auto">
                        <a:xfrm>
                          <a:off x="4594" y="3019"/>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3848" name="Freeform 64"/>
                        <p:cNvSpPr>
                          <a:spLocks/>
                        </p:cNvSpPr>
                        <p:nvPr/>
                      </p:nvSpPr>
                      <p:spPr bwMode="auto">
                        <a:xfrm>
                          <a:off x="4595" y="3019"/>
                          <a:ext cx="8" cy="2"/>
                        </a:xfrm>
                        <a:custGeom>
                          <a:avLst/>
                          <a:gdLst>
                            <a:gd name="T0" fmla="*/ 0 w 8"/>
                            <a:gd name="T1" fmla="*/ 0 h 5"/>
                            <a:gd name="T2" fmla="*/ 4 w 8"/>
                            <a:gd name="T3" fmla="*/ 0 h 5"/>
                            <a:gd name="T4" fmla="*/ 4 w 8"/>
                            <a:gd name="T5" fmla="*/ 0 h 5"/>
                            <a:gd name="T6" fmla="*/ 6 w 8"/>
                            <a:gd name="T7" fmla="*/ 0 h 5"/>
                            <a:gd name="T8" fmla="*/ 8 w 8"/>
                            <a:gd name="T9" fmla="*/ 0 h 5"/>
                            <a:gd name="T10" fmla="*/ 1 w 8"/>
                            <a:gd name="T11" fmla="*/ 0 h 5"/>
                            <a:gd name="T12" fmla="*/ 0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4" y="0"/>
                              </a:lnTo>
                              <a:lnTo>
                                <a:pt x="4" y="2"/>
                              </a:lnTo>
                              <a:lnTo>
                                <a:pt x="6" y="3"/>
                              </a:lnTo>
                              <a:lnTo>
                                <a:pt x="8" y="5"/>
                              </a:lnTo>
                              <a:lnTo>
                                <a:pt x="1" y="5"/>
                              </a:lnTo>
                              <a:lnTo>
                                <a:pt x="0" y="3"/>
                              </a:lnTo>
                              <a:lnTo>
                                <a:pt x="0" y="2"/>
                              </a:lnTo>
                              <a:lnTo>
                                <a:pt x="0" y="0"/>
                              </a:lnTo>
                              <a:close/>
                            </a:path>
                          </a:pathLst>
                        </a:custGeom>
                        <a:solidFill>
                          <a:srgbClr val="E0E0E0"/>
                        </a:solidFill>
                        <a:ln w="9525">
                          <a:noFill/>
                          <a:round/>
                          <a:headEnd/>
                          <a:tailEnd/>
                        </a:ln>
                      </p:spPr>
                      <p:txBody>
                        <a:bodyPr/>
                        <a:lstStyle/>
                        <a:p>
                          <a:endParaRPr lang="en-US"/>
                        </a:p>
                      </p:txBody>
                    </p:sp>
                    <p:sp>
                      <p:nvSpPr>
                        <p:cNvPr id="3849" name="Freeform 65"/>
                        <p:cNvSpPr>
                          <a:spLocks/>
                        </p:cNvSpPr>
                        <p:nvPr/>
                      </p:nvSpPr>
                      <p:spPr bwMode="auto">
                        <a:xfrm>
                          <a:off x="4595" y="3021"/>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4"/>
                              </a:lnTo>
                              <a:lnTo>
                                <a:pt x="1" y="1"/>
                              </a:lnTo>
                              <a:lnTo>
                                <a:pt x="1" y="0"/>
                              </a:lnTo>
                              <a:lnTo>
                                <a:pt x="8" y="0"/>
                              </a:lnTo>
                              <a:lnTo>
                                <a:pt x="9" y="6"/>
                              </a:lnTo>
                              <a:lnTo>
                                <a:pt x="0" y="6"/>
                              </a:lnTo>
                              <a:close/>
                            </a:path>
                          </a:pathLst>
                        </a:custGeom>
                        <a:solidFill>
                          <a:srgbClr val="C0C0C0"/>
                        </a:solidFill>
                        <a:ln w="9525">
                          <a:noFill/>
                          <a:round/>
                          <a:headEnd/>
                          <a:tailEnd/>
                        </a:ln>
                      </p:spPr>
                      <p:txBody>
                        <a:bodyPr/>
                        <a:lstStyle/>
                        <a:p>
                          <a:endParaRPr lang="en-US"/>
                        </a:p>
                      </p:txBody>
                    </p:sp>
                  </p:grpSp>
                  <p:grpSp>
                    <p:nvGrpSpPr>
                      <p:cNvPr id="29" name="Group 66"/>
                      <p:cNvGrpSpPr>
                        <a:grpSpLocks/>
                      </p:cNvGrpSpPr>
                      <p:nvPr/>
                    </p:nvGrpSpPr>
                    <p:grpSpPr bwMode="auto">
                      <a:xfrm>
                        <a:off x="4596" y="3022"/>
                        <a:ext cx="10" cy="6"/>
                        <a:chOff x="4596" y="3022"/>
                        <a:chExt cx="10" cy="6"/>
                      </a:xfrm>
                    </p:grpSpPr>
                    <p:sp>
                      <p:nvSpPr>
                        <p:cNvPr id="3844" name="Freeform 67"/>
                        <p:cNvSpPr>
                          <a:spLocks/>
                        </p:cNvSpPr>
                        <p:nvPr/>
                      </p:nvSpPr>
                      <p:spPr bwMode="auto">
                        <a:xfrm>
                          <a:off x="4596" y="3022"/>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3845" name="Freeform 68"/>
                        <p:cNvSpPr>
                          <a:spLocks/>
                        </p:cNvSpPr>
                        <p:nvPr/>
                      </p:nvSpPr>
                      <p:spPr bwMode="auto">
                        <a:xfrm>
                          <a:off x="4597" y="3022"/>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8"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3846" name="Freeform 69"/>
                        <p:cNvSpPr>
                          <a:spLocks/>
                        </p:cNvSpPr>
                        <p:nvPr/>
                      </p:nvSpPr>
                      <p:spPr bwMode="auto">
                        <a:xfrm>
                          <a:off x="4597" y="3024"/>
                          <a:ext cx="9" cy="4"/>
                        </a:xfrm>
                        <a:custGeom>
                          <a:avLst/>
                          <a:gdLst>
                            <a:gd name="T0" fmla="*/ 0 w 9"/>
                            <a:gd name="T1" fmla="*/ 1 h 6"/>
                            <a:gd name="T2" fmla="*/ 1 w 9"/>
                            <a:gd name="T3" fmla="*/ 1 h 6"/>
                            <a:gd name="T4" fmla="*/ 1 w 9"/>
                            <a:gd name="T5" fmla="*/ 1 h 6"/>
                            <a:gd name="T6" fmla="*/ 2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1" y="3"/>
                              </a:lnTo>
                              <a:lnTo>
                                <a:pt x="1" y="1"/>
                              </a:lnTo>
                              <a:lnTo>
                                <a:pt x="2" y="0"/>
                              </a:lnTo>
                              <a:lnTo>
                                <a:pt x="8" y="0"/>
                              </a:lnTo>
                              <a:lnTo>
                                <a:pt x="9" y="6"/>
                              </a:lnTo>
                              <a:lnTo>
                                <a:pt x="0" y="6"/>
                              </a:lnTo>
                              <a:close/>
                            </a:path>
                          </a:pathLst>
                        </a:custGeom>
                        <a:solidFill>
                          <a:srgbClr val="C0C0C0"/>
                        </a:solidFill>
                        <a:ln w="9525">
                          <a:noFill/>
                          <a:round/>
                          <a:headEnd/>
                          <a:tailEnd/>
                        </a:ln>
                      </p:spPr>
                      <p:txBody>
                        <a:bodyPr/>
                        <a:lstStyle/>
                        <a:p>
                          <a:endParaRPr lang="en-US"/>
                        </a:p>
                      </p:txBody>
                    </p:sp>
                  </p:grpSp>
                  <p:grpSp>
                    <p:nvGrpSpPr>
                      <p:cNvPr id="30" name="Group 70"/>
                      <p:cNvGrpSpPr>
                        <a:grpSpLocks/>
                      </p:cNvGrpSpPr>
                      <p:nvPr/>
                    </p:nvGrpSpPr>
                    <p:grpSpPr bwMode="auto">
                      <a:xfrm>
                        <a:off x="4598" y="3025"/>
                        <a:ext cx="11" cy="5"/>
                        <a:chOff x="4598" y="3025"/>
                        <a:chExt cx="11" cy="5"/>
                      </a:xfrm>
                    </p:grpSpPr>
                    <p:sp>
                      <p:nvSpPr>
                        <p:cNvPr id="3841" name="Freeform 71"/>
                        <p:cNvSpPr>
                          <a:spLocks/>
                        </p:cNvSpPr>
                        <p:nvPr/>
                      </p:nvSpPr>
                      <p:spPr bwMode="auto">
                        <a:xfrm>
                          <a:off x="4598" y="3025"/>
                          <a:ext cx="4" cy="5"/>
                        </a:xfrm>
                        <a:custGeom>
                          <a:avLst/>
                          <a:gdLst>
                            <a:gd name="T0" fmla="*/ 3 w 4"/>
                            <a:gd name="T1" fmla="*/ 1 h 10"/>
                            <a:gd name="T2" fmla="*/ 0 w 4"/>
                            <a:gd name="T3" fmla="*/ 1 h 10"/>
                            <a:gd name="T4" fmla="*/ 1 w 4"/>
                            <a:gd name="T5" fmla="*/ 0 h 10"/>
                            <a:gd name="T6" fmla="*/ 4 w 4"/>
                            <a:gd name="T7" fmla="*/ 1 h 10"/>
                            <a:gd name="T8" fmla="*/ 3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10"/>
                              </a:moveTo>
                              <a:lnTo>
                                <a:pt x="0" y="4"/>
                              </a:lnTo>
                              <a:lnTo>
                                <a:pt x="1" y="0"/>
                              </a:lnTo>
                              <a:lnTo>
                                <a:pt x="4" y="5"/>
                              </a:lnTo>
                              <a:lnTo>
                                <a:pt x="3" y="10"/>
                              </a:lnTo>
                              <a:close/>
                            </a:path>
                          </a:pathLst>
                        </a:custGeom>
                        <a:solidFill>
                          <a:srgbClr val="A0A0A0"/>
                        </a:solidFill>
                        <a:ln w="9525">
                          <a:noFill/>
                          <a:round/>
                          <a:headEnd/>
                          <a:tailEnd/>
                        </a:ln>
                      </p:spPr>
                      <p:txBody>
                        <a:bodyPr/>
                        <a:lstStyle/>
                        <a:p>
                          <a:endParaRPr lang="en-US"/>
                        </a:p>
                      </p:txBody>
                    </p:sp>
                    <p:sp>
                      <p:nvSpPr>
                        <p:cNvPr id="3842" name="Freeform 72"/>
                        <p:cNvSpPr>
                          <a:spLocks/>
                        </p:cNvSpPr>
                        <p:nvPr/>
                      </p:nvSpPr>
                      <p:spPr bwMode="auto">
                        <a:xfrm>
                          <a:off x="4599" y="3025"/>
                          <a:ext cx="8" cy="3"/>
                        </a:xfrm>
                        <a:custGeom>
                          <a:avLst/>
                          <a:gdLst>
                            <a:gd name="T0" fmla="*/ 0 w 8"/>
                            <a:gd name="T1" fmla="*/ 0 h 5"/>
                            <a:gd name="T2" fmla="*/ 6 w 8"/>
                            <a:gd name="T3" fmla="*/ 0 h 5"/>
                            <a:gd name="T4" fmla="*/ 6 w 8"/>
                            <a:gd name="T5" fmla="*/ 0 h 5"/>
                            <a:gd name="T6" fmla="*/ 7 w 8"/>
                            <a:gd name="T7" fmla="*/ 1 h 5"/>
                            <a:gd name="T8" fmla="*/ 8 w 8"/>
                            <a:gd name="T9" fmla="*/ 1 h 5"/>
                            <a:gd name="T10" fmla="*/ 3 w 8"/>
                            <a:gd name="T11" fmla="*/ 1 h 5"/>
                            <a:gd name="T12" fmla="*/ 2 w 8"/>
                            <a:gd name="T13" fmla="*/ 1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7" y="2"/>
                              </a:lnTo>
                              <a:lnTo>
                                <a:pt x="8" y="5"/>
                              </a:lnTo>
                              <a:lnTo>
                                <a:pt x="3" y="5"/>
                              </a:lnTo>
                              <a:lnTo>
                                <a:pt x="2" y="4"/>
                              </a:lnTo>
                              <a:lnTo>
                                <a:pt x="0" y="0"/>
                              </a:lnTo>
                              <a:close/>
                            </a:path>
                          </a:pathLst>
                        </a:custGeom>
                        <a:solidFill>
                          <a:srgbClr val="E0E0E0"/>
                        </a:solidFill>
                        <a:ln w="9525">
                          <a:noFill/>
                          <a:round/>
                          <a:headEnd/>
                          <a:tailEnd/>
                        </a:ln>
                      </p:spPr>
                      <p:txBody>
                        <a:bodyPr/>
                        <a:lstStyle/>
                        <a:p>
                          <a:endParaRPr lang="en-US"/>
                        </a:p>
                      </p:txBody>
                    </p:sp>
                    <p:sp>
                      <p:nvSpPr>
                        <p:cNvPr id="3843" name="Freeform 73"/>
                        <p:cNvSpPr>
                          <a:spLocks/>
                        </p:cNvSpPr>
                        <p:nvPr/>
                      </p:nvSpPr>
                      <p:spPr bwMode="auto">
                        <a:xfrm>
                          <a:off x="4601" y="3028"/>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0" y="2"/>
                              </a:lnTo>
                              <a:lnTo>
                                <a:pt x="1" y="0"/>
                              </a:lnTo>
                              <a:lnTo>
                                <a:pt x="6" y="0"/>
                              </a:lnTo>
                              <a:lnTo>
                                <a:pt x="8" y="5"/>
                              </a:lnTo>
                              <a:lnTo>
                                <a:pt x="0" y="5"/>
                              </a:lnTo>
                              <a:close/>
                            </a:path>
                          </a:pathLst>
                        </a:custGeom>
                        <a:solidFill>
                          <a:srgbClr val="C0C0C0"/>
                        </a:solidFill>
                        <a:ln w="9525">
                          <a:noFill/>
                          <a:round/>
                          <a:headEnd/>
                          <a:tailEnd/>
                        </a:ln>
                      </p:spPr>
                      <p:txBody>
                        <a:bodyPr/>
                        <a:lstStyle/>
                        <a:p>
                          <a:endParaRPr lang="en-US"/>
                        </a:p>
                      </p:txBody>
                    </p:sp>
                  </p:grpSp>
                  <p:grpSp>
                    <p:nvGrpSpPr>
                      <p:cNvPr id="31" name="Group 74"/>
                      <p:cNvGrpSpPr>
                        <a:grpSpLocks/>
                      </p:cNvGrpSpPr>
                      <p:nvPr/>
                    </p:nvGrpSpPr>
                    <p:grpSpPr bwMode="auto">
                      <a:xfrm>
                        <a:off x="4602" y="3028"/>
                        <a:ext cx="9" cy="5"/>
                        <a:chOff x="4602" y="3028"/>
                        <a:chExt cx="9" cy="5"/>
                      </a:xfrm>
                    </p:grpSpPr>
                    <p:sp>
                      <p:nvSpPr>
                        <p:cNvPr id="3838" name="Freeform 75"/>
                        <p:cNvSpPr>
                          <a:spLocks/>
                        </p:cNvSpPr>
                        <p:nvPr/>
                      </p:nvSpPr>
                      <p:spPr bwMode="auto">
                        <a:xfrm>
                          <a:off x="4602" y="3028"/>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3839" name="Freeform 76"/>
                        <p:cNvSpPr>
                          <a:spLocks/>
                        </p:cNvSpPr>
                        <p:nvPr/>
                      </p:nvSpPr>
                      <p:spPr bwMode="auto">
                        <a:xfrm>
                          <a:off x="4603" y="3028"/>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5" y="3"/>
                              </a:lnTo>
                              <a:lnTo>
                                <a:pt x="7" y="5"/>
                              </a:lnTo>
                              <a:lnTo>
                                <a:pt x="1"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3840" name="Freeform 77"/>
                        <p:cNvSpPr>
                          <a:spLocks/>
                        </p:cNvSpPr>
                        <p:nvPr/>
                      </p:nvSpPr>
                      <p:spPr bwMode="auto">
                        <a:xfrm>
                          <a:off x="4603" y="3030"/>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nvGrpSpPr>
                      <p:cNvPr id="3688" name="Group 78"/>
                      <p:cNvGrpSpPr>
                        <a:grpSpLocks/>
                      </p:cNvGrpSpPr>
                      <p:nvPr/>
                    </p:nvGrpSpPr>
                    <p:grpSpPr bwMode="auto">
                      <a:xfrm>
                        <a:off x="4604" y="3031"/>
                        <a:ext cx="10" cy="5"/>
                        <a:chOff x="4604" y="3031"/>
                        <a:chExt cx="10" cy="5"/>
                      </a:xfrm>
                    </p:grpSpPr>
                    <p:sp>
                      <p:nvSpPr>
                        <p:cNvPr id="3835" name="Freeform 79"/>
                        <p:cNvSpPr>
                          <a:spLocks/>
                        </p:cNvSpPr>
                        <p:nvPr/>
                      </p:nvSpPr>
                      <p:spPr bwMode="auto">
                        <a:xfrm>
                          <a:off x="4604" y="303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3836" name="Freeform 80"/>
                        <p:cNvSpPr>
                          <a:spLocks/>
                        </p:cNvSpPr>
                        <p:nvPr/>
                      </p:nvSpPr>
                      <p:spPr bwMode="auto">
                        <a:xfrm>
                          <a:off x="4605" y="3031"/>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2"/>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3837" name="Freeform 81"/>
                        <p:cNvSpPr>
                          <a:spLocks/>
                        </p:cNvSpPr>
                        <p:nvPr/>
                      </p:nvSpPr>
                      <p:spPr bwMode="auto">
                        <a:xfrm>
                          <a:off x="4606" y="3033"/>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3689" name="Group 82"/>
                    <p:cNvGrpSpPr>
                      <a:grpSpLocks/>
                    </p:cNvGrpSpPr>
                    <p:nvPr/>
                  </p:nvGrpSpPr>
                  <p:grpSpPr bwMode="auto">
                    <a:xfrm>
                      <a:off x="4606" y="3034"/>
                      <a:ext cx="20" cy="17"/>
                      <a:chOff x="4606" y="3034"/>
                      <a:chExt cx="20" cy="17"/>
                    </a:xfrm>
                  </p:grpSpPr>
                  <p:grpSp>
                    <p:nvGrpSpPr>
                      <p:cNvPr id="3690" name="Group 83"/>
                      <p:cNvGrpSpPr>
                        <a:grpSpLocks/>
                      </p:cNvGrpSpPr>
                      <p:nvPr/>
                    </p:nvGrpSpPr>
                    <p:grpSpPr bwMode="auto">
                      <a:xfrm>
                        <a:off x="4606" y="3034"/>
                        <a:ext cx="10" cy="5"/>
                        <a:chOff x="4606" y="3034"/>
                        <a:chExt cx="10" cy="5"/>
                      </a:xfrm>
                    </p:grpSpPr>
                    <p:sp>
                      <p:nvSpPr>
                        <p:cNvPr id="3827" name="Freeform 84"/>
                        <p:cNvSpPr>
                          <a:spLocks/>
                        </p:cNvSpPr>
                        <p:nvPr/>
                      </p:nvSpPr>
                      <p:spPr bwMode="auto">
                        <a:xfrm>
                          <a:off x="4606" y="3034"/>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endParaRPr lang="en-US"/>
                        </a:p>
                      </p:txBody>
                    </p:sp>
                    <p:sp>
                      <p:nvSpPr>
                        <p:cNvPr id="3828" name="Freeform 85"/>
                        <p:cNvSpPr>
                          <a:spLocks/>
                        </p:cNvSpPr>
                        <p:nvPr/>
                      </p:nvSpPr>
                      <p:spPr bwMode="auto">
                        <a:xfrm>
                          <a:off x="4607" y="303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3829" name="Freeform 86"/>
                        <p:cNvSpPr>
                          <a:spLocks/>
                        </p:cNvSpPr>
                        <p:nvPr/>
                      </p:nvSpPr>
                      <p:spPr bwMode="auto">
                        <a:xfrm>
                          <a:off x="4608" y="3037"/>
                          <a:ext cx="8" cy="2"/>
                        </a:xfrm>
                        <a:custGeom>
                          <a:avLst/>
                          <a:gdLst>
                            <a:gd name="T0" fmla="*/ 0 w 8"/>
                            <a:gd name="T1" fmla="*/ 1 h 4"/>
                            <a:gd name="T2" fmla="*/ 0 w 8"/>
                            <a:gd name="T3" fmla="*/ 1 h 4"/>
                            <a:gd name="T4" fmla="*/ 1 w 8"/>
                            <a:gd name="T5" fmla="*/ 0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3691" name="Group 87"/>
                      <p:cNvGrpSpPr>
                        <a:grpSpLocks/>
                      </p:cNvGrpSpPr>
                      <p:nvPr/>
                    </p:nvGrpSpPr>
                    <p:grpSpPr bwMode="auto">
                      <a:xfrm>
                        <a:off x="4609" y="3037"/>
                        <a:ext cx="9" cy="5"/>
                        <a:chOff x="4609" y="3037"/>
                        <a:chExt cx="9" cy="5"/>
                      </a:xfrm>
                    </p:grpSpPr>
                    <p:sp>
                      <p:nvSpPr>
                        <p:cNvPr id="3824" name="Freeform 88"/>
                        <p:cNvSpPr>
                          <a:spLocks/>
                        </p:cNvSpPr>
                        <p:nvPr/>
                      </p:nvSpPr>
                      <p:spPr bwMode="auto">
                        <a:xfrm>
                          <a:off x="4609" y="3037"/>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3825" name="Freeform 89"/>
                        <p:cNvSpPr>
                          <a:spLocks/>
                        </p:cNvSpPr>
                        <p:nvPr/>
                      </p:nvSpPr>
                      <p:spPr bwMode="auto">
                        <a:xfrm>
                          <a:off x="4610" y="3037"/>
                          <a:ext cx="7" cy="2"/>
                        </a:xfrm>
                        <a:custGeom>
                          <a:avLst/>
                          <a:gdLst>
                            <a:gd name="T0" fmla="*/ 0 w 7"/>
                            <a:gd name="T1" fmla="*/ 0 h 4"/>
                            <a:gd name="T2" fmla="*/ 4 w 7"/>
                            <a:gd name="T3" fmla="*/ 0 h 4"/>
                            <a:gd name="T4" fmla="*/ 5 w 7"/>
                            <a:gd name="T5" fmla="*/ 0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0"/>
                              </a:lnTo>
                              <a:lnTo>
                                <a:pt x="5" y="1"/>
                              </a:lnTo>
                              <a:lnTo>
                                <a:pt x="7" y="4"/>
                              </a:lnTo>
                              <a:lnTo>
                                <a:pt x="1"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826" name="Freeform 90"/>
                        <p:cNvSpPr>
                          <a:spLocks/>
                        </p:cNvSpPr>
                        <p:nvPr/>
                      </p:nvSpPr>
                      <p:spPr bwMode="auto">
                        <a:xfrm>
                          <a:off x="4610" y="3039"/>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3692" name="Group 91"/>
                      <p:cNvGrpSpPr>
                        <a:grpSpLocks/>
                      </p:cNvGrpSpPr>
                      <p:nvPr/>
                    </p:nvGrpSpPr>
                    <p:grpSpPr bwMode="auto">
                      <a:xfrm>
                        <a:off x="4611" y="3040"/>
                        <a:ext cx="10" cy="5"/>
                        <a:chOff x="4611" y="3040"/>
                        <a:chExt cx="10" cy="5"/>
                      </a:xfrm>
                    </p:grpSpPr>
                    <p:sp>
                      <p:nvSpPr>
                        <p:cNvPr id="3821" name="Freeform 92"/>
                        <p:cNvSpPr>
                          <a:spLocks/>
                        </p:cNvSpPr>
                        <p:nvPr/>
                      </p:nvSpPr>
                      <p:spPr bwMode="auto">
                        <a:xfrm>
                          <a:off x="4611" y="3040"/>
                          <a:ext cx="3" cy="5"/>
                        </a:xfrm>
                        <a:custGeom>
                          <a:avLst/>
                          <a:gdLst>
                            <a:gd name="T0" fmla="*/ 2 w 3"/>
                            <a:gd name="T1" fmla="*/ 1 h 9"/>
                            <a:gd name="T2" fmla="*/ 0 w 3"/>
                            <a:gd name="T3" fmla="*/ 1 h 9"/>
                            <a:gd name="T4" fmla="*/ 1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3822" name="Freeform 93"/>
                        <p:cNvSpPr>
                          <a:spLocks/>
                        </p:cNvSpPr>
                        <p:nvPr/>
                      </p:nvSpPr>
                      <p:spPr bwMode="auto">
                        <a:xfrm>
                          <a:off x="4612" y="3040"/>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3823" name="Freeform 94"/>
                        <p:cNvSpPr>
                          <a:spLocks/>
                        </p:cNvSpPr>
                        <p:nvPr/>
                      </p:nvSpPr>
                      <p:spPr bwMode="auto">
                        <a:xfrm>
                          <a:off x="4613" y="3042"/>
                          <a:ext cx="8" cy="3"/>
                        </a:xfrm>
                        <a:custGeom>
                          <a:avLst/>
                          <a:gdLst>
                            <a:gd name="T0" fmla="*/ 0 w 8"/>
                            <a:gd name="T1" fmla="*/ 2 h 4"/>
                            <a:gd name="T2" fmla="*/ 0 w 8"/>
                            <a:gd name="T3" fmla="*/ 2 h 4"/>
                            <a:gd name="T4" fmla="*/ 0 w 8"/>
                            <a:gd name="T5" fmla="*/ 1 h 4"/>
                            <a:gd name="T6" fmla="*/ 1 w 8"/>
                            <a:gd name="T7" fmla="*/ 0 h 4"/>
                            <a:gd name="T8" fmla="*/ 6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3708" name="Group 95"/>
                      <p:cNvGrpSpPr>
                        <a:grpSpLocks/>
                      </p:cNvGrpSpPr>
                      <p:nvPr/>
                    </p:nvGrpSpPr>
                    <p:grpSpPr bwMode="auto">
                      <a:xfrm>
                        <a:off x="4614" y="3042"/>
                        <a:ext cx="10" cy="6"/>
                        <a:chOff x="4614" y="3042"/>
                        <a:chExt cx="10" cy="6"/>
                      </a:xfrm>
                    </p:grpSpPr>
                    <p:sp>
                      <p:nvSpPr>
                        <p:cNvPr id="3818" name="Freeform 96"/>
                        <p:cNvSpPr>
                          <a:spLocks/>
                        </p:cNvSpPr>
                        <p:nvPr/>
                      </p:nvSpPr>
                      <p:spPr bwMode="auto">
                        <a:xfrm>
                          <a:off x="4614" y="3042"/>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3819" name="Freeform 97"/>
                        <p:cNvSpPr>
                          <a:spLocks/>
                        </p:cNvSpPr>
                        <p:nvPr/>
                      </p:nvSpPr>
                      <p:spPr bwMode="auto">
                        <a:xfrm>
                          <a:off x="4615" y="3043"/>
                          <a:ext cx="8" cy="2"/>
                        </a:xfrm>
                        <a:custGeom>
                          <a:avLst/>
                          <a:gdLst>
                            <a:gd name="T0" fmla="*/ 0 w 8"/>
                            <a:gd name="T1" fmla="*/ 0 h 3"/>
                            <a:gd name="T2" fmla="*/ 4 w 8"/>
                            <a:gd name="T3" fmla="*/ 0 h 3"/>
                            <a:gd name="T4" fmla="*/ 4 w 8"/>
                            <a:gd name="T5" fmla="*/ 0 h 3"/>
                            <a:gd name="T6" fmla="*/ 6 w 8"/>
                            <a:gd name="T7" fmla="*/ 1 h 3"/>
                            <a:gd name="T8" fmla="*/ 8 w 8"/>
                            <a:gd name="T9" fmla="*/ 1 h 3"/>
                            <a:gd name="T10" fmla="*/ 1 w 8"/>
                            <a:gd name="T11" fmla="*/ 1 h 3"/>
                            <a:gd name="T12" fmla="*/ 0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4" y="0"/>
                              </a:lnTo>
                              <a:lnTo>
                                <a:pt x="6" y="2"/>
                              </a:lnTo>
                              <a:lnTo>
                                <a:pt x="8" y="3"/>
                              </a:lnTo>
                              <a:lnTo>
                                <a:pt x="1" y="3"/>
                              </a:lnTo>
                              <a:lnTo>
                                <a:pt x="0" y="3"/>
                              </a:lnTo>
                              <a:lnTo>
                                <a:pt x="0" y="0"/>
                              </a:lnTo>
                              <a:close/>
                            </a:path>
                          </a:pathLst>
                        </a:custGeom>
                        <a:solidFill>
                          <a:srgbClr val="E0E0E0"/>
                        </a:solidFill>
                        <a:ln w="9525">
                          <a:noFill/>
                          <a:round/>
                          <a:headEnd/>
                          <a:tailEnd/>
                        </a:ln>
                      </p:spPr>
                      <p:txBody>
                        <a:bodyPr/>
                        <a:lstStyle/>
                        <a:p>
                          <a:endParaRPr lang="en-US"/>
                        </a:p>
                      </p:txBody>
                    </p:sp>
                    <p:sp>
                      <p:nvSpPr>
                        <p:cNvPr id="3820" name="Freeform 98"/>
                        <p:cNvSpPr>
                          <a:spLocks/>
                        </p:cNvSpPr>
                        <p:nvPr/>
                      </p:nvSpPr>
                      <p:spPr bwMode="auto">
                        <a:xfrm>
                          <a:off x="4615" y="3045"/>
                          <a:ext cx="9" cy="3"/>
                        </a:xfrm>
                        <a:custGeom>
                          <a:avLst/>
                          <a:gdLst>
                            <a:gd name="T0" fmla="*/ 0 w 9"/>
                            <a:gd name="T1" fmla="*/ 1 h 5"/>
                            <a:gd name="T2" fmla="*/ 0 w 9"/>
                            <a:gd name="T3" fmla="*/ 1 h 5"/>
                            <a:gd name="T4" fmla="*/ 1 w 9"/>
                            <a:gd name="T5" fmla="*/ 0 h 5"/>
                            <a:gd name="T6" fmla="*/ 1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1"/>
                              </a:lnTo>
                              <a:lnTo>
                                <a:pt x="1"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3709" name="Group 99"/>
                      <p:cNvGrpSpPr>
                        <a:grpSpLocks/>
                      </p:cNvGrpSpPr>
                      <p:nvPr/>
                    </p:nvGrpSpPr>
                    <p:grpSpPr bwMode="auto">
                      <a:xfrm>
                        <a:off x="4616" y="3045"/>
                        <a:ext cx="10" cy="6"/>
                        <a:chOff x="4616" y="3045"/>
                        <a:chExt cx="10" cy="6"/>
                      </a:xfrm>
                    </p:grpSpPr>
                    <p:sp>
                      <p:nvSpPr>
                        <p:cNvPr id="3815" name="Freeform 100"/>
                        <p:cNvSpPr>
                          <a:spLocks/>
                        </p:cNvSpPr>
                        <p:nvPr/>
                      </p:nvSpPr>
                      <p:spPr bwMode="auto">
                        <a:xfrm>
                          <a:off x="4616" y="3045"/>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3816" name="Freeform 101"/>
                        <p:cNvSpPr>
                          <a:spLocks/>
                        </p:cNvSpPr>
                        <p:nvPr/>
                      </p:nvSpPr>
                      <p:spPr bwMode="auto">
                        <a:xfrm>
                          <a:off x="4617" y="3045"/>
                          <a:ext cx="8" cy="3"/>
                        </a:xfrm>
                        <a:custGeom>
                          <a:avLst/>
                          <a:gdLst>
                            <a:gd name="T0" fmla="*/ 0 w 8"/>
                            <a:gd name="T1" fmla="*/ 0 h 5"/>
                            <a:gd name="T2" fmla="*/ 6 w 8"/>
                            <a:gd name="T3" fmla="*/ 0 h 5"/>
                            <a:gd name="T4" fmla="*/ 6 w 8"/>
                            <a:gd name="T5" fmla="*/ 1 h 5"/>
                            <a:gd name="T6" fmla="*/ 6 w 8"/>
                            <a:gd name="T7" fmla="*/ 1 h 5"/>
                            <a:gd name="T8" fmla="*/ 8 w 8"/>
                            <a:gd name="T9" fmla="*/ 1 h 5"/>
                            <a:gd name="T10" fmla="*/ 2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1"/>
                              </a:lnTo>
                              <a:lnTo>
                                <a:pt x="6" y="3"/>
                              </a:lnTo>
                              <a:lnTo>
                                <a:pt x="8" y="5"/>
                              </a:lnTo>
                              <a:lnTo>
                                <a:pt x="2" y="5"/>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817" name="Freeform 102"/>
                        <p:cNvSpPr>
                          <a:spLocks/>
                        </p:cNvSpPr>
                        <p:nvPr/>
                      </p:nvSpPr>
                      <p:spPr bwMode="auto">
                        <a:xfrm>
                          <a:off x="4618" y="3048"/>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3710" name="Group 103"/>
                    <p:cNvGrpSpPr>
                      <a:grpSpLocks/>
                    </p:cNvGrpSpPr>
                    <p:nvPr/>
                  </p:nvGrpSpPr>
                  <p:grpSpPr bwMode="auto">
                    <a:xfrm>
                      <a:off x="4618" y="3049"/>
                      <a:ext cx="10" cy="4"/>
                      <a:chOff x="4618" y="3049"/>
                      <a:chExt cx="10" cy="4"/>
                    </a:xfrm>
                  </p:grpSpPr>
                  <p:sp>
                    <p:nvSpPr>
                      <p:cNvPr id="3807" name="Freeform 104"/>
                      <p:cNvSpPr>
                        <a:spLocks/>
                      </p:cNvSpPr>
                      <p:nvPr/>
                    </p:nvSpPr>
                    <p:spPr bwMode="auto">
                      <a:xfrm>
                        <a:off x="4618" y="3049"/>
                        <a:ext cx="3" cy="4"/>
                      </a:xfrm>
                      <a:custGeom>
                        <a:avLst/>
                        <a:gdLst>
                          <a:gd name="T0" fmla="*/ 1 w 3"/>
                          <a:gd name="T1" fmla="*/ 0 h 9"/>
                          <a:gd name="T2" fmla="*/ 0 w 3"/>
                          <a:gd name="T3" fmla="*/ 0 h 9"/>
                          <a:gd name="T4" fmla="*/ 1 w 3"/>
                          <a:gd name="T5" fmla="*/ 0 h 9"/>
                          <a:gd name="T6" fmla="*/ 3 w 3"/>
                          <a:gd name="T7" fmla="*/ 0 h 9"/>
                          <a:gd name="T8" fmla="*/ 1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endParaRPr lang="en-US"/>
                      </a:p>
                    </p:txBody>
                  </p:sp>
                  <p:sp>
                    <p:nvSpPr>
                      <p:cNvPr id="3808" name="Freeform 105"/>
                      <p:cNvSpPr>
                        <a:spLocks/>
                      </p:cNvSpPr>
                      <p:nvPr/>
                    </p:nvSpPr>
                    <p:spPr bwMode="auto">
                      <a:xfrm>
                        <a:off x="4619" y="3049"/>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2" y="3"/>
                            </a:lnTo>
                            <a:lnTo>
                              <a:pt x="0" y="0"/>
                            </a:lnTo>
                            <a:close/>
                          </a:path>
                        </a:pathLst>
                      </a:custGeom>
                      <a:solidFill>
                        <a:srgbClr val="E0E0E0"/>
                      </a:solidFill>
                      <a:ln w="9525">
                        <a:noFill/>
                        <a:round/>
                        <a:headEnd/>
                        <a:tailEnd/>
                      </a:ln>
                    </p:spPr>
                    <p:txBody>
                      <a:bodyPr/>
                      <a:lstStyle/>
                      <a:p>
                        <a:endParaRPr lang="en-US"/>
                      </a:p>
                    </p:txBody>
                  </p:sp>
                  <p:sp>
                    <p:nvSpPr>
                      <p:cNvPr id="3809" name="Freeform 106"/>
                      <p:cNvSpPr>
                        <a:spLocks/>
                      </p:cNvSpPr>
                      <p:nvPr/>
                    </p:nvSpPr>
                    <p:spPr bwMode="auto">
                      <a:xfrm>
                        <a:off x="4621" y="3051"/>
                        <a:ext cx="7" cy="2"/>
                      </a:xfrm>
                      <a:custGeom>
                        <a:avLst/>
                        <a:gdLst>
                          <a:gd name="T0" fmla="*/ 0 w 7"/>
                          <a:gd name="T1" fmla="*/ 1 h 4"/>
                          <a:gd name="T2" fmla="*/ 0 w 7"/>
                          <a:gd name="T3" fmla="*/ 1 h 4"/>
                          <a:gd name="T4" fmla="*/ 0 w 7"/>
                          <a:gd name="T5" fmla="*/ 0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C0C0C0"/>
                      </a:solidFill>
                      <a:ln w="9525">
                        <a:noFill/>
                        <a:round/>
                        <a:headEnd/>
                        <a:tailEnd/>
                      </a:ln>
                    </p:spPr>
                    <p:txBody>
                      <a:bodyPr/>
                      <a:lstStyle/>
                      <a:p>
                        <a:endParaRPr lang="en-US"/>
                      </a:p>
                    </p:txBody>
                  </p:sp>
                </p:grpSp>
                <p:grpSp>
                  <p:nvGrpSpPr>
                    <p:cNvPr id="3711" name="Group 107"/>
                    <p:cNvGrpSpPr>
                      <a:grpSpLocks/>
                    </p:cNvGrpSpPr>
                    <p:nvPr/>
                  </p:nvGrpSpPr>
                  <p:grpSpPr bwMode="auto">
                    <a:xfrm>
                      <a:off x="4621" y="3051"/>
                      <a:ext cx="10" cy="5"/>
                      <a:chOff x="4621" y="3051"/>
                      <a:chExt cx="10" cy="5"/>
                    </a:xfrm>
                  </p:grpSpPr>
                  <p:sp>
                    <p:nvSpPr>
                      <p:cNvPr id="3804" name="Freeform 108"/>
                      <p:cNvSpPr>
                        <a:spLocks/>
                      </p:cNvSpPr>
                      <p:nvPr/>
                    </p:nvSpPr>
                    <p:spPr bwMode="auto">
                      <a:xfrm>
                        <a:off x="4621" y="305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3805" name="Freeform 109"/>
                      <p:cNvSpPr>
                        <a:spLocks/>
                      </p:cNvSpPr>
                      <p:nvPr/>
                    </p:nvSpPr>
                    <p:spPr bwMode="auto">
                      <a:xfrm>
                        <a:off x="4622" y="3051"/>
                        <a:ext cx="7" cy="2"/>
                      </a:xfrm>
                      <a:custGeom>
                        <a:avLst/>
                        <a:gdLst>
                          <a:gd name="T0" fmla="*/ 1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5" y="1"/>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endParaRPr lang="en-US"/>
                      </a:p>
                    </p:txBody>
                  </p:sp>
                  <p:sp>
                    <p:nvSpPr>
                      <p:cNvPr id="3806" name="Freeform 110"/>
                      <p:cNvSpPr>
                        <a:spLocks/>
                      </p:cNvSpPr>
                      <p:nvPr/>
                    </p:nvSpPr>
                    <p:spPr bwMode="auto">
                      <a:xfrm>
                        <a:off x="4623" y="3053"/>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6" y="0"/>
                            </a:lnTo>
                            <a:lnTo>
                              <a:pt x="8" y="7"/>
                            </a:lnTo>
                            <a:lnTo>
                              <a:pt x="0" y="7"/>
                            </a:lnTo>
                            <a:close/>
                          </a:path>
                        </a:pathLst>
                      </a:custGeom>
                      <a:solidFill>
                        <a:srgbClr val="C0C0C0"/>
                      </a:solidFill>
                      <a:ln w="9525">
                        <a:noFill/>
                        <a:round/>
                        <a:headEnd/>
                        <a:tailEnd/>
                      </a:ln>
                    </p:spPr>
                    <p:txBody>
                      <a:bodyPr/>
                      <a:lstStyle/>
                      <a:p>
                        <a:endParaRPr lang="en-US"/>
                      </a:p>
                    </p:txBody>
                  </p:sp>
                </p:grpSp>
                <p:grpSp>
                  <p:nvGrpSpPr>
                    <p:cNvPr id="3712" name="Group 111"/>
                    <p:cNvGrpSpPr>
                      <a:grpSpLocks/>
                    </p:cNvGrpSpPr>
                    <p:nvPr/>
                  </p:nvGrpSpPr>
                  <p:grpSpPr bwMode="auto">
                    <a:xfrm>
                      <a:off x="4624" y="3054"/>
                      <a:ext cx="9" cy="5"/>
                      <a:chOff x="4624" y="3054"/>
                      <a:chExt cx="9" cy="5"/>
                    </a:xfrm>
                  </p:grpSpPr>
                  <p:sp>
                    <p:nvSpPr>
                      <p:cNvPr id="3801" name="Freeform 112"/>
                      <p:cNvSpPr>
                        <a:spLocks/>
                      </p:cNvSpPr>
                      <p:nvPr/>
                    </p:nvSpPr>
                    <p:spPr bwMode="auto">
                      <a:xfrm>
                        <a:off x="4624" y="3054"/>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3802" name="Freeform 113"/>
                      <p:cNvSpPr>
                        <a:spLocks/>
                      </p:cNvSpPr>
                      <p:nvPr/>
                    </p:nvSpPr>
                    <p:spPr bwMode="auto">
                      <a:xfrm>
                        <a:off x="4625" y="3054"/>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2"/>
                            </a:lnTo>
                            <a:lnTo>
                              <a:pt x="7" y="5"/>
                            </a:lnTo>
                            <a:lnTo>
                              <a:pt x="1"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3803" name="Freeform 114"/>
                      <p:cNvSpPr>
                        <a:spLocks/>
                      </p:cNvSpPr>
                      <p:nvPr/>
                    </p:nvSpPr>
                    <p:spPr bwMode="auto">
                      <a:xfrm>
                        <a:off x="4625" y="3056"/>
                        <a:ext cx="8" cy="3"/>
                      </a:xfrm>
                      <a:custGeom>
                        <a:avLst/>
                        <a:gdLst>
                          <a:gd name="T0" fmla="*/ 0 w 8"/>
                          <a:gd name="T1" fmla="*/ 1 h 6"/>
                          <a:gd name="T2" fmla="*/ 1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1" y="3"/>
                            </a:lnTo>
                            <a:lnTo>
                              <a:pt x="1"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sp>
                  <p:nvSpPr>
                    <p:cNvPr id="3469" name="Freeform 115"/>
                    <p:cNvSpPr>
                      <a:spLocks/>
                    </p:cNvSpPr>
                    <p:nvPr/>
                  </p:nvSpPr>
                  <p:spPr bwMode="auto">
                    <a:xfrm>
                      <a:off x="4573" y="3004"/>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endParaRPr lang="en-US"/>
                    </a:p>
                  </p:txBody>
                </p:sp>
                <p:sp>
                  <p:nvSpPr>
                    <p:cNvPr id="3470" name="Freeform 116"/>
                    <p:cNvSpPr>
                      <a:spLocks/>
                    </p:cNvSpPr>
                    <p:nvPr/>
                  </p:nvSpPr>
                  <p:spPr bwMode="auto">
                    <a:xfrm>
                      <a:off x="4574" y="3005"/>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2"/>
                          </a:lnTo>
                          <a:lnTo>
                            <a:pt x="8" y="3"/>
                          </a:lnTo>
                          <a:lnTo>
                            <a:pt x="2" y="3"/>
                          </a:lnTo>
                          <a:lnTo>
                            <a:pt x="1" y="2"/>
                          </a:lnTo>
                          <a:lnTo>
                            <a:pt x="0" y="0"/>
                          </a:lnTo>
                          <a:close/>
                        </a:path>
                      </a:pathLst>
                    </a:custGeom>
                    <a:solidFill>
                      <a:srgbClr val="808080"/>
                    </a:solidFill>
                    <a:ln w="9525">
                      <a:noFill/>
                      <a:round/>
                      <a:headEnd/>
                      <a:tailEnd/>
                    </a:ln>
                  </p:spPr>
                  <p:txBody>
                    <a:bodyPr/>
                    <a:lstStyle/>
                    <a:p>
                      <a:endParaRPr lang="en-US"/>
                    </a:p>
                  </p:txBody>
                </p:sp>
                <p:sp>
                  <p:nvSpPr>
                    <p:cNvPr id="3471" name="Freeform 117"/>
                    <p:cNvSpPr>
                      <a:spLocks/>
                    </p:cNvSpPr>
                    <p:nvPr/>
                  </p:nvSpPr>
                  <p:spPr bwMode="auto">
                    <a:xfrm>
                      <a:off x="4575" y="3007"/>
                      <a:ext cx="8" cy="3"/>
                    </a:xfrm>
                    <a:custGeom>
                      <a:avLst/>
                      <a:gdLst>
                        <a:gd name="T0" fmla="*/ 0 w 8"/>
                        <a:gd name="T1" fmla="*/ 2 h 4"/>
                        <a:gd name="T2" fmla="*/ 0 w 8"/>
                        <a:gd name="T3" fmla="*/ 2 h 4"/>
                        <a:gd name="T4" fmla="*/ 0 w 8"/>
                        <a:gd name="T5" fmla="*/ 0 h 4"/>
                        <a:gd name="T6" fmla="*/ 1 w 8"/>
                        <a:gd name="T7" fmla="*/ 0 h 4"/>
                        <a:gd name="T8" fmla="*/ 7 w 8"/>
                        <a:gd name="T9" fmla="*/ 0 h 4"/>
                        <a:gd name="T10" fmla="*/ 8 w 8"/>
                        <a:gd name="T11" fmla="*/ 2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0"/>
                          </a:lnTo>
                          <a:lnTo>
                            <a:pt x="1" y="0"/>
                          </a:lnTo>
                          <a:lnTo>
                            <a:pt x="7" y="0"/>
                          </a:lnTo>
                          <a:lnTo>
                            <a:pt x="8" y="4"/>
                          </a:lnTo>
                          <a:lnTo>
                            <a:pt x="0" y="4"/>
                          </a:lnTo>
                          <a:close/>
                        </a:path>
                      </a:pathLst>
                    </a:custGeom>
                    <a:solidFill>
                      <a:srgbClr val="404040"/>
                    </a:solidFill>
                    <a:ln w="9525">
                      <a:noFill/>
                      <a:round/>
                      <a:headEnd/>
                      <a:tailEnd/>
                    </a:ln>
                  </p:spPr>
                  <p:txBody>
                    <a:bodyPr/>
                    <a:lstStyle/>
                    <a:p>
                      <a:endParaRPr lang="en-US"/>
                    </a:p>
                  </p:txBody>
                </p:sp>
                <p:grpSp>
                  <p:nvGrpSpPr>
                    <p:cNvPr id="3749" name="Group 118"/>
                    <p:cNvGrpSpPr>
                      <a:grpSpLocks/>
                    </p:cNvGrpSpPr>
                    <p:nvPr/>
                  </p:nvGrpSpPr>
                  <p:grpSpPr bwMode="auto">
                    <a:xfrm>
                      <a:off x="4575" y="3007"/>
                      <a:ext cx="11" cy="6"/>
                      <a:chOff x="4575" y="3007"/>
                      <a:chExt cx="11" cy="6"/>
                    </a:xfrm>
                  </p:grpSpPr>
                  <p:sp>
                    <p:nvSpPr>
                      <p:cNvPr id="3798" name="Freeform 119"/>
                      <p:cNvSpPr>
                        <a:spLocks/>
                      </p:cNvSpPr>
                      <p:nvPr/>
                    </p:nvSpPr>
                    <p:spPr bwMode="auto">
                      <a:xfrm>
                        <a:off x="4575" y="3007"/>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3799" name="Freeform 120"/>
                      <p:cNvSpPr>
                        <a:spLocks/>
                      </p:cNvSpPr>
                      <p:nvPr/>
                    </p:nvSpPr>
                    <p:spPr bwMode="auto">
                      <a:xfrm>
                        <a:off x="4576" y="3007"/>
                        <a:ext cx="8" cy="3"/>
                      </a:xfrm>
                      <a:custGeom>
                        <a:avLst/>
                        <a:gdLst>
                          <a:gd name="T0" fmla="*/ 0 w 8"/>
                          <a:gd name="T1" fmla="*/ 0 h 4"/>
                          <a:gd name="T2" fmla="*/ 6 w 8"/>
                          <a:gd name="T3" fmla="*/ 0 h 4"/>
                          <a:gd name="T4" fmla="*/ 6 w 8"/>
                          <a:gd name="T5" fmla="*/ 0 h 4"/>
                          <a:gd name="T6" fmla="*/ 7 w 8"/>
                          <a:gd name="T7" fmla="*/ 1 h 4"/>
                          <a:gd name="T8" fmla="*/ 8 w 8"/>
                          <a:gd name="T9" fmla="*/ 2 h 4"/>
                          <a:gd name="T10" fmla="*/ 2 w 8"/>
                          <a:gd name="T11" fmla="*/ 2 h 4"/>
                          <a:gd name="T12" fmla="*/ 1 w 8"/>
                          <a:gd name="T13" fmla="*/ 2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6" y="0"/>
                            </a:lnTo>
                            <a:lnTo>
                              <a:pt x="7" y="1"/>
                            </a:lnTo>
                            <a:lnTo>
                              <a:pt x="8"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800" name="Freeform 121"/>
                      <p:cNvSpPr>
                        <a:spLocks/>
                      </p:cNvSpPr>
                      <p:nvPr/>
                    </p:nvSpPr>
                    <p:spPr bwMode="auto">
                      <a:xfrm>
                        <a:off x="4577" y="3010"/>
                        <a:ext cx="9" cy="3"/>
                      </a:xfrm>
                      <a:custGeom>
                        <a:avLst/>
                        <a:gdLst>
                          <a:gd name="T0" fmla="*/ 0 w 9"/>
                          <a:gd name="T1" fmla="*/ 0 h 7"/>
                          <a:gd name="T2" fmla="*/ 0 w 9"/>
                          <a:gd name="T3" fmla="*/ 0 h 7"/>
                          <a:gd name="T4" fmla="*/ 0 w 9"/>
                          <a:gd name="T5" fmla="*/ 0 h 7"/>
                          <a:gd name="T6" fmla="*/ 1 w 9"/>
                          <a:gd name="T7" fmla="*/ 0 h 7"/>
                          <a:gd name="T8" fmla="*/ 7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3"/>
                            </a:lnTo>
                            <a:lnTo>
                              <a:pt x="0" y="2"/>
                            </a:lnTo>
                            <a:lnTo>
                              <a:pt x="1" y="0"/>
                            </a:lnTo>
                            <a:lnTo>
                              <a:pt x="7" y="0"/>
                            </a:lnTo>
                            <a:lnTo>
                              <a:pt x="9" y="7"/>
                            </a:lnTo>
                            <a:lnTo>
                              <a:pt x="0" y="7"/>
                            </a:lnTo>
                            <a:close/>
                          </a:path>
                        </a:pathLst>
                      </a:custGeom>
                      <a:solidFill>
                        <a:srgbClr val="C0C0C0"/>
                      </a:solidFill>
                      <a:ln w="9525">
                        <a:noFill/>
                        <a:round/>
                        <a:headEnd/>
                        <a:tailEnd/>
                      </a:ln>
                    </p:spPr>
                    <p:txBody>
                      <a:bodyPr/>
                      <a:lstStyle/>
                      <a:p>
                        <a:endParaRPr lang="en-US"/>
                      </a:p>
                    </p:txBody>
                  </p:sp>
                </p:grpSp>
                <p:grpSp>
                  <p:nvGrpSpPr>
                    <p:cNvPr id="3750" name="Group 122"/>
                    <p:cNvGrpSpPr>
                      <a:grpSpLocks/>
                    </p:cNvGrpSpPr>
                    <p:nvPr/>
                  </p:nvGrpSpPr>
                  <p:grpSpPr bwMode="auto">
                    <a:xfrm>
                      <a:off x="4578" y="3010"/>
                      <a:ext cx="10" cy="5"/>
                      <a:chOff x="4578" y="3010"/>
                      <a:chExt cx="10" cy="5"/>
                    </a:xfrm>
                  </p:grpSpPr>
                  <p:sp>
                    <p:nvSpPr>
                      <p:cNvPr id="3795" name="Freeform 123"/>
                      <p:cNvSpPr>
                        <a:spLocks/>
                      </p:cNvSpPr>
                      <p:nvPr/>
                    </p:nvSpPr>
                    <p:spPr bwMode="auto">
                      <a:xfrm>
                        <a:off x="4578" y="3010"/>
                        <a:ext cx="3" cy="5"/>
                      </a:xfrm>
                      <a:custGeom>
                        <a:avLst/>
                        <a:gdLst>
                          <a:gd name="T0" fmla="*/ 2 w 3"/>
                          <a:gd name="T1" fmla="*/ 1 h 9"/>
                          <a:gd name="T2" fmla="*/ 0 w 3"/>
                          <a:gd name="T3" fmla="*/ 1 h 9"/>
                          <a:gd name="T4" fmla="*/ 2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2" y="0"/>
                            </a:lnTo>
                            <a:lnTo>
                              <a:pt x="3" y="5"/>
                            </a:lnTo>
                            <a:lnTo>
                              <a:pt x="2" y="9"/>
                            </a:lnTo>
                            <a:close/>
                          </a:path>
                        </a:pathLst>
                      </a:custGeom>
                      <a:solidFill>
                        <a:srgbClr val="A0A0A0"/>
                      </a:solidFill>
                      <a:ln w="9525">
                        <a:noFill/>
                        <a:round/>
                        <a:headEnd/>
                        <a:tailEnd/>
                      </a:ln>
                    </p:spPr>
                    <p:txBody>
                      <a:bodyPr/>
                      <a:lstStyle/>
                      <a:p>
                        <a:endParaRPr lang="en-US"/>
                      </a:p>
                    </p:txBody>
                  </p:sp>
                  <p:sp>
                    <p:nvSpPr>
                      <p:cNvPr id="3796" name="Freeform 124"/>
                      <p:cNvSpPr>
                        <a:spLocks/>
                      </p:cNvSpPr>
                      <p:nvPr/>
                    </p:nvSpPr>
                    <p:spPr bwMode="auto">
                      <a:xfrm>
                        <a:off x="4580" y="3010"/>
                        <a:ext cx="7" cy="3"/>
                      </a:xfrm>
                      <a:custGeom>
                        <a:avLst/>
                        <a:gdLst>
                          <a:gd name="T0" fmla="*/ 0 w 7"/>
                          <a:gd name="T1" fmla="*/ 0 h 5"/>
                          <a:gd name="T2" fmla="*/ 4 w 7"/>
                          <a:gd name="T3" fmla="*/ 0 h 5"/>
                          <a:gd name="T4" fmla="*/ 4 w 7"/>
                          <a:gd name="T5" fmla="*/ 0 h 5"/>
                          <a:gd name="T6" fmla="*/ 5 w 7"/>
                          <a:gd name="T7" fmla="*/ 1 h 5"/>
                          <a:gd name="T8" fmla="*/ 7 w 7"/>
                          <a:gd name="T9" fmla="*/ 1 h 5"/>
                          <a:gd name="T10" fmla="*/ 1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1"/>
                            </a:lnTo>
                            <a:lnTo>
                              <a:pt x="7" y="5"/>
                            </a:lnTo>
                            <a:lnTo>
                              <a:pt x="1" y="5"/>
                            </a:lnTo>
                            <a:lnTo>
                              <a:pt x="1" y="3"/>
                            </a:lnTo>
                            <a:lnTo>
                              <a:pt x="0" y="0"/>
                            </a:lnTo>
                            <a:close/>
                          </a:path>
                        </a:pathLst>
                      </a:custGeom>
                      <a:solidFill>
                        <a:srgbClr val="E0E0E0"/>
                      </a:solidFill>
                      <a:ln w="9525">
                        <a:noFill/>
                        <a:round/>
                        <a:headEnd/>
                        <a:tailEnd/>
                      </a:ln>
                    </p:spPr>
                    <p:txBody>
                      <a:bodyPr/>
                      <a:lstStyle/>
                      <a:p>
                        <a:endParaRPr lang="en-US"/>
                      </a:p>
                    </p:txBody>
                  </p:sp>
                  <p:sp>
                    <p:nvSpPr>
                      <p:cNvPr id="3797" name="Freeform 125"/>
                      <p:cNvSpPr>
                        <a:spLocks/>
                      </p:cNvSpPr>
                      <p:nvPr/>
                    </p:nvSpPr>
                    <p:spPr bwMode="auto">
                      <a:xfrm>
                        <a:off x="4580" y="3013"/>
                        <a:ext cx="8" cy="2"/>
                      </a:xfrm>
                      <a:custGeom>
                        <a:avLst/>
                        <a:gdLst>
                          <a:gd name="T0" fmla="*/ 0 w 8"/>
                          <a:gd name="T1" fmla="*/ 1 h 4"/>
                          <a:gd name="T2" fmla="*/ 0 w 8"/>
                          <a:gd name="T3" fmla="*/ 1 h 4"/>
                          <a:gd name="T4" fmla="*/ 1 w 8"/>
                          <a:gd name="T5" fmla="*/ 1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1" y="1"/>
                            </a:lnTo>
                            <a:lnTo>
                              <a:pt x="1" y="0"/>
                            </a:lnTo>
                            <a:lnTo>
                              <a:pt x="7" y="0"/>
                            </a:lnTo>
                            <a:lnTo>
                              <a:pt x="8" y="4"/>
                            </a:lnTo>
                            <a:lnTo>
                              <a:pt x="0" y="4"/>
                            </a:lnTo>
                            <a:close/>
                          </a:path>
                        </a:pathLst>
                      </a:custGeom>
                      <a:solidFill>
                        <a:srgbClr val="C0C0C0"/>
                      </a:solidFill>
                      <a:ln w="9525">
                        <a:noFill/>
                        <a:round/>
                        <a:headEnd/>
                        <a:tailEnd/>
                      </a:ln>
                    </p:spPr>
                    <p:txBody>
                      <a:bodyPr/>
                      <a:lstStyle/>
                      <a:p>
                        <a:endParaRPr lang="en-US"/>
                      </a:p>
                    </p:txBody>
                  </p:sp>
                </p:grpSp>
                <p:grpSp>
                  <p:nvGrpSpPr>
                    <p:cNvPr id="3751" name="Group 126"/>
                    <p:cNvGrpSpPr>
                      <a:grpSpLocks/>
                    </p:cNvGrpSpPr>
                    <p:nvPr/>
                  </p:nvGrpSpPr>
                  <p:grpSpPr bwMode="auto">
                    <a:xfrm>
                      <a:off x="4581" y="3013"/>
                      <a:ext cx="10" cy="5"/>
                      <a:chOff x="4581" y="3013"/>
                      <a:chExt cx="10" cy="5"/>
                    </a:xfrm>
                  </p:grpSpPr>
                  <p:sp>
                    <p:nvSpPr>
                      <p:cNvPr id="3792" name="Freeform 127"/>
                      <p:cNvSpPr>
                        <a:spLocks/>
                      </p:cNvSpPr>
                      <p:nvPr/>
                    </p:nvSpPr>
                    <p:spPr bwMode="auto">
                      <a:xfrm>
                        <a:off x="4581" y="3013"/>
                        <a:ext cx="2" cy="5"/>
                      </a:xfrm>
                      <a:custGeom>
                        <a:avLst/>
                        <a:gdLst>
                          <a:gd name="T0" fmla="*/ 2 w 2"/>
                          <a:gd name="T1" fmla="*/ 1 h 10"/>
                          <a:gd name="T2" fmla="*/ 0 w 2"/>
                          <a:gd name="T3" fmla="*/ 1 h 10"/>
                          <a:gd name="T4" fmla="*/ 1 w 2"/>
                          <a:gd name="T5" fmla="*/ 0 h 10"/>
                          <a:gd name="T6" fmla="*/ 2 w 2"/>
                          <a:gd name="T7" fmla="*/ 1 h 10"/>
                          <a:gd name="T8" fmla="*/ 2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10"/>
                            </a:moveTo>
                            <a:lnTo>
                              <a:pt x="0" y="4"/>
                            </a:lnTo>
                            <a:lnTo>
                              <a:pt x="1" y="0"/>
                            </a:lnTo>
                            <a:lnTo>
                              <a:pt x="2" y="4"/>
                            </a:lnTo>
                            <a:lnTo>
                              <a:pt x="2" y="10"/>
                            </a:lnTo>
                            <a:close/>
                          </a:path>
                        </a:pathLst>
                      </a:custGeom>
                      <a:solidFill>
                        <a:srgbClr val="A0A0A0"/>
                      </a:solidFill>
                      <a:ln w="9525">
                        <a:noFill/>
                        <a:round/>
                        <a:headEnd/>
                        <a:tailEnd/>
                      </a:ln>
                    </p:spPr>
                    <p:txBody>
                      <a:bodyPr/>
                      <a:lstStyle/>
                      <a:p>
                        <a:endParaRPr lang="en-US"/>
                      </a:p>
                    </p:txBody>
                  </p:sp>
                  <p:sp>
                    <p:nvSpPr>
                      <p:cNvPr id="3793" name="Freeform 128"/>
                      <p:cNvSpPr>
                        <a:spLocks/>
                      </p:cNvSpPr>
                      <p:nvPr/>
                    </p:nvSpPr>
                    <p:spPr bwMode="auto">
                      <a:xfrm>
                        <a:off x="4582" y="3013"/>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794" name="Freeform 129"/>
                      <p:cNvSpPr>
                        <a:spLocks/>
                      </p:cNvSpPr>
                      <p:nvPr/>
                    </p:nvSpPr>
                    <p:spPr bwMode="auto">
                      <a:xfrm>
                        <a:off x="4583" y="3015"/>
                        <a:ext cx="8" cy="3"/>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3752" name="Group 130"/>
                    <p:cNvGrpSpPr>
                      <a:grpSpLocks/>
                    </p:cNvGrpSpPr>
                    <p:nvPr/>
                  </p:nvGrpSpPr>
                  <p:grpSpPr bwMode="auto">
                    <a:xfrm>
                      <a:off x="4584" y="3016"/>
                      <a:ext cx="9" cy="5"/>
                      <a:chOff x="4584" y="3016"/>
                      <a:chExt cx="9" cy="5"/>
                    </a:xfrm>
                  </p:grpSpPr>
                  <p:sp>
                    <p:nvSpPr>
                      <p:cNvPr id="3789" name="Freeform 131"/>
                      <p:cNvSpPr>
                        <a:spLocks/>
                      </p:cNvSpPr>
                      <p:nvPr/>
                    </p:nvSpPr>
                    <p:spPr bwMode="auto">
                      <a:xfrm>
                        <a:off x="4584" y="3016"/>
                        <a:ext cx="2" cy="5"/>
                      </a:xfrm>
                      <a:custGeom>
                        <a:avLst/>
                        <a:gdLst>
                          <a:gd name="T0" fmla="*/ 1 w 2"/>
                          <a:gd name="T1" fmla="*/ 0 h 11"/>
                          <a:gd name="T2" fmla="*/ 0 w 2"/>
                          <a:gd name="T3" fmla="*/ 0 h 11"/>
                          <a:gd name="T4" fmla="*/ 0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0" y="0"/>
                            </a:lnTo>
                            <a:lnTo>
                              <a:pt x="2" y="4"/>
                            </a:lnTo>
                            <a:lnTo>
                              <a:pt x="1" y="11"/>
                            </a:lnTo>
                            <a:close/>
                          </a:path>
                        </a:pathLst>
                      </a:custGeom>
                      <a:solidFill>
                        <a:srgbClr val="A0A0A0"/>
                      </a:solidFill>
                      <a:ln w="9525">
                        <a:noFill/>
                        <a:round/>
                        <a:headEnd/>
                        <a:tailEnd/>
                      </a:ln>
                    </p:spPr>
                    <p:txBody>
                      <a:bodyPr/>
                      <a:lstStyle/>
                      <a:p>
                        <a:endParaRPr lang="en-US"/>
                      </a:p>
                    </p:txBody>
                  </p:sp>
                  <p:sp>
                    <p:nvSpPr>
                      <p:cNvPr id="3790" name="Freeform 132"/>
                      <p:cNvSpPr>
                        <a:spLocks/>
                      </p:cNvSpPr>
                      <p:nvPr/>
                    </p:nvSpPr>
                    <p:spPr bwMode="auto">
                      <a:xfrm>
                        <a:off x="4584" y="3016"/>
                        <a:ext cx="8" cy="2"/>
                      </a:xfrm>
                      <a:custGeom>
                        <a:avLst/>
                        <a:gdLst>
                          <a:gd name="T0" fmla="*/ 1 w 8"/>
                          <a:gd name="T1" fmla="*/ 0 h 4"/>
                          <a:gd name="T2" fmla="*/ 5 w 8"/>
                          <a:gd name="T3" fmla="*/ 0 h 4"/>
                          <a:gd name="T4" fmla="*/ 5 w 8"/>
                          <a:gd name="T5" fmla="*/ 1 h 4"/>
                          <a:gd name="T6" fmla="*/ 6 w 8"/>
                          <a:gd name="T7" fmla="*/ 1 h 4"/>
                          <a:gd name="T8" fmla="*/ 8 w 8"/>
                          <a:gd name="T9" fmla="*/ 1 h 4"/>
                          <a:gd name="T10" fmla="*/ 2 w 8"/>
                          <a:gd name="T11" fmla="*/ 1 h 4"/>
                          <a:gd name="T12" fmla="*/ 1 w 8"/>
                          <a:gd name="T13" fmla="*/ 1 h 4"/>
                          <a:gd name="T14" fmla="*/ 0 w 8"/>
                          <a:gd name="T15" fmla="*/ 1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5" y="0"/>
                            </a:lnTo>
                            <a:lnTo>
                              <a:pt x="5" y="1"/>
                            </a:lnTo>
                            <a:lnTo>
                              <a:pt x="6" y="1"/>
                            </a:lnTo>
                            <a:lnTo>
                              <a:pt x="8" y="4"/>
                            </a:lnTo>
                            <a:lnTo>
                              <a:pt x="2" y="4"/>
                            </a:lnTo>
                            <a:lnTo>
                              <a:pt x="1" y="3"/>
                            </a:lnTo>
                            <a:lnTo>
                              <a:pt x="0" y="1"/>
                            </a:lnTo>
                            <a:lnTo>
                              <a:pt x="1" y="0"/>
                            </a:lnTo>
                            <a:close/>
                          </a:path>
                        </a:pathLst>
                      </a:custGeom>
                      <a:solidFill>
                        <a:srgbClr val="E0E0E0"/>
                      </a:solidFill>
                      <a:ln w="9525">
                        <a:noFill/>
                        <a:round/>
                        <a:headEnd/>
                        <a:tailEnd/>
                      </a:ln>
                    </p:spPr>
                    <p:txBody>
                      <a:bodyPr/>
                      <a:lstStyle/>
                      <a:p>
                        <a:endParaRPr lang="en-US"/>
                      </a:p>
                    </p:txBody>
                  </p:sp>
                  <p:sp>
                    <p:nvSpPr>
                      <p:cNvPr id="3791" name="Freeform 133"/>
                      <p:cNvSpPr>
                        <a:spLocks/>
                      </p:cNvSpPr>
                      <p:nvPr/>
                    </p:nvSpPr>
                    <p:spPr bwMode="auto">
                      <a:xfrm>
                        <a:off x="4585" y="3018"/>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3753" name="Group 134"/>
                    <p:cNvGrpSpPr>
                      <a:grpSpLocks/>
                    </p:cNvGrpSpPr>
                    <p:nvPr/>
                  </p:nvGrpSpPr>
                  <p:grpSpPr bwMode="auto">
                    <a:xfrm>
                      <a:off x="4586" y="3019"/>
                      <a:ext cx="20" cy="17"/>
                      <a:chOff x="4586" y="3019"/>
                      <a:chExt cx="20" cy="17"/>
                    </a:xfrm>
                  </p:grpSpPr>
                  <p:grpSp>
                    <p:nvGrpSpPr>
                      <p:cNvPr id="3769" name="Group 135"/>
                      <p:cNvGrpSpPr>
                        <a:grpSpLocks/>
                      </p:cNvGrpSpPr>
                      <p:nvPr/>
                    </p:nvGrpSpPr>
                    <p:grpSpPr bwMode="auto">
                      <a:xfrm>
                        <a:off x="4586" y="3019"/>
                        <a:ext cx="9" cy="5"/>
                        <a:chOff x="4586" y="3019"/>
                        <a:chExt cx="9" cy="5"/>
                      </a:xfrm>
                    </p:grpSpPr>
                    <p:sp>
                      <p:nvSpPr>
                        <p:cNvPr id="3786" name="Freeform 136"/>
                        <p:cNvSpPr>
                          <a:spLocks/>
                        </p:cNvSpPr>
                        <p:nvPr/>
                      </p:nvSpPr>
                      <p:spPr bwMode="auto">
                        <a:xfrm>
                          <a:off x="4586" y="3019"/>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3787" name="Freeform 137"/>
                        <p:cNvSpPr>
                          <a:spLocks/>
                        </p:cNvSpPr>
                        <p:nvPr/>
                      </p:nvSpPr>
                      <p:spPr bwMode="auto">
                        <a:xfrm>
                          <a:off x="4587"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endParaRPr lang="en-US"/>
                        </a:p>
                      </p:txBody>
                    </p:sp>
                    <p:sp>
                      <p:nvSpPr>
                        <p:cNvPr id="3788" name="Freeform 138"/>
                        <p:cNvSpPr>
                          <a:spLocks/>
                        </p:cNvSpPr>
                        <p:nvPr/>
                      </p:nvSpPr>
                      <p:spPr bwMode="auto">
                        <a:xfrm>
                          <a:off x="4587" y="3022"/>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3770" name="Group 139"/>
                      <p:cNvGrpSpPr>
                        <a:grpSpLocks/>
                      </p:cNvGrpSpPr>
                      <p:nvPr/>
                    </p:nvGrpSpPr>
                    <p:grpSpPr bwMode="auto">
                      <a:xfrm>
                        <a:off x="4588" y="3022"/>
                        <a:ext cx="9" cy="6"/>
                        <a:chOff x="4588" y="3022"/>
                        <a:chExt cx="9" cy="6"/>
                      </a:xfrm>
                    </p:grpSpPr>
                    <p:sp>
                      <p:nvSpPr>
                        <p:cNvPr id="3783" name="Freeform 140"/>
                        <p:cNvSpPr>
                          <a:spLocks/>
                        </p:cNvSpPr>
                        <p:nvPr/>
                      </p:nvSpPr>
                      <p:spPr bwMode="auto">
                        <a:xfrm>
                          <a:off x="4588" y="3022"/>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3784" name="Freeform 141"/>
                        <p:cNvSpPr>
                          <a:spLocks/>
                        </p:cNvSpPr>
                        <p:nvPr/>
                      </p:nvSpPr>
                      <p:spPr bwMode="auto">
                        <a:xfrm>
                          <a:off x="4589" y="3022"/>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5" y="3"/>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3785" name="Freeform 142"/>
                        <p:cNvSpPr>
                          <a:spLocks/>
                        </p:cNvSpPr>
                        <p:nvPr/>
                      </p:nvSpPr>
                      <p:spPr bwMode="auto">
                        <a:xfrm>
                          <a:off x="4590" y="3024"/>
                          <a:ext cx="7" cy="4"/>
                        </a:xfrm>
                        <a:custGeom>
                          <a:avLst/>
                          <a:gdLst>
                            <a:gd name="T0" fmla="*/ 0 w 7"/>
                            <a:gd name="T1" fmla="*/ 1 h 6"/>
                            <a:gd name="T2" fmla="*/ 0 w 7"/>
                            <a:gd name="T3" fmla="*/ 1 h 6"/>
                            <a:gd name="T4" fmla="*/ 0 w 7"/>
                            <a:gd name="T5" fmla="*/ 1 h 6"/>
                            <a:gd name="T6" fmla="*/ 1 w 7"/>
                            <a:gd name="T7" fmla="*/ 0 h 6"/>
                            <a:gd name="T8" fmla="*/ 6 w 7"/>
                            <a:gd name="T9" fmla="*/ 0 h 6"/>
                            <a:gd name="T10" fmla="*/ 7 w 7"/>
                            <a:gd name="T11" fmla="*/ 1 h 6"/>
                            <a:gd name="T12" fmla="*/ 0 w 7"/>
                            <a:gd name="T13" fmla="*/ 1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6"/>
                              </a:moveTo>
                              <a:lnTo>
                                <a:pt x="0" y="3"/>
                              </a:lnTo>
                              <a:lnTo>
                                <a:pt x="0" y="1"/>
                              </a:lnTo>
                              <a:lnTo>
                                <a:pt x="1" y="0"/>
                              </a:lnTo>
                              <a:lnTo>
                                <a:pt x="6" y="0"/>
                              </a:lnTo>
                              <a:lnTo>
                                <a:pt x="7" y="6"/>
                              </a:lnTo>
                              <a:lnTo>
                                <a:pt x="0" y="6"/>
                              </a:lnTo>
                              <a:close/>
                            </a:path>
                          </a:pathLst>
                        </a:custGeom>
                        <a:solidFill>
                          <a:srgbClr val="C0C0C0"/>
                        </a:solidFill>
                        <a:ln w="9525">
                          <a:noFill/>
                          <a:round/>
                          <a:headEnd/>
                          <a:tailEnd/>
                        </a:ln>
                      </p:spPr>
                      <p:txBody>
                        <a:bodyPr/>
                        <a:lstStyle/>
                        <a:p>
                          <a:endParaRPr lang="en-US"/>
                        </a:p>
                      </p:txBody>
                    </p:sp>
                  </p:grpSp>
                  <p:grpSp>
                    <p:nvGrpSpPr>
                      <p:cNvPr id="3771" name="Group 143"/>
                      <p:cNvGrpSpPr>
                        <a:grpSpLocks/>
                      </p:cNvGrpSpPr>
                      <p:nvPr/>
                    </p:nvGrpSpPr>
                    <p:grpSpPr bwMode="auto">
                      <a:xfrm>
                        <a:off x="4591" y="3025"/>
                        <a:ext cx="10" cy="5"/>
                        <a:chOff x="4591" y="3025"/>
                        <a:chExt cx="10" cy="5"/>
                      </a:xfrm>
                    </p:grpSpPr>
                    <p:sp>
                      <p:nvSpPr>
                        <p:cNvPr id="3780" name="Freeform 144"/>
                        <p:cNvSpPr>
                          <a:spLocks/>
                        </p:cNvSpPr>
                        <p:nvPr/>
                      </p:nvSpPr>
                      <p:spPr bwMode="auto">
                        <a:xfrm>
                          <a:off x="4591"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3781" name="Freeform 145"/>
                        <p:cNvSpPr>
                          <a:spLocks/>
                        </p:cNvSpPr>
                        <p:nvPr/>
                      </p:nvSpPr>
                      <p:spPr bwMode="auto">
                        <a:xfrm>
                          <a:off x="4592" y="3025"/>
                          <a:ext cx="6" cy="3"/>
                        </a:xfrm>
                        <a:custGeom>
                          <a:avLst/>
                          <a:gdLst>
                            <a:gd name="T0" fmla="*/ 0 w 6"/>
                            <a:gd name="T1" fmla="*/ 0 h 5"/>
                            <a:gd name="T2" fmla="*/ 4 w 6"/>
                            <a:gd name="T3" fmla="*/ 0 h 5"/>
                            <a:gd name="T4" fmla="*/ 4 w 6"/>
                            <a:gd name="T5" fmla="*/ 0 h 5"/>
                            <a:gd name="T6" fmla="*/ 5 w 6"/>
                            <a:gd name="T7" fmla="*/ 1 h 5"/>
                            <a:gd name="T8" fmla="*/ 6 w 6"/>
                            <a:gd name="T9" fmla="*/ 1 h 5"/>
                            <a:gd name="T10" fmla="*/ 1 w 6"/>
                            <a:gd name="T11" fmla="*/ 1 h 5"/>
                            <a:gd name="T12" fmla="*/ 0 w 6"/>
                            <a:gd name="T13" fmla="*/ 1 h 5"/>
                            <a:gd name="T14" fmla="*/ 0 w 6"/>
                            <a:gd name="T15" fmla="*/ 1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0" y="0"/>
                              </a:moveTo>
                              <a:lnTo>
                                <a:pt x="4" y="0"/>
                              </a:lnTo>
                              <a:lnTo>
                                <a:pt x="5" y="2"/>
                              </a:lnTo>
                              <a:lnTo>
                                <a:pt x="6" y="5"/>
                              </a:lnTo>
                              <a:lnTo>
                                <a:pt x="1" y="5"/>
                              </a:lnTo>
                              <a:lnTo>
                                <a:pt x="0" y="4"/>
                              </a:lnTo>
                              <a:lnTo>
                                <a:pt x="0" y="2"/>
                              </a:lnTo>
                              <a:lnTo>
                                <a:pt x="0" y="0"/>
                              </a:lnTo>
                              <a:close/>
                            </a:path>
                          </a:pathLst>
                        </a:custGeom>
                        <a:solidFill>
                          <a:srgbClr val="E0E0E0"/>
                        </a:solidFill>
                        <a:ln w="9525">
                          <a:noFill/>
                          <a:round/>
                          <a:headEnd/>
                          <a:tailEnd/>
                        </a:ln>
                      </p:spPr>
                      <p:txBody>
                        <a:bodyPr/>
                        <a:lstStyle/>
                        <a:p>
                          <a:endParaRPr lang="en-US"/>
                        </a:p>
                      </p:txBody>
                    </p:sp>
                    <p:sp>
                      <p:nvSpPr>
                        <p:cNvPr id="3782" name="Freeform 146"/>
                        <p:cNvSpPr>
                          <a:spLocks/>
                        </p:cNvSpPr>
                        <p:nvPr/>
                      </p:nvSpPr>
                      <p:spPr bwMode="auto">
                        <a:xfrm>
                          <a:off x="4592" y="3028"/>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6" y="0"/>
                              </a:lnTo>
                              <a:lnTo>
                                <a:pt x="9" y="5"/>
                              </a:lnTo>
                              <a:lnTo>
                                <a:pt x="0" y="5"/>
                              </a:lnTo>
                              <a:close/>
                            </a:path>
                          </a:pathLst>
                        </a:custGeom>
                        <a:solidFill>
                          <a:srgbClr val="C0C0C0"/>
                        </a:solidFill>
                        <a:ln w="9525">
                          <a:noFill/>
                          <a:round/>
                          <a:headEnd/>
                          <a:tailEnd/>
                        </a:ln>
                      </p:spPr>
                      <p:txBody>
                        <a:bodyPr/>
                        <a:lstStyle/>
                        <a:p>
                          <a:endParaRPr lang="en-US"/>
                        </a:p>
                      </p:txBody>
                    </p:sp>
                  </p:grpSp>
                  <p:grpSp>
                    <p:nvGrpSpPr>
                      <p:cNvPr id="3772" name="Group 147"/>
                      <p:cNvGrpSpPr>
                        <a:grpSpLocks/>
                      </p:cNvGrpSpPr>
                      <p:nvPr/>
                    </p:nvGrpSpPr>
                    <p:grpSpPr bwMode="auto">
                      <a:xfrm>
                        <a:off x="4593" y="3028"/>
                        <a:ext cx="10" cy="5"/>
                        <a:chOff x="4593" y="3028"/>
                        <a:chExt cx="10" cy="5"/>
                      </a:xfrm>
                    </p:grpSpPr>
                    <p:sp>
                      <p:nvSpPr>
                        <p:cNvPr id="3777" name="Freeform 148"/>
                        <p:cNvSpPr>
                          <a:spLocks/>
                        </p:cNvSpPr>
                        <p:nvPr/>
                      </p:nvSpPr>
                      <p:spPr bwMode="auto">
                        <a:xfrm>
                          <a:off x="4593" y="3028"/>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3778" name="Freeform 149"/>
                        <p:cNvSpPr>
                          <a:spLocks/>
                        </p:cNvSpPr>
                        <p:nvPr/>
                      </p:nvSpPr>
                      <p:spPr bwMode="auto">
                        <a:xfrm>
                          <a:off x="4594" y="3028"/>
                          <a:ext cx="8" cy="2"/>
                        </a:xfrm>
                        <a:custGeom>
                          <a:avLst/>
                          <a:gdLst>
                            <a:gd name="T0" fmla="*/ 0 w 8"/>
                            <a:gd name="T1" fmla="*/ 0 h 3"/>
                            <a:gd name="T2" fmla="*/ 5 w 8"/>
                            <a:gd name="T3" fmla="*/ 0 h 3"/>
                            <a:gd name="T4" fmla="*/ 5 w 8"/>
                            <a:gd name="T5" fmla="*/ 0 h 3"/>
                            <a:gd name="T6" fmla="*/ 5 w 8"/>
                            <a:gd name="T7" fmla="*/ 1 h 3"/>
                            <a:gd name="T8" fmla="*/ 8 w 8"/>
                            <a:gd name="T9" fmla="*/ 1 h 3"/>
                            <a:gd name="T10" fmla="*/ 2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5" y="0"/>
                              </a:lnTo>
                              <a:lnTo>
                                <a:pt x="5" y="1"/>
                              </a:lnTo>
                              <a:lnTo>
                                <a:pt x="8" y="3"/>
                              </a:lnTo>
                              <a:lnTo>
                                <a:pt x="2" y="3"/>
                              </a:lnTo>
                              <a:lnTo>
                                <a:pt x="1" y="3"/>
                              </a:lnTo>
                              <a:lnTo>
                                <a:pt x="0" y="0"/>
                              </a:lnTo>
                              <a:close/>
                            </a:path>
                          </a:pathLst>
                        </a:custGeom>
                        <a:solidFill>
                          <a:srgbClr val="E0E0E0"/>
                        </a:solidFill>
                        <a:ln w="9525">
                          <a:noFill/>
                          <a:round/>
                          <a:headEnd/>
                          <a:tailEnd/>
                        </a:ln>
                      </p:spPr>
                      <p:txBody>
                        <a:bodyPr/>
                        <a:lstStyle/>
                        <a:p>
                          <a:endParaRPr lang="en-US"/>
                        </a:p>
                      </p:txBody>
                    </p:sp>
                    <p:sp>
                      <p:nvSpPr>
                        <p:cNvPr id="3779" name="Freeform 150"/>
                        <p:cNvSpPr>
                          <a:spLocks/>
                        </p:cNvSpPr>
                        <p:nvPr/>
                      </p:nvSpPr>
                      <p:spPr bwMode="auto">
                        <a:xfrm>
                          <a:off x="4595" y="3031"/>
                          <a:ext cx="8" cy="2"/>
                        </a:xfrm>
                        <a:custGeom>
                          <a:avLst/>
                          <a:gdLst>
                            <a:gd name="T0" fmla="*/ 0 w 8"/>
                            <a:gd name="T1" fmla="*/ 0 h 5"/>
                            <a:gd name="T2" fmla="*/ 0 w 8"/>
                            <a:gd name="T3" fmla="*/ 0 h 5"/>
                            <a:gd name="T4" fmla="*/ 0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3773" name="Group 151"/>
                      <p:cNvGrpSpPr>
                        <a:grpSpLocks/>
                      </p:cNvGrpSpPr>
                      <p:nvPr/>
                    </p:nvGrpSpPr>
                    <p:grpSpPr bwMode="auto">
                      <a:xfrm>
                        <a:off x="4595" y="3031"/>
                        <a:ext cx="11" cy="5"/>
                        <a:chOff x="4595" y="3031"/>
                        <a:chExt cx="11" cy="5"/>
                      </a:xfrm>
                    </p:grpSpPr>
                    <p:sp>
                      <p:nvSpPr>
                        <p:cNvPr id="3774" name="Freeform 152"/>
                        <p:cNvSpPr>
                          <a:spLocks/>
                        </p:cNvSpPr>
                        <p:nvPr/>
                      </p:nvSpPr>
                      <p:spPr bwMode="auto">
                        <a:xfrm>
                          <a:off x="4595" y="303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3775" name="Freeform 153"/>
                        <p:cNvSpPr>
                          <a:spLocks/>
                        </p:cNvSpPr>
                        <p:nvPr/>
                      </p:nvSpPr>
                      <p:spPr bwMode="auto">
                        <a:xfrm>
                          <a:off x="4596" y="3031"/>
                          <a:ext cx="8" cy="2"/>
                        </a:xfrm>
                        <a:custGeom>
                          <a:avLst/>
                          <a:gdLst>
                            <a:gd name="T0" fmla="*/ 1 w 8"/>
                            <a:gd name="T1" fmla="*/ 0 h 5"/>
                            <a:gd name="T2" fmla="*/ 6 w 8"/>
                            <a:gd name="T3" fmla="*/ 0 h 5"/>
                            <a:gd name="T4" fmla="*/ 6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6" y="0"/>
                              </a:lnTo>
                              <a:lnTo>
                                <a:pt x="6" y="2"/>
                              </a:lnTo>
                              <a:lnTo>
                                <a:pt x="7" y="3"/>
                              </a:lnTo>
                              <a:lnTo>
                                <a:pt x="8"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3776" name="Freeform 154"/>
                        <p:cNvSpPr>
                          <a:spLocks/>
                        </p:cNvSpPr>
                        <p:nvPr/>
                      </p:nvSpPr>
                      <p:spPr bwMode="auto">
                        <a:xfrm>
                          <a:off x="4597" y="3033"/>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C0C0C0"/>
                        </a:solidFill>
                        <a:ln w="9525">
                          <a:noFill/>
                          <a:round/>
                          <a:headEnd/>
                          <a:tailEnd/>
                        </a:ln>
                      </p:spPr>
                      <p:txBody>
                        <a:bodyPr/>
                        <a:lstStyle/>
                        <a:p>
                          <a:endParaRPr lang="en-US"/>
                        </a:p>
                      </p:txBody>
                    </p:sp>
                  </p:grpSp>
                </p:grpSp>
                <p:grpSp>
                  <p:nvGrpSpPr>
                    <p:cNvPr id="64" name="Group 155"/>
                    <p:cNvGrpSpPr>
                      <a:grpSpLocks/>
                    </p:cNvGrpSpPr>
                    <p:nvPr/>
                  </p:nvGrpSpPr>
                  <p:grpSpPr bwMode="auto">
                    <a:xfrm>
                      <a:off x="4598" y="3035"/>
                      <a:ext cx="20" cy="16"/>
                      <a:chOff x="4598" y="3035"/>
                      <a:chExt cx="20" cy="16"/>
                    </a:xfrm>
                  </p:grpSpPr>
                  <p:grpSp>
                    <p:nvGrpSpPr>
                      <p:cNvPr id="65" name="Group 156"/>
                      <p:cNvGrpSpPr>
                        <a:grpSpLocks/>
                      </p:cNvGrpSpPr>
                      <p:nvPr/>
                    </p:nvGrpSpPr>
                    <p:grpSpPr bwMode="auto">
                      <a:xfrm>
                        <a:off x="4598" y="3035"/>
                        <a:ext cx="10" cy="4"/>
                        <a:chOff x="4598" y="3035"/>
                        <a:chExt cx="10" cy="4"/>
                      </a:xfrm>
                    </p:grpSpPr>
                    <p:sp>
                      <p:nvSpPr>
                        <p:cNvPr id="3766" name="Freeform 157"/>
                        <p:cNvSpPr>
                          <a:spLocks/>
                        </p:cNvSpPr>
                        <p:nvPr/>
                      </p:nvSpPr>
                      <p:spPr bwMode="auto">
                        <a:xfrm>
                          <a:off x="4598" y="3035"/>
                          <a:ext cx="3" cy="4"/>
                        </a:xfrm>
                        <a:custGeom>
                          <a:avLst/>
                          <a:gdLst>
                            <a:gd name="T0" fmla="*/ 1 w 3"/>
                            <a:gd name="T1" fmla="*/ 0 h 9"/>
                            <a:gd name="T2" fmla="*/ 0 w 3"/>
                            <a:gd name="T3" fmla="*/ 0 h 9"/>
                            <a:gd name="T4" fmla="*/ 1 w 3"/>
                            <a:gd name="T5" fmla="*/ 0 h 9"/>
                            <a:gd name="T6" fmla="*/ 3 w 3"/>
                            <a:gd name="T7" fmla="*/ 0 h 9"/>
                            <a:gd name="T8" fmla="*/ 1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1" y="9"/>
                              </a:moveTo>
                              <a:lnTo>
                                <a:pt x="0" y="3"/>
                              </a:lnTo>
                              <a:lnTo>
                                <a:pt x="1" y="0"/>
                              </a:lnTo>
                              <a:lnTo>
                                <a:pt x="3" y="5"/>
                              </a:lnTo>
                              <a:lnTo>
                                <a:pt x="1" y="9"/>
                              </a:lnTo>
                              <a:close/>
                            </a:path>
                          </a:pathLst>
                        </a:custGeom>
                        <a:solidFill>
                          <a:srgbClr val="A0A0A0"/>
                        </a:solidFill>
                        <a:ln w="9525">
                          <a:noFill/>
                          <a:round/>
                          <a:headEnd/>
                          <a:tailEnd/>
                        </a:ln>
                      </p:spPr>
                      <p:txBody>
                        <a:bodyPr/>
                        <a:lstStyle/>
                        <a:p>
                          <a:endParaRPr lang="en-US"/>
                        </a:p>
                      </p:txBody>
                    </p:sp>
                    <p:sp>
                      <p:nvSpPr>
                        <p:cNvPr id="3767" name="Freeform 158"/>
                        <p:cNvSpPr>
                          <a:spLocks/>
                        </p:cNvSpPr>
                        <p:nvPr/>
                      </p:nvSpPr>
                      <p:spPr bwMode="auto">
                        <a:xfrm>
                          <a:off x="4599" y="3035"/>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2 w 8"/>
                            <a:gd name="T11" fmla="*/ 0 h 5"/>
                            <a:gd name="T12" fmla="*/ 2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2" y="5"/>
                              </a:lnTo>
                              <a:lnTo>
                                <a:pt x="2" y="3"/>
                              </a:lnTo>
                              <a:lnTo>
                                <a:pt x="0" y="0"/>
                              </a:lnTo>
                              <a:close/>
                            </a:path>
                          </a:pathLst>
                        </a:custGeom>
                        <a:solidFill>
                          <a:srgbClr val="E0E0E0"/>
                        </a:solidFill>
                        <a:ln w="9525">
                          <a:noFill/>
                          <a:round/>
                          <a:headEnd/>
                          <a:tailEnd/>
                        </a:ln>
                      </p:spPr>
                      <p:txBody>
                        <a:bodyPr/>
                        <a:lstStyle/>
                        <a:p>
                          <a:endParaRPr lang="en-US"/>
                        </a:p>
                      </p:txBody>
                    </p:sp>
                    <p:sp>
                      <p:nvSpPr>
                        <p:cNvPr id="3768" name="Freeform 159"/>
                        <p:cNvSpPr>
                          <a:spLocks/>
                        </p:cNvSpPr>
                        <p:nvPr/>
                      </p:nvSpPr>
                      <p:spPr bwMode="auto">
                        <a:xfrm>
                          <a:off x="4599" y="3037"/>
                          <a:ext cx="9" cy="2"/>
                        </a:xfrm>
                        <a:custGeom>
                          <a:avLst/>
                          <a:gdLst>
                            <a:gd name="T0" fmla="*/ 0 w 9"/>
                            <a:gd name="T1" fmla="*/ 1 h 4"/>
                            <a:gd name="T2" fmla="*/ 0 w 9"/>
                            <a:gd name="T3" fmla="*/ 1 h 4"/>
                            <a:gd name="T4" fmla="*/ 2 w 9"/>
                            <a:gd name="T5" fmla="*/ 0 h 4"/>
                            <a:gd name="T6" fmla="*/ 2 w 9"/>
                            <a:gd name="T7" fmla="*/ 0 h 4"/>
                            <a:gd name="T8" fmla="*/ 8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2" y="0"/>
                              </a:lnTo>
                              <a:lnTo>
                                <a:pt x="8" y="0"/>
                              </a:lnTo>
                              <a:lnTo>
                                <a:pt x="9" y="4"/>
                              </a:lnTo>
                              <a:lnTo>
                                <a:pt x="0" y="4"/>
                              </a:lnTo>
                              <a:close/>
                            </a:path>
                          </a:pathLst>
                        </a:custGeom>
                        <a:solidFill>
                          <a:srgbClr val="C0C0C0"/>
                        </a:solidFill>
                        <a:ln w="9525">
                          <a:noFill/>
                          <a:round/>
                          <a:headEnd/>
                          <a:tailEnd/>
                        </a:ln>
                      </p:spPr>
                      <p:txBody>
                        <a:bodyPr/>
                        <a:lstStyle/>
                        <a:p>
                          <a:endParaRPr lang="en-US"/>
                        </a:p>
                      </p:txBody>
                    </p:sp>
                  </p:grpSp>
                  <p:grpSp>
                    <p:nvGrpSpPr>
                      <p:cNvPr id="66" name="Group 160"/>
                      <p:cNvGrpSpPr>
                        <a:grpSpLocks/>
                      </p:cNvGrpSpPr>
                      <p:nvPr/>
                    </p:nvGrpSpPr>
                    <p:grpSpPr bwMode="auto">
                      <a:xfrm>
                        <a:off x="4601" y="3037"/>
                        <a:ext cx="9" cy="5"/>
                        <a:chOff x="4601" y="3037"/>
                        <a:chExt cx="9" cy="5"/>
                      </a:xfrm>
                    </p:grpSpPr>
                    <p:sp>
                      <p:nvSpPr>
                        <p:cNvPr id="3763" name="Freeform 161"/>
                        <p:cNvSpPr>
                          <a:spLocks/>
                        </p:cNvSpPr>
                        <p:nvPr/>
                      </p:nvSpPr>
                      <p:spPr bwMode="auto">
                        <a:xfrm>
                          <a:off x="4601" y="3037"/>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3764" name="Freeform 162"/>
                        <p:cNvSpPr>
                          <a:spLocks/>
                        </p:cNvSpPr>
                        <p:nvPr/>
                      </p:nvSpPr>
                      <p:spPr bwMode="auto">
                        <a:xfrm>
                          <a:off x="4602"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765" name="Freeform 163"/>
                        <p:cNvSpPr>
                          <a:spLocks/>
                        </p:cNvSpPr>
                        <p:nvPr/>
                      </p:nvSpPr>
                      <p:spPr bwMode="auto">
                        <a:xfrm>
                          <a:off x="4602" y="3039"/>
                          <a:ext cx="8" cy="3"/>
                        </a:xfrm>
                        <a:custGeom>
                          <a:avLst/>
                          <a:gdLst>
                            <a:gd name="T0" fmla="*/ 0 w 8"/>
                            <a:gd name="T1" fmla="*/ 0 h 7"/>
                            <a:gd name="T2" fmla="*/ 1 w 8"/>
                            <a:gd name="T3" fmla="*/ 0 h 7"/>
                            <a:gd name="T4" fmla="*/ 1 w 8"/>
                            <a:gd name="T5" fmla="*/ 0 h 7"/>
                            <a:gd name="T6" fmla="*/ 2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2"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67" name="Group 164"/>
                      <p:cNvGrpSpPr>
                        <a:grpSpLocks/>
                      </p:cNvGrpSpPr>
                      <p:nvPr/>
                    </p:nvGrpSpPr>
                    <p:grpSpPr bwMode="auto">
                      <a:xfrm>
                        <a:off x="4603" y="3040"/>
                        <a:ext cx="10" cy="5"/>
                        <a:chOff x="4603" y="3040"/>
                        <a:chExt cx="10" cy="5"/>
                      </a:xfrm>
                    </p:grpSpPr>
                    <p:sp>
                      <p:nvSpPr>
                        <p:cNvPr id="3760" name="Freeform 165"/>
                        <p:cNvSpPr>
                          <a:spLocks/>
                        </p:cNvSpPr>
                        <p:nvPr/>
                      </p:nvSpPr>
                      <p:spPr bwMode="auto">
                        <a:xfrm>
                          <a:off x="4603" y="3040"/>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3761" name="Freeform 166"/>
                        <p:cNvSpPr>
                          <a:spLocks/>
                        </p:cNvSpPr>
                        <p:nvPr/>
                      </p:nvSpPr>
                      <p:spPr bwMode="auto">
                        <a:xfrm>
                          <a:off x="4604" y="3040"/>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3762" name="Freeform 167"/>
                        <p:cNvSpPr>
                          <a:spLocks/>
                        </p:cNvSpPr>
                        <p:nvPr/>
                      </p:nvSpPr>
                      <p:spPr bwMode="auto">
                        <a:xfrm>
                          <a:off x="4605" y="3042"/>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68" name="Group 168"/>
                      <p:cNvGrpSpPr>
                        <a:grpSpLocks/>
                      </p:cNvGrpSpPr>
                      <p:nvPr/>
                    </p:nvGrpSpPr>
                    <p:grpSpPr bwMode="auto">
                      <a:xfrm>
                        <a:off x="4606" y="3043"/>
                        <a:ext cx="9" cy="5"/>
                        <a:chOff x="4606" y="3043"/>
                        <a:chExt cx="9" cy="5"/>
                      </a:xfrm>
                    </p:grpSpPr>
                    <p:sp>
                      <p:nvSpPr>
                        <p:cNvPr id="3757" name="Freeform 169"/>
                        <p:cNvSpPr>
                          <a:spLocks/>
                        </p:cNvSpPr>
                        <p:nvPr/>
                      </p:nvSpPr>
                      <p:spPr bwMode="auto">
                        <a:xfrm>
                          <a:off x="4606"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3758" name="Freeform 170"/>
                        <p:cNvSpPr>
                          <a:spLocks/>
                        </p:cNvSpPr>
                        <p:nvPr/>
                      </p:nvSpPr>
                      <p:spPr bwMode="auto">
                        <a:xfrm>
                          <a:off x="4607"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3759" name="Freeform 171"/>
                        <p:cNvSpPr>
                          <a:spLocks/>
                        </p:cNvSpPr>
                        <p:nvPr/>
                      </p:nvSpPr>
                      <p:spPr bwMode="auto">
                        <a:xfrm>
                          <a:off x="4607" y="3045"/>
                          <a:ext cx="8" cy="3"/>
                        </a:xfrm>
                        <a:custGeom>
                          <a:avLst/>
                          <a:gdLst>
                            <a:gd name="T0" fmla="*/ 0 w 8"/>
                            <a:gd name="T1" fmla="*/ 1 h 5"/>
                            <a:gd name="T2" fmla="*/ 0 w 8"/>
                            <a:gd name="T3" fmla="*/ 1 h 5"/>
                            <a:gd name="T4" fmla="*/ 1 w 8"/>
                            <a:gd name="T5" fmla="*/ 0 h 5"/>
                            <a:gd name="T6" fmla="*/ 2 w 8"/>
                            <a:gd name="T7" fmla="*/ 0 h 5"/>
                            <a:gd name="T8" fmla="*/ 7 w 8"/>
                            <a:gd name="T9" fmla="*/ 0 h 5"/>
                            <a:gd name="T10" fmla="*/ 8 w 8"/>
                            <a:gd name="T11" fmla="*/ 1 h 5"/>
                            <a:gd name="T12" fmla="*/ 0 w 8"/>
                            <a:gd name="T13" fmla="*/ 1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0"/>
                              </a:lnTo>
                              <a:lnTo>
                                <a:pt x="2"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69" name="Group 172"/>
                      <p:cNvGrpSpPr>
                        <a:grpSpLocks/>
                      </p:cNvGrpSpPr>
                      <p:nvPr/>
                    </p:nvGrpSpPr>
                    <p:grpSpPr bwMode="auto">
                      <a:xfrm>
                        <a:off x="4608" y="3045"/>
                        <a:ext cx="10" cy="6"/>
                        <a:chOff x="4608" y="3045"/>
                        <a:chExt cx="10" cy="6"/>
                      </a:xfrm>
                    </p:grpSpPr>
                    <p:sp>
                      <p:nvSpPr>
                        <p:cNvPr id="3754" name="Freeform 173"/>
                        <p:cNvSpPr>
                          <a:spLocks/>
                        </p:cNvSpPr>
                        <p:nvPr/>
                      </p:nvSpPr>
                      <p:spPr bwMode="auto">
                        <a:xfrm>
                          <a:off x="4608" y="3045"/>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3755" name="Freeform 174"/>
                        <p:cNvSpPr>
                          <a:spLocks/>
                        </p:cNvSpPr>
                        <p:nvPr/>
                      </p:nvSpPr>
                      <p:spPr bwMode="auto">
                        <a:xfrm>
                          <a:off x="4609"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endParaRPr lang="en-US"/>
                        </a:p>
                      </p:txBody>
                    </p:sp>
                    <p:sp>
                      <p:nvSpPr>
                        <p:cNvPr id="3756" name="Freeform 175"/>
                        <p:cNvSpPr>
                          <a:spLocks/>
                        </p:cNvSpPr>
                        <p:nvPr/>
                      </p:nvSpPr>
                      <p:spPr bwMode="auto">
                        <a:xfrm>
                          <a:off x="4610"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endParaRPr lang="en-US"/>
                        </a:p>
                      </p:txBody>
                    </p:sp>
                  </p:grpSp>
                </p:grpSp>
                <p:grpSp>
                  <p:nvGrpSpPr>
                    <p:cNvPr id="70" name="Group 176"/>
                    <p:cNvGrpSpPr>
                      <a:grpSpLocks/>
                    </p:cNvGrpSpPr>
                    <p:nvPr/>
                  </p:nvGrpSpPr>
                  <p:grpSpPr bwMode="auto">
                    <a:xfrm>
                      <a:off x="4610" y="3049"/>
                      <a:ext cx="11" cy="4"/>
                      <a:chOff x="4610" y="3049"/>
                      <a:chExt cx="11" cy="4"/>
                    </a:xfrm>
                  </p:grpSpPr>
                  <p:sp>
                    <p:nvSpPr>
                      <p:cNvPr id="3746" name="Freeform 177"/>
                      <p:cNvSpPr>
                        <a:spLocks/>
                      </p:cNvSpPr>
                      <p:nvPr/>
                    </p:nvSpPr>
                    <p:spPr bwMode="auto">
                      <a:xfrm>
                        <a:off x="4610" y="3049"/>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3747" name="Freeform 178"/>
                      <p:cNvSpPr>
                        <a:spLocks/>
                      </p:cNvSpPr>
                      <p:nvPr/>
                    </p:nvSpPr>
                    <p:spPr bwMode="auto">
                      <a:xfrm>
                        <a:off x="4611"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3748" name="Freeform 179"/>
                      <p:cNvSpPr>
                        <a:spLocks/>
                      </p:cNvSpPr>
                      <p:nvPr/>
                    </p:nvSpPr>
                    <p:spPr bwMode="auto">
                      <a:xfrm>
                        <a:off x="4612" y="3051"/>
                        <a:ext cx="9" cy="2"/>
                      </a:xfrm>
                      <a:custGeom>
                        <a:avLst/>
                        <a:gdLst>
                          <a:gd name="T0" fmla="*/ 0 w 9"/>
                          <a:gd name="T1" fmla="*/ 1 h 4"/>
                          <a:gd name="T2" fmla="*/ 0 w 9"/>
                          <a:gd name="T3" fmla="*/ 1 h 4"/>
                          <a:gd name="T4" fmla="*/ 0 w 9"/>
                          <a:gd name="T5" fmla="*/ 1 h 4"/>
                          <a:gd name="T6" fmla="*/ 1 w 9"/>
                          <a:gd name="T7" fmla="*/ 0 h 4"/>
                          <a:gd name="T8" fmla="*/ 6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1"/>
                            </a:lnTo>
                            <a:lnTo>
                              <a:pt x="1" y="0"/>
                            </a:lnTo>
                            <a:lnTo>
                              <a:pt x="6" y="0"/>
                            </a:lnTo>
                            <a:lnTo>
                              <a:pt x="9" y="4"/>
                            </a:lnTo>
                            <a:lnTo>
                              <a:pt x="0" y="4"/>
                            </a:lnTo>
                            <a:close/>
                          </a:path>
                        </a:pathLst>
                      </a:custGeom>
                      <a:solidFill>
                        <a:srgbClr val="C0C0C0"/>
                      </a:solidFill>
                      <a:ln w="9525">
                        <a:noFill/>
                        <a:round/>
                        <a:headEnd/>
                        <a:tailEnd/>
                      </a:ln>
                    </p:spPr>
                    <p:txBody>
                      <a:bodyPr/>
                      <a:lstStyle/>
                      <a:p>
                        <a:endParaRPr lang="en-US"/>
                      </a:p>
                    </p:txBody>
                  </p:sp>
                </p:grpSp>
                <p:grpSp>
                  <p:nvGrpSpPr>
                    <p:cNvPr id="71" name="Group 180"/>
                    <p:cNvGrpSpPr>
                      <a:grpSpLocks/>
                    </p:cNvGrpSpPr>
                    <p:nvPr/>
                  </p:nvGrpSpPr>
                  <p:grpSpPr bwMode="auto">
                    <a:xfrm>
                      <a:off x="4613" y="3051"/>
                      <a:ext cx="10" cy="5"/>
                      <a:chOff x="4613" y="3051"/>
                      <a:chExt cx="10" cy="5"/>
                    </a:xfrm>
                  </p:grpSpPr>
                  <p:sp>
                    <p:nvSpPr>
                      <p:cNvPr id="3743" name="Freeform 181"/>
                      <p:cNvSpPr>
                        <a:spLocks/>
                      </p:cNvSpPr>
                      <p:nvPr/>
                    </p:nvSpPr>
                    <p:spPr bwMode="auto">
                      <a:xfrm>
                        <a:off x="4613" y="305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3744" name="Freeform 182"/>
                      <p:cNvSpPr>
                        <a:spLocks/>
                      </p:cNvSpPr>
                      <p:nvPr/>
                    </p:nvSpPr>
                    <p:spPr bwMode="auto">
                      <a:xfrm>
                        <a:off x="4614" y="3051"/>
                        <a:ext cx="8" cy="2"/>
                      </a:xfrm>
                      <a:custGeom>
                        <a:avLst/>
                        <a:gdLst>
                          <a:gd name="T0" fmla="*/ 0 w 8"/>
                          <a:gd name="T1" fmla="*/ 0 h 4"/>
                          <a:gd name="T2" fmla="*/ 4 w 8"/>
                          <a:gd name="T3" fmla="*/ 0 h 4"/>
                          <a:gd name="T4" fmla="*/ 4 w 8"/>
                          <a:gd name="T5" fmla="*/ 1 h 4"/>
                          <a:gd name="T6" fmla="*/ 5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4" y="0"/>
                            </a:lnTo>
                            <a:lnTo>
                              <a:pt x="4" y="1"/>
                            </a:lnTo>
                            <a:lnTo>
                              <a:pt x="5" y="3"/>
                            </a:lnTo>
                            <a:lnTo>
                              <a:pt x="8" y="4"/>
                            </a:lnTo>
                            <a:lnTo>
                              <a:pt x="1" y="4"/>
                            </a:lnTo>
                            <a:lnTo>
                              <a:pt x="0" y="1"/>
                            </a:lnTo>
                            <a:lnTo>
                              <a:pt x="0" y="0"/>
                            </a:lnTo>
                            <a:close/>
                          </a:path>
                        </a:pathLst>
                      </a:custGeom>
                      <a:solidFill>
                        <a:srgbClr val="E0E0E0"/>
                      </a:solidFill>
                      <a:ln w="9525">
                        <a:noFill/>
                        <a:round/>
                        <a:headEnd/>
                        <a:tailEnd/>
                      </a:ln>
                    </p:spPr>
                    <p:txBody>
                      <a:bodyPr/>
                      <a:lstStyle/>
                      <a:p>
                        <a:endParaRPr lang="en-US"/>
                      </a:p>
                    </p:txBody>
                  </p:sp>
                  <p:sp>
                    <p:nvSpPr>
                      <p:cNvPr id="3745" name="Freeform 183"/>
                      <p:cNvSpPr>
                        <a:spLocks/>
                      </p:cNvSpPr>
                      <p:nvPr/>
                    </p:nvSpPr>
                    <p:spPr bwMode="auto">
                      <a:xfrm>
                        <a:off x="4614" y="3053"/>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endParaRPr lang="en-US"/>
                      </a:p>
                    </p:txBody>
                  </p:sp>
                </p:grpSp>
                <p:grpSp>
                  <p:nvGrpSpPr>
                    <p:cNvPr id="72" name="Group 184"/>
                    <p:cNvGrpSpPr>
                      <a:grpSpLocks/>
                    </p:cNvGrpSpPr>
                    <p:nvPr/>
                  </p:nvGrpSpPr>
                  <p:grpSpPr bwMode="auto">
                    <a:xfrm>
                      <a:off x="4615" y="3054"/>
                      <a:ext cx="10" cy="5"/>
                      <a:chOff x="4615" y="3054"/>
                      <a:chExt cx="10" cy="5"/>
                    </a:xfrm>
                  </p:grpSpPr>
                  <p:sp>
                    <p:nvSpPr>
                      <p:cNvPr id="3740" name="Freeform 185"/>
                      <p:cNvSpPr>
                        <a:spLocks/>
                      </p:cNvSpPr>
                      <p:nvPr/>
                    </p:nvSpPr>
                    <p:spPr bwMode="auto">
                      <a:xfrm>
                        <a:off x="4615" y="3054"/>
                        <a:ext cx="2" cy="5"/>
                      </a:xfrm>
                      <a:custGeom>
                        <a:avLst/>
                        <a:gdLst>
                          <a:gd name="T0" fmla="*/ 2 w 2"/>
                          <a:gd name="T1" fmla="*/ 0 h 11"/>
                          <a:gd name="T2" fmla="*/ 0 w 2"/>
                          <a:gd name="T3" fmla="*/ 0 h 11"/>
                          <a:gd name="T4" fmla="*/ 1 w 2"/>
                          <a:gd name="T5" fmla="*/ 0 h 11"/>
                          <a:gd name="T6" fmla="*/ 2 w 2"/>
                          <a:gd name="T7" fmla="*/ 0 h 11"/>
                          <a:gd name="T8" fmla="*/ 2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endParaRPr lang="en-US"/>
                      </a:p>
                    </p:txBody>
                  </p:sp>
                  <p:sp>
                    <p:nvSpPr>
                      <p:cNvPr id="3741" name="Freeform 186"/>
                      <p:cNvSpPr>
                        <a:spLocks/>
                      </p:cNvSpPr>
                      <p:nvPr/>
                    </p:nvSpPr>
                    <p:spPr bwMode="auto">
                      <a:xfrm>
                        <a:off x="4616" y="3054"/>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6" y="3"/>
                            </a:lnTo>
                            <a:lnTo>
                              <a:pt x="8"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3742" name="Freeform 187"/>
                      <p:cNvSpPr>
                        <a:spLocks/>
                      </p:cNvSpPr>
                      <p:nvPr/>
                    </p:nvSpPr>
                    <p:spPr bwMode="auto">
                      <a:xfrm>
                        <a:off x="4617" y="3056"/>
                        <a:ext cx="8" cy="3"/>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sp>
                  <p:nvSpPr>
                    <p:cNvPr id="3481" name="Freeform 188"/>
                    <p:cNvSpPr>
                      <a:spLocks/>
                    </p:cNvSpPr>
                    <p:nvPr/>
                  </p:nvSpPr>
                  <p:spPr bwMode="auto">
                    <a:xfrm>
                      <a:off x="4565" y="3004"/>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606060"/>
                    </a:solidFill>
                    <a:ln w="9525">
                      <a:noFill/>
                      <a:round/>
                      <a:headEnd/>
                      <a:tailEnd/>
                    </a:ln>
                  </p:spPr>
                  <p:txBody>
                    <a:bodyPr/>
                    <a:lstStyle/>
                    <a:p>
                      <a:endParaRPr lang="en-US"/>
                    </a:p>
                  </p:txBody>
                </p:sp>
                <p:sp>
                  <p:nvSpPr>
                    <p:cNvPr id="3482" name="Freeform 189"/>
                    <p:cNvSpPr>
                      <a:spLocks/>
                    </p:cNvSpPr>
                    <p:nvPr/>
                  </p:nvSpPr>
                  <p:spPr bwMode="auto">
                    <a:xfrm>
                      <a:off x="4566"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endParaRPr lang="en-US"/>
                    </a:p>
                  </p:txBody>
                </p:sp>
                <p:sp>
                  <p:nvSpPr>
                    <p:cNvPr id="3483" name="Freeform 190"/>
                    <p:cNvSpPr>
                      <a:spLocks/>
                    </p:cNvSpPr>
                    <p:nvPr/>
                  </p:nvSpPr>
                  <p:spPr bwMode="auto">
                    <a:xfrm>
                      <a:off x="4567" y="3007"/>
                      <a:ext cx="7" cy="3"/>
                    </a:xfrm>
                    <a:custGeom>
                      <a:avLst/>
                      <a:gdLst>
                        <a:gd name="T0" fmla="*/ 0 w 7"/>
                        <a:gd name="T1" fmla="*/ 2 h 4"/>
                        <a:gd name="T2" fmla="*/ 0 w 7"/>
                        <a:gd name="T3" fmla="*/ 2 h 4"/>
                        <a:gd name="T4" fmla="*/ 0 w 7"/>
                        <a:gd name="T5" fmla="*/ 0 h 4"/>
                        <a:gd name="T6" fmla="*/ 1 w 7"/>
                        <a:gd name="T7" fmla="*/ 0 h 4"/>
                        <a:gd name="T8" fmla="*/ 6 w 7"/>
                        <a:gd name="T9" fmla="*/ 0 h 4"/>
                        <a:gd name="T10" fmla="*/ 7 w 7"/>
                        <a:gd name="T11" fmla="*/ 2 h 4"/>
                        <a:gd name="T12" fmla="*/ 0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0"/>
                          </a:lnTo>
                          <a:lnTo>
                            <a:pt x="1" y="0"/>
                          </a:lnTo>
                          <a:lnTo>
                            <a:pt x="6" y="0"/>
                          </a:lnTo>
                          <a:lnTo>
                            <a:pt x="7" y="4"/>
                          </a:lnTo>
                          <a:lnTo>
                            <a:pt x="0" y="4"/>
                          </a:lnTo>
                          <a:close/>
                        </a:path>
                      </a:pathLst>
                    </a:custGeom>
                    <a:solidFill>
                      <a:srgbClr val="404040"/>
                    </a:solidFill>
                    <a:ln w="9525">
                      <a:noFill/>
                      <a:round/>
                      <a:headEnd/>
                      <a:tailEnd/>
                    </a:ln>
                  </p:spPr>
                  <p:txBody>
                    <a:bodyPr/>
                    <a:lstStyle/>
                    <a:p>
                      <a:endParaRPr lang="en-US"/>
                    </a:p>
                  </p:txBody>
                </p:sp>
                <p:grpSp>
                  <p:nvGrpSpPr>
                    <p:cNvPr id="73" name="Group 191"/>
                    <p:cNvGrpSpPr>
                      <a:grpSpLocks/>
                    </p:cNvGrpSpPr>
                    <p:nvPr/>
                  </p:nvGrpSpPr>
                  <p:grpSpPr bwMode="auto">
                    <a:xfrm>
                      <a:off x="4567" y="3007"/>
                      <a:ext cx="10" cy="6"/>
                      <a:chOff x="4567" y="3007"/>
                      <a:chExt cx="10" cy="6"/>
                    </a:xfrm>
                  </p:grpSpPr>
                  <p:sp>
                    <p:nvSpPr>
                      <p:cNvPr id="3737" name="Freeform 192"/>
                      <p:cNvSpPr>
                        <a:spLocks/>
                      </p:cNvSpPr>
                      <p:nvPr/>
                    </p:nvSpPr>
                    <p:spPr bwMode="auto">
                      <a:xfrm>
                        <a:off x="4567" y="3007"/>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4"/>
                            </a:lnTo>
                            <a:lnTo>
                              <a:pt x="1" y="0"/>
                            </a:lnTo>
                            <a:lnTo>
                              <a:pt x="3" y="4"/>
                            </a:lnTo>
                            <a:lnTo>
                              <a:pt x="2" y="11"/>
                            </a:lnTo>
                            <a:close/>
                          </a:path>
                        </a:pathLst>
                      </a:custGeom>
                      <a:solidFill>
                        <a:srgbClr val="A0A0A0"/>
                      </a:solidFill>
                      <a:ln w="9525">
                        <a:noFill/>
                        <a:round/>
                        <a:headEnd/>
                        <a:tailEnd/>
                      </a:ln>
                    </p:spPr>
                    <p:txBody>
                      <a:bodyPr/>
                      <a:lstStyle/>
                      <a:p>
                        <a:endParaRPr lang="en-US"/>
                      </a:p>
                    </p:txBody>
                  </p:sp>
                  <p:sp>
                    <p:nvSpPr>
                      <p:cNvPr id="3738" name="Freeform 193"/>
                      <p:cNvSpPr>
                        <a:spLocks/>
                      </p:cNvSpPr>
                      <p:nvPr/>
                    </p:nvSpPr>
                    <p:spPr bwMode="auto">
                      <a:xfrm>
                        <a:off x="4568" y="3007"/>
                        <a:ext cx="7" cy="3"/>
                      </a:xfrm>
                      <a:custGeom>
                        <a:avLst/>
                        <a:gdLst>
                          <a:gd name="T0" fmla="*/ 1 w 7"/>
                          <a:gd name="T1" fmla="*/ 0 h 4"/>
                          <a:gd name="T2" fmla="*/ 5 w 7"/>
                          <a:gd name="T3" fmla="*/ 0 h 4"/>
                          <a:gd name="T4" fmla="*/ 5 w 7"/>
                          <a:gd name="T5" fmla="*/ 0 h 4"/>
                          <a:gd name="T6" fmla="*/ 6 w 7"/>
                          <a:gd name="T7" fmla="*/ 1 h 4"/>
                          <a:gd name="T8" fmla="*/ 7 w 7"/>
                          <a:gd name="T9" fmla="*/ 2 h 4"/>
                          <a:gd name="T10" fmla="*/ 2 w 7"/>
                          <a:gd name="T11" fmla="*/ 2 h 4"/>
                          <a:gd name="T12" fmla="*/ 1 w 7"/>
                          <a:gd name="T13" fmla="*/ 2 h 4"/>
                          <a:gd name="T14" fmla="*/ 0 w 7"/>
                          <a:gd name="T15" fmla="*/ 1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1"/>
                            </a:lnTo>
                            <a:lnTo>
                              <a:pt x="7" y="4"/>
                            </a:lnTo>
                            <a:lnTo>
                              <a:pt x="2" y="4"/>
                            </a:lnTo>
                            <a:lnTo>
                              <a:pt x="1" y="3"/>
                            </a:lnTo>
                            <a:lnTo>
                              <a:pt x="0" y="1"/>
                            </a:lnTo>
                            <a:lnTo>
                              <a:pt x="1" y="0"/>
                            </a:lnTo>
                            <a:close/>
                          </a:path>
                        </a:pathLst>
                      </a:custGeom>
                      <a:solidFill>
                        <a:srgbClr val="E0E0E0"/>
                      </a:solidFill>
                      <a:ln w="9525">
                        <a:noFill/>
                        <a:round/>
                        <a:headEnd/>
                        <a:tailEnd/>
                      </a:ln>
                    </p:spPr>
                    <p:txBody>
                      <a:bodyPr/>
                      <a:lstStyle/>
                      <a:p>
                        <a:endParaRPr lang="en-US"/>
                      </a:p>
                    </p:txBody>
                  </p:sp>
                  <p:sp>
                    <p:nvSpPr>
                      <p:cNvPr id="3739" name="Freeform 194"/>
                      <p:cNvSpPr>
                        <a:spLocks/>
                      </p:cNvSpPr>
                      <p:nvPr/>
                    </p:nvSpPr>
                    <p:spPr bwMode="auto">
                      <a:xfrm>
                        <a:off x="4569" y="3010"/>
                        <a:ext cx="8" cy="3"/>
                      </a:xfrm>
                      <a:custGeom>
                        <a:avLst/>
                        <a:gdLst>
                          <a:gd name="T0" fmla="*/ 0 w 8"/>
                          <a:gd name="T1" fmla="*/ 0 h 7"/>
                          <a:gd name="T2" fmla="*/ 0 w 8"/>
                          <a:gd name="T3" fmla="*/ 0 h 7"/>
                          <a:gd name="T4" fmla="*/ 1 w 8"/>
                          <a:gd name="T5" fmla="*/ 0 h 7"/>
                          <a:gd name="T6" fmla="*/ 1 w 8"/>
                          <a:gd name="T7" fmla="*/ 0 h 7"/>
                          <a:gd name="T8" fmla="*/ 6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3"/>
                            </a:lnTo>
                            <a:lnTo>
                              <a:pt x="1" y="2"/>
                            </a:lnTo>
                            <a:lnTo>
                              <a:pt x="1" y="0"/>
                            </a:lnTo>
                            <a:lnTo>
                              <a:pt x="6" y="0"/>
                            </a:lnTo>
                            <a:lnTo>
                              <a:pt x="8" y="7"/>
                            </a:lnTo>
                            <a:lnTo>
                              <a:pt x="0" y="7"/>
                            </a:lnTo>
                            <a:close/>
                          </a:path>
                        </a:pathLst>
                      </a:custGeom>
                      <a:solidFill>
                        <a:srgbClr val="C0C0C0"/>
                      </a:solidFill>
                      <a:ln w="9525">
                        <a:noFill/>
                        <a:round/>
                        <a:headEnd/>
                        <a:tailEnd/>
                      </a:ln>
                    </p:spPr>
                    <p:txBody>
                      <a:bodyPr/>
                      <a:lstStyle/>
                      <a:p>
                        <a:endParaRPr lang="en-US"/>
                      </a:p>
                    </p:txBody>
                  </p:sp>
                </p:grpSp>
                <p:grpSp>
                  <p:nvGrpSpPr>
                    <p:cNvPr id="74" name="Group 195"/>
                    <p:cNvGrpSpPr>
                      <a:grpSpLocks/>
                    </p:cNvGrpSpPr>
                    <p:nvPr/>
                  </p:nvGrpSpPr>
                  <p:grpSpPr bwMode="auto">
                    <a:xfrm>
                      <a:off x="4570" y="3010"/>
                      <a:ext cx="10" cy="5"/>
                      <a:chOff x="4570" y="3010"/>
                      <a:chExt cx="10" cy="5"/>
                    </a:xfrm>
                  </p:grpSpPr>
                  <p:sp>
                    <p:nvSpPr>
                      <p:cNvPr id="3734" name="Freeform 196"/>
                      <p:cNvSpPr>
                        <a:spLocks/>
                      </p:cNvSpPr>
                      <p:nvPr/>
                    </p:nvSpPr>
                    <p:spPr bwMode="auto">
                      <a:xfrm>
                        <a:off x="4570" y="3010"/>
                        <a:ext cx="2" cy="5"/>
                      </a:xfrm>
                      <a:custGeom>
                        <a:avLst/>
                        <a:gdLst>
                          <a:gd name="T0" fmla="*/ 1 w 2"/>
                          <a:gd name="T1" fmla="*/ 1 h 9"/>
                          <a:gd name="T2" fmla="*/ 0 w 2"/>
                          <a:gd name="T3" fmla="*/ 1 h 9"/>
                          <a:gd name="T4" fmla="*/ 1 w 2"/>
                          <a:gd name="T5" fmla="*/ 0 h 9"/>
                          <a:gd name="T6" fmla="*/ 2 w 2"/>
                          <a:gd name="T7" fmla="*/ 1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3735" name="Freeform 197"/>
                      <p:cNvSpPr>
                        <a:spLocks/>
                      </p:cNvSpPr>
                      <p:nvPr/>
                    </p:nvSpPr>
                    <p:spPr bwMode="auto">
                      <a:xfrm>
                        <a:off x="4571" y="3010"/>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3736" name="Freeform 198"/>
                      <p:cNvSpPr>
                        <a:spLocks/>
                      </p:cNvSpPr>
                      <p:nvPr/>
                    </p:nvSpPr>
                    <p:spPr bwMode="auto">
                      <a:xfrm>
                        <a:off x="4571" y="3013"/>
                        <a:ext cx="9" cy="2"/>
                      </a:xfrm>
                      <a:custGeom>
                        <a:avLst/>
                        <a:gdLst>
                          <a:gd name="T0" fmla="*/ 0 w 9"/>
                          <a:gd name="T1" fmla="*/ 1 h 4"/>
                          <a:gd name="T2" fmla="*/ 1 w 9"/>
                          <a:gd name="T3" fmla="*/ 1 h 4"/>
                          <a:gd name="T4" fmla="*/ 1 w 9"/>
                          <a:gd name="T5" fmla="*/ 1 h 4"/>
                          <a:gd name="T6" fmla="*/ 2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1" y="3"/>
                            </a:lnTo>
                            <a:lnTo>
                              <a:pt x="1" y="1"/>
                            </a:lnTo>
                            <a:lnTo>
                              <a:pt x="2" y="0"/>
                            </a:lnTo>
                            <a:lnTo>
                              <a:pt x="7" y="0"/>
                            </a:lnTo>
                            <a:lnTo>
                              <a:pt x="9" y="4"/>
                            </a:lnTo>
                            <a:lnTo>
                              <a:pt x="0" y="4"/>
                            </a:lnTo>
                            <a:close/>
                          </a:path>
                        </a:pathLst>
                      </a:custGeom>
                      <a:solidFill>
                        <a:srgbClr val="C0C0C0"/>
                      </a:solidFill>
                      <a:ln w="9525">
                        <a:noFill/>
                        <a:round/>
                        <a:headEnd/>
                        <a:tailEnd/>
                      </a:ln>
                    </p:spPr>
                    <p:txBody>
                      <a:bodyPr/>
                      <a:lstStyle/>
                      <a:p>
                        <a:endParaRPr lang="en-US"/>
                      </a:p>
                    </p:txBody>
                  </p:sp>
                </p:grpSp>
                <p:grpSp>
                  <p:nvGrpSpPr>
                    <p:cNvPr id="76" name="Group 199"/>
                    <p:cNvGrpSpPr>
                      <a:grpSpLocks/>
                    </p:cNvGrpSpPr>
                    <p:nvPr/>
                  </p:nvGrpSpPr>
                  <p:grpSpPr bwMode="auto">
                    <a:xfrm>
                      <a:off x="4572" y="3013"/>
                      <a:ext cx="11" cy="5"/>
                      <a:chOff x="4572" y="3013"/>
                      <a:chExt cx="11" cy="5"/>
                    </a:xfrm>
                  </p:grpSpPr>
                  <p:sp>
                    <p:nvSpPr>
                      <p:cNvPr id="3731" name="Freeform 200"/>
                      <p:cNvSpPr>
                        <a:spLocks/>
                      </p:cNvSpPr>
                      <p:nvPr/>
                    </p:nvSpPr>
                    <p:spPr bwMode="auto">
                      <a:xfrm>
                        <a:off x="4572"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endParaRPr lang="en-US"/>
                      </a:p>
                    </p:txBody>
                  </p:sp>
                  <p:sp>
                    <p:nvSpPr>
                      <p:cNvPr id="3732" name="Freeform 201"/>
                      <p:cNvSpPr>
                        <a:spLocks/>
                      </p:cNvSpPr>
                      <p:nvPr/>
                    </p:nvSpPr>
                    <p:spPr bwMode="auto">
                      <a:xfrm>
                        <a:off x="4573" y="3013"/>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733" name="Freeform 202"/>
                      <p:cNvSpPr>
                        <a:spLocks/>
                      </p:cNvSpPr>
                      <p:nvPr/>
                    </p:nvSpPr>
                    <p:spPr bwMode="auto">
                      <a:xfrm>
                        <a:off x="4574" y="3015"/>
                        <a:ext cx="9" cy="3"/>
                      </a:xfrm>
                      <a:custGeom>
                        <a:avLst/>
                        <a:gdLst>
                          <a:gd name="T0" fmla="*/ 0 w 9"/>
                          <a:gd name="T1" fmla="*/ 1 h 6"/>
                          <a:gd name="T2" fmla="*/ 0 w 9"/>
                          <a:gd name="T3" fmla="*/ 1 h 6"/>
                          <a:gd name="T4" fmla="*/ 0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2"/>
                            </a:lnTo>
                            <a:lnTo>
                              <a:pt x="1" y="0"/>
                            </a:lnTo>
                            <a:lnTo>
                              <a:pt x="7" y="0"/>
                            </a:lnTo>
                            <a:lnTo>
                              <a:pt x="9" y="6"/>
                            </a:lnTo>
                            <a:lnTo>
                              <a:pt x="0" y="6"/>
                            </a:lnTo>
                            <a:close/>
                          </a:path>
                        </a:pathLst>
                      </a:custGeom>
                      <a:solidFill>
                        <a:srgbClr val="C0C0C0"/>
                      </a:solidFill>
                      <a:ln w="9525">
                        <a:noFill/>
                        <a:round/>
                        <a:headEnd/>
                        <a:tailEnd/>
                      </a:ln>
                    </p:spPr>
                    <p:txBody>
                      <a:bodyPr/>
                      <a:lstStyle/>
                      <a:p>
                        <a:endParaRPr lang="en-US"/>
                      </a:p>
                    </p:txBody>
                  </p:sp>
                </p:grpSp>
                <p:grpSp>
                  <p:nvGrpSpPr>
                    <p:cNvPr id="77" name="Group 203"/>
                    <p:cNvGrpSpPr>
                      <a:grpSpLocks/>
                    </p:cNvGrpSpPr>
                    <p:nvPr/>
                  </p:nvGrpSpPr>
                  <p:grpSpPr bwMode="auto">
                    <a:xfrm>
                      <a:off x="4575" y="3016"/>
                      <a:ext cx="10" cy="5"/>
                      <a:chOff x="4575" y="3016"/>
                      <a:chExt cx="10" cy="5"/>
                    </a:xfrm>
                  </p:grpSpPr>
                  <p:sp>
                    <p:nvSpPr>
                      <p:cNvPr id="3728" name="Freeform 204"/>
                      <p:cNvSpPr>
                        <a:spLocks/>
                      </p:cNvSpPr>
                      <p:nvPr/>
                    </p:nvSpPr>
                    <p:spPr bwMode="auto">
                      <a:xfrm>
                        <a:off x="4575" y="3016"/>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3729" name="Freeform 205"/>
                      <p:cNvSpPr>
                        <a:spLocks/>
                      </p:cNvSpPr>
                      <p:nvPr/>
                    </p:nvSpPr>
                    <p:spPr bwMode="auto">
                      <a:xfrm>
                        <a:off x="4576" y="3016"/>
                        <a:ext cx="8" cy="2"/>
                      </a:xfrm>
                      <a:custGeom>
                        <a:avLst/>
                        <a:gdLst>
                          <a:gd name="T0" fmla="*/ 0 w 8"/>
                          <a:gd name="T1" fmla="*/ 0 h 4"/>
                          <a:gd name="T2" fmla="*/ 5 w 8"/>
                          <a:gd name="T3" fmla="*/ 0 h 4"/>
                          <a:gd name="T4" fmla="*/ 5 w 8"/>
                          <a:gd name="T5" fmla="*/ 1 h 4"/>
                          <a:gd name="T6" fmla="*/ 6 w 8"/>
                          <a:gd name="T7" fmla="*/ 1 h 4"/>
                          <a:gd name="T8" fmla="*/ 8 w 8"/>
                          <a:gd name="T9" fmla="*/ 1 h 4"/>
                          <a:gd name="T10" fmla="*/ 1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6" y="1"/>
                            </a:lnTo>
                            <a:lnTo>
                              <a:pt x="8" y="4"/>
                            </a:lnTo>
                            <a:lnTo>
                              <a:pt x="1"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730" name="Freeform 206"/>
                      <p:cNvSpPr>
                        <a:spLocks/>
                      </p:cNvSpPr>
                      <p:nvPr/>
                    </p:nvSpPr>
                    <p:spPr bwMode="auto">
                      <a:xfrm>
                        <a:off x="4576" y="3018"/>
                        <a:ext cx="9" cy="3"/>
                      </a:xfrm>
                      <a:custGeom>
                        <a:avLst/>
                        <a:gdLst>
                          <a:gd name="T0" fmla="*/ 0 w 9"/>
                          <a:gd name="T1" fmla="*/ 0 h 7"/>
                          <a:gd name="T2" fmla="*/ 0 w 9"/>
                          <a:gd name="T3" fmla="*/ 0 h 7"/>
                          <a:gd name="T4" fmla="*/ 1 w 9"/>
                          <a:gd name="T5" fmla="*/ 0 h 7"/>
                          <a:gd name="T6" fmla="*/ 1 w 9"/>
                          <a:gd name="T7" fmla="*/ 0 h 7"/>
                          <a:gd name="T8" fmla="*/ 8 w 9"/>
                          <a:gd name="T9" fmla="*/ 0 h 7"/>
                          <a:gd name="T10" fmla="*/ 9 w 9"/>
                          <a:gd name="T11" fmla="*/ 0 h 7"/>
                          <a:gd name="T12" fmla="*/ 0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7"/>
                            </a:moveTo>
                            <a:lnTo>
                              <a:pt x="0" y="4"/>
                            </a:lnTo>
                            <a:lnTo>
                              <a:pt x="1" y="2"/>
                            </a:lnTo>
                            <a:lnTo>
                              <a:pt x="1" y="0"/>
                            </a:lnTo>
                            <a:lnTo>
                              <a:pt x="8" y="0"/>
                            </a:lnTo>
                            <a:lnTo>
                              <a:pt x="9" y="7"/>
                            </a:lnTo>
                            <a:lnTo>
                              <a:pt x="0" y="7"/>
                            </a:lnTo>
                            <a:close/>
                          </a:path>
                        </a:pathLst>
                      </a:custGeom>
                      <a:solidFill>
                        <a:srgbClr val="C0C0C0"/>
                      </a:solidFill>
                      <a:ln w="9525">
                        <a:noFill/>
                        <a:round/>
                        <a:headEnd/>
                        <a:tailEnd/>
                      </a:ln>
                    </p:spPr>
                    <p:txBody>
                      <a:bodyPr/>
                      <a:lstStyle/>
                      <a:p>
                        <a:endParaRPr lang="en-US"/>
                      </a:p>
                    </p:txBody>
                  </p:sp>
                </p:grpSp>
                <p:grpSp>
                  <p:nvGrpSpPr>
                    <p:cNvPr id="78" name="Group 207"/>
                    <p:cNvGrpSpPr>
                      <a:grpSpLocks/>
                    </p:cNvGrpSpPr>
                    <p:nvPr/>
                  </p:nvGrpSpPr>
                  <p:grpSpPr bwMode="auto">
                    <a:xfrm>
                      <a:off x="4577" y="3019"/>
                      <a:ext cx="20" cy="17"/>
                      <a:chOff x="4577" y="3019"/>
                      <a:chExt cx="20" cy="17"/>
                    </a:xfrm>
                  </p:grpSpPr>
                  <p:grpSp>
                    <p:nvGrpSpPr>
                      <p:cNvPr id="79" name="Group 208"/>
                      <p:cNvGrpSpPr>
                        <a:grpSpLocks/>
                      </p:cNvGrpSpPr>
                      <p:nvPr/>
                    </p:nvGrpSpPr>
                    <p:grpSpPr bwMode="auto">
                      <a:xfrm>
                        <a:off x="4577" y="3019"/>
                        <a:ext cx="10" cy="5"/>
                        <a:chOff x="4577" y="3019"/>
                        <a:chExt cx="10" cy="5"/>
                      </a:xfrm>
                    </p:grpSpPr>
                    <p:sp>
                      <p:nvSpPr>
                        <p:cNvPr id="3725" name="Freeform 209"/>
                        <p:cNvSpPr>
                          <a:spLocks/>
                        </p:cNvSpPr>
                        <p:nvPr/>
                      </p:nvSpPr>
                      <p:spPr bwMode="auto">
                        <a:xfrm>
                          <a:off x="4577" y="3019"/>
                          <a:ext cx="3" cy="5"/>
                        </a:xfrm>
                        <a:custGeom>
                          <a:avLst/>
                          <a:gdLst>
                            <a:gd name="T0" fmla="*/ 1 w 3"/>
                            <a:gd name="T1" fmla="*/ 0 h 11"/>
                            <a:gd name="T2" fmla="*/ 0 w 3"/>
                            <a:gd name="T3" fmla="*/ 0 h 11"/>
                            <a:gd name="T4" fmla="*/ 1 w 3"/>
                            <a:gd name="T5" fmla="*/ 0 h 11"/>
                            <a:gd name="T6" fmla="*/ 3 w 3"/>
                            <a:gd name="T7" fmla="*/ 0 h 11"/>
                            <a:gd name="T8" fmla="*/ 1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5"/>
                              </a:lnTo>
                              <a:lnTo>
                                <a:pt x="1" y="0"/>
                              </a:lnTo>
                              <a:lnTo>
                                <a:pt x="3" y="5"/>
                              </a:lnTo>
                              <a:lnTo>
                                <a:pt x="1" y="11"/>
                              </a:lnTo>
                              <a:close/>
                            </a:path>
                          </a:pathLst>
                        </a:custGeom>
                        <a:solidFill>
                          <a:srgbClr val="A0A0A0"/>
                        </a:solidFill>
                        <a:ln w="9525">
                          <a:noFill/>
                          <a:round/>
                          <a:headEnd/>
                          <a:tailEnd/>
                        </a:ln>
                      </p:spPr>
                      <p:txBody>
                        <a:bodyPr/>
                        <a:lstStyle/>
                        <a:p>
                          <a:endParaRPr lang="en-US"/>
                        </a:p>
                      </p:txBody>
                    </p:sp>
                    <p:sp>
                      <p:nvSpPr>
                        <p:cNvPr id="3726" name="Freeform 210"/>
                        <p:cNvSpPr>
                          <a:spLocks/>
                        </p:cNvSpPr>
                        <p:nvPr/>
                      </p:nvSpPr>
                      <p:spPr bwMode="auto">
                        <a:xfrm>
                          <a:off x="4578" y="3020"/>
                          <a:ext cx="8" cy="2"/>
                        </a:xfrm>
                        <a:custGeom>
                          <a:avLst/>
                          <a:gdLst>
                            <a:gd name="T0" fmla="*/ 0 w 8"/>
                            <a:gd name="T1" fmla="*/ 0 h 4"/>
                            <a:gd name="T2" fmla="*/ 6 w 8"/>
                            <a:gd name="T3" fmla="*/ 0 h 4"/>
                            <a:gd name="T4" fmla="*/ 6 w 8"/>
                            <a:gd name="T5" fmla="*/ 0 h 4"/>
                            <a:gd name="T6" fmla="*/ 6 w 8"/>
                            <a:gd name="T7" fmla="*/ 1 h 4"/>
                            <a:gd name="T8" fmla="*/ 8 w 8"/>
                            <a:gd name="T9" fmla="*/ 1 h 4"/>
                            <a:gd name="T10" fmla="*/ 3 w 8"/>
                            <a:gd name="T11" fmla="*/ 1 h 4"/>
                            <a:gd name="T12" fmla="*/ 2 w 8"/>
                            <a:gd name="T13" fmla="*/ 1 h 4"/>
                            <a:gd name="T14" fmla="*/ 0 w 8"/>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0" y="0"/>
                              </a:moveTo>
                              <a:lnTo>
                                <a:pt x="6" y="0"/>
                              </a:lnTo>
                              <a:lnTo>
                                <a:pt x="6" y="1"/>
                              </a:lnTo>
                              <a:lnTo>
                                <a:pt x="8" y="4"/>
                              </a:lnTo>
                              <a:lnTo>
                                <a:pt x="3" y="4"/>
                              </a:lnTo>
                              <a:lnTo>
                                <a:pt x="2" y="3"/>
                              </a:lnTo>
                              <a:lnTo>
                                <a:pt x="0" y="0"/>
                              </a:lnTo>
                              <a:close/>
                            </a:path>
                          </a:pathLst>
                        </a:custGeom>
                        <a:solidFill>
                          <a:srgbClr val="E0E0E0"/>
                        </a:solidFill>
                        <a:ln w="9525">
                          <a:noFill/>
                          <a:round/>
                          <a:headEnd/>
                          <a:tailEnd/>
                        </a:ln>
                      </p:spPr>
                      <p:txBody>
                        <a:bodyPr/>
                        <a:lstStyle/>
                        <a:p>
                          <a:endParaRPr lang="en-US"/>
                        </a:p>
                      </p:txBody>
                    </p:sp>
                    <p:sp>
                      <p:nvSpPr>
                        <p:cNvPr id="3727" name="Freeform 211"/>
                        <p:cNvSpPr>
                          <a:spLocks/>
                        </p:cNvSpPr>
                        <p:nvPr/>
                      </p:nvSpPr>
                      <p:spPr bwMode="auto">
                        <a:xfrm>
                          <a:off x="4578" y="3022"/>
                          <a:ext cx="9" cy="2"/>
                        </a:xfrm>
                        <a:custGeom>
                          <a:avLst/>
                          <a:gdLst>
                            <a:gd name="T0" fmla="*/ 0 w 9"/>
                            <a:gd name="T1" fmla="*/ 0 h 5"/>
                            <a:gd name="T2" fmla="*/ 2 w 9"/>
                            <a:gd name="T3" fmla="*/ 0 h 5"/>
                            <a:gd name="T4" fmla="*/ 2 w 9"/>
                            <a:gd name="T5" fmla="*/ 0 h 5"/>
                            <a:gd name="T6" fmla="*/ 3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2" y="3"/>
                              </a:lnTo>
                              <a:lnTo>
                                <a:pt x="2" y="0"/>
                              </a:lnTo>
                              <a:lnTo>
                                <a:pt x="3"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80" name="Group 212"/>
                      <p:cNvGrpSpPr>
                        <a:grpSpLocks/>
                      </p:cNvGrpSpPr>
                      <p:nvPr/>
                    </p:nvGrpSpPr>
                    <p:grpSpPr bwMode="auto">
                      <a:xfrm>
                        <a:off x="4580" y="3022"/>
                        <a:ext cx="10" cy="6"/>
                        <a:chOff x="4580" y="3022"/>
                        <a:chExt cx="10" cy="6"/>
                      </a:xfrm>
                    </p:grpSpPr>
                    <p:sp>
                      <p:nvSpPr>
                        <p:cNvPr id="3722" name="Freeform 213"/>
                        <p:cNvSpPr>
                          <a:spLocks/>
                        </p:cNvSpPr>
                        <p:nvPr/>
                      </p:nvSpPr>
                      <p:spPr bwMode="auto">
                        <a:xfrm>
                          <a:off x="4580" y="3022"/>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3723" name="Freeform 214"/>
                        <p:cNvSpPr>
                          <a:spLocks/>
                        </p:cNvSpPr>
                        <p:nvPr/>
                      </p:nvSpPr>
                      <p:spPr bwMode="auto">
                        <a:xfrm>
                          <a:off x="4581" y="3022"/>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3"/>
                              </a:lnTo>
                              <a:lnTo>
                                <a:pt x="7" y="5"/>
                              </a:lnTo>
                              <a:lnTo>
                                <a:pt x="2" y="5"/>
                              </a:lnTo>
                              <a:lnTo>
                                <a:pt x="1" y="3"/>
                              </a:lnTo>
                              <a:lnTo>
                                <a:pt x="0" y="2"/>
                              </a:lnTo>
                              <a:lnTo>
                                <a:pt x="0" y="0"/>
                              </a:lnTo>
                              <a:close/>
                            </a:path>
                          </a:pathLst>
                        </a:custGeom>
                        <a:solidFill>
                          <a:srgbClr val="E0E0E0"/>
                        </a:solidFill>
                        <a:ln w="9525">
                          <a:noFill/>
                          <a:round/>
                          <a:headEnd/>
                          <a:tailEnd/>
                        </a:ln>
                      </p:spPr>
                      <p:txBody>
                        <a:bodyPr/>
                        <a:lstStyle/>
                        <a:p>
                          <a:endParaRPr lang="en-US"/>
                        </a:p>
                      </p:txBody>
                    </p:sp>
                    <p:sp>
                      <p:nvSpPr>
                        <p:cNvPr id="3724" name="Freeform 215"/>
                        <p:cNvSpPr>
                          <a:spLocks/>
                        </p:cNvSpPr>
                        <p:nvPr/>
                      </p:nvSpPr>
                      <p:spPr bwMode="auto">
                        <a:xfrm>
                          <a:off x="4582" y="3024"/>
                          <a:ext cx="8" cy="4"/>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81" name="Group 216"/>
                      <p:cNvGrpSpPr>
                        <a:grpSpLocks/>
                      </p:cNvGrpSpPr>
                      <p:nvPr/>
                    </p:nvGrpSpPr>
                    <p:grpSpPr bwMode="auto">
                      <a:xfrm>
                        <a:off x="4583" y="3025"/>
                        <a:ext cx="9" cy="5"/>
                        <a:chOff x="4583" y="3025"/>
                        <a:chExt cx="9" cy="5"/>
                      </a:xfrm>
                    </p:grpSpPr>
                    <p:sp>
                      <p:nvSpPr>
                        <p:cNvPr id="3719" name="Freeform 217"/>
                        <p:cNvSpPr>
                          <a:spLocks/>
                        </p:cNvSpPr>
                        <p:nvPr/>
                      </p:nvSpPr>
                      <p:spPr bwMode="auto">
                        <a:xfrm>
                          <a:off x="4583"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3720" name="Freeform 218"/>
                        <p:cNvSpPr>
                          <a:spLocks/>
                        </p:cNvSpPr>
                        <p:nvPr/>
                      </p:nvSpPr>
                      <p:spPr bwMode="auto">
                        <a:xfrm>
                          <a:off x="4584" y="3025"/>
                          <a:ext cx="7" cy="3"/>
                        </a:xfrm>
                        <a:custGeom>
                          <a:avLst/>
                          <a:gdLst>
                            <a:gd name="T0" fmla="*/ 0 w 7"/>
                            <a:gd name="T1" fmla="*/ 0 h 5"/>
                            <a:gd name="T2" fmla="*/ 4 w 7"/>
                            <a:gd name="T3" fmla="*/ 0 h 5"/>
                            <a:gd name="T4" fmla="*/ 5 w 7"/>
                            <a:gd name="T5" fmla="*/ 0 h 5"/>
                            <a:gd name="T6" fmla="*/ 5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5" y="0"/>
                              </a:lnTo>
                              <a:lnTo>
                                <a:pt x="5" y="2"/>
                              </a:lnTo>
                              <a:lnTo>
                                <a:pt x="7" y="5"/>
                              </a:lnTo>
                              <a:lnTo>
                                <a:pt x="1" y="5"/>
                              </a:lnTo>
                              <a:lnTo>
                                <a:pt x="0" y="4"/>
                              </a:lnTo>
                              <a:lnTo>
                                <a:pt x="0" y="2"/>
                              </a:lnTo>
                              <a:lnTo>
                                <a:pt x="0" y="0"/>
                              </a:lnTo>
                              <a:close/>
                            </a:path>
                          </a:pathLst>
                        </a:custGeom>
                        <a:solidFill>
                          <a:srgbClr val="E0E0E0"/>
                        </a:solidFill>
                        <a:ln w="9525">
                          <a:noFill/>
                          <a:round/>
                          <a:headEnd/>
                          <a:tailEnd/>
                        </a:ln>
                      </p:spPr>
                      <p:txBody>
                        <a:bodyPr/>
                        <a:lstStyle/>
                        <a:p>
                          <a:endParaRPr lang="en-US"/>
                        </a:p>
                      </p:txBody>
                    </p:sp>
                    <p:sp>
                      <p:nvSpPr>
                        <p:cNvPr id="3721" name="Freeform 219"/>
                        <p:cNvSpPr>
                          <a:spLocks/>
                        </p:cNvSpPr>
                        <p:nvPr/>
                      </p:nvSpPr>
                      <p:spPr bwMode="auto">
                        <a:xfrm>
                          <a:off x="4584" y="3028"/>
                          <a:ext cx="8" cy="2"/>
                        </a:xfrm>
                        <a:custGeom>
                          <a:avLst/>
                          <a:gdLst>
                            <a:gd name="T0" fmla="*/ 0 w 8"/>
                            <a:gd name="T1" fmla="*/ 0 h 5"/>
                            <a:gd name="T2" fmla="*/ 0 w 8"/>
                            <a:gd name="T3" fmla="*/ 0 h 5"/>
                            <a:gd name="T4" fmla="*/ 1 w 8"/>
                            <a:gd name="T5" fmla="*/ 0 h 5"/>
                            <a:gd name="T6" fmla="*/ 1 w 8"/>
                            <a:gd name="T7" fmla="*/ 0 h 5"/>
                            <a:gd name="T8" fmla="*/ 7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3"/>
                              </a:lnTo>
                              <a:lnTo>
                                <a:pt x="1" y="2"/>
                              </a:lnTo>
                              <a:lnTo>
                                <a:pt x="1" y="0"/>
                              </a:lnTo>
                              <a:lnTo>
                                <a:pt x="7" y="0"/>
                              </a:lnTo>
                              <a:lnTo>
                                <a:pt x="8" y="5"/>
                              </a:lnTo>
                              <a:lnTo>
                                <a:pt x="0" y="5"/>
                              </a:lnTo>
                              <a:close/>
                            </a:path>
                          </a:pathLst>
                        </a:custGeom>
                        <a:solidFill>
                          <a:srgbClr val="C0C0C0"/>
                        </a:solidFill>
                        <a:ln w="9525">
                          <a:noFill/>
                          <a:round/>
                          <a:headEnd/>
                          <a:tailEnd/>
                        </a:ln>
                      </p:spPr>
                      <p:txBody>
                        <a:bodyPr/>
                        <a:lstStyle/>
                        <a:p>
                          <a:endParaRPr lang="en-US"/>
                        </a:p>
                      </p:txBody>
                    </p:sp>
                  </p:grpSp>
                  <p:grpSp>
                    <p:nvGrpSpPr>
                      <p:cNvPr id="82" name="Group 220"/>
                      <p:cNvGrpSpPr>
                        <a:grpSpLocks/>
                      </p:cNvGrpSpPr>
                      <p:nvPr/>
                    </p:nvGrpSpPr>
                    <p:grpSpPr bwMode="auto">
                      <a:xfrm>
                        <a:off x="4585" y="3028"/>
                        <a:ext cx="9" cy="5"/>
                        <a:chOff x="4585" y="3028"/>
                        <a:chExt cx="9" cy="5"/>
                      </a:xfrm>
                    </p:grpSpPr>
                    <p:sp>
                      <p:nvSpPr>
                        <p:cNvPr id="3716" name="Freeform 221"/>
                        <p:cNvSpPr>
                          <a:spLocks/>
                        </p:cNvSpPr>
                        <p:nvPr/>
                      </p:nvSpPr>
                      <p:spPr bwMode="auto">
                        <a:xfrm>
                          <a:off x="4585" y="3028"/>
                          <a:ext cx="2" cy="5"/>
                        </a:xfrm>
                        <a:custGeom>
                          <a:avLst/>
                          <a:gdLst>
                            <a:gd name="T0" fmla="*/ 2 w 2"/>
                            <a:gd name="T1" fmla="*/ 0 h 11"/>
                            <a:gd name="T2" fmla="*/ 0 w 2"/>
                            <a:gd name="T3" fmla="*/ 0 h 11"/>
                            <a:gd name="T4" fmla="*/ 1 w 2"/>
                            <a:gd name="T5" fmla="*/ 0 h 11"/>
                            <a:gd name="T6" fmla="*/ 2 w 2"/>
                            <a:gd name="T7" fmla="*/ 0 h 11"/>
                            <a:gd name="T8" fmla="*/ 2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endParaRPr lang="en-US"/>
                        </a:p>
                      </p:txBody>
                    </p:sp>
                    <p:sp>
                      <p:nvSpPr>
                        <p:cNvPr id="3717" name="Freeform 222"/>
                        <p:cNvSpPr>
                          <a:spLocks/>
                        </p:cNvSpPr>
                        <p:nvPr/>
                      </p:nvSpPr>
                      <p:spPr bwMode="auto">
                        <a:xfrm>
                          <a:off x="4586" y="3028"/>
                          <a:ext cx="7" cy="2"/>
                        </a:xfrm>
                        <a:custGeom>
                          <a:avLst/>
                          <a:gdLst>
                            <a:gd name="T0" fmla="*/ 0 w 7"/>
                            <a:gd name="T1" fmla="*/ 0 h 3"/>
                            <a:gd name="T2" fmla="*/ 5 w 7"/>
                            <a:gd name="T3" fmla="*/ 0 h 3"/>
                            <a:gd name="T4" fmla="*/ 5 w 7"/>
                            <a:gd name="T5" fmla="*/ 0 h 3"/>
                            <a:gd name="T6" fmla="*/ 5 w 7"/>
                            <a:gd name="T7" fmla="*/ 1 h 3"/>
                            <a:gd name="T8" fmla="*/ 7 w 7"/>
                            <a:gd name="T9" fmla="*/ 1 h 3"/>
                            <a:gd name="T10" fmla="*/ 2 w 7"/>
                            <a:gd name="T11" fmla="*/ 1 h 3"/>
                            <a:gd name="T12" fmla="*/ 1 w 7"/>
                            <a:gd name="T13" fmla="*/ 1 h 3"/>
                            <a:gd name="T14" fmla="*/ 0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0"/>
                              </a:moveTo>
                              <a:lnTo>
                                <a:pt x="5" y="0"/>
                              </a:lnTo>
                              <a:lnTo>
                                <a:pt x="5" y="1"/>
                              </a:lnTo>
                              <a:lnTo>
                                <a:pt x="7" y="3"/>
                              </a:lnTo>
                              <a:lnTo>
                                <a:pt x="2" y="3"/>
                              </a:lnTo>
                              <a:lnTo>
                                <a:pt x="1" y="3"/>
                              </a:lnTo>
                              <a:lnTo>
                                <a:pt x="0" y="0"/>
                              </a:lnTo>
                              <a:close/>
                            </a:path>
                          </a:pathLst>
                        </a:custGeom>
                        <a:solidFill>
                          <a:srgbClr val="E0E0E0"/>
                        </a:solidFill>
                        <a:ln w="9525">
                          <a:noFill/>
                          <a:round/>
                          <a:headEnd/>
                          <a:tailEnd/>
                        </a:ln>
                      </p:spPr>
                      <p:txBody>
                        <a:bodyPr/>
                        <a:lstStyle/>
                        <a:p>
                          <a:endParaRPr lang="en-US"/>
                        </a:p>
                      </p:txBody>
                    </p:sp>
                    <p:sp>
                      <p:nvSpPr>
                        <p:cNvPr id="3718" name="Freeform 223"/>
                        <p:cNvSpPr>
                          <a:spLocks/>
                        </p:cNvSpPr>
                        <p:nvPr/>
                      </p:nvSpPr>
                      <p:spPr bwMode="auto">
                        <a:xfrm>
                          <a:off x="4587" y="3031"/>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2"/>
                              </a:lnTo>
                              <a:lnTo>
                                <a:pt x="0" y="0"/>
                              </a:lnTo>
                              <a:lnTo>
                                <a:pt x="1" y="0"/>
                              </a:lnTo>
                              <a:lnTo>
                                <a:pt x="6" y="0"/>
                              </a:lnTo>
                              <a:lnTo>
                                <a:pt x="7" y="5"/>
                              </a:lnTo>
                              <a:lnTo>
                                <a:pt x="0" y="5"/>
                              </a:lnTo>
                              <a:close/>
                            </a:path>
                          </a:pathLst>
                        </a:custGeom>
                        <a:solidFill>
                          <a:srgbClr val="C0C0C0"/>
                        </a:solidFill>
                        <a:ln w="9525">
                          <a:noFill/>
                          <a:round/>
                          <a:headEnd/>
                          <a:tailEnd/>
                        </a:ln>
                      </p:spPr>
                      <p:txBody>
                        <a:bodyPr/>
                        <a:lstStyle/>
                        <a:p>
                          <a:endParaRPr lang="en-US"/>
                        </a:p>
                      </p:txBody>
                    </p:sp>
                  </p:grpSp>
                  <p:grpSp>
                    <p:nvGrpSpPr>
                      <p:cNvPr id="84" name="Group 224"/>
                      <p:cNvGrpSpPr>
                        <a:grpSpLocks/>
                      </p:cNvGrpSpPr>
                      <p:nvPr/>
                    </p:nvGrpSpPr>
                    <p:grpSpPr bwMode="auto">
                      <a:xfrm>
                        <a:off x="4587" y="3031"/>
                        <a:ext cx="10" cy="5"/>
                        <a:chOff x="4587" y="3031"/>
                        <a:chExt cx="10" cy="5"/>
                      </a:xfrm>
                    </p:grpSpPr>
                    <p:sp>
                      <p:nvSpPr>
                        <p:cNvPr id="3713" name="Freeform 225"/>
                        <p:cNvSpPr>
                          <a:spLocks/>
                        </p:cNvSpPr>
                        <p:nvPr/>
                      </p:nvSpPr>
                      <p:spPr bwMode="auto">
                        <a:xfrm>
                          <a:off x="4587" y="3031"/>
                          <a:ext cx="3" cy="5"/>
                        </a:xfrm>
                        <a:custGeom>
                          <a:avLst/>
                          <a:gdLst>
                            <a:gd name="T0" fmla="*/ 2 w 3"/>
                            <a:gd name="T1" fmla="*/ 0 h 11"/>
                            <a:gd name="T2" fmla="*/ 0 w 3"/>
                            <a:gd name="T3" fmla="*/ 0 h 11"/>
                            <a:gd name="T4" fmla="*/ 2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2" y="0"/>
                              </a:lnTo>
                              <a:lnTo>
                                <a:pt x="3" y="5"/>
                              </a:lnTo>
                              <a:lnTo>
                                <a:pt x="2" y="11"/>
                              </a:lnTo>
                              <a:close/>
                            </a:path>
                          </a:pathLst>
                        </a:custGeom>
                        <a:solidFill>
                          <a:srgbClr val="A0A0A0"/>
                        </a:solidFill>
                        <a:ln w="9525">
                          <a:noFill/>
                          <a:round/>
                          <a:headEnd/>
                          <a:tailEnd/>
                        </a:ln>
                      </p:spPr>
                      <p:txBody>
                        <a:bodyPr/>
                        <a:lstStyle/>
                        <a:p>
                          <a:endParaRPr lang="en-US"/>
                        </a:p>
                      </p:txBody>
                    </p:sp>
                    <p:sp>
                      <p:nvSpPr>
                        <p:cNvPr id="3714" name="Freeform 226"/>
                        <p:cNvSpPr>
                          <a:spLocks/>
                        </p:cNvSpPr>
                        <p:nvPr/>
                      </p:nvSpPr>
                      <p:spPr bwMode="auto">
                        <a:xfrm>
                          <a:off x="4588" y="3031"/>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3"/>
                              </a:lnTo>
                              <a:lnTo>
                                <a:pt x="7"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3715" name="Freeform 227"/>
                        <p:cNvSpPr>
                          <a:spLocks/>
                        </p:cNvSpPr>
                        <p:nvPr/>
                      </p:nvSpPr>
                      <p:spPr bwMode="auto">
                        <a:xfrm>
                          <a:off x="4589" y="303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85" name="Group 228"/>
                    <p:cNvGrpSpPr>
                      <a:grpSpLocks/>
                    </p:cNvGrpSpPr>
                    <p:nvPr/>
                  </p:nvGrpSpPr>
                  <p:grpSpPr bwMode="auto">
                    <a:xfrm>
                      <a:off x="4590" y="3035"/>
                      <a:ext cx="20" cy="16"/>
                      <a:chOff x="4590" y="3035"/>
                      <a:chExt cx="20" cy="16"/>
                    </a:xfrm>
                  </p:grpSpPr>
                  <p:grpSp>
                    <p:nvGrpSpPr>
                      <p:cNvPr id="86" name="Group 229"/>
                      <p:cNvGrpSpPr>
                        <a:grpSpLocks/>
                      </p:cNvGrpSpPr>
                      <p:nvPr/>
                    </p:nvGrpSpPr>
                    <p:grpSpPr bwMode="auto">
                      <a:xfrm>
                        <a:off x="4590" y="3035"/>
                        <a:ext cx="9" cy="4"/>
                        <a:chOff x="4590" y="3035"/>
                        <a:chExt cx="9" cy="4"/>
                      </a:xfrm>
                    </p:grpSpPr>
                    <p:sp>
                      <p:nvSpPr>
                        <p:cNvPr id="3705" name="Freeform 230"/>
                        <p:cNvSpPr>
                          <a:spLocks/>
                        </p:cNvSpPr>
                        <p:nvPr/>
                      </p:nvSpPr>
                      <p:spPr bwMode="auto">
                        <a:xfrm>
                          <a:off x="4590" y="3035"/>
                          <a:ext cx="2" cy="4"/>
                        </a:xfrm>
                        <a:custGeom>
                          <a:avLst/>
                          <a:gdLst>
                            <a:gd name="T0" fmla="*/ 1 w 2"/>
                            <a:gd name="T1" fmla="*/ 0 h 9"/>
                            <a:gd name="T2" fmla="*/ 0 w 2"/>
                            <a:gd name="T3" fmla="*/ 0 h 9"/>
                            <a:gd name="T4" fmla="*/ 1 w 2"/>
                            <a:gd name="T5" fmla="*/ 0 h 9"/>
                            <a:gd name="T6" fmla="*/ 2 w 2"/>
                            <a:gd name="T7" fmla="*/ 0 h 9"/>
                            <a:gd name="T8" fmla="*/ 1 w 2"/>
                            <a:gd name="T9" fmla="*/ 0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3706" name="Freeform 231"/>
                        <p:cNvSpPr>
                          <a:spLocks/>
                        </p:cNvSpPr>
                        <p:nvPr/>
                      </p:nvSpPr>
                      <p:spPr bwMode="auto">
                        <a:xfrm>
                          <a:off x="4591" y="3035"/>
                          <a:ext cx="7" cy="2"/>
                        </a:xfrm>
                        <a:custGeom>
                          <a:avLst/>
                          <a:gdLst>
                            <a:gd name="T0" fmla="*/ 0 w 7"/>
                            <a:gd name="T1" fmla="*/ 0 h 5"/>
                            <a:gd name="T2" fmla="*/ 4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4" y="0"/>
                              </a:ln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endParaRPr lang="en-US"/>
                        </a:p>
                      </p:txBody>
                    </p:sp>
                    <p:sp>
                      <p:nvSpPr>
                        <p:cNvPr id="3707" name="Freeform 232"/>
                        <p:cNvSpPr>
                          <a:spLocks/>
                        </p:cNvSpPr>
                        <p:nvPr/>
                      </p:nvSpPr>
                      <p:spPr bwMode="auto">
                        <a:xfrm>
                          <a:off x="4591"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endParaRPr lang="en-US"/>
                        </a:p>
                      </p:txBody>
                    </p:sp>
                  </p:grpSp>
                  <p:grpSp>
                    <p:nvGrpSpPr>
                      <p:cNvPr id="87" name="Group 233"/>
                      <p:cNvGrpSpPr>
                        <a:grpSpLocks/>
                      </p:cNvGrpSpPr>
                      <p:nvPr/>
                    </p:nvGrpSpPr>
                    <p:grpSpPr bwMode="auto">
                      <a:xfrm>
                        <a:off x="4592" y="3037"/>
                        <a:ext cx="10" cy="5"/>
                        <a:chOff x="4592" y="3037"/>
                        <a:chExt cx="10" cy="5"/>
                      </a:xfrm>
                    </p:grpSpPr>
                    <p:sp>
                      <p:nvSpPr>
                        <p:cNvPr id="3702" name="Freeform 234"/>
                        <p:cNvSpPr>
                          <a:spLocks/>
                        </p:cNvSpPr>
                        <p:nvPr/>
                      </p:nvSpPr>
                      <p:spPr bwMode="auto">
                        <a:xfrm>
                          <a:off x="4592" y="3037"/>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3703" name="Freeform 235"/>
                        <p:cNvSpPr>
                          <a:spLocks/>
                        </p:cNvSpPr>
                        <p:nvPr/>
                      </p:nvSpPr>
                      <p:spPr bwMode="auto">
                        <a:xfrm>
                          <a:off x="4593" y="3037"/>
                          <a:ext cx="8" cy="2"/>
                        </a:xfrm>
                        <a:custGeom>
                          <a:avLst/>
                          <a:gdLst>
                            <a:gd name="T0" fmla="*/ 0 w 8"/>
                            <a:gd name="T1" fmla="*/ 0 h 4"/>
                            <a:gd name="T2" fmla="*/ 5 w 8"/>
                            <a:gd name="T3" fmla="*/ 0 h 4"/>
                            <a:gd name="T4" fmla="*/ 5 w 8"/>
                            <a:gd name="T5" fmla="*/ 1 h 4"/>
                            <a:gd name="T6" fmla="*/ 5 w 8"/>
                            <a:gd name="T7" fmla="*/ 1 h 4"/>
                            <a:gd name="T8" fmla="*/ 8 w 8"/>
                            <a:gd name="T9" fmla="*/ 1 h 4"/>
                            <a:gd name="T10" fmla="*/ 2 w 8"/>
                            <a:gd name="T11" fmla="*/ 1 h 4"/>
                            <a:gd name="T12" fmla="*/ 1 w 8"/>
                            <a:gd name="T13" fmla="*/ 1 h 4"/>
                            <a:gd name="T14" fmla="*/ 0 w 8"/>
                            <a:gd name="T15" fmla="*/ 1 h 4"/>
                            <a:gd name="T16" fmla="*/ 0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0"/>
                              </a:moveTo>
                              <a:lnTo>
                                <a:pt x="5" y="0"/>
                              </a:lnTo>
                              <a:lnTo>
                                <a:pt x="5" y="1"/>
                              </a:lnTo>
                              <a:lnTo>
                                <a:pt x="5" y="3"/>
                              </a:lnTo>
                              <a:lnTo>
                                <a:pt x="8"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704" name="Freeform 236"/>
                        <p:cNvSpPr>
                          <a:spLocks/>
                        </p:cNvSpPr>
                        <p:nvPr/>
                      </p:nvSpPr>
                      <p:spPr bwMode="auto">
                        <a:xfrm>
                          <a:off x="4594" y="3039"/>
                          <a:ext cx="8" cy="3"/>
                        </a:xfrm>
                        <a:custGeom>
                          <a:avLst/>
                          <a:gdLst>
                            <a:gd name="T0" fmla="*/ 0 w 8"/>
                            <a:gd name="T1" fmla="*/ 0 h 7"/>
                            <a:gd name="T2" fmla="*/ 0 w 8"/>
                            <a:gd name="T3" fmla="*/ 0 h 7"/>
                            <a:gd name="T4" fmla="*/ 0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0"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88" name="Group 237"/>
                      <p:cNvGrpSpPr>
                        <a:grpSpLocks/>
                      </p:cNvGrpSpPr>
                      <p:nvPr/>
                    </p:nvGrpSpPr>
                    <p:grpSpPr bwMode="auto">
                      <a:xfrm>
                        <a:off x="4595" y="3040"/>
                        <a:ext cx="10" cy="5"/>
                        <a:chOff x="4595" y="3040"/>
                        <a:chExt cx="10" cy="5"/>
                      </a:xfrm>
                    </p:grpSpPr>
                    <p:sp>
                      <p:nvSpPr>
                        <p:cNvPr id="3699" name="Freeform 238"/>
                        <p:cNvSpPr>
                          <a:spLocks/>
                        </p:cNvSpPr>
                        <p:nvPr/>
                      </p:nvSpPr>
                      <p:spPr bwMode="auto">
                        <a:xfrm>
                          <a:off x="4595" y="3040"/>
                          <a:ext cx="2" cy="5"/>
                        </a:xfrm>
                        <a:custGeom>
                          <a:avLst/>
                          <a:gdLst>
                            <a:gd name="T0" fmla="*/ 1 w 2"/>
                            <a:gd name="T1" fmla="*/ 0 h 11"/>
                            <a:gd name="T2" fmla="*/ 0 w 2"/>
                            <a:gd name="T3" fmla="*/ 0 h 11"/>
                            <a:gd name="T4" fmla="*/ 0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endParaRPr lang="en-US"/>
                        </a:p>
                      </p:txBody>
                    </p:sp>
                    <p:sp>
                      <p:nvSpPr>
                        <p:cNvPr id="3700" name="Freeform 239"/>
                        <p:cNvSpPr>
                          <a:spLocks/>
                        </p:cNvSpPr>
                        <p:nvPr/>
                      </p:nvSpPr>
                      <p:spPr bwMode="auto">
                        <a:xfrm>
                          <a:off x="4595" y="3040"/>
                          <a:ext cx="9" cy="2"/>
                        </a:xfrm>
                        <a:custGeom>
                          <a:avLst/>
                          <a:gdLst>
                            <a:gd name="T0" fmla="*/ 1 w 9"/>
                            <a:gd name="T1" fmla="*/ 0 h 5"/>
                            <a:gd name="T2" fmla="*/ 6 w 9"/>
                            <a:gd name="T3" fmla="*/ 0 h 5"/>
                            <a:gd name="T4" fmla="*/ 6 w 9"/>
                            <a:gd name="T5" fmla="*/ 0 h 5"/>
                            <a:gd name="T6" fmla="*/ 7 w 9"/>
                            <a:gd name="T7" fmla="*/ 0 h 5"/>
                            <a:gd name="T8" fmla="*/ 9 w 9"/>
                            <a:gd name="T9" fmla="*/ 0 h 5"/>
                            <a:gd name="T10" fmla="*/ 2 w 9"/>
                            <a:gd name="T11" fmla="*/ 0 h 5"/>
                            <a:gd name="T12" fmla="*/ 1 w 9"/>
                            <a:gd name="T13" fmla="*/ 0 h 5"/>
                            <a:gd name="T14" fmla="*/ 0 w 9"/>
                            <a:gd name="T15" fmla="*/ 0 h 5"/>
                            <a:gd name="T16" fmla="*/ 1 w 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1" y="0"/>
                              </a:moveTo>
                              <a:lnTo>
                                <a:pt x="6" y="0"/>
                              </a:lnTo>
                              <a:lnTo>
                                <a:pt x="7" y="2"/>
                              </a:lnTo>
                              <a:lnTo>
                                <a:pt x="9"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3701" name="Freeform 240"/>
                        <p:cNvSpPr>
                          <a:spLocks/>
                        </p:cNvSpPr>
                        <p:nvPr/>
                      </p:nvSpPr>
                      <p:spPr bwMode="auto">
                        <a:xfrm>
                          <a:off x="4596" y="3042"/>
                          <a:ext cx="9" cy="3"/>
                        </a:xfrm>
                        <a:custGeom>
                          <a:avLst/>
                          <a:gdLst>
                            <a:gd name="T0" fmla="*/ 0 w 9"/>
                            <a:gd name="T1" fmla="*/ 1 h 6"/>
                            <a:gd name="T2" fmla="*/ 0 w 9"/>
                            <a:gd name="T3" fmla="*/ 1 h 6"/>
                            <a:gd name="T4" fmla="*/ 1 w 9"/>
                            <a:gd name="T5" fmla="*/ 1 h 6"/>
                            <a:gd name="T6" fmla="*/ 1 w 9"/>
                            <a:gd name="T7" fmla="*/ 0 h 6"/>
                            <a:gd name="T8" fmla="*/ 8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1"/>
                              </a:lnTo>
                              <a:lnTo>
                                <a:pt x="1" y="0"/>
                              </a:lnTo>
                              <a:lnTo>
                                <a:pt x="8" y="0"/>
                              </a:lnTo>
                              <a:lnTo>
                                <a:pt x="9" y="6"/>
                              </a:lnTo>
                              <a:lnTo>
                                <a:pt x="0" y="6"/>
                              </a:lnTo>
                              <a:close/>
                            </a:path>
                          </a:pathLst>
                        </a:custGeom>
                        <a:solidFill>
                          <a:srgbClr val="C0C0C0"/>
                        </a:solidFill>
                        <a:ln w="9525">
                          <a:noFill/>
                          <a:round/>
                          <a:headEnd/>
                          <a:tailEnd/>
                        </a:ln>
                      </p:spPr>
                      <p:txBody>
                        <a:bodyPr/>
                        <a:lstStyle/>
                        <a:p>
                          <a:endParaRPr lang="en-US"/>
                        </a:p>
                      </p:txBody>
                    </p:sp>
                  </p:grpSp>
                  <p:grpSp>
                    <p:nvGrpSpPr>
                      <p:cNvPr id="89" name="Group 241"/>
                      <p:cNvGrpSpPr>
                        <a:grpSpLocks/>
                      </p:cNvGrpSpPr>
                      <p:nvPr/>
                    </p:nvGrpSpPr>
                    <p:grpSpPr bwMode="auto">
                      <a:xfrm>
                        <a:off x="4597" y="3043"/>
                        <a:ext cx="10" cy="5"/>
                        <a:chOff x="4597" y="3043"/>
                        <a:chExt cx="10" cy="5"/>
                      </a:xfrm>
                    </p:grpSpPr>
                    <p:sp>
                      <p:nvSpPr>
                        <p:cNvPr id="3696" name="Freeform 242"/>
                        <p:cNvSpPr>
                          <a:spLocks/>
                        </p:cNvSpPr>
                        <p:nvPr/>
                      </p:nvSpPr>
                      <p:spPr bwMode="auto">
                        <a:xfrm>
                          <a:off x="4597"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3697" name="Freeform 243"/>
                        <p:cNvSpPr>
                          <a:spLocks/>
                        </p:cNvSpPr>
                        <p:nvPr/>
                      </p:nvSpPr>
                      <p:spPr bwMode="auto">
                        <a:xfrm>
                          <a:off x="4598" y="3043"/>
                          <a:ext cx="8" cy="2"/>
                        </a:xfrm>
                        <a:custGeom>
                          <a:avLst/>
                          <a:gdLst>
                            <a:gd name="T0" fmla="*/ 0 w 8"/>
                            <a:gd name="T1" fmla="*/ 0 h 5"/>
                            <a:gd name="T2" fmla="*/ 6 w 8"/>
                            <a:gd name="T3" fmla="*/ 0 h 5"/>
                            <a:gd name="T4" fmla="*/ 6 w 8"/>
                            <a:gd name="T5" fmla="*/ 0 h 5"/>
                            <a:gd name="T6" fmla="*/ 6 w 8"/>
                            <a:gd name="T7" fmla="*/ 0 h 5"/>
                            <a:gd name="T8" fmla="*/ 8 w 8"/>
                            <a:gd name="T9" fmla="*/ 0 h 5"/>
                            <a:gd name="T10" fmla="*/ 3 w 8"/>
                            <a:gd name="T11" fmla="*/ 0 h 5"/>
                            <a:gd name="T12" fmla="*/ 1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6" y="0"/>
                              </a:lnTo>
                              <a:lnTo>
                                <a:pt x="6" y="2"/>
                              </a:lnTo>
                              <a:lnTo>
                                <a:pt x="8" y="5"/>
                              </a:lnTo>
                              <a:lnTo>
                                <a:pt x="3" y="5"/>
                              </a:lnTo>
                              <a:lnTo>
                                <a:pt x="1" y="3"/>
                              </a:lnTo>
                              <a:lnTo>
                                <a:pt x="0" y="0"/>
                              </a:lnTo>
                              <a:close/>
                            </a:path>
                          </a:pathLst>
                        </a:custGeom>
                        <a:solidFill>
                          <a:srgbClr val="E0E0E0"/>
                        </a:solidFill>
                        <a:ln w="9525">
                          <a:noFill/>
                          <a:round/>
                          <a:headEnd/>
                          <a:tailEnd/>
                        </a:ln>
                      </p:spPr>
                      <p:txBody>
                        <a:bodyPr/>
                        <a:lstStyle/>
                        <a:p>
                          <a:endParaRPr lang="en-US"/>
                        </a:p>
                      </p:txBody>
                    </p:sp>
                    <p:sp>
                      <p:nvSpPr>
                        <p:cNvPr id="3698" name="Freeform 244"/>
                        <p:cNvSpPr>
                          <a:spLocks/>
                        </p:cNvSpPr>
                        <p:nvPr/>
                      </p:nvSpPr>
                      <p:spPr bwMode="auto">
                        <a:xfrm>
                          <a:off x="4598" y="3045"/>
                          <a:ext cx="9" cy="3"/>
                        </a:xfrm>
                        <a:custGeom>
                          <a:avLst/>
                          <a:gdLst>
                            <a:gd name="T0" fmla="*/ 0 w 9"/>
                            <a:gd name="T1" fmla="*/ 1 h 5"/>
                            <a:gd name="T2" fmla="*/ 1 w 9"/>
                            <a:gd name="T3" fmla="*/ 1 h 5"/>
                            <a:gd name="T4" fmla="*/ 1 w 9"/>
                            <a:gd name="T5" fmla="*/ 0 h 5"/>
                            <a:gd name="T6" fmla="*/ 3 w 9"/>
                            <a:gd name="T7" fmla="*/ 0 h 5"/>
                            <a:gd name="T8" fmla="*/ 8 w 9"/>
                            <a:gd name="T9" fmla="*/ 0 h 5"/>
                            <a:gd name="T10" fmla="*/ 9 w 9"/>
                            <a:gd name="T11" fmla="*/ 1 h 5"/>
                            <a:gd name="T12" fmla="*/ 0 w 9"/>
                            <a:gd name="T13" fmla="*/ 1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1" y="3"/>
                              </a:lnTo>
                              <a:lnTo>
                                <a:pt x="1" y="0"/>
                              </a:lnTo>
                              <a:lnTo>
                                <a:pt x="3"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90" name="Group 245"/>
                      <p:cNvGrpSpPr>
                        <a:grpSpLocks/>
                      </p:cNvGrpSpPr>
                      <p:nvPr/>
                    </p:nvGrpSpPr>
                    <p:grpSpPr bwMode="auto">
                      <a:xfrm>
                        <a:off x="4599" y="3045"/>
                        <a:ext cx="11" cy="6"/>
                        <a:chOff x="4599" y="3045"/>
                        <a:chExt cx="11" cy="6"/>
                      </a:xfrm>
                    </p:grpSpPr>
                    <p:sp>
                      <p:nvSpPr>
                        <p:cNvPr id="3693" name="Freeform 246"/>
                        <p:cNvSpPr>
                          <a:spLocks/>
                        </p:cNvSpPr>
                        <p:nvPr/>
                      </p:nvSpPr>
                      <p:spPr bwMode="auto">
                        <a:xfrm>
                          <a:off x="4599" y="3045"/>
                          <a:ext cx="4" cy="6"/>
                        </a:xfrm>
                        <a:custGeom>
                          <a:avLst/>
                          <a:gdLst>
                            <a:gd name="T0" fmla="*/ 3 w 4"/>
                            <a:gd name="T1" fmla="*/ 1 h 11"/>
                            <a:gd name="T2" fmla="*/ 0 w 4"/>
                            <a:gd name="T3" fmla="*/ 1 h 11"/>
                            <a:gd name="T4" fmla="*/ 2 w 4"/>
                            <a:gd name="T5" fmla="*/ 0 h 11"/>
                            <a:gd name="T6" fmla="*/ 4 w 4"/>
                            <a:gd name="T7" fmla="*/ 1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A0A0A0"/>
                        </a:solidFill>
                        <a:ln w="9525">
                          <a:noFill/>
                          <a:round/>
                          <a:headEnd/>
                          <a:tailEnd/>
                        </a:ln>
                      </p:spPr>
                      <p:txBody>
                        <a:bodyPr/>
                        <a:lstStyle/>
                        <a:p>
                          <a:endParaRPr lang="en-US"/>
                        </a:p>
                      </p:txBody>
                    </p:sp>
                    <p:sp>
                      <p:nvSpPr>
                        <p:cNvPr id="3694" name="Freeform 247"/>
                        <p:cNvSpPr>
                          <a:spLocks/>
                        </p:cNvSpPr>
                        <p:nvPr/>
                      </p:nvSpPr>
                      <p:spPr bwMode="auto">
                        <a:xfrm>
                          <a:off x="4601" y="3046"/>
                          <a:ext cx="7" cy="2"/>
                        </a:xfrm>
                        <a:custGeom>
                          <a:avLst/>
                          <a:gdLst>
                            <a:gd name="T0" fmla="*/ 0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6" y="2"/>
                              </a:lnTo>
                              <a:lnTo>
                                <a:pt x="7" y="4"/>
                              </a:lnTo>
                              <a:lnTo>
                                <a:pt x="2" y="4"/>
                              </a:lnTo>
                              <a:lnTo>
                                <a:pt x="1" y="4"/>
                              </a:lnTo>
                              <a:lnTo>
                                <a:pt x="0" y="0"/>
                              </a:lnTo>
                              <a:close/>
                            </a:path>
                          </a:pathLst>
                        </a:custGeom>
                        <a:solidFill>
                          <a:srgbClr val="E0E0E0"/>
                        </a:solidFill>
                        <a:ln w="9525">
                          <a:noFill/>
                          <a:round/>
                          <a:headEnd/>
                          <a:tailEnd/>
                        </a:ln>
                      </p:spPr>
                      <p:txBody>
                        <a:bodyPr/>
                        <a:lstStyle/>
                        <a:p>
                          <a:endParaRPr lang="en-US"/>
                        </a:p>
                      </p:txBody>
                    </p:sp>
                    <p:sp>
                      <p:nvSpPr>
                        <p:cNvPr id="3695" name="Freeform 248"/>
                        <p:cNvSpPr>
                          <a:spLocks/>
                        </p:cNvSpPr>
                        <p:nvPr/>
                      </p:nvSpPr>
                      <p:spPr bwMode="auto">
                        <a:xfrm>
                          <a:off x="4602" y="3049"/>
                          <a:ext cx="8" cy="2"/>
                        </a:xfrm>
                        <a:custGeom>
                          <a:avLst/>
                          <a:gdLst>
                            <a:gd name="T0" fmla="*/ 0 w 8"/>
                            <a:gd name="T1" fmla="*/ 0 h 5"/>
                            <a:gd name="T2" fmla="*/ 0 w 8"/>
                            <a:gd name="T3" fmla="*/ 0 h 5"/>
                            <a:gd name="T4" fmla="*/ 0 w 8"/>
                            <a:gd name="T5" fmla="*/ 0 h 5"/>
                            <a:gd name="T6" fmla="*/ 1 w 8"/>
                            <a:gd name="T7" fmla="*/ 0 h 5"/>
                            <a:gd name="T8" fmla="*/ 6 w 8"/>
                            <a:gd name="T9" fmla="*/ 0 h 5"/>
                            <a:gd name="T10" fmla="*/ 8 w 8"/>
                            <a:gd name="T11" fmla="*/ 0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5"/>
                              </a:moveTo>
                              <a:lnTo>
                                <a:pt x="0" y="2"/>
                              </a:lnTo>
                              <a:lnTo>
                                <a:pt x="0" y="0"/>
                              </a:lnTo>
                              <a:lnTo>
                                <a:pt x="1" y="0"/>
                              </a:lnTo>
                              <a:lnTo>
                                <a:pt x="6" y="0"/>
                              </a:lnTo>
                              <a:lnTo>
                                <a:pt x="8" y="5"/>
                              </a:lnTo>
                              <a:lnTo>
                                <a:pt x="0" y="5"/>
                              </a:lnTo>
                              <a:close/>
                            </a:path>
                          </a:pathLst>
                        </a:custGeom>
                        <a:solidFill>
                          <a:srgbClr val="C0C0C0"/>
                        </a:solidFill>
                        <a:ln w="9525">
                          <a:noFill/>
                          <a:round/>
                          <a:headEnd/>
                          <a:tailEnd/>
                        </a:ln>
                      </p:spPr>
                      <p:txBody>
                        <a:bodyPr/>
                        <a:lstStyle/>
                        <a:p>
                          <a:endParaRPr lang="en-US"/>
                        </a:p>
                      </p:txBody>
                    </p:sp>
                  </p:grpSp>
                </p:grpSp>
                <p:grpSp>
                  <p:nvGrpSpPr>
                    <p:cNvPr id="92" name="Group 249"/>
                    <p:cNvGrpSpPr>
                      <a:grpSpLocks/>
                    </p:cNvGrpSpPr>
                    <p:nvPr/>
                  </p:nvGrpSpPr>
                  <p:grpSpPr bwMode="auto">
                    <a:xfrm>
                      <a:off x="4602" y="3049"/>
                      <a:ext cx="10" cy="4"/>
                      <a:chOff x="4602" y="3049"/>
                      <a:chExt cx="10" cy="4"/>
                    </a:xfrm>
                  </p:grpSpPr>
                  <p:sp>
                    <p:nvSpPr>
                      <p:cNvPr id="3685" name="Freeform 250"/>
                      <p:cNvSpPr>
                        <a:spLocks/>
                      </p:cNvSpPr>
                      <p:nvPr/>
                    </p:nvSpPr>
                    <p:spPr bwMode="auto">
                      <a:xfrm>
                        <a:off x="4602" y="3049"/>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3686" name="Freeform 251"/>
                      <p:cNvSpPr>
                        <a:spLocks/>
                      </p:cNvSpPr>
                      <p:nvPr/>
                    </p:nvSpPr>
                    <p:spPr bwMode="auto">
                      <a:xfrm>
                        <a:off x="4603" y="3049"/>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3687" name="Freeform 252"/>
                      <p:cNvSpPr>
                        <a:spLocks/>
                      </p:cNvSpPr>
                      <p:nvPr/>
                    </p:nvSpPr>
                    <p:spPr bwMode="auto">
                      <a:xfrm>
                        <a:off x="4604" y="3051"/>
                        <a:ext cx="8" cy="2"/>
                      </a:xfrm>
                      <a:custGeom>
                        <a:avLst/>
                        <a:gdLst>
                          <a:gd name="T0" fmla="*/ 0 w 8"/>
                          <a:gd name="T1" fmla="*/ 1 h 4"/>
                          <a:gd name="T2" fmla="*/ 0 w 8"/>
                          <a:gd name="T3" fmla="*/ 1 h 4"/>
                          <a:gd name="T4" fmla="*/ 0 w 8"/>
                          <a:gd name="T5" fmla="*/ 1 h 4"/>
                          <a:gd name="T6" fmla="*/ 1 w 8"/>
                          <a:gd name="T7" fmla="*/ 0 h 4"/>
                          <a:gd name="T8" fmla="*/ 6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0" y="3"/>
                            </a:lnTo>
                            <a:lnTo>
                              <a:pt x="0" y="1"/>
                            </a:lnTo>
                            <a:lnTo>
                              <a:pt x="1" y="0"/>
                            </a:lnTo>
                            <a:lnTo>
                              <a:pt x="6" y="0"/>
                            </a:lnTo>
                            <a:lnTo>
                              <a:pt x="8" y="4"/>
                            </a:lnTo>
                            <a:lnTo>
                              <a:pt x="0" y="4"/>
                            </a:lnTo>
                            <a:close/>
                          </a:path>
                        </a:pathLst>
                      </a:custGeom>
                      <a:solidFill>
                        <a:srgbClr val="C0C0C0"/>
                      </a:solidFill>
                      <a:ln w="9525">
                        <a:noFill/>
                        <a:round/>
                        <a:headEnd/>
                        <a:tailEnd/>
                      </a:ln>
                    </p:spPr>
                    <p:txBody>
                      <a:bodyPr/>
                      <a:lstStyle/>
                      <a:p>
                        <a:endParaRPr lang="en-US"/>
                      </a:p>
                    </p:txBody>
                  </p:sp>
                </p:grpSp>
                <p:grpSp>
                  <p:nvGrpSpPr>
                    <p:cNvPr id="93" name="Group 253"/>
                    <p:cNvGrpSpPr>
                      <a:grpSpLocks/>
                    </p:cNvGrpSpPr>
                    <p:nvPr/>
                  </p:nvGrpSpPr>
                  <p:grpSpPr bwMode="auto">
                    <a:xfrm>
                      <a:off x="4605" y="3051"/>
                      <a:ext cx="9" cy="5"/>
                      <a:chOff x="4605" y="3051"/>
                      <a:chExt cx="9" cy="5"/>
                    </a:xfrm>
                  </p:grpSpPr>
                  <p:sp>
                    <p:nvSpPr>
                      <p:cNvPr id="3682" name="Freeform 254"/>
                      <p:cNvSpPr>
                        <a:spLocks/>
                      </p:cNvSpPr>
                      <p:nvPr/>
                    </p:nvSpPr>
                    <p:spPr bwMode="auto">
                      <a:xfrm>
                        <a:off x="4605" y="305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3683" name="Freeform 255"/>
                      <p:cNvSpPr>
                        <a:spLocks/>
                      </p:cNvSpPr>
                      <p:nvPr/>
                    </p:nvSpPr>
                    <p:spPr bwMode="auto">
                      <a:xfrm>
                        <a:off x="4606" y="3051"/>
                        <a:ext cx="7" cy="2"/>
                      </a:xfrm>
                      <a:custGeom>
                        <a:avLst/>
                        <a:gdLst>
                          <a:gd name="T0" fmla="*/ 0 w 7"/>
                          <a:gd name="T1" fmla="*/ 0 h 4"/>
                          <a:gd name="T2" fmla="*/ 4 w 7"/>
                          <a:gd name="T3" fmla="*/ 0 h 4"/>
                          <a:gd name="T4" fmla="*/ 5 w 7"/>
                          <a:gd name="T5" fmla="*/ 1 h 4"/>
                          <a:gd name="T6" fmla="*/ 5 w 7"/>
                          <a:gd name="T7" fmla="*/ 1 h 4"/>
                          <a:gd name="T8" fmla="*/ 7 w 7"/>
                          <a:gd name="T9" fmla="*/ 1 h 4"/>
                          <a:gd name="T10" fmla="*/ 1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4" y="0"/>
                            </a:lnTo>
                            <a:lnTo>
                              <a:pt x="5" y="1"/>
                            </a:lnTo>
                            <a:lnTo>
                              <a:pt x="5" y="3"/>
                            </a:lnTo>
                            <a:lnTo>
                              <a:pt x="7" y="4"/>
                            </a:lnTo>
                            <a:lnTo>
                              <a:pt x="1" y="4"/>
                            </a:lnTo>
                            <a:lnTo>
                              <a:pt x="0" y="1"/>
                            </a:lnTo>
                            <a:lnTo>
                              <a:pt x="0" y="0"/>
                            </a:lnTo>
                            <a:close/>
                          </a:path>
                        </a:pathLst>
                      </a:custGeom>
                      <a:solidFill>
                        <a:srgbClr val="E0E0E0"/>
                      </a:solidFill>
                      <a:ln w="9525">
                        <a:noFill/>
                        <a:round/>
                        <a:headEnd/>
                        <a:tailEnd/>
                      </a:ln>
                    </p:spPr>
                    <p:txBody>
                      <a:bodyPr/>
                      <a:lstStyle/>
                      <a:p>
                        <a:endParaRPr lang="en-US"/>
                      </a:p>
                    </p:txBody>
                  </p:sp>
                  <p:sp>
                    <p:nvSpPr>
                      <p:cNvPr id="3684" name="Freeform 256"/>
                      <p:cNvSpPr>
                        <a:spLocks/>
                      </p:cNvSpPr>
                      <p:nvPr/>
                    </p:nvSpPr>
                    <p:spPr bwMode="auto">
                      <a:xfrm>
                        <a:off x="4606" y="3053"/>
                        <a:ext cx="8" cy="3"/>
                      </a:xfrm>
                      <a:custGeom>
                        <a:avLst/>
                        <a:gdLst>
                          <a:gd name="T0" fmla="*/ 0 w 8"/>
                          <a:gd name="T1" fmla="*/ 0 h 7"/>
                          <a:gd name="T2" fmla="*/ 0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0"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94" name="Group 257"/>
                    <p:cNvGrpSpPr>
                      <a:grpSpLocks/>
                    </p:cNvGrpSpPr>
                    <p:nvPr/>
                  </p:nvGrpSpPr>
                  <p:grpSpPr bwMode="auto">
                    <a:xfrm>
                      <a:off x="4562" y="3010"/>
                      <a:ext cx="9" cy="5"/>
                      <a:chOff x="4562" y="3010"/>
                      <a:chExt cx="9" cy="5"/>
                    </a:xfrm>
                  </p:grpSpPr>
                  <p:sp>
                    <p:nvSpPr>
                      <p:cNvPr id="3679" name="Freeform 258"/>
                      <p:cNvSpPr>
                        <a:spLocks/>
                      </p:cNvSpPr>
                      <p:nvPr/>
                    </p:nvSpPr>
                    <p:spPr bwMode="auto">
                      <a:xfrm>
                        <a:off x="4562" y="3010"/>
                        <a:ext cx="2" cy="5"/>
                      </a:xfrm>
                      <a:custGeom>
                        <a:avLst/>
                        <a:gdLst>
                          <a:gd name="T0" fmla="*/ 1 w 2"/>
                          <a:gd name="T1" fmla="*/ 1 h 9"/>
                          <a:gd name="T2" fmla="*/ 0 w 2"/>
                          <a:gd name="T3" fmla="*/ 1 h 9"/>
                          <a:gd name="T4" fmla="*/ 1 w 2"/>
                          <a:gd name="T5" fmla="*/ 0 h 9"/>
                          <a:gd name="T6" fmla="*/ 2 w 2"/>
                          <a:gd name="T7" fmla="*/ 1 h 9"/>
                          <a:gd name="T8" fmla="*/ 1 w 2"/>
                          <a:gd name="T9" fmla="*/ 1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3680" name="Freeform 259"/>
                      <p:cNvSpPr>
                        <a:spLocks/>
                      </p:cNvSpPr>
                      <p:nvPr/>
                    </p:nvSpPr>
                    <p:spPr bwMode="auto">
                      <a:xfrm>
                        <a:off x="4563" y="3010"/>
                        <a:ext cx="7" cy="3"/>
                      </a:xfrm>
                      <a:custGeom>
                        <a:avLst/>
                        <a:gdLst>
                          <a:gd name="T0" fmla="*/ 0 w 7"/>
                          <a:gd name="T1" fmla="*/ 0 h 5"/>
                          <a:gd name="T2" fmla="*/ 5 w 7"/>
                          <a:gd name="T3" fmla="*/ 0 h 5"/>
                          <a:gd name="T4" fmla="*/ 5 w 7"/>
                          <a:gd name="T5" fmla="*/ 0 h 5"/>
                          <a:gd name="T6" fmla="*/ 5 w 7"/>
                          <a:gd name="T7" fmla="*/ 1 h 5"/>
                          <a:gd name="T8" fmla="*/ 7 w 7"/>
                          <a:gd name="T9" fmla="*/ 1 h 5"/>
                          <a:gd name="T10" fmla="*/ 2 w 7"/>
                          <a:gd name="T11" fmla="*/ 1 h 5"/>
                          <a:gd name="T12" fmla="*/ 1 w 7"/>
                          <a:gd name="T13" fmla="*/ 1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1"/>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3681" name="Freeform 260"/>
                      <p:cNvSpPr>
                        <a:spLocks/>
                      </p:cNvSpPr>
                      <p:nvPr/>
                    </p:nvSpPr>
                    <p:spPr bwMode="auto">
                      <a:xfrm>
                        <a:off x="4564" y="3013"/>
                        <a:ext cx="7" cy="2"/>
                      </a:xfrm>
                      <a:custGeom>
                        <a:avLst/>
                        <a:gdLst>
                          <a:gd name="T0" fmla="*/ 0 w 7"/>
                          <a:gd name="T1" fmla="*/ 1 h 4"/>
                          <a:gd name="T2" fmla="*/ 0 w 7"/>
                          <a:gd name="T3" fmla="*/ 1 h 4"/>
                          <a:gd name="T4" fmla="*/ 0 w 7"/>
                          <a:gd name="T5" fmla="*/ 1 h 4"/>
                          <a:gd name="T6" fmla="*/ 1 w 7"/>
                          <a:gd name="T7" fmla="*/ 0 h 4"/>
                          <a:gd name="T8" fmla="*/ 6 w 7"/>
                          <a:gd name="T9" fmla="*/ 0 h 4"/>
                          <a:gd name="T10" fmla="*/ 7 w 7"/>
                          <a:gd name="T11" fmla="*/ 1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4"/>
                            </a:moveTo>
                            <a:lnTo>
                              <a:pt x="0" y="3"/>
                            </a:lnTo>
                            <a:lnTo>
                              <a:pt x="0" y="1"/>
                            </a:lnTo>
                            <a:lnTo>
                              <a:pt x="1" y="0"/>
                            </a:lnTo>
                            <a:lnTo>
                              <a:pt x="6" y="0"/>
                            </a:lnTo>
                            <a:lnTo>
                              <a:pt x="7" y="4"/>
                            </a:lnTo>
                            <a:lnTo>
                              <a:pt x="0" y="4"/>
                            </a:lnTo>
                            <a:close/>
                          </a:path>
                        </a:pathLst>
                      </a:custGeom>
                      <a:solidFill>
                        <a:srgbClr val="C0C0C0"/>
                      </a:solidFill>
                      <a:ln w="9525">
                        <a:noFill/>
                        <a:round/>
                        <a:headEnd/>
                        <a:tailEnd/>
                      </a:ln>
                    </p:spPr>
                    <p:txBody>
                      <a:bodyPr/>
                      <a:lstStyle/>
                      <a:p>
                        <a:endParaRPr lang="en-US"/>
                      </a:p>
                    </p:txBody>
                  </p:sp>
                </p:grpSp>
                <p:grpSp>
                  <p:nvGrpSpPr>
                    <p:cNvPr id="95" name="Group 261"/>
                    <p:cNvGrpSpPr>
                      <a:grpSpLocks/>
                    </p:cNvGrpSpPr>
                    <p:nvPr/>
                  </p:nvGrpSpPr>
                  <p:grpSpPr bwMode="auto">
                    <a:xfrm>
                      <a:off x="4564" y="3013"/>
                      <a:ext cx="10" cy="5"/>
                      <a:chOff x="4564" y="3013"/>
                      <a:chExt cx="10" cy="5"/>
                    </a:xfrm>
                  </p:grpSpPr>
                  <p:sp>
                    <p:nvSpPr>
                      <p:cNvPr id="3676" name="Freeform 262"/>
                      <p:cNvSpPr>
                        <a:spLocks/>
                      </p:cNvSpPr>
                      <p:nvPr/>
                    </p:nvSpPr>
                    <p:spPr bwMode="auto">
                      <a:xfrm>
                        <a:off x="4564" y="3013"/>
                        <a:ext cx="3" cy="5"/>
                      </a:xfrm>
                      <a:custGeom>
                        <a:avLst/>
                        <a:gdLst>
                          <a:gd name="T0" fmla="*/ 2 w 3"/>
                          <a:gd name="T1" fmla="*/ 1 h 10"/>
                          <a:gd name="T2" fmla="*/ 0 w 3"/>
                          <a:gd name="T3" fmla="*/ 1 h 10"/>
                          <a:gd name="T4" fmla="*/ 1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1" y="0"/>
                            </a:lnTo>
                            <a:lnTo>
                              <a:pt x="3" y="4"/>
                            </a:lnTo>
                            <a:lnTo>
                              <a:pt x="2" y="10"/>
                            </a:lnTo>
                            <a:close/>
                          </a:path>
                        </a:pathLst>
                      </a:custGeom>
                      <a:solidFill>
                        <a:srgbClr val="A0A0A0"/>
                      </a:solidFill>
                      <a:ln w="9525">
                        <a:noFill/>
                        <a:round/>
                        <a:headEnd/>
                        <a:tailEnd/>
                      </a:ln>
                    </p:spPr>
                    <p:txBody>
                      <a:bodyPr/>
                      <a:lstStyle/>
                      <a:p>
                        <a:endParaRPr lang="en-US"/>
                      </a:p>
                    </p:txBody>
                  </p:sp>
                  <p:sp>
                    <p:nvSpPr>
                      <p:cNvPr id="3677" name="Freeform 263"/>
                      <p:cNvSpPr>
                        <a:spLocks/>
                      </p:cNvSpPr>
                      <p:nvPr/>
                    </p:nvSpPr>
                    <p:spPr bwMode="auto">
                      <a:xfrm>
                        <a:off x="4565" y="3013"/>
                        <a:ext cx="7" cy="2"/>
                      </a:xfrm>
                      <a:custGeom>
                        <a:avLst/>
                        <a:gdLst>
                          <a:gd name="T0" fmla="*/ 0 w 7"/>
                          <a:gd name="T1" fmla="*/ 0 h 4"/>
                          <a:gd name="T2" fmla="*/ 5 w 7"/>
                          <a:gd name="T3" fmla="*/ 0 h 4"/>
                          <a:gd name="T4" fmla="*/ 5 w 7"/>
                          <a:gd name="T5" fmla="*/ 1 h 4"/>
                          <a:gd name="T6" fmla="*/ 6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6"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678" name="Freeform 264"/>
                      <p:cNvSpPr>
                        <a:spLocks/>
                      </p:cNvSpPr>
                      <p:nvPr/>
                    </p:nvSpPr>
                    <p:spPr bwMode="auto">
                      <a:xfrm>
                        <a:off x="4566" y="3015"/>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3072" name="Group 265"/>
                    <p:cNvGrpSpPr>
                      <a:grpSpLocks/>
                    </p:cNvGrpSpPr>
                    <p:nvPr/>
                  </p:nvGrpSpPr>
                  <p:grpSpPr bwMode="auto">
                    <a:xfrm>
                      <a:off x="4567" y="3016"/>
                      <a:ext cx="9" cy="5"/>
                      <a:chOff x="4567" y="3016"/>
                      <a:chExt cx="9" cy="5"/>
                    </a:xfrm>
                  </p:grpSpPr>
                  <p:sp>
                    <p:nvSpPr>
                      <p:cNvPr id="3673" name="Freeform 266"/>
                      <p:cNvSpPr>
                        <a:spLocks/>
                      </p:cNvSpPr>
                      <p:nvPr/>
                    </p:nvSpPr>
                    <p:spPr bwMode="auto">
                      <a:xfrm>
                        <a:off x="4567" y="3016"/>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4"/>
                            </a:lnTo>
                            <a:lnTo>
                              <a:pt x="1" y="11"/>
                            </a:lnTo>
                            <a:close/>
                          </a:path>
                        </a:pathLst>
                      </a:custGeom>
                      <a:solidFill>
                        <a:srgbClr val="A0A0A0"/>
                      </a:solidFill>
                      <a:ln w="9525">
                        <a:noFill/>
                        <a:round/>
                        <a:headEnd/>
                        <a:tailEnd/>
                      </a:ln>
                    </p:spPr>
                    <p:txBody>
                      <a:bodyPr/>
                      <a:lstStyle/>
                      <a:p>
                        <a:endParaRPr lang="en-US"/>
                      </a:p>
                    </p:txBody>
                  </p:sp>
                  <p:sp>
                    <p:nvSpPr>
                      <p:cNvPr id="3674" name="Freeform 267"/>
                      <p:cNvSpPr>
                        <a:spLocks/>
                      </p:cNvSpPr>
                      <p:nvPr/>
                    </p:nvSpPr>
                    <p:spPr bwMode="auto">
                      <a:xfrm>
                        <a:off x="4568" y="3016"/>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675" name="Freeform 268"/>
                      <p:cNvSpPr>
                        <a:spLocks/>
                      </p:cNvSpPr>
                      <p:nvPr/>
                    </p:nvSpPr>
                    <p:spPr bwMode="auto">
                      <a:xfrm>
                        <a:off x="4568" y="3018"/>
                        <a:ext cx="8" cy="3"/>
                      </a:xfrm>
                      <a:custGeom>
                        <a:avLst/>
                        <a:gdLst>
                          <a:gd name="T0" fmla="*/ 0 w 8"/>
                          <a:gd name="T1" fmla="*/ 0 h 7"/>
                          <a:gd name="T2" fmla="*/ 1 w 8"/>
                          <a:gd name="T3" fmla="*/ 0 h 7"/>
                          <a:gd name="T4" fmla="*/ 1 w 8"/>
                          <a:gd name="T5" fmla="*/ 0 h 7"/>
                          <a:gd name="T6" fmla="*/ 1 w 8"/>
                          <a:gd name="T7" fmla="*/ 0 h 7"/>
                          <a:gd name="T8" fmla="*/ 7 w 8"/>
                          <a:gd name="T9" fmla="*/ 0 h 7"/>
                          <a:gd name="T10" fmla="*/ 8 w 8"/>
                          <a:gd name="T11" fmla="*/ 0 h 7"/>
                          <a:gd name="T12" fmla="*/ 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7"/>
                            </a:moveTo>
                            <a:lnTo>
                              <a:pt x="1" y="4"/>
                            </a:lnTo>
                            <a:lnTo>
                              <a:pt x="1" y="2"/>
                            </a:lnTo>
                            <a:lnTo>
                              <a:pt x="1" y="0"/>
                            </a:lnTo>
                            <a:lnTo>
                              <a:pt x="7" y="0"/>
                            </a:lnTo>
                            <a:lnTo>
                              <a:pt x="8" y="7"/>
                            </a:lnTo>
                            <a:lnTo>
                              <a:pt x="0" y="7"/>
                            </a:lnTo>
                            <a:close/>
                          </a:path>
                        </a:pathLst>
                      </a:custGeom>
                      <a:solidFill>
                        <a:srgbClr val="C0C0C0"/>
                      </a:solidFill>
                      <a:ln w="9525">
                        <a:noFill/>
                        <a:round/>
                        <a:headEnd/>
                        <a:tailEnd/>
                      </a:ln>
                    </p:spPr>
                    <p:txBody>
                      <a:bodyPr/>
                      <a:lstStyle/>
                      <a:p>
                        <a:endParaRPr lang="en-US"/>
                      </a:p>
                    </p:txBody>
                  </p:sp>
                </p:grpSp>
                <p:grpSp>
                  <p:nvGrpSpPr>
                    <p:cNvPr id="3073" name="Group 269"/>
                    <p:cNvGrpSpPr>
                      <a:grpSpLocks/>
                    </p:cNvGrpSpPr>
                    <p:nvPr/>
                  </p:nvGrpSpPr>
                  <p:grpSpPr bwMode="auto">
                    <a:xfrm>
                      <a:off x="4569" y="3019"/>
                      <a:ext cx="20" cy="17"/>
                      <a:chOff x="4569" y="3019"/>
                      <a:chExt cx="20" cy="17"/>
                    </a:xfrm>
                  </p:grpSpPr>
                  <p:grpSp>
                    <p:nvGrpSpPr>
                      <p:cNvPr id="3081" name="Group 270"/>
                      <p:cNvGrpSpPr>
                        <a:grpSpLocks/>
                      </p:cNvGrpSpPr>
                      <p:nvPr/>
                    </p:nvGrpSpPr>
                    <p:grpSpPr bwMode="auto">
                      <a:xfrm>
                        <a:off x="4569" y="3019"/>
                        <a:ext cx="9" cy="5"/>
                        <a:chOff x="4569" y="3019"/>
                        <a:chExt cx="9" cy="5"/>
                      </a:xfrm>
                    </p:grpSpPr>
                    <p:sp>
                      <p:nvSpPr>
                        <p:cNvPr id="3670" name="Freeform 271"/>
                        <p:cNvSpPr>
                          <a:spLocks/>
                        </p:cNvSpPr>
                        <p:nvPr/>
                      </p:nvSpPr>
                      <p:spPr bwMode="auto">
                        <a:xfrm>
                          <a:off x="4569" y="3019"/>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3671" name="Freeform 272"/>
                        <p:cNvSpPr>
                          <a:spLocks/>
                        </p:cNvSpPr>
                        <p:nvPr/>
                      </p:nvSpPr>
                      <p:spPr bwMode="auto">
                        <a:xfrm>
                          <a:off x="4570" y="3020"/>
                          <a:ext cx="7" cy="2"/>
                        </a:xfrm>
                        <a:custGeom>
                          <a:avLst/>
                          <a:gdLst>
                            <a:gd name="T0" fmla="*/ 0 w 7"/>
                            <a:gd name="T1" fmla="*/ 0 h 4"/>
                            <a:gd name="T2" fmla="*/ 5 w 7"/>
                            <a:gd name="T3" fmla="*/ 0 h 4"/>
                            <a:gd name="T4" fmla="*/ 5 w 7"/>
                            <a:gd name="T5" fmla="*/ 0 h 4"/>
                            <a:gd name="T6" fmla="*/ 5 w 7"/>
                            <a:gd name="T7" fmla="*/ 1 h 4"/>
                            <a:gd name="T8" fmla="*/ 7 w 7"/>
                            <a:gd name="T9" fmla="*/ 1 h 4"/>
                            <a:gd name="T10" fmla="*/ 2 w 7"/>
                            <a:gd name="T11" fmla="*/ 1 h 4"/>
                            <a:gd name="T12" fmla="*/ 1 w 7"/>
                            <a:gd name="T13" fmla="*/ 1 h 4"/>
                            <a:gd name="T14" fmla="*/ 0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0"/>
                              </a:moveTo>
                              <a:lnTo>
                                <a:pt x="5" y="0"/>
                              </a:lnTo>
                              <a:lnTo>
                                <a:pt x="5" y="1"/>
                              </a:lnTo>
                              <a:lnTo>
                                <a:pt x="7" y="4"/>
                              </a:lnTo>
                              <a:lnTo>
                                <a:pt x="2" y="4"/>
                              </a:lnTo>
                              <a:lnTo>
                                <a:pt x="1" y="3"/>
                              </a:lnTo>
                              <a:lnTo>
                                <a:pt x="0" y="0"/>
                              </a:lnTo>
                              <a:close/>
                            </a:path>
                          </a:pathLst>
                        </a:custGeom>
                        <a:solidFill>
                          <a:srgbClr val="E0E0E0"/>
                        </a:solidFill>
                        <a:ln w="9525">
                          <a:noFill/>
                          <a:round/>
                          <a:headEnd/>
                          <a:tailEnd/>
                        </a:ln>
                      </p:spPr>
                      <p:txBody>
                        <a:bodyPr/>
                        <a:lstStyle/>
                        <a:p>
                          <a:endParaRPr lang="en-US"/>
                        </a:p>
                      </p:txBody>
                    </p:sp>
                    <p:sp>
                      <p:nvSpPr>
                        <p:cNvPr id="3672" name="Freeform 273"/>
                        <p:cNvSpPr>
                          <a:spLocks/>
                        </p:cNvSpPr>
                        <p:nvPr/>
                      </p:nvSpPr>
                      <p:spPr bwMode="auto">
                        <a:xfrm>
                          <a:off x="4571" y="3022"/>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endParaRPr lang="en-US"/>
                        </a:p>
                      </p:txBody>
                    </p:sp>
                  </p:grpSp>
                  <p:grpSp>
                    <p:nvGrpSpPr>
                      <p:cNvPr id="3085" name="Group 274"/>
                      <p:cNvGrpSpPr>
                        <a:grpSpLocks/>
                      </p:cNvGrpSpPr>
                      <p:nvPr/>
                    </p:nvGrpSpPr>
                    <p:grpSpPr bwMode="auto">
                      <a:xfrm>
                        <a:off x="4571" y="3022"/>
                        <a:ext cx="11" cy="6"/>
                        <a:chOff x="4571" y="3022"/>
                        <a:chExt cx="11" cy="6"/>
                      </a:xfrm>
                    </p:grpSpPr>
                    <p:sp>
                      <p:nvSpPr>
                        <p:cNvPr id="3667" name="Freeform 275"/>
                        <p:cNvSpPr>
                          <a:spLocks/>
                        </p:cNvSpPr>
                        <p:nvPr/>
                      </p:nvSpPr>
                      <p:spPr bwMode="auto">
                        <a:xfrm>
                          <a:off x="4571" y="3022"/>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A0A0A0"/>
                        </a:solidFill>
                        <a:ln w="9525">
                          <a:noFill/>
                          <a:round/>
                          <a:headEnd/>
                          <a:tailEnd/>
                        </a:ln>
                      </p:spPr>
                      <p:txBody>
                        <a:bodyPr/>
                        <a:lstStyle/>
                        <a:p>
                          <a:endParaRPr lang="en-US"/>
                        </a:p>
                      </p:txBody>
                    </p:sp>
                    <p:sp>
                      <p:nvSpPr>
                        <p:cNvPr id="3668" name="Freeform 276"/>
                        <p:cNvSpPr>
                          <a:spLocks/>
                        </p:cNvSpPr>
                        <p:nvPr/>
                      </p:nvSpPr>
                      <p:spPr bwMode="auto">
                        <a:xfrm>
                          <a:off x="4572" y="3022"/>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3"/>
                              </a:lnTo>
                              <a:lnTo>
                                <a:pt x="8"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3669" name="Freeform 277"/>
                        <p:cNvSpPr>
                          <a:spLocks/>
                        </p:cNvSpPr>
                        <p:nvPr/>
                      </p:nvSpPr>
                      <p:spPr bwMode="auto">
                        <a:xfrm>
                          <a:off x="4573" y="3024"/>
                          <a:ext cx="9" cy="4"/>
                        </a:xfrm>
                        <a:custGeom>
                          <a:avLst/>
                          <a:gdLst>
                            <a:gd name="T0" fmla="*/ 0 w 9"/>
                            <a:gd name="T1" fmla="*/ 1 h 6"/>
                            <a:gd name="T2" fmla="*/ 0 w 9"/>
                            <a:gd name="T3" fmla="*/ 1 h 6"/>
                            <a:gd name="T4" fmla="*/ 0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0" y="1"/>
                              </a:lnTo>
                              <a:lnTo>
                                <a:pt x="1" y="0"/>
                              </a:lnTo>
                              <a:lnTo>
                                <a:pt x="7" y="0"/>
                              </a:lnTo>
                              <a:lnTo>
                                <a:pt x="9" y="6"/>
                              </a:lnTo>
                              <a:lnTo>
                                <a:pt x="0" y="6"/>
                              </a:lnTo>
                              <a:close/>
                            </a:path>
                          </a:pathLst>
                        </a:custGeom>
                        <a:solidFill>
                          <a:srgbClr val="C0C0C0"/>
                        </a:solidFill>
                        <a:ln w="9525">
                          <a:noFill/>
                          <a:round/>
                          <a:headEnd/>
                          <a:tailEnd/>
                        </a:ln>
                      </p:spPr>
                      <p:txBody>
                        <a:bodyPr/>
                        <a:lstStyle/>
                        <a:p>
                          <a:endParaRPr lang="en-US"/>
                        </a:p>
                      </p:txBody>
                    </p:sp>
                  </p:grpSp>
                  <p:grpSp>
                    <p:nvGrpSpPr>
                      <p:cNvPr id="3086" name="Group 278"/>
                      <p:cNvGrpSpPr>
                        <a:grpSpLocks/>
                      </p:cNvGrpSpPr>
                      <p:nvPr/>
                    </p:nvGrpSpPr>
                    <p:grpSpPr bwMode="auto">
                      <a:xfrm>
                        <a:off x="4574" y="3025"/>
                        <a:ext cx="10" cy="5"/>
                        <a:chOff x="4574" y="3025"/>
                        <a:chExt cx="10" cy="5"/>
                      </a:xfrm>
                    </p:grpSpPr>
                    <p:sp>
                      <p:nvSpPr>
                        <p:cNvPr id="3664" name="Freeform 279"/>
                        <p:cNvSpPr>
                          <a:spLocks/>
                        </p:cNvSpPr>
                        <p:nvPr/>
                      </p:nvSpPr>
                      <p:spPr bwMode="auto">
                        <a:xfrm>
                          <a:off x="4574" y="3025"/>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4"/>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3665" name="Freeform 280"/>
                        <p:cNvSpPr>
                          <a:spLocks/>
                        </p:cNvSpPr>
                        <p:nvPr/>
                      </p:nvSpPr>
                      <p:spPr bwMode="auto">
                        <a:xfrm>
                          <a:off x="4575" y="3025"/>
                          <a:ext cx="8" cy="3"/>
                        </a:xfrm>
                        <a:custGeom>
                          <a:avLst/>
                          <a:gdLst>
                            <a:gd name="T0" fmla="*/ 0 w 8"/>
                            <a:gd name="T1" fmla="*/ 0 h 5"/>
                            <a:gd name="T2" fmla="*/ 5 w 8"/>
                            <a:gd name="T3" fmla="*/ 0 h 5"/>
                            <a:gd name="T4" fmla="*/ 6 w 8"/>
                            <a:gd name="T5" fmla="*/ 0 h 5"/>
                            <a:gd name="T6" fmla="*/ 6 w 8"/>
                            <a:gd name="T7" fmla="*/ 1 h 5"/>
                            <a:gd name="T8" fmla="*/ 8 w 8"/>
                            <a:gd name="T9" fmla="*/ 1 h 5"/>
                            <a:gd name="T10" fmla="*/ 1 w 8"/>
                            <a:gd name="T11" fmla="*/ 1 h 5"/>
                            <a:gd name="T12" fmla="*/ 1 w 8"/>
                            <a:gd name="T13" fmla="*/ 1 h 5"/>
                            <a:gd name="T14" fmla="*/ 0 w 8"/>
                            <a:gd name="T15" fmla="*/ 1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6" y="0"/>
                              </a:lnTo>
                              <a:lnTo>
                                <a:pt x="6" y="2"/>
                              </a:lnTo>
                              <a:lnTo>
                                <a:pt x="8" y="5"/>
                              </a:lnTo>
                              <a:lnTo>
                                <a:pt x="1" y="5"/>
                              </a:lnTo>
                              <a:lnTo>
                                <a:pt x="1" y="4"/>
                              </a:lnTo>
                              <a:lnTo>
                                <a:pt x="0" y="2"/>
                              </a:lnTo>
                              <a:lnTo>
                                <a:pt x="0" y="0"/>
                              </a:lnTo>
                              <a:close/>
                            </a:path>
                          </a:pathLst>
                        </a:custGeom>
                        <a:solidFill>
                          <a:srgbClr val="E0E0E0"/>
                        </a:solidFill>
                        <a:ln w="9525">
                          <a:noFill/>
                          <a:round/>
                          <a:headEnd/>
                          <a:tailEnd/>
                        </a:ln>
                      </p:spPr>
                      <p:txBody>
                        <a:bodyPr/>
                        <a:lstStyle/>
                        <a:p>
                          <a:endParaRPr lang="en-US"/>
                        </a:p>
                      </p:txBody>
                    </p:sp>
                    <p:sp>
                      <p:nvSpPr>
                        <p:cNvPr id="3666" name="Freeform 281"/>
                        <p:cNvSpPr>
                          <a:spLocks/>
                        </p:cNvSpPr>
                        <p:nvPr/>
                      </p:nvSpPr>
                      <p:spPr bwMode="auto">
                        <a:xfrm>
                          <a:off x="4575" y="3028"/>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2"/>
                              </a:lnTo>
                              <a:lnTo>
                                <a:pt x="1" y="0"/>
                              </a:lnTo>
                              <a:lnTo>
                                <a:pt x="8" y="0"/>
                              </a:lnTo>
                              <a:lnTo>
                                <a:pt x="9" y="5"/>
                              </a:lnTo>
                              <a:lnTo>
                                <a:pt x="0" y="5"/>
                              </a:lnTo>
                              <a:close/>
                            </a:path>
                          </a:pathLst>
                        </a:custGeom>
                        <a:solidFill>
                          <a:srgbClr val="C0C0C0"/>
                        </a:solidFill>
                        <a:ln w="9525">
                          <a:noFill/>
                          <a:round/>
                          <a:headEnd/>
                          <a:tailEnd/>
                        </a:ln>
                      </p:spPr>
                      <p:txBody>
                        <a:bodyPr/>
                        <a:lstStyle/>
                        <a:p>
                          <a:endParaRPr lang="en-US"/>
                        </a:p>
                      </p:txBody>
                    </p:sp>
                  </p:grpSp>
                  <p:grpSp>
                    <p:nvGrpSpPr>
                      <p:cNvPr id="3810" name="Group 282"/>
                      <p:cNvGrpSpPr>
                        <a:grpSpLocks/>
                      </p:cNvGrpSpPr>
                      <p:nvPr/>
                    </p:nvGrpSpPr>
                    <p:grpSpPr bwMode="auto">
                      <a:xfrm>
                        <a:off x="4576" y="3028"/>
                        <a:ext cx="11" cy="5"/>
                        <a:chOff x="4576" y="3028"/>
                        <a:chExt cx="11" cy="5"/>
                      </a:xfrm>
                    </p:grpSpPr>
                    <p:sp>
                      <p:nvSpPr>
                        <p:cNvPr id="3661" name="Freeform 283"/>
                        <p:cNvSpPr>
                          <a:spLocks/>
                        </p:cNvSpPr>
                        <p:nvPr/>
                      </p:nvSpPr>
                      <p:spPr bwMode="auto">
                        <a:xfrm>
                          <a:off x="4576" y="3028"/>
                          <a:ext cx="2" cy="5"/>
                        </a:xfrm>
                        <a:custGeom>
                          <a:avLst/>
                          <a:gdLst>
                            <a:gd name="T0" fmla="*/ 2 w 2"/>
                            <a:gd name="T1" fmla="*/ 0 h 11"/>
                            <a:gd name="T2" fmla="*/ 0 w 2"/>
                            <a:gd name="T3" fmla="*/ 0 h 11"/>
                            <a:gd name="T4" fmla="*/ 1 w 2"/>
                            <a:gd name="T5" fmla="*/ 0 h 11"/>
                            <a:gd name="T6" fmla="*/ 2 w 2"/>
                            <a:gd name="T7" fmla="*/ 0 h 11"/>
                            <a:gd name="T8" fmla="*/ 2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2" y="11"/>
                              </a:moveTo>
                              <a:lnTo>
                                <a:pt x="0" y="5"/>
                              </a:lnTo>
                              <a:lnTo>
                                <a:pt x="1" y="0"/>
                              </a:lnTo>
                              <a:lnTo>
                                <a:pt x="2" y="5"/>
                              </a:lnTo>
                              <a:lnTo>
                                <a:pt x="2" y="11"/>
                              </a:lnTo>
                              <a:close/>
                            </a:path>
                          </a:pathLst>
                        </a:custGeom>
                        <a:solidFill>
                          <a:srgbClr val="A0A0A0"/>
                        </a:solidFill>
                        <a:ln w="9525">
                          <a:noFill/>
                          <a:round/>
                          <a:headEnd/>
                          <a:tailEnd/>
                        </a:ln>
                      </p:spPr>
                      <p:txBody>
                        <a:bodyPr/>
                        <a:lstStyle/>
                        <a:p>
                          <a:endParaRPr lang="en-US"/>
                        </a:p>
                      </p:txBody>
                    </p:sp>
                    <p:sp>
                      <p:nvSpPr>
                        <p:cNvPr id="3662" name="Freeform 284"/>
                        <p:cNvSpPr>
                          <a:spLocks/>
                        </p:cNvSpPr>
                        <p:nvPr/>
                      </p:nvSpPr>
                      <p:spPr bwMode="auto">
                        <a:xfrm>
                          <a:off x="4577" y="3028"/>
                          <a:ext cx="8" cy="2"/>
                        </a:xfrm>
                        <a:custGeom>
                          <a:avLst/>
                          <a:gdLst>
                            <a:gd name="T0" fmla="*/ 0 w 8"/>
                            <a:gd name="T1" fmla="*/ 0 h 3"/>
                            <a:gd name="T2" fmla="*/ 6 w 8"/>
                            <a:gd name="T3" fmla="*/ 0 h 3"/>
                            <a:gd name="T4" fmla="*/ 6 w 8"/>
                            <a:gd name="T5" fmla="*/ 0 h 3"/>
                            <a:gd name="T6" fmla="*/ 6 w 8"/>
                            <a:gd name="T7" fmla="*/ 1 h 3"/>
                            <a:gd name="T8" fmla="*/ 8 w 8"/>
                            <a:gd name="T9" fmla="*/ 1 h 3"/>
                            <a:gd name="T10" fmla="*/ 3 w 8"/>
                            <a:gd name="T11" fmla="*/ 1 h 3"/>
                            <a:gd name="T12" fmla="*/ 1 w 8"/>
                            <a:gd name="T13" fmla="*/ 1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6" y="0"/>
                              </a:lnTo>
                              <a:lnTo>
                                <a:pt x="6" y="1"/>
                              </a:lnTo>
                              <a:lnTo>
                                <a:pt x="8" y="3"/>
                              </a:lnTo>
                              <a:lnTo>
                                <a:pt x="3" y="3"/>
                              </a:lnTo>
                              <a:lnTo>
                                <a:pt x="1" y="3"/>
                              </a:lnTo>
                              <a:lnTo>
                                <a:pt x="0" y="0"/>
                              </a:lnTo>
                              <a:close/>
                            </a:path>
                          </a:pathLst>
                        </a:custGeom>
                        <a:solidFill>
                          <a:srgbClr val="E0E0E0"/>
                        </a:solidFill>
                        <a:ln w="9525">
                          <a:noFill/>
                          <a:round/>
                          <a:headEnd/>
                          <a:tailEnd/>
                        </a:ln>
                      </p:spPr>
                      <p:txBody>
                        <a:bodyPr/>
                        <a:lstStyle/>
                        <a:p>
                          <a:endParaRPr lang="en-US"/>
                        </a:p>
                      </p:txBody>
                    </p:sp>
                    <p:sp>
                      <p:nvSpPr>
                        <p:cNvPr id="3663" name="Freeform 285"/>
                        <p:cNvSpPr>
                          <a:spLocks/>
                        </p:cNvSpPr>
                        <p:nvPr/>
                      </p:nvSpPr>
                      <p:spPr bwMode="auto">
                        <a:xfrm>
                          <a:off x="4578" y="3031"/>
                          <a:ext cx="9" cy="2"/>
                        </a:xfrm>
                        <a:custGeom>
                          <a:avLst/>
                          <a:gdLst>
                            <a:gd name="T0" fmla="*/ 0 w 9"/>
                            <a:gd name="T1" fmla="*/ 0 h 5"/>
                            <a:gd name="T2" fmla="*/ 0 w 9"/>
                            <a:gd name="T3" fmla="*/ 0 h 5"/>
                            <a:gd name="T4" fmla="*/ 0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0" y="0"/>
                              </a:lnTo>
                              <a:lnTo>
                                <a:pt x="2" y="0"/>
                              </a:lnTo>
                              <a:lnTo>
                                <a:pt x="7" y="0"/>
                              </a:lnTo>
                              <a:lnTo>
                                <a:pt x="9" y="5"/>
                              </a:lnTo>
                              <a:lnTo>
                                <a:pt x="0" y="5"/>
                              </a:lnTo>
                              <a:close/>
                            </a:path>
                          </a:pathLst>
                        </a:custGeom>
                        <a:solidFill>
                          <a:srgbClr val="C0C0C0"/>
                        </a:solidFill>
                        <a:ln w="9525">
                          <a:noFill/>
                          <a:round/>
                          <a:headEnd/>
                          <a:tailEnd/>
                        </a:ln>
                      </p:spPr>
                      <p:txBody>
                        <a:bodyPr/>
                        <a:lstStyle/>
                        <a:p>
                          <a:endParaRPr lang="en-US"/>
                        </a:p>
                      </p:txBody>
                    </p:sp>
                  </p:grpSp>
                  <p:grpSp>
                    <p:nvGrpSpPr>
                      <p:cNvPr id="3811" name="Group 286"/>
                      <p:cNvGrpSpPr>
                        <a:grpSpLocks/>
                      </p:cNvGrpSpPr>
                      <p:nvPr/>
                    </p:nvGrpSpPr>
                    <p:grpSpPr bwMode="auto">
                      <a:xfrm>
                        <a:off x="4580" y="3031"/>
                        <a:ext cx="9" cy="5"/>
                        <a:chOff x="4580" y="3031"/>
                        <a:chExt cx="9" cy="5"/>
                      </a:xfrm>
                    </p:grpSpPr>
                    <p:sp>
                      <p:nvSpPr>
                        <p:cNvPr id="3658" name="Freeform 287"/>
                        <p:cNvSpPr>
                          <a:spLocks/>
                        </p:cNvSpPr>
                        <p:nvPr/>
                      </p:nvSpPr>
                      <p:spPr bwMode="auto">
                        <a:xfrm>
                          <a:off x="4580" y="303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3659" name="Freeform 288"/>
                        <p:cNvSpPr>
                          <a:spLocks/>
                        </p:cNvSpPr>
                        <p:nvPr/>
                      </p:nvSpPr>
                      <p:spPr bwMode="auto">
                        <a:xfrm>
                          <a:off x="4581" y="3031"/>
                          <a:ext cx="7" cy="2"/>
                        </a:xfrm>
                        <a:custGeom>
                          <a:avLst/>
                          <a:gdLst>
                            <a:gd name="T0" fmla="*/ 0 w 7"/>
                            <a:gd name="T1" fmla="*/ 0 h 5"/>
                            <a:gd name="T2" fmla="*/ 4 w 7"/>
                            <a:gd name="T3" fmla="*/ 0 h 5"/>
                            <a:gd name="T4" fmla="*/ 4 w 7"/>
                            <a:gd name="T5" fmla="*/ 0 h 5"/>
                            <a:gd name="T6" fmla="*/ 5 w 7"/>
                            <a:gd name="T7" fmla="*/ 0 h 5"/>
                            <a:gd name="T8" fmla="*/ 7 w 7"/>
                            <a:gd name="T9" fmla="*/ 0 h 5"/>
                            <a:gd name="T10" fmla="*/ 1 w 7"/>
                            <a:gd name="T11" fmla="*/ 0 h 5"/>
                            <a:gd name="T12" fmla="*/ 0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4" y="0"/>
                              </a:lnTo>
                              <a:lnTo>
                                <a:pt x="4" y="2"/>
                              </a:lnTo>
                              <a:lnTo>
                                <a:pt x="5" y="3"/>
                              </a:lnTo>
                              <a:lnTo>
                                <a:pt x="7" y="5"/>
                              </a:lnTo>
                              <a:lnTo>
                                <a:pt x="1" y="5"/>
                              </a:lnTo>
                              <a:lnTo>
                                <a:pt x="0" y="3"/>
                              </a:lnTo>
                              <a:lnTo>
                                <a:pt x="0" y="2"/>
                              </a:lnTo>
                              <a:lnTo>
                                <a:pt x="0" y="0"/>
                              </a:lnTo>
                              <a:close/>
                            </a:path>
                          </a:pathLst>
                        </a:custGeom>
                        <a:solidFill>
                          <a:srgbClr val="E0E0E0"/>
                        </a:solidFill>
                        <a:ln w="9525">
                          <a:noFill/>
                          <a:round/>
                          <a:headEnd/>
                          <a:tailEnd/>
                        </a:ln>
                      </p:spPr>
                      <p:txBody>
                        <a:bodyPr/>
                        <a:lstStyle/>
                        <a:p>
                          <a:endParaRPr lang="en-US"/>
                        </a:p>
                      </p:txBody>
                    </p:sp>
                    <p:sp>
                      <p:nvSpPr>
                        <p:cNvPr id="3660" name="Freeform 289"/>
                        <p:cNvSpPr>
                          <a:spLocks/>
                        </p:cNvSpPr>
                        <p:nvPr/>
                      </p:nvSpPr>
                      <p:spPr bwMode="auto">
                        <a:xfrm>
                          <a:off x="4581" y="3033"/>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grpSp>
                  <p:nvGrpSpPr>
                    <p:cNvPr id="3812" name="Group 290"/>
                    <p:cNvGrpSpPr>
                      <a:grpSpLocks/>
                    </p:cNvGrpSpPr>
                    <p:nvPr/>
                  </p:nvGrpSpPr>
                  <p:grpSpPr bwMode="auto">
                    <a:xfrm>
                      <a:off x="4582" y="3035"/>
                      <a:ext cx="20" cy="16"/>
                      <a:chOff x="4582" y="3035"/>
                      <a:chExt cx="20" cy="16"/>
                    </a:xfrm>
                  </p:grpSpPr>
                  <p:grpSp>
                    <p:nvGrpSpPr>
                      <p:cNvPr id="3813" name="Group 291"/>
                      <p:cNvGrpSpPr>
                        <a:grpSpLocks/>
                      </p:cNvGrpSpPr>
                      <p:nvPr/>
                    </p:nvGrpSpPr>
                    <p:grpSpPr bwMode="auto">
                      <a:xfrm>
                        <a:off x="4582" y="3035"/>
                        <a:ext cx="9" cy="4"/>
                        <a:chOff x="4582" y="3035"/>
                        <a:chExt cx="9" cy="4"/>
                      </a:xfrm>
                    </p:grpSpPr>
                    <p:sp>
                      <p:nvSpPr>
                        <p:cNvPr id="3650" name="Freeform 292"/>
                        <p:cNvSpPr>
                          <a:spLocks/>
                        </p:cNvSpPr>
                        <p:nvPr/>
                      </p:nvSpPr>
                      <p:spPr bwMode="auto">
                        <a:xfrm>
                          <a:off x="4582" y="3035"/>
                          <a:ext cx="2" cy="4"/>
                        </a:xfrm>
                        <a:custGeom>
                          <a:avLst/>
                          <a:gdLst>
                            <a:gd name="T0" fmla="*/ 1 w 2"/>
                            <a:gd name="T1" fmla="*/ 0 h 9"/>
                            <a:gd name="T2" fmla="*/ 0 w 2"/>
                            <a:gd name="T3" fmla="*/ 0 h 9"/>
                            <a:gd name="T4" fmla="*/ 1 w 2"/>
                            <a:gd name="T5" fmla="*/ 0 h 9"/>
                            <a:gd name="T6" fmla="*/ 2 w 2"/>
                            <a:gd name="T7" fmla="*/ 0 h 9"/>
                            <a:gd name="T8" fmla="*/ 1 w 2"/>
                            <a:gd name="T9" fmla="*/ 0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lnTo>
                                <a:pt x="0" y="3"/>
                              </a:lnTo>
                              <a:lnTo>
                                <a:pt x="1" y="0"/>
                              </a:lnTo>
                              <a:lnTo>
                                <a:pt x="2" y="5"/>
                              </a:lnTo>
                              <a:lnTo>
                                <a:pt x="1" y="9"/>
                              </a:lnTo>
                              <a:close/>
                            </a:path>
                          </a:pathLst>
                        </a:custGeom>
                        <a:solidFill>
                          <a:srgbClr val="A0A0A0"/>
                        </a:solidFill>
                        <a:ln w="9525">
                          <a:noFill/>
                          <a:round/>
                          <a:headEnd/>
                          <a:tailEnd/>
                        </a:ln>
                      </p:spPr>
                      <p:txBody>
                        <a:bodyPr/>
                        <a:lstStyle/>
                        <a:p>
                          <a:endParaRPr lang="en-US"/>
                        </a:p>
                      </p:txBody>
                    </p:sp>
                    <p:sp>
                      <p:nvSpPr>
                        <p:cNvPr id="3651" name="Freeform 293"/>
                        <p:cNvSpPr>
                          <a:spLocks/>
                        </p:cNvSpPr>
                        <p:nvPr/>
                      </p:nvSpPr>
                      <p:spPr bwMode="auto">
                        <a:xfrm>
                          <a:off x="4583" y="303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1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1" y="5"/>
                              </a:lnTo>
                              <a:lnTo>
                                <a:pt x="1" y="3"/>
                              </a:lnTo>
                              <a:lnTo>
                                <a:pt x="0" y="0"/>
                              </a:lnTo>
                              <a:close/>
                            </a:path>
                          </a:pathLst>
                        </a:custGeom>
                        <a:solidFill>
                          <a:srgbClr val="E0E0E0"/>
                        </a:solidFill>
                        <a:ln w="9525">
                          <a:noFill/>
                          <a:round/>
                          <a:headEnd/>
                          <a:tailEnd/>
                        </a:ln>
                      </p:spPr>
                      <p:txBody>
                        <a:bodyPr/>
                        <a:lstStyle/>
                        <a:p>
                          <a:endParaRPr lang="en-US"/>
                        </a:p>
                      </p:txBody>
                    </p:sp>
                    <p:sp>
                      <p:nvSpPr>
                        <p:cNvPr id="3652" name="Freeform 294"/>
                        <p:cNvSpPr>
                          <a:spLocks/>
                        </p:cNvSpPr>
                        <p:nvPr/>
                      </p:nvSpPr>
                      <p:spPr bwMode="auto">
                        <a:xfrm>
                          <a:off x="4583" y="3037"/>
                          <a:ext cx="8" cy="2"/>
                        </a:xfrm>
                        <a:custGeom>
                          <a:avLst/>
                          <a:gdLst>
                            <a:gd name="T0" fmla="*/ 0 w 8"/>
                            <a:gd name="T1" fmla="*/ 1 h 4"/>
                            <a:gd name="T2" fmla="*/ 1 w 8"/>
                            <a:gd name="T3" fmla="*/ 1 h 4"/>
                            <a:gd name="T4" fmla="*/ 1 w 8"/>
                            <a:gd name="T5" fmla="*/ 0 h 4"/>
                            <a:gd name="T6" fmla="*/ 1 w 8"/>
                            <a:gd name="T7" fmla="*/ 0 h 4"/>
                            <a:gd name="T8" fmla="*/ 7 w 8"/>
                            <a:gd name="T9" fmla="*/ 0 h 4"/>
                            <a:gd name="T10" fmla="*/ 8 w 8"/>
                            <a:gd name="T11" fmla="*/ 1 h 4"/>
                            <a:gd name="T12" fmla="*/ 0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4"/>
                              </a:moveTo>
                              <a:lnTo>
                                <a:pt x="1" y="3"/>
                              </a:lnTo>
                              <a:lnTo>
                                <a:pt x="1" y="0"/>
                              </a:lnTo>
                              <a:lnTo>
                                <a:pt x="7" y="0"/>
                              </a:lnTo>
                              <a:lnTo>
                                <a:pt x="8" y="4"/>
                              </a:lnTo>
                              <a:lnTo>
                                <a:pt x="0" y="4"/>
                              </a:lnTo>
                              <a:close/>
                            </a:path>
                          </a:pathLst>
                        </a:custGeom>
                        <a:solidFill>
                          <a:srgbClr val="C0C0C0"/>
                        </a:solidFill>
                        <a:ln w="9525">
                          <a:noFill/>
                          <a:round/>
                          <a:headEnd/>
                          <a:tailEnd/>
                        </a:ln>
                      </p:spPr>
                      <p:txBody>
                        <a:bodyPr/>
                        <a:lstStyle/>
                        <a:p>
                          <a:endParaRPr lang="en-US"/>
                        </a:p>
                      </p:txBody>
                    </p:sp>
                  </p:grpSp>
                  <p:grpSp>
                    <p:nvGrpSpPr>
                      <p:cNvPr id="3814" name="Group 295"/>
                      <p:cNvGrpSpPr>
                        <a:grpSpLocks/>
                      </p:cNvGrpSpPr>
                      <p:nvPr/>
                    </p:nvGrpSpPr>
                    <p:grpSpPr bwMode="auto">
                      <a:xfrm>
                        <a:off x="4584" y="3037"/>
                        <a:ext cx="9" cy="5"/>
                        <a:chOff x="4584" y="3037"/>
                        <a:chExt cx="9" cy="5"/>
                      </a:xfrm>
                    </p:grpSpPr>
                    <p:sp>
                      <p:nvSpPr>
                        <p:cNvPr id="3647" name="Freeform 296"/>
                        <p:cNvSpPr>
                          <a:spLocks/>
                        </p:cNvSpPr>
                        <p:nvPr/>
                      </p:nvSpPr>
                      <p:spPr bwMode="auto">
                        <a:xfrm>
                          <a:off x="4584" y="3037"/>
                          <a:ext cx="3" cy="5"/>
                        </a:xfrm>
                        <a:custGeom>
                          <a:avLst/>
                          <a:gdLst>
                            <a:gd name="T0" fmla="*/ 1 w 3"/>
                            <a:gd name="T1" fmla="*/ 0 h 11"/>
                            <a:gd name="T2" fmla="*/ 0 w 3"/>
                            <a:gd name="T3" fmla="*/ 0 h 11"/>
                            <a:gd name="T4" fmla="*/ 1 w 3"/>
                            <a:gd name="T5" fmla="*/ 0 h 11"/>
                            <a:gd name="T6" fmla="*/ 3 w 3"/>
                            <a:gd name="T7" fmla="*/ 0 h 11"/>
                            <a:gd name="T8" fmla="*/ 1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4"/>
                              </a:lnTo>
                              <a:lnTo>
                                <a:pt x="1" y="0"/>
                              </a:lnTo>
                              <a:lnTo>
                                <a:pt x="3" y="4"/>
                              </a:lnTo>
                              <a:lnTo>
                                <a:pt x="1" y="11"/>
                              </a:lnTo>
                              <a:close/>
                            </a:path>
                          </a:pathLst>
                        </a:custGeom>
                        <a:solidFill>
                          <a:srgbClr val="A0A0A0"/>
                        </a:solidFill>
                        <a:ln w="9525">
                          <a:noFill/>
                          <a:round/>
                          <a:headEnd/>
                          <a:tailEnd/>
                        </a:ln>
                      </p:spPr>
                      <p:txBody>
                        <a:bodyPr/>
                        <a:lstStyle/>
                        <a:p>
                          <a:endParaRPr lang="en-US"/>
                        </a:p>
                      </p:txBody>
                    </p:sp>
                    <p:sp>
                      <p:nvSpPr>
                        <p:cNvPr id="3648" name="Freeform 297"/>
                        <p:cNvSpPr>
                          <a:spLocks/>
                        </p:cNvSpPr>
                        <p:nvPr/>
                      </p:nvSpPr>
                      <p:spPr bwMode="auto">
                        <a:xfrm>
                          <a:off x="4585" y="3037"/>
                          <a:ext cx="7" cy="2"/>
                        </a:xfrm>
                        <a:custGeom>
                          <a:avLst/>
                          <a:gdLst>
                            <a:gd name="T0" fmla="*/ 0 w 7"/>
                            <a:gd name="T1" fmla="*/ 0 h 4"/>
                            <a:gd name="T2" fmla="*/ 5 w 7"/>
                            <a:gd name="T3" fmla="*/ 0 h 4"/>
                            <a:gd name="T4" fmla="*/ 5 w 7"/>
                            <a:gd name="T5" fmla="*/ 1 h 4"/>
                            <a:gd name="T6" fmla="*/ 5 w 7"/>
                            <a:gd name="T7" fmla="*/ 1 h 4"/>
                            <a:gd name="T8" fmla="*/ 7 w 7"/>
                            <a:gd name="T9" fmla="*/ 1 h 4"/>
                            <a:gd name="T10" fmla="*/ 2 w 7"/>
                            <a:gd name="T11" fmla="*/ 1 h 4"/>
                            <a:gd name="T12" fmla="*/ 1 w 7"/>
                            <a:gd name="T13" fmla="*/ 1 h 4"/>
                            <a:gd name="T14" fmla="*/ 0 w 7"/>
                            <a:gd name="T15" fmla="*/ 1 h 4"/>
                            <a:gd name="T16" fmla="*/ 0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0"/>
                              </a:moveTo>
                              <a:lnTo>
                                <a:pt x="5" y="0"/>
                              </a:lnTo>
                              <a:lnTo>
                                <a:pt x="5" y="1"/>
                              </a:lnTo>
                              <a:lnTo>
                                <a:pt x="5" y="3"/>
                              </a:lnTo>
                              <a:lnTo>
                                <a:pt x="7" y="4"/>
                              </a:lnTo>
                              <a:lnTo>
                                <a:pt x="2" y="4"/>
                              </a:lnTo>
                              <a:lnTo>
                                <a:pt x="1" y="3"/>
                              </a:lnTo>
                              <a:lnTo>
                                <a:pt x="0" y="1"/>
                              </a:lnTo>
                              <a:lnTo>
                                <a:pt x="0" y="0"/>
                              </a:lnTo>
                              <a:close/>
                            </a:path>
                          </a:pathLst>
                        </a:custGeom>
                        <a:solidFill>
                          <a:srgbClr val="E0E0E0"/>
                        </a:solidFill>
                        <a:ln w="9525">
                          <a:noFill/>
                          <a:round/>
                          <a:headEnd/>
                          <a:tailEnd/>
                        </a:ln>
                      </p:spPr>
                      <p:txBody>
                        <a:bodyPr/>
                        <a:lstStyle/>
                        <a:p>
                          <a:endParaRPr lang="en-US"/>
                        </a:p>
                      </p:txBody>
                    </p:sp>
                    <p:sp>
                      <p:nvSpPr>
                        <p:cNvPr id="3649" name="Freeform 298"/>
                        <p:cNvSpPr>
                          <a:spLocks/>
                        </p:cNvSpPr>
                        <p:nvPr/>
                      </p:nvSpPr>
                      <p:spPr bwMode="auto">
                        <a:xfrm>
                          <a:off x="4586" y="3039"/>
                          <a:ext cx="7" cy="3"/>
                        </a:xfrm>
                        <a:custGeom>
                          <a:avLst/>
                          <a:gdLst>
                            <a:gd name="T0" fmla="*/ 0 w 7"/>
                            <a:gd name="T1" fmla="*/ 0 h 7"/>
                            <a:gd name="T2" fmla="*/ 0 w 7"/>
                            <a:gd name="T3" fmla="*/ 0 h 7"/>
                            <a:gd name="T4" fmla="*/ 0 w 7"/>
                            <a:gd name="T5" fmla="*/ 0 h 7"/>
                            <a:gd name="T6" fmla="*/ 1 w 7"/>
                            <a:gd name="T7" fmla="*/ 0 h 7"/>
                            <a:gd name="T8" fmla="*/ 6 w 7"/>
                            <a:gd name="T9" fmla="*/ 0 h 7"/>
                            <a:gd name="T10" fmla="*/ 7 w 7"/>
                            <a:gd name="T11" fmla="*/ 0 h 7"/>
                            <a:gd name="T12" fmla="*/ 0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4"/>
                              </a:lnTo>
                              <a:lnTo>
                                <a:pt x="0" y="2"/>
                              </a:lnTo>
                              <a:lnTo>
                                <a:pt x="1" y="0"/>
                              </a:lnTo>
                              <a:lnTo>
                                <a:pt x="6" y="0"/>
                              </a:lnTo>
                              <a:lnTo>
                                <a:pt x="7" y="7"/>
                              </a:lnTo>
                              <a:lnTo>
                                <a:pt x="0" y="7"/>
                              </a:lnTo>
                              <a:close/>
                            </a:path>
                          </a:pathLst>
                        </a:custGeom>
                        <a:solidFill>
                          <a:srgbClr val="C0C0C0"/>
                        </a:solidFill>
                        <a:ln w="9525">
                          <a:noFill/>
                          <a:round/>
                          <a:headEnd/>
                          <a:tailEnd/>
                        </a:ln>
                      </p:spPr>
                      <p:txBody>
                        <a:bodyPr/>
                        <a:lstStyle/>
                        <a:p>
                          <a:endParaRPr lang="en-US"/>
                        </a:p>
                      </p:txBody>
                    </p:sp>
                  </p:grpSp>
                  <p:grpSp>
                    <p:nvGrpSpPr>
                      <p:cNvPr id="3830" name="Group 299"/>
                      <p:cNvGrpSpPr>
                        <a:grpSpLocks/>
                      </p:cNvGrpSpPr>
                      <p:nvPr/>
                    </p:nvGrpSpPr>
                    <p:grpSpPr bwMode="auto">
                      <a:xfrm>
                        <a:off x="4587" y="3040"/>
                        <a:ext cx="9" cy="5"/>
                        <a:chOff x="4587" y="3040"/>
                        <a:chExt cx="9" cy="5"/>
                      </a:xfrm>
                    </p:grpSpPr>
                    <p:sp>
                      <p:nvSpPr>
                        <p:cNvPr id="3644" name="Freeform 300"/>
                        <p:cNvSpPr>
                          <a:spLocks/>
                        </p:cNvSpPr>
                        <p:nvPr/>
                      </p:nvSpPr>
                      <p:spPr bwMode="auto">
                        <a:xfrm>
                          <a:off x="4587" y="3040"/>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A0A0A0"/>
                        </a:solidFill>
                        <a:ln w="9525">
                          <a:noFill/>
                          <a:round/>
                          <a:headEnd/>
                          <a:tailEnd/>
                        </a:ln>
                      </p:spPr>
                      <p:txBody>
                        <a:bodyPr/>
                        <a:lstStyle/>
                        <a:p>
                          <a:endParaRPr lang="en-US"/>
                        </a:p>
                      </p:txBody>
                    </p:sp>
                    <p:sp>
                      <p:nvSpPr>
                        <p:cNvPr id="3645" name="Freeform 301"/>
                        <p:cNvSpPr>
                          <a:spLocks/>
                        </p:cNvSpPr>
                        <p:nvPr/>
                      </p:nvSpPr>
                      <p:spPr bwMode="auto">
                        <a:xfrm>
                          <a:off x="4587" y="3040"/>
                          <a:ext cx="8" cy="2"/>
                        </a:xfrm>
                        <a:custGeom>
                          <a:avLst/>
                          <a:gdLst>
                            <a:gd name="T0" fmla="*/ 1 w 8"/>
                            <a:gd name="T1" fmla="*/ 0 h 5"/>
                            <a:gd name="T2" fmla="*/ 5 w 8"/>
                            <a:gd name="T3" fmla="*/ 0 h 5"/>
                            <a:gd name="T4" fmla="*/ 5 w 8"/>
                            <a:gd name="T5" fmla="*/ 0 h 5"/>
                            <a:gd name="T6" fmla="*/ 6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6" y="2"/>
                              </a:lnTo>
                              <a:lnTo>
                                <a:pt x="8" y="5"/>
                              </a:lnTo>
                              <a:lnTo>
                                <a:pt x="2" y="5"/>
                              </a:lnTo>
                              <a:lnTo>
                                <a:pt x="1" y="3"/>
                              </a:lnTo>
                              <a:lnTo>
                                <a:pt x="0" y="2"/>
                              </a:lnTo>
                              <a:lnTo>
                                <a:pt x="1" y="0"/>
                              </a:lnTo>
                              <a:close/>
                            </a:path>
                          </a:pathLst>
                        </a:custGeom>
                        <a:solidFill>
                          <a:srgbClr val="E0E0E0"/>
                        </a:solidFill>
                        <a:ln w="9525">
                          <a:noFill/>
                          <a:round/>
                          <a:headEnd/>
                          <a:tailEnd/>
                        </a:ln>
                      </p:spPr>
                      <p:txBody>
                        <a:bodyPr/>
                        <a:lstStyle/>
                        <a:p>
                          <a:endParaRPr lang="en-US"/>
                        </a:p>
                      </p:txBody>
                    </p:sp>
                    <p:sp>
                      <p:nvSpPr>
                        <p:cNvPr id="3646" name="Freeform 302"/>
                        <p:cNvSpPr>
                          <a:spLocks/>
                        </p:cNvSpPr>
                        <p:nvPr/>
                      </p:nvSpPr>
                      <p:spPr bwMode="auto">
                        <a:xfrm>
                          <a:off x="4588" y="3042"/>
                          <a:ext cx="8" cy="3"/>
                        </a:xfrm>
                        <a:custGeom>
                          <a:avLst/>
                          <a:gdLst>
                            <a:gd name="T0" fmla="*/ 0 w 8"/>
                            <a:gd name="T1" fmla="*/ 1 h 6"/>
                            <a:gd name="T2" fmla="*/ 0 w 8"/>
                            <a:gd name="T3" fmla="*/ 1 h 6"/>
                            <a:gd name="T4" fmla="*/ 1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7" y="0"/>
                              </a:lnTo>
                              <a:lnTo>
                                <a:pt x="8" y="6"/>
                              </a:lnTo>
                              <a:lnTo>
                                <a:pt x="0" y="6"/>
                              </a:lnTo>
                              <a:close/>
                            </a:path>
                          </a:pathLst>
                        </a:custGeom>
                        <a:solidFill>
                          <a:srgbClr val="C0C0C0"/>
                        </a:solidFill>
                        <a:ln w="9525">
                          <a:noFill/>
                          <a:round/>
                          <a:headEnd/>
                          <a:tailEnd/>
                        </a:ln>
                      </p:spPr>
                      <p:txBody>
                        <a:bodyPr/>
                        <a:lstStyle/>
                        <a:p>
                          <a:endParaRPr lang="en-US"/>
                        </a:p>
                      </p:txBody>
                    </p:sp>
                  </p:grpSp>
                  <p:grpSp>
                    <p:nvGrpSpPr>
                      <p:cNvPr id="3831" name="Group 303"/>
                      <p:cNvGrpSpPr>
                        <a:grpSpLocks/>
                      </p:cNvGrpSpPr>
                      <p:nvPr/>
                    </p:nvGrpSpPr>
                    <p:grpSpPr bwMode="auto">
                      <a:xfrm>
                        <a:off x="4589" y="3043"/>
                        <a:ext cx="9" cy="5"/>
                        <a:chOff x="4589" y="3043"/>
                        <a:chExt cx="9" cy="5"/>
                      </a:xfrm>
                    </p:grpSpPr>
                    <p:sp>
                      <p:nvSpPr>
                        <p:cNvPr id="3641" name="Freeform 304"/>
                        <p:cNvSpPr>
                          <a:spLocks/>
                        </p:cNvSpPr>
                        <p:nvPr/>
                      </p:nvSpPr>
                      <p:spPr bwMode="auto">
                        <a:xfrm>
                          <a:off x="4589" y="3043"/>
                          <a:ext cx="2" cy="5"/>
                        </a:xfrm>
                        <a:custGeom>
                          <a:avLst/>
                          <a:gdLst>
                            <a:gd name="T0" fmla="*/ 1 w 2"/>
                            <a:gd name="T1" fmla="*/ 1 h 10"/>
                            <a:gd name="T2" fmla="*/ 0 w 2"/>
                            <a:gd name="T3" fmla="*/ 1 h 10"/>
                            <a:gd name="T4" fmla="*/ 1 w 2"/>
                            <a:gd name="T5" fmla="*/ 0 h 10"/>
                            <a:gd name="T6" fmla="*/ 2 w 2"/>
                            <a:gd name="T7" fmla="*/ 1 h 10"/>
                            <a:gd name="T8" fmla="*/ 1 w 2"/>
                            <a:gd name="T9" fmla="*/ 1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A0A0A0"/>
                        </a:solidFill>
                        <a:ln w="9525">
                          <a:noFill/>
                          <a:round/>
                          <a:headEnd/>
                          <a:tailEnd/>
                        </a:ln>
                      </p:spPr>
                      <p:txBody>
                        <a:bodyPr/>
                        <a:lstStyle/>
                        <a:p>
                          <a:endParaRPr lang="en-US"/>
                        </a:p>
                      </p:txBody>
                    </p:sp>
                    <p:sp>
                      <p:nvSpPr>
                        <p:cNvPr id="3642" name="Freeform 305"/>
                        <p:cNvSpPr>
                          <a:spLocks/>
                        </p:cNvSpPr>
                        <p:nvPr/>
                      </p:nvSpPr>
                      <p:spPr bwMode="auto">
                        <a:xfrm>
                          <a:off x="4590" y="3043"/>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E0E0E0"/>
                        </a:solidFill>
                        <a:ln w="9525">
                          <a:noFill/>
                          <a:round/>
                          <a:headEnd/>
                          <a:tailEnd/>
                        </a:ln>
                      </p:spPr>
                      <p:txBody>
                        <a:bodyPr/>
                        <a:lstStyle/>
                        <a:p>
                          <a:endParaRPr lang="en-US"/>
                        </a:p>
                      </p:txBody>
                    </p:sp>
                    <p:sp>
                      <p:nvSpPr>
                        <p:cNvPr id="3643" name="Freeform 306"/>
                        <p:cNvSpPr>
                          <a:spLocks/>
                        </p:cNvSpPr>
                        <p:nvPr/>
                      </p:nvSpPr>
                      <p:spPr bwMode="auto">
                        <a:xfrm>
                          <a:off x="4591" y="3045"/>
                          <a:ext cx="7" cy="3"/>
                        </a:xfrm>
                        <a:custGeom>
                          <a:avLst/>
                          <a:gdLst>
                            <a:gd name="T0" fmla="*/ 0 w 7"/>
                            <a:gd name="T1" fmla="*/ 1 h 5"/>
                            <a:gd name="T2" fmla="*/ 0 w 7"/>
                            <a:gd name="T3" fmla="*/ 1 h 5"/>
                            <a:gd name="T4" fmla="*/ 0 w 7"/>
                            <a:gd name="T5" fmla="*/ 0 h 5"/>
                            <a:gd name="T6" fmla="*/ 1 w 7"/>
                            <a:gd name="T7" fmla="*/ 0 h 5"/>
                            <a:gd name="T8" fmla="*/ 6 w 7"/>
                            <a:gd name="T9" fmla="*/ 0 h 5"/>
                            <a:gd name="T10" fmla="*/ 7 w 7"/>
                            <a:gd name="T11" fmla="*/ 1 h 5"/>
                            <a:gd name="T12" fmla="*/ 0 w 7"/>
                            <a:gd name="T13" fmla="*/ 1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C0C0C0"/>
                        </a:solidFill>
                        <a:ln w="9525">
                          <a:noFill/>
                          <a:round/>
                          <a:headEnd/>
                          <a:tailEnd/>
                        </a:ln>
                      </p:spPr>
                      <p:txBody>
                        <a:bodyPr/>
                        <a:lstStyle/>
                        <a:p>
                          <a:endParaRPr lang="en-US"/>
                        </a:p>
                      </p:txBody>
                    </p:sp>
                  </p:grpSp>
                  <p:grpSp>
                    <p:nvGrpSpPr>
                      <p:cNvPr id="3832" name="Group 307"/>
                      <p:cNvGrpSpPr>
                        <a:grpSpLocks/>
                      </p:cNvGrpSpPr>
                      <p:nvPr/>
                    </p:nvGrpSpPr>
                    <p:grpSpPr bwMode="auto">
                      <a:xfrm>
                        <a:off x="4592" y="3045"/>
                        <a:ext cx="10" cy="6"/>
                        <a:chOff x="4592" y="3045"/>
                        <a:chExt cx="10" cy="6"/>
                      </a:xfrm>
                    </p:grpSpPr>
                    <p:sp>
                      <p:nvSpPr>
                        <p:cNvPr id="3638" name="Freeform 308"/>
                        <p:cNvSpPr>
                          <a:spLocks/>
                        </p:cNvSpPr>
                        <p:nvPr/>
                      </p:nvSpPr>
                      <p:spPr bwMode="auto">
                        <a:xfrm>
                          <a:off x="4592" y="3045"/>
                          <a:ext cx="2" cy="6"/>
                        </a:xfrm>
                        <a:custGeom>
                          <a:avLst/>
                          <a:gdLst>
                            <a:gd name="T0" fmla="*/ 1 w 2"/>
                            <a:gd name="T1" fmla="*/ 1 h 11"/>
                            <a:gd name="T2" fmla="*/ 0 w 2"/>
                            <a:gd name="T3" fmla="*/ 1 h 11"/>
                            <a:gd name="T4" fmla="*/ 0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A0A0A0"/>
                        </a:solidFill>
                        <a:ln w="9525">
                          <a:noFill/>
                          <a:round/>
                          <a:headEnd/>
                          <a:tailEnd/>
                        </a:ln>
                      </p:spPr>
                      <p:txBody>
                        <a:bodyPr/>
                        <a:lstStyle/>
                        <a:p>
                          <a:endParaRPr lang="en-US"/>
                        </a:p>
                      </p:txBody>
                    </p:sp>
                    <p:sp>
                      <p:nvSpPr>
                        <p:cNvPr id="3639" name="Freeform 309"/>
                        <p:cNvSpPr>
                          <a:spLocks/>
                        </p:cNvSpPr>
                        <p:nvPr/>
                      </p:nvSpPr>
                      <p:spPr bwMode="auto">
                        <a:xfrm>
                          <a:off x="4592" y="3046"/>
                          <a:ext cx="7" cy="2"/>
                        </a:xfrm>
                        <a:custGeom>
                          <a:avLst/>
                          <a:gdLst>
                            <a:gd name="T0" fmla="*/ 1 w 7"/>
                            <a:gd name="T1" fmla="*/ 0 h 4"/>
                            <a:gd name="T2" fmla="*/ 5 w 7"/>
                            <a:gd name="T3" fmla="*/ 0 h 4"/>
                            <a:gd name="T4" fmla="*/ 5 w 7"/>
                            <a:gd name="T5" fmla="*/ 0 h 4"/>
                            <a:gd name="T6" fmla="*/ 6 w 7"/>
                            <a:gd name="T7" fmla="*/ 1 h 4"/>
                            <a:gd name="T8" fmla="*/ 7 w 7"/>
                            <a:gd name="T9" fmla="*/ 1 h 4"/>
                            <a:gd name="T10" fmla="*/ 2 w 7"/>
                            <a:gd name="T11" fmla="*/ 1 h 4"/>
                            <a:gd name="T12" fmla="*/ 1 w 7"/>
                            <a:gd name="T13" fmla="*/ 1 h 4"/>
                            <a:gd name="T14" fmla="*/ 0 w 7"/>
                            <a:gd name="T15" fmla="*/ 0 h 4"/>
                            <a:gd name="T16" fmla="*/ 1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1" y="0"/>
                              </a:moveTo>
                              <a:lnTo>
                                <a:pt x="5" y="0"/>
                              </a:lnTo>
                              <a:lnTo>
                                <a:pt x="6" y="2"/>
                              </a:lnTo>
                              <a:lnTo>
                                <a:pt x="7" y="4"/>
                              </a:lnTo>
                              <a:lnTo>
                                <a:pt x="2" y="4"/>
                              </a:lnTo>
                              <a:lnTo>
                                <a:pt x="1" y="4"/>
                              </a:lnTo>
                              <a:lnTo>
                                <a:pt x="0" y="0"/>
                              </a:lnTo>
                              <a:lnTo>
                                <a:pt x="1" y="0"/>
                              </a:lnTo>
                              <a:close/>
                            </a:path>
                          </a:pathLst>
                        </a:custGeom>
                        <a:solidFill>
                          <a:srgbClr val="E0E0E0"/>
                        </a:solidFill>
                        <a:ln w="9525">
                          <a:noFill/>
                          <a:round/>
                          <a:headEnd/>
                          <a:tailEnd/>
                        </a:ln>
                      </p:spPr>
                      <p:txBody>
                        <a:bodyPr/>
                        <a:lstStyle/>
                        <a:p>
                          <a:endParaRPr lang="en-US"/>
                        </a:p>
                      </p:txBody>
                    </p:sp>
                    <p:sp>
                      <p:nvSpPr>
                        <p:cNvPr id="3640" name="Freeform 310"/>
                        <p:cNvSpPr>
                          <a:spLocks/>
                        </p:cNvSpPr>
                        <p:nvPr/>
                      </p:nvSpPr>
                      <p:spPr bwMode="auto">
                        <a:xfrm>
                          <a:off x="4593" y="3049"/>
                          <a:ext cx="9" cy="2"/>
                        </a:xfrm>
                        <a:custGeom>
                          <a:avLst/>
                          <a:gdLst>
                            <a:gd name="T0" fmla="*/ 0 w 9"/>
                            <a:gd name="T1" fmla="*/ 0 h 5"/>
                            <a:gd name="T2" fmla="*/ 0 w 9"/>
                            <a:gd name="T3" fmla="*/ 0 h 5"/>
                            <a:gd name="T4" fmla="*/ 1 w 9"/>
                            <a:gd name="T5" fmla="*/ 0 h 5"/>
                            <a:gd name="T6" fmla="*/ 1 w 9"/>
                            <a:gd name="T7" fmla="*/ 0 h 5"/>
                            <a:gd name="T8" fmla="*/ 6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2"/>
                              </a:lnTo>
                              <a:lnTo>
                                <a:pt x="1" y="0"/>
                              </a:lnTo>
                              <a:lnTo>
                                <a:pt x="6" y="0"/>
                              </a:lnTo>
                              <a:lnTo>
                                <a:pt x="9" y="5"/>
                              </a:lnTo>
                              <a:lnTo>
                                <a:pt x="0" y="5"/>
                              </a:lnTo>
                              <a:close/>
                            </a:path>
                          </a:pathLst>
                        </a:custGeom>
                        <a:solidFill>
                          <a:srgbClr val="C0C0C0"/>
                        </a:solidFill>
                        <a:ln w="9525">
                          <a:noFill/>
                          <a:round/>
                          <a:headEnd/>
                          <a:tailEnd/>
                        </a:ln>
                      </p:spPr>
                      <p:txBody>
                        <a:bodyPr/>
                        <a:lstStyle/>
                        <a:p>
                          <a:endParaRPr lang="en-US"/>
                        </a:p>
                      </p:txBody>
                    </p:sp>
                  </p:grpSp>
                </p:grpSp>
                <p:grpSp>
                  <p:nvGrpSpPr>
                    <p:cNvPr id="3833" name="Group 311"/>
                    <p:cNvGrpSpPr>
                      <a:grpSpLocks/>
                    </p:cNvGrpSpPr>
                    <p:nvPr/>
                  </p:nvGrpSpPr>
                  <p:grpSpPr bwMode="auto">
                    <a:xfrm>
                      <a:off x="4593" y="3049"/>
                      <a:ext cx="11" cy="4"/>
                      <a:chOff x="4593" y="3049"/>
                      <a:chExt cx="11" cy="4"/>
                    </a:xfrm>
                  </p:grpSpPr>
                  <p:sp>
                    <p:nvSpPr>
                      <p:cNvPr id="3630" name="Freeform 312"/>
                      <p:cNvSpPr>
                        <a:spLocks/>
                      </p:cNvSpPr>
                      <p:nvPr/>
                    </p:nvSpPr>
                    <p:spPr bwMode="auto">
                      <a:xfrm>
                        <a:off x="4593" y="3049"/>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A0A0A0"/>
                      </a:solidFill>
                      <a:ln w="9525">
                        <a:noFill/>
                        <a:round/>
                        <a:headEnd/>
                        <a:tailEnd/>
                      </a:ln>
                    </p:spPr>
                    <p:txBody>
                      <a:bodyPr/>
                      <a:lstStyle/>
                      <a:p>
                        <a:endParaRPr lang="en-US"/>
                      </a:p>
                    </p:txBody>
                  </p:sp>
                  <p:sp>
                    <p:nvSpPr>
                      <p:cNvPr id="3631" name="Freeform 313"/>
                      <p:cNvSpPr>
                        <a:spLocks/>
                      </p:cNvSpPr>
                      <p:nvPr/>
                    </p:nvSpPr>
                    <p:spPr bwMode="auto">
                      <a:xfrm>
                        <a:off x="4594" y="3049"/>
                        <a:ext cx="8" cy="2"/>
                      </a:xfrm>
                      <a:custGeom>
                        <a:avLst/>
                        <a:gdLst>
                          <a:gd name="T0" fmla="*/ 1 w 8"/>
                          <a:gd name="T1" fmla="*/ 0 h 5"/>
                          <a:gd name="T2" fmla="*/ 5 w 8"/>
                          <a:gd name="T3" fmla="*/ 0 h 5"/>
                          <a:gd name="T4" fmla="*/ 5 w 8"/>
                          <a:gd name="T5" fmla="*/ 0 h 5"/>
                          <a:gd name="T6" fmla="*/ 7 w 8"/>
                          <a:gd name="T7" fmla="*/ 0 h 5"/>
                          <a:gd name="T8" fmla="*/ 8 w 8"/>
                          <a:gd name="T9" fmla="*/ 0 h 5"/>
                          <a:gd name="T10" fmla="*/ 2 w 8"/>
                          <a:gd name="T11" fmla="*/ 0 h 5"/>
                          <a:gd name="T12" fmla="*/ 1 w 8"/>
                          <a:gd name="T13" fmla="*/ 0 h 5"/>
                          <a:gd name="T14" fmla="*/ 0 w 8"/>
                          <a:gd name="T15" fmla="*/ 0 h 5"/>
                          <a:gd name="T16" fmla="*/ 1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1" y="0"/>
                            </a:moveTo>
                            <a:lnTo>
                              <a:pt x="5" y="0"/>
                            </a:lnTo>
                            <a:lnTo>
                              <a:pt x="7" y="2"/>
                            </a:lnTo>
                            <a:lnTo>
                              <a:pt x="8" y="5"/>
                            </a:lnTo>
                            <a:lnTo>
                              <a:pt x="2" y="5"/>
                            </a:lnTo>
                            <a:lnTo>
                              <a:pt x="1" y="3"/>
                            </a:lnTo>
                            <a:lnTo>
                              <a:pt x="0" y="0"/>
                            </a:lnTo>
                            <a:lnTo>
                              <a:pt x="1" y="0"/>
                            </a:lnTo>
                            <a:close/>
                          </a:path>
                        </a:pathLst>
                      </a:custGeom>
                      <a:solidFill>
                        <a:srgbClr val="E0E0E0"/>
                      </a:solidFill>
                      <a:ln w="9525">
                        <a:noFill/>
                        <a:round/>
                        <a:headEnd/>
                        <a:tailEnd/>
                      </a:ln>
                    </p:spPr>
                    <p:txBody>
                      <a:bodyPr/>
                      <a:lstStyle/>
                      <a:p>
                        <a:endParaRPr lang="en-US"/>
                      </a:p>
                    </p:txBody>
                  </p:sp>
                  <p:sp>
                    <p:nvSpPr>
                      <p:cNvPr id="3632" name="Freeform 314"/>
                      <p:cNvSpPr>
                        <a:spLocks/>
                      </p:cNvSpPr>
                      <p:nvPr/>
                    </p:nvSpPr>
                    <p:spPr bwMode="auto">
                      <a:xfrm>
                        <a:off x="4595" y="3051"/>
                        <a:ext cx="9" cy="2"/>
                      </a:xfrm>
                      <a:custGeom>
                        <a:avLst/>
                        <a:gdLst>
                          <a:gd name="T0" fmla="*/ 0 w 9"/>
                          <a:gd name="T1" fmla="*/ 1 h 4"/>
                          <a:gd name="T2" fmla="*/ 0 w 9"/>
                          <a:gd name="T3" fmla="*/ 1 h 4"/>
                          <a:gd name="T4" fmla="*/ 1 w 9"/>
                          <a:gd name="T5" fmla="*/ 1 h 4"/>
                          <a:gd name="T6" fmla="*/ 1 w 9"/>
                          <a:gd name="T7" fmla="*/ 0 h 4"/>
                          <a:gd name="T8" fmla="*/ 7 w 9"/>
                          <a:gd name="T9" fmla="*/ 0 h 4"/>
                          <a:gd name="T10" fmla="*/ 9 w 9"/>
                          <a:gd name="T11" fmla="*/ 1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1" y="1"/>
                            </a:lnTo>
                            <a:lnTo>
                              <a:pt x="1" y="0"/>
                            </a:lnTo>
                            <a:lnTo>
                              <a:pt x="7" y="0"/>
                            </a:lnTo>
                            <a:lnTo>
                              <a:pt x="9" y="4"/>
                            </a:lnTo>
                            <a:lnTo>
                              <a:pt x="0" y="4"/>
                            </a:lnTo>
                            <a:close/>
                          </a:path>
                        </a:pathLst>
                      </a:custGeom>
                      <a:solidFill>
                        <a:srgbClr val="C0C0C0"/>
                      </a:solidFill>
                      <a:ln w="9525">
                        <a:noFill/>
                        <a:round/>
                        <a:headEnd/>
                        <a:tailEnd/>
                      </a:ln>
                    </p:spPr>
                    <p:txBody>
                      <a:bodyPr/>
                      <a:lstStyle/>
                      <a:p>
                        <a:endParaRPr lang="en-US"/>
                      </a:p>
                    </p:txBody>
                  </p:sp>
                </p:grpSp>
                <p:grpSp>
                  <p:nvGrpSpPr>
                    <p:cNvPr id="3834" name="Group 315"/>
                    <p:cNvGrpSpPr>
                      <a:grpSpLocks/>
                    </p:cNvGrpSpPr>
                    <p:nvPr/>
                  </p:nvGrpSpPr>
                  <p:grpSpPr bwMode="auto">
                    <a:xfrm>
                      <a:off x="4588" y="3003"/>
                      <a:ext cx="9" cy="5"/>
                      <a:chOff x="4588" y="3003"/>
                      <a:chExt cx="9" cy="5"/>
                    </a:xfrm>
                  </p:grpSpPr>
                  <p:sp>
                    <p:nvSpPr>
                      <p:cNvPr id="3627" name="Freeform 316"/>
                      <p:cNvSpPr>
                        <a:spLocks/>
                      </p:cNvSpPr>
                      <p:nvPr/>
                    </p:nvSpPr>
                    <p:spPr bwMode="auto">
                      <a:xfrm>
                        <a:off x="4588" y="3003"/>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endParaRPr lang="en-US"/>
                      </a:p>
                    </p:txBody>
                  </p:sp>
                  <p:sp>
                    <p:nvSpPr>
                      <p:cNvPr id="3628" name="Freeform 317"/>
                      <p:cNvSpPr>
                        <a:spLocks/>
                      </p:cNvSpPr>
                      <p:nvPr/>
                    </p:nvSpPr>
                    <p:spPr bwMode="auto">
                      <a:xfrm>
                        <a:off x="4590" y="3003"/>
                        <a:ext cx="6" cy="2"/>
                      </a:xfrm>
                      <a:custGeom>
                        <a:avLst/>
                        <a:gdLst>
                          <a:gd name="T0" fmla="*/ 0 w 6"/>
                          <a:gd name="T1" fmla="*/ 0 h 5"/>
                          <a:gd name="T2" fmla="*/ 3 w 6"/>
                          <a:gd name="T3" fmla="*/ 0 h 5"/>
                          <a:gd name="T4" fmla="*/ 6 w 6"/>
                          <a:gd name="T5" fmla="*/ 0 h 5"/>
                          <a:gd name="T6" fmla="*/ 2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3" y="0"/>
                            </a:lnTo>
                            <a:lnTo>
                              <a:pt x="6" y="5"/>
                            </a:lnTo>
                            <a:lnTo>
                              <a:pt x="2" y="5"/>
                            </a:lnTo>
                            <a:lnTo>
                              <a:pt x="0" y="0"/>
                            </a:lnTo>
                            <a:close/>
                          </a:path>
                        </a:pathLst>
                      </a:custGeom>
                      <a:solidFill>
                        <a:srgbClr val="606060"/>
                      </a:solidFill>
                      <a:ln w="9525">
                        <a:noFill/>
                        <a:round/>
                        <a:headEnd/>
                        <a:tailEnd/>
                      </a:ln>
                    </p:spPr>
                    <p:txBody>
                      <a:bodyPr/>
                      <a:lstStyle/>
                      <a:p>
                        <a:endParaRPr lang="en-US"/>
                      </a:p>
                    </p:txBody>
                  </p:sp>
                  <p:sp>
                    <p:nvSpPr>
                      <p:cNvPr id="3629" name="Freeform 318"/>
                      <p:cNvSpPr>
                        <a:spLocks/>
                      </p:cNvSpPr>
                      <p:nvPr/>
                    </p:nvSpPr>
                    <p:spPr bwMode="auto">
                      <a:xfrm>
                        <a:off x="4591" y="300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3145" name="Group 319"/>
                    <p:cNvGrpSpPr>
                      <a:grpSpLocks/>
                    </p:cNvGrpSpPr>
                    <p:nvPr/>
                  </p:nvGrpSpPr>
                  <p:grpSpPr bwMode="auto">
                    <a:xfrm>
                      <a:off x="4591" y="3006"/>
                      <a:ext cx="8" cy="4"/>
                      <a:chOff x="4591" y="3006"/>
                      <a:chExt cx="8" cy="4"/>
                    </a:xfrm>
                  </p:grpSpPr>
                  <p:sp>
                    <p:nvSpPr>
                      <p:cNvPr id="3624" name="Freeform 320"/>
                      <p:cNvSpPr>
                        <a:spLocks/>
                      </p:cNvSpPr>
                      <p:nvPr/>
                    </p:nvSpPr>
                    <p:spPr bwMode="auto">
                      <a:xfrm>
                        <a:off x="4591" y="3006"/>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endParaRPr lang="en-US"/>
                      </a:p>
                    </p:txBody>
                  </p:sp>
                  <p:sp>
                    <p:nvSpPr>
                      <p:cNvPr id="3625" name="Freeform 321"/>
                      <p:cNvSpPr>
                        <a:spLocks/>
                      </p:cNvSpPr>
                      <p:nvPr/>
                    </p:nvSpPr>
                    <p:spPr bwMode="auto">
                      <a:xfrm>
                        <a:off x="4592" y="3006"/>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endParaRPr lang="en-US"/>
                      </a:p>
                    </p:txBody>
                  </p:sp>
                  <p:sp>
                    <p:nvSpPr>
                      <p:cNvPr id="3626" name="Freeform 322"/>
                      <p:cNvSpPr>
                        <a:spLocks/>
                      </p:cNvSpPr>
                      <p:nvPr/>
                    </p:nvSpPr>
                    <p:spPr bwMode="auto">
                      <a:xfrm>
                        <a:off x="4593" y="3008"/>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3151" name="Group 323"/>
                    <p:cNvGrpSpPr>
                      <a:grpSpLocks/>
                    </p:cNvGrpSpPr>
                    <p:nvPr/>
                  </p:nvGrpSpPr>
                  <p:grpSpPr bwMode="auto">
                    <a:xfrm>
                      <a:off x="4593" y="3009"/>
                      <a:ext cx="10" cy="5"/>
                      <a:chOff x="4593" y="3009"/>
                      <a:chExt cx="10" cy="5"/>
                    </a:xfrm>
                  </p:grpSpPr>
                  <p:sp>
                    <p:nvSpPr>
                      <p:cNvPr id="3621" name="Freeform 324"/>
                      <p:cNvSpPr>
                        <a:spLocks/>
                      </p:cNvSpPr>
                      <p:nvPr/>
                    </p:nvSpPr>
                    <p:spPr bwMode="auto">
                      <a:xfrm>
                        <a:off x="4593" y="3009"/>
                        <a:ext cx="4" cy="5"/>
                      </a:xfrm>
                      <a:custGeom>
                        <a:avLst/>
                        <a:gdLst>
                          <a:gd name="T0" fmla="*/ 2 w 4"/>
                          <a:gd name="T1" fmla="*/ 1 h 9"/>
                          <a:gd name="T2" fmla="*/ 0 w 4"/>
                          <a:gd name="T3" fmla="*/ 1 h 9"/>
                          <a:gd name="T4" fmla="*/ 1 w 4"/>
                          <a:gd name="T5" fmla="*/ 0 h 9"/>
                          <a:gd name="T6" fmla="*/ 4 w 4"/>
                          <a:gd name="T7" fmla="*/ 1 h 9"/>
                          <a:gd name="T8" fmla="*/ 2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endParaRPr lang="en-US"/>
                      </a:p>
                    </p:txBody>
                  </p:sp>
                  <p:sp>
                    <p:nvSpPr>
                      <p:cNvPr id="3622" name="Freeform 325"/>
                      <p:cNvSpPr>
                        <a:spLocks/>
                      </p:cNvSpPr>
                      <p:nvPr/>
                    </p:nvSpPr>
                    <p:spPr bwMode="auto">
                      <a:xfrm>
                        <a:off x="4594" y="3009"/>
                        <a:ext cx="7" cy="2"/>
                      </a:xfrm>
                      <a:custGeom>
                        <a:avLst/>
                        <a:gdLst>
                          <a:gd name="T0" fmla="*/ 0 w 7"/>
                          <a:gd name="T1" fmla="*/ 0 h 4"/>
                          <a:gd name="T2" fmla="*/ 4 w 7"/>
                          <a:gd name="T3" fmla="*/ 0 h 4"/>
                          <a:gd name="T4" fmla="*/ 7 w 7"/>
                          <a:gd name="T5" fmla="*/ 1 h 4"/>
                          <a:gd name="T6" fmla="*/ 3 w 7"/>
                          <a:gd name="T7" fmla="*/ 1 h 4"/>
                          <a:gd name="T8" fmla="*/ 0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0"/>
                            </a:moveTo>
                            <a:lnTo>
                              <a:pt x="4" y="0"/>
                            </a:lnTo>
                            <a:lnTo>
                              <a:pt x="7" y="4"/>
                            </a:lnTo>
                            <a:lnTo>
                              <a:pt x="3" y="4"/>
                            </a:lnTo>
                            <a:lnTo>
                              <a:pt x="0" y="0"/>
                            </a:lnTo>
                            <a:close/>
                          </a:path>
                        </a:pathLst>
                      </a:custGeom>
                      <a:solidFill>
                        <a:srgbClr val="606060"/>
                      </a:solidFill>
                      <a:ln w="9525">
                        <a:noFill/>
                        <a:round/>
                        <a:headEnd/>
                        <a:tailEnd/>
                      </a:ln>
                    </p:spPr>
                    <p:txBody>
                      <a:bodyPr/>
                      <a:lstStyle/>
                      <a:p>
                        <a:endParaRPr lang="en-US"/>
                      </a:p>
                    </p:txBody>
                  </p:sp>
                  <p:sp>
                    <p:nvSpPr>
                      <p:cNvPr id="3623" name="Freeform 326"/>
                      <p:cNvSpPr>
                        <a:spLocks/>
                      </p:cNvSpPr>
                      <p:nvPr/>
                    </p:nvSpPr>
                    <p:spPr bwMode="auto">
                      <a:xfrm>
                        <a:off x="4595" y="3011"/>
                        <a:ext cx="8" cy="3"/>
                      </a:xfrm>
                      <a:custGeom>
                        <a:avLst/>
                        <a:gdLst>
                          <a:gd name="T0" fmla="*/ 0 w 8"/>
                          <a:gd name="T1" fmla="*/ 1 h 5"/>
                          <a:gd name="T2" fmla="*/ 2 w 8"/>
                          <a:gd name="T3" fmla="*/ 0 h 5"/>
                          <a:gd name="T4" fmla="*/ 6 w 8"/>
                          <a:gd name="T5" fmla="*/ 0 h 5"/>
                          <a:gd name="T6" fmla="*/ 8 w 8"/>
                          <a:gd name="T7" fmla="*/ 1 h 5"/>
                          <a:gd name="T8" fmla="*/ 0 w 8"/>
                          <a:gd name="T9" fmla="*/ 1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6" y="0"/>
                            </a:lnTo>
                            <a:lnTo>
                              <a:pt x="8" y="5"/>
                            </a:lnTo>
                            <a:lnTo>
                              <a:pt x="0" y="5"/>
                            </a:lnTo>
                            <a:close/>
                          </a:path>
                        </a:pathLst>
                      </a:custGeom>
                      <a:solidFill>
                        <a:srgbClr val="808080"/>
                      </a:solidFill>
                      <a:ln w="9525">
                        <a:noFill/>
                        <a:round/>
                        <a:headEnd/>
                        <a:tailEnd/>
                      </a:ln>
                    </p:spPr>
                    <p:txBody>
                      <a:bodyPr/>
                      <a:lstStyle/>
                      <a:p>
                        <a:endParaRPr lang="en-US"/>
                      </a:p>
                    </p:txBody>
                  </p:sp>
                </p:grpSp>
                <p:grpSp>
                  <p:nvGrpSpPr>
                    <p:cNvPr id="3152" name="Group 327"/>
                    <p:cNvGrpSpPr>
                      <a:grpSpLocks/>
                    </p:cNvGrpSpPr>
                    <p:nvPr/>
                  </p:nvGrpSpPr>
                  <p:grpSpPr bwMode="auto">
                    <a:xfrm>
                      <a:off x="4596" y="3012"/>
                      <a:ext cx="9" cy="5"/>
                      <a:chOff x="4596" y="3012"/>
                      <a:chExt cx="9" cy="5"/>
                    </a:xfrm>
                  </p:grpSpPr>
                  <p:sp>
                    <p:nvSpPr>
                      <p:cNvPr id="3618" name="Freeform 328"/>
                      <p:cNvSpPr>
                        <a:spLocks/>
                      </p:cNvSpPr>
                      <p:nvPr/>
                    </p:nvSpPr>
                    <p:spPr bwMode="auto">
                      <a:xfrm>
                        <a:off x="4596" y="3012"/>
                        <a:ext cx="3" cy="5"/>
                      </a:xfrm>
                      <a:custGeom>
                        <a:avLst/>
                        <a:gdLst>
                          <a:gd name="T0" fmla="*/ 2 w 3"/>
                          <a:gd name="T1" fmla="*/ 1 h 9"/>
                          <a:gd name="T2" fmla="*/ 0 w 3"/>
                          <a:gd name="T3" fmla="*/ 1 h 9"/>
                          <a:gd name="T4" fmla="*/ 1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5"/>
                            </a:lnTo>
                            <a:lnTo>
                              <a:pt x="1" y="0"/>
                            </a:lnTo>
                            <a:lnTo>
                              <a:pt x="3" y="5"/>
                            </a:lnTo>
                            <a:lnTo>
                              <a:pt x="2" y="9"/>
                            </a:lnTo>
                            <a:close/>
                          </a:path>
                        </a:pathLst>
                      </a:custGeom>
                      <a:solidFill>
                        <a:srgbClr val="202020"/>
                      </a:solidFill>
                      <a:ln w="9525">
                        <a:noFill/>
                        <a:round/>
                        <a:headEnd/>
                        <a:tailEnd/>
                      </a:ln>
                    </p:spPr>
                    <p:txBody>
                      <a:bodyPr/>
                      <a:lstStyle/>
                      <a:p>
                        <a:endParaRPr lang="en-US"/>
                      </a:p>
                    </p:txBody>
                  </p:sp>
                  <p:sp>
                    <p:nvSpPr>
                      <p:cNvPr id="3619" name="Freeform 329"/>
                      <p:cNvSpPr>
                        <a:spLocks/>
                      </p:cNvSpPr>
                      <p:nvPr/>
                    </p:nvSpPr>
                    <p:spPr bwMode="auto">
                      <a:xfrm>
                        <a:off x="4597" y="3012"/>
                        <a:ext cx="7" cy="2"/>
                      </a:xfrm>
                      <a:custGeom>
                        <a:avLst/>
                        <a:gdLst>
                          <a:gd name="T0" fmla="*/ 0 w 7"/>
                          <a:gd name="T1" fmla="*/ 0 h 5"/>
                          <a:gd name="T2" fmla="*/ 5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2" y="5"/>
                            </a:lnTo>
                            <a:lnTo>
                              <a:pt x="0" y="0"/>
                            </a:lnTo>
                            <a:close/>
                          </a:path>
                        </a:pathLst>
                      </a:custGeom>
                      <a:solidFill>
                        <a:srgbClr val="606060"/>
                      </a:solidFill>
                      <a:ln w="9525">
                        <a:noFill/>
                        <a:round/>
                        <a:headEnd/>
                        <a:tailEnd/>
                      </a:ln>
                    </p:spPr>
                    <p:txBody>
                      <a:bodyPr/>
                      <a:lstStyle/>
                      <a:p>
                        <a:endParaRPr lang="en-US"/>
                      </a:p>
                    </p:txBody>
                  </p:sp>
                  <p:sp>
                    <p:nvSpPr>
                      <p:cNvPr id="3620" name="Freeform 330"/>
                      <p:cNvSpPr>
                        <a:spLocks/>
                      </p:cNvSpPr>
                      <p:nvPr/>
                    </p:nvSpPr>
                    <p:spPr bwMode="auto">
                      <a:xfrm>
                        <a:off x="4598" y="3014"/>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endParaRPr lang="en-US"/>
                      </a:p>
                    </p:txBody>
                  </p:sp>
                </p:grpSp>
                <p:grpSp>
                  <p:nvGrpSpPr>
                    <p:cNvPr id="3153" name="Group 331"/>
                    <p:cNvGrpSpPr>
                      <a:grpSpLocks/>
                    </p:cNvGrpSpPr>
                    <p:nvPr/>
                  </p:nvGrpSpPr>
                  <p:grpSpPr bwMode="auto">
                    <a:xfrm>
                      <a:off x="4599" y="3014"/>
                      <a:ext cx="16" cy="15"/>
                      <a:chOff x="4599" y="3014"/>
                      <a:chExt cx="16" cy="15"/>
                    </a:xfrm>
                  </p:grpSpPr>
                  <p:grpSp>
                    <p:nvGrpSpPr>
                      <p:cNvPr id="3879" name="Group 332"/>
                      <p:cNvGrpSpPr>
                        <a:grpSpLocks/>
                      </p:cNvGrpSpPr>
                      <p:nvPr/>
                    </p:nvGrpSpPr>
                    <p:grpSpPr bwMode="auto">
                      <a:xfrm>
                        <a:off x="4599" y="3014"/>
                        <a:ext cx="9" cy="6"/>
                        <a:chOff x="4599" y="3014"/>
                        <a:chExt cx="9" cy="6"/>
                      </a:xfrm>
                    </p:grpSpPr>
                    <p:sp>
                      <p:nvSpPr>
                        <p:cNvPr id="3615" name="Freeform 333"/>
                        <p:cNvSpPr>
                          <a:spLocks/>
                        </p:cNvSpPr>
                        <p:nvPr/>
                      </p:nvSpPr>
                      <p:spPr bwMode="auto">
                        <a:xfrm>
                          <a:off x="4599" y="3014"/>
                          <a:ext cx="4" cy="6"/>
                        </a:xfrm>
                        <a:custGeom>
                          <a:avLst/>
                          <a:gdLst>
                            <a:gd name="T0" fmla="*/ 3 w 4"/>
                            <a:gd name="T1" fmla="*/ 1 h 11"/>
                            <a:gd name="T2" fmla="*/ 0 w 4"/>
                            <a:gd name="T3" fmla="*/ 1 h 11"/>
                            <a:gd name="T4" fmla="*/ 2 w 4"/>
                            <a:gd name="T5" fmla="*/ 0 h 11"/>
                            <a:gd name="T6" fmla="*/ 4 w 4"/>
                            <a:gd name="T7" fmla="*/ 1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4"/>
                              </a:lnTo>
                              <a:lnTo>
                                <a:pt x="2" y="0"/>
                              </a:lnTo>
                              <a:lnTo>
                                <a:pt x="4" y="4"/>
                              </a:lnTo>
                              <a:lnTo>
                                <a:pt x="3" y="11"/>
                              </a:lnTo>
                              <a:close/>
                            </a:path>
                          </a:pathLst>
                        </a:custGeom>
                        <a:solidFill>
                          <a:srgbClr val="202020"/>
                        </a:solidFill>
                        <a:ln w="9525">
                          <a:noFill/>
                          <a:round/>
                          <a:headEnd/>
                          <a:tailEnd/>
                        </a:ln>
                      </p:spPr>
                      <p:txBody>
                        <a:bodyPr/>
                        <a:lstStyle/>
                        <a:p>
                          <a:endParaRPr lang="en-US"/>
                        </a:p>
                      </p:txBody>
                    </p:sp>
                    <p:sp>
                      <p:nvSpPr>
                        <p:cNvPr id="3616" name="Freeform 334"/>
                        <p:cNvSpPr>
                          <a:spLocks/>
                        </p:cNvSpPr>
                        <p:nvPr/>
                      </p:nvSpPr>
                      <p:spPr bwMode="auto">
                        <a:xfrm>
                          <a:off x="4601" y="3014"/>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3617" name="Freeform 335"/>
                        <p:cNvSpPr>
                          <a:spLocks/>
                        </p:cNvSpPr>
                        <p:nvPr/>
                      </p:nvSpPr>
                      <p:spPr bwMode="auto">
                        <a:xfrm>
                          <a:off x="4602" y="3017"/>
                          <a:ext cx="6" cy="3"/>
                        </a:xfrm>
                        <a:custGeom>
                          <a:avLst/>
                          <a:gdLst>
                            <a:gd name="T0" fmla="*/ 0 w 6"/>
                            <a:gd name="T1" fmla="*/ 1 h 5"/>
                            <a:gd name="T2" fmla="*/ 1 w 6"/>
                            <a:gd name="T3" fmla="*/ 0 h 5"/>
                            <a:gd name="T4" fmla="*/ 5 w 6"/>
                            <a:gd name="T5" fmla="*/ 0 h 5"/>
                            <a:gd name="T6" fmla="*/ 6 w 6"/>
                            <a:gd name="T7" fmla="*/ 1 h 5"/>
                            <a:gd name="T8" fmla="*/ 0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3883" name="Group 336"/>
                      <p:cNvGrpSpPr>
                        <a:grpSpLocks/>
                      </p:cNvGrpSpPr>
                      <p:nvPr/>
                    </p:nvGrpSpPr>
                    <p:grpSpPr bwMode="auto">
                      <a:xfrm>
                        <a:off x="4602" y="3017"/>
                        <a:ext cx="8" cy="6"/>
                        <a:chOff x="4602" y="3017"/>
                        <a:chExt cx="8" cy="6"/>
                      </a:xfrm>
                    </p:grpSpPr>
                    <p:sp>
                      <p:nvSpPr>
                        <p:cNvPr id="3612" name="Freeform 337"/>
                        <p:cNvSpPr>
                          <a:spLocks/>
                        </p:cNvSpPr>
                        <p:nvPr/>
                      </p:nvSpPr>
                      <p:spPr bwMode="auto">
                        <a:xfrm>
                          <a:off x="4602" y="3017"/>
                          <a:ext cx="4" cy="6"/>
                        </a:xfrm>
                        <a:custGeom>
                          <a:avLst/>
                          <a:gdLst>
                            <a:gd name="T0" fmla="*/ 2 w 4"/>
                            <a:gd name="T1" fmla="*/ 1 h 11"/>
                            <a:gd name="T2" fmla="*/ 0 w 4"/>
                            <a:gd name="T3" fmla="*/ 1 h 11"/>
                            <a:gd name="T4" fmla="*/ 1 w 4"/>
                            <a:gd name="T5" fmla="*/ 0 h 11"/>
                            <a:gd name="T6" fmla="*/ 4 w 4"/>
                            <a:gd name="T7" fmla="*/ 1 h 11"/>
                            <a:gd name="T8" fmla="*/ 2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endParaRPr lang="en-US"/>
                        </a:p>
                      </p:txBody>
                    </p:sp>
                    <p:sp>
                      <p:nvSpPr>
                        <p:cNvPr id="3613" name="Freeform 338"/>
                        <p:cNvSpPr>
                          <a:spLocks/>
                        </p:cNvSpPr>
                        <p:nvPr/>
                      </p:nvSpPr>
                      <p:spPr bwMode="auto">
                        <a:xfrm>
                          <a:off x="4603" y="3017"/>
                          <a:ext cx="6" cy="4"/>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3614" name="Freeform 339"/>
                        <p:cNvSpPr>
                          <a:spLocks/>
                        </p:cNvSpPr>
                        <p:nvPr/>
                      </p:nvSpPr>
                      <p:spPr bwMode="auto">
                        <a:xfrm>
                          <a:off x="4604" y="3021"/>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3884" name="Group 340"/>
                      <p:cNvGrpSpPr>
                        <a:grpSpLocks/>
                      </p:cNvGrpSpPr>
                      <p:nvPr/>
                    </p:nvGrpSpPr>
                    <p:grpSpPr bwMode="auto">
                      <a:xfrm>
                        <a:off x="4604" y="3021"/>
                        <a:ext cx="9" cy="5"/>
                        <a:chOff x="4604" y="3021"/>
                        <a:chExt cx="9" cy="5"/>
                      </a:xfrm>
                    </p:grpSpPr>
                    <p:sp>
                      <p:nvSpPr>
                        <p:cNvPr id="3609" name="Freeform 341"/>
                        <p:cNvSpPr>
                          <a:spLocks/>
                        </p:cNvSpPr>
                        <p:nvPr/>
                      </p:nvSpPr>
                      <p:spPr bwMode="auto">
                        <a:xfrm>
                          <a:off x="4604" y="3021"/>
                          <a:ext cx="4" cy="5"/>
                        </a:xfrm>
                        <a:custGeom>
                          <a:avLst/>
                          <a:gdLst>
                            <a:gd name="T0" fmla="*/ 3 w 4"/>
                            <a:gd name="T1" fmla="*/ 0 h 11"/>
                            <a:gd name="T2" fmla="*/ 0 w 4"/>
                            <a:gd name="T3" fmla="*/ 0 h 11"/>
                            <a:gd name="T4" fmla="*/ 1 w 4"/>
                            <a:gd name="T5" fmla="*/ 0 h 11"/>
                            <a:gd name="T6" fmla="*/ 4 w 4"/>
                            <a:gd name="T7" fmla="*/ 0 h 11"/>
                            <a:gd name="T8" fmla="*/ 3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6"/>
                              </a:lnTo>
                              <a:lnTo>
                                <a:pt x="1" y="0"/>
                              </a:lnTo>
                              <a:lnTo>
                                <a:pt x="4" y="6"/>
                              </a:lnTo>
                              <a:lnTo>
                                <a:pt x="3" y="11"/>
                              </a:lnTo>
                              <a:close/>
                            </a:path>
                          </a:pathLst>
                        </a:custGeom>
                        <a:solidFill>
                          <a:srgbClr val="202020"/>
                        </a:solidFill>
                        <a:ln w="9525">
                          <a:noFill/>
                          <a:round/>
                          <a:headEnd/>
                          <a:tailEnd/>
                        </a:ln>
                      </p:spPr>
                      <p:txBody>
                        <a:bodyPr/>
                        <a:lstStyle/>
                        <a:p>
                          <a:endParaRPr lang="en-US"/>
                        </a:p>
                      </p:txBody>
                    </p:sp>
                    <p:sp>
                      <p:nvSpPr>
                        <p:cNvPr id="3610" name="Freeform 342"/>
                        <p:cNvSpPr>
                          <a:spLocks/>
                        </p:cNvSpPr>
                        <p:nvPr/>
                      </p:nvSpPr>
                      <p:spPr bwMode="auto">
                        <a:xfrm>
                          <a:off x="4606" y="302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3611" name="Freeform 343"/>
                        <p:cNvSpPr>
                          <a:spLocks/>
                        </p:cNvSpPr>
                        <p:nvPr/>
                      </p:nvSpPr>
                      <p:spPr bwMode="auto">
                        <a:xfrm>
                          <a:off x="4607" y="302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3890" name="Group 344"/>
                      <p:cNvGrpSpPr>
                        <a:grpSpLocks/>
                      </p:cNvGrpSpPr>
                      <p:nvPr/>
                    </p:nvGrpSpPr>
                    <p:grpSpPr bwMode="auto">
                      <a:xfrm>
                        <a:off x="4607" y="3024"/>
                        <a:ext cx="8" cy="5"/>
                        <a:chOff x="4607" y="3024"/>
                        <a:chExt cx="8" cy="5"/>
                      </a:xfrm>
                    </p:grpSpPr>
                    <p:sp>
                      <p:nvSpPr>
                        <p:cNvPr id="3606" name="Freeform 345"/>
                        <p:cNvSpPr>
                          <a:spLocks/>
                        </p:cNvSpPr>
                        <p:nvPr/>
                      </p:nvSpPr>
                      <p:spPr bwMode="auto">
                        <a:xfrm>
                          <a:off x="4607" y="3024"/>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5"/>
                              </a:lnTo>
                              <a:lnTo>
                                <a:pt x="1" y="0"/>
                              </a:lnTo>
                              <a:lnTo>
                                <a:pt x="4" y="5"/>
                              </a:lnTo>
                              <a:lnTo>
                                <a:pt x="2" y="11"/>
                              </a:lnTo>
                              <a:close/>
                            </a:path>
                          </a:pathLst>
                        </a:custGeom>
                        <a:solidFill>
                          <a:srgbClr val="202020"/>
                        </a:solidFill>
                        <a:ln w="9525">
                          <a:noFill/>
                          <a:round/>
                          <a:headEnd/>
                          <a:tailEnd/>
                        </a:ln>
                      </p:spPr>
                      <p:txBody>
                        <a:bodyPr/>
                        <a:lstStyle/>
                        <a:p>
                          <a:endParaRPr lang="en-US"/>
                        </a:p>
                      </p:txBody>
                    </p:sp>
                    <p:sp>
                      <p:nvSpPr>
                        <p:cNvPr id="3607" name="Freeform 346"/>
                        <p:cNvSpPr>
                          <a:spLocks/>
                        </p:cNvSpPr>
                        <p:nvPr/>
                      </p:nvSpPr>
                      <p:spPr bwMode="auto">
                        <a:xfrm>
                          <a:off x="4608" y="3024"/>
                          <a:ext cx="6" cy="2"/>
                        </a:xfrm>
                        <a:custGeom>
                          <a:avLst/>
                          <a:gdLst>
                            <a:gd name="T0" fmla="*/ 0 w 6"/>
                            <a:gd name="T1" fmla="*/ 0 h 5"/>
                            <a:gd name="T2" fmla="*/ 4 w 6"/>
                            <a:gd name="T3" fmla="*/ 0 h 5"/>
                            <a:gd name="T4" fmla="*/ 6 w 6"/>
                            <a:gd name="T5" fmla="*/ 0 h 5"/>
                            <a:gd name="T6" fmla="*/ 3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4" y="0"/>
                              </a:lnTo>
                              <a:lnTo>
                                <a:pt x="6" y="5"/>
                              </a:lnTo>
                              <a:lnTo>
                                <a:pt x="3" y="5"/>
                              </a:lnTo>
                              <a:lnTo>
                                <a:pt x="0" y="0"/>
                              </a:lnTo>
                              <a:close/>
                            </a:path>
                          </a:pathLst>
                        </a:custGeom>
                        <a:solidFill>
                          <a:srgbClr val="606060"/>
                        </a:solidFill>
                        <a:ln w="9525">
                          <a:noFill/>
                          <a:round/>
                          <a:headEnd/>
                          <a:tailEnd/>
                        </a:ln>
                      </p:spPr>
                      <p:txBody>
                        <a:bodyPr/>
                        <a:lstStyle/>
                        <a:p>
                          <a:endParaRPr lang="en-US"/>
                        </a:p>
                      </p:txBody>
                    </p:sp>
                    <p:sp>
                      <p:nvSpPr>
                        <p:cNvPr id="3608" name="Freeform 347"/>
                        <p:cNvSpPr>
                          <a:spLocks/>
                        </p:cNvSpPr>
                        <p:nvPr/>
                      </p:nvSpPr>
                      <p:spPr bwMode="auto">
                        <a:xfrm>
                          <a:off x="4609" y="3027"/>
                          <a:ext cx="6" cy="2"/>
                        </a:xfrm>
                        <a:custGeom>
                          <a:avLst/>
                          <a:gdLst>
                            <a:gd name="T0" fmla="*/ 0 w 6"/>
                            <a:gd name="T1" fmla="*/ 1 h 4"/>
                            <a:gd name="T2" fmla="*/ 2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2" y="0"/>
                              </a:lnTo>
                              <a:lnTo>
                                <a:pt x="5" y="0"/>
                              </a:lnTo>
                              <a:lnTo>
                                <a:pt x="6" y="4"/>
                              </a:lnTo>
                              <a:lnTo>
                                <a:pt x="0" y="4"/>
                              </a:lnTo>
                              <a:close/>
                            </a:path>
                          </a:pathLst>
                        </a:custGeom>
                        <a:solidFill>
                          <a:srgbClr val="808080"/>
                        </a:solidFill>
                        <a:ln w="9525">
                          <a:noFill/>
                          <a:round/>
                          <a:headEnd/>
                          <a:tailEnd/>
                        </a:ln>
                      </p:spPr>
                      <p:txBody>
                        <a:bodyPr/>
                        <a:lstStyle/>
                        <a:p>
                          <a:endParaRPr lang="en-US"/>
                        </a:p>
                      </p:txBody>
                    </p:sp>
                  </p:grpSp>
                </p:grpSp>
                <p:grpSp>
                  <p:nvGrpSpPr>
                    <p:cNvPr id="3891" name="Group 348"/>
                    <p:cNvGrpSpPr>
                      <a:grpSpLocks/>
                    </p:cNvGrpSpPr>
                    <p:nvPr/>
                  </p:nvGrpSpPr>
                  <p:grpSpPr bwMode="auto">
                    <a:xfrm>
                      <a:off x="4610" y="3027"/>
                      <a:ext cx="16" cy="14"/>
                      <a:chOff x="4610" y="3027"/>
                      <a:chExt cx="16" cy="14"/>
                    </a:xfrm>
                  </p:grpSpPr>
                  <p:grpSp>
                    <p:nvGrpSpPr>
                      <p:cNvPr id="3892" name="Group 349"/>
                      <p:cNvGrpSpPr>
                        <a:grpSpLocks/>
                      </p:cNvGrpSpPr>
                      <p:nvPr/>
                    </p:nvGrpSpPr>
                    <p:grpSpPr bwMode="auto">
                      <a:xfrm>
                        <a:off x="4610" y="3027"/>
                        <a:ext cx="8" cy="4"/>
                        <a:chOff x="4610" y="3027"/>
                        <a:chExt cx="8" cy="4"/>
                      </a:xfrm>
                    </p:grpSpPr>
                    <p:sp>
                      <p:nvSpPr>
                        <p:cNvPr id="3599" name="Freeform 350"/>
                        <p:cNvSpPr>
                          <a:spLocks/>
                        </p:cNvSpPr>
                        <p:nvPr/>
                      </p:nvSpPr>
                      <p:spPr bwMode="auto">
                        <a:xfrm>
                          <a:off x="4610" y="3027"/>
                          <a:ext cx="3" cy="4"/>
                        </a:xfrm>
                        <a:custGeom>
                          <a:avLst/>
                          <a:gdLst>
                            <a:gd name="T0" fmla="*/ 2 w 3"/>
                            <a:gd name="T1" fmla="*/ 0 h 9"/>
                            <a:gd name="T2" fmla="*/ 0 w 3"/>
                            <a:gd name="T3" fmla="*/ 0 h 9"/>
                            <a:gd name="T4" fmla="*/ 1 w 3"/>
                            <a:gd name="T5" fmla="*/ 0 h 9"/>
                            <a:gd name="T6" fmla="*/ 3 w 3"/>
                            <a:gd name="T7" fmla="*/ 0 h 9"/>
                            <a:gd name="T8" fmla="*/ 2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4"/>
                              </a:lnTo>
                              <a:lnTo>
                                <a:pt x="1" y="0"/>
                              </a:lnTo>
                              <a:lnTo>
                                <a:pt x="3" y="4"/>
                              </a:lnTo>
                              <a:lnTo>
                                <a:pt x="2" y="9"/>
                              </a:lnTo>
                              <a:close/>
                            </a:path>
                          </a:pathLst>
                        </a:custGeom>
                        <a:solidFill>
                          <a:srgbClr val="202020"/>
                        </a:solidFill>
                        <a:ln w="9525">
                          <a:noFill/>
                          <a:round/>
                          <a:headEnd/>
                          <a:tailEnd/>
                        </a:ln>
                      </p:spPr>
                      <p:txBody>
                        <a:bodyPr/>
                        <a:lstStyle/>
                        <a:p>
                          <a:endParaRPr lang="en-US"/>
                        </a:p>
                      </p:txBody>
                    </p:sp>
                    <p:sp>
                      <p:nvSpPr>
                        <p:cNvPr id="3600" name="Freeform 351"/>
                        <p:cNvSpPr>
                          <a:spLocks/>
                        </p:cNvSpPr>
                        <p:nvPr/>
                      </p:nvSpPr>
                      <p:spPr bwMode="auto">
                        <a:xfrm>
                          <a:off x="4611" y="3027"/>
                          <a:ext cx="6" cy="2"/>
                        </a:xfrm>
                        <a:custGeom>
                          <a:avLst/>
                          <a:gdLst>
                            <a:gd name="T0" fmla="*/ 0 w 6"/>
                            <a:gd name="T1" fmla="*/ 0 h 4"/>
                            <a:gd name="T2" fmla="*/ 4 w 6"/>
                            <a:gd name="T3" fmla="*/ 0 h 4"/>
                            <a:gd name="T4" fmla="*/ 6 w 6"/>
                            <a:gd name="T5" fmla="*/ 1 h 4"/>
                            <a:gd name="T6" fmla="*/ 2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2" y="4"/>
                              </a:lnTo>
                              <a:lnTo>
                                <a:pt x="0" y="0"/>
                              </a:lnTo>
                              <a:close/>
                            </a:path>
                          </a:pathLst>
                        </a:custGeom>
                        <a:solidFill>
                          <a:srgbClr val="606060"/>
                        </a:solidFill>
                        <a:ln w="9525">
                          <a:noFill/>
                          <a:round/>
                          <a:headEnd/>
                          <a:tailEnd/>
                        </a:ln>
                      </p:spPr>
                      <p:txBody>
                        <a:bodyPr/>
                        <a:lstStyle/>
                        <a:p>
                          <a:endParaRPr lang="en-US"/>
                        </a:p>
                      </p:txBody>
                    </p:sp>
                    <p:sp>
                      <p:nvSpPr>
                        <p:cNvPr id="3601" name="Freeform 352"/>
                        <p:cNvSpPr>
                          <a:spLocks/>
                        </p:cNvSpPr>
                        <p:nvPr/>
                      </p:nvSpPr>
                      <p:spPr bwMode="auto">
                        <a:xfrm>
                          <a:off x="4612" y="3029"/>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3899" name="Group 353"/>
                      <p:cNvGrpSpPr>
                        <a:grpSpLocks/>
                      </p:cNvGrpSpPr>
                      <p:nvPr/>
                    </p:nvGrpSpPr>
                    <p:grpSpPr bwMode="auto">
                      <a:xfrm>
                        <a:off x="4612" y="3030"/>
                        <a:ext cx="9" cy="5"/>
                        <a:chOff x="4612" y="3030"/>
                        <a:chExt cx="9" cy="5"/>
                      </a:xfrm>
                    </p:grpSpPr>
                    <p:sp>
                      <p:nvSpPr>
                        <p:cNvPr id="3596" name="Freeform 354"/>
                        <p:cNvSpPr>
                          <a:spLocks/>
                        </p:cNvSpPr>
                        <p:nvPr/>
                      </p:nvSpPr>
                      <p:spPr bwMode="auto">
                        <a:xfrm>
                          <a:off x="4612" y="3030"/>
                          <a:ext cx="4" cy="5"/>
                        </a:xfrm>
                        <a:custGeom>
                          <a:avLst/>
                          <a:gdLst>
                            <a:gd name="T0" fmla="*/ 2 w 4"/>
                            <a:gd name="T1" fmla="*/ 1 h 9"/>
                            <a:gd name="T2" fmla="*/ 0 w 4"/>
                            <a:gd name="T3" fmla="*/ 1 h 9"/>
                            <a:gd name="T4" fmla="*/ 1 w 4"/>
                            <a:gd name="T5" fmla="*/ 0 h 9"/>
                            <a:gd name="T6" fmla="*/ 4 w 4"/>
                            <a:gd name="T7" fmla="*/ 1 h 9"/>
                            <a:gd name="T8" fmla="*/ 2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4"/>
                              </a:lnTo>
                              <a:lnTo>
                                <a:pt x="1" y="0"/>
                              </a:lnTo>
                              <a:lnTo>
                                <a:pt x="4" y="4"/>
                              </a:lnTo>
                              <a:lnTo>
                                <a:pt x="2" y="9"/>
                              </a:lnTo>
                              <a:close/>
                            </a:path>
                          </a:pathLst>
                        </a:custGeom>
                        <a:solidFill>
                          <a:srgbClr val="202020"/>
                        </a:solidFill>
                        <a:ln w="9525">
                          <a:noFill/>
                          <a:round/>
                          <a:headEnd/>
                          <a:tailEnd/>
                        </a:ln>
                      </p:spPr>
                      <p:txBody>
                        <a:bodyPr/>
                        <a:lstStyle/>
                        <a:p>
                          <a:endParaRPr lang="en-US"/>
                        </a:p>
                      </p:txBody>
                    </p:sp>
                    <p:sp>
                      <p:nvSpPr>
                        <p:cNvPr id="3597" name="Freeform 355"/>
                        <p:cNvSpPr>
                          <a:spLocks/>
                        </p:cNvSpPr>
                        <p:nvPr/>
                      </p:nvSpPr>
                      <p:spPr bwMode="auto">
                        <a:xfrm>
                          <a:off x="4613" y="3030"/>
                          <a:ext cx="6" cy="2"/>
                        </a:xfrm>
                        <a:custGeom>
                          <a:avLst/>
                          <a:gdLst>
                            <a:gd name="T0" fmla="*/ 0 w 6"/>
                            <a:gd name="T1" fmla="*/ 0 h 4"/>
                            <a:gd name="T2" fmla="*/ 4 w 6"/>
                            <a:gd name="T3" fmla="*/ 0 h 4"/>
                            <a:gd name="T4" fmla="*/ 6 w 6"/>
                            <a:gd name="T5" fmla="*/ 1 h 4"/>
                            <a:gd name="T6" fmla="*/ 3 w 6"/>
                            <a:gd name="T7" fmla="*/ 1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4" y="0"/>
                              </a:lnTo>
                              <a:lnTo>
                                <a:pt x="6" y="4"/>
                              </a:lnTo>
                              <a:lnTo>
                                <a:pt x="3" y="4"/>
                              </a:lnTo>
                              <a:lnTo>
                                <a:pt x="0" y="0"/>
                              </a:lnTo>
                              <a:close/>
                            </a:path>
                          </a:pathLst>
                        </a:custGeom>
                        <a:solidFill>
                          <a:srgbClr val="606060"/>
                        </a:solidFill>
                        <a:ln w="9525">
                          <a:noFill/>
                          <a:round/>
                          <a:headEnd/>
                          <a:tailEnd/>
                        </a:ln>
                      </p:spPr>
                      <p:txBody>
                        <a:bodyPr/>
                        <a:lstStyle/>
                        <a:p>
                          <a:endParaRPr lang="en-US"/>
                        </a:p>
                      </p:txBody>
                    </p:sp>
                    <p:sp>
                      <p:nvSpPr>
                        <p:cNvPr id="3598" name="Freeform 356"/>
                        <p:cNvSpPr>
                          <a:spLocks/>
                        </p:cNvSpPr>
                        <p:nvPr/>
                      </p:nvSpPr>
                      <p:spPr bwMode="auto">
                        <a:xfrm>
                          <a:off x="4614" y="3032"/>
                          <a:ext cx="7" cy="3"/>
                        </a:xfrm>
                        <a:custGeom>
                          <a:avLst/>
                          <a:gdLst>
                            <a:gd name="T0" fmla="*/ 0 w 7"/>
                            <a:gd name="T1" fmla="*/ 1 h 5"/>
                            <a:gd name="T2" fmla="*/ 1 w 7"/>
                            <a:gd name="T3" fmla="*/ 0 h 5"/>
                            <a:gd name="T4" fmla="*/ 5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5" y="0"/>
                              </a:lnTo>
                              <a:lnTo>
                                <a:pt x="7" y="5"/>
                              </a:lnTo>
                              <a:lnTo>
                                <a:pt x="0" y="5"/>
                              </a:lnTo>
                              <a:close/>
                            </a:path>
                          </a:pathLst>
                        </a:custGeom>
                        <a:solidFill>
                          <a:srgbClr val="808080"/>
                        </a:solidFill>
                        <a:ln w="9525">
                          <a:noFill/>
                          <a:round/>
                          <a:headEnd/>
                          <a:tailEnd/>
                        </a:ln>
                      </p:spPr>
                      <p:txBody>
                        <a:bodyPr/>
                        <a:lstStyle/>
                        <a:p>
                          <a:endParaRPr lang="en-US"/>
                        </a:p>
                      </p:txBody>
                    </p:sp>
                  </p:grpSp>
                  <p:grpSp>
                    <p:nvGrpSpPr>
                      <p:cNvPr id="3900" name="Group 357"/>
                      <p:cNvGrpSpPr>
                        <a:grpSpLocks/>
                      </p:cNvGrpSpPr>
                      <p:nvPr/>
                    </p:nvGrpSpPr>
                    <p:grpSpPr bwMode="auto">
                      <a:xfrm>
                        <a:off x="4614" y="3033"/>
                        <a:ext cx="10" cy="5"/>
                        <a:chOff x="4614" y="3033"/>
                        <a:chExt cx="10" cy="5"/>
                      </a:xfrm>
                    </p:grpSpPr>
                    <p:sp>
                      <p:nvSpPr>
                        <p:cNvPr id="3593" name="Freeform 358"/>
                        <p:cNvSpPr>
                          <a:spLocks/>
                        </p:cNvSpPr>
                        <p:nvPr/>
                      </p:nvSpPr>
                      <p:spPr bwMode="auto">
                        <a:xfrm>
                          <a:off x="4614" y="3033"/>
                          <a:ext cx="4" cy="5"/>
                        </a:xfrm>
                        <a:custGeom>
                          <a:avLst/>
                          <a:gdLst>
                            <a:gd name="T0" fmla="*/ 3 w 4"/>
                            <a:gd name="T1" fmla="*/ 1 h 9"/>
                            <a:gd name="T2" fmla="*/ 0 w 4"/>
                            <a:gd name="T3" fmla="*/ 1 h 9"/>
                            <a:gd name="T4" fmla="*/ 2 w 4"/>
                            <a:gd name="T5" fmla="*/ 0 h 9"/>
                            <a:gd name="T6" fmla="*/ 4 w 4"/>
                            <a:gd name="T7" fmla="*/ 1 h 9"/>
                            <a:gd name="T8" fmla="*/ 3 w 4"/>
                            <a:gd name="T9" fmla="*/ 1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9"/>
                              </a:moveTo>
                              <a:lnTo>
                                <a:pt x="0" y="5"/>
                              </a:lnTo>
                              <a:lnTo>
                                <a:pt x="2" y="0"/>
                              </a:lnTo>
                              <a:lnTo>
                                <a:pt x="4" y="5"/>
                              </a:lnTo>
                              <a:lnTo>
                                <a:pt x="3" y="9"/>
                              </a:lnTo>
                              <a:close/>
                            </a:path>
                          </a:pathLst>
                        </a:custGeom>
                        <a:solidFill>
                          <a:srgbClr val="202020"/>
                        </a:solidFill>
                        <a:ln w="9525">
                          <a:noFill/>
                          <a:round/>
                          <a:headEnd/>
                          <a:tailEnd/>
                        </a:ln>
                      </p:spPr>
                      <p:txBody>
                        <a:bodyPr/>
                        <a:lstStyle/>
                        <a:p>
                          <a:endParaRPr lang="en-US"/>
                        </a:p>
                      </p:txBody>
                    </p:sp>
                    <p:sp>
                      <p:nvSpPr>
                        <p:cNvPr id="3594" name="Freeform 359"/>
                        <p:cNvSpPr>
                          <a:spLocks/>
                        </p:cNvSpPr>
                        <p:nvPr/>
                      </p:nvSpPr>
                      <p:spPr bwMode="auto">
                        <a:xfrm>
                          <a:off x="4616" y="3033"/>
                          <a:ext cx="7" cy="2"/>
                        </a:xfrm>
                        <a:custGeom>
                          <a:avLst/>
                          <a:gdLst>
                            <a:gd name="T0" fmla="*/ 0 w 7"/>
                            <a:gd name="T1" fmla="*/ 0 h 5"/>
                            <a:gd name="T2" fmla="*/ 3 w 7"/>
                            <a:gd name="T3" fmla="*/ 0 h 5"/>
                            <a:gd name="T4" fmla="*/ 7 w 7"/>
                            <a:gd name="T5" fmla="*/ 0 h 5"/>
                            <a:gd name="T6" fmla="*/ 2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3" y="0"/>
                              </a:lnTo>
                              <a:lnTo>
                                <a:pt x="7" y="5"/>
                              </a:lnTo>
                              <a:lnTo>
                                <a:pt x="2" y="5"/>
                              </a:lnTo>
                              <a:lnTo>
                                <a:pt x="0" y="0"/>
                              </a:lnTo>
                              <a:close/>
                            </a:path>
                          </a:pathLst>
                        </a:custGeom>
                        <a:solidFill>
                          <a:srgbClr val="606060"/>
                        </a:solidFill>
                        <a:ln w="9525">
                          <a:noFill/>
                          <a:round/>
                          <a:headEnd/>
                          <a:tailEnd/>
                        </a:ln>
                      </p:spPr>
                      <p:txBody>
                        <a:bodyPr/>
                        <a:lstStyle/>
                        <a:p>
                          <a:endParaRPr lang="en-US"/>
                        </a:p>
                      </p:txBody>
                    </p:sp>
                    <p:sp>
                      <p:nvSpPr>
                        <p:cNvPr id="3595" name="Freeform 360"/>
                        <p:cNvSpPr>
                          <a:spLocks/>
                        </p:cNvSpPr>
                        <p:nvPr/>
                      </p:nvSpPr>
                      <p:spPr bwMode="auto">
                        <a:xfrm>
                          <a:off x="4617" y="3035"/>
                          <a:ext cx="7" cy="3"/>
                        </a:xfrm>
                        <a:custGeom>
                          <a:avLst/>
                          <a:gdLst>
                            <a:gd name="T0" fmla="*/ 0 w 7"/>
                            <a:gd name="T1" fmla="*/ 2 h 4"/>
                            <a:gd name="T2" fmla="*/ 1 w 7"/>
                            <a:gd name="T3" fmla="*/ 0 h 4"/>
                            <a:gd name="T4" fmla="*/ 6 w 7"/>
                            <a:gd name="T5" fmla="*/ 0 h 4"/>
                            <a:gd name="T6" fmla="*/ 7 w 7"/>
                            <a:gd name="T7" fmla="*/ 2 h 4"/>
                            <a:gd name="T8" fmla="*/ 0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1" y="0"/>
                              </a:lnTo>
                              <a:lnTo>
                                <a:pt x="6" y="0"/>
                              </a:lnTo>
                              <a:lnTo>
                                <a:pt x="7" y="4"/>
                              </a:lnTo>
                              <a:lnTo>
                                <a:pt x="0" y="4"/>
                              </a:lnTo>
                              <a:close/>
                            </a:path>
                          </a:pathLst>
                        </a:custGeom>
                        <a:solidFill>
                          <a:srgbClr val="808080"/>
                        </a:solidFill>
                        <a:ln w="9525">
                          <a:noFill/>
                          <a:round/>
                          <a:headEnd/>
                          <a:tailEnd/>
                        </a:ln>
                      </p:spPr>
                      <p:txBody>
                        <a:bodyPr/>
                        <a:lstStyle/>
                        <a:p>
                          <a:endParaRPr lang="en-US"/>
                        </a:p>
                      </p:txBody>
                    </p:sp>
                  </p:grpSp>
                  <p:grpSp>
                    <p:nvGrpSpPr>
                      <p:cNvPr id="3905" name="Group 361"/>
                      <p:cNvGrpSpPr>
                        <a:grpSpLocks/>
                      </p:cNvGrpSpPr>
                      <p:nvPr/>
                    </p:nvGrpSpPr>
                    <p:grpSpPr bwMode="auto">
                      <a:xfrm>
                        <a:off x="4617" y="3035"/>
                        <a:ext cx="9" cy="6"/>
                        <a:chOff x="4617" y="3035"/>
                        <a:chExt cx="9" cy="6"/>
                      </a:xfrm>
                    </p:grpSpPr>
                    <p:sp>
                      <p:nvSpPr>
                        <p:cNvPr id="3590" name="Freeform 362"/>
                        <p:cNvSpPr>
                          <a:spLocks/>
                        </p:cNvSpPr>
                        <p:nvPr/>
                      </p:nvSpPr>
                      <p:spPr bwMode="auto">
                        <a:xfrm>
                          <a:off x="4617" y="3035"/>
                          <a:ext cx="5" cy="6"/>
                        </a:xfrm>
                        <a:custGeom>
                          <a:avLst/>
                          <a:gdLst>
                            <a:gd name="T0" fmla="*/ 2 w 5"/>
                            <a:gd name="T1" fmla="*/ 1 h 11"/>
                            <a:gd name="T2" fmla="*/ 0 w 5"/>
                            <a:gd name="T3" fmla="*/ 1 h 11"/>
                            <a:gd name="T4" fmla="*/ 1 w 5"/>
                            <a:gd name="T5" fmla="*/ 0 h 11"/>
                            <a:gd name="T6" fmla="*/ 5 w 5"/>
                            <a:gd name="T7" fmla="*/ 1 h 11"/>
                            <a:gd name="T8" fmla="*/ 2 w 5"/>
                            <a:gd name="T9" fmla="*/ 1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lnTo>
                                <a:pt x="0" y="6"/>
                              </a:lnTo>
                              <a:lnTo>
                                <a:pt x="1" y="0"/>
                              </a:lnTo>
                              <a:lnTo>
                                <a:pt x="5" y="6"/>
                              </a:lnTo>
                              <a:lnTo>
                                <a:pt x="2" y="11"/>
                              </a:lnTo>
                              <a:close/>
                            </a:path>
                          </a:pathLst>
                        </a:custGeom>
                        <a:solidFill>
                          <a:srgbClr val="202020"/>
                        </a:solidFill>
                        <a:ln w="9525">
                          <a:noFill/>
                          <a:round/>
                          <a:headEnd/>
                          <a:tailEnd/>
                        </a:ln>
                      </p:spPr>
                      <p:txBody>
                        <a:bodyPr/>
                        <a:lstStyle/>
                        <a:p>
                          <a:endParaRPr lang="en-US"/>
                        </a:p>
                      </p:txBody>
                    </p:sp>
                    <p:sp>
                      <p:nvSpPr>
                        <p:cNvPr id="3591" name="Freeform 363"/>
                        <p:cNvSpPr>
                          <a:spLocks/>
                        </p:cNvSpPr>
                        <p:nvPr/>
                      </p:nvSpPr>
                      <p:spPr bwMode="auto">
                        <a:xfrm>
                          <a:off x="4618" y="3036"/>
                          <a:ext cx="7" cy="2"/>
                        </a:xfrm>
                        <a:custGeom>
                          <a:avLst/>
                          <a:gdLst>
                            <a:gd name="T0" fmla="*/ 0 w 7"/>
                            <a:gd name="T1" fmla="*/ 0 h 5"/>
                            <a:gd name="T2" fmla="*/ 5 w 7"/>
                            <a:gd name="T3" fmla="*/ 0 h 5"/>
                            <a:gd name="T4" fmla="*/ 7 w 7"/>
                            <a:gd name="T5" fmla="*/ 0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5" y="0"/>
                              </a:lnTo>
                              <a:lnTo>
                                <a:pt x="7" y="5"/>
                              </a:lnTo>
                              <a:lnTo>
                                <a:pt x="4" y="5"/>
                              </a:lnTo>
                              <a:lnTo>
                                <a:pt x="0" y="0"/>
                              </a:lnTo>
                              <a:close/>
                            </a:path>
                          </a:pathLst>
                        </a:custGeom>
                        <a:solidFill>
                          <a:srgbClr val="606060"/>
                        </a:solidFill>
                        <a:ln w="9525">
                          <a:noFill/>
                          <a:round/>
                          <a:headEnd/>
                          <a:tailEnd/>
                        </a:ln>
                      </p:spPr>
                      <p:txBody>
                        <a:bodyPr/>
                        <a:lstStyle/>
                        <a:p>
                          <a:endParaRPr lang="en-US"/>
                        </a:p>
                      </p:txBody>
                    </p:sp>
                    <p:sp>
                      <p:nvSpPr>
                        <p:cNvPr id="3592" name="Freeform 364"/>
                        <p:cNvSpPr>
                          <a:spLocks/>
                        </p:cNvSpPr>
                        <p:nvPr/>
                      </p:nvSpPr>
                      <p:spPr bwMode="auto">
                        <a:xfrm>
                          <a:off x="4619" y="3038"/>
                          <a:ext cx="7" cy="3"/>
                        </a:xfrm>
                        <a:custGeom>
                          <a:avLst/>
                          <a:gdLst>
                            <a:gd name="T0" fmla="*/ 0 w 7"/>
                            <a:gd name="T1" fmla="*/ 1 h 5"/>
                            <a:gd name="T2" fmla="*/ 2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2" y="0"/>
                              </a:lnTo>
                              <a:lnTo>
                                <a:pt x="6" y="0"/>
                              </a:lnTo>
                              <a:lnTo>
                                <a:pt x="7" y="5"/>
                              </a:lnTo>
                              <a:lnTo>
                                <a:pt x="0" y="5"/>
                              </a:lnTo>
                              <a:close/>
                            </a:path>
                          </a:pathLst>
                        </a:custGeom>
                        <a:solidFill>
                          <a:srgbClr val="808080"/>
                        </a:solidFill>
                        <a:ln w="9525">
                          <a:noFill/>
                          <a:round/>
                          <a:headEnd/>
                          <a:tailEnd/>
                        </a:ln>
                      </p:spPr>
                      <p:txBody>
                        <a:bodyPr/>
                        <a:lstStyle/>
                        <a:p>
                          <a:endParaRPr lang="en-US"/>
                        </a:p>
                      </p:txBody>
                    </p:sp>
                  </p:grpSp>
                </p:grpSp>
                <p:grpSp>
                  <p:nvGrpSpPr>
                    <p:cNvPr id="3914" name="Group 365"/>
                    <p:cNvGrpSpPr>
                      <a:grpSpLocks/>
                    </p:cNvGrpSpPr>
                    <p:nvPr/>
                  </p:nvGrpSpPr>
                  <p:grpSpPr bwMode="auto">
                    <a:xfrm>
                      <a:off x="4621" y="3038"/>
                      <a:ext cx="8" cy="6"/>
                      <a:chOff x="4621" y="3038"/>
                      <a:chExt cx="8" cy="6"/>
                    </a:xfrm>
                  </p:grpSpPr>
                  <p:sp>
                    <p:nvSpPr>
                      <p:cNvPr id="3583" name="Freeform 366"/>
                      <p:cNvSpPr>
                        <a:spLocks/>
                      </p:cNvSpPr>
                      <p:nvPr/>
                    </p:nvSpPr>
                    <p:spPr bwMode="auto">
                      <a:xfrm>
                        <a:off x="4621" y="3038"/>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endParaRPr lang="en-US"/>
                      </a:p>
                    </p:txBody>
                  </p:sp>
                  <p:sp>
                    <p:nvSpPr>
                      <p:cNvPr id="3584" name="Freeform 367"/>
                      <p:cNvSpPr>
                        <a:spLocks/>
                      </p:cNvSpPr>
                      <p:nvPr/>
                    </p:nvSpPr>
                    <p:spPr bwMode="auto">
                      <a:xfrm>
                        <a:off x="4622" y="3038"/>
                        <a:ext cx="6" cy="4"/>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3585" name="Freeform 368"/>
                      <p:cNvSpPr>
                        <a:spLocks/>
                      </p:cNvSpPr>
                      <p:nvPr/>
                    </p:nvSpPr>
                    <p:spPr bwMode="auto">
                      <a:xfrm>
                        <a:off x="4623" y="3042"/>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3921" name="Group 369"/>
                    <p:cNvGrpSpPr>
                      <a:grpSpLocks/>
                    </p:cNvGrpSpPr>
                    <p:nvPr/>
                  </p:nvGrpSpPr>
                  <p:grpSpPr bwMode="auto">
                    <a:xfrm>
                      <a:off x="4623" y="3042"/>
                      <a:ext cx="8" cy="5"/>
                      <a:chOff x="4623" y="3042"/>
                      <a:chExt cx="8" cy="5"/>
                    </a:xfrm>
                  </p:grpSpPr>
                  <p:sp>
                    <p:nvSpPr>
                      <p:cNvPr id="3580" name="Freeform 370"/>
                      <p:cNvSpPr>
                        <a:spLocks/>
                      </p:cNvSpPr>
                      <p:nvPr/>
                    </p:nvSpPr>
                    <p:spPr bwMode="auto">
                      <a:xfrm>
                        <a:off x="4623" y="3042"/>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endParaRPr lang="en-US"/>
                      </a:p>
                    </p:txBody>
                  </p:sp>
                  <p:sp>
                    <p:nvSpPr>
                      <p:cNvPr id="3581" name="Freeform 371"/>
                      <p:cNvSpPr>
                        <a:spLocks/>
                      </p:cNvSpPr>
                      <p:nvPr/>
                    </p:nvSpPr>
                    <p:spPr bwMode="auto">
                      <a:xfrm>
                        <a:off x="4624" y="3042"/>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endParaRPr lang="en-US"/>
                      </a:p>
                    </p:txBody>
                  </p:sp>
                  <p:sp>
                    <p:nvSpPr>
                      <p:cNvPr id="3582" name="Freeform 372"/>
                      <p:cNvSpPr>
                        <a:spLocks/>
                      </p:cNvSpPr>
                      <p:nvPr/>
                    </p:nvSpPr>
                    <p:spPr bwMode="auto">
                      <a:xfrm>
                        <a:off x="4625" y="3045"/>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3925" name="Group 373"/>
                    <p:cNvGrpSpPr>
                      <a:grpSpLocks/>
                    </p:cNvGrpSpPr>
                    <p:nvPr/>
                  </p:nvGrpSpPr>
                  <p:grpSpPr bwMode="auto">
                    <a:xfrm>
                      <a:off x="4625" y="3045"/>
                      <a:ext cx="9" cy="5"/>
                      <a:chOff x="4625" y="3045"/>
                      <a:chExt cx="9" cy="5"/>
                    </a:xfrm>
                  </p:grpSpPr>
                  <p:sp>
                    <p:nvSpPr>
                      <p:cNvPr id="3577" name="Freeform 374"/>
                      <p:cNvSpPr>
                        <a:spLocks/>
                      </p:cNvSpPr>
                      <p:nvPr/>
                    </p:nvSpPr>
                    <p:spPr bwMode="auto">
                      <a:xfrm>
                        <a:off x="4625" y="3045"/>
                        <a:ext cx="4" cy="5"/>
                      </a:xfrm>
                      <a:custGeom>
                        <a:avLst/>
                        <a:gdLst>
                          <a:gd name="T0" fmla="*/ 3 w 4"/>
                          <a:gd name="T1" fmla="*/ 0 h 11"/>
                          <a:gd name="T2" fmla="*/ 0 w 4"/>
                          <a:gd name="T3" fmla="*/ 0 h 11"/>
                          <a:gd name="T4" fmla="*/ 2 w 4"/>
                          <a:gd name="T5" fmla="*/ 0 h 11"/>
                          <a:gd name="T6" fmla="*/ 4 w 4"/>
                          <a:gd name="T7" fmla="*/ 0 h 11"/>
                          <a:gd name="T8" fmla="*/ 3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2" y="0"/>
                            </a:lnTo>
                            <a:lnTo>
                              <a:pt x="4" y="5"/>
                            </a:lnTo>
                            <a:lnTo>
                              <a:pt x="3" y="11"/>
                            </a:lnTo>
                            <a:close/>
                          </a:path>
                        </a:pathLst>
                      </a:custGeom>
                      <a:solidFill>
                        <a:srgbClr val="202020"/>
                      </a:solidFill>
                      <a:ln w="9525">
                        <a:noFill/>
                        <a:round/>
                        <a:headEnd/>
                        <a:tailEnd/>
                      </a:ln>
                    </p:spPr>
                    <p:txBody>
                      <a:bodyPr/>
                      <a:lstStyle/>
                      <a:p>
                        <a:endParaRPr lang="en-US"/>
                      </a:p>
                    </p:txBody>
                  </p:sp>
                  <p:sp>
                    <p:nvSpPr>
                      <p:cNvPr id="3578" name="Freeform 375"/>
                      <p:cNvSpPr>
                        <a:spLocks/>
                      </p:cNvSpPr>
                      <p:nvPr/>
                    </p:nvSpPr>
                    <p:spPr bwMode="auto">
                      <a:xfrm>
                        <a:off x="4627" y="3045"/>
                        <a:ext cx="6" cy="3"/>
                      </a:xfrm>
                      <a:custGeom>
                        <a:avLst/>
                        <a:gdLst>
                          <a:gd name="T0" fmla="*/ 0 w 6"/>
                          <a:gd name="T1" fmla="*/ 0 h 7"/>
                          <a:gd name="T2" fmla="*/ 3 w 6"/>
                          <a:gd name="T3" fmla="*/ 0 h 7"/>
                          <a:gd name="T4" fmla="*/ 6 w 6"/>
                          <a:gd name="T5" fmla="*/ 0 h 7"/>
                          <a:gd name="T6" fmla="*/ 2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3" y="0"/>
                            </a:lnTo>
                            <a:lnTo>
                              <a:pt x="6" y="7"/>
                            </a:lnTo>
                            <a:lnTo>
                              <a:pt x="2" y="7"/>
                            </a:lnTo>
                            <a:lnTo>
                              <a:pt x="0" y="0"/>
                            </a:lnTo>
                            <a:close/>
                          </a:path>
                        </a:pathLst>
                      </a:custGeom>
                      <a:solidFill>
                        <a:srgbClr val="606060"/>
                      </a:solidFill>
                      <a:ln w="9525">
                        <a:noFill/>
                        <a:round/>
                        <a:headEnd/>
                        <a:tailEnd/>
                      </a:ln>
                    </p:spPr>
                    <p:txBody>
                      <a:bodyPr/>
                      <a:lstStyle/>
                      <a:p>
                        <a:endParaRPr lang="en-US"/>
                      </a:p>
                    </p:txBody>
                  </p:sp>
                  <p:sp>
                    <p:nvSpPr>
                      <p:cNvPr id="3579" name="Freeform 376"/>
                      <p:cNvSpPr>
                        <a:spLocks/>
                      </p:cNvSpPr>
                      <p:nvPr/>
                    </p:nvSpPr>
                    <p:spPr bwMode="auto">
                      <a:xfrm>
                        <a:off x="4628" y="3048"/>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endParaRPr lang="en-US"/>
                      </a:p>
                    </p:txBody>
                  </p:sp>
                </p:grpSp>
                <p:grpSp>
                  <p:nvGrpSpPr>
                    <p:cNvPr id="3926" name="Group 377"/>
                    <p:cNvGrpSpPr>
                      <a:grpSpLocks/>
                    </p:cNvGrpSpPr>
                    <p:nvPr/>
                  </p:nvGrpSpPr>
                  <p:grpSpPr bwMode="auto">
                    <a:xfrm>
                      <a:off x="4628" y="3048"/>
                      <a:ext cx="8" cy="5"/>
                      <a:chOff x="4628" y="3048"/>
                      <a:chExt cx="8" cy="5"/>
                    </a:xfrm>
                  </p:grpSpPr>
                  <p:sp>
                    <p:nvSpPr>
                      <p:cNvPr id="3574" name="Freeform 378"/>
                      <p:cNvSpPr>
                        <a:spLocks/>
                      </p:cNvSpPr>
                      <p:nvPr/>
                    </p:nvSpPr>
                    <p:spPr bwMode="auto">
                      <a:xfrm>
                        <a:off x="4628" y="3048"/>
                        <a:ext cx="4" cy="5"/>
                      </a:xfrm>
                      <a:custGeom>
                        <a:avLst/>
                        <a:gdLst>
                          <a:gd name="T0" fmla="*/ 2 w 4"/>
                          <a:gd name="T1" fmla="*/ 1 h 10"/>
                          <a:gd name="T2" fmla="*/ 0 w 4"/>
                          <a:gd name="T3" fmla="*/ 1 h 10"/>
                          <a:gd name="T4" fmla="*/ 1 w 4"/>
                          <a:gd name="T5" fmla="*/ 0 h 10"/>
                          <a:gd name="T6" fmla="*/ 4 w 4"/>
                          <a:gd name="T7" fmla="*/ 1 h 10"/>
                          <a:gd name="T8" fmla="*/ 2 w 4"/>
                          <a:gd name="T9" fmla="*/ 1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2" y="10"/>
                            </a:moveTo>
                            <a:lnTo>
                              <a:pt x="0" y="4"/>
                            </a:lnTo>
                            <a:lnTo>
                              <a:pt x="1" y="0"/>
                            </a:lnTo>
                            <a:lnTo>
                              <a:pt x="4" y="4"/>
                            </a:lnTo>
                            <a:lnTo>
                              <a:pt x="2" y="10"/>
                            </a:lnTo>
                            <a:close/>
                          </a:path>
                        </a:pathLst>
                      </a:custGeom>
                      <a:solidFill>
                        <a:srgbClr val="202020"/>
                      </a:solidFill>
                      <a:ln w="9525">
                        <a:noFill/>
                        <a:round/>
                        <a:headEnd/>
                        <a:tailEnd/>
                      </a:ln>
                    </p:spPr>
                    <p:txBody>
                      <a:bodyPr/>
                      <a:lstStyle/>
                      <a:p>
                        <a:endParaRPr lang="en-US"/>
                      </a:p>
                    </p:txBody>
                  </p:sp>
                  <p:sp>
                    <p:nvSpPr>
                      <p:cNvPr id="3575" name="Freeform 379"/>
                      <p:cNvSpPr>
                        <a:spLocks/>
                      </p:cNvSpPr>
                      <p:nvPr/>
                    </p:nvSpPr>
                    <p:spPr bwMode="auto">
                      <a:xfrm>
                        <a:off x="4629" y="3048"/>
                        <a:ext cx="6" cy="3"/>
                      </a:xfrm>
                      <a:custGeom>
                        <a:avLst/>
                        <a:gdLst>
                          <a:gd name="T0" fmla="*/ 0 w 6"/>
                          <a:gd name="T1" fmla="*/ 0 h 6"/>
                          <a:gd name="T2" fmla="*/ 4 w 6"/>
                          <a:gd name="T3" fmla="*/ 0 h 6"/>
                          <a:gd name="T4" fmla="*/ 6 w 6"/>
                          <a:gd name="T5" fmla="*/ 1 h 6"/>
                          <a:gd name="T6" fmla="*/ 3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3" y="6"/>
                            </a:lnTo>
                            <a:lnTo>
                              <a:pt x="0" y="0"/>
                            </a:lnTo>
                            <a:close/>
                          </a:path>
                        </a:pathLst>
                      </a:custGeom>
                      <a:solidFill>
                        <a:srgbClr val="606060"/>
                      </a:solidFill>
                      <a:ln w="9525">
                        <a:noFill/>
                        <a:round/>
                        <a:headEnd/>
                        <a:tailEnd/>
                      </a:ln>
                    </p:spPr>
                    <p:txBody>
                      <a:bodyPr/>
                      <a:lstStyle/>
                      <a:p>
                        <a:endParaRPr lang="en-US"/>
                      </a:p>
                    </p:txBody>
                  </p:sp>
                  <p:sp>
                    <p:nvSpPr>
                      <p:cNvPr id="3576" name="Freeform 380"/>
                      <p:cNvSpPr>
                        <a:spLocks/>
                      </p:cNvSpPr>
                      <p:nvPr/>
                    </p:nvSpPr>
                    <p:spPr bwMode="auto">
                      <a:xfrm>
                        <a:off x="4630" y="3051"/>
                        <a:ext cx="6" cy="2"/>
                      </a:xfrm>
                      <a:custGeom>
                        <a:avLst/>
                        <a:gdLst>
                          <a:gd name="T0" fmla="*/ 0 w 6"/>
                          <a:gd name="T1" fmla="*/ 1 h 4"/>
                          <a:gd name="T2" fmla="*/ 1 w 6"/>
                          <a:gd name="T3" fmla="*/ 0 h 4"/>
                          <a:gd name="T4" fmla="*/ 5 w 6"/>
                          <a:gd name="T5" fmla="*/ 0 h 4"/>
                          <a:gd name="T6" fmla="*/ 6 w 6"/>
                          <a:gd name="T7" fmla="*/ 1 h 4"/>
                          <a:gd name="T8" fmla="*/ 0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0"/>
                            </a:lnTo>
                            <a:lnTo>
                              <a:pt x="5" y="0"/>
                            </a:lnTo>
                            <a:lnTo>
                              <a:pt x="6" y="4"/>
                            </a:lnTo>
                            <a:lnTo>
                              <a:pt x="0" y="4"/>
                            </a:lnTo>
                            <a:close/>
                          </a:path>
                        </a:pathLst>
                      </a:custGeom>
                      <a:solidFill>
                        <a:srgbClr val="808080"/>
                      </a:solidFill>
                      <a:ln w="9525">
                        <a:noFill/>
                        <a:round/>
                        <a:headEnd/>
                        <a:tailEnd/>
                      </a:ln>
                    </p:spPr>
                    <p:txBody>
                      <a:bodyPr/>
                      <a:lstStyle/>
                      <a:p>
                        <a:endParaRPr lang="en-US"/>
                      </a:p>
                    </p:txBody>
                  </p:sp>
                </p:grpSp>
                <p:grpSp>
                  <p:nvGrpSpPr>
                    <p:cNvPr id="3927" name="Group 381"/>
                    <p:cNvGrpSpPr>
                      <a:grpSpLocks/>
                    </p:cNvGrpSpPr>
                    <p:nvPr/>
                  </p:nvGrpSpPr>
                  <p:grpSpPr bwMode="auto">
                    <a:xfrm>
                      <a:off x="4631" y="3051"/>
                      <a:ext cx="8" cy="5"/>
                      <a:chOff x="4631" y="3051"/>
                      <a:chExt cx="8" cy="5"/>
                    </a:xfrm>
                  </p:grpSpPr>
                  <p:sp>
                    <p:nvSpPr>
                      <p:cNvPr id="3571" name="Freeform 382"/>
                      <p:cNvSpPr>
                        <a:spLocks/>
                      </p:cNvSpPr>
                      <p:nvPr/>
                    </p:nvSpPr>
                    <p:spPr bwMode="auto">
                      <a:xfrm>
                        <a:off x="4631" y="3051"/>
                        <a:ext cx="3" cy="5"/>
                      </a:xfrm>
                      <a:custGeom>
                        <a:avLst/>
                        <a:gdLst>
                          <a:gd name="T0" fmla="*/ 2 w 3"/>
                          <a:gd name="T1" fmla="*/ 0 h 11"/>
                          <a:gd name="T2" fmla="*/ 0 w 3"/>
                          <a:gd name="T3" fmla="*/ 0 h 11"/>
                          <a:gd name="T4" fmla="*/ 1 w 3"/>
                          <a:gd name="T5" fmla="*/ 0 h 11"/>
                          <a:gd name="T6" fmla="*/ 3 w 3"/>
                          <a:gd name="T7" fmla="*/ 0 h 11"/>
                          <a:gd name="T8" fmla="*/ 2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6"/>
                            </a:lnTo>
                            <a:lnTo>
                              <a:pt x="1" y="0"/>
                            </a:lnTo>
                            <a:lnTo>
                              <a:pt x="3" y="6"/>
                            </a:lnTo>
                            <a:lnTo>
                              <a:pt x="2" y="11"/>
                            </a:lnTo>
                            <a:close/>
                          </a:path>
                        </a:pathLst>
                      </a:custGeom>
                      <a:solidFill>
                        <a:srgbClr val="202020"/>
                      </a:solidFill>
                      <a:ln w="9525">
                        <a:noFill/>
                        <a:round/>
                        <a:headEnd/>
                        <a:tailEnd/>
                      </a:ln>
                    </p:spPr>
                    <p:txBody>
                      <a:bodyPr/>
                      <a:lstStyle/>
                      <a:p>
                        <a:endParaRPr lang="en-US"/>
                      </a:p>
                    </p:txBody>
                  </p:sp>
                  <p:sp>
                    <p:nvSpPr>
                      <p:cNvPr id="3572" name="Freeform 383"/>
                      <p:cNvSpPr>
                        <a:spLocks/>
                      </p:cNvSpPr>
                      <p:nvPr/>
                    </p:nvSpPr>
                    <p:spPr bwMode="auto">
                      <a:xfrm>
                        <a:off x="4632" y="3051"/>
                        <a:ext cx="6" cy="3"/>
                      </a:xfrm>
                      <a:custGeom>
                        <a:avLst/>
                        <a:gdLst>
                          <a:gd name="T0" fmla="*/ 0 w 6"/>
                          <a:gd name="T1" fmla="*/ 0 h 6"/>
                          <a:gd name="T2" fmla="*/ 4 w 6"/>
                          <a:gd name="T3" fmla="*/ 0 h 6"/>
                          <a:gd name="T4" fmla="*/ 6 w 6"/>
                          <a:gd name="T5" fmla="*/ 1 h 6"/>
                          <a:gd name="T6" fmla="*/ 2 w 6"/>
                          <a:gd name="T7" fmla="*/ 1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0"/>
                            </a:lnTo>
                            <a:lnTo>
                              <a:pt x="6" y="6"/>
                            </a:lnTo>
                            <a:lnTo>
                              <a:pt x="2" y="6"/>
                            </a:lnTo>
                            <a:lnTo>
                              <a:pt x="0" y="0"/>
                            </a:lnTo>
                            <a:close/>
                          </a:path>
                        </a:pathLst>
                      </a:custGeom>
                      <a:solidFill>
                        <a:srgbClr val="606060"/>
                      </a:solidFill>
                      <a:ln w="9525">
                        <a:noFill/>
                        <a:round/>
                        <a:headEnd/>
                        <a:tailEnd/>
                      </a:ln>
                    </p:spPr>
                    <p:txBody>
                      <a:bodyPr/>
                      <a:lstStyle/>
                      <a:p>
                        <a:endParaRPr lang="en-US"/>
                      </a:p>
                    </p:txBody>
                  </p:sp>
                  <p:sp>
                    <p:nvSpPr>
                      <p:cNvPr id="3573" name="Freeform 384"/>
                      <p:cNvSpPr>
                        <a:spLocks/>
                      </p:cNvSpPr>
                      <p:nvPr/>
                    </p:nvSpPr>
                    <p:spPr bwMode="auto">
                      <a:xfrm>
                        <a:off x="4633" y="3054"/>
                        <a:ext cx="6" cy="2"/>
                      </a:xfrm>
                      <a:custGeom>
                        <a:avLst/>
                        <a:gdLst>
                          <a:gd name="T0" fmla="*/ 0 w 6"/>
                          <a:gd name="T1" fmla="*/ 0 h 5"/>
                          <a:gd name="T2" fmla="*/ 1 w 6"/>
                          <a:gd name="T3" fmla="*/ 0 h 5"/>
                          <a:gd name="T4" fmla="*/ 5 w 6"/>
                          <a:gd name="T5" fmla="*/ 0 h 5"/>
                          <a:gd name="T6" fmla="*/ 6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0"/>
                            </a:lnTo>
                            <a:lnTo>
                              <a:pt x="5" y="0"/>
                            </a:lnTo>
                            <a:lnTo>
                              <a:pt x="6" y="5"/>
                            </a:lnTo>
                            <a:lnTo>
                              <a:pt x="0" y="5"/>
                            </a:lnTo>
                            <a:close/>
                          </a:path>
                        </a:pathLst>
                      </a:custGeom>
                      <a:solidFill>
                        <a:srgbClr val="808080"/>
                      </a:solidFill>
                      <a:ln w="9525">
                        <a:noFill/>
                        <a:round/>
                        <a:headEnd/>
                        <a:tailEnd/>
                      </a:ln>
                    </p:spPr>
                    <p:txBody>
                      <a:bodyPr/>
                      <a:lstStyle/>
                      <a:p>
                        <a:endParaRPr lang="en-US"/>
                      </a:p>
                    </p:txBody>
                  </p:sp>
                </p:grpSp>
                <p:grpSp>
                  <p:nvGrpSpPr>
                    <p:cNvPr id="3928" name="Group 385"/>
                    <p:cNvGrpSpPr>
                      <a:grpSpLocks/>
                    </p:cNvGrpSpPr>
                    <p:nvPr/>
                  </p:nvGrpSpPr>
                  <p:grpSpPr bwMode="auto">
                    <a:xfrm>
                      <a:off x="4633" y="3054"/>
                      <a:ext cx="10" cy="5"/>
                      <a:chOff x="4633" y="3054"/>
                      <a:chExt cx="10" cy="5"/>
                    </a:xfrm>
                  </p:grpSpPr>
                  <p:sp>
                    <p:nvSpPr>
                      <p:cNvPr id="3568" name="Freeform 386"/>
                      <p:cNvSpPr>
                        <a:spLocks/>
                      </p:cNvSpPr>
                      <p:nvPr/>
                    </p:nvSpPr>
                    <p:spPr bwMode="auto">
                      <a:xfrm>
                        <a:off x="4633" y="3054"/>
                        <a:ext cx="4" cy="5"/>
                      </a:xfrm>
                      <a:custGeom>
                        <a:avLst/>
                        <a:gdLst>
                          <a:gd name="T0" fmla="*/ 2 w 4"/>
                          <a:gd name="T1" fmla="*/ 0 h 11"/>
                          <a:gd name="T2" fmla="*/ 0 w 4"/>
                          <a:gd name="T3" fmla="*/ 0 h 11"/>
                          <a:gd name="T4" fmla="*/ 1 w 4"/>
                          <a:gd name="T5" fmla="*/ 0 h 11"/>
                          <a:gd name="T6" fmla="*/ 4 w 4"/>
                          <a:gd name="T7" fmla="*/ 0 h 11"/>
                          <a:gd name="T8" fmla="*/ 2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2" y="11"/>
                            </a:moveTo>
                            <a:lnTo>
                              <a:pt x="0" y="6"/>
                            </a:lnTo>
                            <a:lnTo>
                              <a:pt x="1" y="0"/>
                            </a:lnTo>
                            <a:lnTo>
                              <a:pt x="4" y="6"/>
                            </a:lnTo>
                            <a:lnTo>
                              <a:pt x="2" y="11"/>
                            </a:lnTo>
                            <a:close/>
                          </a:path>
                        </a:pathLst>
                      </a:custGeom>
                      <a:solidFill>
                        <a:srgbClr val="202020"/>
                      </a:solidFill>
                      <a:ln w="9525">
                        <a:noFill/>
                        <a:round/>
                        <a:headEnd/>
                        <a:tailEnd/>
                      </a:ln>
                    </p:spPr>
                    <p:txBody>
                      <a:bodyPr/>
                      <a:lstStyle/>
                      <a:p>
                        <a:endParaRPr lang="en-US"/>
                      </a:p>
                    </p:txBody>
                  </p:sp>
                  <p:sp>
                    <p:nvSpPr>
                      <p:cNvPr id="3569" name="Freeform 387"/>
                      <p:cNvSpPr>
                        <a:spLocks/>
                      </p:cNvSpPr>
                      <p:nvPr/>
                    </p:nvSpPr>
                    <p:spPr bwMode="auto">
                      <a:xfrm>
                        <a:off x="4634" y="3054"/>
                        <a:ext cx="8" cy="3"/>
                      </a:xfrm>
                      <a:custGeom>
                        <a:avLst/>
                        <a:gdLst>
                          <a:gd name="T0" fmla="*/ 0 w 8"/>
                          <a:gd name="T1" fmla="*/ 0 h 6"/>
                          <a:gd name="T2" fmla="*/ 4 w 8"/>
                          <a:gd name="T3" fmla="*/ 0 h 6"/>
                          <a:gd name="T4" fmla="*/ 8 w 8"/>
                          <a:gd name="T5" fmla="*/ 1 h 6"/>
                          <a:gd name="T6" fmla="*/ 3 w 8"/>
                          <a:gd name="T7" fmla="*/ 1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4" y="0"/>
                            </a:lnTo>
                            <a:lnTo>
                              <a:pt x="8" y="6"/>
                            </a:lnTo>
                            <a:lnTo>
                              <a:pt x="3" y="6"/>
                            </a:lnTo>
                            <a:lnTo>
                              <a:pt x="0" y="0"/>
                            </a:lnTo>
                            <a:close/>
                          </a:path>
                        </a:pathLst>
                      </a:custGeom>
                      <a:solidFill>
                        <a:srgbClr val="606060"/>
                      </a:solidFill>
                      <a:ln w="9525">
                        <a:noFill/>
                        <a:round/>
                        <a:headEnd/>
                        <a:tailEnd/>
                      </a:ln>
                    </p:spPr>
                    <p:txBody>
                      <a:bodyPr/>
                      <a:lstStyle/>
                      <a:p>
                        <a:endParaRPr lang="en-US"/>
                      </a:p>
                    </p:txBody>
                  </p:sp>
                  <p:sp>
                    <p:nvSpPr>
                      <p:cNvPr id="3570" name="Freeform 388"/>
                      <p:cNvSpPr>
                        <a:spLocks/>
                      </p:cNvSpPr>
                      <p:nvPr/>
                    </p:nvSpPr>
                    <p:spPr bwMode="auto">
                      <a:xfrm>
                        <a:off x="4635" y="3057"/>
                        <a:ext cx="8" cy="2"/>
                      </a:xfrm>
                      <a:custGeom>
                        <a:avLst/>
                        <a:gdLst>
                          <a:gd name="T0" fmla="*/ 0 w 8"/>
                          <a:gd name="T1" fmla="*/ 0 h 5"/>
                          <a:gd name="T2" fmla="*/ 2 w 8"/>
                          <a:gd name="T3" fmla="*/ 0 h 5"/>
                          <a:gd name="T4" fmla="*/ 7 w 8"/>
                          <a:gd name="T5" fmla="*/ 0 h 5"/>
                          <a:gd name="T6" fmla="*/ 8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5"/>
                            </a:moveTo>
                            <a:lnTo>
                              <a:pt x="2" y="0"/>
                            </a:lnTo>
                            <a:lnTo>
                              <a:pt x="7" y="0"/>
                            </a:lnTo>
                            <a:lnTo>
                              <a:pt x="8" y="5"/>
                            </a:lnTo>
                            <a:lnTo>
                              <a:pt x="0" y="5"/>
                            </a:lnTo>
                            <a:close/>
                          </a:path>
                        </a:pathLst>
                      </a:custGeom>
                      <a:solidFill>
                        <a:srgbClr val="808080"/>
                      </a:solidFill>
                      <a:ln w="9525">
                        <a:noFill/>
                        <a:round/>
                        <a:headEnd/>
                        <a:tailEnd/>
                      </a:ln>
                    </p:spPr>
                    <p:txBody>
                      <a:bodyPr/>
                      <a:lstStyle/>
                      <a:p>
                        <a:endParaRPr lang="en-US"/>
                      </a:p>
                    </p:txBody>
                  </p:sp>
                </p:grpSp>
                <p:grpSp>
                  <p:nvGrpSpPr>
                    <p:cNvPr id="3929" name="Group 389"/>
                    <p:cNvGrpSpPr>
                      <a:grpSpLocks/>
                    </p:cNvGrpSpPr>
                    <p:nvPr/>
                  </p:nvGrpSpPr>
                  <p:grpSpPr bwMode="auto">
                    <a:xfrm>
                      <a:off x="4636" y="3057"/>
                      <a:ext cx="9" cy="6"/>
                      <a:chOff x="4636" y="3057"/>
                      <a:chExt cx="9" cy="6"/>
                    </a:xfrm>
                  </p:grpSpPr>
                  <p:sp>
                    <p:nvSpPr>
                      <p:cNvPr id="3565" name="Freeform 390"/>
                      <p:cNvSpPr>
                        <a:spLocks/>
                      </p:cNvSpPr>
                      <p:nvPr/>
                    </p:nvSpPr>
                    <p:spPr bwMode="auto">
                      <a:xfrm>
                        <a:off x="4636" y="3057"/>
                        <a:ext cx="3" cy="6"/>
                      </a:xfrm>
                      <a:custGeom>
                        <a:avLst/>
                        <a:gdLst>
                          <a:gd name="T0" fmla="*/ 2 w 3"/>
                          <a:gd name="T1" fmla="*/ 1 h 11"/>
                          <a:gd name="T2" fmla="*/ 0 w 3"/>
                          <a:gd name="T3" fmla="*/ 1 h 11"/>
                          <a:gd name="T4" fmla="*/ 1 w 3"/>
                          <a:gd name="T5" fmla="*/ 0 h 11"/>
                          <a:gd name="T6" fmla="*/ 3 w 3"/>
                          <a:gd name="T7" fmla="*/ 1 h 11"/>
                          <a:gd name="T8" fmla="*/ 2 w 3"/>
                          <a:gd name="T9" fmla="*/ 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5"/>
                            </a:lnTo>
                            <a:lnTo>
                              <a:pt x="1" y="0"/>
                            </a:lnTo>
                            <a:lnTo>
                              <a:pt x="3" y="5"/>
                            </a:lnTo>
                            <a:lnTo>
                              <a:pt x="2" y="11"/>
                            </a:lnTo>
                            <a:close/>
                          </a:path>
                        </a:pathLst>
                      </a:custGeom>
                      <a:solidFill>
                        <a:srgbClr val="202020"/>
                      </a:solidFill>
                      <a:ln w="9525">
                        <a:noFill/>
                        <a:round/>
                        <a:headEnd/>
                        <a:tailEnd/>
                      </a:ln>
                    </p:spPr>
                    <p:txBody>
                      <a:bodyPr/>
                      <a:lstStyle/>
                      <a:p>
                        <a:endParaRPr lang="en-US"/>
                      </a:p>
                    </p:txBody>
                  </p:sp>
                  <p:sp>
                    <p:nvSpPr>
                      <p:cNvPr id="3566" name="Freeform 391"/>
                      <p:cNvSpPr>
                        <a:spLocks/>
                      </p:cNvSpPr>
                      <p:nvPr/>
                    </p:nvSpPr>
                    <p:spPr bwMode="auto">
                      <a:xfrm>
                        <a:off x="4637" y="3057"/>
                        <a:ext cx="7" cy="3"/>
                      </a:xfrm>
                      <a:custGeom>
                        <a:avLst/>
                        <a:gdLst>
                          <a:gd name="T0" fmla="*/ 0 w 7"/>
                          <a:gd name="T1" fmla="*/ 0 h 6"/>
                          <a:gd name="T2" fmla="*/ 5 w 7"/>
                          <a:gd name="T3" fmla="*/ 0 h 6"/>
                          <a:gd name="T4" fmla="*/ 7 w 7"/>
                          <a:gd name="T5" fmla="*/ 1 h 6"/>
                          <a:gd name="T6" fmla="*/ 2 w 7"/>
                          <a:gd name="T7" fmla="*/ 1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5" y="0"/>
                            </a:lnTo>
                            <a:lnTo>
                              <a:pt x="7" y="6"/>
                            </a:lnTo>
                            <a:lnTo>
                              <a:pt x="2" y="6"/>
                            </a:lnTo>
                            <a:lnTo>
                              <a:pt x="0" y="0"/>
                            </a:lnTo>
                            <a:close/>
                          </a:path>
                        </a:pathLst>
                      </a:custGeom>
                      <a:solidFill>
                        <a:srgbClr val="606060"/>
                      </a:solidFill>
                      <a:ln w="9525">
                        <a:noFill/>
                        <a:round/>
                        <a:headEnd/>
                        <a:tailEnd/>
                      </a:ln>
                    </p:spPr>
                    <p:txBody>
                      <a:bodyPr/>
                      <a:lstStyle/>
                      <a:p>
                        <a:endParaRPr lang="en-US"/>
                      </a:p>
                    </p:txBody>
                  </p:sp>
                  <p:sp>
                    <p:nvSpPr>
                      <p:cNvPr id="3567" name="Freeform 392"/>
                      <p:cNvSpPr>
                        <a:spLocks/>
                      </p:cNvSpPr>
                      <p:nvPr/>
                    </p:nvSpPr>
                    <p:spPr bwMode="auto">
                      <a:xfrm>
                        <a:off x="4638" y="3060"/>
                        <a:ext cx="7" cy="3"/>
                      </a:xfrm>
                      <a:custGeom>
                        <a:avLst/>
                        <a:gdLst>
                          <a:gd name="T0" fmla="*/ 0 w 7"/>
                          <a:gd name="T1" fmla="*/ 1 h 5"/>
                          <a:gd name="T2" fmla="*/ 1 w 7"/>
                          <a:gd name="T3" fmla="*/ 0 h 5"/>
                          <a:gd name="T4" fmla="*/ 6 w 7"/>
                          <a:gd name="T5" fmla="*/ 0 h 5"/>
                          <a:gd name="T6" fmla="*/ 7 w 7"/>
                          <a:gd name="T7" fmla="*/ 1 h 5"/>
                          <a:gd name="T8" fmla="*/ 0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5"/>
                            </a:moveTo>
                            <a:lnTo>
                              <a:pt x="1" y="0"/>
                            </a:lnTo>
                            <a:lnTo>
                              <a:pt x="6" y="0"/>
                            </a:lnTo>
                            <a:lnTo>
                              <a:pt x="7" y="5"/>
                            </a:lnTo>
                            <a:lnTo>
                              <a:pt x="0" y="5"/>
                            </a:lnTo>
                            <a:close/>
                          </a:path>
                        </a:pathLst>
                      </a:custGeom>
                      <a:solidFill>
                        <a:srgbClr val="808080"/>
                      </a:solidFill>
                      <a:ln w="9525">
                        <a:noFill/>
                        <a:round/>
                        <a:headEnd/>
                        <a:tailEnd/>
                      </a:ln>
                    </p:spPr>
                    <p:txBody>
                      <a:bodyPr/>
                      <a:lstStyle/>
                      <a:p>
                        <a:endParaRPr lang="en-US"/>
                      </a:p>
                    </p:txBody>
                  </p:sp>
                </p:grpSp>
                <p:sp>
                  <p:nvSpPr>
                    <p:cNvPr id="3511" name="Freeform 393"/>
                    <p:cNvSpPr>
                      <a:spLocks/>
                    </p:cNvSpPr>
                    <p:nvPr/>
                  </p:nvSpPr>
                  <p:spPr bwMode="auto">
                    <a:xfrm>
                      <a:off x="4604" y="3010"/>
                      <a:ext cx="8" cy="2"/>
                    </a:xfrm>
                    <a:custGeom>
                      <a:avLst/>
                      <a:gdLst>
                        <a:gd name="T0" fmla="*/ 0 w 8"/>
                        <a:gd name="T1" fmla="*/ 0 h 5"/>
                        <a:gd name="T2" fmla="*/ 3 w 8"/>
                        <a:gd name="T3" fmla="*/ 0 h 5"/>
                        <a:gd name="T4" fmla="*/ 8 w 8"/>
                        <a:gd name="T5" fmla="*/ 0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endParaRPr lang="en-US"/>
                    </a:p>
                  </p:txBody>
                </p:sp>
                <p:sp>
                  <p:nvSpPr>
                    <p:cNvPr id="3512" name="Freeform 394"/>
                    <p:cNvSpPr>
                      <a:spLocks/>
                    </p:cNvSpPr>
                    <p:nvPr/>
                  </p:nvSpPr>
                  <p:spPr bwMode="auto">
                    <a:xfrm>
                      <a:off x="4608" y="3014"/>
                      <a:ext cx="7" cy="3"/>
                    </a:xfrm>
                    <a:custGeom>
                      <a:avLst/>
                      <a:gdLst>
                        <a:gd name="T0" fmla="*/ 0 w 7"/>
                        <a:gd name="T1" fmla="*/ 0 h 6"/>
                        <a:gd name="T2" fmla="*/ 3 w 7"/>
                        <a:gd name="T3" fmla="*/ 1 h 6"/>
                        <a:gd name="T4" fmla="*/ 7 w 7"/>
                        <a:gd name="T5" fmla="*/ 1 h 6"/>
                        <a:gd name="T6" fmla="*/ 5 w 7"/>
                        <a:gd name="T7" fmla="*/ 0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3" y="6"/>
                          </a:lnTo>
                          <a:lnTo>
                            <a:pt x="7" y="6"/>
                          </a:lnTo>
                          <a:lnTo>
                            <a:pt x="5" y="0"/>
                          </a:lnTo>
                          <a:lnTo>
                            <a:pt x="0" y="0"/>
                          </a:lnTo>
                          <a:close/>
                        </a:path>
                      </a:pathLst>
                    </a:custGeom>
                    <a:solidFill>
                      <a:srgbClr val="FFFFFF"/>
                    </a:solidFill>
                    <a:ln w="9525">
                      <a:noFill/>
                      <a:round/>
                      <a:headEnd/>
                      <a:tailEnd/>
                    </a:ln>
                  </p:spPr>
                  <p:txBody>
                    <a:bodyPr/>
                    <a:lstStyle/>
                    <a:p>
                      <a:endParaRPr lang="en-US"/>
                    </a:p>
                  </p:txBody>
                </p:sp>
                <p:sp>
                  <p:nvSpPr>
                    <p:cNvPr id="3513" name="Freeform 395"/>
                    <p:cNvSpPr>
                      <a:spLocks/>
                    </p:cNvSpPr>
                    <p:nvPr/>
                  </p:nvSpPr>
                  <p:spPr bwMode="auto">
                    <a:xfrm>
                      <a:off x="4612" y="3018"/>
                      <a:ext cx="7" cy="3"/>
                    </a:xfrm>
                    <a:custGeom>
                      <a:avLst/>
                      <a:gdLst>
                        <a:gd name="T0" fmla="*/ 0 w 7"/>
                        <a:gd name="T1" fmla="*/ 0 h 5"/>
                        <a:gd name="T2" fmla="*/ 2 w 7"/>
                        <a:gd name="T3" fmla="*/ 1 h 5"/>
                        <a:gd name="T4" fmla="*/ 7 w 7"/>
                        <a:gd name="T5" fmla="*/ 1 h 5"/>
                        <a:gd name="T6" fmla="*/ 4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2" y="5"/>
                          </a:lnTo>
                          <a:lnTo>
                            <a:pt x="7" y="5"/>
                          </a:lnTo>
                          <a:lnTo>
                            <a:pt x="4" y="0"/>
                          </a:lnTo>
                          <a:lnTo>
                            <a:pt x="0" y="0"/>
                          </a:lnTo>
                          <a:close/>
                        </a:path>
                      </a:pathLst>
                    </a:custGeom>
                    <a:solidFill>
                      <a:srgbClr val="FFFFFF"/>
                    </a:solidFill>
                    <a:ln w="9525">
                      <a:noFill/>
                      <a:round/>
                      <a:headEnd/>
                      <a:tailEnd/>
                    </a:ln>
                  </p:spPr>
                  <p:txBody>
                    <a:bodyPr/>
                    <a:lstStyle/>
                    <a:p>
                      <a:endParaRPr lang="en-US"/>
                    </a:p>
                  </p:txBody>
                </p:sp>
                <p:sp>
                  <p:nvSpPr>
                    <p:cNvPr id="3514" name="Freeform 396"/>
                    <p:cNvSpPr>
                      <a:spLocks/>
                    </p:cNvSpPr>
                    <p:nvPr/>
                  </p:nvSpPr>
                  <p:spPr bwMode="auto">
                    <a:xfrm>
                      <a:off x="4615" y="3022"/>
                      <a:ext cx="9" cy="3"/>
                    </a:xfrm>
                    <a:custGeom>
                      <a:avLst/>
                      <a:gdLst>
                        <a:gd name="T0" fmla="*/ 0 w 9"/>
                        <a:gd name="T1" fmla="*/ 0 h 6"/>
                        <a:gd name="T2" fmla="*/ 3 w 9"/>
                        <a:gd name="T3" fmla="*/ 1 h 6"/>
                        <a:gd name="T4" fmla="*/ 9 w 9"/>
                        <a:gd name="T5" fmla="*/ 1 h 6"/>
                        <a:gd name="T6" fmla="*/ 6 w 9"/>
                        <a:gd name="T7" fmla="*/ 0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lnTo>
                            <a:pt x="3" y="6"/>
                          </a:lnTo>
                          <a:lnTo>
                            <a:pt x="9" y="6"/>
                          </a:lnTo>
                          <a:lnTo>
                            <a:pt x="6" y="0"/>
                          </a:lnTo>
                          <a:lnTo>
                            <a:pt x="0" y="0"/>
                          </a:lnTo>
                          <a:close/>
                        </a:path>
                      </a:pathLst>
                    </a:custGeom>
                    <a:solidFill>
                      <a:srgbClr val="FFFFFF"/>
                    </a:solidFill>
                    <a:ln w="9525">
                      <a:noFill/>
                      <a:round/>
                      <a:headEnd/>
                      <a:tailEnd/>
                    </a:ln>
                  </p:spPr>
                  <p:txBody>
                    <a:bodyPr/>
                    <a:lstStyle/>
                    <a:p>
                      <a:endParaRPr lang="en-US"/>
                    </a:p>
                  </p:txBody>
                </p:sp>
                <p:sp>
                  <p:nvSpPr>
                    <p:cNvPr id="3515" name="Freeform 397"/>
                    <p:cNvSpPr>
                      <a:spLocks/>
                    </p:cNvSpPr>
                    <p:nvPr/>
                  </p:nvSpPr>
                  <p:spPr bwMode="auto">
                    <a:xfrm>
                      <a:off x="4619" y="3027"/>
                      <a:ext cx="9" cy="2"/>
                    </a:xfrm>
                    <a:custGeom>
                      <a:avLst/>
                      <a:gdLst>
                        <a:gd name="T0" fmla="*/ 0 w 9"/>
                        <a:gd name="T1" fmla="*/ 0 h 4"/>
                        <a:gd name="T2" fmla="*/ 4 w 9"/>
                        <a:gd name="T3" fmla="*/ 1 h 4"/>
                        <a:gd name="T4" fmla="*/ 9 w 9"/>
                        <a:gd name="T5" fmla="*/ 1 h 4"/>
                        <a:gd name="T6" fmla="*/ 6 w 9"/>
                        <a:gd name="T7" fmla="*/ 0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lnTo>
                            <a:pt x="4" y="4"/>
                          </a:lnTo>
                          <a:lnTo>
                            <a:pt x="9" y="4"/>
                          </a:lnTo>
                          <a:lnTo>
                            <a:pt x="6" y="0"/>
                          </a:lnTo>
                          <a:lnTo>
                            <a:pt x="0" y="0"/>
                          </a:lnTo>
                          <a:close/>
                        </a:path>
                      </a:pathLst>
                    </a:custGeom>
                    <a:solidFill>
                      <a:srgbClr val="FFFFFF"/>
                    </a:solidFill>
                    <a:ln w="9525">
                      <a:noFill/>
                      <a:round/>
                      <a:headEnd/>
                      <a:tailEnd/>
                    </a:ln>
                  </p:spPr>
                  <p:txBody>
                    <a:bodyPr/>
                    <a:lstStyle/>
                    <a:p>
                      <a:endParaRPr lang="en-US"/>
                    </a:p>
                  </p:txBody>
                </p:sp>
                <p:sp>
                  <p:nvSpPr>
                    <p:cNvPr id="3516" name="Freeform 398"/>
                    <p:cNvSpPr>
                      <a:spLocks/>
                    </p:cNvSpPr>
                    <p:nvPr/>
                  </p:nvSpPr>
                  <p:spPr bwMode="auto">
                    <a:xfrm>
                      <a:off x="4624" y="3031"/>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endParaRPr lang="en-US"/>
                    </a:p>
                  </p:txBody>
                </p:sp>
                <p:sp>
                  <p:nvSpPr>
                    <p:cNvPr id="3517" name="Freeform 399"/>
                    <p:cNvSpPr>
                      <a:spLocks/>
                    </p:cNvSpPr>
                    <p:nvPr/>
                  </p:nvSpPr>
                  <p:spPr bwMode="auto">
                    <a:xfrm>
                      <a:off x="4628" y="3035"/>
                      <a:ext cx="8" cy="3"/>
                    </a:xfrm>
                    <a:custGeom>
                      <a:avLst/>
                      <a:gdLst>
                        <a:gd name="T0" fmla="*/ 0 w 8"/>
                        <a:gd name="T1" fmla="*/ 0 h 4"/>
                        <a:gd name="T2" fmla="*/ 3 w 8"/>
                        <a:gd name="T3" fmla="*/ 2 h 4"/>
                        <a:gd name="T4" fmla="*/ 8 w 8"/>
                        <a:gd name="T5" fmla="*/ 2 h 4"/>
                        <a:gd name="T6" fmla="*/ 5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3" y="4"/>
                          </a:lnTo>
                          <a:lnTo>
                            <a:pt x="8" y="4"/>
                          </a:lnTo>
                          <a:lnTo>
                            <a:pt x="5" y="0"/>
                          </a:lnTo>
                          <a:lnTo>
                            <a:pt x="0" y="0"/>
                          </a:lnTo>
                          <a:close/>
                        </a:path>
                      </a:pathLst>
                    </a:custGeom>
                    <a:solidFill>
                      <a:srgbClr val="FFFFFF"/>
                    </a:solidFill>
                    <a:ln w="9525">
                      <a:noFill/>
                      <a:round/>
                      <a:headEnd/>
                      <a:tailEnd/>
                    </a:ln>
                  </p:spPr>
                  <p:txBody>
                    <a:bodyPr/>
                    <a:lstStyle/>
                    <a:p>
                      <a:endParaRPr lang="en-US"/>
                    </a:p>
                  </p:txBody>
                </p:sp>
                <p:sp>
                  <p:nvSpPr>
                    <p:cNvPr id="3518" name="Freeform 400"/>
                    <p:cNvSpPr>
                      <a:spLocks/>
                    </p:cNvSpPr>
                    <p:nvPr/>
                  </p:nvSpPr>
                  <p:spPr bwMode="auto">
                    <a:xfrm>
                      <a:off x="4632" y="3039"/>
                      <a:ext cx="8" cy="3"/>
                    </a:xfrm>
                    <a:custGeom>
                      <a:avLst/>
                      <a:gdLst>
                        <a:gd name="T0" fmla="*/ 0 w 8"/>
                        <a:gd name="T1" fmla="*/ 0 h 7"/>
                        <a:gd name="T2" fmla="*/ 3 w 8"/>
                        <a:gd name="T3" fmla="*/ 0 h 7"/>
                        <a:gd name="T4" fmla="*/ 8 w 8"/>
                        <a:gd name="T5" fmla="*/ 0 h 7"/>
                        <a:gd name="T6" fmla="*/ 5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3" y="7"/>
                          </a:lnTo>
                          <a:lnTo>
                            <a:pt x="8" y="7"/>
                          </a:lnTo>
                          <a:lnTo>
                            <a:pt x="5" y="0"/>
                          </a:lnTo>
                          <a:lnTo>
                            <a:pt x="0" y="0"/>
                          </a:lnTo>
                          <a:close/>
                        </a:path>
                      </a:pathLst>
                    </a:custGeom>
                    <a:solidFill>
                      <a:srgbClr val="FFFFFF"/>
                    </a:solidFill>
                    <a:ln w="9525">
                      <a:noFill/>
                      <a:round/>
                      <a:headEnd/>
                      <a:tailEnd/>
                    </a:ln>
                  </p:spPr>
                  <p:txBody>
                    <a:bodyPr/>
                    <a:lstStyle/>
                    <a:p>
                      <a:endParaRPr lang="en-US"/>
                    </a:p>
                  </p:txBody>
                </p:sp>
                <p:sp>
                  <p:nvSpPr>
                    <p:cNvPr id="3519" name="Freeform 401"/>
                    <p:cNvSpPr>
                      <a:spLocks/>
                    </p:cNvSpPr>
                    <p:nvPr/>
                  </p:nvSpPr>
                  <p:spPr bwMode="auto">
                    <a:xfrm>
                      <a:off x="4636" y="3044"/>
                      <a:ext cx="8" cy="2"/>
                    </a:xfrm>
                    <a:custGeom>
                      <a:avLst/>
                      <a:gdLst>
                        <a:gd name="T0" fmla="*/ 0 w 8"/>
                        <a:gd name="T1" fmla="*/ 0 h 4"/>
                        <a:gd name="T2" fmla="*/ 2 w 8"/>
                        <a:gd name="T3" fmla="*/ 1 h 4"/>
                        <a:gd name="T4" fmla="*/ 8 w 8"/>
                        <a:gd name="T5" fmla="*/ 1 h 4"/>
                        <a:gd name="T6" fmla="*/ 4 w 8"/>
                        <a:gd name="T7" fmla="*/ 0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lnTo>
                            <a:pt x="2" y="4"/>
                          </a:lnTo>
                          <a:lnTo>
                            <a:pt x="8" y="4"/>
                          </a:lnTo>
                          <a:lnTo>
                            <a:pt x="4" y="0"/>
                          </a:lnTo>
                          <a:lnTo>
                            <a:pt x="0" y="0"/>
                          </a:lnTo>
                          <a:close/>
                        </a:path>
                      </a:pathLst>
                    </a:custGeom>
                    <a:solidFill>
                      <a:srgbClr val="FFFFFF"/>
                    </a:solidFill>
                    <a:ln w="9525">
                      <a:noFill/>
                      <a:round/>
                      <a:headEnd/>
                      <a:tailEnd/>
                    </a:ln>
                  </p:spPr>
                  <p:txBody>
                    <a:bodyPr/>
                    <a:lstStyle/>
                    <a:p>
                      <a:endParaRPr lang="en-US"/>
                    </a:p>
                  </p:txBody>
                </p:sp>
                <p:sp>
                  <p:nvSpPr>
                    <p:cNvPr id="3520" name="Freeform 402"/>
                    <p:cNvSpPr>
                      <a:spLocks/>
                    </p:cNvSpPr>
                    <p:nvPr/>
                  </p:nvSpPr>
                  <p:spPr bwMode="auto">
                    <a:xfrm>
                      <a:off x="4640" y="3048"/>
                      <a:ext cx="8" cy="3"/>
                    </a:xfrm>
                    <a:custGeom>
                      <a:avLst/>
                      <a:gdLst>
                        <a:gd name="T0" fmla="*/ 0 w 8"/>
                        <a:gd name="T1" fmla="*/ 0 h 6"/>
                        <a:gd name="T2" fmla="*/ 3 w 8"/>
                        <a:gd name="T3" fmla="*/ 1 h 6"/>
                        <a:gd name="T4" fmla="*/ 8 w 8"/>
                        <a:gd name="T5" fmla="*/ 1 h 6"/>
                        <a:gd name="T6" fmla="*/ 5 w 8"/>
                        <a:gd name="T7" fmla="*/ 0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0" y="0"/>
                          </a:moveTo>
                          <a:lnTo>
                            <a:pt x="3" y="6"/>
                          </a:lnTo>
                          <a:lnTo>
                            <a:pt x="8" y="6"/>
                          </a:lnTo>
                          <a:lnTo>
                            <a:pt x="5" y="0"/>
                          </a:lnTo>
                          <a:lnTo>
                            <a:pt x="0" y="0"/>
                          </a:lnTo>
                          <a:close/>
                        </a:path>
                      </a:pathLst>
                    </a:custGeom>
                    <a:solidFill>
                      <a:srgbClr val="FFFFFF"/>
                    </a:solidFill>
                    <a:ln w="9525">
                      <a:noFill/>
                      <a:round/>
                      <a:headEnd/>
                      <a:tailEnd/>
                    </a:ln>
                  </p:spPr>
                  <p:txBody>
                    <a:bodyPr/>
                    <a:lstStyle/>
                    <a:p>
                      <a:endParaRPr lang="en-US"/>
                    </a:p>
                  </p:txBody>
                </p:sp>
                <p:sp>
                  <p:nvSpPr>
                    <p:cNvPr id="3521" name="Freeform 403"/>
                    <p:cNvSpPr>
                      <a:spLocks/>
                    </p:cNvSpPr>
                    <p:nvPr/>
                  </p:nvSpPr>
                  <p:spPr bwMode="auto">
                    <a:xfrm>
                      <a:off x="4644" y="3052"/>
                      <a:ext cx="8" cy="3"/>
                    </a:xfrm>
                    <a:custGeom>
                      <a:avLst/>
                      <a:gdLst>
                        <a:gd name="T0" fmla="*/ 0 w 8"/>
                        <a:gd name="T1" fmla="*/ 0 h 5"/>
                        <a:gd name="T2" fmla="*/ 3 w 8"/>
                        <a:gd name="T3" fmla="*/ 1 h 5"/>
                        <a:gd name="T4" fmla="*/ 8 w 8"/>
                        <a:gd name="T5" fmla="*/ 1 h 5"/>
                        <a:gd name="T6" fmla="*/ 5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0"/>
                          </a:moveTo>
                          <a:lnTo>
                            <a:pt x="3" y="5"/>
                          </a:lnTo>
                          <a:lnTo>
                            <a:pt x="8" y="5"/>
                          </a:lnTo>
                          <a:lnTo>
                            <a:pt x="5" y="0"/>
                          </a:lnTo>
                          <a:lnTo>
                            <a:pt x="0" y="0"/>
                          </a:lnTo>
                          <a:close/>
                        </a:path>
                      </a:pathLst>
                    </a:custGeom>
                    <a:solidFill>
                      <a:srgbClr val="FFFFFF"/>
                    </a:solidFill>
                    <a:ln w="9525">
                      <a:noFill/>
                      <a:round/>
                      <a:headEnd/>
                      <a:tailEnd/>
                    </a:ln>
                  </p:spPr>
                  <p:txBody>
                    <a:bodyPr/>
                    <a:lstStyle/>
                    <a:p>
                      <a:endParaRPr lang="en-US"/>
                    </a:p>
                  </p:txBody>
                </p:sp>
                <p:grpSp>
                  <p:nvGrpSpPr>
                    <p:cNvPr id="3930" name="Group 404"/>
                    <p:cNvGrpSpPr>
                      <a:grpSpLocks/>
                    </p:cNvGrpSpPr>
                    <p:nvPr/>
                  </p:nvGrpSpPr>
                  <p:grpSpPr bwMode="auto">
                    <a:xfrm>
                      <a:off x="4549" y="3005"/>
                      <a:ext cx="11" cy="5"/>
                      <a:chOff x="4549" y="3005"/>
                      <a:chExt cx="11" cy="5"/>
                    </a:xfrm>
                  </p:grpSpPr>
                  <p:sp>
                    <p:nvSpPr>
                      <p:cNvPr id="3562" name="Freeform 405"/>
                      <p:cNvSpPr>
                        <a:spLocks/>
                      </p:cNvSpPr>
                      <p:nvPr/>
                    </p:nvSpPr>
                    <p:spPr bwMode="auto">
                      <a:xfrm>
                        <a:off x="4549" y="3005"/>
                        <a:ext cx="3" cy="5"/>
                      </a:xfrm>
                      <a:custGeom>
                        <a:avLst/>
                        <a:gdLst>
                          <a:gd name="T0" fmla="*/ 2 w 3"/>
                          <a:gd name="T1" fmla="*/ 1 h 9"/>
                          <a:gd name="T2" fmla="*/ 0 w 3"/>
                          <a:gd name="T3" fmla="*/ 1 h 9"/>
                          <a:gd name="T4" fmla="*/ 1 w 3"/>
                          <a:gd name="T5" fmla="*/ 0 h 9"/>
                          <a:gd name="T6" fmla="*/ 3 w 3"/>
                          <a:gd name="T7" fmla="*/ 1 h 9"/>
                          <a:gd name="T8" fmla="*/ 2 w 3"/>
                          <a:gd name="T9" fmla="*/ 1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2" y="9"/>
                            </a:moveTo>
                            <a:lnTo>
                              <a:pt x="0" y="3"/>
                            </a:lnTo>
                            <a:lnTo>
                              <a:pt x="1" y="0"/>
                            </a:lnTo>
                            <a:lnTo>
                              <a:pt x="3" y="5"/>
                            </a:lnTo>
                            <a:lnTo>
                              <a:pt x="2" y="9"/>
                            </a:lnTo>
                            <a:close/>
                          </a:path>
                        </a:pathLst>
                      </a:custGeom>
                      <a:solidFill>
                        <a:srgbClr val="606060"/>
                      </a:solidFill>
                      <a:ln w="9525">
                        <a:noFill/>
                        <a:round/>
                        <a:headEnd/>
                        <a:tailEnd/>
                      </a:ln>
                    </p:spPr>
                    <p:txBody>
                      <a:bodyPr/>
                      <a:lstStyle/>
                      <a:p>
                        <a:endParaRPr lang="en-US"/>
                      </a:p>
                    </p:txBody>
                  </p:sp>
                  <p:sp>
                    <p:nvSpPr>
                      <p:cNvPr id="3563" name="Freeform 406"/>
                      <p:cNvSpPr>
                        <a:spLocks/>
                      </p:cNvSpPr>
                      <p:nvPr/>
                    </p:nvSpPr>
                    <p:spPr bwMode="auto">
                      <a:xfrm>
                        <a:off x="4550" y="3005"/>
                        <a:ext cx="7" cy="2"/>
                      </a:xfrm>
                      <a:custGeom>
                        <a:avLst/>
                        <a:gdLst>
                          <a:gd name="T0" fmla="*/ 0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6" y="2"/>
                            </a:lnTo>
                            <a:lnTo>
                              <a:pt x="7" y="5"/>
                            </a:lnTo>
                            <a:lnTo>
                              <a:pt x="2" y="5"/>
                            </a:lnTo>
                            <a:lnTo>
                              <a:pt x="1" y="3"/>
                            </a:lnTo>
                            <a:lnTo>
                              <a:pt x="0" y="0"/>
                            </a:lnTo>
                            <a:close/>
                          </a:path>
                        </a:pathLst>
                      </a:custGeom>
                      <a:solidFill>
                        <a:srgbClr val="808080"/>
                      </a:solidFill>
                      <a:ln w="9525">
                        <a:noFill/>
                        <a:round/>
                        <a:headEnd/>
                        <a:tailEnd/>
                      </a:ln>
                    </p:spPr>
                    <p:txBody>
                      <a:bodyPr/>
                      <a:lstStyle/>
                      <a:p>
                        <a:endParaRPr lang="en-US"/>
                      </a:p>
                    </p:txBody>
                  </p:sp>
                  <p:sp>
                    <p:nvSpPr>
                      <p:cNvPr id="3564" name="Freeform 407"/>
                      <p:cNvSpPr>
                        <a:spLocks/>
                      </p:cNvSpPr>
                      <p:nvPr/>
                    </p:nvSpPr>
                    <p:spPr bwMode="auto">
                      <a:xfrm>
                        <a:off x="4551" y="3007"/>
                        <a:ext cx="9" cy="3"/>
                      </a:xfrm>
                      <a:custGeom>
                        <a:avLst/>
                        <a:gdLst>
                          <a:gd name="T0" fmla="*/ 0 w 9"/>
                          <a:gd name="T1" fmla="*/ 2 h 4"/>
                          <a:gd name="T2" fmla="*/ 0 w 9"/>
                          <a:gd name="T3" fmla="*/ 2 h 4"/>
                          <a:gd name="T4" fmla="*/ 0 w 9"/>
                          <a:gd name="T5" fmla="*/ 0 h 4"/>
                          <a:gd name="T6" fmla="*/ 1 w 9"/>
                          <a:gd name="T7" fmla="*/ 0 h 4"/>
                          <a:gd name="T8" fmla="*/ 6 w 9"/>
                          <a:gd name="T9" fmla="*/ 0 h 4"/>
                          <a:gd name="T10" fmla="*/ 9 w 9"/>
                          <a:gd name="T11" fmla="*/ 2 h 4"/>
                          <a:gd name="T12" fmla="*/ 0 w 9"/>
                          <a:gd name="T13" fmla="*/ 2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3"/>
                            </a:lnTo>
                            <a:lnTo>
                              <a:pt x="0" y="0"/>
                            </a:lnTo>
                            <a:lnTo>
                              <a:pt x="1" y="0"/>
                            </a:lnTo>
                            <a:lnTo>
                              <a:pt x="6" y="0"/>
                            </a:lnTo>
                            <a:lnTo>
                              <a:pt x="9" y="4"/>
                            </a:lnTo>
                            <a:lnTo>
                              <a:pt x="0" y="4"/>
                            </a:lnTo>
                            <a:close/>
                          </a:path>
                        </a:pathLst>
                      </a:custGeom>
                      <a:solidFill>
                        <a:srgbClr val="404040"/>
                      </a:solidFill>
                      <a:ln w="9525">
                        <a:noFill/>
                        <a:round/>
                        <a:headEnd/>
                        <a:tailEnd/>
                      </a:ln>
                    </p:spPr>
                    <p:txBody>
                      <a:bodyPr/>
                      <a:lstStyle/>
                      <a:p>
                        <a:endParaRPr lang="en-US"/>
                      </a:p>
                    </p:txBody>
                  </p:sp>
                </p:grpSp>
                <p:grpSp>
                  <p:nvGrpSpPr>
                    <p:cNvPr id="3931" name="Group 408"/>
                    <p:cNvGrpSpPr>
                      <a:grpSpLocks/>
                    </p:cNvGrpSpPr>
                    <p:nvPr/>
                  </p:nvGrpSpPr>
                  <p:grpSpPr bwMode="auto">
                    <a:xfrm>
                      <a:off x="4552" y="3008"/>
                      <a:ext cx="10" cy="6"/>
                      <a:chOff x="4552" y="3008"/>
                      <a:chExt cx="10" cy="6"/>
                    </a:xfrm>
                  </p:grpSpPr>
                  <p:sp>
                    <p:nvSpPr>
                      <p:cNvPr id="3559" name="Freeform 409"/>
                      <p:cNvSpPr>
                        <a:spLocks/>
                      </p:cNvSpPr>
                      <p:nvPr/>
                    </p:nvSpPr>
                    <p:spPr bwMode="auto">
                      <a:xfrm>
                        <a:off x="4552" y="3008"/>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endParaRPr lang="en-US"/>
                      </a:p>
                    </p:txBody>
                  </p:sp>
                  <p:sp>
                    <p:nvSpPr>
                      <p:cNvPr id="3560" name="Freeform 410"/>
                      <p:cNvSpPr>
                        <a:spLocks/>
                      </p:cNvSpPr>
                      <p:nvPr/>
                    </p:nvSpPr>
                    <p:spPr bwMode="auto">
                      <a:xfrm>
                        <a:off x="4553" y="3008"/>
                        <a:ext cx="8" cy="2"/>
                      </a:xfrm>
                      <a:custGeom>
                        <a:avLst/>
                        <a:gdLst>
                          <a:gd name="T0" fmla="*/ 0 w 8"/>
                          <a:gd name="T1" fmla="*/ 0 h 5"/>
                          <a:gd name="T2" fmla="*/ 5 w 8"/>
                          <a:gd name="T3" fmla="*/ 0 h 5"/>
                          <a:gd name="T4" fmla="*/ 5 w 8"/>
                          <a:gd name="T5" fmla="*/ 0 h 5"/>
                          <a:gd name="T6" fmla="*/ 5 w 8"/>
                          <a:gd name="T7" fmla="*/ 0 h 5"/>
                          <a:gd name="T8" fmla="*/ 8 w 8"/>
                          <a:gd name="T9" fmla="*/ 0 h 5"/>
                          <a:gd name="T10" fmla="*/ 2 w 8"/>
                          <a:gd name="T11" fmla="*/ 0 h 5"/>
                          <a:gd name="T12" fmla="*/ 1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5" y="0"/>
                            </a:lnTo>
                            <a:lnTo>
                              <a:pt x="5" y="2"/>
                            </a:lnTo>
                            <a:lnTo>
                              <a:pt x="8" y="5"/>
                            </a:lnTo>
                            <a:lnTo>
                              <a:pt x="2" y="5"/>
                            </a:lnTo>
                            <a:lnTo>
                              <a:pt x="1" y="3"/>
                            </a:lnTo>
                            <a:lnTo>
                              <a:pt x="0" y="2"/>
                            </a:lnTo>
                            <a:lnTo>
                              <a:pt x="0" y="0"/>
                            </a:lnTo>
                            <a:close/>
                          </a:path>
                        </a:pathLst>
                      </a:custGeom>
                      <a:solidFill>
                        <a:srgbClr val="808080"/>
                      </a:solidFill>
                      <a:ln w="9525">
                        <a:noFill/>
                        <a:round/>
                        <a:headEnd/>
                        <a:tailEnd/>
                      </a:ln>
                    </p:spPr>
                    <p:txBody>
                      <a:bodyPr/>
                      <a:lstStyle/>
                      <a:p>
                        <a:endParaRPr lang="en-US"/>
                      </a:p>
                    </p:txBody>
                  </p:sp>
                  <p:sp>
                    <p:nvSpPr>
                      <p:cNvPr id="3561" name="Freeform 411"/>
                      <p:cNvSpPr>
                        <a:spLocks/>
                      </p:cNvSpPr>
                      <p:nvPr/>
                    </p:nvSpPr>
                    <p:spPr bwMode="auto">
                      <a:xfrm>
                        <a:off x="4554" y="3010"/>
                        <a:ext cx="8" cy="4"/>
                      </a:xfrm>
                      <a:custGeom>
                        <a:avLst/>
                        <a:gdLst>
                          <a:gd name="T0" fmla="*/ 0 w 8"/>
                          <a:gd name="T1" fmla="*/ 1 h 6"/>
                          <a:gd name="T2" fmla="*/ 0 w 8"/>
                          <a:gd name="T3" fmla="*/ 1 h 6"/>
                          <a:gd name="T4" fmla="*/ 0 w 8"/>
                          <a:gd name="T5" fmla="*/ 1 h 6"/>
                          <a:gd name="T6" fmla="*/ 1 w 8"/>
                          <a:gd name="T7" fmla="*/ 0 h 6"/>
                          <a:gd name="T8" fmla="*/ 7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7" y="0"/>
                            </a:lnTo>
                            <a:lnTo>
                              <a:pt x="8" y="6"/>
                            </a:lnTo>
                            <a:lnTo>
                              <a:pt x="0" y="6"/>
                            </a:lnTo>
                            <a:close/>
                          </a:path>
                        </a:pathLst>
                      </a:custGeom>
                      <a:solidFill>
                        <a:srgbClr val="404040"/>
                      </a:solidFill>
                      <a:ln w="9525">
                        <a:noFill/>
                        <a:round/>
                        <a:headEnd/>
                        <a:tailEnd/>
                      </a:ln>
                    </p:spPr>
                    <p:txBody>
                      <a:bodyPr/>
                      <a:lstStyle/>
                      <a:p>
                        <a:endParaRPr lang="en-US"/>
                      </a:p>
                    </p:txBody>
                  </p:sp>
                </p:grpSp>
                <p:grpSp>
                  <p:nvGrpSpPr>
                    <p:cNvPr id="3932" name="Group 412"/>
                    <p:cNvGrpSpPr>
                      <a:grpSpLocks/>
                    </p:cNvGrpSpPr>
                    <p:nvPr/>
                  </p:nvGrpSpPr>
                  <p:grpSpPr bwMode="auto">
                    <a:xfrm>
                      <a:off x="4555" y="3011"/>
                      <a:ext cx="10" cy="6"/>
                      <a:chOff x="4555" y="3011"/>
                      <a:chExt cx="10" cy="6"/>
                    </a:xfrm>
                  </p:grpSpPr>
                  <p:sp>
                    <p:nvSpPr>
                      <p:cNvPr id="3556" name="Freeform 413"/>
                      <p:cNvSpPr>
                        <a:spLocks/>
                      </p:cNvSpPr>
                      <p:nvPr/>
                    </p:nvSpPr>
                    <p:spPr bwMode="auto">
                      <a:xfrm>
                        <a:off x="4555" y="3011"/>
                        <a:ext cx="2" cy="6"/>
                      </a:xfrm>
                      <a:custGeom>
                        <a:avLst/>
                        <a:gdLst>
                          <a:gd name="T0" fmla="*/ 1 w 2"/>
                          <a:gd name="T1" fmla="*/ 1 h 11"/>
                          <a:gd name="T2" fmla="*/ 0 w 2"/>
                          <a:gd name="T3" fmla="*/ 1 h 11"/>
                          <a:gd name="T4" fmla="*/ 1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1" y="0"/>
                            </a:lnTo>
                            <a:lnTo>
                              <a:pt x="2" y="5"/>
                            </a:lnTo>
                            <a:lnTo>
                              <a:pt x="1" y="11"/>
                            </a:lnTo>
                            <a:close/>
                          </a:path>
                        </a:pathLst>
                      </a:custGeom>
                      <a:solidFill>
                        <a:srgbClr val="606060"/>
                      </a:solidFill>
                      <a:ln w="9525">
                        <a:noFill/>
                        <a:round/>
                        <a:headEnd/>
                        <a:tailEnd/>
                      </a:ln>
                    </p:spPr>
                    <p:txBody>
                      <a:bodyPr/>
                      <a:lstStyle/>
                      <a:p>
                        <a:endParaRPr lang="en-US"/>
                      </a:p>
                    </p:txBody>
                  </p:sp>
                  <p:sp>
                    <p:nvSpPr>
                      <p:cNvPr id="3557" name="Freeform 414"/>
                      <p:cNvSpPr>
                        <a:spLocks/>
                      </p:cNvSpPr>
                      <p:nvPr/>
                    </p:nvSpPr>
                    <p:spPr bwMode="auto">
                      <a:xfrm>
                        <a:off x="4556" y="3011"/>
                        <a:ext cx="7" cy="3"/>
                      </a:xfrm>
                      <a:custGeom>
                        <a:avLst/>
                        <a:gdLst>
                          <a:gd name="T0" fmla="*/ 0 w 7"/>
                          <a:gd name="T1" fmla="*/ 0 h 5"/>
                          <a:gd name="T2" fmla="*/ 5 w 7"/>
                          <a:gd name="T3" fmla="*/ 0 h 5"/>
                          <a:gd name="T4" fmla="*/ 5 w 7"/>
                          <a:gd name="T5" fmla="*/ 0 h 5"/>
                          <a:gd name="T6" fmla="*/ 6 w 7"/>
                          <a:gd name="T7" fmla="*/ 1 h 5"/>
                          <a:gd name="T8" fmla="*/ 7 w 7"/>
                          <a:gd name="T9" fmla="*/ 1 h 5"/>
                          <a:gd name="T10" fmla="*/ 1 w 7"/>
                          <a:gd name="T11" fmla="*/ 1 h 5"/>
                          <a:gd name="T12" fmla="*/ 0 w 7"/>
                          <a:gd name="T13" fmla="*/ 1 h 5"/>
                          <a:gd name="T14" fmla="*/ 0 w 7"/>
                          <a:gd name="T15" fmla="*/ 1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5" y="0"/>
                            </a:lnTo>
                            <a:lnTo>
                              <a:pt x="6" y="2"/>
                            </a:lnTo>
                            <a:lnTo>
                              <a:pt x="7" y="5"/>
                            </a:lnTo>
                            <a:lnTo>
                              <a:pt x="1" y="5"/>
                            </a:lnTo>
                            <a:lnTo>
                              <a:pt x="0" y="4"/>
                            </a:lnTo>
                            <a:lnTo>
                              <a:pt x="0" y="2"/>
                            </a:lnTo>
                            <a:lnTo>
                              <a:pt x="0" y="0"/>
                            </a:lnTo>
                            <a:close/>
                          </a:path>
                        </a:pathLst>
                      </a:custGeom>
                      <a:solidFill>
                        <a:srgbClr val="808080"/>
                      </a:solidFill>
                      <a:ln w="9525">
                        <a:noFill/>
                        <a:round/>
                        <a:headEnd/>
                        <a:tailEnd/>
                      </a:ln>
                    </p:spPr>
                    <p:txBody>
                      <a:bodyPr/>
                      <a:lstStyle/>
                      <a:p>
                        <a:endParaRPr lang="en-US"/>
                      </a:p>
                    </p:txBody>
                  </p:sp>
                  <p:sp>
                    <p:nvSpPr>
                      <p:cNvPr id="3558" name="Freeform 415"/>
                      <p:cNvSpPr>
                        <a:spLocks/>
                      </p:cNvSpPr>
                      <p:nvPr/>
                    </p:nvSpPr>
                    <p:spPr bwMode="auto">
                      <a:xfrm>
                        <a:off x="4556" y="3014"/>
                        <a:ext cx="9" cy="3"/>
                      </a:xfrm>
                      <a:custGeom>
                        <a:avLst/>
                        <a:gdLst>
                          <a:gd name="T0" fmla="*/ 0 w 9"/>
                          <a:gd name="T1" fmla="*/ 1 h 6"/>
                          <a:gd name="T2" fmla="*/ 0 w 9"/>
                          <a:gd name="T3" fmla="*/ 1 h 6"/>
                          <a:gd name="T4" fmla="*/ 1 w 9"/>
                          <a:gd name="T5" fmla="*/ 1 h 6"/>
                          <a:gd name="T6" fmla="*/ 1 w 9"/>
                          <a:gd name="T7" fmla="*/ 0 h 6"/>
                          <a:gd name="T8" fmla="*/ 7 w 9"/>
                          <a:gd name="T9" fmla="*/ 0 h 6"/>
                          <a:gd name="T10" fmla="*/ 9 w 9"/>
                          <a:gd name="T11" fmla="*/ 1 h 6"/>
                          <a:gd name="T12" fmla="*/ 0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6"/>
                            </a:moveTo>
                            <a:lnTo>
                              <a:pt x="0" y="3"/>
                            </a:lnTo>
                            <a:lnTo>
                              <a:pt x="1" y="2"/>
                            </a:lnTo>
                            <a:lnTo>
                              <a:pt x="1" y="0"/>
                            </a:lnTo>
                            <a:lnTo>
                              <a:pt x="7" y="0"/>
                            </a:lnTo>
                            <a:lnTo>
                              <a:pt x="9" y="6"/>
                            </a:lnTo>
                            <a:lnTo>
                              <a:pt x="0" y="6"/>
                            </a:lnTo>
                            <a:close/>
                          </a:path>
                        </a:pathLst>
                      </a:custGeom>
                      <a:solidFill>
                        <a:srgbClr val="404040"/>
                      </a:solidFill>
                      <a:ln w="9525">
                        <a:noFill/>
                        <a:round/>
                        <a:headEnd/>
                        <a:tailEnd/>
                      </a:ln>
                    </p:spPr>
                    <p:txBody>
                      <a:bodyPr/>
                      <a:lstStyle/>
                      <a:p>
                        <a:endParaRPr lang="en-US"/>
                      </a:p>
                    </p:txBody>
                  </p:sp>
                </p:grpSp>
                <p:grpSp>
                  <p:nvGrpSpPr>
                    <p:cNvPr id="3933" name="Group 416"/>
                    <p:cNvGrpSpPr>
                      <a:grpSpLocks/>
                    </p:cNvGrpSpPr>
                    <p:nvPr/>
                  </p:nvGrpSpPr>
                  <p:grpSpPr bwMode="auto">
                    <a:xfrm>
                      <a:off x="4557" y="3015"/>
                      <a:ext cx="11" cy="6"/>
                      <a:chOff x="4557" y="3015"/>
                      <a:chExt cx="11" cy="6"/>
                    </a:xfrm>
                  </p:grpSpPr>
                  <p:sp>
                    <p:nvSpPr>
                      <p:cNvPr id="3553" name="Freeform 417"/>
                      <p:cNvSpPr>
                        <a:spLocks/>
                      </p:cNvSpPr>
                      <p:nvPr/>
                    </p:nvSpPr>
                    <p:spPr bwMode="auto">
                      <a:xfrm>
                        <a:off x="4557" y="3015"/>
                        <a:ext cx="4" cy="6"/>
                      </a:xfrm>
                      <a:custGeom>
                        <a:avLst/>
                        <a:gdLst>
                          <a:gd name="T0" fmla="*/ 3 w 4"/>
                          <a:gd name="T1" fmla="*/ 1 h 11"/>
                          <a:gd name="T2" fmla="*/ 0 w 4"/>
                          <a:gd name="T3" fmla="*/ 1 h 11"/>
                          <a:gd name="T4" fmla="*/ 1 w 4"/>
                          <a:gd name="T5" fmla="*/ 0 h 11"/>
                          <a:gd name="T6" fmla="*/ 4 w 4"/>
                          <a:gd name="T7" fmla="*/ 1 h 11"/>
                          <a:gd name="T8" fmla="*/ 3 w 4"/>
                          <a:gd name="T9" fmla="*/ 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11"/>
                            </a:moveTo>
                            <a:lnTo>
                              <a:pt x="0" y="5"/>
                            </a:lnTo>
                            <a:lnTo>
                              <a:pt x="1" y="0"/>
                            </a:lnTo>
                            <a:lnTo>
                              <a:pt x="4" y="5"/>
                            </a:lnTo>
                            <a:lnTo>
                              <a:pt x="3" y="11"/>
                            </a:lnTo>
                            <a:close/>
                          </a:path>
                        </a:pathLst>
                      </a:custGeom>
                      <a:solidFill>
                        <a:srgbClr val="A0A0A0"/>
                      </a:solidFill>
                      <a:ln w="9525">
                        <a:noFill/>
                        <a:round/>
                        <a:headEnd/>
                        <a:tailEnd/>
                      </a:ln>
                    </p:spPr>
                    <p:txBody>
                      <a:bodyPr/>
                      <a:lstStyle/>
                      <a:p>
                        <a:endParaRPr lang="en-US"/>
                      </a:p>
                    </p:txBody>
                  </p:sp>
                  <p:sp>
                    <p:nvSpPr>
                      <p:cNvPr id="3554" name="Freeform 418"/>
                      <p:cNvSpPr>
                        <a:spLocks/>
                      </p:cNvSpPr>
                      <p:nvPr/>
                    </p:nvSpPr>
                    <p:spPr bwMode="auto">
                      <a:xfrm>
                        <a:off x="4558" y="3015"/>
                        <a:ext cx="8" cy="2"/>
                      </a:xfrm>
                      <a:custGeom>
                        <a:avLst/>
                        <a:gdLst>
                          <a:gd name="T0" fmla="*/ 0 w 8"/>
                          <a:gd name="T1" fmla="*/ 0 h 5"/>
                          <a:gd name="T2" fmla="*/ 6 w 8"/>
                          <a:gd name="T3" fmla="*/ 0 h 5"/>
                          <a:gd name="T4" fmla="*/ 6 w 8"/>
                          <a:gd name="T5" fmla="*/ 0 h 5"/>
                          <a:gd name="T6" fmla="*/ 7 w 8"/>
                          <a:gd name="T7" fmla="*/ 0 h 5"/>
                          <a:gd name="T8" fmla="*/ 8 w 8"/>
                          <a:gd name="T9" fmla="*/ 0 h 5"/>
                          <a:gd name="T10" fmla="*/ 3 w 8"/>
                          <a:gd name="T11" fmla="*/ 0 h 5"/>
                          <a:gd name="T12" fmla="*/ 2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6" y="0"/>
                            </a:lnTo>
                            <a:lnTo>
                              <a:pt x="6" y="2"/>
                            </a:lnTo>
                            <a:lnTo>
                              <a:pt x="7" y="2"/>
                            </a:lnTo>
                            <a:lnTo>
                              <a:pt x="8" y="5"/>
                            </a:lnTo>
                            <a:lnTo>
                              <a:pt x="3" y="5"/>
                            </a:lnTo>
                            <a:lnTo>
                              <a:pt x="2" y="3"/>
                            </a:lnTo>
                            <a:lnTo>
                              <a:pt x="0" y="2"/>
                            </a:lnTo>
                            <a:lnTo>
                              <a:pt x="0" y="0"/>
                            </a:lnTo>
                            <a:close/>
                          </a:path>
                        </a:pathLst>
                      </a:custGeom>
                      <a:solidFill>
                        <a:srgbClr val="E0E0E0"/>
                      </a:solidFill>
                      <a:ln w="9525">
                        <a:noFill/>
                        <a:round/>
                        <a:headEnd/>
                        <a:tailEnd/>
                      </a:ln>
                    </p:spPr>
                    <p:txBody>
                      <a:bodyPr/>
                      <a:lstStyle/>
                      <a:p>
                        <a:endParaRPr lang="en-US"/>
                      </a:p>
                    </p:txBody>
                  </p:sp>
                  <p:sp>
                    <p:nvSpPr>
                      <p:cNvPr id="3555" name="Freeform 419"/>
                      <p:cNvSpPr>
                        <a:spLocks/>
                      </p:cNvSpPr>
                      <p:nvPr/>
                    </p:nvSpPr>
                    <p:spPr bwMode="auto">
                      <a:xfrm>
                        <a:off x="4560" y="3017"/>
                        <a:ext cx="8" cy="4"/>
                      </a:xfrm>
                      <a:custGeom>
                        <a:avLst/>
                        <a:gdLst>
                          <a:gd name="T0" fmla="*/ 0 w 8"/>
                          <a:gd name="T1" fmla="*/ 1 h 6"/>
                          <a:gd name="T2" fmla="*/ 0 w 8"/>
                          <a:gd name="T3" fmla="*/ 1 h 6"/>
                          <a:gd name="T4" fmla="*/ 0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0" y="1"/>
                            </a:lnTo>
                            <a:lnTo>
                              <a:pt x="1" y="0"/>
                            </a:lnTo>
                            <a:lnTo>
                              <a:pt x="6" y="0"/>
                            </a:lnTo>
                            <a:lnTo>
                              <a:pt x="8" y="6"/>
                            </a:lnTo>
                            <a:lnTo>
                              <a:pt x="0" y="6"/>
                            </a:lnTo>
                            <a:close/>
                          </a:path>
                        </a:pathLst>
                      </a:custGeom>
                      <a:solidFill>
                        <a:srgbClr val="C0C0C0"/>
                      </a:solidFill>
                      <a:ln w="9525">
                        <a:noFill/>
                        <a:round/>
                        <a:headEnd/>
                        <a:tailEnd/>
                      </a:ln>
                    </p:spPr>
                    <p:txBody>
                      <a:bodyPr/>
                      <a:lstStyle/>
                      <a:p>
                        <a:endParaRPr lang="en-US"/>
                      </a:p>
                    </p:txBody>
                  </p:sp>
                </p:grpSp>
                <p:grpSp>
                  <p:nvGrpSpPr>
                    <p:cNvPr id="3934" name="Group 420"/>
                    <p:cNvGrpSpPr>
                      <a:grpSpLocks/>
                    </p:cNvGrpSpPr>
                    <p:nvPr/>
                  </p:nvGrpSpPr>
                  <p:grpSpPr bwMode="auto">
                    <a:xfrm>
                      <a:off x="4560" y="3019"/>
                      <a:ext cx="26" cy="24"/>
                      <a:chOff x="4560" y="3019"/>
                      <a:chExt cx="26" cy="24"/>
                    </a:xfrm>
                  </p:grpSpPr>
                  <p:sp>
                    <p:nvSpPr>
                      <p:cNvPr id="3550" name="Freeform 421"/>
                      <p:cNvSpPr>
                        <a:spLocks/>
                      </p:cNvSpPr>
                      <p:nvPr/>
                    </p:nvSpPr>
                    <p:spPr bwMode="auto">
                      <a:xfrm>
                        <a:off x="4560" y="3019"/>
                        <a:ext cx="17" cy="24"/>
                      </a:xfrm>
                      <a:custGeom>
                        <a:avLst/>
                        <a:gdLst>
                          <a:gd name="T0" fmla="*/ 16 w 17"/>
                          <a:gd name="T1" fmla="*/ 1 h 48"/>
                          <a:gd name="T2" fmla="*/ 0 w 17"/>
                          <a:gd name="T3" fmla="*/ 1 h 48"/>
                          <a:gd name="T4" fmla="*/ 2 w 17"/>
                          <a:gd name="T5" fmla="*/ 0 h 48"/>
                          <a:gd name="T6" fmla="*/ 17 w 17"/>
                          <a:gd name="T7" fmla="*/ 1 h 48"/>
                          <a:gd name="T8" fmla="*/ 16 w 17"/>
                          <a:gd name="T9" fmla="*/ 1 h 48"/>
                          <a:gd name="T10" fmla="*/ 0 60000 65536"/>
                          <a:gd name="T11" fmla="*/ 0 60000 65536"/>
                          <a:gd name="T12" fmla="*/ 0 60000 65536"/>
                          <a:gd name="T13" fmla="*/ 0 60000 65536"/>
                          <a:gd name="T14" fmla="*/ 0 60000 65536"/>
                          <a:gd name="T15" fmla="*/ 0 w 17"/>
                          <a:gd name="T16" fmla="*/ 0 h 48"/>
                          <a:gd name="T17" fmla="*/ 17 w 17"/>
                          <a:gd name="T18" fmla="*/ 48 h 48"/>
                        </a:gdLst>
                        <a:ahLst/>
                        <a:cxnLst>
                          <a:cxn ang="T10">
                            <a:pos x="T0" y="T1"/>
                          </a:cxn>
                          <a:cxn ang="T11">
                            <a:pos x="T2" y="T3"/>
                          </a:cxn>
                          <a:cxn ang="T12">
                            <a:pos x="T4" y="T5"/>
                          </a:cxn>
                          <a:cxn ang="T13">
                            <a:pos x="T6" y="T7"/>
                          </a:cxn>
                          <a:cxn ang="T14">
                            <a:pos x="T8" y="T9"/>
                          </a:cxn>
                        </a:cxnLst>
                        <a:rect l="T15" t="T16" r="T17" b="T18"/>
                        <a:pathLst>
                          <a:path w="17" h="48">
                            <a:moveTo>
                              <a:pt x="16" y="48"/>
                            </a:moveTo>
                            <a:lnTo>
                              <a:pt x="0" y="5"/>
                            </a:lnTo>
                            <a:lnTo>
                              <a:pt x="2" y="0"/>
                            </a:lnTo>
                            <a:lnTo>
                              <a:pt x="17" y="42"/>
                            </a:lnTo>
                            <a:lnTo>
                              <a:pt x="16" y="48"/>
                            </a:lnTo>
                            <a:close/>
                          </a:path>
                        </a:pathLst>
                      </a:custGeom>
                      <a:solidFill>
                        <a:srgbClr val="A0A0A0"/>
                      </a:solidFill>
                      <a:ln w="9525">
                        <a:noFill/>
                        <a:round/>
                        <a:headEnd/>
                        <a:tailEnd/>
                      </a:ln>
                    </p:spPr>
                    <p:txBody>
                      <a:bodyPr/>
                      <a:lstStyle/>
                      <a:p>
                        <a:endParaRPr lang="en-US"/>
                      </a:p>
                    </p:txBody>
                  </p:sp>
                  <p:sp>
                    <p:nvSpPr>
                      <p:cNvPr id="3551" name="Freeform 422"/>
                      <p:cNvSpPr>
                        <a:spLocks/>
                      </p:cNvSpPr>
                      <p:nvPr/>
                    </p:nvSpPr>
                    <p:spPr bwMode="auto">
                      <a:xfrm>
                        <a:off x="4562" y="3019"/>
                        <a:ext cx="23" cy="21"/>
                      </a:xfrm>
                      <a:custGeom>
                        <a:avLst/>
                        <a:gdLst>
                          <a:gd name="T0" fmla="*/ 0 w 23"/>
                          <a:gd name="T1" fmla="*/ 0 h 42"/>
                          <a:gd name="T2" fmla="*/ 5 w 23"/>
                          <a:gd name="T3" fmla="*/ 0 h 42"/>
                          <a:gd name="T4" fmla="*/ 5 w 23"/>
                          <a:gd name="T5" fmla="*/ 0 h 42"/>
                          <a:gd name="T6" fmla="*/ 6 w 23"/>
                          <a:gd name="T7" fmla="*/ 1 h 42"/>
                          <a:gd name="T8" fmla="*/ 23 w 23"/>
                          <a:gd name="T9" fmla="*/ 1 h 42"/>
                          <a:gd name="T10" fmla="*/ 15 w 23"/>
                          <a:gd name="T11" fmla="*/ 1 h 42"/>
                          <a:gd name="T12" fmla="*/ 1 w 23"/>
                          <a:gd name="T13" fmla="*/ 1 h 42"/>
                          <a:gd name="T14" fmla="*/ 0 w 23"/>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42"/>
                          <a:gd name="T26" fmla="*/ 23 w 23"/>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42">
                            <a:moveTo>
                              <a:pt x="0" y="0"/>
                            </a:moveTo>
                            <a:lnTo>
                              <a:pt x="5" y="0"/>
                            </a:lnTo>
                            <a:lnTo>
                              <a:pt x="6" y="2"/>
                            </a:lnTo>
                            <a:lnTo>
                              <a:pt x="23" y="42"/>
                            </a:lnTo>
                            <a:lnTo>
                              <a:pt x="15" y="42"/>
                            </a:lnTo>
                            <a:lnTo>
                              <a:pt x="1" y="2"/>
                            </a:lnTo>
                            <a:lnTo>
                              <a:pt x="0" y="0"/>
                            </a:lnTo>
                            <a:close/>
                          </a:path>
                        </a:pathLst>
                      </a:custGeom>
                      <a:solidFill>
                        <a:srgbClr val="E0E0E0"/>
                      </a:solidFill>
                      <a:ln w="9525">
                        <a:noFill/>
                        <a:round/>
                        <a:headEnd/>
                        <a:tailEnd/>
                      </a:ln>
                    </p:spPr>
                    <p:txBody>
                      <a:bodyPr/>
                      <a:lstStyle/>
                      <a:p>
                        <a:endParaRPr lang="en-US"/>
                      </a:p>
                    </p:txBody>
                  </p:sp>
                  <p:sp>
                    <p:nvSpPr>
                      <p:cNvPr id="3552" name="Freeform 423"/>
                      <p:cNvSpPr>
                        <a:spLocks/>
                      </p:cNvSpPr>
                      <p:nvPr/>
                    </p:nvSpPr>
                    <p:spPr bwMode="auto">
                      <a:xfrm>
                        <a:off x="4576" y="3040"/>
                        <a:ext cx="10" cy="2"/>
                      </a:xfrm>
                      <a:custGeom>
                        <a:avLst/>
                        <a:gdLst>
                          <a:gd name="T0" fmla="*/ 0 w 10"/>
                          <a:gd name="T1" fmla="*/ 0 h 5"/>
                          <a:gd name="T2" fmla="*/ 1 w 10"/>
                          <a:gd name="T3" fmla="*/ 0 h 5"/>
                          <a:gd name="T4" fmla="*/ 1 w 10"/>
                          <a:gd name="T5" fmla="*/ 0 h 5"/>
                          <a:gd name="T6" fmla="*/ 2 w 10"/>
                          <a:gd name="T7" fmla="*/ 0 h 5"/>
                          <a:gd name="T8" fmla="*/ 9 w 10"/>
                          <a:gd name="T9" fmla="*/ 0 h 5"/>
                          <a:gd name="T10" fmla="*/ 10 w 10"/>
                          <a:gd name="T11" fmla="*/ 0 h 5"/>
                          <a:gd name="T12" fmla="*/ 0 w 10"/>
                          <a:gd name="T13" fmla="*/ 0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5"/>
                            </a:moveTo>
                            <a:lnTo>
                              <a:pt x="1" y="3"/>
                            </a:lnTo>
                            <a:lnTo>
                              <a:pt x="1" y="2"/>
                            </a:lnTo>
                            <a:lnTo>
                              <a:pt x="2" y="0"/>
                            </a:lnTo>
                            <a:lnTo>
                              <a:pt x="9" y="0"/>
                            </a:lnTo>
                            <a:lnTo>
                              <a:pt x="10" y="5"/>
                            </a:lnTo>
                            <a:lnTo>
                              <a:pt x="0" y="5"/>
                            </a:lnTo>
                            <a:close/>
                          </a:path>
                        </a:pathLst>
                      </a:custGeom>
                      <a:solidFill>
                        <a:srgbClr val="C0C0C0"/>
                      </a:solidFill>
                      <a:ln w="9525">
                        <a:noFill/>
                        <a:round/>
                        <a:headEnd/>
                        <a:tailEnd/>
                      </a:ln>
                    </p:spPr>
                    <p:txBody>
                      <a:bodyPr/>
                      <a:lstStyle/>
                      <a:p>
                        <a:endParaRPr lang="en-US"/>
                      </a:p>
                    </p:txBody>
                  </p:sp>
                </p:grpSp>
                <p:grpSp>
                  <p:nvGrpSpPr>
                    <p:cNvPr id="3935" name="Group 424"/>
                    <p:cNvGrpSpPr>
                      <a:grpSpLocks/>
                    </p:cNvGrpSpPr>
                    <p:nvPr/>
                  </p:nvGrpSpPr>
                  <p:grpSpPr bwMode="auto">
                    <a:xfrm>
                      <a:off x="4578" y="3041"/>
                      <a:ext cx="10" cy="5"/>
                      <a:chOff x="4578" y="3041"/>
                      <a:chExt cx="10" cy="5"/>
                    </a:xfrm>
                  </p:grpSpPr>
                  <p:sp>
                    <p:nvSpPr>
                      <p:cNvPr id="3547" name="Freeform 425"/>
                      <p:cNvSpPr>
                        <a:spLocks/>
                      </p:cNvSpPr>
                      <p:nvPr/>
                    </p:nvSpPr>
                    <p:spPr bwMode="auto">
                      <a:xfrm>
                        <a:off x="4578" y="3041"/>
                        <a:ext cx="3" cy="5"/>
                      </a:xfrm>
                      <a:custGeom>
                        <a:avLst/>
                        <a:gdLst>
                          <a:gd name="T0" fmla="*/ 2 w 3"/>
                          <a:gd name="T1" fmla="*/ 1 h 10"/>
                          <a:gd name="T2" fmla="*/ 0 w 3"/>
                          <a:gd name="T3" fmla="*/ 1 h 10"/>
                          <a:gd name="T4" fmla="*/ 0 w 3"/>
                          <a:gd name="T5" fmla="*/ 0 h 10"/>
                          <a:gd name="T6" fmla="*/ 3 w 3"/>
                          <a:gd name="T7" fmla="*/ 1 h 10"/>
                          <a:gd name="T8" fmla="*/ 2 w 3"/>
                          <a:gd name="T9" fmla="*/ 1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lnTo>
                              <a:pt x="0" y="4"/>
                            </a:lnTo>
                            <a:lnTo>
                              <a:pt x="0" y="0"/>
                            </a:lnTo>
                            <a:lnTo>
                              <a:pt x="3" y="4"/>
                            </a:lnTo>
                            <a:lnTo>
                              <a:pt x="2" y="10"/>
                            </a:lnTo>
                            <a:close/>
                          </a:path>
                        </a:pathLst>
                      </a:custGeom>
                      <a:solidFill>
                        <a:srgbClr val="606060"/>
                      </a:solidFill>
                      <a:ln w="9525">
                        <a:noFill/>
                        <a:round/>
                        <a:headEnd/>
                        <a:tailEnd/>
                      </a:ln>
                    </p:spPr>
                    <p:txBody>
                      <a:bodyPr/>
                      <a:lstStyle/>
                      <a:p>
                        <a:endParaRPr lang="en-US"/>
                      </a:p>
                    </p:txBody>
                  </p:sp>
                  <p:sp>
                    <p:nvSpPr>
                      <p:cNvPr id="3548" name="Freeform 426"/>
                      <p:cNvSpPr>
                        <a:spLocks/>
                      </p:cNvSpPr>
                      <p:nvPr/>
                    </p:nvSpPr>
                    <p:spPr bwMode="auto">
                      <a:xfrm>
                        <a:off x="4578" y="3041"/>
                        <a:ext cx="8" cy="2"/>
                      </a:xfrm>
                      <a:custGeom>
                        <a:avLst/>
                        <a:gdLst>
                          <a:gd name="T0" fmla="*/ 2 w 8"/>
                          <a:gd name="T1" fmla="*/ 0 h 4"/>
                          <a:gd name="T2" fmla="*/ 6 w 8"/>
                          <a:gd name="T3" fmla="*/ 0 h 4"/>
                          <a:gd name="T4" fmla="*/ 6 w 8"/>
                          <a:gd name="T5" fmla="*/ 1 h 4"/>
                          <a:gd name="T6" fmla="*/ 7 w 8"/>
                          <a:gd name="T7" fmla="*/ 1 h 4"/>
                          <a:gd name="T8" fmla="*/ 8 w 8"/>
                          <a:gd name="T9" fmla="*/ 1 h 4"/>
                          <a:gd name="T10" fmla="*/ 3 w 8"/>
                          <a:gd name="T11" fmla="*/ 1 h 4"/>
                          <a:gd name="T12" fmla="*/ 2 w 8"/>
                          <a:gd name="T13" fmla="*/ 1 h 4"/>
                          <a:gd name="T14" fmla="*/ 0 w 8"/>
                          <a:gd name="T15" fmla="*/ 1 h 4"/>
                          <a:gd name="T16" fmla="*/ 2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2" y="0"/>
                            </a:moveTo>
                            <a:lnTo>
                              <a:pt x="6" y="0"/>
                            </a:lnTo>
                            <a:lnTo>
                              <a:pt x="6" y="1"/>
                            </a:lnTo>
                            <a:lnTo>
                              <a:pt x="7" y="1"/>
                            </a:lnTo>
                            <a:lnTo>
                              <a:pt x="8" y="4"/>
                            </a:lnTo>
                            <a:lnTo>
                              <a:pt x="3" y="4"/>
                            </a:lnTo>
                            <a:lnTo>
                              <a:pt x="2" y="3"/>
                            </a:lnTo>
                            <a:lnTo>
                              <a:pt x="0" y="1"/>
                            </a:lnTo>
                            <a:lnTo>
                              <a:pt x="2" y="0"/>
                            </a:lnTo>
                            <a:close/>
                          </a:path>
                        </a:pathLst>
                      </a:custGeom>
                      <a:solidFill>
                        <a:srgbClr val="808080"/>
                      </a:solidFill>
                      <a:ln w="9525">
                        <a:noFill/>
                        <a:round/>
                        <a:headEnd/>
                        <a:tailEnd/>
                      </a:ln>
                    </p:spPr>
                    <p:txBody>
                      <a:bodyPr/>
                      <a:lstStyle/>
                      <a:p>
                        <a:endParaRPr lang="en-US"/>
                      </a:p>
                    </p:txBody>
                  </p:sp>
                  <p:sp>
                    <p:nvSpPr>
                      <p:cNvPr id="3549" name="Freeform 427"/>
                      <p:cNvSpPr>
                        <a:spLocks/>
                      </p:cNvSpPr>
                      <p:nvPr/>
                    </p:nvSpPr>
                    <p:spPr bwMode="auto">
                      <a:xfrm>
                        <a:off x="4580" y="3043"/>
                        <a:ext cx="8" cy="3"/>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2"/>
                            </a:lnTo>
                            <a:lnTo>
                              <a:pt x="1" y="0"/>
                            </a:lnTo>
                            <a:lnTo>
                              <a:pt x="6" y="0"/>
                            </a:lnTo>
                            <a:lnTo>
                              <a:pt x="8" y="6"/>
                            </a:lnTo>
                            <a:lnTo>
                              <a:pt x="0" y="6"/>
                            </a:lnTo>
                            <a:close/>
                          </a:path>
                        </a:pathLst>
                      </a:custGeom>
                      <a:solidFill>
                        <a:srgbClr val="404040"/>
                      </a:solidFill>
                      <a:ln w="9525">
                        <a:noFill/>
                        <a:round/>
                        <a:headEnd/>
                        <a:tailEnd/>
                      </a:ln>
                    </p:spPr>
                    <p:txBody>
                      <a:bodyPr/>
                      <a:lstStyle/>
                      <a:p>
                        <a:endParaRPr lang="en-US"/>
                      </a:p>
                    </p:txBody>
                  </p:sp>
                </p:grpSp>
                <p:grpSp>
                  <p:nvGrpSpPr>
                    <p:cNvPr id="3262" name="Group 428"/>
                    <p:cNvGrpSpPr>
                      <a:grpSpLocks/>
                    </p:cNvGrpSpPr>
                    <p:nvPr/>
                  </p:nvGrpSpPr>
                  <p:grpSpPr bwMode="auto">
                    <a:xfrm>
                      <a:off x="4581" y="3045"/>
                      <a:ext cx="9" cy="4"/>
                      <a:chOff x="4581" y="3045"/>
                      <a:chExt cx="9" cy="4"/>
                    </a:xfrm>
                  </p:grpSpPr>
                  <p:sp>
                    <p:nvSpPr>
                      <p:cNvPr id="3544" name="Freeform 429"/>
                      <p:cNvSpPr>
                        <a:spLocks/>
                      </p:cNvSpPr>
                      <p:nvPr/>
                    </p:nvSpPr>
                    <p:spPr bwMode="auto">
                      <a:xfrm>
                        <a:off x="4581" y="3045"/>
                        <a:ext cx="2" cy="4"/>
                      </a:xfrm>
                      <a:custGeom>
                        <a:avLst/>
                        <a:gdLst>
                          <a:gd name="T0" fmla="*/ 1 w 2"/>
                          <a:gd name="T1" fmla="*/ 0 h 10"/>
                          <a:gd name="T2" fmla="*/ 0 w 2"/>
                          <a:gd name="T3" fmla="*/ 0 h 10"/>
                          <a:gd name="T4" fmla="*/ 1 w 2"/>
                          <a:gd name="T5" fmla="*/ 0 h 10"/>
                          <a:gd name="T6" fmla="*/ 2 w 2"/>
                          <a:gd name="T7" fmla="*/ 0 h 10"/>
                          <a:gd name="T8" fmla="*/ 1 w 2"/>
                          <a:gd name="T9" fmla="*/ 0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1" y="10"/>
                            </a:moveTo>
                            <a:lnTo>
                              <a:pt x="0" y="3"/>
                            </a:lnTo>
                            <a:lnTo>
                              <a:pt x="1" y="0"/>
                            </a:lnTo>
                            <a:lnTo>
                              <a:pt x="2" y="5"/>
                            </a:lnTo>
                            <a:lnTo>
                              <a:pt x="1" y="10"/>
                            </a:lnTo>
                            <a:close/>
                          </a:path>
                        </a:pathLst>
                      </a:custGeom>
                      <a:solidFill>
                        <a:srgbClr val="606060"/>
                      </a:solidFill>
                      <a:ln w="9525">
                        <a:noFill/>
                        <a:round/>
                        <a:headEnd/>
                        <a:tailEnd/>
                      </a:ln>
                    </p:spPr>
                    <p:txBody>
                      <a:bodyPr/>
                      <a:lstStyle/>
                      <a:p>
                        <a:endParaRPr lang="en-US"/>
                      </a:p>
                    </p:txBody>
                  </p:sp>
                  <p:sp>
                    <p:nvSpPr>
                      <p:cNvPr id="3545" name="Freeform 430"/>
                      <p:cNvSpPr>
                        <a:spLocks/>
                      </p:cNvSpPr>
                      <p:nvPr/>
                    </p:nvSpPr>
                    <p:spPr bwMode="auto">
                      <a:xfrm>
                        <a:off x="4582" y="3045"/>
                        <a:ext cx="7" cy="2"/>
                      </a:xfrm>
                      <a:custGeom>
                        <a:avLst/>
                        <a:gdLst>
                          <a:gd name="T0" fmla="*/ 0 w 7"/>
                          <a:gd name="T1" fmla="*/ 0 h 5"/>
                          <a:gd name="T2" fmla="*/ 5 w 7"/>
                          <a:gd name="T3" fmla="*/ 0 h 5"/>
                          <a:gd name="T4" fmla="*/ 5 w 7"/>
                          <a:gd name="T5" fmla="*/ 0 h 5"/>
                          <a:gd name="T6" fmla="*/ 5 w 7"/>
                          <a:gd name="T7" fmla="*/ 0 h 5"/>
                          <a:gd name="T8" fmla="*/ 7 w 7"/>
                          <a:gd name="T9" fmla="*/ 0 h 5"/>
                          <a:gd name="T10" fmla="*/ 2 w 7"/>
                          <a:gd name="T11" fmla="*/ 0 h 5"/>
                          <a:gd name="T12" fmla="*/ 1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0"/>
                            </a:moveTo>
                            <a:lnTo>
                              <a:pt x="5" y="0"/>
                            </a:lnTo>
                            <a:lnTo>
                              <a:pt x="5" y="2"/>
                            </a:lnTo>
                            <a:lnTo>
                              <a:pt x="7" y="5"/>
                            </a:lnTo>
                            <a:lnTo>
                              <a:pt x="2" y="5"/>
                            </a:lnTo>
                            <a:lnTo>
                              <a:pt x="1" y="3"/>
                            </a:lnTo>
                            <a:lnTo>
                              <a:pt x="0" y="0"/>
                            </a:lnTo>
                            <a:close/>
                          </a:path>
                        </a:pathLst>
                      </a:custGeom>
                      <a:solidFill>
                        <a:srgbClr val="808080"/>
                      </a:solidFill>
                      <a:ln w="9525">
                        <a:noFill/>
                        <a:round/>
                        <a:headEnd/>
                        <a:tailEnd/>
                      </a:ln>
                    </p:spPr>
                    <p:txBody>
                      <a:bodyPr/>
                      <a:lstStyle/>
                      <a:p>
                        <a:endParaRPr lang="en-US"/>
                      </a:p>
                    </p:txBody>
                  </p:sp>
                  <p:sp>
                    <p:nvSpPr>
                      <p:cNvPr id="3546" name="Freeform 431"/>
                      <p:cNvSpPr>
                        <a:spLocks/>
                      </p:cNvSpPr>
                      <p:nvPr/>
                    </p:nvSpPr>
                    <p:spPr bwMode="auto">
                      <a:xfrm>
                        <a:off x="4583" y="3047"/>
                        <a:ext cx="7" cy="2"/>
                      </a:xfrm>
                      <a:custGeom>
                        <a:avLst/>
                        <a:gdLst>
                          <a:gd name="T0" fmla="*/ 0 w 7"/>
                          <a:gd name="T1" fmla="*/ 0 h 5"/>
                          <a:gd name="T2" fmla="*/ 0 w 7"/>
                          <a:gd name="T3" fmla="*/ 0 h 5"/>
                          <a:gd name="T4" fmla="*/ 0 w 7"/>
                          <a:gd name="T5" fmla="*/ 0 h 5"/>
                          <a:gd name="T6" fmla="*/ 1 w 7"/>
                          <a:gd name="T7" fmla="*/ 0 h 5"/>
                          <a:gd name="T8" fmla="*/ 6 w 7"/>
                          <a:gd name="T9" fmla="*/ 0 h 5"/>
                          <a:gd name="T10" fmla="*/ 7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0" y="0"/>
                            </a:lnTo>
                            <a:lnTo>
                              <a:pt x="1" y="0"/>
                            </a:lnTo>
                            <a:lnTo>
                              <a:pt x="6" y="0"/>
                            </a:lnTo>
                            <a:lnTo>
                              <a:pt x="7" y="5"/>
                            </a:lnTo>
                            <a:lnTo>
                              <a:pt x="0" y="5"/>
                            </a:lnTo>
                            <a:close/>
                          </a:path>
                        </a:pathLst>
                      </a:custGeom>
                      <a:solidFill>
                        <a:srgbClr val="404040"/>
                      </a:solidFill>
                      <a:ln w="9525">
                        <a:noFill/>
                        <a:round/>
                        <a:headEnd/>
                        <a:tailEnd/>
                      </a:ln>
                    </p:spPr>
                    <p:txBody>
                      <a:bodyPr/>
                      <a:lstStyle/>
                      <a:p>
                        <a:endParaRPr lang="en-US"/>
                      </a:p>
                    </p:txBody>
                  </p:sp>
                </p:grpSp>
                <p:grpSp>
                  <p:nvGrpSpPr>
                    <p:cNvPr id="3264" name="Group 432"/>
                    <p:cNvGrpSpPr>
                      <a:grpSpLocks/>
                    </p:cNvGrpSpPr>
                    <p:nvPr/>
                  </p:nvGrpSpPr>
                  <p:grpSpPr bwMode="auto">
                    <a:xfrm>
                      <a:off x="4627" y="3057"/>
                      <a:ext cx="9" cy="6"/>
                      <a:chOff x="4627" y="3057"/>
                      <a:chExt cx="9" cy="6"/>
                    </a:xfrm>
                  </p:grpSpPr>
                  <p:sp>
                    <p:nvSpPr>
                      <p:cNvPr id="3541" name="Freeform 433"/>
                      <p:cNvSpPr>
                        <a:spLocks/>
                      </p:cNvSpPr>
                      <p:nvPr/>
                    </p:nvSpPr>
                    <p:spPr bwMode="auto">
                      <a:xfrm>
                        <a:off x="4627" y="3057"/>
                        <a:ext cx="2" cy="6"/>
                      </a:xfrm>
                      <a:custGeom>
                        <a:avLst/>
                        <a:gdLst>
                          <a:gd name="T0" fmla="*/ 1 w 2"/>
                          <a:gd name="T1" fmla="*/ 1 h 11"/>
                          <a:gd name="T2" fmla="*/ 0 w 2"/>
                          <a:gd name="T3" fmla="*/ 1 h 11"/>
                          <a:gd name="T4" fmla="*/ 0 w 2"/>
                          <a:gd name="T5" fmla="*/ 0 h 11"/>
                          <a:gd name="T6" fmla="*/ 2 w 2"/>
                          <a:gd name="T7" fmla="*/ 1 h 11"/>
                          <a:gd name="T8" fmla="*/ 1 w 2"/>
                          <a:gd name="T9" fmla="*/ 1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5"/>
                            </a:lnTo>
                            <a:lnTo>
                              <a:pt x="0" y="0"/>
                            </a:lnTo>
                            <a:lnTo>
                              <a:pt x="2" y="5"/>
                            </a:lnTo>
                            <a:lnTo>
                              <a:pt x="1" y="11"/>
                            </a:lnTo>
                            <a:close/>
                          </a:path>
                        </a:pathLst>
                      </a:custGeom>
                      <a:solidFill>
                        <a:srgbClr val="606060"/>
                      </a:solidFill>
                      <a:ln w="9525">
                        <a:noFill/>
                        <a:round/>
                        <a:headEnd/>
                        <a:tailEnd/>
                      </a:ln>
                    </p:spPr>
                    <p:txBody>
                      <a:bodyPr/>
                      <a:lstStyle/>
                      <a:p>
                        <a:endParaRPr lang="en-US"/>
                      </a:p>
                    </p:txBody>
                  </p:sp>
                  <p:sp>
                    <p:nvSpPr>
                      <p:cNvPr id="3542" name="Freeform 434"/>
                      <p:cNvSpPr>
                        <a:spLocks/>
                      </p:cNvSpPr>
                      <p:nvPr/>
                    </p:nvSpPr>
                    <p:spPr bwMode="auto">
                      <a:xfrm>
                        <a:off x="4627" y="3057"/>
                        <a:ext cx="7" cy="2"/>
                      </a:xfrm>
                      <a:custGeom>
                        <a:avLst/>
                        <a:gdLst>
                          <a:gd name="T0" fmla="*/ 1 w 7"/>
                          <a:gd name="T1" fmla="*/ 0 h 5"/>
                          <a:gd name="T2" fmla="*/ 5 w 7"/>
                          <a:gd name="T3" fmla="*/ 0 h 5"/>
                          <a:gd name="T4" fmla="*/ 5 w 7"/>
                          <a:gd name="T5" fmla="*/ 0 h 5"/>
                          <a:gd name="T6" fmla="*/ 6 w 7"/>
                          <a:gd name="T7" fmla="*/ 0 h 5"/>
                          <a:gd name="T8" fmla="*/ 7 w 7"/>
                          <a:gd name="T9" fmla="*/ 0 h 5"/>
                          <a:gd name="T10" fmla="*/ 2 w 7"/>
                          <a:gd name="T11" fmla="*/ 0 h 5"/>
                          <a:gd name="T12" fmla="*/ 1 w 7"/>
                          <a:gd name="T13" fmla="*/ 0 h 5"/>
                          <a:gd name="T14" fmla="*/ 0 w 7"/>
                          <a:gd name="T15" fmla="*/ 0 h 5"/>
                          <a:gd name="T16" fmla="*/ 1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0"/>
                            </a:moveTo>
                            <a:lnTo>
                              <a:pt x="5" y="0"/>
                            </a:lnTo>
                            <a:lnTo>
                              <a:pt x="5" y="2"/>
                            </a:lnTo>
                            <a:lnTo>
                              <a:pt x="6" y="2"/>
                            </a:lnTo>
                            <a:lnTo>
                              <a:pt x="7" y="5"/>
                            </a:lnTo>
                            <a:lnTo>
                              <a:pt x="2" y="5"/>
                            </a:lnTo>
                            <a:lnTo>
                              <a:pt x="1" y="3"/>
                            </a:lnTo>
                            <a:lnTo>
                              <a:pt x="0" y="2"/>
                            </a:lnTo>
                            <a:lnTo>
                              <a:pt x="1" y="0"/>
                            </a:lnTo>
                            <a:close/>
                          </a:path>
                        </a:pathLst>
                      </a:custGeom>
                      <a:solidFill>
                        <a:srgbClr val="808080"/>
                      </a:solidFill>
                      <a:ln w="9525">
                        <a:noFill/>
                        <a:round/>
                        <a:headEnd/>
                        <a:tailEnd/>
                      </a:ln>
                    </p:spPr>
                    <p:txBody>
                      <a:bodyPr/>
                      <a:lstStyle/>
                      <a:p>
                        <a:endParaRPr lang="en-US"/>
                      </a:p>
                    </p:txBody>
                  </p:sp>
                  <p:sp>
                    <p:nvSpPr>
                      <p:cNvPr id="3543" name="Freeform 435"/>
                      <p:cNvSpPr>
                        <a:spLocks/>
                      </p:cNvSpPr>
                      <p:nvPr/>
                    </p:nvSpPr>
                    <p:spPr bwMode="auto">
                      <a:xfrm>
                        <a:off x="4628" y="3059"/>
                        <a:ext cx="8" cy="4"/>
                      </a:xfrm>
                      <a:custGeom>
                        <a:avLst/>
                        <a:gdLst>
                          <a:gd name="T0" fmla="*/ 0 w 8"/>
                          <a:gd name="T1" fmla="*/ 1 h 6"/>
                          <a:gd name="T2" fmla="*/ 0 w 8"/>
                          <a:gd name="T3" fmla="*/ 1 h 6"/>
                          <a:gd name="T4" fmla="*/ 1 w 8"/>
                          <a:gd name="T5" fmla="*/ 1 h 6"/>
                          <a:gd name="T6" fmla="*/ 1 w 8"/>
                          <a:gd name="T7" fmla="*/ 0 h 6"/>
                          <a:gd name="T8" fmla="*/ 6 w 8"/>
                          <a:gd name="T9" fmla="*/ 0 h 6"/>
                          <a:gd name="T10" fmla="*/ 8 w 8"/>
                          <a:gd name="T11" fmla="*/ 1 h 6"/>
                          <a:gd name="T12" fmla="*/ 0 w 8"/>
                          <a:gd name="T13" fmla="*/ 1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6"/>
                            </a:moveTo>
                            <a:lnTo>
                              <a:pt x="0" y="3"/>
                            </a:lnTo>
                            <a:lnTo>
                              <a:pt x="1" y="1"/>
                            </a:lnTo>
                            <a:lnTo>
                              <a:pt x="1" y="0"/>
                            </a:lnTo>
                            <a:lnTo>
                              <a:pt x="6" y="0"/>
                            </a:lnTo>
                            <a:lnTo>
                              <a:pt x="8" y="6"/>
                            </a:lnTo>
                            <a:lnTo>
                              <a:pt x="0" y="6"/>
                            </a:lnTo>
                            <a:close/>
                          </a:path>
                        </a:pathLst>
                      </a:custGeom>
                      <a:solidFill>
                        <a:srgbClr val="404040"/>
                      </a:solidFill>
                      <a:ln w="9525">
                        <a:noFill/>
                        <a:round/>
                        <a:headEnd/>
                        <a:tailEnd/>
                      </a:ln>
                    </p:spPr>
                    <p:txBody>
                      <a:bodyPr/>
                      <a:lstStyle/>
                      <a:p>
                        <a:endParaRPr lang="en-US"/>
                      </a:p>
                    </p:txBody>
                  </p:sp>
                </p:grpSp>
                <p:grpSp>
                  <p:nvGrpSpPr>
                    <p:cNvPr id="3423" name="Group 436"/>
                    <p:cNvGrpSpPr>
                      <a:grpSpLocks/>
                    </p:cNvGrpSpPr>
                    <p:nvPr/>
                  </p:nvGrpSpPr>
                  <p:grpSpPr bwMode="auto">
                    <a:xfrm>
                      <a:off x="4596" y="3051"/>
                      <a:ext cx="10" cy="5"/>
                      <a:chOff x="4596" y="3051"/>
                      <a:chExt cx="10" cy="5"/>
                    </a:xfrm>
                  </p:grpSpPr>
                  <p:sp>
                    <p:nvSpPr>
                      <p:cNvPr id="3538" name="Freeform 437"/>
                      <p:cNvSpPr>
                        <a:spLocks/>
                      </p:cNvSpPr>
                      <p:nvPr/>
                    </p:nvSpPr>
                    <p:spPr bwMode="auto">
                      <a:xfrm>
                        <a:off x="4596" y="3051"/>
                        <a:ext cx="2" cy="5"/>
                      </a:xfrm>
                      <a:custGeom>
                        <a:avLst/>
                        <a:gdLst>
                          <a:gd name="T0" fmla="*/ 1 w 2"/>
                          <a:gd name="T1" fmla="*/ 0 h 11"/>
                          <a:gd name="T2" fmla="*/ 0 w 2"/>
                          <a:gd name="T3" fmla="*/ 0 h 11"/>
                          <a:gd name="T4" fmla="*/ 1 w 2"/>
                          <a:gd name="T5" fmla="*/ 0 h 11"/>
                          <a:gd name="T6" fmla="*/ 2 w 2"/>
                          <a:gd name="T7" fmla="*/ 0 h 11"/>
                          <a:gd name="T8" fmla="*/ 1 w 2"/>
                          <a:gd name="T9" fmla="*/ 0 h 11"/>
                          <a:gd name="T10" fmla="*/ 0 60000 65536"/>
                          <a:gd name="T11" fmla="*/ 0 60000 65536"/>
                          <a:gd name="T12" fmla="*/ 0 60000 65536"/>
                          <a:gd name="T13" fmla="*/ 0 60000 65536"/>
                          <a:gd name="T14" fmla="*/ 0 60000 65536"/>
                          <a:gd name="T15" fmla="*/ 0 w 2"/>
                          <a:gd name="T16" fmla="*/ 0 h 11"/>
                          <a:gd name="T17" fmla="*/ 2 w 2"/>
                          <a:gd name="T18" fmla="*/ 11 h 11"/>
                        </a:gdLst>
                        <a:ahLst/>
                        <a:cxnLst>
                          <a:cxn ang="T10">
                            <a:pos x="T0" y="T1"/>
                          </a:cxn>
                          <a:cxn ang="T11">
                            <a:pos x="T2" y="T3"/>
                          </a:cxn>
                          <a:cxn ang="T12">
                            <a:pos x="T4" y="T5"/>
                          </a:cxn>
                          <a:cxn ang="T13">
                            <a:pos x="T6" y="T7"/>
                          </a:cxn>
                          <a:cxn ang="T14">
                            <a:pos x="T8" y="T9"/>
                          </a:cxn>
                        </a:cxnLst>
                        <a:rect l="T15" t="T16" r="T17" b="T18"/>
                        <a:pathLst>
                          <a:path w="2" h="11">
                            <a:moveTo>
                              <a:pt x="1" y="11"/>
                            </a:moveTo>
                            <a:lnTo>
                              <a:pt x="0" y="4"/>
                            </a:lnTo>
                            <a:lnTo>
                              <a:pt x="1" y="0"/>
                            </a:lnTo>
                            <a:lnTo>
                              <a:pt x="2" y="6"/>
                            </a:lnTo>
                            <a:lnTo>
                              <a:pt x="1" y="11"/>
                            </a:lnTo>
                            <a:close/>
                          </a:path>
                        </a:pathLst>
                      </a:custGeom>
                      <a:solidFill>
                        <a:srgbClr val="606060"/>
                      </a:solidFill>
                      <a:ln w="9525">
                        <a:noFill/>
                        <a:round/>
                        <a:headEnd/>
                        <a:tailEnd/>
                      </a:ln>
                    </p:spPr>
                    <p:txBody>
                      <a:bodyPr/>
                      <a:lstStyle/>
                      <a:p>
                        <a:endParaRPr lang="en-US"/>
                      </a:p>
                    </p:txBody>
                  </p:sp>
                  <p:sp>
                    <p:nvSpPr>
                      <p:cNvPr id="3539" name="Freeform 438"/>
                      <p:cNvSpPr>
                        <a:spLocks/>
                      </p:cNvSpPr>
                      <p:nvPr/>
                    </p:nvSpPr>
                    <p:spPr bwMode="auto">
                      <a:xfrm>
                        <a:off x="4597" y="3052"/>
                        <a:ext cx="8" cy="2"/>
                      </a:xfrm>
                      <a:custGeom>
                        <a:avLst/>
                        <a:gdLst>
                          <a:gd name="T0" fmla="*/ 0 w 8"/>
                          <a:gd name="T1" fmla="*/ 0 h 5"/>
                          <a:gd name="T2" fmla="*/ 5 w 8"/>
                          <a:gd name="T3" fmla="*/ 0 h 5"/>
                          <a:gd name="T4" fmla="*/ 5 w 8"/>
                          <a:gd name="T5" fmla="*/ 0 h 5"/>
                          <a:gd name="T6" fmla="*/ 6 w 8"/>
                          <a:gd name="T7" fmla="*/ 0 h 5"/>
                          <a:gd name="T8" fmla="*/ 8 w 8"/>
                          <a:gd name="T9" fmla="*/ 0 h 5"/>
                          <a:gd name="T10" fmla="*/ 1 w 8"/>
                          <a:gd name="T11" fmla="*/ 0 h 5"/>
                          <a:gd name="T12" fmla="*/ 0 w 8"/>
                          <a:gd name="T13" fmla="*/ 0 h 5"/>
                          <a:gd name="T14" fmla="*/ 0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0"/>
                            </a:moveTo>
                            <a:lnTo>
                              <a:pt x="5" y="0"/>
                            </a:lnTo>
                            <a:lnTo>
                              <a:pt x="6" y="2"/>
                            </a:lnTo>
                            <a:lnTo>
                              <a:pt x="8" y="5"/>
                            </a:lnTo>
                            <a:lnTo>
                              <a:pt x="1" y="5"/>
                            </a:lnTo>
                            <a:lnTo>
                              <a:pt x="0" y="3"/>
                            </a:lnTo>
                            <a:lnTo>
                              <a:pt x="0" y="0"/>
                            </a:lnTo>
                            <a:close/>
                          </a:path>
                        </a:pathLst>
                      </a:custGeom>
                      <a:solidFill>
                        <a:srgbClr val="808080"/>
                      </a:solidFill>
                      <a:ln w="9525">
                        <a:noFill/>
                        <a:round/>
                        <a:headEnd/>
                        <a:tailEnd/>
                      </a:ln>
                    </p:spPr>
                    <p:txBody>
                      <a:bodyPr/>
                      <a:lstStyle/>
                      <a:p>
                        <a:endParaRPr lang="en-US"/>
                      </a:p>
                    </p:txBody>
                  </p:sp>
                  <p:sp>
                    <p:nvSpPr>
                      <p:cNvPr id="3540" name="Freeform 439"/>
                      <p:cNvSpPr>
                        <a:spLocks/>
                      </p:cNvSpPr>
                      <p:nvPr/>
                    </p:nvSpPr>
                    <p:spPr bwMode="auto">
                      <a:xfrm>
                        <a:off x="4597" y="3054"/>
                        <a:ext cx="9" cy="2"/>
                      </a:xfrm>
                      <a:custGeom>
                        <a:avLst/>
                        <a:gdLst>
                          <a:gd name="T0" fmla="*/ 0 w 9"/>
                          <a:gd name="T1" fmla="*/ 0 h 5"/>
                          <a:gd name="T2" fmla="*/ 0 w 9"/>
                          <a:gd name="T3" fmla="*/ 0 h 5"/>
                          <a:gd name="T4" fmla="*/ 1 w 9"/>
                          <a:gd name="T5" fmla="*/ 0 h 5"/>
                          <a:gd name="T6" fmla="*/ 1 w 9"/>
                          <a:gd name="T7" fmla="*/ 0 h 5"/>
                          <a:gd name="T8" fmla="*/ 8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1" y="0"/>
                            </a:lnTo>
                            <a:lnTo>
                              <a:pt x="8" y="0"/>
                            </a:lnTo>
                            <a:lnTo>
                              <a:pt x="9" y="5"/>
                            </a:lnTo>
                            <a:lnTo>
                              <a:pt x="0" y="5"/>
                            </a:lnTo>
                            <a:close/>
                          </a:path>
                        </a:pathLst>
                      </a:custGeom>
                      <a:solidFill>
                        <a:srgbClr val="404040"/>
                      </a:solidFill>
                      <a:ln w="9525">
                        <a:noFill/>
                        <a:round/>
                        <a:headEnd/>
                        <a:tailEnd/>
                      </a:ln>
                    </p:spPr>
                    <p:txBody>
                      <a:bodyPr/>
                      <a:lstStyle/>
                      <a:p>
                        <a:endParaRPr lang="en-US"/>
                      </a:p>
                    </p:txBody>
                  </p:sp>
                </p:grpSp>
                <p:grpSp>
                  <p:nvGrpSpPr>
                    <p:cNvPr id="3425" name="Group 440"/>
                    <p:cNvGrpSpPr>
                      <a:grpSpLocks/>
                    </p:cNvGrpSpPr>
                    <p:nvPr/>
                  </p:nvGrpSpPr>
                  <p:grpSpPr bwMode="auto">
                    <a:xfrm>
                      <a:off x="4597" y="3055"/>
                      <a:ext cx="11" cy="4"/>
                      <a:chOff x="4597" y="3055"/>
                      <a:chExt cx="11" cy="4"/>
                    </a:xfrm>
                  </p:grpSpPr>
                  <p:sp>
                    <p:nvSpPr>
                      <p:cNvPr id="3535" name="Freeform 441"/>
                      <p:cNvSpPr>
                        <a:spLocks/>
                      </p:cNvSpPr>
                      <p:nvPr/>
                    </p:nvSpPr>
                    <p:spPr bwMode="auto">
                      <a:xfrm>
                        <a:off x="4597" y="3055"/>
                        <a:ext cx="4" cy="4"/>
                      </a:xfrm>
                      <a:custGeom>
                        <a:avLst/>
                        <a:gdLst>
                          <a:gd name="T0" fmla="*/ 2 w 4"/>
                          <a:gd name="T1" fmla="*/ 0 h 9"/>
                          <a:gd name="T2" fmla="*/ 0 w 4"/>
                          <a:gd name="T3" fmla="*/ 0 h 9"/>
                          <a:gd name="T4" fmla="*/ 1 w 4"/>
                          <a:gd name="T5" fmla="*/ 0 h 9"/>
                          <a:gd name="T6" fmla="*/ 4 w 4"/>
                          <a:gd name="T7" fmla="*/ 0 h 9"/>
                          <a:gd name="T8" fmla="*/ 2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3"/>
                            </a:lnTo>
                            <a:lnTo>
                              <a:pt x="1" y="0"/>
                            </a:lnTo>
                            <a:lnTo>
                              <a:pt x="4" y="4"/>
                            </a:lnTo>
                            <a:lnTo>
                              <a:pt x="2" y="9"/>
                            </a:lnTo>
                            <a:close/>
                          </a:path>
                        </a:pathLst>
                      </a:custGeom>
                      <a:solidFill>
                        <a:srgbClr val="A0A0A0"/>
                      </a:solidFill>
                      <a:ln w="9525">
                        <a:noFill/>
                        <a:round/>
                        <a:headEnd/>
                        <a:tailEnd/>
                      </a:ln>
                    </p:spPr>
                    <p:txBody>
                      <a:bodyPr/>
                      <a:lstStyle/>
                      <a:p>
                        <a:endParaRPr lang="en-US"/>
                      </a:p>
                    </p:txBody>
                  </p:sp>
                  <p:sp>
                    <p:nvSpPr>
                      <p:cNvPr id="3536" name="Freeform 442"/>
                      <p:cNvSpPr>
                        <a:spLocks/>
                      </p:cNvSpPr>
                      <p:nvPr/>
                    </p:nvSpPr>
                    <p:spPr bwMode="auto">
                      <a:xfrm>
                        <a:off x="4598" y="3055"/>
                        <a:ext cx="8" cy="2"/>
                      </a:xfrm>
                      <a:custGeom>
                        <a:avLst/>
                        <a:gdLst>
                          <a:gd name="T0" fmla="*/ 1 w 8"/>
                          <a:gd name="T1" fmla="*/ 0 h 4"/>
                          <a:gd name="T2" fmla="*/ 6 w 8"/>
                          <a:gd name="T3" fmla="*/ 0 h 4"/>
                          <a:gd name="T4" fmla="*/ 6 w 8"/>
                          <a:gd name="T5" fmla="*/ 0 h 4"/>
                          <a:gd name="T6" fmla="*/ 7 w 8"/>
                          <a:gd name="T7" fmla="*/ 1 h 4"/>
                          <a:gd name="T8" fmla="*/ 8 w 8"/>
                          <a:gd name="T9" fmla="*/ 1 h 4"/>
                          <a:gd name="T10" fmla="*/ 3 w 8"/>
                          <a:gd name="T11" fmla="*/ 1 h 4"/>
                          <a:gd name="T12" fmla="*/ 1 w 8"/>
                          <a:gd name="T13" fmla="*/ 1 h 4"/>
                          <a:gd name="T14" fmla="*/ 0 w 8"/>
                          <a:gd name="T15" fmla="*/ 0 h 4"/>
                          <a:gd name="T16" fmla="*/ 1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0"/>
                            </a:moveTo>
                            <a:lnTo>
                              <a:pt x="6" y="0"/>
                            </a:lnTo>
                            <a:lnTo>
                              <a:pt x="7" y="1"/>
                            </a:lnTo>
                            <a:lnTo>
                              <a:pt x="8" y="4"/>
                            </a:lnTo>
                            <a:lnTo>
                              <a:pt x="3" y="4"/>
                            </a:lnTo>
                            <a:lnTo>
                              <a:pt x="1" y="3"/>
                            </a:lnTo>
                            <a:lnTo>
                              <a:pt x="0" y="0"/>
                            </a:lnTo>
                            <a:lnTo>
                              <a:pt x="1" y="0"/>
                            </a:lnTo>
                            <a:close/>
                          </a:path>
                        </a:pathLst>
                      </a:custGeom>
                      <a:solidFill>
                        <a:srgbClr val="E0E0E0"/>
                      </a:solidFill>
                      <a:ln w="9525">
                        <a:noFill/>
                        <a:round/>
                        <a:headEnd/>
                        <a:tailEnd/>
                      </a:ln>
                    </p:spPr>
                    <p:txBody>
                      <a:bodyPr/>
                      <a:lstStyle/>
                      <a:p>
                        <a:endParaRPr lang="en-US"/>
                      </a:p>
                    </p:txBody>
                  </p:sp>
                  <p:sp>
                    <p:nvSpPr>
                      <p:cNvPr id="3537" name="Freeform 443"/>
                      <p:cNvSpPr>
                        <a:spLocks/>
                      </p:cNvSpPr>
                      <p:nvPr/>
                    </p:nvSpPr>
                    <p:spPr bwMode="auto">
                      <a:xfrm>
                        <a:off x="4599" y="3057"/>
                        <a:ext cx="9" cy="2"/>
                      </a:xfrm>
                      <a:custGeom>
                        <a:avLst/>
                        <a:gdLst>
                          <a:gd name="T0" fmla="*/ 0 w 9"/>
                          <a:gd name="T1" fmla="*/ 0 h 5"/>
                          <a:gd name="T2" fmla="*/ 0 w 9"/>
                          <a:gd name="T3" fmla="*/ 0 h 5"/>
                          <a:gd name="T4" fmla="*/ 2 w 9"/>
                          <a:gd name="T5" fmla="*/ 0 h 5"/>
                          <a:gd name="T6" fmla="*/ 2 w 9"/>
                          <a:gd name="T7" fmla="*/ 0 h 5"/>
                          <a:gd name="T8" fmla="*/ 7 w 9"/>
                          <a:gd name="T9" fmla="*/ 0 h 5"/>
                          <a:gd name="T10" fmla="*/ 9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3"/>
                            </a:lnTo>
                            <a:lnTo>
                              <a:pt x="2" y="0"/>
                            </a:lnTo>
                            <a:lnTo>
                              <a:pt x="7" y="0"/>
                            </a:lnTo>
                            <a:lnTo>
                              <a:pt x="9" y="5"/>
                            </a:lnTo>
                            <a:lnTo>
                              <a:pt x="0" y="5"/>
                            </a:lnTo>
                            <a:close/>
                          </a:path>
                        </a:pathLst>
                      </a:custGeom>
                      <a:solidFill>
                        <a:srgbClr val="C0C0C0"/>
                      </a:solidFill>
                      <a:ln w="9525">
                        <a:noFill/>
                        <a:round/>
                        <a:headEnd/>
                        <a:tailEnd/>
                      </a:ln>
                    </p:spPr>
                    <p:txBody>
                      <a:bodyPr/>
                      <a:lstStyle/>
                      <a:p>
                        <a:endParaRPr lang="en-US"/>
                      </a:p>
                    </p:txBody>
                  </p:sp>
                </p:grpSp>
                <p:sp>
                  <p:nvSpPr>
                    <p:cNvPr id="3532" name="Freeform 444"/>
                    <p:cNvSpPr>
                      <a:spLocks/>
                    </p:cNvSpPr>
                    <p:nvPr/>
                  </p:nvSpPr>
                  <p:spPr bwMode="auto">
                    <a:xfrm>
                      <a:off x="4607" y="3054"/>
                      <a:ext cx="5" cy="10"/>
                    </a:xfrm>
                    <a:custGeom>
                      <a:avLst/>
                      <a:gdLst>
                        <a:gd name="T0" fmla="*/ 4 w 5"/>
                        <a:gd name="T1" fmla="*/ 1 h 20"/>
                        <a:gd name="T2" fmla="*/ 0 w 5"/>
                        <a:gd name="T3" fmla="*/ 1 h 20"/>
                        <a:gd name="T4" fmla="*/ 0 w 5"/>
                        <a:gd name="T5" fmla="*/ 1 h 20"/>
                        <a:gd name="T6" fmla="*/ 0 w 5"/>
                        <a:gd name="T7" fmla="*/ 1 h 20"/>
                        <a:gd name="T8" fmla="*/ 1 w 5"/>
                        <a:gd name="T9" fmla="*/ 0 h 20"/>
                        <a:gd name="T10" fmla="*/ 5 w 5"/>
                        <a:gd name="T11" fmla="*/ 1 h 20"/>
                        <a:gd name="T12" fmla="*/ 4 w 5"/>
                        <a:gd name="T13" fmla="*/ 1 h 20"/>
                        <a:gd name="T14" fmla="*/ 0 60000 65536"/>
                        <a:gd name="T15" fmla="*/ 0 60000 65536"/>
                        <a:gd name="T16" fmla="*/ 0 60000 65536"/>
                        <a:gd name="T17" fmla="*/ 0 60000 65536"/>
                        <a:gd name="T18" fmla="*/ 0 60000 65536"/>
                        <a:gd name="T19" fmla="*/ 0 60000 65536"/>
                        <a:gd name="T20" fmla="*/ 0 60000 65536"/>
                        <a:gd name="T21" fmla="*/ 0 w 5"/>
                        <a:gd name="T22" fmla="*/ 0 h 20"/>
                        <a:gd name="T23" fmla="*/ 5 w 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0">
                          <a:moveTo>
                            <a:pt x="4" y="20"/>
                          </a:moveTo>
                          <a:lnTo>
                            <a:pt x="0" y="5"/>
                          </a:lnTo>
                          <a:lnTo>
                            <a:pt x="0" y="3"/>
                          </a:lnTo>
                          <a:lnTo>
                            <a:pt x="0" y="2"/>
                          </a:lnTo>
                          <a:lnTo>
                            <a:pt x="1" y="0"/>
                          </a:lnTo>
                          <a:lnTo>
                            <a:pt x="5" y="14"/>
                          </a:lnTo>
                          <a:lnTo>
                            <a:pt x="4" y="20"/>
                          </a:lnTo>
                          <a:close/>
                        </a:path>
                      </a:pathLst>
                    </a:custGeom>
                    <a:solidFill>
                      <a:srgbClr val="606060"/>
                    </a:solidFill>
                    <a:ln w="9525">
                      <a:noFill/>
                      <a:round/>
                      <a:headEnd/>
                      <a:tailEnd/>
                    </a:ln>
                  </p:spPr>
                  <p:txBody>
                    <a:bodyPr/>
                    <a:lstStyle/>
                    <a:p>
                      <a:endParaRPr lang="en-US"/>
                    </a:p>
                  </p:txBody>
                </p:sp>
                <p:sp>
                  <p:nvSpPr>
                    <p:cNvPr id="3533" name="Freeform 445"/>
                    <p:cNvSpPr>
                      <a:spLocks/>
                    </p:cNvSpPr>
                    <p:nvPr/>
                  </p:nvSpPr>
                  <p:spPr bwMode="auto">
                    <a:xfrm>
                      <a:off x="4608" y="3054"/>
                      <a:ext cx="18" cy="7"/>
                    </a:xfrm>
                    <a:custGeom>
                      <a:avLst/>
                      <a:gdLst>
                        <a:gd name="T0" fmla="*/ 0 w 18"/>
                        <a:gd name="T1" fmla="*/ 0 h 14"/>
                        <a:gd name="T2" fmla="*/ 6 w 18"/>
                        <a:gd name="T3" fmla="*/ 0 h 14"/>
                        <a:gd name="T4" fmla="*/ 6 w 18"/>
                        <a:gd name="T5" fmla="*/ 1 h 14"/>
                        <a:gd name="T6" fmla="*/ 7 w 18"/>
                        <a:gd name="T7" fmla="*/ 1 h 14"/>
                        <a:gd name="T8" fmla="*/ 8 w 18"/>
                        <a:gd name="T9" fmla="*/ 1 h 14"/>
                        <a:gd name="T10" fmla="*/ 16 w 18"/>
                        <a:gd name="T11" fmla="*/ 1 h 14"/>
                        <a:gd name="T12" fmla="*/ 16 w 18"/>
                        <a:gd name="T13" fmla="*/ 1 h 14"/>
                        <a:gd name="T14" fmla="*/ 17 w 18"/>
                        <a:gd name="T15" fmla="*/ 1 h 14"/>
                        <a:gd name="T16" fmla="*/ 18 w 18"/>
                        <a:gd name="T17" fmla="*/ 1 h 14"/>
                        <a:gd name="T18" fmla="*/ 6 w 18"/>
                        <a:gd name="T19" fmla="*/ 1 h 14"/>
                        <a:gd name="T20" fmla="*/ 4 w 18"/>
                        <a:gd name="T21" fmla="*/ 1 h 14"/>
                        <a:gd name="T22" fmla="*/ 0 w 1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4"/>
                        <a:gd name="T38" fmla="*/ 18 w 1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4">
                          <a:moveTo>
                            <a:pt x="0" y="0"/>
                          </a:moveTo>
                          <a:lnTo>
                            <a:pt x="6" y="0"/>
                          </a:lnTo>
                          <a:lnTo>
                            <a:pt x="6" y="3"/>
                          </a:lnTo>
                          <a:lnTo>
                            <a:pt x="7" y="5"/>
                          </a:lnTo>
                          <a:lnTo>
                            <a:pt x="8" y="6"/>
                          </a:lnTo>
                          <a:lnTo>
                            <a:pt x="16" y="6"/>
                          </a:lnTo>
                          <a:lnTo>
                            <a:pt x="16" y="9"/>
                          </a:lnTo>
                          <a:lnTo>
                            <a:pt x="17" y="11"/>
                          </a:lnTo>
                          <a:lnTo>
                            <a:pt x="18" y="14"/>
                          </a:lnTo>
                          <a:lnTo>
                            <a:pt x="6" y="14"/>
                          </a:lnTo>
                          <a:lnTo>
                            <a:pt x="4" y="14"/>
                          </a:lnTo>
                          <a:lnTo>
                            <a:pt x="0" y="0"/>
                          </a:lnTo>
                          <a:close/>
                        </a:path>
                      </a:pathLst>
                    </a:custGeom>
                    <a:solidFill>
                      <a:srgbClr val="808080"/>
                    </a:solidFill>
                    <a:ln w="9525">
                      <a:noFill/>
                      <a:round/>
                      <a:headEnd/>
                      <a:tailEnd/>
                    </a:ln>
                  </p:spPr>
                  <p:txBody>
                    <a:bodyPr/>
                    <a:lstStyle/>
                    <a:p>
                      <a:endParaRPr lang="en-US"/>
                    </a:p>
                  </p:txBody>
                </p:sp>
                <p:sp>
                  <p:nvSpPr>
                    <p:cNvPr id="3534" name="Freeform 446"/>
                    <p:cNvSpPr>
                      <a:spLocks/>
                    </p:cNvSpPr>
                    <p:nvPr/>
                  </p:nvSpPr>
                  <p:spPr bwMode="auto">
                    <a:xfrm>
                      <a:off x="4611" y="3061"/>
                      <a:ext cx="16" cy="2"/>
                    </a:xfrm>
                    <a:custGeom>
                      <a:avLst/>
                      <a:gdLst>
                        <a:gd name="T0" fmla="*/ 0 w 16"/>
                        <a:gd name="T1" fmla="*/ 0 h 5"/>
                        <a:gd name="T2" fmla="*/ 0 w 16"/>
                        <a:gd name="T3" fmla="*/ 0 h 5"/>
                        <a:gd name="T4" fmla="*/ 1 w 16"/>
                        <a:gd name="T5" fmla="*/ 0 h 5"/>
                        <a:gd name="T6" fmla="*/ 1 w 16"/>
                        <a:gd name="T7" fmla="*/ 0 h 5"/>
                        <a:gd name="T8" fmla="*/ 15 w 16"/>
                        <a:gd name="T9" fmla="*/ 0 h 5"/>
                        <a:gd name="T10" fmla="*/ 16 w 16"/>
                        <a:gd name="T11" fmla="*/ 0 h 5"/>
                        <a:gd name="T12" fmla="*/ 0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0" y="5"/>
                          </a:moveTo>
                          <a:lnTo>
                            <a:pt x="0" y="3"/>
                          </a:lnTo>
                          <a:lnTo>
                            <a:pt x="1" y="2"/>
                          </a:lnTo>
                          <a:lnTo>
                            <a:pt x="1" y="0"/>
                          </a:lnTo>
                          <a:lnTo>
                            <a:pt x="15" y="0"/>
                          </a:lnTo>
                          <a:lnTo>
                            <a:pt x="16" y="5"/>
                          </a:lnTo>
                          <a:lnTo>
                            <a:pt x="0" y="5"/>
                          </a:lnTo>
                          <a:close/>
                        </a:path>
                      </a:pathLst>
                    </a:custGeom>
                    <a:solidFill>
                      <a:srgbClr val="404040"/>
                    </a:solidFill>
                    <a:ln w="9525">
                      <a:noFill/>
                      <a:round/>
                      <a:headEnd/>
                      <a:tailEnd/>
                    </a:ln>
                  </p:spPr>
                  <p:txBody>
                    <a:bodyPr/>
                    <a:lstStyle/>
                    <a:p>
                      <a:endParaRPr lang="en-US"/>
                    </a:p>
                  </p:txBody>
                </p:sp>
              </p:grpSp>
              <p:grpSp>
                <p:nvGrpSpPr>
                  <p:cNvPr id="3426" name="Group 447"/>
                  <p:cNvGrpSpPr>
                    <a:grpSpLocks/>
                  </p:cNvGrpSpPr>
                  <p:nvPr/>
                </p:nvGrpSpPr>
                <p:grpSpPr bwMode="auto">
                  <a:xfrm>
                    <a:off x="4593" y="3070"/>
                    <a:ext cx="82" cy="11"/>
                    <a:chOff x="4593" y="3070"/>
                    <a:chExt cx="82" cy="11"/>
                  </a:xfrm>
                </p:grpSpPr>
                <p:sp>
                  <p:nvSpPr>
                    <p:cNvPr id="3450" name="Freeform 448"/>
                    <p:cNvSpPr>
                      <a:spLocks/>
                    </p:cNvSpPr>
                    <p:nvPr/>
                  </p:nvSpPr>
                  <p:spPr bwMode="auto">
                    <a:xfrm>
                      <a:off x="4593" y="3070"/>
                      <a:ext cx="82" cy="11"/>
                    </a:xfrm>
                    <a:custGeom>
                      <a:avLst/>
                      <a:gdLst>
                        <a:gd name="T0" fmla="*/ 4 w 82"/>
                        <a:gd name="T1" fmla="*/ 0 h 23"/>
                        <a:gd name="T2" fmla="*/ 2 w 82"/>
                        <a:gd name="T3" fmla="*/ 0 h 23"/>
                        <a:gd name="T4" fmla="*/ 1 w 82"/>
                        <a:gd name="T5" fmla="*/ 0 h 23"/>
                        <a:gd name="T6" fmla="*/ 0 w 82"/>
                        <a:gd name="T7" fmla="*/ 0 h 23"/>
                        <a:gd name="T8" fmla="*/ 1 w 82"/>
                        <a:gd name="T9" fmla="*/ 0 h 23"/>
                        <a:gd name="T10" fmla="*/ 1 w 82"/>
                        <a:gd name="T11" fmla="*/ 0 h 23"/>
                        <a:gd name="T12" fmla="*/ 3 w 82"/>
                        <a:gd name="T13" fmla="*/ 0 h 23"/>
                        <a:gd name="T14" fmla="*/ 79 w 82"/>
                        <a:gd name="T15" fmla="*/ 0 h 23"/>
                        <a:gd name="T16" fmla="*/ 81 w 82"/>
                        <a:gd name="T17" fmla="*/ 0 h 23"/>
                        <a:gd name="T18" fmla="*/ 82 w 82"/>
                        <a:gd name="T19" fmla="*/ 0 h 23"/>
                        <a:gd name="T20" fmla="*/ 82 w 82"/>
                        <a:gd name="T21" fmla="*/ 0 h 23"/>
                        <a:gd name="T22" fmla="*/ 82 w 82"/>
                        <a:gd name="T23" fmla="*/ 0 h 23"/>
                        <a:gd name="T24" fmla="*/ 81 w 82"/>
                        <a:gd name="T25" fmla="*/ 0 h 23"/>
                        <a:gd name="T26" fmla="*/ 79 w 82"/>
                        <a:gd name="T27" fmla="*/ 0 h 23"/>
                        <a:gd name="T28" fmla="*/ 4 w 82"/>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23"/>
                        <a:gd name="T47" fmla="*/ 82 w 82"/>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23">
                          <a:moveTo>
                            <a:pt x="4" y="2"/>
                          </a:moveTo>
                          <a:lnTo>
                            <a:pt x="2" y="5"/>
                          </a:lnTo>
                          <a:lnTo>
                            <a:pt x="1" y="8"/>
                          </a:lnTo>
                          <a:lnTo>
                            <a:pt x="0" y="16"/>
                          </a:lnTo>
                          <a:lnTo>
                            <a:pt x="1" y="19"/>
                          </a:lnTo>
                          <a:lnTo>
                            <a:pt x="1" y="22"/>
                          </a:lnTo>
                          <a:lnTo>
                            <a:pt x="3" y="23"/>
                          </a:lnTo>
                          <a:lnTo>
                            <a:pt x="79" y="22"/>
                          </a:lnTo>
                          <a:lnTo>
                            <a:pt x="81" y="20"/>
                          </a:lnTo>
                          <a:lnTo>
                            <a:pt x="82" y="17"/>
                          </a:lnTo>
                          <a:lnTo>
                            <a:pt x="82" y="9"/>
                          </a:lnTo>
                          <a:lnTo>
                            <a:pt x="82" y="5"/>
                          </a:lnTo>
                          <a:lnTo>
                            <a:pt x="81" y="2"/>
                          </a:lnTo>
                          <a:lnTo>
                            <a:pt x="79" y="0"/>
                          </a:lnTo>
                          <a:lnTo>
                            <a:pt x="4" y="2"/>
                          </a:lnTo>
                          <a:close/>
                        </a:path>
                      </a:pathLst>
                    </a:custGeom>
                    <a:solidFill>
                      <a:srgbClr val="202020"/>
                    </a:solidFill>
                    <a:ln w="1588">
                      <a:solidFill>
                        <a:srgbClr val="000000"/>
                      </a:solidFill>
                      <a:round/>
                      <a:headEnd/>
                      <a:tailEnd/>
                    </a:ln>
                  </p:spPr>
                  <p:txBody>
                    <a:bodyPr/>
                    <a:lstStyle/>
                    <a:p>
                      <a:endParaRPr lang="en-US"/>
                    </a:p>
                  </p:txBody>
                </p:sp>
                <p:sp>
                  <p:nvSpPr>
                    <p:cNvPr id="3451" name="Freeform 449"/>
                    <p:cNvSpPr>
                      <a:spLocks/>
                    </p:cNvSpPr>
                    <p:nvPr/>
                  </p:nvSpPr>
                  <p:spPr bwMode="auto">
                    <a:xfrm>
                      <a:off x="4604" y="3073"/>
                      <a:ext cx="66" cy="5"/>
                    </a:xfrm>
                    <a:custGeom>
                      <a:avLst/>
                      <a:gdLst>
                        <a:gd name="T0" fmla="*/ 0 w 66"/>
                        <a:gd name="T1" fmla="*/ 0 h 11"/>
                        <a:gd name="T2" fmla="*/ 0 w 66"/>
                        <a:gd name="T3" fmla="*/ 0 h 11"/>
                        <a:gd name="T4" fmla="*/ 15 w 66"/>
                        <a:gd name="T5" fmla="*/ 0 h 11"/>
                        <a:gd name="T6" fmla="*/ 15 w 66"/>
                        <a:gd name="T7" fmla="*/ 0 h 11"/>
                        <a:gd name="T8" fmla="*/ 50 w 66"/>
                        <a:gd name="T9" fmla="*/ 0 h 11"/>
                        <a:gd name="T10" fmla="*/ 50 w 66"/>
                        <a:gd name="T11" fmla="*/ 0 h 11"/>
                        <a:gd name="T12" fmla="*/ 65 w 66"/>
                        <a:gd name="T13" fmla="*/ 0 h 11"/>
                        <a:gd name="T14" fmla="*/ 66 w 66"/>
                        <a:gd name="T15" fmla="*/ 0 h 11"/>
                        <a:gd name="T16" fmla="*/ 50 w 66"/>
                        <a:gd name="T17" fmla="*/ 0 h 11"/>
                        <a:gd name="T18" fmla="*/ 50 w 66"/>
                        <a:gd name="T19" fmla="*/ 0 h 11"/>
                        <a:gd name="T20" fmla="*/ 15 w 66"/>
                        <a:gd name="T21" fmla="*/ 0 h 11"/>
                        <a:gd name="T22" fmla="*/ 15 w 66"/>
                        <a:gd name="T23" fmla="*/ 0 h 11"/>
                        <a:gd name="T24" fmla="*/ 0 w 6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1"/>
                        <a:gd name="T41" fmla="*/ 66 w 6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1">
                          <a:moveTo>
                            <a:pt x="0" y="3"/>
                          </a:moveTo>
                          <a:lnTo>
                            <a:pt x="0" y="8"/>
                          </a:lnTo>
                          <a:lnTo>
                            <a:pt x="15" y="8"/>
                          </a:lnTo>
                          <a:lnTo>
                            <a:pt x="15" y="11"/>
                          </a:lnTo>
                          <a:lnTo>
                            <a:pt x="50" y="11"/>
                          </a:lnTo>
                          <a:lnTo>
                            <a:pt x="50" y="8"/>
                          </a:lnTo>
                          <a:lnTo>
                            <a:pt x="65" y="8"/>
                          </a:lnTo>
                          <a:lnTo>
                            <a:pt x="66" y="3"/>
                          </a:lnTo>
                          <a:lnTo>
                            <a:pt x="50" y="3"/>
                          </a:lnTo>
                          <a:lnTo>
                            <a:pt x="50" y="0"/>
                          </a:lnTo>
                          <a:lnTo>
                            <a:pt x="15" y="0"/>
                          </a:lnTo>
                          <a:lnTo>
                            <a:pt x="15" y="3"/>
                          </a:lnTo>
                          <a:lnTo>
                            <a:pt x="0" y="3"/>
                          </a:lnTo>
                          <a:close/>
                        </a:path>
                      </a:pathLst>
                    </a:custGeom>
                    <a:solidFill>
                      <a:srgbClr val="000000"/>
                    </a:solidFill>
                    <a:ln w="9525">
                      <a:noFill/>
                      <a:round/>
                      <a:headEnd/>
                      <a:tailEnd/>
                    </a:ln>
                  </p:spPr>
                  <p:txBody>
                    <a:bodyPr/>
                    <a:lstStyle/>
                    <a:p>
                      <a:endParaRPr lang="en-US"/>
                    </a:p>
                  </p:txBody>
                </p:sp>
                <p:sp>
                  <p:nvSpPr>
                    <p:cNvPr id="3452" name="Rectangle 450"/>
                    <p:cNvSpPr>
                      <a:spLocks noChangeArrowheads="1"/>
                    </p:cNvSpPr>
                    <p:nvPr/>
                  </p:nvSpPr>
                  <p:spPr bwMode="auto">
                    <a:xfrm>
                      <a:off x="4606" y="3077"/>
                      <a:ext cx="5" cy="2"/>
                    </a:xfrm>
                    <a:prstGeom prst="rect">
                      <a:avLst/>
                    </a:prstGeom>
                    <a:solidFill>
                      <a:srgbClr val="00A000"/>
                    </a:solidFill>
                    <a:ln w="9525">
                      <a:noFill/>
                      <a:miter lim="800000"/>
                      <a:headEnd/>
                      <a:tailEnd/>
                    </a:ln>
                  </p:spPr>
                  <p:txBody>
                    <a:bodyPr/>
                    <a:lstStyle/>
                    <a:p>
                      <a:endParaRPr lang="en-US"/>
                    </a:p>
                  </p:txBody>
                </p:sp>
                <p:sp>
                  <p:nvSpPr>
                    <p:cNvPr id="3453" name="Rectangle 451"/>
                    <p:cNvSpPr>
                      <a:spLocks noChangeArrowheads="1"/>
                    </p:cNvSpPr>
                    <p:nvPr/>
                  </p:nvSpPr>
                  <p:spPr bwMode="auto">
                    <a:xfrm>
                      <a:off x="4656" y="3077"/>
                      <a:ext cx="12" cy="2"/>
                    </a:xfrm>
                    <a:prstGeom prst="rect">
                      <a:avLst/>
                    </a:prstGeom>
                    <a:solidFill>
                      <a:srgbClr val="202020"/>
                    </a:solidFill>
                    <a:ln w="1588">
                      <a:solidFill>
                        <a:srgbClr val="000000"/>
                      </a:solidFill>
                      <a:miter lim="800000"/>
                      <a:headEnd/>
                      <a:tailEnd/>
                    </a:ln>
                  </p:spPr>
                  <p:txBody>
                    <a:bodyPr/>
                    <a:lstStyle/>
                    <a:p>
                      <a:endParaRPr lang="en-US"/>
                    </a:p>
                  </p:txBody>
                </p:sp>
              </p:grpSp>
              <p:grpSp>
                <p:nvGrpSpPr>
                  <p:cNvPr id="3427" name="Group 452"/>
                  <p:cNvGrpSpPr>
                    <a:grpSpLocks/>
                  </p:cNvGrpSpPr>
                  <p:nvPr/>
                </p:nvGrpSpPr>
                <p:grpSpPr bwMode="auto">
                  <a:xfrm>
                    <a:off x="4654" y="2991"/>
                    <a:ext cx="102" cy="73"/>
                    <a:chOff x="4654" y="2991"/>
                    <a:chExt cx="102" cy="73"/>
                  </a:xfrm>
                </p:grpSpPr>
                <p:sp>
                  <p:nvSpPr>
                    <p:cNvPr id="3431" name="Freeform 453"/>
                    <p:cNvSpPr>
                      <a:spLocks/>
                    </p:cNvSpPr>
                    <p:nvPr/>
                  </p:nvSpPr>
                  <p:spPr bwMode="auto">
                    <a:xfrm>
                      <a:off x="4737" y="3049"/>
                      <a:ext cx="19" cy="15"/>
                    </a:xfrm>
                    <a:custGeom>
                      <a:avLst/>
                      <a:gdLst>
                        <a:gd name="T0" fmla="*/ 13 w 19"/>
                        <a:gd name="T1" fmla="*/ 1 h 29"/>
                        <a:gd name="T2" fmla="*/ 10 w 19"/>
                        <a:gd name="T3" fmla="*/ 0 h 29"/>
                        <a:gd name="T4" fmla="*/ 5 w 19"/>
                        <a:gd name="T5" fmla="*/ 0 h 29"/>
                        <a:gd name="T6" fmla="*/ 3 w 19"/>
                        <a:gd name="T7" fmla="*/ 1 h 29"/>
                        <a:gd name="T8" fmla="*/ 1 w 19"/>
                        <a:gd name="T9" fmla="*/ 1 h 29"/>
                        <a:gd name="T10" fmla="*/ 0 w 19"/>
                        <a:gd name="T11" fmla="*/ 1 h 29"/>
                        <a:gd name="T12" fmla="*/ 0 w 19"/>
                        <a:gd name="T13" fmla="*/ 1 h 29"/>
                        <a:gd name="T14" fmla="*/ 0 w 19"/>
                        <a:gd name="T15" fmla="*/ 1 h 29"/>
                        <a:gd name="T16" fmla="*/ 19 w 19"/>
                        <a:gd name="T17" fmla="*/ 1 h 29"/>
                        <a:gd name="T18" fmla="*/ 18 w 19"/>
                        <a:gd name="T19" fmla="*/ 1 h 29"/>
                        <a:gd name="T20" fmla="*/ 16 w 19"/>
                        <a:gd name="T21" fmla="*/ 1 h 29"/>
                        <a:gd name="T22" fmla="*/ 13 w 19"/>
                        <a:gd name="T23" fmla="*/ 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9"/>
                        <a:gd name="T38" fmla="*/ 19 w 19"/>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9">
                          <a:moveTo>
                            <a:pt x="13" y="1"/>
                          </a:moveTo>
                          <a:lnTo>
                            <a:pt x="10" y="0"/>
                          </a:lnTo>
                          <a:lnTo>
                            <a:pt x="5" y="0"/>
                          </a:lnTo>
                          <a:lnTo>
                            <a:pt x="3" y="1"/>
                          </a:lnTo>
                          <a:lnTo>
                            <a:pt x="1" y="6"/>
                          </a:lnTo>
                          <a:lnTo>
                            <a:pt x="0" y="14"/>
                          </a:lnTo>
                          <a:lnTo>
                            <a:pt x="0" y="20"/>
                          </a:lnTo>
                          <a:lnTo>
                            <a:pt x="0" y="29"/>
                          </a:lnTo>
                          <a:lnTo>
                            <a:pt x="19" y="29"/>
                          </a:lnTo>
                          <a:lnTo>
                            <a:pt x="18" y="12"/>
                          </a:lnTo>
                          <a:lnTo>
                            <a:pt x="16" y="4"/>
                          </a:lnTo>
                          <a:lnTo>
                            <a:pt x="13" y="1"/>
                          </a:lnTo>
                          <a:close/>
                        </a:path>
                      </a:pathLst>
                    </a:custGeom>
                    <a:solidFill>
                      <a:srgbClr val="404040"/>
                    </a:solidFill>
                    <a:ln w="1588">
                      <a:solidFill>
                        <a:srgbClr val="404040"/>
                      </a:solidFill>
                      <a:round/>
                      <a:headEnd/>
                      <a:tailEnd/>
                    </a:ln>
                  </p:spPr>
                  <p:txBody>
                    <a:bodyPr/>
                    <a:lstStyle/>
                    <a:p>
                      <a:endParaRPr lang="en-US"/>
                    </a:p>
                  </p:txBody>
                </p:sp>
                <p:sp>
                  <p:nvSpPr>
                    <p:cNvPr id="3432" name="Freeform 454"/>
                    <p:cNvSpPr>
                      <a:spLocks/>
                    </p:cNvSpPr>
                    <p:nvPr/>
                  </p:nvSpPr>
                  <p:spPr bwMode="auto">
                    <a:xfrm>
                      <a:off x="4654" y="2991"/>
                      <a:ext cx="86" cy="61"/>
                    </a:xfrm>
                    <a:custGeom>
                      <a:avLst/>
                      <a:gdLst>
                        <a:gd name="T0" fmla="*/ 0 w 86"/>
                        <a:gd name="T1" fmla="*/ 0 h 121"/>
                        <a:gd name="T2" fmla="*/ 86 w 86"/>
                        <a:gd name="T3" fmla="*/ 1 h 121"/>
                        <a:gd name="T4" fmla="*/ 85 w 86"/>
                        <a:gd name="T5" fmla="*/ 1 h 121"/>
                        <a:gd name="T6" fmla="*/ 84 w 86"/>
                        <a:gd name="T7" fmla="*/ 1 h 121"/>
                        <a:gd name="T8" fmla="*/ 0 w 86"/>
                        <a:gd name="T9" fmla="*/ 0 h 121"/>
                        <a:gd name="T10" fmla="*/ 0 60000 65536"/>
                        <a:gd name="T11" fmla="*/ 0 60000 65536"/>
                        <a:gd name="T12" fmla="*/ 0 60000 65536"/>
                        <a:gd name="T13" fmla="*/ 0 60000 65536"/>
                        <a:gd name="T14" fmla="*/ 0 60000 65536"/>
                        <a:gd name="T15" fmla="*/ 0 w 86"/>
                        <a:gd name="T16" fmla="*/ 0 h 121"/>
                        <a:gd name="T17" fmla="*/ 86 w 86"/>
                        <a:gd name="T18" fmla="*/ 121 h 121"/>
                      </a:gdLst>
                      <a:ahLst/>
                      <a:cxnLst>
                        <a:cxn ang="T10">
                          <a:pos x="T0" y="T1"/>
                        </a:cxn>
                        <a:cxn ang="T11">
                          <a:pos x="T2" y="T3"/>
                        </a:cxn>
                        <a:cxn ang="T12">
                          <a:pos x="T4" y="T5"/>
                        </a:cxn>
                        <a:cxn ang="T13">
                          <a:pos x="T6" y="T7"/>
                        </a:cxn>
                        <a:cxn ang="T14">
                          <a:pos x="T8" y="T9"/>
                        </a:cxn>
                      </a:cxnLst>
                      <a:rect l="T15" t="T16" r="T17" b="T18"/>
                      <a:pathLst>
                        <a:path w="86" h="121">
                          <a:moveTo>
                            <a:pt x="0" y="0"/>
                          </a:moveTo>
                          <a:lnTo>
                            <a:pt x="86" y="117"/>
                          </a:lnTo>
                          <a:lnTo>
                            <a:pt x="85" y="118"/>
                          </a:lnTo>
                          <a:lnTo>
                            <a:pt x="84" y="121"/>
                          </a:lnTo>
                          <a:lnTo>
                            <a:pt x="0" y="0"/>
                          </a:lnTo>
                          <a:close/>
                        </a:path>
                      </a:pathLst>
                    </a:custGeom>
                    <a:solidFill>
                      <a:srgbClr val="808080"/>
                    </a:solidFill>
                    <a:ln w="9525">
                      <a:noFill/>
                      <a:round/>
                      <a:headEnd/>
                      <a:tailEnd/>
                    </a:ln>
                  </p:spPr>
                  <p:txBody>
                    <a:bodyPr/>
                    <a:lstStyle/>
                    <a:p>
                      <a:endParaRPr lang="en-US"/>
                    </a:p>
                  </p:txBody>
                </p:sp>
                <p:sp>
                  <p:nvSpPr>
                    <p:cNvPr id="3433" name="Freeform 455"/>
                    <p:cNvSpPr>
                      <a:spLocks/>
                    </p:cNvSpPr>
                    <p:nvPr/>
                  </p:nvSpPr>
                  <p:spPr bwMode="auto">
                    <a:xfrm>
                      <a:off x="4713" y="3031"/>
                      <a:ext cx="28" cy="28"/>
                    </a:xfrm>
                    <a:custGeom>
                      <a:avLst/>
                      <a:gdLst>
                        <a:gd name="T0" fmla="*/ 1 w 28"/>
                        <a:gd name="T1" fmla="*/ 1 h 56"/>
                        <a:gd name="T2" fmla="*/ 2 w 28"/>
                        <a:gd name="T3" fmla="*/ 1 h 56"/>
                        <a:gd name="T4" fmla="*/ 5 w 28"/>
                        <a:gd name="T5" fmla="*/ 1 h 56"/>
                        <a:gd name="T6" fmla="*/ 8 w 28"/>
                        <a:gd name="T7" fmla="*/ 1 h 56"/>
                        <a:gd name="T8" fmla="*/ 13 w 28"/>
                        <a:gd name="T9" fmla="*/ 1 h 56"/>
                        <a:gd name="T10" fmla="*/ 14 w 28"/>
                        <a:gd name="T11" fmla="*/ 0 h 56"/>
                        <a:gd name="T12" fmla="*/ 28 w 28"/>
                        <a:gd name="T13" fmla="*/ 1 h 56"/>
                        <a:gd name="T14" fmla="*/ 27 w 28"/>
                        <a:gd name="T15" fmla="*/ 1 h 56"/>
                        <a:gd name="T16" fmla="*/ 23 w 28"/>
                        <a:gd name="T17" fmla="*/ 1 h 56"/>
                        <a:gd name="T18" fmla="*/ 19 w 28"/>
                        <a:gd name="T19" fmla="*/ 1 h 56"/>
                        <a:gd name="T20" fmla="*/ 16 w 28"/>
                        <a:gd name="T21" fmla="*/ 1 h 56"/>
                        <a:gd name="T22" fmla="*/ 15 w 28"/>
                        <a:gd name="T23" fmla="*/ 1 h 56"/>
                        <a:gd name="T24" fmla="*/ 15 w 28"/>
                        <a:gd name="T25" fmla="*/ 1 h 56"/>
                        <a:gd name="T26" fmla="*/ 15 w 28"/>
                        <a:gd name="T27" fmla="*/ 1 h 56"/>
                        <a:gd name="T28" fmla="*/ 15 w 28"/>
                        <a:gd name="T29" fmla="*/ 1 h 56"/>
                        <a:gd name="T30" fmla="*/ 0 w 28"/>
                        <a:gd name="T31" fmla="*/ 1 h 56"/>
                        <a:gd name="T32" fmla="*/ 0 w 28"/>
                        <a:gd name="T33" fmla="*/ 1 h 56"/>
                        <a:gd name="T34" fmla="*/ 1 w 28"/>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56"/>
                        <a:gd name="T56" fmla="*/ 28 w 28"/>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56">
                          <a:moveTo>
                            <a:pt x="1" y="14"/>
                          </a:moveTo>
                          <a:lnTo>
                            <a:pt x="2" y="10"/>
                          </a:lnTo>
                          <a:lnTo>
                            <a:pt x="5" y="7"/>
                          </a:lnTo>
                          <a:lnTo>
                            <a:pt x="8" y="7"/>
                          </a:lnTo>
                          <a:lnTo>
                            <a:pt x="13" y="7"/>
                          </a:lnTo>
                          <a:lnTo>
                            <a:pt x="14" y="0"/>
                          </a:lnTo>
                          <a:lnTo>
                            <a:pt x="28" y="21"/>
                          </a:lnTo>
                          <a:lnTo>
                            <a:pt x="27" y="27"/>
                          </a:lnTo>
                          <a:lnTo>
                            <a:pt x="23" y="27"/>
                          </a:lnTo>
                          <a:lnTo>
                            <a:pt x="19" y="28"/>
                          </a:lnTo>
                          <a:lnTo>
                            <a:pt x="16" y="31"/>
                          </a:lnTo>
                          <a:lnTo>
                            <a:pt x="15" y="36"/>
                          </a:lnTo>
                          <a:lnTo>
                            <a:pt x="15" y="45"/>
                          </a:lnTo>
                          <a:lnTo>
                            <a:pt x="15" y="52"/>
                          </a:lnTo>
                          <a:lnTo>
                            <a:pt x="15" y="56"/>
                          </a:lnTo>
                          <a:lnTo>
                            <a:pt x="0" y="35"/>
                          </a:lnTo>
                          <a:lnTo>
                            <a:pt x="0" y="22"/>
                          </a:lnTo>
                          <a:lnTo>
                            <a:pt x="1" y="14"/>
                          </a:lnTo>
                          <a:close/>
                        </a:path>
                      </a:pathLst>
                    </a:custGeom>
                    <a:solidFill>
                      <a:srgbClr val="404040"/>
                    </a:solidFill>
                    <a:ln w="1588">
                      <a:solidFill>
                        <a:srgbClr val="000000"/>
                      </a:solidFill>
                      <a:round/>
                      <a:headEnd/>
                      <a:tailEnd/>
                    </a:ln>
                  </p:spPr>
                  <p:txBody>
                    <a:bodyPr/>
                    <a:lstStyle/>
                    <a:p>
                      <a:endParaRPr lang="en-US"/>
                    </a:p>
                  </p:txBody>
                </p:sp>
                <p:sp>
                  <p:nvSpPr>
                    <p:cNvPr id="3434" name="Line 456"/>
                    <p:cNvSpPr>
                      <a:spLocks noChangeShapeType="1"/>
                    </p:cNvSpPr>
                    <p:nvPr/>
                  </p:nvSpPr>
                  <p:spPr bwMode="auto">
                    <a:xfrm>
                      <a:off x="4727" y="3034"/>
                      <a:ext cx="13" cy="10"/>
                    </a:xfrm>
                    <a:prstGeom prst="line">
                      <a:avLst/>
                    </a:prstGeom>
                    <a:noFill/>
                    <a:ln w="1588">
                      <a:solidFill>
                        <a:srgbClr val="000000"/>
                      </a:solidFill>
                      <a:round/>
                      <a:headEnd/>
                      <a:tailEnd/>
                    </a:ln>
                  </p:spPr>
                  <p:txBody>
                    <a:bodyPr/>
                    <a:lstStyle/>
                    <a:p>
                      <a:endParaRPr lang="en-US"/>
                    </a:p>
                  </p:txBody>
                </p:sp>
                <p:sp>
                  <p:nvSpPr>
                    <p:cNvPr id="3435" name="Freeform 457"/>
                    <p:cNvSpPr>
                      <a:spLocks/>
                    </p:cNvSpPr>
                    <p:nvPr/>
                  </p:nvSpPr>
                  <p:spPr bwMode="auto">
                    <a:xfrm>
                      <a:off x="4657" y="2993"/>
                      <a:ext cx="22" cy="22"/>
                    </a:xfrm>
                    <a:custGeom>
                      <a:avLst/>
                      <a:gdLst>
                        <a:gd name="T0" fmla="*/ 1 w 22"/>
                        <a:gd name="T1" fmla="*/ 1 h 43"/>
                        <a:gd name="T2" fmla="*/ 3 w 22"/>
                        <a:gd name="T3" fmla="*/ 1 h 43"/>
                        <a:gd name="T4" fmla="*/ 6 w 22"/>
                        <a:gd name="T5" fmla="*/ 1 h 43"/>
                        <a:gd name="T6" fmla="*/ 9 w 22"/>
                        <a:gd name="T7" fmla="*/ 1 h 43"/>
                        <a:gd name="T8" fmla="*/ 14 w 22"/>
                        <a:gd name="T9" fmla="*/ 1 h 43"/>
                        <a:gd name="T10" fmla="*/ 14 w 22"/>
                        <a:gd name="T11" fmla="*/ 0 h 43"/>
                        <a:gd name="T12" fmla="*/ 22 w 22"/>
                        <a:gd name="T13" fmla="*/ 1 h 43"/>
                        <a:gd name="T14" fmla="*/ 22 w 22"/>
                        <a:gd name="T15" fmla="*/ 1 h 43"/>
                        <a:gd name="T16" fmla="*/ 19 w 22"/>
                        <a:gd name="T17" fmla="*/ 1 h 43"/>
                        <a:gd name="T18" fmla="*/ 17 w 22"/>
                        <a:gd name="T19" fmla="*/ 1 h 43"/>
                        <a:gd name="T20" fmla="*/ 14 w 22"/>
                        <a:gd name="T21" fmla="*/ 1 h 43"/>
                        <a:gd name="T22" fmla="*/ 12 w 22"/>
                        <a:gd name="T23" fmla="*/ 1 h 43"/>
                        <a:gd name="T24" fmla="*/ 11 w 22"/>
                        <a:gd name="T25" fmla="*/ 1 h 43"/>
                        <a:gd name="T26" fmla="*/ 11 w 22"/>
                        <a:gd name="T27" fmla="*/ 1 h 43"/>
                        <a:gd name="T28" fmla="*/ 10 w 22"/>
                        <a:gd name="T29" fmla="*/ 1 h 43"/>
                        <a:gd name="T30" fmla="*/ 0 w 22"/>
                        <a:gd name="T31" fmla="*/ 1 h 43"/>
                        <a:gd name="T32" fmla="*/ 1 w 22"/>
                        <a:gd name="T33" fmla="*/ 1 h 43"/>
                        <a:gd name="T34" fmla="*/ 1 w 22"/>
                        <a:gd name="T35" fmla="*/ 1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3"/>
                        <a:gd name="T56" fmla="*/ 22 w 2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3">
                          <a:moveTo>
                            <a:pt x="1" y="15"/>
                          </a:moveTo>
                          <a:lnTo>
                            <a:pt x="3" y="9"/>
                          </a:lnTo>
                          <a:lnTo>
                            <a:pt x="6" y="6"/>
                          </a:lnTo>
                          <a:lnTo>
                            <a:pt x="9" y="6"/>
                          </a:lnTo>
                          <a:lnTo>
                            <a:pt x="14" y="6"/>
                          </a:lnTo>
                          <a:lnTo>
                            <a:pt x="14" y="0"/>
                          </a:lnTo>
                          <a:lnTo>
                            <a:pt x="22" y="12"/>
                          </a:lnTo>
                          <a:lnTo>
                            <a:pt x="22" y="18"/>
                          </a:lnTo>
                          <a:lnTo>
                            <a:pt x="19" y="18"/>
                          </a:lnTo>
                          <a:lnTo>
                            <a:pt x="17" y="17"/>
                          </a:lnTo>
                          <a:lnTo>
                            <a:pt x="14" y="18"/>
                          </a:lnTo>
                          <a:lnTo>
                            <a:pt x="12" y="20"/>
                          </a:lnTo>
                          <a:lnTo>
                            <a:pt x="11" y="25"/>
                          </a:lnTo>
                          <a:lnTo>
                            <a:pt x="11" y="29"/>
                          </a:lnTo>
                          <a:lnTo>
                            <a:pt x="10" y="43"/>
                          </a:lnTo>
                          <a:lnTo>
                            <a:pt x="0" y="29"/>
                          </a:lnTo>
                          <a:lnTo>
                            <a:pt x="1" y="21"/>
                          </a:lnTo>
                          <a:lnTo>
                            <a:pt x="1" y="15"/>
                          </a:lnTo>
                          <a:close/>
                        </a:path>
                      </a:pathLst>
                    </a:custGeom>
                    <a:solidFill>
                      <a:srgbClr val="404040"/>
                    </a:solidFill>
                    <a:ln w="1588">
                      <a:solidFill>
                        <a:srgbClr val="000000"/>
                      </a:solidFill>
                      <a:round/>
                      <a:headEnd/>
                      <a:tailEnd/>
                    </a:ln>
                  </p:spPr>
                  <p:txBody>
                    <a:bodyPr/>
                    <a:lstStyle/>
                    <a:p>
                      <a:endParaRPr lang="en-US"/>
                    </a:p>
                  </p:txBody>
                </p:sp>
                <p:sp>
                  <p:nvSpPr>
                    <p:cNvPr id="3436" name="Freeform 458"/>
                    <p:cNvSpPr>
                      <a:spLocks/>
                    </p:cNvSpPr>
                    <p:nvPr/>
                  </p:nvSpPr>
                  <p:spPr bwMode="auto">
                    <a:xfrm>
                      <a:off x="4700" y="3025"/>
                      <a:ext cx="13" cy="14"/>
                    </a:xfrm>
                    <a:custGeom>
                      <a:avLst/>
                      <a:gdLst>
                        <a:gd name="T0" fmla="*/ 13 w 13"/>
                        <a:gd name="T1" fmla="*/ 1 h 28"/>
                        <a:gd name="T2" fmla="*/ 6 w 13"/>
                        <a:gd name="T3" fmla="*/ 0 h 28"/>
                        <a:gd name="T4" fmla="*/ 4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2"/>
                          </a:moveTo>
                          <a:lnTo>
                            <a:pt x="6" y="0"/>
                          </a:lnTo>
                          <a:lnTo>
                            <a:pt x="4" y="2"/>
                          </a:lnTo>
                          <a:lnTo>
                            <a:pt x="1" y="7"/>
                          </a:lnTo>
                          <a:lnTo>
                            <a:pt x="0" y="14"/>
                          </a:lnTo>
                          <a:lnTo>
                            <a:pt x="0" y="28"/>
                          </a:lnTo>
                        </a:path>
                      </a:pathLst>
                    </a:custGeom>
                    <a:noFill/>
                    <a:ln w="1588">
                      <a:solidFill>
                        <a:srgbClr val="000000"/>
                      </a:solidFill>
                      <a:round/>
                      <a:headEnd/>
                      <a:tailEnd/>
                    </a:ln>
                  </p:spPr>
                  <p:txBody>
                    <a:bodyPr/>
                    <a:lstStyle/>
                    <a:p>
                      <a:endParaRPr lang="en-US"/>
                    </a:p>
                  </p:txBody>
                </p:sp>
                <p:sp>
                  <p:nvSpPr>
                    <p:cNvPr id="3437" name="Freeform 459"/>
                    <p:cNvSpPr>
                      <a:spLocks/>
                    </p:cNvSpPr>
                    <p:nvPr/>
                  </p:nvSpPr>
                  <p:spPr bwMode="auto">
                    <a:xfrm>
                      <a:off x="4697" y="3023"/>
                      <a:ext cx="13" cy="14"/>
                    </a:xfrm>
                    <a:custGeom>
                      <a:avLst/>
                      <a:gdLst>
                        <a:gd name="T0" fmla="*/ 13 w 13"/>
                        <a:gd name="T1" fmla="*/ 0 h 28"/>
                        <a:gd name="T2" fmla="*/ 5 w 13"/>
                        <a:gd name="T3" fmla="*/ 0 h 28"/>
                        <a:gd name="T4" fmla="*/ 2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5" y="0"/>
                          </a:lnTo>
                          <a:lnTo>
                            <a:pt x="2" y="1"/>
                          </a:lnTo>
                          <a:lnTo>
                            <a:pt x="1" y="6"/>
                          </a:lnTo>
                          <a:lnTo>
                            <a:pt x="0" y="12"/>
                          </a:lnTo>
                          <a:lnTo>
                            <a:pt x="0" y="28"/>
                          </a:lnTo>
                          <a:lnTo>
                            <a:pt x="0" y="26"/>
                          </a:lnTo>
                        </a:path>
                      </a:pathLst>
                    </a:custGeom>
                    <a:noFill/>
                    <a:ln w="1588">
                      <a:solidFill>
                        <a:srgbClr val="000000"/>
                      </a:solidFill>
                      <a:round/>
                      <a:headEnd/>
                      <a:tailEnd/>
                    </a:ln>
                  </p:spPr>
                  <p:txBody>
                    <a:bodyPr/>
                    <a:lstStyle/>
                    <a:p>
                      <a:endParaRPr lang="en-US"/>
                    </a:p>
                  </p:txBody>
                </p:sp>
                <p:sp>
                  <p:nvSpPr>
                    <p:cNvPr id="3438" name="Freeform 460"/>
                    <p:cNvSpPr>
                      <a:spLocks/>
                    </p:cNvSpPr>
                    <p:nvPr/>
                  </p:nvSpPr>
                  <p:spPr bwMode="auto">
                    <a:xfrm>
                      <a:off x="4693" y="3021"/>
                      <a:ext cx="13" cy="14"/>
                    </a:xfrm>
                    <a:custGeom>
                      <a:avLst/>
                      <a:gdLst>
                        <a:gd name="T0" fmla="*/ 13 w 13"/>
                        <a:gd name="T1" fmla="*/ 0 h 28"/>
                        <a:gd name="T2" fmla="*/ 6 w 13"/>
                        <a:gd name="T3" fmla="*/ 0 h 28"/>
                        <a:gd name="T4" fmla="*/ 3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endParaRPr lang="en-US"/>
                    </a:p>
                  </p:txBody>
                </p:sp>
                <p:sp>
                  <p:nvSpPr>
                    <p:cNvPr id="3439" name="Freeform 461"/>
                    <p:cNvSpPr>
                      <a:spLocks/>
                    </p:cNvSpPr>
                    <p:nvPr/>
                  </p:nvSpPr>
                  <p:spPr bwMode="auto">
                    <a:xfrm>
                      <a:off x="4689" y="3018"/>
                      <a:ext cx="13" cy="14"/>
                    </a:xfrm>
                    <a:custGeom>
                      <a:avLst/>
                      <a:gdLst>
                        <a:gd name="T0" fmla="*/ 13 w 13"/>
                        <a:gd name="T1" fmla="*/ 0 h 28"/>
                        <a:gd name="T2" fmla="*/ 6 w 13"/>
                        <a:gd name="T3" fmla="*/ 0 h 28"/>
                        <a:gd name="T4" fmla="*/ 3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5"/>
                          </a:lnTo>
                          <a:lnTo>
                            <a:pt x="0" y="13"/>
                          </a:lnTo>
                          <a:lnTo>
                            <a:pt x="0" y="28"/>
                          </a:lnTo>
                          <a:lnTo>
                            <a:pt x="0" y="27"/>
                          </a:lnTo>
                        </a:path>
                      </a:pathLst>
                    </a:custGeom>
                    <a:noFill/>
                    <a:ln w="1588">
                      <a:solidFill>
                        <a:srgbClr val="000000"/>
                      </a:solidFill>
                      <a:round/>
                      <a:headEnd/>
                      <a:tailEnd/>
                    </a:ln>
                  </p:spPr>
                  <p:txBody>
                    <a:bodyPr/>
                    <a:lstStyle/>
                    <a:p>
                      <a:endParaRPr lang="en-US"/>
                    </a:p>
                  </p:txBody>
                </p:sp>
                <p:sp>
                  <p:nvSpPr>
                    <p:cNvPr id="3440" name="Freeform 462"/>
                    <p:cNvSpPr>
                      <a:spLocks/>
                    </p:cNvSpPr>
                    <p:nvPr/>
                  </p:nvSpPr>
                  <p:spPr bwMode="auto">
                    <a:xfrm>
                      <a:off x="4686" y="3016"/>
                      <a:ext cx="12" cy="14"/>
                    </a:xfrm>
                    <a:custGeom>
                      <a:avLst/>
                      <a:gdLst>
                        <a:gd name="T0" fmla="*/ 12 w 12"/>
                        <a:gd name="T1" fmla="*/ 0 h 28"/>
                        <a:gd name="T2" fmla="*/ 6 w 12"/>
                        <a:gd name="T3" fmla="*/ 0 h 28"/>
                        <a:gd name="T4" fmla="*/ 3 w 12"/>
                        <a:gd name="T5" fmla="*/ 1 h 28"/>
                        <a:gd name="T6" fmla="*/ 1 w 12"/>
                        <a:gd name="T7" fmla="*/ 1 h 28"/>
                        <a:gd name="T8" fmla="*/ 0 w 12"/>
                        <a:gd name="T9" fmla="*/ 1 h 28"/>
                        <a:gd name="T10" fmla="*/ 0 w 12"/>
                        <a:gd name="T11" fmla="*/ 1 h 28"/>
                        <a:gd name="T12" fmla="*/ 0 w 12"/>
                        <a:gd name="T13" fmla="*/ 1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6" y="0"/>
                          </a:lnTo>
                          <a:lnTo>
                            <a:pt x="3" y="1"/>
                          </a:lnTo>
                          <a:lnTo>
                            <a:pt x="1" y="4"/>
                          </a:lnTo>
                          <a:lnTo>
                            <a:pt x="0" y="12"/>
                          </a:lnTo>
                          <a:lnTo>
                            <a:pt x="0" y="28"/>
                          </a:lnTo>
                          <a:lnTo>
                            <a:pt x="0" y="26"/>
                          </a:lnTo>
                        </a:path>
                      </a:pathLst>
                    </a:custGeom>
                    <a:noFill/>
                    <a:ln w="1588">
                      <a:solidFill>
                        <a:srgbClr val="000000"/>
                      </a:solidFill>
                      <a:round/>
                      <a:headEnd/>
                      <a:tailEnd/>
                    </a:ln>
                  </p:spPr>
                  <p:txBody>
                    <a:bodyPr/>
                    <a:lstStyle/>
                    <a:p>
                      <a:endParaRPr lang="en-US"/>
                    </a:p>
                  </p:txBody>
                </p:sp>
                <p:sp>
                  <p:nvSpPr>
                    <p:cNvPr id="3441" name="Freeform 463"/>
                    <p:cNvSpPr>
                      <a:spLocks/>
                    </p:cNvSpPr>
                    <p:nvPr/>
                  </p:nvSpPr>
                  <p:spPr bwMode="auto">
                    <a:xfrm>
                      <a:off x="4683" y="3013"/>
                      <a:ext cx="12" cy="14"/>
                    </a:xfrm>
                    <a:custGeom>
                      <a:avLst/>
                      <a:gdLst>
                        <a:gd name="T0" fmla="*/ 12 w 12"/>
                        <a:gd name="T1" fmla="*/ 0 h 28"/>
                        <a:gd name="T2" fmla="*/ 5 w 12"/>
                        <a:gd name="T3" fmla="*/ 0 h 28"/>
                        <a:gd name="T4" fmla="*/ 3 w 12"/>
                        <a:gd name="T5" fmla="*/ 1 h 28"/>
                        <a:gd name="T6" fmla="*/ 0 w 12"/>
                        <a:gd name="T7" fmla="*/ 1 h 28"/>
                        <a:gd name="T8" fmla="*/ 0 w 12"/>
                        <a:gd name="T9" fmla="*/ 1 h 28"/>
                        <a:gd name="T10" fmla="*/ 0 w 12"/>
                        <a:gd name="T11" fmla="*/ 1 h 28"/>
                        <a:gd name="T12" fmla="*/ 0 w 12"/>
                        <a:gd name="T13" fmla="*/ 1 h 28"/>
                        <a:gd name="T14" fmla="*/ 0 60000 65536"/>
                        <a:gd name="T15" fmla="*/ 0 60000 65536"/>
                        <a:gd name="T16" fmla="*/ 0 60000 65536"/>
                        <a:gd name="T17" fmla="*/ 0 60000 65536"/>
                        <a:gd name="T18" fmla="*/ 0 60000 65536"/>
                        <a:gd name="T19" fmla="*/ 0 60000 65536"/>
                        <a:gd name="T20" fmla="*/ 0 60000 65536"/>
                        <a:gd name="T21" fmla="*/ 0 w 12"/>
                        <a:gd name="T22" fmla="*/ 0 h 28"/>
                        <a:gd name="T23" fmla="*/ 12 w 1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8">
                          <a:moveTo>
                            <a:pt x="12" y="0"/>
                          </a:moveTo>
                          <a:lnTo>
                            <a:pt x="5" y="0"/>
                          </a:lnTo>
                          <a:lnTo>
                            <a:pt x="3" y="1"/>
                          </a:lnTo>
                          <a:lnTo>
                            <a:pt x="0" y="6"/>
                          </a:lnTo>
                          <a:lnTo>
                            <a:pt x="0" y="12"/>
                          </a:lnTo>
                          <a:lnTo>
                            <a:pt x="0" y="28"/>
                          </a:lnTo>
                          <a:lnTo>
                            <a:pt x="0" y="26"/>
                          </a:lnTo>
                        </a:path>
                      </a:pathLst>
                    </a:custGeom>
                    <a:noFill/>
                    <a:ln w="1588">
                      <a:solidFill>
                        <a:srgbClr val="000000"/>
                      </a:solidFill>
                      <a:round/>
                      <a:headEnd/>
                      <a:tailEnd/>
                    </a:ln>
                  </p:spPr>
                  <p:txBody>
                    <a:bodyPr/>
                    <a:lstStyle/>
                    <a:p>
                      <a:endParaRPr lang="en-US"/>
                    </a:p>
                  </p:txBody>
                </p:sp>
                <p:sp>
                  <p:nvSpPr>
                    <p:cNvPr id="3442" name="Freeform 464"/>
                    <p:cNvSpPr>
                      <a:spLocks/>
                    </p:cNvSpPr>
                    <p:nvPr/>
                  </p:nvSpPr>
                  <p:spPr bwMode="auto">
                    <a:xfrm>
                      <a:off x="4678" y="3010"/>
                      <a:ext cx="14" cy="14"/>
                    </a:xfrm>
                    <a:custGeom>
                      <a:avLst/>
                      <a:gdLst>
                        <a:gd name="T0" fmla="*/ 14 w 14"/>
                        <a:gd name="T1" fmla="*/ 1 h 28"/>
                        <a:gd name="T2" fmla="*/ 7 w 14"/>
                        <a:gd name="T3" fmla="*/ 0 h 28"/>
                        <a:gd name="T4" fmla="*/ 5 w 14"/>
                        <a:gd name="T5" fmla="*/ 1 h 28"/>
                        <a:gd name="T6" fmla="*/ 1 w 14"/>
                        <a:gd name="T7" fmla="*/ 1 h 28"/>
                        <a:gd name="T8" fmla="*/ 0 w 14"/>
                        <a:gd name="T9" fmla="*/ 1 h 28"/>
                        <a:gd name="T10" fmla="*/ 0 w 14"/>
                        <a:gd name="T11" fmla="*/ 1 h 28"/>
                        <a:gd name="T12" fmla="*/ 0 w 14"/>
                        <a:gd name="T13" fmla="*/ 1 h 28"/>
                        <a:gd name="T14" fmla="*/ 0 60000 65536"/>
                        <a:gd name="T15" fmla="*/ 0 60000 65536"/>
                        <a:gd name="T16" fmla="*/ 0 60000 65536"/>
                        <a:gd name="T17" fmla="*/ 0 60000 65536"/>
                        <a:gd name="T18" fmla="*/ 0 60000 65536"/>
                        <a:gd name="T19" fmla="*/ 0 60000 65536"/>
                        <a:gd name="T20" fmla="*/ 0 60000 65536"/>
                        <a:gd name="T21" fmla="*/ 0 w 14"/>
                        <a:gd name="T22" fmla="*/ 0 h 28"/>
                        <a:gd name="T23" fmla="*/ 14 w 14"/>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8">
                          <a:moveTo>
                            <a:pt x="14" y="2"/>
                          </a:moveTo>
                          <a:lnTo>
                            <a:pt x="7" y="0"/>
                          </a:lnTo>
                          <a:lnTo>
                            <a:pt x="5" y="3"/>
                          </a:lnTo>
                          <a:lnTo>
                            <a:pt x="1" y="7"/>
                          </a:lnTo>
                          <a:lnTo>
                            <a:pt x="0" y="14"/>
                          </a:lnTo>
                          <a:lnTo>
                            <a:pt x="0" y="28"/>
                          </a:lnTo>
                        </a:path>
                      </a:pathLst>
                    </a:custGeom>
                    <a:noFill/>
                    <a:ln w="1588">
                      <a:solidFill>
                        <a:srgbClr val="000000"/>
                      </a:solidFill>
                      <a:round/>
                      <a:headEnd/>
                      <a:tailEnd/>
                    </a:ln>
                  </p:spPr>
                  <p:txBody>
                    <a:bodyPr/>
                    <a:lstStyle/>
                    <a:p>
                      <a:endParaRPr lang="en-US"/>
                    </a:p>
                  </p:txBody>
                </p:sp>
                <p:sp>
                  <p:nvSpPr>
                    <p:cNvPr id="3443" name="Freeform 465"/>
                    <p:cNvSpPr>
                      <a:spLocks/>
                    </p:cNvSpPr>
                    <p:nvPr/>
                  </p:nvSpPr>
                  <p:spPr bwMode="auto">
                    <a:xfrm>
                      <a:off x="4675" y="3008"/>
                      <a:ext cx="13" cy="14"/>
                    </a:xfrm>
                    <a:custGeom>
                      <a:avLst/>
                      <a:gdLst>
                        <a:gd name="T0" fmla="*/ 13 w 13"/>
                        <a:gd name="T1" fmla="*/ 0 h 28"/>
                        <a:gd name="T2" fmla="*/ 6 w 13"/>
                        <a:gd name="T3" fmla="*/ 0 h 28"/>
                        <a:gd name="T4" fmla="*/ 3 w 13"/>
                        <a:gd name="T5" fmla="*/ 1 h 28"/>
                        <a:gd name="T6" fmla="*/ 1 w 13"/>
                        <a:gd name="T7" fmla="*/ 1 h 28"/>
                        <a:gd name="T8" fmla="*/ 0 w 13"/>
                        <a:gd name="T9" fmla="*/ 1 h 28"/>
                        <a:gd name="T10" fmla="*/ 0 w 13"/>
                        <a:gd name="T11" fmla="*/ 1 h 28"/>
                        <a:gd name="T12" fmla="*/ 0 w 13"/>
                        <a:gd name="T13" fmla="*/ 1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13" y="0"/>
                          </a:moveTo>
                          <a:lnTo>
                            <a:pt x="6" y="0"/>
                          </a:lnTo>
                          <a:lnTo>
                            <a:pt x="3" y="2"/>
                          </a:lnTo>
                          <a:lnTo>
                            <a:pt x="1" y="6"/>
                          </a:lnTo>
                          <a:lnTo>
                            <a:pt x="0" y="13"/>
                          </a:lnTo>
                          <a:lnTo>
                            <a:pt x="0" y="28"/>
                          </a:lnTo>
                          <a:lnTo>
                            <a:pt x="0" y="27"/>
                          </a:lnTo>
                        </a:path>
                      </a:pathLst>
                    </a:custGeom>
                    <a:noFill/>
                    <a:ln w="1588">
                      <a:solidFill>
                        <a:srgbClr val="000000"/>
                      </a:solidFill>
                      <a:round/>
                      <a:headEnd/>
                      <a:tailEnd/>
                    </a:ln>
                  </p:spPr>
                  <p:txBody>
                    <a:bodyPr/>
                    <a:lstStyle/>
                    <a:p>
                      <a:endParaRPr lang="en-US"/>
                    </a:p>
                  </p:txBody>
                </p:sp>
                <p:sp>
                  <p:nvSpPr>
                    <p:cNvPr id="3444" name="Freeform 466"/>
                    <p:cNvSpPr>
                      <a:spLocks/>
                    </p:cNvSpPr>
                    <p:nvPr/>
                  </p:nvSpPr>
                  <p:spPr bwMode="auto">
                    <a:xfrm>
                      <a:off x="4671" y="2997"/>
                      <a:ext cx="9" cy="6"/>
                    </a:xfrm>
                    <a:custGeom>
                      <a:avLst/>
                      <a:gdLst>
                        <a:gd name="T0" fmla="*/ 0 w 9"/>
                        <a:gd name="T1" fmla="*/ 0 h 11"/>
                        <a:gd name="T2" fmla="*/ 8 w 9"/>
                        <a:gd name="T3" fmla="*/ 1 h 11"/>
                        <a:gd name="T4" fmla="*/ 9 w 9"/>
                        <a:gd name="T5" fmla="*/ 1 h 11"/>
                        <a:gd name="T6" fmla="*/ 8 w 9"/>
                        <a:gd name="T7" fmla="*/ 1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0"/>
                          </a:moveTo>
                          <a:lnTo>
                            <a:pt x="8" y="11"/>
                          </a:lnTo>
                          <a:lnTo>
                            <a:pt x="9" y="11"/>
                          </a:lnTo>
                          <a:lnTo>
                            <a:pt x="8" y="11"/>
                          </a:lnTo>
                        </a:path>
                      </a:pathLst>
                    </a:custGeom>
                    <a:noFill/>
                    <a:ln w="1588">
                      <a:solidFill>
                        <a:srgbClr val="000000"/>
                      </a:solidFill>
                      <a:round/>
                      <a:headEnd/>
                      <a:tailEnd/>
                    </a:ln>
                  </p:spPr>
                  <p:txBody>
                    <a:bodyPr/>
                    <a:lstStyle/>
                    <a:p>
                      <a:endParaRPr lang="en-US"/>
                    </a:p>
                  </p:txBody>
                </p:sp>
                <p:sp>
                  <p:nvSpPr>
                    <p:cNvPr id="3445" name="Oval 467"/>
                    <p:cNvSpPr>
                      <a:spLocks noChangeArrowheads="1"/>
                    </p:cNvSpPr>
                    <p:nvPr/>
                  </p:nvSpPr>
                  <p:spPr bwMode="auto">
                    <a:xfrm>
                      <a:off x="4677" y="3059"/>
                      <a:ext cx="15" cy="5"/>
                    </a:xfrm>
                    <a:prstGeom prst="ellipse">
                      <a:avLst/>
                    </a:prstGeom>
                    <a:solidFill>
                      <a:srgbClr val="A0A0A0"/>
                    </a:solidFill>
                    <a:ln w="9525">
                      <a:noFill/>
                      <a:round/>
                      <a:headEnd/>
                      <a:tailEnd/>
                    </a:ln>
                  </p:spPr>
                  <p:txBody>
                    <a:bodyPr/>
                    <a:lstStyle/>
                    <a:p>
                      <a:endParaRPr lang="en-US"/>
                    </a:p>
                  </p:txBody>
                </p:sp>
                <p:sp>
                  <p:nvSpPr>
                    <p:cNvPr id="3446" name="Oval 468"/>
                    <p:cNvSpPr>
                      <a:spLocks noChangeArrowheads="1"/>
                    </p:cNvSpPr>
                    <p:nvPr/>
                  </p:nvSpPr>
                  <p:spPr bwMode="auto">
                    <a:xfrm>
                      <a:off x="4695" y="3058"/>
                      <a:ext cx="16" cy="6"/>
                    </a:xfrm>
                    <a:prstGeom prst="ellipse">
                      <a:avLst/>
                    </a:prstGeom>
                    <a:solidFill>
                      <a:srgbClr val="A0A0A0"/>
                    </a:solidFill>
                    <a:ln w="9525">
                      <a:noFill/>
                      <a:round/>
                      <a:headEnd/>
                      <a:tailEnd/>
                    </a:ln>
                  </p:spPr>
                  <p:txBody>
                    <a:bodyPr/>
                    <a:lstStyle/>
                    <a:p>
                      <a:endParaRPr lang="en-US"/>
                    </a:p>
                  </p:txBody>
                </p:sp>
                <p:sp>
                  <p:nvSpPr>
                    <p:cNvPr id="3447" name="Freeform 469"/>
                    <p:cNvSpPr>
                      <a:spLocks/>
                    </p:cNvSpPr>
                    <p:nvPr/>
                  </p:nvSpPr>
                  <p:spPr bwMode="auto">
                    <a:xfrm>
                      <a:off x="4711" y="3061"/>
                      <a:ext cx="19" cy="2"/>
                    </a:xfrm>
                    <a:custGeom>
                      <a:avLst/>
                      <a:gdLst>
                        <a:gd name="T0" fmla="*/ 0 w 19"/>
                        <a:gd name="T1" fmla="*/ 0 h 5"/>
                        <a:gd name="T2" fmla="*/ 1 w 19"/>
                        <a:gd name="T3" fmla="*/ 0 h 5"/>
                        <a:gd name="T4" fmla="*/ 18 w 19"/>
                        <a:gd name="T5" fmla="*/ 0 h 5"/>
                        <a:gd name="T6" fmla="*/ 19 w 19"/>
                        <a:gd name="T7" fmla="*/ 0 h 5"/>
                        <a:gd name="T8" fmla="*/ 0 w 19"/>
                        <a:gd name="T9" fmla="*/ 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5"/>
                          </a:moveTo>
                          <a:lnTo>
                            <a:pt x="1" y="0"/>
                          </a:lnTo>
                          <a:lnTo>
                            <a:pt x="18" y="0"/>
                          </a:lnTo>
                          <a:lnTo>
                            <a:pt x="19" y="3"/>
                          </a:lnTo>
                          <a:lnTo>
                            <a:pt x="0" y="5"/>
                          </a:lnTo>
                          <a:close/>
                        </a:path>
                      </a:pathLst>
                    </a:custGeom>
                    <a:solidFill>
                      <a:srgbClr val="606060"/>
                    </a:solidFill>
                    <a:ln w="9525">
                      <a:noFill/>
                      <a:round/>
                      <a:headEnd/>
                      <a:tailEnd/>
                    </a:ln>
                  </p:spPr>
                  <p:txBody>
                    <a:bodyPr/>
                    <a:lstStyle/>
                    <a:p>
                      <a:endParaRPr lang="en-US"/>
                    </a:p>
                  </p:txBody>
                </p:sp>
                <p:sp>
                  <p:nvSpPr>
                    <p:cNvPr id="3448" name="Oval 470"/>
                    <p:cNvSpPr>
                      <a:spLocks noChangeArrowheads="1"/>
                    </p:cNvSpPr>
                    <p:nvPr/>
                  </p:nvSpPr>
                  <p:spPr bwMode="auto">
                    <a:xfrm>
                      <a:off x="4676" y="3057"/>
                      <a:ext cx="16" cy="6"/>
                    </a:xfrm>
                    <a:prstGeom prst="ellipse">
                      <a:avLst/>
                    </a:prstGeom>
                    <a:solidFill>
                      <a:srgbClr val="000000"/>
                    </a:solidFill>
                    <a:ln w="9525">
                      <a:noFill/>
                      <a:round/>
                      <a:headEnd/>
                      <a:tailEnd/>
                    </a:ln>
                  </p:spPr>
                  <p:txBody>
                    <a:bodyPr/>
                    <a:lstStyle/>
                    <a:p>
                      <a:endParaRPr lang="en-US"/>
                    </a:p>
                  </p:txBody>
                </p:sp>
                <p:sp>
                  <p:nvSpPr>
                    <p:cNvPr id="3449" name="Oval 471"/>
                    <p:cNvSpPr>
                      <a:spLocks noChangeArrowheads="1"/>
                    </p:cNvSpPr>
                    <p:nvPr/>
                  </p:nvSpPr>
                  <p:spPr bwMode="auto">
                    <a:xfrm>
                      <a:off x="4695" y="3057"/>
                      <a:ext cx="16" cy="6"/>
                    </a:xfrm>
                    <a:prstGeom prst="ellipse">
                      <a:avLst/>
                    </a:prstGeom>
                    <a:solidFill>
                      <a:srgbClr val="000000"/>
                    </a:solidFill>
                    <a:ln w="9525">
                      <a:noFill/>
                      <a:round/>
                      <a:headEnd/>
                      <a:tailEnd/>
                    </a:ln>
                  </p:spPr>
                  <p:txBody>
                    <a:bodyPr/>
                    <a:lstStyle/>
                    <a:p>
                      <a:endParaRPr lang="en-US"/>
                    </a:p>
                  </p:txBody>
                </p:sp>
              </p:grpSp>
            </p:grpSp>
          </p:grpSp>
          <p:sp>
            <p:nvSpPr>
              <p:cNvPr id="3263" name="Line 929"/>
              <p:cNvSpPr>
                <a:spLocks noChangeShapeType="1"/>
              </p:cNvSpPr>
              <p:nvPr/>
            </p:nvSpPr>
            <p:spPr bwMode="auto">
              <a:xfrm>
                <a:off x="6881224" y="2065283"/>
                <a:ext cx="717" cy="51665"/>
              </a:xfrm>
              <a:prstGeom prst="line">
                <a:avLst/>
              </a:prstGeom>
              <a:noFill/>
              <a:ln w="28575">
                <a:solidFill>
                  <a:srgbClr val="99FF33"/>
                </a:solidFill>
                <a:round/>
                <a:headEnd/>
                <a:tailEnd/>
              </a:ln>
            </p:spPr>
            <p:txBody>
              <a:bodyPr wrap="none" anchor="ctr"/>
              <a:lstStyle/>
              <a:p>
                <a:endParaRPr lang="en-US"/>
              </a:p>
            </p:txBody>
          </p:sp>
          <p:grpSp>
            <p:nvGrpSpPr>
              <p:cNvPr id="3428" name="Group 866"/>
              <p:cNvGrpSpPr>
                <a:grpSpLocks/>
              </p:cNvGrpSpPr>
              <p:nvPr/>
            </p:nvGrpSpPr>
            <p:grpSpPr bwMode="auto">
              <a:xfrm>
                <a:off x="6797038" y="1955179"/>
                <a:ext cx="225685" cy="141804"/>
                <a:chOff x="4804" y="1873"/>
                <a:chExt cx="441" cy="337"/>
              </a:xfrm>
            </p:grpSpPr>
            <p:sp>
              <p:nvSpPr>
                <p:cNvPr id="3272" name="Line 867"/>
                <p:cNvSpPr>
                  <a:spLocks noChangeShapeType="1"/>
                </p:cNvSpPr>
                <p:nvPr/>
              </p:nvSpPr>
              <p:spPr bwMode="auto">
                <a:xfrm flipH="1">
                  <a:off x="4835" y="2132"/>
                  <a:ext cx="16" cy="1"/>
                </a:xfrm>
                <a:prstGeom prst="line">
                  <a:avLst/>
                </a:prstGeom>
                <a:noFill/>
                <a:ln w="12700">
                  <a:solidFill>
                    <a:srgbClr val="808080"/>
                  </a:solidFill>
                  <a:round/>
                  <a:headEnd/>
                  <a:tailEnd/>
                </a:ln>
              </p:spPr>
              <p:txBody>
                <a:bodyPr/>
                <a:lstStyle/>
                <a:p>
                  <a:endParaRPr lang="en-US"/>
                </a:p>
              </p:txBody>
            </p:sp>
            <p:sp>
              <p:nvSpPr>
                <p:cNvPr id="3273" name="Line 868"/>
                <p:cNvSpPr>
                  <a:spLocks noChangeShapeType="1"/>
                </p:cNvSpPr>
                <p:nvPr/>
              </p:nvSpPr>
              <p:spPr bwMode="auto">
                <a:xfrm>
                  <a:off x="4835" y="2132"/>
                  <a:ext cx="1" cy="1"/>
                </a:xfrm>
                <a:prstGeom prst="line">
                  <a:avLst/>
                </a:prstGeom>
                <a:noFill/>
                <a:ln w="12700">
                  <a:solidFill>
                    <a:srgbClr val="808080"/>
                  </a:solidFill>
                  <a:round/>
                  <a:headEnd/>
                  <a:tailEnd/>
                </a:ln>
              </p:spPr>
              <p:txBody>
                <a:bodyPr/>
                <a:lstStyle/>
                <a:p>
                  <a:endParaRPr lang="en-US"/>
                </a:p>
              </p:txBody>
            </p:sp>
            <p:sp>
              <p:nvSpPr>
                <p:cNvPr id="3274" name="Line 869"/>
                <p:cNvSpPr>
                  <a:spLocks noChangeShapeType="1"/>
                </p:cNvSpPr>
                <p:nvPr/>
              </p:nvSpPr>
              <p:spPr bwMode="auto">
                <a:xfrm flipH="1">
                  <a:off x="4827" y="2132"/>
                  <a:ext cx="8" cy="1"/>
                </a:xfrm>
                <a:prstGeom prst="line">
                  <a:avLst/>
                </a:prstGeom>
                <a:noFill/>
                <a:ln w="12700">
                  <a:solidFill>
                    <a:srgbClr val="808080"/>
                  </a:solidFill>
                  <a:round/>
                  <a:headEnd/>
                  <a:tailEnd/>
                </a:ln>
              </p:spPr>
              <p:txBody>
                <a:bodyPr/>
                <a:lstStyle/>
                <a:p>
                  <a:endParaRPr lang="en-US"/>
                </a:p>
              </p:txBody>
            </p:sp>
            <p:sp>
              <p:nvSpPr>
                <p:cNvPr id="3275" name="Line 870"/>
                <p:cNvSpPr>
                  <a:spLocks noChangeShapeType="1"/>
                </p:cNvSpPr>
                <p:nvPr/>
              </p:nvSpPr>
              <p:spPr bwMode="auto">
                <a:xfrm flipH="1">
                  <a:off x="4820" y="2132"/>
                  <a:ext cx="7" cy="1"/>
                </a:xfrm>
                <a:prstGeom prst="line">
                  <a:avLst/>
                </a:prstGeom>
                <a:noFill/>
                <a:ln w="12700">
                  <a:solidFill>
                    <a:srgbClr val="808080"/>
                  </a:solidFill>
                  <a:round/>
                  <a:headEnd/>
                  <a:tailEnd/>
                </a:ln>
              </p:spPr>
              <p:txBody>
                <a:bodyPr/>
                <a:lstStyle/>
                <a:p>
                  <a:endParaRPr lang="en-US"/>
                </a:p>
              </p:txBody>
            </p:sp>
            <p:sp>
              <p:nvSpPr>
                <p:cNvPr id="3276" name="Line 871"/>
                <p:cNvSpPr>
                  <a:spLocks noChangeShapeType="1"/>
                </p:cNvSpPr>
                <p:nvPr/>
              </p:nvSpPr>
              <p:spPr bwMode="auto">
                <a:xfrm>
                  <a:off x="4820" y="2132"/>
                  <a:ext cx="1" cy="1"/>
                </a:xfrm>
                <a:prstGeom prst="line">
                  <a:avLst/>
                </a:prstGeom>
                <a:noFill/>
                <a:ln w="12700">
                  <a:solidFill>
                    <a:srgbClr val="808080"/>
                  </a:solidFill>
                  <a:round/>
                  <a:headEnd/>
                  <a:tailEnd/>
                </a:ln>
              </p:spPr>
              <p:txBody>
                <a:bodyPr/>
                <a:lstStyle/>
                <a:p>
                  <a:endParaRPr lang="en-US"/>
                </a:p>
              </p:txBody>
            </p:sp>
            <p:sp>
              <p:nvSpPr>
                <p:cNvPr id="3277" name="Line 872"/>
                <p:cNvSpPr>
                  <a:spLocks noChangeShapeType="1"/>
                </p:cNvSpPr>
                <p:nvPr/>
              </p:nvSpPr>
              <p:spPr bwMode="auto">
                <a:xfrm flipH="1">
                  <a:off x="4812" y="2132"/>
                  <a:ext cx="8" cy="1"/>
                </a:xfrm>
                <a:prstGeom prst="line">
                  <a:avLst/>
                </a:prstGeom>
                <a:noFill/>
                <a:ln w="12700">
                  <a:solidFill>
                    <a:srgbClr val="808080"/>
                  </a:solidFill>
                  <a:round/>
                  <a:headEnd/>
                  <a:tailEnd/>
                </a:ln>
              </p:spPr>
              <p:txBody>
                <a:bodyPr/>
                <a:lstStyle/>
                <a:p>
                  <a:endParaRPr lang="en-US"/>
                </a:p>
              </p:txBody>
            </p:sp>
            <p:sp>
              <p:nvSpPr>
                <p:cNvPr id="3278" name="Line 873"/>
                <p:cNvSpPr>
                  <a:spLocks noChangeShapeType="1"/>
                </p:cNvSpPr>
                <p:nvPr/>
              </p:nvSpPr>
              <p:spPr bwMode="auto">
                <a:xfrm>
                  <a:off x="4812" y="2132"/>
                  <a:ext cx="1" cy="1"/>
                </a:xfrm>
                <a:prstGeom prst="line">
                  <a:avLst/>
                </a:prstGeom>
                <a:noFill/>
                <a:ln w="12700">
                  <a:solidFill>
                    <a:srgbClr val="808080"/>
                  </a:solidFill>
                  <a:round/>
                  <a:headEnd/>
                  <a:tailEnd/>
                </a:ln>
              </p:spPr>
              <p:txBody>
                <a:bodyPr/>
                <a:lstStyle/>
                <a:p>
                  <a:endParaRPr lang="en-US"/>
                </a:p>
              </p:txBody>
            </p:sp>
            <p:sp>
              <p:nvSpPr>
                <p:cNvPr id="3279" name="Line 874"/>
                <p:cNvSpPr>
                  <a:spLocks noChangeShapeType="1"/>
                </p:cNvSpPr>
                <p:nvPr/>
              </p:nvSpPr>
              <p:spPr bwMode="auto">
                <a:xfrm>
                  <a:off x="4812" y="2132"/>
                  <a:ext cx="1" cy="7"/>
                </a:xfrm>
                <a:prstGeom prst="line">
                  <a:avLst/>
                </a:prstGeom>
                <a:noFill/>
                <a:ln w="12700">
                  <a:solidFill>
                    <a:srgbClr val="808080"/>
                  </a:solidFill>
                  <a:round/>
                  <a:headEnd/>
                  <a:tailEnd/>
                </a:ln>
              </p:spPr>
              <p:txBody>
                <a:bodyPr/>
                <a:lstStyle/>
                <a:p>
                  <a:endParaRPr lang="en-US"/>
                </a:p>
              </p:txBody>
            </p:sp>
            <p:sp>
              <p:nvSpPr>
                <p:cNvPr id="3280" name="Line 875"/>
                <p:cNvSpPr>
                  <a:spLocks noChangeShapeType="1"/>
                </p:cNvSpPr>
                <p:nvPr/>
              </p:nvSpPr>
              <p:spPr bwMode="auto">
                <a:xfrm flipH="1">
                  <a:off x="4804" y="2139"/>
                  <a:ext cx="8" cy="1"/>
                </a:xfrm>
                <a:prstGeom prst="line">
                  <a:avLst/>
                </a:prstGeom>
                <a:noFill/>
                <a:ln w="12700">
                  <a:solidFill>
                    <a:srgbClr val="808080"/>
                  </a:solidFill>
                  <a:round/>
                  <a:headEnd/>
                  <a:tailEnd/>
                </a:ln>
              </p:spPr>
              <p:txBody>
                <a:bodyPr/>
                <a:lstStyle/>
                <a:p>
                  <a:endParaRPr lang="en-US"/>
                </a:p>
              </p:txBody>
            </p:sp>
            <p:sp>
              <p:nvSpPr>
                <p:cNvPr id="3281" name="Line 876"/>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3282" name="Line 877"/>
                <p:cNvSpPr>
                  <a:spLocks noChangeShapeType="1"/>
                </p:cNvSpPr>
                <p:nvPr/>
              </p:nvSpPr>
              <p:spPr bwMode="auto">
                <a:xfrm>
                  <a:off x="4804" y="2139"/>
                  <a:ext cx="1" cy="1"/>
                </a:xfrm>
                <a:prstGeom prst="line">
                  <a:avLst/>
                </a:prstGeom>
                <a:noFill/>
                <a:ln w="12700">
                  <a:solidFill>
                    <a:srgbClr val="808080"/>
                  </a:solidFill>
                  <a:round/>
                  <a:headEnd/>
                  <a:tailEnd/>
                </a:ln>
              </p:spPr>
              <p:txBody>
                <a:bodyPr/>
                <a:lstStyle/>
                <a:p>
                  <a:endParaRPr lang="en-US"/>
                </a:p>
              </p:txBody>
            </p:sp>
            <p:sp>
              <p:nvSpPr>
                <p:cNvPr id="3283" name="Line 878"/>
                <p:cNvSpPr>
                  <a:spLocks noChangeShapeType="1"/>
                </p:cNvSpPr>
                <p:nvPr/>
              </p:nvSpPr>
              <p:spPr bwMode="auto">
                <a:xfrm>
                  <a:off x="4804" y="2139"/>
                  <a:ext cx="8" cy="8"/>
                </a:xfrm>
                <a:prstGeom prst="line">
                  <a:avLst/>
                </a:prstGeom>
                <a:noFill/>
                <a:ln w="12700">
                  <a:solidFill>
                    <a:srgbClr val="808080"/>
                  </a:solidFill>
                  <a:round/>
                  <a:headEnd/>
                  <a:tailEnd/>
                </a:ln>
              </p:spPr>
              <p:txBody>
                <a:bodyPr/>
                <a:lstStyle/>
                <a:p>
                  <a:endParaRPr lang="en-US"/>
                </a:p>
              </p:txBody>
            </p:sp>
            <p:sp>
              <p:nvSpPr>
                <p:cNvPr id="3284" name="Line 879"/>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3285" name="Line 880"/>
                <p:cNvSpPr>
                  <a:spLocks noChangeShapeType="1"/>
                </p:cNvSpPr>
                <p:nvPr/>
              </p:nvSpPr>
              <p:spPr bwMode="auto">
                <a:xfrm>
                  <a:off x="4812" y="2147"/>
                  <a:ext cx="1" cy="1"/>
                </a:xfrm>
                <a:prstGeom prst="line">
                  <a:avLst/>
                </a:prstGeom>
                <a:noFill/>
                <a:ln w="12700">
                  <a:solidFill>
                    <a:srgbClr val="808080"/>
                  </a:solidFill>
                  <a:round/>
                  <a:headEnd/>
                  <a:tailEnd/>
                </a:ln>
              </p:spPr>
              <p:txBody>
                <a:bodyPr/>
                <a:lstStyle/>
                <a:p>
                  <a:endParaRPr lang="en-US"/>
                </a:p>
              </p:txBody>
            </p:sp>
            <p:sp>
              <p:nvSpPr>
                <p:cNvPr id="3286" name="Line 881"/>
                <p:cNvSpPr>
                  <a:spLocks noChangeShapeType="1"/>
                </p:cNvSpPr>
                <p:nvPr/>
              </p:nvSpPr>
              <p:spPr bwMode="auto">
                <a:xfrm>
                  <a:off x="4812" y="2147"/>
                  <a:ext cx="8" cy="1"/>
                </a:xfrm>
                <a:prstGeom prst="line">
                  <a:avLst/>
                </a:prstGeom>
                <a:noFill/>
                <a:ln w="12700">
                  <a:solidFill>
                    <a:srgbClr val="808080"/>
                  </a:solidFill>
                  <a:round/>
                  <a:headEnd/>
                  <a:tailEnd/>
                </a:ln>
              </p:spPr>
              <p:txBody>
                <a:bodyPr/>
                <a:lstStyle/>
                <a:p>
                  <a:endParaRPr lang="en-US"/>
                </a:p>
              </p:txBody>
            </p:sp>
            <p:sp>
              <p:nvSpPr>
                <p:cNvPr id="3287" name="Line 882"/>
                <p:cNvSpPr>
                  <a:spLocks noChangeShapeType="1"/>
                </p:cNvSpPr>
                <p:nvPr/>
              </p:nvSpPr>
              <p:spPr bwMode="auto">
                <a:xfrm>
                  <a:off x="4820" y="2147"/>
                  <a:ext cx="1" cy="1"/>
                </a:xfrm>
                <a:prstGeom prst="line">
                  <a:avLst/>
                </a:prstGeom>
                <a:noFill/>
                <a:ln w="12700">
                  <a:solidFill>
                    <a:srgbClr val="808080"/>
                  </a:solidFill>
                  <a:round/>
                  <a:headEnd/>
                  <a:tailEnd/>
                </a:ln>
              </p:spPr>
              <p:txBody>
                <a:bodyPr/>
                <a:lstStyle/>
                <a:p>
                  <a:endParaRPr lang="en-US"/>
                </a:p>
              </p:txBody>
            </p:sp>
            <p:sp>
              <p:nvSpPr>
                <p:cNvPr id="3288" name="Line 883"/>
                <p:cNvSpPr>
                  <a:spLocks noChangeShapeType="1"/>
                </p:cNvSpPr>
                <p:nvPr/>
              </p:nvSpPr>
              <p:spPr bwMode="auto">
                <a:xfrm>
                  <a:off x="4820" y="2147"/>
                  <a:ext cx="7" cy="1"/>
                </a:xfrm>
                <a:prstGeom prst="line">
                  <a:avLst/>
                </a:prstGeom>
                <a:noFill/>
                <a:ln w="12700">
                  <a:solidFill>
                    <a:srgbClr val="808080"/>
                  </a:solidFill>
                  <a:round/>
                  <a:headEnd/>
                  <a:tailEnd/>
                </a:ln>
              </p:spPr>
              <p:txBody>
                <a:bodyPr/>
                <a:lstStyle/>
                <a:p>
                  <a:endParaRPr lang="en-US"/>
                </a:p>
              </p:txBody>
            </p:sp>
            <p:sp>
              <p:nvSpPr>
                <p:cNvPr id="3289" name="Line 884"/>
                <p:cNvSpPr>
                  <a:spLocks noChangeShapeType="1"/>
                </p:cNvSpPr>
                <p:nvPr/>
              </p:nvSpPr>
              <p:spPr bwMode="auto">
                <a:xfrm>
                  <a:off x="4827" y="2147"/>
                  <a:ext cx="1" cy="1"/>
                </a:xfrm>
                <a:prstGeom prst="line">
                  <a:avLst/>
                </a:prstGeom>
                <a:noFill/>
                <a:ln w="12700">
                  <a:solidFill>
                    <a:srgbClr val="808080"/>
                  </a:solidFill>
                  <a:round/>
                  <a:headEnd/>
                  <a:tailEnd/>
                </a:ln>
              </p:spPr>
              <p:txBody>
                <a:bodyPr/>
                <a:lstStyle/>
                <a:p>
                  <a:endParaRPr lang="en-US"/>
                </a:p>
              </p:txBody>
            </p:sp>
            <p:sp>
              <p:nvSpPr>
                <p:cNvPr id="3290" name="Line 885"/>
                <p:cNvSpPr>
                  <a:spLocks noChangeShapeType="1"/>
                </p:cNvSpPr>
                <p:nvPr/>
              </p:nvSpPr>
              <p:spPr bwMode="auto">
                <a:xfrm>
                  <a:off x="4827" y="2147"/>
                  <a:ext cx="8" cy="1"/>
                </a:xfrm>
                <a:prstGeom prst="line">
                  <a:avLst/>
                </a:prstGeom>
                <a:noFill/>
                <a:ln w="12700">
                  <a:solidFill>
                    <a:srgbClr val="808080"/>
                  </a:solidFill>
                  <a:round/>
                  <a:headEnd/>
                  <a:tailEnd/>
                </a:ln>
              </p:spPr>
              <p:txBody>
                <a:bodyPr/>
                <a:lstStyle/>
                <a:p>
                  <a:endParaRPr lang="en-US"/>
                </a:p>
              </p:txBody>
            </p:sp>
            <p:sp>
              <p:nvSpPr>
                <p:cNvPr id="3291" name="Line 886"/>
                <p:cNvSpPr>
                  <a:spLocks noChangeShapeType="1"/>
                </p:cNvSpPr>
                <p:nvPr/>
              </p:nvSpPr>
              <p:spPr bwMode="auto">
                <a:xfrm>
                  <a:off x="4835" y="2147"/>
                  <a:ext cx="1" cy="1"/>
                </a:xfrm>
                <a:prstGeom prst="line">
                  <a:avLst/>
                </a:prstGeom>
                <a:noFill/>
                <a:ln w="12700">
                  <a:solidFill>
                    <a:srgbClr val="808080"/>
                  </a:solidFill>
                  <a:round/>
                  <a:headEnd/>
                  <a:tailEnd/>
                </a:ln>
              </p:spPr>
              <p:txBody>
                <a:bodyPr/>
                <a:lstStyle/>
                <a:p>
                  <a:endParaRPr lang="en-US"/>
                </a:p>
              </p:txBody>
            </p:sp>
            <p:sp>
              <p:nvSpPr>
                <p:cNvPr id="3292" name="Line 887"/>
                <p:cNvSpPr>
                  <a:spLocks noChangeShapeType="1"/>
                </p:cNvSpPr>
                <p:nvPr/>
              </p:nvSpPr>
              <p:spPr bwMode="auto">
                <a:xfrm>
                  <a:off x="4835" y="2147"/>
                  <a:ext cx="8" cy="1"/>
                </a:xfrm>
                <a:prstGeom prst="line">
                  <a:avLst/>
                </a:prstGeom>
                <a:noFill/>
                <a:ln w="12700">
                  <a:solidFill>
                    <a:srgbClr val="808080"/>
                  </a:solidFill>
                  <a:round/>
                  <a:headEnd/>
                  <a:tailEnd/>
                </a:ln>
              </p:spPr>
              <p:txBody>
                <a:bodyPr/>
                <a:lstStyle/>
                <a:p>
                  <a:endParaRPr lang="en-US"/>
                </a:p>
              </p:txBody>
            </p:sp>
            <p:sp>
              <p:nvSpPr>
                <p:cNvPr id="3293" name="Line 888"/>
                <p:cNvSpPr>
                  <a:spLocks noChangeShapeType="1"/>
                </p:cNvSpPr>
                <p:nvPr/>
              </p:nvSpPr>
              <p:spPr bwMode="auto">
                <a:xfrm>
                  <a:off x="4843" y="2147"/>
                  <a:ext cx="8" cy="8"/>
                </a:xfrm>
                <a:prstGeom prst="line">
                  <a:avLst/>
                </a:prstGeom>
                <a:noFill/>
                <a:ln w="12700">
                  <a:solidFill>
                    <a:srgbClr val="808080"/>
                  </a:solidFill>
                  <a:round/>
                  <a:headEnd/>
                  <a:tailEnd/>
                </a:ln>
              </p:spPr>
              <p:txBody>
                <a:bodyPr/>
                <a:lstStyle/>
                <a:p>
                  <a:endParaRPr lang="en-US"/>
                </a:p>
              </p:txBody>
            </p:sp>
            <p:sp>
              <p:nvSpPr>
                <p:cNvPr id="3294" name="Line 889"/>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3295" name="Line 890"/>
                <p:cNvSpPr>
                  <a:spLocks noChangeShapeType="1"/>
                </p:cNvSpPr>
                <p:nvPr/>
              </p:nvSpPr>
              <p:spPr bwMode="auto">
                <a:xfrm>
                  <a:off x="4851" y="2155"/>
                  <a:ext cx="1" cy="1"/>
                </a:xfrm>
                <a:prstGeom prst="line">
                  <a:avLst/>
                </a:prstGeom>
                <a:noFill/>
                <a:ln w="12700">
                  <a:solidFill>
                    <a:srgbClr val="808080"/>
                  </a:solidFill>
                  <a:round/>
                  <a:headEnd/>
                  <a:tailEnd/>
                </a:ln>
              </p:spPr>
              <p:txBody>
                <a:bodyPr/>
                <a:lstStyle/>
                <a:p>
                  <a:endParaRPr lang="en-US"/>
                </a:p>
              </p:txBody>
            </p:sp>
            <p:sp>
              <p:nvSpPr>
                <p:cNvPr id="3296" name="Freeform 891"/>
                <p:cNvSpPr>
                  <a:spLocks/>
                </p:cNvSpPr>
                <p:nvPr/>
              </p:nvSpPr>
              <p:spPr bwMode="auto">
                <a:xfrm>
                  <a:off x="4851" y="2116"/>
                  <a:ext cx="338" cy="62"/>
                </a:xfrm>
                <a:custGeom>
                  <a:avLst/>
                  <a:gdLst>
                    <a:gd name="T0" fmla="*/ 0 w 338"/>
                    <a:gd name="T1" fmla="*/ 8 h 62"/>
                    <a:gd name="T2" fmla="*/ 0 w 338"/>
                    <a:gd name="T3" fmla="*/ 31 h 62"/>
                    <a:gd name="T4" fmla="*/ 275 w 338"/>
                    <a:gd name="T5" fmla="*/ 62 h 62"/>
                    <a:gd name="T6" fmla="*/ 338 w 338"/>
                    <a:gd name="T7" fmla="*/ 23 h 62"/>
                    <a:gd name="T8" fmla="*/ 338 w 338"/>
                    <a:gd name="T9" fmla="*/ 0 h 62"/>
                    <a:gd name="T10" fmla="*/ 275 w 338"/>
                    <a:gd name="T11" fmla="*/ 31 h 62"/>
                    <a:gd name="T12" fmla="*/ 0 w 338"/>
                    <a:gd name="T13" fmla="*/ 8 h 62"/>
                    <a:gd name="T14" fmla="*/ 0 60000 65536"/>
                    <a:gd name="T15" fmla="*/ 0 60000 65536"/>
                    <a:gd name="T16" fmla="*/ 0 60000 65536"/>
                    <a:gd name="T17" fmla="*/ 0 60000 65536"/>
                    <a:gd name="T18" fmla="*/ 0 60000 65536"/>
                    <a:gd name="T19" fmla="*/ 0 60000 65536"/>
                    <a:gd name="T20" fmla="*/ 0 60000 65536"/>
                    <a:gd name="T21" fmla="*/ 0 w 338"/>
                    <a:gd name="T22" fmla="*/ 0 h 62"/>
                    <a:gd name="T23" fmla="*/ 338 w 33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62">
                      <a:moveTo>
                        <a:pt x="0" y="8"/>
                      </a:moveTo>
                      <a:lnTo>
                        <a:pt x="0" y="31"/>
                      </a:lnTo>
                      <a:lnTo>
                        <a:pt x="275" y="62"/>
                      </a:lnTo>
                      <a:lnTo>
                        <a:pt x="338" y="23"/>
                      </a:lnTo>
                      <a:lnTo>
                        <a:pt x="338" y="0"/>
                      </a:lnTo>
                      <a:lnTo>
                        <a:pt x="275" y="31"/>
                      </a:lnTo>
                      <a:lnTo>
                        <a:pt x="0" y="8"/>
                      </a:lnTo>
                      <a:close/>
                    </a:path>
                  </a:pathLst>
                </a:custGeom>
                <a:solidFill>
                  <a:srgbClr val="9F9F9F"/>
                </a:solidFill>
                <a:ln w="9525">
                  <a:noFill/>
                  <a:round/>
                  <a:headEnd/>
                  <a:tailEnd/>
                </a:ln>
              </p:spPr>
              <p:txBody>
                <a:bodyPr/>
                <a:lstStyle/>
                <a:p>
                  <a:endParaRPr lang="en-US"/>
                </a:p>
              </p:txBody>
            </p:sp>
            <p:sp>
              <p:nvSpPr>
                <p:cNvPr id="3297" name="Freeform 892"/>
                <p:cNvSpPr>
                  <a:spLocks/>
                </p:cNvSpPr>
                <p:nvPr/>
              </p:nvSpPr>
              <p:spPr bwMode="auto">
                <a:xfrm>
                  <a:off x="4843" y="2061"/>
                  <a:ext cx="283" cy="86"/>
                </a:xfrm>
                <a:custGeom>
                  <a:avLst/>
                  <a:gdLst>
                    <a:gd name="T0" fmla="*/ 0 w 283"/>
                    <a:gd name="T1" fmla="*/ 0 h 86"/>
                    <a:gd name="T2" fmla="*/ 283 w 283"/>
                    <a:gd name="T3" fmla="*/ 24 h 86"/>
                    <a:gd name="T4" fmla="*/ 283 w 283"/>
                    <a:gd name="T5" fmla="*/ 86 h 86"/>
                    <a:gd name="T6" fmla="*/ 0 w 283"/>
                    <a:gd name="T7" fmla="*/ 63 h 86"/>
                    <a:gd name="T8" fmla="*/ 0 w 283"/>
                    <a:gd name="T9" fmla="*/ 0 h 86"/>
                    <a:gd name="T10" fmla="*/ 0 60000 65536"/>
                    <a:gd name="T11" fmla="*/ 0 60000 65536"/>
                    <a:gd name="T12" fmla="*/ 0 60000 65536"/>
                    <a:gd name="T13" fmla="*/ 0 60000 65536"/>
                    <a:gd name="T14" fmla="*/ 0 60000 65536"/>
                    <a:gd name="T15" fmla="*/ 0 w 283"/>
                    <a:gd name="T16" fmla="*/ 0 h 86"/>
                    <a:gd name="T17" fmla="*/ 283 w 283"/>
                    <a:gd name="T18" fmla="*/ 86 h 86"/>
                  </a:gdLst>
                  <a:ahLst/>
                  <a:cxnLst>
                    <a:cxn ang="T10">
                      <a:pos x="T0" y="T1"/>
                    </a:cxn>
                    <a:cxn ang="T11">
                      <a:pos x="T2" y="T3"/>
                    </a:cxn>
                    <a:cxn ang="T12">
                      <a:pos x="T4" y="T5"/>
                    </a:cxn>
                    <a:cxn ang="T13">
                      <a:pos x="T6" y="T7"/>
                    </a:cxn>
                    <a:cxn ang="T14">
                      <a:pos x="T8" y="T9"/>
                    </a:cxn>
                  </a:cxnLst>
                  <a:rect l="T15" t="T16" r="T17" b="T18"/>
                  <a:pathLst>
                    <a:path w="283" h="86">
                      <a:moveTo>
                        <a:pt x="0" y="0"/>
                      </a:moveTo>
                      <a:lnTo>
                        <a:pt x="283" y="24"/>
                      </a:lnTo>
                      <a:lnTo>
                        <a:pt x="283" y="86"/>
                      </a:lnTo>
                      <a:lnTo>
                        <a:pt x="0" y="63"/>
                      </a:lnTo>
                      <a:lnTo>
                        <a:pt x="0" y="0"/>
                      </a:lnTo>
                      <a:close/>
                    </a:path>
                  </a:pathLst>
                </a:custGeom>
                <a:solidFill>
                  <a:srgbClr val="C0C0C0"/>
                </a:solidFill>
                <a:ln w="9525">
                  <a:noFill/>
                  <a:round/>
                  <a:headEnd/>
                  <a:tailEnd/>
                </a:ln>
              </p:spPr>
              <p:txBody>
                <a:bodyPr/>
                <a:lstStyle/>
                <a:p>
                  <a:endParaRPr lang="en-US"/>
                </a:p>
              </p:txBody>
            </p:sp>
            <p:sp>
              <p:nvSpPr>
                <p:cNvPr id="3298" name="Line 893"/>
                <p:cNvSpPr>
                  <a:spLocks noChangeShapeType="1"/>
                </p:cNvSpPr>
                <p:nvPr/>
              </p:nvSpPr>
              <p:spPr bwMode="auto">
                <a:xfrm>
                  <a:off x="4843" y="2077"/>
                  <a:ext cx="283" cy="23"/>
                </a:xfrm>
                <a:prstGeom prst="line">
                  <a:avLst/>
                </a:prstGeom>
                <a:noFill/>
                <a:ln w="12700">
                  <a:solidFill>
                    <a:srgbClr val="000000"/>
                  </a:solidFill>
                  <a:round/>
                  <a:headEnd/>
                  <a:tailEnd/>
                </a:ln>
              </p:spPr>
              <p:txBody>
                <a:bodyPr/>
                <a:lstStyle/>
                <a:p>
                  <a:endParaRPr lang="en-US"/>
                </a:p>
              </p:txBody>
            </p:sp>
            <p:sp>
              <p:nvSpPr>
                <p:cNvPr id="3299" name="Line 894"/>
                <p:cNvSpPr>
                  <a:spLocks noChangeShapeType="1"/>
                </p:cNvSpPr>
                <p:nvPr/>
              </p:nvSpPr>
              <p:spPr bwMode="auto">
                <a:xfrm>
                  <a:off x="5048" y="2092"/>
                  <a:ext cx="63" cy="8"/>
                </a:xfrm>
                <a:prstGeom prst="line">
                  <a:avLst/>
                </a:prstGeom>
                <a:noFill/>
                <a:ln w="12700">
                  <a:solidFill>
                    <a:srgbClr val="000000"/>
                  </a:solidFill>
                  <a:round/>
                  <a:headEnd/>
                  <a:tailEnd/>
                </a:ln>
              </p:spPr>
              <p:txBody>
                <a:bodyPr/>
                <a:lstStyle/>
                <a:p>
                  <a:endParaRPr lang="en-US"/>
                </a:p>
              </p:txBody>
            </p:sp>
            <p:sp>
              <p:nvSpPr>
                <p:cNvPr id="3300" name="Line 895"/>
                <p:cNvSpPr>
                  <a:spLocks noChangeShapeType="1"/>
                </p:cNvSpPr>
                <p:nvPr/>
              </p:nvSpPr>
              <p:spPr bwMode="auto">
                <a:xfrm>
                  <a:off x="4985" y="2085"/>
                  <a:ext cx="55" cy="7"/>
                </a:xfrm>
                <a:prstGeom prst="line">
                  <a:avLst/>
                </a:prstGeom>
                <a:noFill/>
                <a:ln w="12700">
                  <a:solidFill>
                    <a:srgbClr val="000000"/>
                  </a:solidFill>
                  <a:round/>
                  <a:headEnd/>
                  <a:tailEnd/>
                </a:ln>
              </p:spPr>
              <p:txBody>
                <a:bodyPr/>
                <a:lstStyle/>
                <a:p>
                  <a:endParaRPr lang="en-US"/>
                </a:p>
              </p:txBody>
            </p:sp>
            <p:sp>
              <p:nvSpPr>
                <p:cNvPr id="3301" name="Line 896"/>
                <p:cNvSpPr>
                  <a:spLocks noChangeShapeType="1"/>
                </p:cNvSpPr>
                <p:nvPr/>
              </p:nvSpPr>
              <p:spPr bwMode="auto">
                <a:xfrm>
                  <a:off x="4843" y="2092"/>
                  <a:ext cx="283" cy="24"/>
                </a:xfrm>
                <a:prstGeom prst="line">
                  <a:avLst/>
                </a:prstGeom>
                <a:noFill/>
                <a:ln w="12700">
                  <a:solidFill>
                    <a:srgbClr val="000000"/>
                  </a:solidFill>
                  <a:round/>
                  <a:headEnd/>
                  <a:tailEnd/>
                </a:ln>
              </p:spPr>
              <p:txBody>
                <a:bodyPr/>
                <a:lstStyle/>
                <a:p>
                  <a:endParaRPr lang="en-US"/>
                </a:p>
              </p:txBody>
            </p:sp>
            <p:sp>
              <p:nvSpPr>
                <p:cNvPr id="3302" name="Freeform 897"/>
                <p:cNvSpPr>
                  <a:spLocks/>
                </p:cNvSpPr>
                <p:nvPr/>
              </p:nvSpPr>
              <p:spPr bwMode="auto">
                <a:xfrm>
                  <a:off x="4843" y="2046"/>
                  <a:ext cx="346" cy="39"/>
                </a:xfrm>
                <a:custGeom>
                  <a:avLst/>
                  <a:gdLst>
                    <a:gd name="T0" fmla="*/ 0 w 346"/>
                    <a:gd name="T1" fmla="*/ 15 h 39"/>
                    <a:gd name="T2" fmla="*/ 283 w 346"/>
                    <a:gd name="T3" fmla="*/ 39 h 39"/>
                    <a:gd name="T4" fmla="*/ 346 w 346"/>
                    <a:gd name="T5" fmla="*/ 15 h 39"/>
                    <a:gd name="T6" fmla="*/ 323 w 346"/>
                    <a:gd name="T7" fmla="*/ 15 h 39"/>
                    <a:gd name="T8" fmla="*/ 110 w 346"/>
                    <a:gd name="T9" fmla="*/ 0 h 39"/>
                    <a:gd name="T10" fmla="*/ 0 w 346"/>
                    <a:gd name="T11" fmla="*/ 15 h 39"/>
                    <a:gd name="T12" fmla="*/ 0 60000 65536"/>
                    <a:gd name="T13" fmla="*/ 0 60000 65536"/>
                    <a:gd name="T14" fmla="*/ 0 60000 65536"/>
                    <a:gd name="T15" fmla="*/ 0 60000 65536"/>
                    <a:gd name="T16" fmla="*/ 0 60000 65536"/>
                    <a:gd name="T17" fmla="*/ 0 60000 65536"/>
                    <a:gd name="T18" fmla="*/ 0 w 346"/>
                    <a:gd name="T19" fmla="*/ 0 h 39"/>
                    <a:gd name="T20" fmla="*/ 346 w 34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6" h="39">
                      <a:moveTo>
                        <a:pt x="0" y="15"/>
                      </a:moveTo>
                      <a:lnTo>
                        <a:pt x="283" y="39"/>
                      </a:lnTo>
                      <a:lnTo>
                        <a:pt x="346" y="15"/>
                      </a:lnTo>
                      <a:lnTo>
                        <a:pt x="323" y="15"/>
                      </a:lnTo>
                      <a:lnTo>
                        <a:pt x="110" y="0"/>
                      </a:lnTo>
                      <a:lnTo>
                        <a:pt x="0" y="15"/>
                      </a:lnTo>
                      <a:close/>
                    </a:path>
                  </a:pathLst>
                </a:custGeom>
                <a:solidFill>
                  <a:srgbClr val="DFDFDF"/>
                </a:solidFill>
                <a:ln w="9525">
                  <a:noFill/>
                  <a:round/>
                  <a:headEnd/>
                  <a:tailEnd/>
                </a:ln>
              </p:spPr>
              <p:txBody>
                <a:bodyPr/>
                <a:lstStyle/>
                <a:p>
                  <a:endParaRPr lang="en-US"/>
                </a:p>
              </p:txBody>
            </p:sp>
            <p:sp>
              <p:nvSpPr>
                <p:cNvPr id="3303" name="Freeform 898"/>
                <p:cNvSpPr>
                  <a:spLocks/>
                </p:cNvSpPr>
                <p:nvPr/>
              </p:nvSpPr>
              <p:spPr bwMode="auto">
                <a:xfrm>
                  <a:off x="4922" y="2053"/>
                  <a:ext cx="259" cy="24"/>
                </a:xfrm>
                <a:custGeom>
                  <a:avLst/>
                  <a:gdLst>
                    <a:gd name="T0" fmla="*/ 23 w 259"/>
                    <a:gd name="T1" fmla="*/ 0 h 24"/>
                    <a:gd name="T2" fmla="*/ 0 w 259"/>
                    <a:gd name="T3" fmla="*/ 8 h 24"/>
                    <a:gd name="T4" fmla="*/ 204 w 259"/>
                    <a:gd name="T5" fmla="*/ 24 h 24"/>
                    <a:gd name="T6" fmla="*/ 244 w 259"/>
                    <a:gd name="T7" fmla="*/ 16 h 24"/>
                    <a:gd name="T8" fmla="*/ 236 w 259"/>
                    <a:gd name="T9" fmla="*/ 8 h 24"/>
                    <a:gd name="T10" fmla="*/ 259 w 259"/>
                    <a:gd name="T11" fmla="*/ 8 h 24"/>
                    <a:gd name="T12" fmla="*/ 244 w 259"/>
                    <a:gd name="T13" fmla="*/ 8 h 24"/>
                    <a:gd name="T14" fmla="*/ 23 w 259"/>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24"/>
                    <a:gd name="T26" fmla="*/ 259 w 25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24">
                      <a:moveTo>
                        <a:pt x="23" y="0"/>
                      </a:moveTo>
                      <a:lnTo>
                        <a:pt x="0" y="8"/>
                      </a:lnTo>
                      <a:lnTo>
                        <a:pt x="204" y="24"/>
                      </a:lnTo>
                      <a:lnTo>
                        <a:pt x="244" y="16"/>
                      </a:lnTo>
                      <a:lnTo>
                        <a:pt x="236" y="8"/>
                      </a:lnTo>
                      <a:lnTo>
                        <a:pt x="259" y="8"/>
                      </a:lnTo>
                      <a:lnTo>
                        <a:pt x="244" y="8"/>
                      </a:lnTo>
                      <a:lnTo>
                        <a:pt x="23" y="0"/>
                      </a:lnTo>
                      <a:close/>
                    </a:path>
                  </a:pathLst>
                </a:custGeom>
                <a:solidFill>
                  <a:srgbClr val="5F5F5F"/>
                </a:solidFill>
                <a:ln w="9525">
                  <a:noFill/>
                  <a:round/>
                  <a:headEnd/>
                  <a:tailEnd/>
                </a:ln>
              </p:spPr>
              <p:txBody>
                <a:bodyPr/>
                <a:lstStyle/>
                <a:p>
                  <a:endParaRPr lang="en-US"/>
                </a:p>
              </p:txBody>
            </p:sp>
            <p:sp>
              <p:nvSpPr>
                <p:cNvPr id="3304" name="Freeform 899"/>
                <p:cNvSpPr>
                  <a:spLocks/>
                </p:cNvSpPr>
                <p:nvPr/>
              </p:nvSpPr>
              <p:spPr bwMode="auto">
                <a:xfrm>
                  <a:off x="5150" y="1905"/>
                  <a:ext cx="39" cy="156"/>
                </a:xfrm>
                <a:custGeom>
                  <a:avLst/>
                  <a:gdLst>
                    <a:gd name="T0" fmla="*/ 8 w 39"/>
                    <a:gd name="T1" fmla="*/ 0 h 156"/>
                    <a:gd name="T2" fmla="*/ 39 w 39"/>
                    <a:gd name="T3" fmla="*/ 8 h 156"/>
                    <a:gd name="T4" fmla="*/ 39 w 39"/>
                    <a:gd name="T5" fmla="*/ 78 h 156"/>
                    <a:gd name="T6" fmla="*/ 31 w 39"/>
                    <a:gd name="T7" fmla="*/ 148 h 156"/>
                    <a:gd name="T8" fmla="*/ 0 w 39"/>
                    <a:gd name="T9" fmla="*/ 156 h 156"/>
                    <a:gd name="T10" fmla="*/ 8 w 39"/>
                    <a:gd name="T11" fmla="*/ 0 h 156"/>
                    <a:gd name="T12" fmla="*/ 0 60000 65536"/>
                    <a:gd name="T13" fmla="*/ 0 60000 65536"/>
                    <a:gd name="T14" fmla="*/ 0 60000 65536"/>
                    <a:gd name="T15" fmla="*/ 0 60000 65536"/>
                    <a:gd name="T16" fmla="*/ 0 60000 65536"/>
                    <a:gd name="T17" fmla="*/ 0 60000 65536"/>
                    <a:gd name="T18" fmla="*/ 0 w 39"/>
                    <a:gd name="T19" fmla="*/ 0 h 156"/>
                    <a:gd name="T20" fmla="*/ 39 w 39"/>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39" h="156">
                      <a:moveTo>
                        <a:pt x="8" y="0"/>
                      </a:moveTo>
                      <a:lnTo>
                        <a:pt x="39" y="8"/>
                      </a:lnTo>
                      <a:lnTo>
                        <a:pt x="39" y="78"/>
                      </a:lnTo>
                      <a:lnTo>
                        <a:pt x="31" y="148"/>
                      </a:lnTo>
                      <a:lnTo>
                        <a:pt x="0" y="156"/>
                      </a:lnTo>
                      <a:lnTo>
                        <a:pt x="8" y="0"/>
                      </a:lnTo>
                      <a:close/>
                    </a:path>
                  </a:pathLst>
                </a:custGeom>
                <a:solidFill>
                  <a:srgbClr val="9F9F9F"/>
                </a:solidFill>
                <a:ln w="9525">
                  <a:noFill/>
                  <a:round/>
                  <a:headEnd/>
                  <a:tailEnd/>
                </a:ln>
              </p:spPr>
              <p:txBody>
                <a:bodyPr/>
                <a:lstStyle/>
                <a:p>
                  <a:endParaRPr lang="en-US"/>
                </a:p>
              </p:txBody>
            </p:sp>
            <p:sp>
              <p:nvSpPr>
                <p:cNvPr id="3305" name="Line 900"/>
                <p:cNvSpPr>
                  <a:spLocks noChangeShapeType="1"/>
                </p:cNvSpPr>
                <p:nvPr/>
              </p:nvSpPr>
              <p:spPr bwMode="auto">
                <a:xfrm>
                  <a:off x="5158" y="1913"/>
                  <a:ext cx="31" cy="7"/>
                </a:xfrm>
                <a:prstGeom prst="line">
                  <a:avLst/>
                </a:prstGeom>
                <a:noFill/>
                <a:ln w="12700">
                  <a:solidFill>
                    <a:srgbClr val="7F7F7F"/>
                  </a:solidFill>
                  <a:round/>
                  <a:headEnd/>
                  <a:tailEnd/>
                </a:ln>
              </p:spPr>
              <p:txBody>
                <a:bodyPr/>
                <a:lstStyle/>
                <a:p>
                  <a:endParaRPr lang="en-US"/>
                </a:p>
              </p:txBody>
            </p:sp>
            <p:sp>
              <p:nvSpPr>
                <p:cNvPr id="3306" name="Line 901"/>
                <p:cNvSpPr>
                  <a:spLocks noChangeShapeType="1"/>
                </p:cNvSpPr>
                <p:nvPr/>
              </p:nvSpPr>
              <p:spPr bwMode="auto">
                <a:xfrm>
                  <a:off x="5158" y="1920"/>
                  <a:ext cx="31" cy="8"/>
                </a:xfrm>
                <a:prstGeom prst="line">
                  <a:avLst/>
                </a:prstGeom>
                <a:noFill/>
                <a:ln w="12700">
                  <a:solidFill>
                    <a:srgbClr val="7F7F7F"/>
                  </a:solidFill>
                  <a:round/>
                  <a:headEnd/>
                  <a:tailEnd/>
                </a:ln>
              </p:spPr>
              <p:txBody>
                <a:bodyPr/>
                <a:lstStyle/>
                <a:p>
                  <a:endParaRPr lang="en-US"/>
                </a:p>
              </p:txBody>
            </p:sp>
            <p:sp>
              <p:nvSpPr>
                <p:cNvPr id="3307" name="Line 902"/>
                <p:cNvSpPr>
                  <a:spLocks noChangeShapeType="1"/>
                </p:cNvSpPr>
                <p:nvPr/>
              </p:nvSpPr>
              <p:spPr bwMode="auto">
                <a:xfrm>
                  <a:off x="5158" y="1920"/>
                  <a:ext cx="31" cy="16"/>
                </a:xfrm>
                <a:prstGeom prst="line">
                  <a:avLst/>
                </a:prstGeom>
                <a:noFill/>
                <a:ln w="12700">
                  <a:solidFill>
                    <a:srgbClr val="7F7F7F"/>
                  </a:solidFill>
                  <a:round/>
                  <a:headEnd/>
                  <a:tailEnd/>
                </a:ln>
              </p:spPr>
              <p:txBody>
                <a:bodyPr/>
                <a:lstStyle/>
                <a:p>
                  <a:endParaRPr lang="en-US"/>
                </a:p>
              </p:txBody>
            </p:sp>
            <p:sp>
              <p:nvSpPr>
                <p:cNvPr id="3308" name="Line 903"/>
                <p:cNvSpPr>
                  <a:spLocks noChangeShapeType="1"/>
                </p:cNvSpPr>
                <p:nvPr/>
              </p:nvSpPr>
              <p:spPr bwMode="auto">
                <a:xfrm>
                  <a:off x="5158" y="1928"/>
                  <a:ext cx="31" cy="16"/>
                </a:xfrm>
                <a:prstGeom prst="line">
                  <a:avLst/>
                </a:prstGeom>
                <a:noFill/>
                <a:ln w="12700">
                  <a:solidFill>
                    <a:srgbClr val="7F7F7F"/>
                  </a:solidFill>
                  <a:round/>
                  <a:headEnd/>
                  <a:tailEnd/>
                </a:ln>
              </p:spPr>
              <p:txBody>
                <a:bodyPr/>
                <a:lstStyle/>
                <a:p>
                  <a:endParaRPr lang="en-US"/>
                </a:p>
              </p:txBody>
            </p:sp>
            <p:sp>
              <p:nvSpPr>
                <p:cNvPr id="3309" name="Line 904"/>
                <p:cNvSpPr>
                  <a:spLocks noChangeShapeType="1"/>
                </p:cNvSpPr>
                <p:nvPr/>
              </p:nvSpPr>
              <p:spPr bwMode="auto">
                <a:xfrm>
                  <a:off x="5158" y="1936"/>
                  <a:ext cx="31" cy="16"/>
                </a:xfrm>
                <a:prstGeom prst="line">
                  <a:avLst/>
                </a:prstGeom>
                <a:noFill/>
                <a:ln w="12700">
                  <a:solidFill>
                    <a:srgbClr val="7F7F7F"/>
                  </a:solidFill>
                  <a:round/>
                  <a:headEnd/>
                  <a:tailEnd/>
                </a:ln>
              </p:spPr>
              <p:txBody>
                <a:bodyPr/>
                <a:lstStyle/>
                <a:p>
                  <a:endParaRPr lang="en-US"/>
                </a:p>
              </p:txBody>
            </p:sp>
            <p:sp>
              <p:nvSpPr>
                <p:cNvPr id="3310" name="Line 905"/>
                <p:cNvSpPr>
                  <a:spLocks noChangeShapeType="1"/>
                </p:cNvSpPr>
                <p:nvPr/>
              </p:nvSpPr>
              <p:spPr bwMode="auto">
                <a:xfrm>
                  <a:off x="5158" y="1944"/>
                  <a:ext cx="31" cy="8"/>
                </a:xfrm>
                <a:prstGeom prst="line">
                  <a:avLst/>
                </a:prstGeom>
                <a:noFill/>
                <a:ln w="12700">
                  <a:solidFill>
                    <a:srgbClr val="7F7F7F"/>
                  </a:solidFill>
                  <a:round/>
                  <a:headEnd/>
                  <a:tailEnd/>
                </a:ln>
              </p:spPr>
              <p:txBody>
                <a:bodyPr/>
                <a:lstStyle/>
                <a:p>
                  <a:endParaRPr lang="en-US"/>
                </a:p>
              </p:txBody>
            </p:sp>
            <p:sp>
              <p:nvSpPr>
                <p:cNvPr id="3311" name="Line 906"/>
                <p:cNvSpPr>
                  <a:spLocks noChangeShapeType="1"/>
                </p:cNvSpPr>
                <p:nvPr/>
              </p:nvSpPr>
              <p:spPr bwMode="auto">
                <a:xfrm>
                  <a:off x="5150" y="1959"/>
                  <a:ext cx="39" cy="8"/>
                </a:xfrm>
                <a:prstGeom prst="line">
                  <a:avLst/>
                </a:prstGeom>
                <a:noFill/>
                <a:ln w="12700">
                  <a:solidFill>
                    <a:srgbClr val="7F7F7F"/>
                  </a:solidFill>
                  <a:round/>
                  <a:headEnd/>
                  <a:tailEnd/>
                </a:ln>
              </p:spPr>
              <p:txBody>
                <a:bodyPr/>
                <a:lstStyle/>
                <a:p>
                  <a:endParaRPr lang="en-US"/>
                </a:p>
              </p:txBody>
            </p:sp>
            <p:sp>
              <p:nvSpPr>
                <p:cNvPr id="3312" name="Line 907"/>
                <p:cNvSpPr>
                  <a:spLocks noChangeShapeType="1"/>
                </p:cNvSpPr>
                <p:nvPr/>
              </p:nvSpPr>
              <p:spPr bwMode="auto">
                <a:xfrm>
                  <a:off x="5150" y="1967"/>
                  <a:ext cx="39" cy="8"/>
                </a:xfrm>
                <a:prstGeom prst="line">
                  <a:avLst/>
                </a:prstGeom>
                <a:noFill/>
                <a:ln w="12700">
                  <a:solidFill>
                    <a:srgbClr val="7F7F7F"/>
                  </a:solidFill>
                  <a:round/>
                  <a:headEnd/>
                  <a:tailEnd/>
                </a:ln>
              </p:spPr>
              <p:txBody>
                <a:bodyPr/>
                <a:lstStyle/>
                <a:p>
                  <a:endParaRPr lang="en-US"/>
                </a:p>
              </p:txBody>
            </p:sp>
            <p:sp>
              <p:nvSpPr>
                <p:cNvPr id="3313" name="Line 908"/>
                <p:cNvSpPr>
                  <a:spLocks noChangeShapeType="1"/>
                </p:cNvSpPr>
                <p:nvPr/>
              </p:nvSpPr>
              <p:spPr bwMode="auto">
                <a:xfrm>
                  <a:off x="5150" y="1975"/>
                  <a:ext cx="39" cy="1"/>
                </a:xfrm>
                <a:prstGeom prst="line">
                  <a:avLst/>
                </a:prstGeom>
                <a:noFill/>
                <a:ln w="12700">
                  <a:solidFill>
                    <a:srgbClr val="7F7F7F"/>
                  </a:solidFill>
                  <a:round/>
                  <a:headEnd/>
                  <a:tailEnd/>
                </a:ln>
              </p:spPr>
              <p:txBody>
                <a:bodyPr/>
                <a:lstStyle/>
                <a:p>
                  <a:endParaRPr lang="en-US"/>
                </a:p>
              </p:txBody>
            </p:sp>
            <p:sp>
              <p:nvSpPr>
                <p:cNvPr id="3314" name="Line 909"/>
                <p:cNvSpPr>
                  <a:spLocks noChangeShapeType="1"/>
                </p:cNvSpPr>
                <p:nvPr/>
              </p:nvSpPr>
              <p:spPr bwMode="auto">
                <a:xfrm>
                  <a:off x="5150" y="1983"/>
                  <a:ext cx="39" cy="1"/>
                </a:xfrm>
                <a:prstGeom prst="line">
                  <a:avLst/>
                </a:prstGeom>
                <a:noFill/>
                <a:ln w="12700">
                  <a:solidFill>
                    <a:srgbClr val="7F7F7F"/>
                  </a:solidFill>
                  <a:round/>
                  <a:headEnd/>
                  <a:tailEnd/>
                </a:ln>
              </p:spPr>
              <p:txBody>
                <a:bodyPr/>
                <a:lstStyle/>
                <a:p>
                  <a:endParaRPr lang="en-US"/>
                </a:p>
              </p:txBody>
            </p:sp>
            <p:sp>
              <p:nvSpPr>
                <p:cNvPr id="3315" name="Line 910"/>
                <p:cNvSpPr>
                  <a:spLocks noChangeShapeType="1"/>
                </p:cNvSpPr>
                <p:nvPr/>
              </p:nvSpPr>
              <p:spPr bwMode="auto">
                <a:xfrm>
                  <a:off x="5150" y="1991"/>
                  <a:ext cx="39" cy="1"/>
                </a:xfrm>
                <a:prstGeom prst="line">
                  <a:avLst/>
                </a:prstGeom>
                <a:noFill/>
                <a:ln w="12700">
                  <a:solidFill>
                    <a:srgbClr val="7F7F7F"/>
                  </a:solidFill>
                  <a:round/>
                  <a:headEnd/>
                  <a:tailEnd/>
                </a:ln>
              </p:spPr>
              <p:txBody>
                <a:bodyPr/>
                <a:lstStyle/>
                <a:p>
                  <a:endParaRPr lang="en-US"/>
                </a:p>
              </p:txBody>
            </p:sp>
            <p:sp>
              <p:nvSpPr>
                <p:cNvPr id="3316" name="Line 911"/>
                <p:cNvSpPr>
                  <a:spLocks noChangeShapeType="1"/>
                </p:cNvSpPr>
                <p:nvPr/>
              </p:nvSpPr>
              <p:spPr bwMode="auto">
                <a:xfrm>
                  <a:off x="5150" y="1999"/>
                  <a:ext cx="39" cy="1"/>
                </a:xfrm>
                <a:prstGeom prst="line">
                  <a:avLst/>
                </a:prstGeom>
                <a:noFill/>
                <a:ln w="12700">
                  <a:solidFill>
                    <a:srgbClr val="7F7F7F"/>
                  </a:solidFill>
                  <a:round/>
                  <a:headEnd/>
                  <a:tailEnd/>
                </a:ln>
              </p:spPr>
              <p:txBody>
                <a:bodyPr/>
                <a:lstStyle/>
                <a:p>
                  <a:endParaRPr lang="en-US"/>
                </a:p>
              </p:txBody>
            </p:sp>
            <p:sp>
              <p:nvSpPr>
                <p:cNvPr id="3317" name="Line 912"/>
                <p:cNvSpPr>
                  <a:spLocks noChangeShapeType="1"/>
                </p:cNvSpPr>
                <p:nvPr/>
              </p:nvSpPr>
              <p:spPr bwMode="auto">
                <a:xfrm>
                  <a:off x="5158" y="1999"/>
                  <a:ext cx="31" cy="7"/>
                </a:xfrm>
                <a:prstGeom prst="line">
                  <a:avLst/>
                </a:prstGeom>
                <a:noFill/>
                <a:ln w="12700">
                  <a:solidFill>
                    <a:srgbClr val="7F7F7F"/>
                  </a:solidFill>
                  <a:round/>
                  <a:headEnd/>
                  <a:tailEnd/>
                </a:ln>
              </p:spPr>
              <p:txBody>
                <a:bodyPr/>
                <a:lstStyle/>
                <a:p>
                  <a:endParaRPr lang="en-US"/>
                </a:p>
              </p:txBody>
            </p:sp>
            <p:sp>
              <p:nvSpPr>
                <p:cNvPr id="3318" name="Line 913"/>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3319" name="Line 914"/>
                <p:cNvSpPr>
                  <a:spLocks noChangeShapeType="1"/>
                </p:cNvSpPr>
                <p:nvPr/>
              </p:nvSpPr>
              <p:spPr bwMode="auto">
                <a:xfrm>
                  <a:off x="5150" y="2014"/>
                  <a:ext cx="39" cy="1"/>
                </a:xfrm>
                <a:prstGeom prst="line">
                  <a:avLst/>
                </a:prstGeom>
                <a:noFill/>
                <a:ln w="12700">
                  <a:solidFill>
                    <a:srgbClr val="7F7F7F"/>
                  </a:solidFill>
                  <a:round/>
                  <a:headEnd/>
                  <a:tailEnd/>
                </a:ln>
              </p:spPr>
              <p:txBody>
                <a:bodyPr/>
                <a:lstStyle/>
                <a:p>
                  <a:endParaRPr lang="en-US"/>
                </a:p>
              </p:txBody>
            </p:sp>
            <p:sp>
              <p:nvSpPr>
                <p:cNvPr id="3320" name="Line 915"/>
                <p:cNvSpPr>
                  <a:spLocks noChangeShapeType="1"/>
                </p:cNvSpPr>
                <p:nvPr/>
              </p:nvSpPr>
              <p:spPr bwMode="auto">
                <a:xfrm>
                  <a:off x="5150" y="2022"/>
                  <a:ext cx="31" cy="1"/>
                </a:xfrm>
                <a:prstGeom prst="line">
                  <a:avLst/>
                </a:prstGeom>
                <a:noFill/>
                <a:ln w="12700">
                  <a:solidFill>
                    <a:srgbClr val="7F7F7F"/>
                  </a:solidFill>
                  <a:round/>
                  <a:headEnd/>
                  <a:tailEnd/>
                </a:ln>
              </p:spPr>
              <p:txBody>
                <a:bodyPr/>
                <a:lstStyle/>
                <a:p>
                  <a:endParaRPr lang="en-US"/>
                </a:p>
              </p:txBody>
            </p:sp>
            <p:sp>
              <p:nvSpPr>
                <p:cNvPr id="3321" name="Line 916"/>
                <p:cNvSpPr>
                  <a:spLocks noChangeShapeType="1"/>
                </p:cNvSpPr>
                <p:nvPr/>
              </p:nvSpPr>
              <p:spPr bwMode="auto">
                <a:xfrm>
                  <a:off x="5150" y="2030"/>
                  <a:ext cx="31" cy="1"/>
                </a:xfrm>
                <a:prstGeom prst="line">
                  <a:avLst/>
                </a:prstGeom>
                <a:noFill/>
                <a:ln w="12700">
                  <a:solidFill>
                    <a:srgbClr val="7F7F7F"/>
                  </a:solidFill>
                  <a:round/>
                  <a:headEnd/>
                  <a:tailEnd/>
                </a:ln>
              </p:spPr>
              <p:txBody>
                <a:bodyPr/>
                <a:lstStyle/>
                <a:p>
                  <a:endParaRPr lang="en-US"/>
                </a:p>
              </p:txBody>
            </p:sp>
            <p:sp>
              <p:nvSpPr>
                <p:cNvPr id="3322" name="Line 917"/>
                <p:cNvSpPr>
                  <a:spLocks noChangeShapeType="1"/>
                </p:cNvSpPr>
                <p:nvPr/>
              </p:nvSpPr>
              <p:spPr bwMode="auto">
                <a:xfrm>
                  <a:off x="5150" y="2038"/>
                  <a:ext cx="31" cy="1"/>
                </a:xfrm>
                <a:prstGeom prst="line">
                  <a:avLst/>
                </a:prstGeom>
                <a:noFill/>
                <a:ln w="12700">
                  <a:solidFill>
                    <a:srgbClr val="7F7F7F"/>
                  </a:solidFill>
                  <a:round/>
                  <a:headEnd/>
                  <a:tailEnd/>
                </a:ln>
              </p:spPr>
              <p:txBody>
                <a:bodyPr/>
                <a:lstStyle/>
                <a:p>
                  <a:endParaRPr lang="en-US"/>
                </a:p>
              </p:txBody>
            </p:sp>
            <p:sp>
              <p:nvSpPr>
                <p:cNvPr id="3323" name="Line 918"/>
                <p:cNvSpPr>
                  <a:spLocks noChangeShapeType="1"/>
                </p:cNvSpPr>
                <p:nvPr/>
              </p:nvSpPr>
              <p:spPr bwMode="auto">
                <a:xfrm flipV="1">
                  <a:off x="5150" y="2038"/>
                  <a:ext cx="31" cy="8"/>
                </a:xfrm>
                <a:prstGeom prst="line">
                  <a:avLst/>
                </a:prstGeom>
                <a:noFill/>
                <a:ln w="12700">
                  <a:solidFill>
                    <a:srgbClr val="7F7F7F"/>
                  </a:solidFill>
                  <a:round/>
                  <a:headEnd/>
                  <a:tailEnd/>
                </a:ln>
              </p:spPr>
              <p:txBody>
                <a:bodyPr/>
                <a:lstStyle/>
                <a:p>
                  <a:endParaRPr lang="en-US"/>
                </a:p>
              </p:txBody>
            </p:sp>
            <p:sp>
              <p:nvSpPr>
                <p:cNvPr id="3324" name="Line 919"/>
                <p:cNvSpPr>
                  <a:spLocks noChangeShapeType="1"/>
                </p:cNvSpPr>
                <p:nvPr/>
              </p:nvSpPr>
              <p:spPr bwMode="auto">
                <a:xfrm>
                  <a:off x="5158" y="1952"/>
                  <a:ext cx="31" cy="7"/>
                </a:xfrm>
                <a:prstGeom prst="line">
                  <a:avLst/>
                </a:prstGeom>
                <a:noFill/>
                <a:ln w="12700">
                  <a:solidFill>
                    <a:srgbClr val="7F7F7F"/>
                  </a:solidFill>
                  <a:round/>
                  <a:headEnd/>
                  <a:tailEnd/>
                </a:ln>
              </p:spPr>
              <p:txBody>
                <a:bodyPr/>
                <a:lstStyle/>
                <a:p>
                  <a:endParaRPr lang="en-US"/>
                </a:p>
              </p:txBody>
            </p:sp>
            <p:sp>
              <p:nvSpPr>
                <p:cNvPr id="3325" name="Freeform 920"/>
                <p:cNvSpPr>
                  <a:spLocks/>
                </p:cNvSpPr>
                <p:nvPr/>
              </p:nvSpPr>
              <p:spPr bwMode="auto">
                <a:xfrm>
                  <a:off x="5126" y="1881"/>
                  <a:ext cx="32" cy="188"/>
                </a:xfrm>
                <a:custGeom>
                  <a:avLst/>
                  <a:gdLst>
                    <a:gd name="T0" fmla="*/ 8 w 32"/>
                    <a:gd name="T1" fmla="*/ 0 h 188"/>
                    <a:gd name="T2" fmla="*/ 32 w 32"/>
                    <a:gd name="T3" fmla="*/ 8 h 188"/>
                    <a:gd name="T4" fmla="*/ 32 w 32"/>
                    <a:gd name="T5" fmla="*/ 8 h 188"/>
                    <a:gd name="T6" fmla="*/ 32 w 32"/>
                    <a:gd name="T7" fmla="*/ 180 h 188"/>
                    <a:gd name="T8" fmla="*/ 24 w 32"/>
                    <a:gd name="T9" fmla="*/ 188 h 188"/>
                    <a:gd name="T10" fmla="*/ 0 w 32"/>
                    <a:gd name="T11" fmla="*/ 188 h 188"/>
                    <a:gd name="T12" fmla="*/ 8 w 32"/>
                    <a:gd name="T13" fmla="*/ 188 h 188"/>
                    <a:gd name="T14" fmla="*/ 8 w 32"/>
                    <a:gd name="T15" fmla="*/ 188 h 188"/>
                    <a:gd name="T16" fmla="*/ 8 w 32"/>
                    <a:gd name="T17" fmla="*/ 0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8"/>
                    <a:gd name="T29" fmla="*/ 32 w 32"/>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8">
                      <a:moveTo>
                        <a:pt x="8" y="0"/>
                      </a:moveTo>
                      <a:lnTo>
                        <a:pt x="32" y="8"/>
                      </a:lnTo>
                      <a:lnTo>
                        <a:pt x="32" y="180"/>
                      </a:lnTo>
                      <a:lnTo>
                        <a:pt x="24" y="188"/>
                      </a:lnTo>
                      <a:lnTo>
                        <a:pt x="0" y="188"/>
                      </a:lnTo>
                      <a:lnTo>
                        <a:pt x="8" y="188"/>
                      </a:lnTo>
                      <a:lnTo>
                        <a:pt x="8" y="0"/>
                      </a:lnTo>
                      <a:close/>
                    </a:path>
                  </a:pathLst>
                </a:custGeom>
                <a:solidFill>
                  <a:srgbClr val="BFBFBF"/>
                </a:solidFill>
                <a:ln w="9525">
                  <a:noFill/>
                  <a:round/>
                  <a:headEnd/>
                  <a:tailEnd/>
                </a:ln>
              </p:spPr>
              <p:txBody>
                <a:bodyPr/>
                <a:lstStyle/>
                <a:p>
                  <a:endParaRPr lang="en-US"/>
                </a:p>
              </p:txBody>
            </p:sp>
            <p:sp>
              <p:nvSpPr>
                <p:cNvPr id="3326" name="Freeform 921"/>
                <p:cNvSpPr>
                  <a:spLocks/>
                </p:cNvSpPr>
                <p:nvPr/>
              </p:nvSpPr>
              <p:spPr bwMode="auto">
                <a:xfrm>
                  <a:off x="5158" y="1889"/>
                  <a:ext cx="8" cy="1"/>
                </a:xfrm>
                <a:custGeom>
                  <a:avLst/>
                  <a:gdLst>
                    <a:gd name="T0" fmla="*/ 8 w 8"/>
                    <a:gd name="T1" fmla="*/ 0 h 1"/>
                    <a:gd name="T2" fmla="*/ 8 w 8"/>
                    <a:gd name="T3" fmla="*/ 0 h 1"/>
                    <a:gd name="T4" fmla="*/ 8 w 8"/>
                    <a:gd name="T5" fmla="*/ 0 h 1"/>
                    <a:gd name="T6" fmla="*/ 0 w 8"/>
                    <a:gd name="T7" fmla="*/ 0 h 1"/>
                    <a:gd name="T8" fmla="*/ 8 w 8"/>
                    <a:gd name="T9" fmla="*/ 0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8" y="0"/>
                      </a:moveTo>
                      <a:lnTo>
                        <a:pt x="8" y="0"/>
                      </a:lnTo>
                      <a:lnTo>
                        <a:pt x="0" y="0"/>
                      </a:lnTo>
                      <a:lnTo>
                        <a:pt x="8" y="0"/>
                      </a:lnTo>
                      <a:close/>
                    </a:path>
                  </a:pathLst>
                </a:custGeom>
                <a:solidFill>
                  <a:srgbClr val="BFBFBF"/>
                </a:solidFill>
                <a:ln w="9525">
                  <a:noFill/>
                  <a:round/>
                  <a:headEnd/>
                  <a:tailEnd/>
                </a:ln>
              </p:spPr>
              <p:txBody>
                <a:bodyPr/>
                <a:lstStyle/>
                <a:p>
                  <a:endParaRPr lang="en-US"/>
                </a:p>
              </p:txBody>
            </p:sp>
            <p:sp>
              <p:nvSpPr>
                <p:cNvPr id="3327" name="Line 922"/>
                <p:cNvSpPr>
                  <a:spLocks noChangeShapeType="1"/>
                </p:cNvSpPr>
                <p:nvPr/>
              </p:nvSpPr>
              <p:spPr bwMode="auto">
                <a:xfrm>
                  <a:off x="5142" y="2171"/>
                  <a:ext cx="16" cy="1"/>
                </a:xfrm>
                <a:prstGeom prst="line">
                  <a:avLst/>
                </a:prstGeom>
                <a:noFill/>
                <a:ln w="12700">
                  <a:solidFill>
                    <a:srgbClr val="C0C0C0"/>
                  </a:solidFill>
                  <a:round/>
                  <a:headEnd/>
                  <a:tailEnd/>
                </a:ln>
              </p:spPr>
              <p:txBody>
                <a:bodyPr/>
                <a:lstStyle/>
                <a:p>
                  <a:endParaRPr lang="en-US"/>
                </a:p>
              </p:txBody>
            </p:sp>
            <p:sp>
              <p:nvSpPr>
                <p:cNvPr id="3328" name="Line 923"/>
                <p:cNvSpPr>
                  <a:spLocks noChangeShapeType="1"/>
                </p:cNvSpPr>
                <p:nvPr/>
              </p:nvSpPr>
              <p:spPr bwMode="auto">
                <a:xfrm>
                  <a:off x="5158" y="2171"/>
                  <a:ext cx="15" cy="1"/>
                </a:xfrm>
                <a:prstGeom prst="line">
                  <a:avLst/>
                </a:prstGeom>
                <a:noFill/>
                <a:ln w="12700">
                  <a:solidFill>
                    <a:srgbClr val="C0C0C0"/>
                  </a:solidFill>
                  <a:round/>
                  <a:headEnd/>
                  <a:tailEnd/>
                </a:ln>
              </p:spPr>
              <p:txBody>
                <a:bodyPr/>
                <a:lstStyle/>
                <a:p>
                  <a:endParaRPr lang="en-US"/>
                </a:p>
              </p:txBody>
            </p:sp>
            <p:sp>
              <p:nvSpPr>
                <p:cNvPr id="3329" name="Line 924"/>
                <p:cNvSpPr>
                  <a:spLocks noChangeShapeType="1"/>
                </p:cNvSpPr>
                <p:nvPr/>
              </p:nvSpPr>
              <p:spPr bwMode="auto">
                <a:xfrm>
                  <a:off x="5173" y="2171"/>
                  <a:ext cx="16" cy="1"/>
                </a:xfrm>
                <a:prstGeom prst="line">
                  <a:avLst/>
                </a:prstGeom>
                <a:noFill/>
                <a:ln w="12700">
                  <a:solidFill>
                    <a:srgbClr val="C0C0C0"/>
                  </a:solidFill>
                  <a:round/>
                  <a:headEnd/>
                  <a:tailEnd/>
                </a:ln>
              </p:spPr>
              <p:txBody>
                <a:bodyPr/>
                <a:lstStyle/>
                <a:p>
                  <a:endParaRPr lang="en-US"/>
                </a:p>
              </p:txBody>
            </p:sp>
            <p:sp>
              <p:nvSpPr>
                <p:cNvPr id="3330" name="Line 925"/>
                <p:cNvSpPr>
                  <a:spLocks noChangeShapeType="1"/>
                </p:cNvSpPr>
                <p:nvPr/>
              </p:nvSpPr>
              <p:spPr bwMode="auto">
                <a:xfrm>
                  <a:off x="5189" y="2171"/>
                  <a:ext cx="8" cy="1"/>
                </a:xfrm>
                <a:prstGeom prst="line">
                  <a:avLst/>
                </a:prstGeom>
                <a:noFill/>
                <a:ln w="12700">
                  <a:solidFill>
                    <a:srgbClr val="C0C0C0"/>
                  </a:solidFill>
                  <a:round/>
                  <a:headEnd/>
                  <a:tailEnd/>
                </a:ln>
              </p:spPr>
              <p:txBody>
                <a:bodyPr/>
                <a:lstStyle/>
                <a:p>
                  <a:endParaRPr lang="en-US"/>
                </a:p>
              </p:txBody>
            </p:sp>
            <p:sp>
              <p:nvSpPr>
                <p:cNvPr id="3331" name="Line 926"/>
                <p:cNvSpPr>
                  <a:spLocks noChangeShapeType="1"/>
                </p:cNvSpPr>
                <p:nvPr/>
              </p:nvSpPr>
              <p:spPr bwMode="auto">
                <a:xfrm>
                  <a:off x="5197" y="2171"/>
                  <a:ext cx="16" cy="1"/>
                </a:xfrm>
                <a:prstGeom prst="line">
                  <a:avLst/>
                </a:prstGeom>
                <a:noFill/>
                <a:ln w="12700">
                  <a:solidFill>
                    <a:srgbClr val="C0C0C0"/>
                  </a:solidFill>
                  <a:round/>
                  <a:headEnd/>
                  <a:tailEnd/>
                </a:ln>
              </p:spPr>
              <p:txBody>
                <a:bodyPr/>
                <a:lstStyle/>
                <a:p>
                  <a:endParaRPr lang="en-US"/>
                </a:p>
              </p:txBody>
            </p:sp>
            <p:sp>
              <p:nvSpPr>
                <p:cNvPr id="3332" name="Line 927"/>
                <p:cNvSpPr>
                  <a:spLocks noChangeShapeType="1"/>
                </p:cNvSpPr>
                <p:nvPr/>
              </p:nvSpPr>
              <p:spPr bwMode="auto">
                <a:xfrm>
                  <a:off x="5213" y="2171"/>
                  <a:ext cx="8" cy="7"/>
                </a:xfrm>
                <a:prstGeom prst="line">
                  <a:avLst/>
                </a:prstGeom>
                <a:noFill/>
                <a:ln w="12700">
                  <a:solidFill>
                    <a:srgbClr val="C0C0C0"/>
                  </a:solidFill>
                  <a:round/>
                  <a:headEnd/>
                  <a:tailEnd/>
                </a:ln>
              </p:spPr>
              <p:txBody>
                <a:bodyPr/>
                <a:lstStyle/>
                <a:p>
                  <a:endParaRPr lang="en-US"/>
                </a:p>
              </p:txBody>
            </p:sp>
            <p:sp>
              <p:nvSpPr>
                <p:cNvPr id="3333" name="Line 928"/>
                <p:cNvSpPr>
                  <a:spLocks noChangeShapeType="1"/>
                </p:cNvSpPr>
                <p:nvPr/>
              </p:nvSpPr>
              <p:spPr bwMode="auto">
                <a:xfrm>
                  <a:off x="5221" y="2178"/>
                  <a:ext cx="7" cy="1"/>
                </a:xfrm>
                <a:prstGeom prst="line">
                  <a:avLst/>
                </a:prstGeom>
                <a:noFill/>
                <a:ln w="12700">
                  <a:solidFill>
                    <a:srgbClr val="C0C0C0"/>
                  </a:solidFill>
                  <a:round/>
                  <a:headEnd/>
                  <a:tailEnd/>
                </a:ln>
              </p:spPr>
              <p:txBody>
                <a:bodyPr/>
                <a:lstStyle/>
                <a:p>
                  <a:endParaRPr lang="en-US"/>
                </a:p>
              </p:txBody>
            </p:sp>
            <p:sp>
              <p:nvSpPr>
                <p:cNvPr id="3334" name="Line 929"/>
                <p:cNvSpPr>
                  <a:spLocks noChangeShapeType="1"/>
                </p:cNvSpPr>
                <p:nvPr/>
              </p:nvSpPr>
              <p:spPr bwMode="auto">
                <a:xfrm>
                  <a:off x="5228" y="2178"/>
                  <a:ext cx="8" cy="1"/>
                </a:xfrm>
                <a:prstGeom prst="line">
                  <a:avLst/>
                </a:prstGeom>
                <a:noFill/>
                <a:ln w="12700">
                  <a:solidFill>
                    <a:srgbClr val="C0C0C0"/>
                  </a:solidFill>
                  <a:round/>
                  <a:headEnd/>
                  <a:tailEnd/>
                </a:ln>
              </p:spPr>
              <p:txBody>
                <a:bodyPr/>
                <a:lstStyle/>
                <a:p>
                  <a:endParaRPr lang="en-US"/>
                </a:p>
              </p:txBody>
            </p:sp>
            <p:sp>
              <p:nvSpPr>
                <p:cNvPr id="3335" name="Line 930"/>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3336" name="Line 931"/>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3337" name="Line 932"/>
                <p:cNvSpPr>
                  <a:spLocks noChangeShapeType="1"/>
                </p:cNvSpPr>
                <p:nvPr/>
              </p:nvSpPr>
              <p:spPr bwMode="auto">
                <a:xfrm>
                  <a:off x="5236" y="2178"/>
                  <a:ext cx="1" cy="1"/>
                </a:xfrm>
                <a:prstGeom prst="line">
                  <a:avLst/>
                </a:prstGeom>
                <a:noFill/>
                <a:ln w="12700">
                  <a:solidFill>
                    <a:srgbClr val="C0C0C0"/>
                  </a:solidFill>
                  <a:round/>
                  <a:headEnd/>
                  <a:tailEnd/>
                </a:ln>
              </p:spPr>
              <p:txBody>
                <a:bodyPr/>
                <a:lstStyle/>
                <a:p>
                  <a:endParaRPr lang="en-US"/>
                </a:p>
              </p:txBody>
            </p:sp>
            <p:sp>
              <p:nvSpPr>
                <p:cNvPr id="3338" name="Line 933"/>
                <p:cNvSpPr>
                  <a:spLocks noChangeShapeType="1"/>
                </p:cNvSpPr>
                <p:nvPr/>
              </p:nvSpPr>
              <p:spPr bwMode="auto">
                <a:xfrm>
                  <a:off x="5236" y="2178"/>
                  <a:ext cx="8" cy="1"/>
                </a:xfrm>
                <a:prstGeom prst="line">
                  <a:avLst/>
                </a:prstGeom>
                <a:noFill/>
                <a:ln w="12700">
                  <a:solidFill>
                    <a:srgbClr val="C0C0C0"/>
                  </a:solidFill>
                  <a:round/>
                  <a:headEnd/>
                  <a:tailEnd/>
                </a:ln>
              </p:spPr>
              <p:txBody>
                <a:bodyPr/>
                <a:lstStyle/>
                <a:p>
                  <a:endParaRPr lang="en-US"/>
                </a:p>
              </p:txBody>
            </p:sp>
            <p:sp>
              <p:nvSpPr>
                <p:cNvPr id="3339" name="Line 934"/>
                <p:cNvSpPr>
                  <a:spLocks noChangeShapeType="1"/>
                </p:cNvSpPr>
                <p:nvPr/>
              </p:nvSpPr>
              <p:spPr bwMode="auto">
                <a:xfrm>
                  <a:off x="5244" y="2178"/>
                  <a:ext cx="1" cy="1"/>
                </a:xfrm>
                <a:prstGeom prst="line">
                  <a:avLst/>
                </a:prstGeom>
                <a:noFill/>
                <a:ln w="12700">
                  <a:solidFill>
                    <a:srgbClr val="C0C0C0"/>
                  </a:solidFill>
                  <a:round/>
                  <a:headEnd/>
                  <a:tailEnd/>
                </a:ln>
              </p:spPr>
              <p:txBody>
                <a:bodyPr/>
                <a:lstStyle/>
                <a:p>
                  <a:endParaRPr lang="en-US"/>
                </a:p>
              </p:txBody>
            </p:sp>
            <p:sp>
              <p:nvSpPr>
                <p:cNvPr id="3340" name="Line 935"/>
                <p:cNvSpPr>
                  <a:spLocks noChangeShapeType="1"/>
                </p:cNvSpPr>
                <p:nvPr/>
              </p:nvSpPr>
              <p:spPr bwMode="auto">
                <a:xfrm>
                  <a:off x="5244" y="2178"/>
                  <a:ext cx="1" cy="8"/>
                </a:xfrm>
                <a:prstGeom prst="line">
                  <a:avLst/>
                </a:prstGeom>
                <a:noFill/>
                <a:ln w="12700">
                  <a:solidFill>
                    <a:srgbClr val="C0C0C0"/>
                  </a:solidFill>
                  <a:round/>
                  <a:headEnd/>
                  <a:tailEnd/>
                </a:ln>
              </p:spPr>
              <p:txBody>
                <a:bodyPr/>
                <a:lstStyle/>
                <a:p>
                  <a:endParaRPr lang="en-US"/>
                </a:p>
              </p:txBody>
            </p:sp>
            <p:sp>
              <p:nvSpPr>
                <p:cNvPr id="3341" name="Line 936"/>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3342" name="Line 937"/>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3343" name="Line 938"/>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3344" name="Line 939"/>
                <p:cNvSpPr>
                  <a:spLocks noChangeShapeType="1"/>
                </p:cNvSpPr>
                <p:nvPr/>
              </p:nvSpPr>
              <p:spPr bwMode="auto">
                <a:xfrm>
                  <a:off x="5244" y="2186"/>
                  <a:ext cx="1" cy="1"/>
                </a:xfrm>
                <a:prstGeom prst="line">
                  <a:avLst/>
                </a:prstGeom>
                <a:noFill/>
                <a:ln w="12700">
                  <a:solidFill>
                    <a:srgbClr val="C0C0C0"/>
                  </a:solidFill>
                  <a:round/>
                  <a:headEnd/>
                  <a:tailEnd/>
                </a:ln>
              </p:spPr>
              <p:txBody>
                <a:bodyPr/>
                <a:lstStyle/>
                <a:p>
                  <a:endParaRPr lang="en-US"/>
                </a:p>
              </p:txBody>
            </p:sp>
            <p:sp>
              <p:nvSpPr>
                <p:cNvPr id="3345" name="Line 940"/>
                <p:cNvSpPr>
                  <a:spLocks noChangeShapeType="1"/>
                </p:cNvSpPr>
                <p:nvPr/>
              </p:nvSpPr>
              <p:spPr bwMode="auto">
                <a:xfrm>
                  <a:off x="5244" y="2186"/>
                  <a:ext cx="1" cy="8"/>
                </a:xfrm>
                <a:prstGeom prst="line">
                  <a:avLst/>
                </a:prstGeom>
                <a:noFill/>
                <a:ln w="12700">
                  <a:solidFill>
                    <a:srgbClr val="C0C0C0"/>
                  </a:solidFill>
                  <a:round/>
                  <a:headEnd/>
                  <a:tailEnd/>
                </a:ln>
              </p:spPr>
              <p:txBody>
                <a:bodyPr/>
                <a:lstStyle/>
                <a:p>
                  <a:endParaRPr lang="en-US"/>
                </a:p>
              </p:txBody>
            </p:sp>
            <p:sp>
              <p:nvSpPr>
                <p:cNvPr id="3346" name="Line 941"/>
                <p:cNvSpPr>
                  <a:spLocks noChangeShapeType="1"/>
                </p:cNvSpPr>
                <p:nvPr/>
              </p:nvSpPr>
              <p:spPr bwMode="auto">
                <a:xfrm flipH="1">
                  <a:off x="5236" y="2194"/>
                  <a:ext cx="8" cy="1"/>
                </a:xfrm>
                <a:prstGeom prst="line">
                  <a:avLst/>
                </a:prstGeom>
                <a:noFill/>
                <a:ln w="12700">
                  <a:solidFill>
                    <a:srgbClr val="C0C0C0"/>
                  </a:solidFill>
                  <a:round/>
                  <a:headEnd/>
                  <a:tailEnd/>
                </a:ln>
              </p:spPr>
              <p:txBody>
                <a:bodyPr/>
                <a:lstStyle/>
                <a:p>
                  <a:endParaRPr lang="en-US"/>
                </a:p>
              </p:txBody>
            </p:sp>
            <p:sp>
              <p:nvSpPr>
                <p:cNvPr id="3347" name="Line 942"/>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3348" name="Line 943"/>
                <p:cNvSpPr>
                  <a:spLocks noChangeShapeType="1"/>
                </p:cNvSpPr>
                <p:nvPr/>
              </p:nvSpPr>
              <p:spPr bwMode="auto">
                <a:xfrm>
                  <a:off x="5236" y="2194"/>
                  <a:ext cx="1" cy="1"/>
                </a:xfrm>
                <a:prstGeom prst="line">
                  <a:avLst/>
                </a:prstGeom>
                <a:noFill/>
                <a:ln w="12700">
                  <a:solidFill>
                    <a:srgbClr val="C0C0C0"/>
                  </a:solidFill>
                  <a:round/>
                  <a:headEnd/>
                  <a:tailEnd/>
                </a:ln>
              </p:spPr>
              <p:txBody>
                <a:bodyPr/>
                <a:lstStyle/>
                <a:p>
                  <a:endParaRPr lang="en-US"/>
                </a:p>
              </p:txBody>
            </p:sp>
            <p:sp>
              <p:nvSpPr>
                <p:cNvPr id="3349" name="Line 944"/>
                <p:cNvSpPr>
                  <a:spLocks noChangeShapeType="1"/>
                </p:cNvSpPr>
                <p:nvPr/>
              </p:nvSpPr>
              <p:spPr bwMode="auto">
                <a:xfrm flipH="1">
                  <a:off x="5228" y="2194"/>
                  <a:ext cx="8" cy="1"/>
                </a:xfrm>
                <a:prstGeom prst="line">
                  <a:avLst/>
                </a:prstGeom>
                <a:noFill/>
                <a:ln w="12700">
                  <a:solidFill>
                    <a:srgbClr val="C0C0C0"/>
                  </a:solidFill>
                  <a:round/>
                  <a:headEnd/>
                  <a:tailEnd/>
                </a:ln>
              </p:spPr>
              <p:txBody>
                <a:bodyPr/>
                <a:lstStyle/>
                <a:p>
                  <a:endParaRPr lang="en-US"/>
                </a:p>
              </p:txBody>
            </p:sp>
            <p:sp>
              <p:nvSpPr>
                <p:cNvPr id="3350" name="Line 945"/>
                <p:cNvSpPr>
                  <a:spLocks noChangeShapeType="1"/>
                </p:cNvSpPr>
                <p:nvPr/>
              </p:nvSpPr>
              <p:spPr bwMode="auto">
                <a:xfrm>
                  <a:off x="5228" y="2194"/>
                  <a:ext cx="1" cy="1"/>
                </a:xfrm>
                <a:prstGeom prst="line">
                  <a:avLst/>
                </a:prstGeom>
                <a:noFill/>
                <a:ln w="12700">
                  <a:solidFill>
                    <a:srgbClr val="C0C0C0"/>
                  </a:solidFill>
                  <a:round/>
                  <a:headEnd/>
                  <a:tailEnd/>
                </a:ln>
              </p:spPr>
              <p:txBody>
                <a:bodyPr/>
                <a:lstStyle/>
                <a:p>
                  <a:endParaRPr lang="en-US"/>
                </a:p>
              </p:txBody>
            </p:sp>
            <p:sp>
              <p:nvSpPr>
                <p:cNvPr id="3351" name="Line 946"/>
                <p:cNvSpPr>
                  <a:spLocks noChangeShapeType="1"/>
                </p:cNvSpPr>
                <p:nvPr/>
              </p:nvSpPr>
              <p:spPr bwMode="auto">
                <a:xfrm flipH="1">
                  <a:off x="5221" y="2194"/>
                  <a:ext cx="7" cy="1"/>
                </a:xfrm>
                <a:prstGeom prst="line">
                  <a:avLst/>
                </a:prstGeom>
                <a:noFill/>
                <a:ln w="12700">
                  <a:solidFill>
                    <a:srgbClr val="C0C0C0"/>
                  </a:solidFill>
                  <a:round/>
                  <a:headEnd/>
                  <a:tailEnd/>
                </a:ln>
              </p:spPr>
              <p:txBody>
                <a:bodyPr/>
                <a:lstStyle/>
                <a:p>
                  <a:endParaRPr lang="en-US"/>
                </a:p>
              </p:txBody>
            </p:sp>
            <p:sp>
              <p:nvSpPr>
                <p:cNvPr id="3352" name="Line 947"/>
                <p:cNvSpPr>
                  <a:spLocks noChangeShapeType="1"/>
                </p:cNvSpPr>
                <p:nvPr/>
              </p:nvSpPr>
              <p:spPr bwMode="auto">
                <a:xfrm>
                  <a:off x="5221" y="2194"/>
                  <a:ext cx="1" cy="1"/>
                </a:xfrm>
                <a:prstGeom prst="line">
                  <a:avLst/>
                </a:prstGeom>
                <a:noFill/>
                <a:ln w="12700">
                  <a:solidFill>
                    <a:srgbClr val="C0C0C0"/>
                  </a:solidFill>
                  <a:round/>
                  <a:headEnd/>
                  <a:tailEnd/>
                </a:ln>
              </p:spPr>
              <p:txBody>
                <a:bodyPr/>
                <a:lstStyle/>
                <a:p>
                  <a:endParaRPr lang="en-US"/>
                </a:p>
              </p:txBody>
            </p:sp>
            <p:sp>
              <p:nvSpPr>
                <p:cNvPr id="3353" name="Freeform 948"/>
                <p:cNvSpPr>
                  <a:spLocks/>
                </p:cNvSpPr>
                <p:nvPr/>
              </p:nvSpPr>
              <p:spPr bwMode="auto">
                <a:xfrm>
                  <a:off x="5142" y="2186"/>
                  <a:ext cx="47" cy="16"/>
                </a:xfrm>
                <a:custGeom>
                  <a:avLst/>
                  <a:gdLst>
                    <a:gd name="T0" fmla="*/ 0 w 47"/>
                    <a:gd name="T1" fmla="*/ 8 h 16"/>
                    <a:gd name="T2" fmla="*/ 16 w 47"/>
                    <a:gd name="T3" fmla="*/ 0 h 16"/>
                    <a:gd name="T4" fmla="*/ 47 w 47"/>
                    <a:gd name="T5" fmla="*/ 0 h 16"/>
                    <a:gd name="T6" fmla="*/ 39 w 47"/>
                    <a:gd name="T7" fmla="*/ 16 h 16"/>
                    <a:gd name="T8" fmla="*/ 0 w 47"/>
                    <a:gd name="T9" fmla="*/ 8 h 16"/>
                    <a:gd name="T10" fmla="*/ 0 60000 65536"/>
                    <a:gd name="T11" fmla="*/ 0 60000 65536"/>
                    <a:gd name="T12" fmla="*/ 0 60000 65536"/>
                    <a:gd name="T13" fmla="*/ 0 60000 65536"/>
                    <a:gd name="T14" fmla="*/ 0 60000 65536"/>
                    <a:gd name="T15" fmla="*/ 0 w 47"/>
                    <a:gd name="T16" fmla="*/ 0 h 16"/>
                    <a:gd name="T17" fmla="*/ 47 w 47"/>
                    <a:gd name="T18" fmla="*/ 16 h 16"/>
                  </a:gdLst>
                  <a:ahLst/>
                  <a:cxnLst>
                    <a:cxn ang="T10">
                      <a:pos x="T0" y="T1"/>
                    </a:cxn>
                    <a:cxn ang="T11">
                      <a:pos x="T2" y="T3"/>
                    </a:cxn>
                    <a:cxn ang="T12">
                      <a:pos x="T4" y="T5"/>
                    </a:cxn>
                    <a:cxn ang="T13">
                      <a:pos x="T6" y="T7"/>
                    </a:cxn>
                    <a:cxn ang="T14">
                      <a:pos x="T8" y="T9"/>
                    </a:cxn>
                  </a:cxnLst>
                  <a:rect l="T15" t="T16" r="T17" b="T18"/>
                  <a:pathLst>
                    <a:path w="47" h="16">
                      <a:moveTo>
                        <a:pt x="0" y="8"/>
                      </a:moveTo>
                      <a:lnTo>
                        <a:pt x="16" y="0"/>
                      </a:lnTo>
                      <a:lnTo>
                        <a:pt x="47" y="0"/>
                      </a:lnTo>
                      <a:lnTo>
                        <a:pt x="39" y="16"/>
                      </a:lnTo>
                      <a:lnTo>
                        <a:pt x="0" y="8"/>
                      </a:lnTo>
                      <a:close/>
                    </a:path>
                  </a:pathLst>
                </a:custGeom>
                <a:solidFill>
                  <a:srgbClr val="DFDFDF"/>
                </a:solidFill>
                <a:ln w="9525">
                  <a:noFill/>
                  <a:round/>
                  <a:headEnd/>
                  <a:tailEnd/>
                </a:ln>
              </p:spPr>
              <p:txBody>
                <a:bodyPr/>
                <a:lstStyle/>
                <a:p>
                  <a:endParaRPr lang="en-US"/>
                </a:p>
              </p:txBody>
            </p:sp>
            <p:sp>
              <p:nvSpPr>
                <p:cNvPr id="3354" name="Freeform 949"/>
                <p:cNvSpPr>
                  <a:spLocks/>
                </p:cNvSpPr>
                <p:nvPr/>
              </p:nvSpPr>
              <p:spPr bwMode="auto">
                <a:xfrm>
                  <a:off x="5142" y="2194"/>
                  <a:ext cx="39" cy="16"/>
                </a:xfrm>
                <a:custGeom>
                  <a:avLst/>
                  <a:gdLst>
                    <a:gd name="T0" fmla="*/ 0 w 39"/>
                    <a:gd name="T1" fmla="*/ 0 h 16"/>
                    <a:gd name="T2" fmla="*/ 0 w 39"/>
                    <a:gd name="T3" fmla="*/ 8 h 16"/>
                    <a:gd name="T4" fmla="*/ 0 w 39"/>
                    <a:gd name="T5" fmla="*/ 8 h 16"/>
                    <a:gd name="T6" fmla="*/ 39 w 39"/>
                    <a:gd name="T7" fmla="*/ 16 h 16"/>
                    <a:gd name="T8" fmla="*/ 39 w 39"/>
                    <a:gd name="T9" fmla="*/ 8 h 16"/>
                    <a:gd name="T10" fmla="*/ 0 w 39"/>
                    <a:gd name="T11" fmla="*/ 0 h 16"/>
                    <a:gd name="T12" fmla="*/ 0 60000 65536"/>
                    <a:gd name="T13" fmla="*/ 0 60000 65536"/>
                    <a:gd name="T14" fmla="*/ 0 60000 65536"/>
                    <a:gd name="T15" fmla="*/ 0 60000 65536"/>
                    <a:gd name="T16" fmla="*/ 0 60000 65536"/>
                    <a:gd name="T17" fmla="*/ 0 60000 65536"/>
                    <a:gd name="T18" fmla="*/ 0 w 39"/>
                    <a:gd name="T19" fmla="*/ 0 h 16"/>
                    <a:gd name="T20" fmla="*/ 39 w 3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9" h="16">
                      <a:moveTo>
                        <a:pt x="0" y="0"/>
                      </a:moveTo>
                      <a:lnTo>
                        <a:pt x="0" y="8"/>
                      </a:lnTo>
                      <a:lnTo>
                        <a:pt x="39" y="16"/>
                      </a:lnTo>
                      <a:lnTo>
                        <a:pt x="39" y="8"/>
                      </a:lnTo>
                      <a:lnTo>
                        <a:pt x="0" y="0"/>
                      </a:lnTo>
                      <a:close/>
                    </a:path>
                  </a:pathLst>
                </a:custGeom>
                <a:solidFill>
                  <a:srgbClr val="C0C0C0"/>
                </a:solidFill>
                <a:ln w="9525">
                  <a:noFill/>
                  <a:round/>
                  <a:headEnd/>
                  <a:tailEnd/>
                </a:ln>
              </p:spPr>
              <p:txBody>
                <a:bodyPr/>
                <a:lstStyle/>
                <a:p>
                  <a:endParaRPr lang="en-US"/>
                </a:p>
              </p:txBody>
            </p:sp>
            <p:sp>
              <p:nvSpPr>
                <p:cNvPr id="3355" name="Freeform 950"/>
                <p:cNvSpPr>
                  <a:spLocks/>
                </p:cNvSpPr>
                <p:nvPr/>
              </p:nvSpPr>
              <p:spPr bwMode="auto">
                <a:xfrm>
                  <a:off x="5181" y="2186"/>
                  <a:ext cx="40" cy="24"/>
                </a:xfrm>
                <a:custGeom>
                  <a:avLst/>
                  <a:gdLst>
                    <a:gd name="T0" fmla="*/ 0 w 40"/>
                    <a:gd name="T1" fmla="*/ 16 h 24"/>
                    <a:gd name="T2" fmla="*/ 8 w 40"/>
                    <a:gd name="T3" fmla="*/ 0 h 24"/>
                    <a:gd name="T4" fmla="*/ 40 w 40"/>
                    <a:gd name="T5" fmla="*/ 8 h 24"/>
                    <a:gd name="T6" fmla="*/ 40 w 40"/>
                    <a:gd name="T7" fmla="*/ 16 h 24"/>
                    <a:gd name="T8" fmla="*/ 0 w 40"/>
                    <a:gd name="T9" fmla="*/ 24 h 24"/>
                    <a:gd name="T10" fmla="*/ 0 w 40"/>
                    <a:gd name="T11" fmla="*/ 16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0" y="16"/>
                      </a:moveTo>
                      <a:lnTo>
                        <a:pt x="8" y="0"/>
                      </a:lnTo>
                      <a:lnTo>
                        <a:pt x="40" y="8"/>
                      </a:lnTo>
                      <a:lnTo>
                        <a:pt x="40" y="16"/>
                      </a:lnTo>
                      <a:lnTo>
                        <a:pt x="0" y="24"/>
                      </a:lnTo>
                      <a:lnTo>
                        <a:pt x="0" y="16"/>
                      </a:lnTo>
                      <a:close/>
                    </a:path>
                  </a:pathLst>
                </a:custGeom>
                <a:solidFill>
                  <a:srgbClr val="9F9F9F"/>
                </a:solidFill>
                <a:ln w="9525">
                  <a:noFill/>
                  <a:round/>
                  <a:headEnd/>
                  <a:tailEnd/>
                </a:ln>
              </p:spPr>
              <p:txBody>
                <a:bodyPr/>
                <a:lstStyle/>
                <a:p>
                  <a:endParaRPr lang="en-US"/>
                </a:p>
              </p:txBody>
            </p:sp>
            <p:sp>
              <p:nvSpPr>
                <p:cNvPr id="3356" name="Freeform 951"/>
                <p:cNvSpPr>
                  <a:spLocks/>
                </p:cNvSpPr>
                <p:nvPr/>
              </p:nvSpPr>
              <p:spPr bwMode="auto">
                <a:xfrm>
                  <a:off x="5158" y="2186"/>
                  <a:ext cx="63" cy="8"/>
                </a:xfrm>
                <a:custGeom>
                  <a:avLst/>
                  <a:gdLst>
                    <a:gd name="T0" fmla="*/ 0 w 63"/>
                    <a:gd name="T1" fmla="*/ 0 h 8"/>
                    <a:gd name="T2" fmla="*/ 31 w 63"/>
                    <a:gd name="T3" fmla="*/ 0 h 8"/>
                    <a:gd name="T4" fmla="*/ 63 w 63"/>
                    <a:gd name="T5" fmla="*/ 8 h 8"/>
                    <a:gd name="T6" fmla="*/ 31 w 63"/>
                    <a:gd name="T7" fmla="*/ 0 h 8"/>
                    <a:gd name="T8" fmla="*/ 0 w 63"/>
                    <a:gd name="T9" fmla="*/ 0 h 8"/>
                    <a:gd name="T10" fmla="*/ 0 60000 65536"/>
                    <a:gd name="T11" fmla="*/ 0 60000 65536"/>
                    <a:gd name="T12" fmla="*/ 0 60000 65536"/>
                    <a:gd name="T13" fmla="*/ 0 60000 65536"/>
                    <a:gd name="T14" fmla="*/ 0 60000 65536"/>
                    <a:gd name="T15" fmla="*/ 0 w 63"/>
                    <a:gd name="T16" fmla="*/ 0 h 8"/>
                    <a:gd name="T17" fmla="*/ 63 w 63"/>
                    <a:gd name="T18" fmla="*/ 8 h 8"/>
                  </a:gdLst>
                  <a:ahLst/>
                  <a:cxnLst>
                    <a:cxn ang="T10">
                      <a:pos x="T0" y="T1"/>
                    </a:cxn>
                    <a:cxn ang="T11">
                      <a:pos x="T2" y="T3"/>
                    </a:cxn>
                    <a:cxn ang="T12">
                      <a:pos x="T4" y="T5"/>
                    </a:cxn>
                    <a:cxn ang="T13">
                      <a:pos x="T6" y="T7"/>
                    </a:cxn>
                    <a:cxn ang="T14">
                      <a:pos x="T8" y="T9"/>
                    </a:cxn>
                  </a:cxnLst>
                  <a:rect l="T15" t="T16" r="T17" b="T18"/>
                  <a:pathLst>
                    <a:path w="63" h="8">
                      <a:moveTo>
                        <a:pt x="0" y="0"/>
                      </a:moveTo>
                      <a:lnTo>
                        <a:pt x="31" y="0"/>
                      </a:lnTo>
                      <a:lnTo>
                        <a:pt x="63" y="8"/>
                      </a:lnTo>
                      <a:lnTo>
                        <a:pt x="31" y="0"/>
                      </a:lnTo>
                      <a:lnTo>
                        <a:pt x="0" y="0"/>
                      </a:lnTo>
                      <a:close/>
                    </a:path>
                  </a:pathLst>
                </a:custGeom>
                <a:solidFill>
                  <a:srgbClr val="7F7F7F"/>
                </a:solidFill>
                <a:ln w="9525">
                  <a:noFill/>
                  <a:round/>
                  <a:headEnd/>
                  <a:tailEnd/>
                </a:ln>
              </p:spPr>
              <p:txBody>
                <a:bodyPr/>
                <a:lstStyle/>
                <a:p>
                  <a:endParaRPr lang="en-US"/>
                </a:p>
              </p:txBody>
            </p:sp>
            <p:sp>
              <p:nvSpPr>
                <p:cNvPr id="3357" name="Line 952"/>
                <p:cNvSpPr>
                  <a:spLocks noChangeShapeType="1"/>
                </p:cNvSpPr>
                <p:nvPr/>
              </p:nvSpPr>
              <p:spPr bwMode="auto">
                <a:xfrm>
                  <a:off x="5142" y="2194"/>
                  <a:ext cx="39" cy="8"/>
                </a:xfrm>
                <a:prstGeom prst="line">
                  <a:avLst/>
                </a:prstGeom>
                <a:noFill/>
                <a:ln w="12700">
                  <a:solidFill>
                    <a:srgbClr val="7F7F7F"/>
                  </a:solidFill>
                  <a:round/>
                  <a:headEnd/>
                  <a:tailEnd/>
                </a:ln>
              </p:spPr>
              <p:txBody>
                <a:bodyPr/>
                <a:lstStyle/>
                <a:p>
                  <a:endParaRPr lang="en-US"/>
                </a:p>
              </p:txBody>
            </p:sp>
            <p:sp>
              <p:nvSpPr>
                <p:cNvPr id="3358" name="Line 953"/>
                <p:cNvSpPr>
                  <a:spLocks noChangeShapeType="1"/>
                </p:cNvSpPr>
                <p:nvPr/>
              </p:nvSpPr>
              <p:spPr bwMode="auto">
                <a:xfrm flipV="1">
                  <a:off x="5181" y="2194"/>
                  <a:ext cx="8" cy="8"/>
                </a:xfrm>
                <a:prstGeom prst="line">
                  <a:avLst/>
                </a:prstGeom>
                <a:noFill/>
                <a:ln w="12700">
                  <a:solidFill>
                    <a:srgbClr val="5F5F5F"/>
                  </a:solidFill>
                  <a:round/>
                  <a:headEnd/>
                  <a:tailEnd/>
                </a:ln>
              </p:spPr>
              <p:txBody>
                <a:bodyPr/>
                <a:lstStyle/>
                <a:p>
                  <a:endParaRPr lang="en-US"/>
                </a:p>
              </p:txBody>
            </p:sp>
            <p:sp>
              <p:nvSpPr>
                <p:cNvPr id="3359" name="Line 954"/>
                <p:cNvSpPr>
                  <a:spLocks noChangeShapeType="1"/>
                </p:cNvSpPr>
                <p:nvPr/>
              </p:nvSpPr>
              <p:spPr bwMode="auto">
                <a:xfrm>
                  <a:off x="5197" y="2194"/>
                  <a:ext cx="24" cy="1"/>
                </a:xfrm>
                <a:prstGeom prst="line">
                  <a:avLst/>
                </a:prstGeom>
                <a:noFill/>
                <a:ln w="12700">
                  <a:solidFill>
                    <a:srgbClr val="5F5F5F"/>
                  </a:solidFill>
                  <a:round/>
                  <a:headEnd/>
                  <a:tailEnd/>
                </a:ln>
              </p:spPr>
              <p:txBody>
                <a:bodyPr/>
                <a:lstStyle/>
                <a:p>
                  <a:endParaRPr lang="en-US"/>
                </a:p>
              </p:txBody>
            </p:sp>
            <p:sp>
              <p:nvSpPr>
                <p:cNvPr id="3360" name="Freeform 955"/>
                <p:cNvSpPr>
                  <a:spLocks/>
                </p:cNvSpPr>
                <p:nvPr/>
              </p:nvSpPr>
              <p:spPr bwMode="auto">
                <a:xfrm>
                  <a:off x="5126" y="2116"/>
                  <a:ext cx="63" cy="62"/>
                </a:xfrm>
                <a:custGeom>
                  <a:avLst/>
                  <a:gdLst>
                    <a:gd name="T0" fmla="*/ 0 w 63"/>
                    <a:gd name="T1" fmla="*/ 31 h 62"/>
                    <a:gd name="T2" fmla="*/ 63 w 63"/>
                    <a:gd name="T3" fmla="*/ 0 h 62"/>
                    <a:gd name="T4" fmla="*/ 63 w 63"/>
                    <a:gd name="T5" fmla="*/ 23 h 62"/>
                    <a:gd name="T6" fmla="*/ 0 w 63"/>
                    <a:gd name="T7" fmla="*/ 62 h 62"/>
                    <a:gd name="T8" fmla="*/ 0 w 63"/>
                    <a:gd name="T9" fmla="*/ 31 h 62"/>
                    <a:gd name="T10" fmla="*/ 0 60000 65536"/>
                    <a:gd name="T11" fmla="*/ 0 60000 65536"/>
                    <a:gd name="T12" fmla="*/ 0 60000 65536"/>
                    <a:gd name="T13" fmla="*/ 0 60000 65536"/>
                    <a:gd name="T14" fmla="*/ 0 60000 65536"/>
                    <a:gd name="T15" fmla="*/ 0 w 63"/>
                    <a:gd name="T16" fmla="*/ 0 h 62"/>
                    <a:gd name="T17" fmla="*/ 63 w 63"/>
                    <a:gd name="T18" fmla="*/ 62 h 62"/>
                  </a:gdLst>
                  <a:ahLst/>
                  <a:cxnLst>
                    <a:cxn ang="T10">
                      <a:pos x="T0" y="T1"/>
                    </a:cxn>
                    <a:cxn ang="T11">
                      <a:pos x="T2" y="T3"/>
                    </a:cxn>
                    <a:cxn ang="T12">
                      <a:pos x="T4" y="T5"/>
                    </a:cxn>
                    <a:cxn ang="T13">
                      <a:pos x="T6" y="T7"/>
                    </a:cxn>
                    <a:cxn ang="T14">
                      <a:pos x="T8" y="T9"/>
                    </a:cxn>
                  </a:cxnLst>
                  <a:rect l="T15" t="T16" r="T17" b="T18"/>
                  <a:pathLst>
                    <a:path w="63" h="62">
                      <a:moveTo>
                        <a:pt x="0" y="31"/>
                      </a:moveTo>
                      <a:lnTo>
                        <a:pt x="63" y="0"/>
                      </a:lnTo>
                      <a:lnTo>
                        <a:pt x="63" y="23"/>
                      </a:lnTo>
                      <a:lnTo>
                        <a:pt x="0" y="62"/>
                      </a:lnTo>
                      <a:lnTo>
                        <a:pt x="0" y="31"/>
                      </a:lnTo>
                      <a:close/>
                    </a:path>
                  </a:pathLst>
                </a:custGeom>
                <a:solidFill>
                  <a:srgbClr val="5F5F5F"/>
                </a:solidFill>
                <a:ln w="9525">
                  <a:noFill/>
                  <a:round/>
                  <a:headEnd/>
                  <a:tailEnd/>
                </a:ln>
              </p:spPr>
              <p:txBody>
                <a:bodyPr/>
                <a:lstStyle/>
                <a:p>
                  <a:endParaRPr lang="en-US"/>
                </a:p>
              </p:txBody>
            </p:sp>
            <p:sp>
              <p:nvSpPr>
                <p:cNvPr id="3361" name="Freeform 956"/>
                <p:cNvSpPr>
                  <a:spLocks/>
                </p:cNvSpPr>
                <p:nvPr/>
              </p:nvSpPr>
              <p:spPr bwMode="auto">
                <a:xfrm>
                  <a:off x="5126" y="2061"/>
                  <a:ext cx="63" cy="86"/>
                </a:xfrm>
                <a:custGeom>
                  <a:avLst/>
                  <a:gdLst>
                    <a:gd name="T0" fmla="*/ 0 w 63"/>
                    <a:gd name="T1" fmla="*/ 24 h 86"/>
                    <a:gd name="T2" fmla="*/ 63 w 63"/>
                    <a:gd name="T3" fmla="*/ 0 h 86"/>
                    <a:gd name="T4" fmla="*/ 63 w 63"/>
                    <a:gd name="T5" fmla="*/ 55 h 86"/>
                    <a:gd name="T6" fmla="*/ 0 w 63"/>
                    <a:gd name="T7" fmla="*/ 86 h 86"/>
                    <a:gd name="T8" fmla="*/ 0 w 63"/>
                    <a:gd name="T9" fmla="*/ 24 h 86"/>
                    <a:gd name="T10" fmla="*/ 0 60000 65536"/>
                    <a:gd name="T11" fmla="*/ 0 60000 65536"/>
                    <a:gd name="T12" fmla="*/ 0 60000 65536"/>
                    <a:gd name="T13" fmla="*/ 0 60000 65536"/>
                    <a:gd name="T14" fmla="*/ 0 60000 65536"/>
                    <a:gd name="T15" fmla="*/ 0 w 63"/>
                    <a:gd name="T16" fmla="*/ 0 h 86"/>
                    <a:gd name="T17" fmla="*/ 63 w 63"/>
                    <a:gd name="T18" fmla="*/ 86 h 86"/>
                  </a:gdLst>
                  <a:ahLst/>
                  <a:cxnLst>
                    <a:cxn ang="T10">
                      <a:pos x="T0" y="T1"/>
                    </a:cxn>
                    <a:cxn ang="T11">
                      <a:pos x="T2" y="T3"/>
                    </a:cxn>
                    <a:cxn ang="T12">
                      <a:pos x="T4" y="T5"/>
                    </a:cxn>
                    <a:cxn ang="T13">
                      <a:pos x="T6" y="T7"/>
                    </a:cxn>
                    <a:cxn ang="T14">
                      <a:pos x="T8" y="T9"/>
                    </a:cxn>
                  </a:cxnLst>
                  <a:rect l="T15" t="T16" r="T17" b="T18"/>
                  <a:pathLst>
                    <a:path w="63" h="86">
                      <a:moveTo>
                        <a:pt x="0" y="24"/>
                      </a:moveTo>
                      <a:lnTo>
                        <a:pt x="63" y="0"/>
                      </a:lnTo>
                      <a:lnTo>
                        <a:pt x="63" y="55"/>
                      </a:lnTo>
                      <a:lnTo>
                        <a:pt x="0" y="86"/>
                      </a:lnTo>
                      <a:lnTo>
                        <a:pt x="0" y="24"/>
                      </a:lnTo>
                      <a:close/>
                    </a:path>
                  </a:pathLst>
                </a:custGeom>
                <a:solidFill>
                  <a:srgbClr val="BFBFBF"/>
                </a:solidFill>
                <a:ln w="9525">
                  <a:noFill/>
                  <a:round/>
                  <a:headEnd/>
                  <a:tailEnd/>
                </a:ln>
              </p:spPr>
              <p:txBody>
                <a:bodyPr/>
                <a:lstStyle/>
                <a:p>
                  <a:endParaRPr lang="en-US"/>
                </a:p>
              </p:txBody>
            </p:sp>
            <p:sp>
              <p:nvSpPr>
                <p:cNvPr id="3362" name="Freeform 957"/>
                <p:cNvSpPr>
                  <a:spLocks/>
                </p:cNvSpPr>
                <p:nvPr/>
              </p:nvSpPr>
              <p:spPr bwMode="auto">
                <a:xfrm>
                  <a:off x="4945" y="1905"/>
                  <a:ext cx="166" cy="133"/>
                </a:xfrm>
                <a:custGeom>
                  <a:avLst/>
                  <a:gdLst>
                    <a:gd name="T0" fmla="*/ 8 w 166"/>
                    <a:gd name="T1" fmla="*/ 0 h 133"/>
                    <a:gd name="T2" fmla="*/ 166 w 166"/>
                    <a:gd name="T3" fmla="*/ 0 h 133"/>
                    <a:gd name="T4" fmla="*/ 158 w 166"/>
                    <a:gd name="T5" fmla="*/ 133 h 133"/>
                    <a:gd name="T6" fmla="*/ 0 w 166"/>
                    <a:gd name="T7" fmla="*/ 125 h 133"/>
                    <a:gd name="T8" fmla="*/ 8 w 166"/>
                    <a:gd name="T9" fmla="*/ 0 h 133"/>
                    <a:gd name="T10" fmla="*/ 0 60000 65536"/>
                    <a:gd name="T11" fmla="*/ 0 60000 65536"/>
                    <a:gd name="T12" fmla="*/ 0 60000 65536"/>
                    <a:gd name="T13" fmla="*/ 0 60000 65536"/>
                    <a:gd name="T14" fmla="*/ 0 60000 65536"/>
                    <a:gd name="T15" fmla="*/ 0 w 166"/>
                    <a:gd name="T16" fmla="*/ 0 h 133"/>
                    <a:gd name="T17" fmla="*/ 166 w 166"/>
                    <a:gd name="T18" fmla="*/ 133 h 133"/>
                  </a:gdLst>
                  <a:ahLst/>
                  <a:cxnLst>
                    <a:cxn ang="T10">
                      <a:pos x="T0" y="T1"/>
                    </a:cxn>
                    <a:cxn ang="T11">
                      <a:pos x="T2" y="T3"/>
                    </a:cxn>
                    <a:cxn ang="T12">
                      <a:pos x="T4" y="T5"/>
                    </a:cxn>
                    <a:cxn ang="T13">
                      <a:pos x="T6" y="T7"/>
                    </a:cxn>
                    <a:cxn ang="T14">
                      <a:pos x="T8" y="T9"/>
                    </a:cxn>
                  </a:cxnLst>
                  <a:rect l="T15" t="T16" r="T17" b="T18"/>
                  <a:pathLst>
                    <a:path w="166" h="133">
                      <a:moveTo>
                        <a:pt x="8" y="0"/>
                      </a:moveTo>
                      <a:lnTo>
                        <a:pt x="166" y="0"/>
                      </a:lnTo>
                      <a:lnTo>
                        <a:pt x="158" y="133"/>
                      </a:lnTo>
                      <a:lnTo>
                        <a:pt x="0" y="125"/>
                      </a:lnTo>
                      <a:lnTo>
                        <a:pt x="8" y="0"/>
                      </a:lnTo>
                      <a:close/>
                    </a:path>
                  </a:pathLst>
                </a:custGeom>
                <a:solidFill>
                  <a:srgbClr val="C0C0C0"/>
                </a:solidFill>
                <a:ln w="9525">
                  <a:noFill/>
                  <a:round/>
                  <a:headEnd/>
                  <a:tailEnd/>
                </a:ln>
              </p:spPr>
              <p:txBody>
                <a:bodyPr/>
                <a:lstStyle/>
                <a:p>
                  <a:endParaRPr lang="en-US"/>
                </a:p>
              </p:txBody>
            </p:sp>
            <p:sp>
              <p:nvSpPr>
                <p:cNvPr id="3363" name="Freeform 958"/>
                <p:cNvSpPr>
                  <a:spLocks/>
                </p:cNvSpPr>
                <p:nvPr/>
              </p:nvSpPr>
              <p:spPr bwMode="auto">
                <a:xfrm>
                  <a:off x="4835" y="2132"/>
                  <a:ext cx="307" cy="62"/>
                </a:xfrm>
                <a:custGeom>
                  <a:avLst/>
                  <a:gdLst>
                    <a:gd name="T0" fmla="*/ 47 w 307"/>
                    <a:gd name="T1" fmla="*/ 0 h 62"/>
                    <a:gd name="T2" fmla="*/ 307 w 307"/>
                    <a:gd name="T3" fmla="*/ 23 h 62"/>
                    <a:gd name="T4" fmla="*/ 291 w 307"/>
                    <a:gd name="T5" fmla="*/ 46 h 62"/>
                    <a:gd name="T6" fmla="*/ 276 w 307"/>
                    <a:gd name="T7" fmla="*/ 62 h 62"/>
                    <a:gd name="T8" fmla="*/ 0 w 307"/>
                    <a:gd name="T9" fmla="*/ 31 h 62"/>
                    <a:gd name="T10" fmla="*/ 24 w 307"/>
                    <a:gd name="T11" fmla="*/ 23 h 62"/>
                    <a:gd name="T12" fmla="*/ 47 w 307"/>
                    <a:gd name="T13" fmla="*/ 0 h 62"/>
                    <a:gd name="T14" fmla="*/ 0 60000 65536"/>
                    <a:gd name="T15" fmla="*/ 0 60000 65536"/>
                    <a:gd name="T16" fmla="*/ 0 60000 65536"/>
                    <a:gd name="T17" fmla="*/ 0 60000 65536"/>
                    <a:gd name="T18" fmla="*/ 0 60000 65536"/>
                    <a:gd name="T19" fmla="*/ 0 60000 65536"/>
                    <a:gd name="T20" fmla="*/ 0 60000 65536"/>
                    <a:gd name="T21" fmla="*/ 0 w 307"/>
                    <a:gd name="T22" fmla="*/ 0 h 62"/>
                    <a:gd name="T23" fmla="*/ 307 w 30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62">
                      <a:moveTo>
                        <a:pt x="47" y="0"/>
                      </a:moveTo>
                      <a:lnTo>
                        <a:pt x="307" y="23"/>
                      </a:lnTo>
                      <a:lnTo>
                        <a:pt x="291" y="46"/>
                      </a:lnTo>
                      <a:lnTo>
                        <a:pt x="276" y="62"/>
                      </a:lnTo>
                      <a:lnTo>
                        <a:pt x="0" y="31"/>
                      </a:lnTo>
                      <a:lnTo>
                        <a:pt x="24" y="23"/>
                      </a:lnTo>
                      <a:lnTo>
                        <a:pt x="47" y="0"/>
                      </a:lnTo>
                      <a:close/>
                    </a:path>
                  </a:pathLst>
                </a:custGeom>
                <a:solidFill>
                  <a:srgbClr val="DFDFDF"/>
                </a:solidFill>
                <a:ln w="9525">
                  <a:noFill/>
                  <a:round/>
                  <a:headEnd/>
                  <a:tailEnd/>
                </a:ln>
              </p:spPr>
              <p:txBody>
                <a:bodyPr/>
                <a:lstStyle/>
                <a:p>
                  <a:endParaRPr lang="en-US"/>
                </a:p>
              </p:txBody>
            </p:sp>
            <p:sp>
              <p:nvSpPr>
                <p:cNvPr id="3364" name="Line 959"/>
                <p:cNvSpPr>
                  <a:spLocks noChangeShapeType="1"/>
                </p:cNvSpPr>
                <p:nvPr/>
              </p:nvSpPr>
              <p:spPr bwMode="auto">
                <a:xfrm flipV="1">
                  <a:off x="5126" y="2092"/>
                  <a:ext cx="63" cy="24"/>
                </a:xfrm>
                <a:prstGeom prst="line">
                  <a:avLst/>
                </a:prstGeom>
                <a:noFill/>
                <a:ln w="12700">
                  <a:solidFill>
                    <a:srgbClr val="808080"/>
                  </a:solidFill>
                  <a:round/>
                  <a:headEnd/>
                  <a:tailEnd/>
                </a:ln>
              </p:spPr>
              <p:txBody>
                <a:bodyPr/>
                <a:lstStyle/>
                <a:p>
                  <a:endParaRPr lang="en-US"/>
                </a:p>
              </p:txBody>
            </p:sp>
            <p:sp>
              <p:nvSpPr>
                <p:cNvPr id="3365" name="Line 960"/>
                <p:cNvSpPr>
                  <a:spLocks noChangeShapeType="1"/>
                </p:cNvSpPr>
                <p:nvPr/>
              </p:nvSpPr>
              <p:spPr bwMode="auto">
                <a:xfrm flipV="1">
                  <a:off x="5134" y="2092"/>
                  <a:ext cx="55" cy="24"/>
                </a:xfrm>
                <a:prstGeom prst="line">
                  <a:avLst/>
                </a:prstGeom>
                <a:noFill/>
                <a:ln w="12700">
                  <a:solidFill>
                    <a:srgbClr val="808080"/>
                  </a:solidFill>
                  <a:round/>
                  <a:headEnd/>
                  <a:tailEnd/>
                </a:ln>
              </p:spPr>
              <p:txBody>
                <a:bodyPr/>
                <a:lstStyle/>
                <a:p>
                  <a:endParaRPr lang="en-US"/>
                </a:p>
              </p:txBody>
            </p:sp>
            <p:sp>
              <p:nvSpPr>
                <p:cNvPr id="3366" name="Line 961"/>
                <p:cNvSpPr>
                  <a:spLocks noChangeShapeType="1"/>
                </p:cNvSpPr>
                <p:nvPr/>
              </p:nvSpPr>
              <p:spPr bwMode="auto">
                <a:xfrm flipV="1">
                  <a:off x="5134" y="2100"/>
                  <a:ext cx="55" cy="24"/>
                </a:xfrm>
                <a:prstGeom prst="line">
                  <a:avLst/>
                </a:prstGeom>
                <a:noFill/>
                <a:ln w="12700">
                  <a:solidFill>
                    <a:srgbClr val="808080"/>
                  </a:solidFill>
                  <a:round/>
                  <a:headEnd/>
                  <a:tailEnd/>
                </a:ln>
              </p:spPr>
              <p:txBody>
                <a:bodyPr/>
                <a:lstStyle/>
                <a:p>
                  <a:endParaRPr lang="en-US"/>
                </a:p>
              </p:txBody>
            </p:sp>
            <p:sp>
              <p:nvSpPr>
                <p:cNvPr id="3367" name="Line 962"/>
                <p:cNvSpPr>
                  <a:spLocks noChangeShapeType="1"/>
                </p:cNvSpPr>
                <p:nvPr/>
              </p:nvSpPr>
              <p:spPr bwMode="auto">
                <a:xfrm flipV="1">
                  <a:off x="5134" y="2108"/>
                  <a:ext cx="55" cy="24"/>
                </a:xfrm>
                <a:prstGeom prst="line">
                  <a:avLst/>
                </a:prstGeom>
                <a:noFill/>
                <a:ln w="12700">
                  <a:solidFill>
                    <a:srgbClr val="808080"/>
                  </a:solidFill>
                  <a:round/>
                  <a:headEnd/>
                  <a:tailEnd/>
                </a:ln>
              </p:spPr>
              <p:txBody>
                <a:bodyPr/>
                <a:lstStyle/>
                <a:p>
                  <a:endParaRPr lang="en-US"/>
                </a:p>
              </p:txBody>
            </p:sp>
            <p:sp>
              <p:nvSpPr>
                <p:cNvPr id="3368" name="Line 963"/>
                <p:cNvSpPr>
                  <a:spLocks noChangeShapeType="1"/>
                </p:cNvSpPr>
                <p:nvPr/>
              </p:nvSpPr>
              <p:spPr bwMode="auto">
                <a:xfrm flipV="1">
                  <a:off x="5134" y="2116"/>
                  <a:ext cx="55" cy="23"/>
                </a:xfrm>
                <a:prstGeom prst="line">
                  <a:avLst/>
                </a:prstGeom>
                <a:noFill/>
                <a:ln w="12700">
                  <a:solidFill>
                    <a:srgbClr val="808080"/>
                  </a:solidFill>
                  <a:round/>
                  <a:headEnd/>
                  <a:tailEnd/>
                </a:ln>
              </p:spPr>
              <p:txBody>
                <a:bodyPr/>
                <a:lstStyle/>
                <a:p>
                  <a:endParaRPr lang="en-US"/>
                </a:p>
              </p:txBody>
            </p:sp>
            <p:sp>
              <p:nvSpPr>
                <p:cNvPr id="3369" name="Line 964"/>
                <p:cNvSpPr>
                  <a:spLocks noChangeShapeType="1"/>
                </p:cNvSpPr>
                <p:nvPr/>
              </p:nvSpPr>
              <p:spPr bwMode="auto">
                <a:xfrm flipV="1">
                  <a:off x="5134" y="2085"/>
                  <a:ext cx="55" cy="15"/>
                </a:xfrm>
                <a:prstGeom prst="line">
                  <a:avLst/>
                </a:prstGeom>
                <a:noFill/>
                <a:ln w="12700">
                  <a:solidFill>
                    <a:srgbClr val="808080"/>
                  </a:solidFill>
                  <a:round/>
                  <a:headEnd/>
                  <a:tailEnd/>
                </a:ln>
              </p:spPr>
              <p:txBody>
                <a:bodyPr/>
                <a:lstStyle/>
                <a:p>
                  <a:endParaRPr lang="en-US"/>
                </a:p>
              </p:txBody>
            </p:sp>
            <p:sp>
              <p:nvSpPr>
                <p:cNvPr id="3370" name="Line 965"/>
                <p:cNvSpPr>
                  <a:spLocks noChangeShapeType="1"/>
                </p:cNvSpPr>
                <p:nvPr/>
              </p:nvSpPr>
              <p:spPr bwMode="auto">
                <a:xfrm flipV="1">
                  <a:off x="5134" y="2077"/>
                  <a:ext cx="55" cy="15"/>
                </a:xfrm>
                <a:prstGeom prst="line">
                  <a:avLst/>
                </a:prstGeom>
                <a:noFill/>
                <a:ln w="12700">
                  <a:solidFill>
                    <a:srgbClr val="808080"/>
                  </a:solidFill>
                  <a:round/>
                  <a:headEnd/>
                  <a:tailEnd/>
                </a:ln>
              </p:spPr>
              <p:txBody>
                <a:bodyPr/>
                <a:lstStyle/>
                <a:p>
                  <a:endParaRPr lang="en-US"/>
                </a:p>
              </p:txBody>
            </p:sp>
            <p:sp>
              <p:nvSpPr>
                <p:cNvPr id="3371" name="Line 966"/>
                <p:cNvSpPr>
                  <a:spLocks noChangeShapeType="1"/>
                </p:cNvSpPr>
                <p:nvPr/>
              </p:nvSpPr>
              <p:spPr bwMode="auto">
                <a:xfrm flipV="1">
                  <a:off x="5134" y="2069"/>
                  <a:ext cx="55" cy="16"/>
                </a:xfrm>
                <a:prstGeom prst="line">
                  <a:avLst/>
                </a:prstGeom>
                <a:noFill/>
                <a:ln w="12700">
                  <a:solidFill>
                    <a:srgbClr val="808080"/>
                  </a:solidFill>
                  <a:round/>
                  <a:headEnd/>
                  <a:tailEnd/>
                </a:ln>
              </p:spPr>
              <p:txBody>
                <a:bodyPr/>
                <a:lstStyle/>
                <a:p>
                  <a:endParaRPr lang="en-US"/>
                </a:p>
              </p:txBody>
            </p:sp>
            <p:sp>
              <p:nvSpPr>
                <p:cNvPr id="3372" name="Line 967"/>
                <p:cNvSpPr>
                  <a:spLocks noChangeShapeType="1"/>
                </p:cNvSpPr>
                <p:nvPr/>
              </p:nvSpPr>
              <p:spPr bwMode="auto">
                <a:xfrm>
                  <a:off x="5134" y="2077"/>
                  <a:ext cx="1" cy="70"/>
                </a:xfrm>
                <a:prstGeom prst="line">
                  <a:avLst/>
                </a:prstGeom>
                <a:noFill/>
                <a:ln w="12700">
                  <a:solidFill>
                    <a:srgbClr val="808080"/>
                  </a:solidFill>
                  <a:round/>
                  <a:headEnd/>
                  <a:tailEnd/>
                </a:ln>
              </p:spPr>
              <p:txBody>
                <a:bodyPr/>
                <a:lstStyle/>
                <a:p>
                  <a:endParaRPr lang="en-US"/>
                </a:p>
              </p:txBody>
            </p:sp>
            <p:sp>
              <p:nvSpPr>
                <p:cNvPr id="3373" name="Freeform 968"/>
                <p:cNvSpPr>
                  <a:spLocks/>
                </p:cNvSpPr>
                <p:nvPr/>
              </p:nvSpPr>
              <p:spPr bwMode="auto">
                <a:xfrm>
                  <a:off x="4922" y="1873"/>
                  <a:ext cx="220" cy="196"/>
                </a:xfrm>
                <a:custGeom>
                  <a:avLst/>
                  <a:gdLst>
                    <a:gd name="T0" fmla="*/ 15 w 220"/>
                    <a:gd name="T1" fmla="*/ 8 h 196"/>
                    <a:gd name="T2" fmla="*/ 31 w 220"/>
                    <a:gd name="T3" fmla="*/ 8 h 196"/>
                    <a:gd name="T4" fmla="*/ 63 w 220"/>
                    <a:gd name="T5" fmla="*/ 0 h 196"/>
                    <a:gd name="T6" fmla="*/ 86 w 220"/>
                    <a:gd name="T7" fmla="*/ 0 h 196"/>
                    <a:gd name="T8" fmla="*/ 118 w 220"/>
                    <a:gd name="T9" fmla="*/ 0 h 196"/>
                    <a:gd name="T10" fmla="*/ 141 w 220"/>
                    <a:gd name="T11" fmla="*/ 0 h 196"/>
                    <a:gd name="T12" fmla="*/ 173 w 220"/>
                    <a:gd name="T13" fmla="*/ 0 h 196"/>
                    <a:gd name="T14" fmla="*/ 204 w 220"/>
                    <a:gd name="T15" fmla="*/ 8 h 196"/>
                    <a:gd name="T16" fmla="*/ 212 w 220"/>
                    <a:gd name="T17" fmla="*/ 8 h 196"/>
                    <a:gd name="T18" fmla="*/ 212 w 220"/>
                    <a:gd name="T19" fmla="*/ 8 h 196"/>
                    <a:gd name="T20" fmla="*/ 212 w 220"/>
                    <a:gd name="T21" fmla="*/ 8 h 196"/>
                    <a:gd name="T22" fmla="*/ 220 w 220"/>
                    <a:gd name="T23" fmla="*/ 8 h 196"/>
                    <a:gd name="T24" fmla="*/ 220 w 220"/>
                    <a:gd name="T25" fmla="*/ 8 h 196"/>
                    <a:gd name="T26" fmla="*/ 212 w 220"/>
                    <a:gd name="T27" fmla="*/ 196 h 196"/>
                    <a:gd name="T28" fmla="*/ 204 w 220"/>
                    <a:gd name="T29" fmla="*/ 196 h 196"/>
                    <a:gd name="T30" fmla="*/ 204 w 220"/>
                    <a:gd name="T31" fmla="*/ 196 h 196"/>
                    <a:gd name="T32" fmla="*/ 133 w 220"/>
                    <a:gd name="T33" fmla="*/ 196 h 196"/>
                    <a:gd name="T34" fmla="*/ 63 w 220"/>
                    <a:gd name="T35" fmla="*/ 188 h 196"/>
                    <a:gd name="T36" fmla="*/ 0 w 220"/>
                    <a:gd name="T37" fmla="*/ 188 h 196"/>
                    <a:gd name="T38" fmla="*/ 0 w 220"/>
                    <a:gd name="T39" fmla="*/ 180 h 196"/>
                    <a:gd name="T40" fmla="*/ 8 w 220"/>
                    <a:gd name="T41" fmla="*/ 8 h 196"/>
                    <a:gd name="T42" fmla="*/ 15 w 220"/>
                    <a:gd name="T43" fmla="*/ 8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
                    <a:gd name="T67" fmla="*/ 0 h 196"/>
                    <a:gd name="T68" fmla="*/ 220 w 220"/>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 h="196">
                      <a:moveTo>
                        <a:pt x="15" y="8"/>
                      </a:moveTo>
                      <a:lnTo>
                        <a:pt x="31" y="8"/>
                      </a:lnTo>
                      <a:lnTo>
                        <a:pt x="63" y="0"/>
                      </a:lnTo>
                      <a:lnTo>
                        <a:pt x="86" y="0"/>
                      </a:lnTo>
                      <a:lnTo>
                        <a:pt x="118" y="0"/>
                      </a:lnTo>
                      <a:lnTo>
                        <a:pt x="141" y="0"/>
                      </a:lnTo>
                      <a:lnTo>
                        <a:pt x="173" y="0"/>
                      </a:lnTo>
                      <a:lnTo>
                        <a:pt x="204" y="8"/>
                      </a:lnTo>
                      <a:lnTo>
                        <a:pt x="212" y="8"/>
                      </a:lnTo>
                      <a:lnTo>
                        <a:pt x="220" y="8"/>
                      </a:lnTo>
                      <a:lnTo>
                        <a:pt x="212" y="196"/>
                      </a:lnTo>
                      <a:lnTo>
                        <a:pt x="204" y="196"/>
                      </a:lnTo>
                      <a:lnTo>
                        <a:pt x="133" y="196"/>
                      </a:lnTo>
                      <a:lnTo>
                        <a:pt x="63" y="188"/>
                      </a:lnTo>
                      <a:lnTo>
                        <a:pt x="0" y="188"/>
                      </a:lnTo>
                      <a:lnTo>
                        <a:pt x="0" y="180"/>
                      </a:lnTo>
                      <a:lnTo>
                        <a:pt x="8" y="8"/>
                      </a:lnTo>
                      <a:lnTo>
                        <a:pt x="15" y="8"/>
                      </a:lnTo>
                      <a:close/>
                    </a:path>
                  </a:pathLst>
                </a:custGeom>
                <a:solidFill>
                  <a:srgbClr val="C0C0C0"/>
                </a:solidFill>
                <a:ln w="9525">
                  <a:noFill/>
                  <a:round/>
                  <a:headEnd/>
                  <a:tailEnd/>
                </a:ln>
              </p:spPr>
              <p:txBody>
                <a:bodyPr/>
                <a:lstStyle/>
                <a:p>
                  <a:endParaRPr lang="en-US"/>
                </a:p>
              </p:txBody>
            </p:sp>
            <p:sp>
              <p:nvSpPr>
                <p:cNvPr id="3374" name="Freeform 969"/>
                <p:cNvSpPr>
                  <a:spLocks/>
                </p:cNvSpPr>
                <p:nvPr/>
              </p:nvSpPr>
              <p:spPr bwMode="auto">
                <a:xfrm>
                  <a:off x="5134" y="1881"/>
                  <a:ext cx="8" cy="8"/>
                </a:xfrm>
                <a:custGeom>
                  <a:avLst/>
                  <a:gdLst>
                    <a:gd name="T0" fmla="*/ 8 w 8"/>
                    <a:gd name="T1" fmla="*/ 0 h 8"/>
                    <a:gd name="T2" fmla="*/ 8 w 8"/>
                    <a:gd name="T3" fmla="*/ 0 h 8"/>
                    <a:gd name="T4" fmla="*/ 0 w 8"/>
                    <a:gd name="T5" fmla="*/ 0 h 8"/>
                    <a:gd name="T6" fmla="*/ 0 w 8"/>
                    <a:gd name="T7" fmla="*/ 8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0"/>
                      </a:moveTo>
                      <a:lnTo>
                        <a:pt x="8" y="0"/>
                      </a:lnTo>
                      <a:lnTo>
                        <a:pt x="0" y="0"/>
                      </a:lnTo>
                      <a:lnTo>
                        <a:pt x="0" y="8"/>
                      </a:lnTo>
                      <a:lnTo>
                        <a:pt x="8" y="0"/>
                      </a:lnTo>
                      <a:close/>
                    </a:path>
                  </a:pathLst>
                </a:custGeom>
                <a:solidFill>
                  <a:srgbClr val="C0C0C0"/>
                </a:solidFill>
                <a:ln w="9525">
                  <a:noFill/>
                  <a:round/>
                  <a:headEnd/>
                  <a:tailEnd/>
                </a:ln>
              </p:spPr>
              <p:txBody>
                <a:bodyPr/>
                <a:lstStyle/>
                <a:p>
                  <a:endParaRPr lang="en-US"/>
                </a:p>
              </p:txBody>
            </p:sp>
            <p:sp>
              <p:nvSpPr>
                <p:cNvPr id="3375" name="Freeform 970"/>
                <p:cNvSpPr>
                  <a:spLocks/>
                </p:cNvSpPr>
                <p:nvPr/>
              </p:nvSpPr>
              <p:spPr bwMode="auto">
                <a:xfrm>
                  <a:off x="4930" y="1881"/>
                  <a:ext cx="7" cy="8"/>
                </a:xfrm>
                <a:custGeom>
                  <a:avLst/>
                  <a:gdLst>
                    <a:gd name="T0" fmla="*/ 7 w 7"/>
                    <a:gd name="T1" fmla="*/ 0 h 8"/>
                    <a:gd name="T2" fmla="*/ 7 w 7"/>
                    <a:gd name="T3" fmla="*/ 0 h 8"/>
                    <a:gd name="T4" fmla="*/ 0 w 7"/>
                    <a:gd name="T5" fmla="*/ 8 h 8"/>
                    <a:gd name="T6" fmla="*/ 7 w 7"/>
                    <a:gd name="T7" fmla="*/ 8 h 8"/>
                    <a:gd name="T8" fmla="*/ 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0"/>
                      </a:moveTo>
                      <a:lnTo>
                        <a:pt x="7" y="0"/>
                      </a:lnTo>
                      <a:lnTo>
                        <a:pt x="0" y="8"/>
                      </a:lnTo>
                      <a:lnTo>
                        <a:pt x="7" y="8"/>
                      </a:lnTo>
                      <a:lnTo>
                        <a:pt x="7" y="0"/>
                      </a:lnTo>
                      <a:close/>
                    </a:path>
                  </a:pathLst>
                </a:custGeom>
                <a:solidFill>
                  <a:srgbClr val="C0C0C0"/>
                </a:solidFill>
                <a:ln w="9525">
                  <a:noFill/>
                  <a:round/>
                  <a:headEnd/>
                  <a:tailEnd/>
                </a:ln>
              </p:spPr>
              <p:txBody>
                <a:bodyPr/>
                <a:lstStyle/>
                <a:p>
                  <a:endParaRPr lang="en-US"/>
                </a:p>
              </p:txBody>
            </p:sp>
            <p:sp>
              <p:nvSpPr>
                <p:cNvPr id="3376" name="Freeform 971"/>
                <p:cNvSpPr>
                  <a:spLocks/>
                </p:cNvSpPr>
                <p:nvPr/>
              </p:nvSpPr>
              <p:spPr bwMode="auto">
                <a:xfrm>
                  <a:off x="4922" y="2046"/>
                  <a:ext cx="1" cy="15"/>
                </a:xfrm>
                <a:custGeom>
                  <a:avLst/>
                  <a:gdLst>
                    <a:gd name="T0" fmla="*/ 0 w 1"/>
                    <a:gd name="T1" fmla="*/ 7 h 15"/>
                    <a:gd name="T2" fmla="*/ 0 w 1"/>
                    <a:gd name="T3" fmla="*/ 7 h 15"/>
                    <a:gd name="T4" fmla="*/ 0 w 1"/>
                    <a:gd name="T5" fmla="*/ 15 h 15"/>
                    <a:gd name="T6" fmla="*/ 0 w 1"/>
                    <a:gd name="T7" fmla="*/ 0 h 15"/>
                    <a:gd name="T8" fmla="*/ 0 w 1"/>
                    <a:gd name="T9" fmla="*/ 7 h 15"/>
                    <a:gd name="T10" fmla="*/ 0 60000 65536"/>
                    <a:gd name="T11" fmla="*/ 0 60000 65536"/>
                    <a:gd name="T12" fmla="*/ 0 60000 65536"/>
                    <a:gd name="T13" fmla="*/ 0 60000 65536"/>
                    <a:gd name="T14" fmla="*/ 0 60000 65536"/>
                    <a:gd name="T15" fmla="*/ 0 w 1"/>
                    <a:gd name="T16" fmla="*/ 0 h 15"/>
                    <a:gd name="T17" fmla="*/ 1 w 1"/>
                    <a:gd name="T18" fmla="*/ 15 h 15"/>
                  </a:gdLst>
                  <a:ahLst/>
                  <a:cxnLst>
                    <a:cxn ang="T10">
                      <a:pos x="T0" y="T1"/>
                    </a:cxn>
                    <a:cxn ang="T11">
                      <a:pos x="T2" y="T3"/>
                    </a:cxn>
                    <a:cxn ang="T12">
                      <a:pos x="T4" y="T5"/>
                    </a:cxn>
                    <a:cxn ang="T13">
                      <a:pos x="T6" y="T7"/>
                    </a:cxn>
                    <a:cxn ang="T14">
                      <a:pos x="T8" y="T9"/>
                    </a:cxn>
                  </a:cxnLst>
                  <a:rect l="T15" t="T16" r="T17" b="T18"/>
                  <a:pathLst>
                    <a:path w="1" h="15">
                      <a:moveTo>
                        <a:pt x="0" y="7"/>
                      </a:moveTo>
                      <a:lnTo>
                        <a:pt x="0" y="7"/>
                      </a:lnTo>
                      <a:lnTo>
                        <a:pt x="0" y="15"/>
                      </a:lnTo>
                      <a:lnTo>
                        <a:pt x="0" y="0"/>
                      </a:lnTo>
                      <a:lnTo>
                        <a:pt x="0" y="7"/>
                      </a:lnTo>
                      <a:close/>
                    </a:path>
                  </a:pathLst>
                </a:custGeom>
                <a:solidFill>
                  <a:srgbClr val="C0C0C0"/>
                </a:solidFill>
                <a:ln w="9525">
                  <a:noFill/>
                  <a:round/>
                  <a:headEnd/>
                  <a:tailEnd/>
                </a:ln>
              </p:spPr>
              <p:txBody>
                <a:bodyPr/>
                <a:lstStyle/>
                <a:p>
                  <a:endParaRPr lang="en-US"/>
                </a:p>
              </p:txBody>
            </p:sp>
            <p:sp>
              <p:nvSpPr>
                <p:cNvPr id="3377" name="Freeform 972"/>
                <p:cNvSpPr>
                  <a:spLocks/>
                </p:cNvSpPr>
                <p:nvPr/>
              </p:nvSpPr>
              <p:spPr bwMode="auto">
                <a:xfrm>
                  <a:off x="4953" y="1905"/>
                  <a:ext cx="158" cy="1"/>
                </a:xfrm>
                <a:custGeom>
                  <a:avLst/>
                  <a:gdLst>
                    <a:gd name="T0" fmla="*/ 0 w 158"/>
                    <a:gd name="T1" fmla="*/ 0 h 1"/>
                    <a:gd name="T2" fmla="*/ 158 w 158"/>
                    <a:gd name="T3" fmla="*/ 0 h 1"/>
                    <a:gd name="T4" fmla="*/ 150 w 158"/>
                    <a:gd name="T5" fmla="*/ 0 h 1"/>
                    <a:gd name="T6" fmla="*/ 0 w 158"/>
                    <a:gd name="T7" fmla="*/ 0 h 1"/>
                    <a:gd name="T8" fmla="*/ 0 w 158"/>
                    <a:gd name="T9" fmla="*/ 0 h 1"/>
                    <a:gd name="T10" fmla="*/ 0 60000 65536"/>
                    <a:gd name="T11" fmla="*/ 0 60000 65536"/>
                    <a:gd name="T12" fmla="*/ 0 60000 65536"/>
                    <a:gd name="T13" fmla="*/ 0 60000 65536"/>
                    <a:gd name="T14" fmla="*/ 0 60000 65536"/>
                    <a:gd name="T15" fmla="*/ 0 w 158"/>
                    <a:gd name="T16" fmla="*/ 0 h 1"/>
                    <a:gd name="T17" fmla="*/ 158 w 158"/>
                    <a:gd name="T18" fmla="*/ 1 h 1"/>
                  </a:gdLst>
                  <a:ahLst/>
                  <a:cxnLst>
                    <a:cxn ang="T10">
                      <a:pos x="T0" y="T1"/>
                    </a:cxn>
                    <a:cxn ang="T11">
                      <a:pos x="T2" y="T3"/>
                    </a:cxn>
                    <a:cxn ang="T12">
                      <a:pos x="T4" y="T5"/>
                    </a:cxn>
                    <a:cxn ang="T13">
                      <a:pos x="T6" y="T7"/>
                    </a:cxn>
                    <a:cxn ang="T14">
                      <a:pos x="T8" y="T9"/>
                    </a:cxn>
                  </a:cxnLst>
                  <a:rect l="T15" t="T16" r="T17" b="T18"/>
                  <a:pathLst>
                    <a:path w="158" h="1">
                      <a:moveTo>
                        <a:pt x="0" y="0"/>
                      </a:moveTo>
                      <a:lnTo>
                        <a:pt x="158" y="0"/>
                      </a:lnTo>
                      <a:lnTo>
                        <a:pt x="150" y="0"/>
                      </a:lnTo>
                      <a:lnTo>
                        <a:pt x="0" y="0"/>
                      </a:lnTo>
                      <a:close/>
                    </a:path>
                  </a:pathLst>
                </a:custGeom>
                <a:solidFill>
                  <a:srgbClr val="808080"/>
                </a:solidFill>
                <a:ln w="9525">
                  <a:noFill/>
                  <a:round/>
                  <a:headEnd/>
                  <a:tailEnd/>
                </a:ln>
              </p:spPr>
              <p:txBody>
                <a:bodyPr/>
                <a:lstStyle/>
                <a:p>
                  <a:endParaRPr lang="en-US"/>
                </a:p>
              </p:txBody>
            </p:sp>
            <p:sp>
              <p:nvSpPr>
                <p:cNvPr id="3378" name="Freeform 973"/>
                <p:cNvSpPr>
                  <a:spLocks/>
                </p:cNvSpPr>
                <p:nvPr/>
              </p:nvSpPr>
              <p:spPr bwMode="auto">
                <a:xfrm>
                  <a:off x="5103" y="1905"/>
                  <a:ext cx="8" cy="133"/>
                </a:xfrm>
                <a:custGeom>
                  <a:avLst/>
                  <a:gdLst>
                    <a:gd name="T0" fmla="*/ 0 w 8"/>
                    <a:gd name="T1" fmla="*/ 0 h 133"/>
                    <a:gd name="T2" fmla="*/ 8 w 8"/>
                    <a:gd name="T3" fmla="*/ 0 h 133"/>
                    <a:gd name="T4" fmla="*/ 0 w 8"/>
                    <a:gd name="T5" fmla="*/ 70 h 133"/>
                    <a:gd name="T6" fmla="*/ 0 w 8"/>
                    <a:gd name="T7" fmla="*/ 133 h 133"/>
                    <a:gd name="T8" fmla="*/ 0 w 8"/>
                    <a:gd name="T9" fmla="*/ 133 h 133"/>
                    <a:gd name="T10" fmla="*/ 0 w 8"/>
                    <a:gd name="T11" fmla="*/ 0 h 133"/>
                    <a:gd name="T12" fmla="*/ 0 60000 65536"/>
                    <a:gd name="T13" fmla="*/ 0 60000 65536"/>
                    <a:gd name="T14" fmla="*/ 0 60000 65536"/>
                    <a:gd name="T15" fmla="*/ 0 60000 65536"/>
                    <a:gd name="T16" fmla="*/ 0 60000 65536"/>
                    <a:gd name="T17" fmla="*/ 0 60000 65536"/>
                    <a:gd name="T18" fmla="*/ 0 w 8"/>
                    <a:gd name="T19" fmla="*/ 0 h 133"/>
                    <a:gd name="T20" fmla="*/ 8 w 8"/>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8" h="133">
                      <a:moveTo>
                        <a:pt x="0" y="0"/>
                      </a:moveTo>
                      <a:lnTo>
                        <a:pt x="8" y="0"/>
                      </a:lnTo>
                      <a:lnTo>
                        <a:pt x="0" y="70"/>
                      </a:lnTo>
                      <a:lnTo>
                        <a:pt x="0" y="133"/>
                      </a:lnTo>
                      <a:lnTo>
                        <a:pt x="0" y="0"/>
                      </a:lnTo>
                      <a:close/>
                    </a:path>
                  </a:pathLst>
                </a:custGeom>
                <a:solidFill>
                  <a:srgbClr val="FFFFFF"/>
                </a:solidFill>
                <a:ln w="9525">
                  <a:noFill/>
                  <a:round/>
                  <a:headEnd/>
                  <a:tailEnd/>
                </a:ln>
              </p:spPr>
              <p:txBody>
                <a:bodyPr/>
                <a:lstStyle/>
                <a:p>
                  <a:endParaRPr lang="en-US"/>
                </a:p>
              </p:txBody>
            </p:sp>
            <p:sp>
              <p:nvSpPr>
                <p:cNvPr id="3379" name="Freeform 974"/>
                <p:cNvSpPr>
                  <a:spLocks/>
                </p:cNvSpPr>
                <p:nvPr/>
              </p:nvSpPr>
              <p:spPr bwMode="auto">
                <a:xfrm>
                  <a:off x="4945" y="2030"/>
                  <a:ext cx="158" cy="8"/>
                </a:xfrm>
                <a:custGeom>
                  <a:avLst/>
                  <a:gdLst>
                    <a:gd name="T0" fmla="*/ 0 w 158"/>
                    <a:gd name="T1" fmla="*/ 0 h 8"/>
                    <a:gd name="T2" fmla="*/ 0 w 158"/>
                    <a:gd name="T3" fmla="*/ 0 h 8"/>
                    <a:gd name="T4" fmla="*/ 158 w 158"/>
                    <a:gd name="T5" fmla="*/ 8 h 8"/>
                    <a:gd name="T6" fmla="*/ 158 w 158"/>
                    <a:gd name="T7" fmla="*/ 8 h 8"/>
                    <a:gd name="T8" fmla="*/ 0 w 158"/>
                    <a:gd name="T9" fmla="*/ 0 h 8"/>
                    <a:gd name="T10" fmla="*/ 0 60000 65536"/>
                    <a:gd name="T11" fmla="*/ 0 60000 65536"/>
                    <a:gd name="T12" fmla="*/ 0 60000 65536"/>
                    <a:gd name="T13" fmla="*/ 0 60000 65536"/>
                    <a:gd name="T14" fmla="*/ 0 60000 65536"/>
                    <a:gd name="T15" fmla="*/ 0 w 158"/>
                    <a:gd name="T16" fmla="*/ 0 h 8"/>
                    <a:gd name="T17" fmla="*/ 158 w 158"/>
                    <a:gd name="T18" fmla="*/ 8 h 8"/>
                  </a:gdLst>
                  <a:ahLst/>
                  <a:cxnLst>
                    <a:cxn ang="T10">
                      <a:pos x="T0" y="T1"/>
                    </a:cxn>
                    <a:cxn ang="T11">
                      <a:pos x="T2" y="T3"/>
                    </a:cxn>
                    <a:cxn ang="T12">
                      <a:pos x="T4" y="T5"/>
                    </a:cxn>
                    <a:cxn ang="T13">
                      <a:pos x="T6" y="T7"/>
                    </a:cxn>
                    <a:cxn ang="T14">
                      <a:pos x="T8" y="T9"/>
                    </a:cxn>
                  </a:cxnLst>
                  <a:rect l="T15" t="T16" r="T17" b="T18"/>
                  <a:pathLst>
                    <a:path w="158" h="8">
                      <a:moveTo>
                        <a:pt x="0" y="0"/>
                      </a:moveTo>
                      <a:lnTo>
                        <a:pt x="0" y="0"/>
                      </a:lnTo>
                      <a:lnTo>
                        <a:pt x="158" y="8"/>
                      </a:lnTo>
                      <a:lnTo>
                        <a:pt x="0" y="0"/>
                      </a:lnTo>
                      <a:close/>
                    </a:path>
                  </a:pathLst>
                </a:custGeom>
                <a:solidFill>
                  <a:srgbClr val="DFDFDF"/>
                </a:solidFill>
                <a:ln w="9525">
                  <a:noFill/>
                  <a:round/>
                  <a:headEnd/>
                  <a:tailEnd/>
                </a:ln>
              </p:spPr>
              <p:txBody>
                <a:bodyPr/>
                <a:lstStyle/>
                <a:p>
                  <a:endParaRPr lang="en-US"/>
                </a:p>
              </p:txBody>
            </p:sp>
            <p:sp>
              <p:nvSpPr>
                <p:cNvPr id="3380" name="Freeform 975"/>
                <p:cNvSpPr>
                  <a:spLocks/>
                </p:cNvSpPr>
                <p:nvPr/>
              </p:nvSpPr>
              <p:spPr bwMode="auto">
                <a:xfrm>
                  <a:off x="4945" y="1905"/>
                  <a:ext cx="8" cy="125"/>
                </a:xfrm>
                <a:custGeom>
                  <a:avLst/>
                  <a:gdLst>
                    <a:gd name="T0" fmla="*/ 8 w 8"/>
                    <a:gd name="T1" fmla="*/ 0 h 125"/>
                    <a:gd name="T2" fmla="*/ 8 w 8"/>
                    <a:gd name="T3" fmla="*/ 0 h 125"/>
                    <a:gd name="T4" fmla="*/ 0 w 8"/>
                    <a:gd name="T5" fmla="*/ 125 h 125"/>
                    <a:gd name="T6" fmla="*/ 0 w 8"/>
                    <a:gd name="T7" fmla="*/ 125 h 125"/>
                    <a:gd name="T8" fmla="*/ 8 w 8"/>
                    <a:gd name="T9" fmla="*/ 0 h 125"/>
                    <a:gd name="T10" fmla="*/ 0 60000 65536"/>
                    <a:gd name="T11" fmla="*/ 0 60000 65536"/>
                    <a:gd name="T12" fmla="*/ 0 60000 65536"/>
                    <a:gd name="T13" fmla="*/ 0 60000 65536"/>
                    <a:gd name="T14" fmla="*/ 0 60000 65536"/>
                    <a:gd name="T15" fmla="*/ 0 w 8"/>
                    <a:gd name="T16" fmla="*/ 0 h 125"/>
                    <a:gd name="T17" fmla="*/ 8 w 8"/>
                    <a:gd name="T18" fmla="*/ 125 h 125"/>
                  </a:gdLst>
                  <a:ahLst/>
                  <a:cxnLst>
                    <a:cxn ang="T10">
                      <a:pos x="T0" y="T1"/>
                    </a:cxn>
                    <a:cxn ang="T11">
                      <a:pos x="T2" y="T3"/>
                    </a:cxn>
                    <a:cxn ang="T12">
                      <a:pos x="T4" y="T5"/>
                    </a:cxn>
                    <a:cxn ang="T13">
                      <a:pos x="T6" y="T7"/>
                    </a:cxn>
                    <a:cxn ang="T14">
                      <a:pos x="T8" y="T9"/>
                    </a:cxn>
                  </a:cxnLst>
                  <a:rect l="T15" t="T16" r="T17" b="T18"/>
                  <a:pathLst>
                    <a:path w="8" h="125">
                      <a:moveTo>
                        <a:pt x="8" y="0"/>
                      </a:moveTo>
                      <a:lnTo>
                        <a:pt x="8" y="0"/>
                      </a:lnTo>
                      <a:lnTo>
                        <a:pt x="0" y="125"/>
                      </a:lnTo>
                      <a:lnTo>
                        <a:pt x="8" y="0"/>
                      </a:lnTo>
                      <a:close/>
                    </a:path>
                  </a:pathLst>
                </a:custGeom>
                <a:solidFill>
                  <a:srgbClr val="BFBFBF"/>
                </a:solidFill>
                <a:ln w="9525">
                  <a:noFill/>
                  <a:round/>
                  <a:headEnd/>
                  <a:tailEnd/>
                </a:ln>
              </p:spPr>
              <p:txBody>
                <a:bodyPr/>
                <a:lstStyle/>
                <a:p>
                  <a:endParaRPr lang="en-US"/>
                </a:p>
              </p:txBody>
            </p:sp>
            <p:sp>
              <p:nvSpPr>
                <p:cNvPr id="3381" name="Freeform 976"/>
                <p:cNvSpPr>
                  <a:spLocks/>
                </p:cNvSpPr>
                <p:nvPr/>
              </p:nvSpPr>
              <p:spPr bwMode="auto">
                <a:xfrm>
                  <a:off x="4945" y="1905"/>
                  <a:ext cx="158" cy="133"/>
                </a:xfrm>
                <a:custGeom>
                  <a:avLst/>
                  <a:gdLst>
                    <a:gd name="T0" fmla="*/ 8 w 158"/>
                    <a:gd name="T1" fmla="*/ 0 h 133"/>
                    <a:gd name="T2" fmla="*/ 158 w 158"/>
                    <a:gd name="T3" fmla="*/ 0 h 133"/>
                    <a:gd name="T4" fmla="*/ 158 w 158"/>
                    <a:gd name="T5" fmla="*/ 133 h 133"/>
                    <a:gd name="T6" fmla="*/ 0 w 158"/>
                    <a:gd name="T7" fmla="*/ 125 h 133"/>
                    <a:gd name="T8" fmla="*/ 8 w 158"/>
                    <a:gd name="T9" fmla="*/ 0 h 133"/>
                    <a:gd name="T10" fmla="*/ 0 60000 65536"/>
                    <a:gd name="T11" fmla="*/ 0 60000 65536"/>
                    <a:gd name="T12" fmla="*/ 0 60000 65536"/>
                    <a:gd name="T13" fmla="*/ 0 60000 65536"/>
                    <a:gd name="T14" fmla="*/ 0 60000 65536"/>
                    <a:gd name="T15" fmla="*/ 0 w 158"/>
                    <a:gd name="T16" fmla="*/ 0 h 133"/>
                    <a:gd name="T17" fmla="*/ 158 w 158"/>
                    <a:gd name="T18" fmla="*/ 133 h 133"/>
                  </a:gdLst>
                  <a:ahLst/>
                  <a:cxnLst>
                    <a:cxn ang="T10">
                      <a:pos x="T0" y="T1"/>
                    </a:cxn>
                    <a:cxn ang="T11">
                      <a:pos x="T2" y="T3"/>
                    </a:cxn>
                    <a:cxn ang="T12">
                      <a:pos x="T4" y="T5"/>
                    </a:cxn>
                    <a:cxn ang="T13">
                      <a:pos x="T6" y="T7"/>
                    </a:cxn>
                    <a:cxn ang="T14">
                      <a:pos x="T8" y="T9"/>
                    </a:cxn>
                  </a:cxnLst>
                  <a:rect l="T15" t="T16" r="T17" b="T18"/>
                  <a:pathLst>
                    <a:path w="158" h="133">
                      <a:moveTo>
                        <a:pt x="8" y="0"/>
                      </a:moveTo>
                      <a:lnTo>
                        <a:pt x="158" y="0"/>
                      </a:lnTo>
                      <a:lnTo>
                        <a:pt x="158" y="133"/>
                      </a:lnTo>
                      <a:lnTo>
                        <a:pt x="0" y="125"/>
                      </a:lnTo>
                      <a:lnTo>
                        <a:pt x="8" y="0"/>
                      </a:lnTo>
                      <a:close/>
                    </a:path>
                  </a:pathLst>
                </a:custGeom>
                <a:solidFill>
                  <a:srgbClr val="000000"/>
                </a:solidFill>
                <a:ln w="9525">
                  <a:noFill/>
                  <a:round/>
                  <a:headEnd/>
                  <a:tailEnd/>
                </a:ln>
              </p:spPr>
              <p:txBody>
                <a:bodyPr/>
                <a:lstStyle/>
                <a:p>
                  <a:endParaRPr lang="en-US"/>
                </a:p>
              </p:txBody>
            </p:sp>
            <p:sp>
              <p:nvSpPr>
                <p:cNvPr id="3382" name="Freeform 977"/>
                <p:cNvSpPr>
                  <a:spLocks/>
                </p:cNvSpPr>
                <p:nvPr/>
              </p:nvSpPr>
              <p:spPr bwMode="auto">
                <a:xfrm>
                  <a:off x="4953" y="1913"/>
                  <a:ext cx="150" cy="117"/>
                </a:xfrm>
                <a:custGeom>
                  <a:avLst/>
                  <a:gdLst>
                    <a:gd name="T0" fmla="*/ 8 w 150"/>
                    <a:gd name="T1" fmla="*/ 0 h 117"/>
                    <a:gd name="T2" fmla="*/ 150 w 150"/>
                    <a:gd name="T3" fmla="*/ 0 h 117"/>
                    <a:gd name="T4" fmla="*/ 142 w 150"/>
                    <a:gd name="T5" fmla="*/ 117 h 117"/>
                    <a:gd name="T6" fmla="*/ 0 w 150"/>
                    <a:gd name="T7" fmla="*/ 109 h 117"/>
                    <a:gd name="T8" fmla="*/ 8 w 150"/>
                    <a:gd name="T9" fmla="*/ 0 h 117"/>
                    <a:gd name="T10" fmla="*/ 0 60000 65536"/>
                    <a:gd name="T11" fmla="*/ 0 60000 65536"/>
                    <a:gd name="T12" fmla="*/ 0 60000 65536"/>
                    <a:gd name="T13" fmla="*/ 0 60000 65536"/>
                    <a:gd name="T14" fmla="*/ 0 60000 65536"/>
                    <a:gd name="T15" fmla="*/ 0 w 150"/>
                    <a:gd name="T16" fmla="*/ 0 h 117"/>
                    <a:gd name="T17" fmla="*/ 150 w 150"/>
                    <a:gd name="T18" fmla="*/ 117 h 117"/>
                  </a:gdLst>
                  <a:ahLst/>
                  <a:cxnLst>
                    <a:cxn ang="T10">
                      <a:pos x="T0" y="T1"/>
                    </a:cxn>
                    <a:cxn ang="T11">
                      <a:pos x="T2" y="T3"/>
                    </a:cxn>
                    <a:cxn ang="T12">
                      <a:pos x="T4" y="T5"/>
                    </a:cxn>
                    <a:cxn ang="T13">
                      <a:pos x="T6" y="T7"/>
                    </a:cxn>
                    <a:cxn ang="T14">
                      <a:pos x="T8" y="T9"/>
                    </a:cxn>
                  </a:cxnLst>
                  <a:rect l="T15" t="T16" r="T17" b="T18"/>
                  <a:pathLst>
                    <a:path w="150" h="117">
                      <a:moveTo>
                        <a:pt x="8" y="0"/>
                      </a:moveTo>
                      <a:lnTo>
                        <a:pt x="150" y="0"/>
                      </a:lnTo>
                      <a:lnTo>
                        <a:pt x="142" y="117"/>
                      </a:lnTo>
                      <a:lnTo>
                        <a:pt x="0" y="109"/>
                      </a:lnTo>
                      <a:lnTo>
                        <a:pt x="8" y="0"/>
                      </a:lnTo>
                      <a:close/>
                    </a:path>
                  </a:pathLst>
                </a:custGeom>
                <a:solidFill>
                  <a:srgbClr val="C0C0C0"/>
                </a:solidFill>
                <a:ln w="9525">
                  <a:noFill/>
                  <a:round/>
                  <a:headEnd/>
                  <a:tailEnd/>
                </a:ln>
              </p:spPr>
              <p:txBody>
                <a:bodyPr/>
                <a:lstStyle/>
                <a:p>
                  <a:endParaRPr lang="en-US"/>
                </a:p>
              </p:txBody>
            </p:sp>
            <p:sp>
              <p:nvSpPr>
                <p:cNvPr id="3383" name="Freeform 978"/>
                <p:cNvSpPr>
                  <a:spLocks/>
                </p:cNvSpPr>
                <p:nvPr/>
              </p:nvSpPr>
              <p:spPr bwMode="auto">
                <a:xfrm>
                  <a:off x="4953" y="1920"/>
                  <a:ext cx="142" cy="110"/>
                </a:xfrm>
                <a:custGeom>
                  <a:avLst/>
                  <a:gdLst>
                    <a:gd name="T0" fmla="*/ 8 w 142"/>
                    <a:gd name="T1" fmla="*/ 0 h 110"/>
                    <a:gd name="T2" fmla="*/ 142 w 142"/>
                    <a:gd name="T3" fmla="*/ 0 h 110"/>
                    <a:gd name="T4" fmla="*/ 134 w 142"/>
                    <a:gd name="T5" fmla="*/ 110 h 110"/>
                    <a:gd name="T6" fmla="*/ 0 w 142"/>
                    <a:gd name="T7" fmla="*/ 102 h 110"/>
                    <a:gd name="T8" fmla="*/ 8 w 142"/>
                    <a:gd name="T9" fmla="*/ 0 h 110"/>
                    <a:gd name="T10" fmla="*/ 0 60000 65536"/>
                    <a:gd name="T11" fmla="*/ 0 60000 65536"/>
                    <a:gd name="T12" fmla="*/ 0 60000 65536"/>
                    <a:gd name="T13" fmla="*/ 0 60000 65536"/>
                    <a:gd name="T14" fmla="*/ 0 60000 65536"/>
                    <a:gd name="T15" fmla="*/ 0 w 142"/>
                    <a:gd name="T16" fmla="*/ 0 h 110"/>
                    <a:gd name="T17" fmla="*/ 142 w 142"/>
                    <a:gd name="T18" fmla="*/ 110 h 110"/>
                  </a:gdLst>
                  <a:ahLst/>
                  <a:cxnLst>
                    <a:cxn ang="T10">
                      <a:pos x="T0" y="T1"/>
                    </a:cxn>
                    <a:cxn ang="T11">
                      <a:pos x="T2" y="T3"/>
                    </a:cxn>
                    <a:cxn ang="T12">
                      <a:pos x="T4" y="T5"/>
                    </a:cxn>
                    <a:cxn ang="T13">
                      <a:pos x="T6" y="T7"/>
                    </a:cxn>
                    <a:cxn ang="T14">
                      <a:pos x="T8" y="T9"/>
                    </a:cxn>
                  </a:cxnLst>
                  <a:rect l="T15" t="T16" r="T17" b="T18"/>
                  <a:pathLst>
                    <a:path w="142" h="110">
                      <a:moveTo>
                        <a:pt x="8" y="0"/>
                      </a:moveTo>
                      <a:lnTo>
                        <a:pt x="142" y="0"/>
                      </a:lnTo>
                      <a:lnTo>
                        <a:pt x="134" y="110"/>
                      </a:lnTo>
                      <a:lnTo>
                        <a:pt x="0" y="102"/>
                      </a:lnTo>
                      <a:lnTo>
                        <a:pt x="8" y="0"/>
                      </a:lnTo>
                      <a:close/>
                    </a:path>
                  </a:pathLst>
                </a:custGeom>
                <a:solidFill>
                  <a:srgbClr val="0000FF"/>
                </a:solidFill>
                <a:ln w="9525">
                  <a:noFill/>
                  <a:round/>
                  <a:headEnd/>
                  <a:tailEnd/>
                </a:ln>
              </p:spPr>
              <p:txBody>
                <a:bodyPr/>
                <a:lstStyle/>
                <a:p>
                  <a:endParaRPr lang="en-US"/>
                </a:p>
              </p:txBody>
            </p:sp>
            <p:sp>
              <p:nvSpPr>
                <p:cNvPr id="3384" name="Rectangle 979"/>
                <p:cNvSpPr>
                  <a:spLocks noChangeArrowheads="1"/>
                </p:cNvSpPr>
                <p:nvPr/>
              </p:nvSpPr>
              <p:spPr bwMode="auto">
                <a:xfrm>
                  <a:off x="5095" y="2053"/>
                  <a:ext cx="8" cy="8"/>
                </a:xfrm>
                <a:prstGeom prst="rect">
                  <a:avLst/>
                </a:prstGeom>
                <a:solidFill>
                  <a:srgbClr val="008000"/>
                </a:solidFill>
                <a:ln w="9525">
                  <a:noFill/>
                  <a:miter lim="800000"/>
                  <a:headEnd/>
                  <a:tailEnd/>
                </a:ln>
              </p:spPr>
              <p:txBody>
                <a:bodyPr/>
                <a:lstStyle/>
                <a:p>
                  <a:endParaRPr lang="en-US"/>
                </a:p>
              </p:txBody>
            </p:sp>
            <p:sp>
              <p:nvSpPr>
                <p:cNvPr id="3385" name="Freeform 980"/>
                <p:cNvSpPr>
                  <a:spLocks/>
                </p:cNvSpPr>
                <p:nvPr/>
              </p:nvSpPr>
              <p:spPr bwMode="auto">
                <a:xfrm>
                  <a:off x="5048" y="2155"/>
                  <a:ext cx="78" cy="31"/>
                </a:xfrm>
                <a:custGeom>
                  <a:avLst/>
                  <a:gdLst>
                    <a:gd name="T0" fmla="*/ 31 w 78"/>
                    <a:gd name="T1" fmla="*/ 0 h 31"/>
                    <a:gd name="T2" fmla="*/ 15 w 78"/>
                    <a:gd name="T3" fmla="*/ 16 h 31"/>
                    <a:gd name="T4" fmla="*/ 0 w 78"/>
                    <a:gd name="T5" fmla="*/ 23 h 31"/>
                    <a:gd name="T6" fmla="*/ 47 w 78"/>
                    <a:gd name="T7" fmla="*/ 31 h 31"/>
                    <a:gd name="T8" fmla="*/ 63 w 78"/>
                    <a:gd name="T9" fmla="*/ 23 h 31"/>
                    <a:gd name="T10" fmla="*/ 78 w 78"/>
                    <a:gd name="T11" fmla="*/ 0 h 31"/>
                    <a:gd name="T12" fmla="*/ 31 w 78"/>
                    <a:gd name="T13" fmla="*/ 0 h 31"/>
                    <a:gd name="T14" fmla="*/ 0 60000 65536"/>
                    <a:gd name="T15" fmla="*/ 0 60000 65536"/>
                    <a:gd name="T16" fmla="*/ 0 60000 65536"/>
                    <a:gd name="T17" fmla="*/ 0 60000 65536"/>
                    <a:gd name="T18" fmla="*/ 0 60000 65536"/>
                    <a:gd name="T19" fmla="*/ 0 60000 65536"/>
                    <a:gd name="T20" fmla="*/ 0 60000 65536"/>
                    <a:gd name="T21" fmla="*/ 0 w 78"/>
                    <a:gd name="T22" fmla="*/ 0 h 31"/>
                    <a:gd name="T23" fmla="*/ 78 w 7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31">
                      <a:moveTo>
                        <a:pt x="31" y="0"/>
                      </a:moveTo>
                      <a:lnTo>
                        <a:pt x="15" y="16"/>
                      </a:lnTo>
                      <a:lnTo>
                        <a:pt x="0" y="23"/>
                      </a:lnTo>
                      <a:lnTo>
                        <a:pt x="47" y="31"/>
                      </a:lnTo>
                      <a:lnTo>
                        <a:pt x="63" y="23"/>
                      </a:lnTo>
                      <a:lnTo>
                        <a:pt x="78" y="0"/>
                      </a:lnTo>
                      <a:lnTo>
                        <a:pt x="31" y="0"/>
                      </a:lnTo>
                      <a:close/>
                    </a:path>
                  </a:pathLst>
                </a:custGeom>
                <a:solidFill>
                  <a:srgbClr val="808080"/>
                </a:solidFill>
                <a:ln w="9525">
                  <a:noFill/>
                  <a:round/>
                  <a:headEnd/>
                  <a:tailEnd/>
                </a:ln>
              </p:spPr>
              <p:txBody>
                <a:bodyPr/>
                <a:lstStyle/>
                <a:p>
                  <a:endParaRPr lang="en-US"/>
                </a:p>
              </p:txBody>
            </p:sp>
            <p:sp>
              <p:nvSpPr>
                <p:cNvPr id="3386" name="Freeform 981"/>
                <p:cNvSpPr>
                  <a:spLocks/>
                </p:cNvSpPr>
                <p:nvPr/>
              </p:nvSpPr>
              <p:spPr bwMode="auto">
                <a:xfrm>
                  <a:off x="4835" y="2163"/>
                  <a:ext cx="276" cy="39"/>
                </a:xfrm>
                <a:custGeom>
                  <a:avLst/>
                  <a:gdLst>
                    <a:gd name="T0" fmla="*/ 0 w 276"/>
                    <a:gd name="T1" fmla="*/ 0 h 39"/>
                    <a:gd name="T2" fmla="*/ 0 w 276"/>
                    <a:gd name="T3" fmla="*/ 8 h 39"/>
                    <a:gd name="T4" fmla="*/ 276 w 276"/>
                    <a:gd name="T5" fmla="*/ 39 h 39"/>
                    <a:gd name="T6" fmla="*/ 276 w 276"/>
                    <a:gd name="T7" fmla="*/ 31 h 39"/>
                    <a:gd name="T8" fmla="*/ 0 w 276"/>
                    <a:gd name="T9" fmla="*/ 0 h 39"/>
                    <a:gd name="T10" fmla="*/ 0 60000 65536"/>
                    <a:gd name="T11" fmla="*/ 0 60000 65536"/>
                    <a:gd name="T12" fmla="*/ 0 60000 65536"/>
                    <a:gd name="T13" fmla="*/ 0 60000 65536"/>
                    <a:gd name="T14" fmla="*/ 0 60000 65536"/>
                    <a:gd name="T15" fmla="*/ 0 w 276"/>
                    <a:gd name="T16" fmla="*/ 0 h 39"/>
                    <a:gd name="T17" fmla="*/ 276 w 276"/>
                    <a:gd name="T18" fmla="*/ 39 h 39"/>
                  </a:gdLst>
                  <a:ahLst/>
                  <a:cxnLst>
                    <a:cxn ang="T10">
                      <a:pos x="T0" y="T1"/>
                    </a:cxn>
                    <a:cxn ang="T11">
                      <a:pos x="T2" y="T3"/>
                    </a:cxn>
                    <a:cxn ang="T12">
                      <a:pos x="T4" y="T5"/>
                    </a:cxn>
                    <a:cxn ang="T13">
                      <a:pos x="T6" y="T7"/>
                    </a:cxn>
                    <a:cxn ang="T14">
                      <a:pos x="T8" y="T9"/>
                    </a:cxn>
                  </a:cxnLst>
                  <a:rect l="T15" t="T16" r="T17" b="T18"/>
                  <a:pathLst>
                    <a:path w="276" h="39">
                      <a:moveTo>
                        <a:pt x="0" y="0"/>
                      </a:moveTo>
                      <a:lnTo>
                        <a:pt x="0" y="8"/>
                      </a:lnTo>
                      <a:lnTo>
                        <a:pt x="276" y="39"/>
                      </a:lnTo>
                      <a:lnTo>
                        <a:pt x="276" y="31"/>
                      </a:lnTo>
                      <a:lnTo>
                        <a:pt x="0" y="0"/>
                      </a:lnTo>
                      <a:close/>
                    </a:path>
                  </a:pathLst>
                </a:custGeom>
                <a:solidFill>
                  <a:srgbClr val="C0C0C0"/>
                </a:solidFill>
                <a:ln w="9525">
                  <a:noFill/>
                  <a:round/>
                  <a:headEnd/>
                  <a:tailEnd/>
                </a:ln>
              </p:spPr>
              <p:txBody>
                <a:bodyPr/>
                <a:lstStyle/>
                <a:p>
                  <a:endParaRPr lang="en-US"/>
                </a:p>
              </p:txBody>
            </p:sp>
            <p:sp>
              <p:nvSpPr>
                <p:cNvPr id="3387" name="Freeform 982"/>
                <p:cNvSpPr>
                  <a:spLocks/>
                </p:cNvSpPr>
                <p:nvPr/>
              </p:nvSpPr>
              <p:spPr bwMode="auto">
                <a:xfrm>
                  <a:off x="5111" y="2155"/>
                  <a:ext cx="31" cy="47"/>
                </a:xfrm>
                <a:custGeom>
                  <a:avLst/>
                  <a:gdLst>
                    <a:gd name="T0" fmla="*/ 0 w 31"/>
                    <a:gd name="T1" fmla="*/ 39 h 47"/>
                    <a:gd name="T2" fmla="*/ 0 w 31"/>
                    <a:gd name="T3" fmla="*/ 47 h 47"/>
                    <a:gd name="T4" fmla="*/ 15 w 31"/>
                    <a:gd name="T5" fmla="*/ 39 h 47"/>
                    <a:gd name="T6" fmla="*/ 15 w 31"/>
                    <a:gd name="T7" fmla="*/ 31 h 47"/>
                    <a:gd name="T8" fmla="*/ 31 w 31"/>
                    <a:gd name="T9" fmla="*/ 16 h 47"/>
                    <a:gd name="T10" fmla="*/ 31 w 31"/>
                    <a:gd name="T11" fmla="*/ 0 h 47"/>
                    <a:gd name="T12" fmla="*/ 15 w 31"/>
                    <a:gd name="T13" fmla="*/ 23 h 47"/>
                    <a:gd name="T14" fmla="*/ 0 w 31"/>
                    <a:gd name="T15" fmla="*/ 39 h 47"/>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7"/>
                    <a:gd name="T26" fmla="*/ 31 w 31"/>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7">
                      <a:moveTo>
                        <a:pt x="0" y="39"/>
                      </a:moveTo>
                      <a:lnTo>
                        <a:pt x="0" y="47"/>
                      </a:lnTo>
                      <a:lnTo>
                        <a:pt x="15" y="39"/>
                      </a:lnTo>
                      <a:lnTo>
                        <a:pt x="15" y="31"/>
                      </a:lnTo>
                      <a:lnTo>
                        <a:pt x="31" y="16"/>
                      </a:lnTo>
                      <a:lnTo>
                        <a:pt x="31" y="0"/>
                      </a:lnTo>
                      <a:lnTo>
                        <a:pt x="15" y="23"/>
                      </a:lnTo>
                      <a:lnTo>
                        <a:pt x="0" y="39"/>
                      </a:lnTo>
                      <a:close/>
                    </a:path>
                  </a:pathLst>
                </a:custGeom>
                <a:solidFill>
                  <a:srgbClr val="5F5F5F"/>
                </a:solidFill>
                <a:ln w="9525">
                  <a:noFill/>
                  <a:round/>
                  <a:headEnd/>
                  <a:tailEnd/>
                </a:ln>
              </p:spPr>
              <p:txBody>
                <a:bodyPr/>
                <a:lstStyle/>
                <a:p>
                  <a:endParaRPr lang="en-US"/>
                </a:p>
              </p:txBody>
            </p:sp>
            <p:sp>
              <p:nvSpPr>
                <p:cNvPr id="3388" name="Line 983"/>
                <p:cNvSpPr>
                  <a:spLocks noChangeShapeType="1"/>
                </p:cNvSpPr>
                <p:nvPr/>
              </p:nvSpPr>
              <p:spPr bwMode="auto">
                <a:xfrm>
                  <a:off x="4835" y="2163"/>
                  <a:ext cx="276" cy="31"/>
                </a:xfrm>
                <a:prstGeom prst="line">
                  <a:avLst/>
                </a:prstGeom>
                <a:noFill/>
                <a:ln w="12700">
                  <a:solidFill>
                    <a:srgbClr val="7F7F7F"/>
                  </a:solidFill>
                  <a:round/>
                  <a:headEnd/>
                  <a:tailEnd/>
                </a:ln>
              </p:spPr>
              <p:txBody>
                <a:bodyPr/>
                <a:lstStyle/>
                <a:p>
                  <a:endParaRPr lang="en-US"/>
                </a:p>
              </p:txBody>
            </p:sp>
            <p:sp>
              <p:nvSpPr>
                <p:cNvPr id="3389" name="Freeform 984"/>
                <p:cNvSpPr>
                  <a:spLocks/>
                </p:cNvSpPr>
                <p:nvPr/>
              </p:nvSpPr>
              <p:spPr bwMode="auto">
                <a:xfrm>
                  <a:off x="4851" y="2132"/>
                  <a:ext cx="204" cy="46"/>
                </a:xfrm>
                <a:custGeom>
                  <a:avLst/>
                  <a:gdLst>
                    <a:gd name="T0" fmla="*/ 39 w 204"/>
                    <a:gd name="T1" fmla="*/ 0 h 46"/>
                    <a:gd name="T2" fmla="*/ 16 w 204"/>
                    <a:gd name="T3" fmla="*/ 23 h 46"/>
                    <a:gd name="T4" fmla="*/ 0 w 204"/>
                    <a:gd name="T5" fmla="*/ 31 h 46"/>
                    <a:gd name="T6" fmla="*/ 173 w 204"/>
                    <a:gd name="T7" fmla="*/ 46 h 46"/>
                    <a:gd name="T8" fmla="*/ 189 w 204"/>
                    <a:gd name="T9" fmla="*/ 39 h 46"/>
                    <a:gd name="T10" fmla="*/ 204 w 204"/>
                    <a:gd name="T11" fmla="*/ 23 h 46"/>
                    <a:gd name="T12" fmla="*/ 39 w 204"/>
                    <a:gd name="T13" fmla="*/ 0 h 46"/>
                    <a:gd name="T14" fmla="*/ 0 60000 65536"/>
                    <a:gd name="T15" fmla="*/ 0 60000 65536"/>
                    <a:gd name="T16" fmla="*/ 0 60000 65536"/>
                    <a:gd name="T17" fmla="*/ 0 60000 65536"/>
                    <a:gd name="T18" fmla="*/ 0 60000 65536"/>
                    <a:gd name="T19" fmla="*/ 0 60000 65536"/>
                    <a:gd name="T20" fmla="*/ 0 60000 65536"/>
                    <a:gd name="T21" fmla="*/ 0 w 204"/>
                    <a:gd name="T22" fmla="*/ 0 h 46"/>
                    <a:gd name="T23" fmla="*/ 204 w 20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46">
                      <a:moveTo>
                        <a:pt x="39" y="0"/>
                      </a:moveTo>
                      <a:lnTo>
                        <a:pt x="16" y="23"/>
                      </a:lnTo>
                      <a:lnTo>
                        <a:pt x="0" y="31"/>
                      </a:lnTo>
                      <a:lnTo>
                        <a:pt x="173" y="46"/>
                      </a:lnTo>
                      <a:lnTo>
                        <a:pt x="189" y="39"/>
                      </a:lnTo>
                      <a:lnTo>
                        <a:pt x="204" y="23"/>
                      </a:lnTo>
                      <a:lnTo>
                        <a:pt x="39" y="0"/>
                      </a:lnTo>
                      <a:close/>
                    </a:path>
                  </a:pathLst>
                </a:custGeom>
                <a:solidFill>
                  <a:srgbClr val="808080"/>
                </a:solidFill>
                <a:ln w="9525">
                  <a:noFill/>
                  <a:round/>
                  <a:headEnd/>
                  <a:tailEnd/>
                </a:ln>
              </p:spPr>
              <p:txBody>
                <a:bodyPr/>
                <a:lstStyle/>
                <a:p>
                  <a:endParaRPr lang="en-US"/>
                </a:p>
              </p:txBody>
            </p:sp>
            <p:sp>
              <p:nvSpPr>
                <p:cNvPr id="3390" name="Line 985"/>
                <p:cNvSpPr>
                  <a:spLocks noChangeShapeType="1"/>
                </p:cNvSpPr>
                <p:nvPr/>
              </p:nvSpPr>
              <p:spPr bwMode="auto">
                <a:xfrm flipV="1">
                  <a:off x="4859" y="2155"/>
                  <a:ext cx="16" cy="8"/>
                </a:xfrm>
                <a:prstGeom prst="line">
                  <a:avLst/>
                </a:prstGeom>
                <a:noFill/>
                <a:ln w="12700">
                  <a:solidFill>
                    <a:srgbClr val="DFDFDF"/>
                  </a:solidFill>
                  <a:round/>
                  <a:headEnd/>
                  <a:tailEnd/>
                </a:ln>
              </p:spPr>
              <p:txBody>
                <a:bodyPr/>
                <a:lstStyle/>
                <a:p>
                  <a:endParaRPr lang="en-US"/>
                </a:p>
              </p:txBody>
            </p:sp>
            <p:sp>
              <p:nvSpPr>
                <p:cNvPr id="3391" name="Line 986"/>
                <p:cNvSpPr>
                  <a:spLocks noChangeShapeType="1"/>
                </p:cNvSpPr>
                <p:nvPr/>
              </p:nvSpPr>
              <p:spPr bwMode="auto">
                <a:xfrm flipV="1">
                  <a:off x="4875" y="2132"/>
                  <a:ext cx="23" cy="23"/>
                </a:xfrm>
                <a:prstGeom prst="line">
                  <a:avLst/>
                </a:prstGeom>
                <a:noFill/>
                <a:ln w="12700">
                  <a:solidFill>
                    <a:srgbClr val="DFDFDF"/>
                  </a:solidFill>
                  <a:round/>
                  <a:headEnd/>
                  <a:tailEnd/>
                </a:ln>
              </p:spPr>
              <p:txBody>
                <a:bodyPr/>
                <a:lstStyle/>
                <a:p>
                  <a:endParaRPr lang="en-US"/>
                </a:p>
              </p:txBody>
            </p:sp>
            <p:sp>
              <p:nvSpPr>
                <p:cNvPr id="3392" name="Line 987"/>
                <p:cNvSpPr>
                  <a:spLocks noChangeShapeType="1"/>
                </p:cNvSpPr>
                <p:nvPr/>
              </p:nvSpPr>
              <p:spPr bwMode="auto">
                <a:xfrm flipV="1">
                  <a:off x="4882" y="2155"/>
                  <a:ext cx="8" cy="8"/>
                </a:xfrm>
                <a:prstGeom prst="line">
                  <a:avLst/>
                </a:prstGeom>
                <a:noFill/>
                <a:ln w="12700">
                  <a:solidFill>
                    <a:srgbClr val="DFDFDF"/>
                  </a:solidFill>
                  <a:round/>
                  <a:headEnd/>
                  <a:tailEnd/>
                </a:ln>
              </p:spPr>
              <p:txBody>
                <a:bodyPr/>
                <a:lstStyle/>
                <a:p>
                  <a:endParaRPr lang="en-US"/>
                </a:p>
              </p:txBody>
            </p:sp>
            <p:sp>
              <p:nvSpPr>
                <p:cNvPr id="3393" name="Line 988"/>
                <p:cNvSpPr>
                  <a:spLocks noChangeShapeType="1"/>
                </p:cNvSpPr>
                <p:nvPr/>
              </p:nvSpPr>
              <p:spPr bwMode="auto">
                <a:xfrm flipV="1">
                  <a:off x="4890" y="2132"/>
                  <a:ext cx="24" cy="23"/>
                </a:xfrm>
                <a:prstGeom prst="line">
                  <a:avLst/>
                </a:prstGeom>
                <a:noFill/>
                <a:ln w="12700">
                  <a:solidFill>
                    <a:srgbClr val="DFDFDF"/>
                  </a:solidFill>
                  <a:round/>
                  <a:headEnd/>
                  <a:tailEnd/>
                </a:ln>
              </p:spPr>
              <p:txBody>
                <a:bodyPr/>
                <a:lstStyle/>
                <a:p>
                  <a:endParaRPr lang="en-US"/>
                </a:p>
              </p:txBody>
            </p:sp>
            <p:sp>
              <p:nvSpPr>
                <p:cNvPr id="3394" name="Line 989"/>
                <p:cNvSpPr>
                  <a:spLocks noChangeShapeType="1"/>
                </p:cNvSpPr>
                <p:nvPr/>
              </p:nvSpPr>
              <p:spPr bwMode="auto">
                <a:xfrm flipV="1">
                  <a:off x="4890" y="2155"/>
                  <a:ext cx="16" cy="8"/>
                </a:xfrm>
                <a:prstGeom prst="line">
                  <a:avLst/>
                </a:prstGeom>
                <a:noFill/>
                <a:ln w="12700">
                  <a:solidFill>
                    <a:srgbClr val="DFDFDF"/>
                  </a:solidFill>
                  <a:round/>
                  <a:headEnd/>
                  <a:tailEnd/>
                </a:ln>
              </p:spPr>
              <p:txBody>
                <a:bodyPr/>
                <a:lstStyle/>
                <a:p>
                  <a:endParaRPr lang="en-US"/>
                </a:p>
              </p:txBody>
            </p:sp>
            <p:sp>
              <p:nvSpPr>
                <p:cNvPr id="3395" name="Line 990"/>
                <p:cNvSpPr>
                  <a:spLocks noChangeShapeType="1"/>
                </p:cNvSpPr>
                <p:nvPr/>
              </p:nvSpPr>
              <p:spPr bwMode="auto">
                <a:xfrm flipV="1">
                  <a:off x="4906" y="2139"/>
                  <a:ext cx="24" cy="16"/>
                </a:xfrm>
                <a:prstGeom prst="line">
                  <a:avLst/>
                </a:prstGeom>
                <a:noFill/>
                <a:ln w="12700">
                  <a:solidFill>
                    <a:srgbClr val="DFDFDF"/>
                  </a:solidFill>
                  <a:round/>
                  <a:headEnd/>
                  <a:tailEnd/>
                </a:ln>
              </p:spPr>
              <p:txBody>
                <a:bodyPr/>
                <a:lstStyle/>
                <a:p>
                  <a:endParaRPr lang="en-US"/>
                </a:p>
              </p:txBody>
            </p:sp>
            <p:sp>
              <p:nvSpPr>
                <p:cNvPr id="3396" name="Line 991"/>
                <p:cNvSpPr>
                  <a:spLocks noChangeShapeType="1"/>
                </p:cNvSpPr>
                <p:nvPr/>
              </p:nvSpPr>
              <p:spPr bwMode="auto">
                <a:xfrm>
                  <a:off x="4906" y="2163"/>
                  <a:ext cx="16" cy="1"/>
                </a:xfrm>
                <a:prstGeom prst="line">
                  <a:avLst/>
                </a:prstGeom>
                <a:noFill/>
                <a:ln w="12700">
                  <a:solidFill>
                    <a:srgbClr val="DFDFDF"/>
                  </a:solidFill>
                  <a:round/>
                  <a:headEnd/>
                  <a:tailEnd/>
                </a:ln>
              </p:spPr>
              <p:txBody>
                <a:bodyPr/>
                <a:lstStyle/>
                <a:p>
                  <a:endParaRPr lang="en-US"/>
                </a:p>
              </p:txBody>
            </p:sp>
            <p:sp>
              <p:nvSpPr>
                <p:cNvPr id="3397" name="Line 992"/>
                <p:cNvSpPr>
                  <a:spLocks noChangeShapeType="1"/>
                </p:cNvSpPr>
                <p:nvPr/>
              </p:nvSpPr>
              <p:spPr bwMode="auto">
                <a:xfrm flipV="1">
                  <a:off x="4922" y="2139"/>
                  <a:ext cx="23" cy="24"/>
                </a:xfrm>
                <a:prstGeom prst="line">
                  <a:avLst/>
                </a:prstGeom>
                <a:noFill/>
                <a:ln w="12700">
                  <a:solidFill>
                    <a:srgbClr val="DFDFDF"/>
                  </a:solidFill>
                  <a:round/>
                  <a:headEnd/>
                  <a:tailEnd/>
                </a:ln>
              </p:spPr>
              <p:txBody>
                <a:bodyPr/>
                <a:lstStyle/>
                <a:p>
                  <a:endParaRPr lang="en-US"/>
                </a:p>
              </p:txBody>
            </p:sp>
            <p:sp>
              <p:nvSpPr>
                <p:cNvPr id="3398" name="Line 993"/>
                <p:cNvSpPr>
                  <a:spLocks noChangeShapeType="1"/>
                </p:cNvSpPr>
                <p:nvPr/>
              </p:nvSpPr>
              <p:spPr bwMode="auto">
                <a:xfrm flipV="1">
                  <a:off x="4922" y="2163"/>
                  <a:ext cx="15" cy="8"/>
                </a:xfrm>
                <a:prstGeom prst="line">
                  <a:avLst/>
                </a:prstGeom>
                <a:noFill/>
                <a:ln w="12700">
                  <a:solidFill>
                    <a:srgbClr val="DFDFDF"/>
                  </a:solidFill>
                  <a:round/>
                  <a:headEnd/>
                  <a:tailEnd/>
                </a:ln>
              </p:spPr>
              <p:txBody>
                <a:bodyPr/>
                <a:lstStyle/>
                <a:p>
                  <a:endParaRPr lang="en-US"/>
                </a:p>
              </p:txBody>
            </p:sp>
            <p:sp>
              <p:nvSpPr>
                <p:cNvPr id="3399" name="Line 994"/>
                <p:cNvSpPr>
                  <a:spLocks noChangeShapeType="1"/>
                </p:cNvSpPr>
                <p:nvPr/>
              </p:nvSpPr>
              <p:spPr bwMode="auto">
                <a:xfrm flipV="1">
                  <a:off x="4937" y="2139"/>
                  <a:ext cx="24" cy="24"/>
                </a:xfrm>
                <a:prstGeom prst="line">
                  <a:avLst/>
                </a:prstGeom>
                <a:noFill/>
                <a:ln w="12700">
                  <a:solidFill>
                    <a:srgbClr val="DFDFDF"/>
                  </a:solidFill>
                  <a:round/>
                  <a:headEnd/>
                  <a:tailEnd/>
                </a:ln>
              </p:spPr>
              <p:txBody>
                <a:bodyPr/>
                <a:lstStyle/>
                <a:p>
                  <a:endParaRPr lang="en-US"/>
                </a:p>
              </p:txBody>
            </p:sp>
            <p:sp>
              <p:nvSpPr>
                <p:cNvPr id="3400" name="Line 995"/>
                <p:cNvSpPr>
                  <a:spLocks noChangeShapeType="1"/>
                </p:cNvSpPr>
                <p:nvPr/>
              </p:nvSpPr>
              <p:spPr bwMode="auto">
                <a:xfrm flipV="1">
                  <a:off x="4937" y="2163"/>
                  <a:ext cx="16" cy="8"/>
                </a:xfrm>
                <a:prstGeom prst="line">
                  <a:avLst/>
                </a:prstGeom>
                <a:noFill/>
                <a:ln w="12700">
                  <a:solidFill>
                    <a:srgbClr val="DFDFDF"/>
                  </a:solidFill>
                  <a:round/>
                  <a:headEnd/>
                  <a:tailEnd/>
                </a:ln>
              </p:spPr>
              <p:txBody>
                <a:bodyPr/>
                <a:lstStyle/>
                <a:p>
                  <a:endParaRPr lang="en-US"/>
                </a:p>
              </p:txBody>
            </p:sp>
            <p:sp>
              <p:nvSpPr>
                <p:cNvPr id="3401" name="Line 996"/>
                <p:cNvSpPr>
                  <a:spLocks noChangeShapeType="1"/>
                </p:cNvSpPr>
                <p:nvPr/>
              </p:nvSpPr>
              <p:spPr bwMode="auto">
                <a:xfrm flipV="1">
                  <a:off x="4953" y="2139"/>
                  <a:ext cx="24" cy="24"/>
                </a:xfrm>
                <a:prstGeom prst="line">
                  <a:avLst/>
                </a:prstGeom>
                <a:noFill/>
                <a:ln w="12700">
                  <a:solidFill>
                    <a:srgbClr val="DFDFDF"/>
                  </a:solidFill>
                  <a:round/>
                  <a:headEnd/>
                  <a:tailEnd/>
                </a:ln>
              </p:spPr>
              <p:txBody>
                <a:bodyPr/>
                <a:lstStyle/>
                <a:p>
                  <a:endParaRPr lang="en-US"/>
                </a:p>
              </p:txBody>
            </p:sp>
            <p:sp>
              <p:nvSpPr>
                <p:cNvPr id="3402" name="Line 997"/>
                <p:cNvSpPr>
                  <a:spLocks noChangeShapeType="1"/>
                </p:cNvSpPr>
                <p:nvPr/>
              </p:nvSpPr>
              <p:spPr bwMode="auto">
                <a:xfrm flipV="1">
                  <a:off x="4953" y="2163"/>
                  <a:ext cx="16" cy="8"/>
                </a:xfrm>
                <a:prstGeom prst="line">
                  <a:avLst/>
                </a:prstGeom>
                <a:noFill/>
                <a:ln w="12700">
                  <a:solidFill>
                    <a:srgbClr val="DFDFDF"/>
                  </a:solidFill>
                  <a:round/>
                  <a:headEnd/>
                  <a:tailEnd/>
                </a:ln>
              </p:spPr>
              <p:txBody>
                <a:bodyPr/>
                <a:lstStyle/>
                <a:p>
                  <a:endParaRPr lang="en-US"/>
                </a:p>
              </p:txBody>
            </p:sp>
            <p:sp>
              <p:nvSpPr>
                <p:cNvPr id="3403" name="Line 998"/>
                <p:cNvSpPr>
                  <a:spLocks noChangeShapeType="1"/>
                </p:cNvSpPr>
                <p:nvPr/>
              </p:nvSpPr>
              <p:spPr bwMode="auto">
                <a:xfrm flipV="1">
                  <a:off x="4969" y="2139"/>
                  <a:ext cx="24" cy="24"/>
                </a:xfrm>
                <a:prstGeom prst="line">
                  <a:avLst/>
                </a:prstGeom>
                <a:noFill/>
                <a:ln w="12700">
                  <a:solidFill>
                    <a:srgbClr val="DFDFDF"/>
                  </a:solidFill>
                  <a:round/>
                  <a:headEnd/>
                  <a:tailEnd/>
                </a:ln>
              </p:spPr>
              <p:txBody>
                <a:bodyPr/>
                <a:lstStyle/>
                <a:p>
                  <a:endParaRPr lang="en-US"/>
                </a:p>
              </p:txBody>
            </p:sp>
            <p:sp>
              <p:nvSpPr>
                <p:cNvPr id="3404" name="Line 999"/>
                <p:cNvSpPr>
                  <a:spLocks noChangeShapeType="1"/>
                </p:cNvSpPr>
                <p:nvPr/>
              </p:nvSpPr>
              <p:spPr bwMode="auto">
                <a:xfrm flipV="1">
                  <a:off x="4969" y="2163"/>
                  <a:ext cx="16" cy="8"/>
                </a:xfrm>
                <a:prstGeom prst="line">
                  <a:avLst/>
                </a:prstGeom>
                <a:noFill/>
                <a:ln w="12700">
                  <a:solidFill>
                    <a:srgbClr val="DFDFDF"/>
                  </a:solidFill>
                  <a:round/>
                  <a:headEnd/>
                  <a:tailEnd/>
                </a:ln>
              </p:spPr>
              <p:txBody>
                <a:bodyPr/>
                <a:lstStyle/>
                <a:p>
                  <a:endParaRPr lang="en-US"/>
                </a:p>
              </p:txBody>
            </p:sp>
            <p:sp>
              <p:nvSpPr>
                <p:cNvPr id="3405" name="Line 1000"/>
                <p:cNvSpPr>
                  <a:spLocks noChangeShapeType="1"/>
                </p:cNvSpPr>
                <p:nvPr/>
              </p:nvSpPr>
              <p:spPr bwMode="auto">
                <a:xfrm flipV="1">
                  <a:off x="4985" y="2147"/>
                  <a:ext cx="23" cy="16"/>
                </a:xfrm>
                <a:prstGeom prst="line">
                  <a:avLst/>
                </a:prstGeom>
                <a:noFill/>
                <a:ln w="12700">
                  <a:solidFill>
                    <a:srgbClr val="DFDFDF"/>
                  </a:solidFill>
                  <a:round/>
                  <a:headEnd/>
                  <a:tailEnd/>
                </a:ln>
              </p:spPr>
              <p:txBody>
                <a:bodyPr/>
                <a:lstStyle/>
                <a:p>
                  <a:endParaRPr lang="en-US"/>
                </a:p>
              </p:txBody>
            </p:sp>
            <p:sp>
              <p:nvSpPr>
                <p:cNvPr id="3406" name="Line 1001"/>
                <p:cNvSpPr>
                  <a:spLocks noChangeShapeType="1"/>
                </p:cNvSpPr>
                <p:nvPr/>
              </p:nvSpPr>
              <p:spPr bwMode="auto">
                <a:xfrm>
                  <a:off x="4985" y="2171"/>
                  <a:ext cx="8" cy="1"/>
                </a:xfrm>
                <a:prstGeom prst="line">
                  <a:avLst/>
                </a:prstGeom>
                <a:noFill/>
                <a:ln w="12700">
                  <a:solidFill>
                    <a:srgbClr val="DFDFDF"/>
                  </a:solidFill>
                  <a:round/>
                  <a:headEnd/>
                  <a:tailEnd/>
                </a:ln>
              </p:spPr>
              <p:txBody>
                <a:bodyPr/>
                <a:lstStyle/>
                <a:p>
                  <a:endParaRPr lang="en-US"/>
                </a:p>
              </p:txBody>
            </p:sp>
            <p:sp>
              <p:nvSpPr>
                <p:cNvPr id="3407" name="Line 1002"/>
                <p:cNvSpPr>
                  <a:spLocks noChangeShapeType="1"/>
                </p:cNvSpPr>
                <p:nvPr/>
              </p:nvSpPr>
              <p:spPr bwMode="auto">
                <a:xfrm flipV="1">
                  <a:off x="4993" y="2147"/>
                  <a:ext cx="31" cy="24"/>
                </a:xfrm>
                <a:prstGeom prst="line">
                  <a:avLst/>
                </a:prstGeom>
                <a:noFill/>
                <a:ln w="12700">
                  <a:solidFill>
                    <a:srgbClr val="DFDFDF"/>
                  </a:solidFill>
                  <a:round/>
                  <a:headEnd/>
                  <a:tailEnd/>
                </a:ln>
              </p:spPr>
              <p:txBody>
                <a:bodyPr/>
                <a:lstStyle/>
                <a:p>
                  <a:endParaRPr lang="en-US"/>
                </a:p>
              </p:txBody>
            </p:sp>
            <p:sp>
              <p:nvSpPr>
                <p:cNvPr id="3408" name="Line 1003"/>
                <p:cNvSpPr>
                  <a:spLocks noChangeShapeType="1"/>
                </p:cNvSpPr>
                <p:nvPr/>
              </p:nvSpPr>
              <p:spPr bwMode="auto">
                <a:xfrm flipV="1">
                  <a:off x="5000" y="2171"/>
                  <a:ext cx="8" cy="7"/>
                </a:xfrm>
                <a:prstGeom prst="line">
                  <a:avLst/>
                </a:prstGeom>
                <a:noFill/>
                <a:ln w="12700">
                  <a:solidFill>
                    <a:srgbClr val="DFDFDF"/>
                  </a:solidFill>
                  <a:round/>
                  <a:headEnd/>
                  <a:tailEnd/>
                </a:ln>
              </p:spPr>
              <p:txBody>
                <a:bodyPr/>
                <a:lstStyle/>
                <a:p>
                  <a:endParaRPr lang="en-US"/>
                </a:p>
              </p:txBody>
            </p:sp>
            <p:sp>
              <p:nvSpPr>
                <p:cNvPr id="3409" name="Line 1004"/>
                <p:cNvSpPr>
                  <a:spLocks noChangeShapeType="1"/>
                </p:cNvSpPr>
                <p:nvPr/>
              </p:nvSpPr>
              <p:spPr bwMode="auto">
                <a:xfrm flipV="1">
                  <a:off x="5008" y="2147"/>
                  <a:ext cx="32" cy="24"/>
                </a:xfrm>
                <a:prstGeom prst="line">
                  <a:avLst/>
                </a:prstGeom>
                <a:noFill/>
                <a:ln w="12700">
                  <a:solidFill>
                    <a:srgbClr val="DFDFDF"/>
                  </a:solidFill>
                  <a:round/>
                  <a:headEnd/>
                  <a:tailEnd/>
                </a:ln>
              </p:spPr>
              <p:txBody>
                <a:bodyPr/>
                <a:lstStyle/>
                <a:p>
                  <a:endParaRPr lang="en-US"/>
                </a:p>
              </p:txBody>
            </p:sp>
            <p:sp>
              <p:nvSpPr>
                <p:cNvPr id="3410" name="Line 1005"/>
                <p:cNvSpPr>
                  <a:spLocks noChangeShapeType="1"/>
                </p:cNvSpPr>
                <p:nvPr/>
              </p:nvSpPr>
              <p:spPr bwMode="auto">
                <a:xfrm flipV="1">
                  <a:off x="5008" y="2171"/>
                  <a:ext cx="16" cy="7"/>
                </a:xfrm>
                <a:prstGeom prst="line">
                  <a:avLst/>
                </a:prstGeom>
                <a:noFill/>
                <a:ln w="12700">
                  <a:solidFill>
                    <a:srgbClr val="DFDFDF"/>
                  </a:solidFill>
                  <a:round/>
                  <a:headEnd/>
                  <a:tailEnd/>
                </a:ln>
              </p:spPr>
              <p:txBody>
                <a:bodyPr/>
                <a:lstStyle/>
                <a:p>
                  <a:endParaRPr lang="en-US"/>
                </a:p>
              </p:txBody>
            </p:sp>
            <p:sp>
              <p:nvSpPr>
                <p:cNvPr id="3411" name="Line 1006"/>
                <p:cNvSpPr>
                  <a:spLocks noChangeShapeType="1"/>
                </p:cNvSpPr>
                <p:nvPr/>
              </p:nvSpPr>
              <p:spPr bwMode="auto">
                <a:xfrm flipV="1">
                  <a:off x="5024" y="2147"/>
                  <a:ext cx="24" cy="24"/>
                </a:xfrm>
                <a:prstGeom prst="line">
                  <a:avLst/>
                </a:prstGeom>
                <a:noFill/>
                <a:ln w="12700">
                  <a:solidFill>
                    <a:srgbClr val="DFDFDF"/>
                  </a:solidFill>
                  <a:round/>
                  <a:headEnd/>
                  <a:tailEnd/>
                </a:ln>
              </p:spPr>
              <p:txBody>
                <a:bodyPr/>
                <a:lstStyle/>
                <a:p>
                  <a:endParaRPr lang="en-US"/>
                </a:p>
              </p:txBody>
            </p:sp>
            <p:sp>
              <p:nvSpPr>
                <p:cNvPr id="3412" name="Line 1007"/>
                <p:cNvSpPr>
                  <a:spLocks noChangeShapeType="1"/>
                </p:cNvSpPr>
                <p:nvPr/>
              </p:nvSpPr>
              <p:spPr bwMode="auto">
                <a:xfrm flipV="1">
                  <a:off x="5079" y="2178"/>
                  <a:ext cx="16" cy="8"/>
                </a:xfrm>
                <a:prstGeom prst="line">
                  <a:avLst/>
                </a:prstGeom>
                <a:noFill/>
                <a:ln w="12700">
                  <a:solidFill>
                    <a:srgbClr val="DFDFDF"/>
                  </a:solidFill>
                  <a:round/>
                  <a:headEnd/>
                  <a:tailEnd/>
                </a:ln>
              </p:spPr>
              <p:txBody>
                <a:bodyPr/>
                <a:lstStyle/>
                <a:p>
                  <a:endParaRPr lang="en-US"/>
                </a:p>
              </p:txBody>
            </p:sp>
            <p:sp>
              <p:nvSpPr>
                <p:cNvPr id="3413" name="Line 1008"/>
                <p:cNvSpPr>
                  <a:spLocks noChangeShapeType="1"/>
                </p:cNvSpPr>
                <p:nvPr/>
              </p:nvSpPr>
              <p:spPr bwMode="auto">
                <a:xfrm flipV="1">
                  <a:off x="5095" y="2155"/>
                  <a:ext cx="23" cy="23"/>
                </a:xfrm>
                <a:prstGeom prst="line">
                  <a:avLst/>
                </a:prstGeom>
                <a:noFill/>
                <a:ln w="12700">
                  <a:solidFill>
                    <a:srgbClr val="DFDFDF"/>
                  </a:solidFill>
                  <a:round/>
                  <a:headEnd/>
                  <a:tailEnd/>
                </a:ln>
              </p:spPr>
              <p:txBody>
                <a:bodyPr/>
                <a:lstStyle/>
                <a:p>
                  <a:endParaRPr lang="en-US"/>
                </a:p>
              </p:txBody>
            </p:sp>
            <p:sp>
              <p:nvSpPr>
                <p:cNvPr id="3414" name="Line 1009"/>
                <p:cNvSpPr>
                  <a:spLocks noChangeShapeType="1"/>
                </p:cNvSpPr>
                <p:nvPr/>
              </p:nvSpPr>
              <p:spPr bwMode="auto">
                <a:xfrm flipV="1">
                  <a:off x="5071" y="2178"/>
                  <a:ext cx="8" cy="8"/>
                </a:xfrm>
                <a:prstGeom prst="line">
                  <a:avLst/>
                </a:prstGeom>
                <a:noFill/>
                <a:ln w="12700">
                  <a:solidFill>
                    <a:srgbClr val="DFDFDF"/>
                  </a:solidFill>
                  <a:round/>
                  <a:headEnd/>
                  <a:tailEnd/>
                </a:ln>
              </p:spPr>
              <p:txBody>
                <a:bodyPr/>
                <a:lstStyle/>
                <a:p>
                  <a:endParaRPr lang="en-US"/>
                </a:p>
              </p:txBody>
            </p:sp>
            <p:sp>
              <p:nvSpPr>
                <p:cNvPr id="3415" name="Line 1010"/>
                <p:cNvSpPr>
                  <a:spLocks noChangeShapeType="1"/>
                </p:cNvSpPr>
                <p:nvPr/>
              </p:nvSpPr>
              <p:spPr bwMode="auto">
                <a:xfrm flipV="1">
                  <a:off x="5079" y="2155"/>
                  <a:ext cx="24" cy="23"/>
                </a:xfrm>
                <a:prstGeom prst="line">
                  <a:avLst/>
                </a:prstGeom>
                <a:noFill/>
                <a:ln w="12700">
                  <a:solidFill>
                    <a:srgbClr val="DFDFDF"/>
                  </a:solidFill>
                  <a:round/>
                  <a:headEnd/>
                  <a:tailEnd/>
                </a:ln>
              </p:spPr>
              <p:txBody>
                <a:bodyPr/>
                <a:lstStyle/>
                <a:p>
                  <a:endParaRPr lang="en-US"/>
                </a:p>
              </p:txBody>
            </p:sp>
            <p:sp>
              <p:nvSpPr>
                <p:cNvPr id="3416" name="Line 1011"/>
                <p:cNvSpPr>
                  <a:spLocks noChangeShapeType="1"/>
                </p:cNvSpPr>
                <p:nvPr/>
              </p:nvSpPr>
              <p:spPr bwMode="auto">
                <a:xfrm flipV="1">
                  <a:off x="5055" y="2171"/>
                  <a:ext cx="16" cy="7"/>
                </a:xfrm>
                <a:prstGeom prst="line">
                  <a:avLst/>
                </a:prstGeom>
                <a:noFill/>
                <a:ln w="12700">
                  <a:solidFill>
                    <a:srgbClr val="DFDFDF"/>
                  </a:solidFill>
                  <a:round/>
                  <a:headEnd/>
                  <a:tailEnd/>
                </a:ln>
              </p:spPr>
              <p:txBody>
                <a:bodyPr/>
                <a:lstStyle/>
                <a:p>
                  <a:endParaRPr lang="en-US"/>
                </a:p>
              </p:txBody>
            </p:sp>
            <p:sp>
              <p:nvSpPr>
                <p:cNvPr id="3417" name="Line 1012"/>
                <p:cNvSpPr>
                  <a:spLocks noChangeShapeType="1"/>
                </p:cNvSpPr>
                <p:nvPr/>
              </p:nvSpPr>
              <p:spPr bwMode="auto">
                <a:xfrm flipV="1">
                  <a:off x="5071" y="2155"/>
                  <a:ext cx="16" cy="16"/>
                </a:xfrm>
                <a:prstGeom prst="line">
                  <a:avLst/>
                </a:prstGeom>
                <a:noFill/>
                <a:ln w="12700">
                  <a:solidFill>
                    <a:srgbClr val="DFDFDF"/>
                  </a:solidFill>
                  <a:round/>
                  <a:headEnd/>
                  <a:tailEnd/>
                </a:ln>
              </p:spPr>
              <p:txBody>
                <a:bodyPr/>
                <a:lstStyle/>
                <a:p>
                  <a:endParaRPr lang="en-US"/>
                </a:p>
              </p:txBody>
            </p:sp>
            <p:sp>
              <p:nvSpPr>
                <p:cNvPr id="3418" name="Line 1013"/>
                <p:cNvSpPr>
                  <a:spLocks noChangeShapeType="1"/>
                </p:cNvSpPr>
                <p:nvPr/>
              </p:nvSpPr>
              <p:spPr bwMode="auto">
                <a:xfrm>
                  <a:off x="4875" y="2139"/>
                  <a:ext cx="243" cy="24"/>
                </a:xfrm>
                <a:prstGeom prst="line">
                  <a:avLst/>
                </a:prstGeom>
                <a:noFill/>
                <a:ln w="12700">
                  <a:solidFill>
                    <a:srgbClr val="DFDFDF"/>
                  </a:solidFill>
                  <a:round/>
                  <a:headEnd/>
                  <a:tailEnd/>
                </a:ln>
              </p:spPr>
              <p:txBody>
                <a:bodyPr/>
                <a:lstStyle/>
                <a:p>
                  <a:endParaRPr lang="en-US"/>
                </a:p>
              </p:txBody>
            </p:sp>
            <p:sp>
              <p:nvSpPr>
                <p:cNvPr id="3419" name="Line 1014"/>
                <p:cNvSpPr>
                  <a:spLocks noChangeShapeType="1"/>
                </p:cNvSpPr>
                <p:nvPr/>
              </p:nvSpPr>
              <p:spPr bwMode="auto">
                <a:xfrm>
                  <a:off x="4867" y="2147"/>
                  <a:ext cx="244" cy="24"/>
                </a:xfrm>
                <a:prstGeom prst="line">
                  <a:avLst/>
                </a:prstGeom>
                <a:noFill/>
                <a:ln w="12700">
                  <a:solidFill>
                    <a:srgbClr val="DFDFDF"/>
                  </a:solidFill>
                  <a:round/>
                  <a:headEnd/>
                  <a:tailEnd/>
                </a:ln>
              </p:spPr>
              <p:txBody>
                <a:bodyPr/>
                <a:lstStyle/>
                <a:p>
                  <a:endParaRPr lang="en-US"/>
                </a:p>
              </p:txBody>
            </p:sp>
            <p:sp>
              <p:nvSpPr>
                <p:cNvPr id="3420" name="Line 1015"/>
                <p:cNvSpPr>
                  <a:spLocks noChangeShapeType="1"/>
                </p:cNvSpPr>
                <p:nvPr/>
              </p:nvSpPr>
              <p:spPr bwMode="auto">
                <a:xfrm>
                  <a:off x="4859" y="2155"/>
                  <a:ext cx="244" cy="23"/>
                </a:xfrm>
                <a:prstGeom prst="line">
                  <a:avLst/>
                </a:prstGeom>
                <a:noFill/>
                <a:ln w="12700">
                  <a:solidFill>
                    <a:srgbClr val="DFDFDF"/>
                  </a:solidFill>
                  <a:round/>
                  <a:headEnd/>
                  <a:tailEnd/>
                </a:ln>
              </p:spPr>
              <p:txBody>
                <a:bodyPr/>
                <a:lstStyle/>
                <a:p>
                  <a:endParaRPr lang="en-US"/>
                </a:p>
              </p:txBody>
            </p:sp>
            <p:sp>
              <p:nvSpPr>
                <p:cNvPr id="3421" name="Line 1016"/>
                <p:cNvSpPr>
                  <a:spLocks noChangeShapeType="1"/>
                </p:cNvSpPr>
                <p:nvPr/>
              </p:nvSpPr>
              <p:spPr bwMode="auto">
                <a:xfrm flipV="1">
                  <a:off x="5111" y="2178"/>
                  <a:ext cx="15" cy="16"/>
                </a:xfrm>
                <a:prstGeom prst="line">
                  <a:avLst/>
                </a:prstGeom>
                <a:noFill/>
                <a:ln w="12700">
                  <a:solidFill>
                    <a:srgbClr val="3F3F3F"/>
                  </a:solidFill>
                  <a:round/>
                  <a:headEnd/>
                  <a:tailEnd/>
                </a:ln>
              </p:spPr>
              <p:txBody>
                <a:bodyPr/>
                <a:lstStyle/>
                <a:p>
                  <a:endParaRPr lang="en-US"/>
                </a:p>
              </p:txBody>
            </p:sp>
            <p:sp>
              <p:nvSpPr>
                <p:cNvPr id="3422" name="Line 1017"/>
                <p:cNvSpPr>
                  <a:spLocks noChangeShapeType="1"/>
                </p:cNvSpPr>
                <p:nvPr/>
              </p:nvSpPr>
              <p:spPr bwMode="auto">
                <a:xfrm flipV="1">
                  <a:off x="5126" y="2163"/>
                  <a:ext cx="16" cy="15"/>
                </a:xfrm>
                <a:prstGeom prst="line">
                  <a:avLst/>
                </a:prstGeom>
                <a:noFill/>
                <a:ln w="12700">
                  <a:solidFill>
                    <a:srgbClr val="3F3F3F"/>
                  </a:solidFill>
                  <a:round/>
                  <a:headEnd/>
                  <a:tailEnd/>
                </a:ln>
              </p:spPr>
              <p:txBody>
                <a:bodyPr/>
                <a:lstStyle/>
                <a:p>
                  <a:endParaRPr lang="en-US"/>
                </a:p>
              </p:txBody>
            </p:sp>
          </p:grpSp>
          <p:sp>
            <p:nvSpPr>
              <p:cNvPr id="3265" name="Line 614"/>
              <p:cNvSpPr>
                <a:spLocks noChangeShapeType="1"/>
              </p:cNvSpPr>
              <p:nvPr/>
            </p:nvSpPr>
            <p:spPr bwMode="auto">
              <a:xfrm flipV="1">
                <a:off x="6391041" y="2288189"/>
                <a:ext cx="0" cy="54281"/>
              </a:xfrm>
              <a:prstGeom prst="line">
                <a:avLst/>
              </a:prstGeom>
              <a:noFill/>
              <a:ln w="9525">
                <a:solidFill>
                  <a:schemeClr val="tx1"/>
                </a:solidFill>
                <a:round/>
                <a:headEnd/>
                <a:tailEnd/>
              </a:ln>
            </p:spPr>
            <p:txBody>
              <a:bodyPr/>
              <a:lstStyle/>
              <a:p>
                <a:endParaRPr lang="en-US"/>
              </a:p>
            </p:txBody>
          </p:sp>
          <p:pic>
            <p:nvPicPr>
              <p:cNvPr id="3266" name="Picture 25" descr="http://www.safenet-inc.com/images/Products/AccessServer-net.JPG"/>
              <p:cNvPicPr>
                <a:picLocks noChangeAspect="1" noChangeArrowheads="1"/>
              </p:cNvPicPr>
              <p:nvPr/>
            </p:nvPicPr>
            <p:blipFill>
              <a:blip r:embed="rId61" cstate="print"/>
              <a:srcRect/>
              <a:stretch>
                <a:fillRect/>
              </a:stretch>
            </p:blipFill>
            <p:spPr bwMode="auto">
              <a:xfrm flipH="1">
                <a:off x="7543800" y="2014105"/>
                <a:ext cx="796188" cy="494518"/>
              </a:xfrm>
              <a:prstGeom prst="rect">
                <a:avLst/>
              </a:prstGeom>
              <a:noFill/>
              <a:ln w="9525">
                <a:noFill/>
                <a:miter lim="800000"/>
                <a:headEnd/>
                <a:tailEnd/>
              </a:ln>
            </p:spPr>
          </p:pic>
          <p:pic>
            <p:nvPicPr>
              <p:cNvPr id="3267" name="Picture 5" descr="D0_Higgsevent.gif"/>
              <p:cNvPicPr>
                <a:picLocks noChangeAspect="1" noChangeArrowheads="1"/>
              </p:cNvPicPr>
              <p:nvPr/>
            </p:nvPicPr>
            <p:blipFill>
              <a:blip r:embed="rId62" cstate="print"/>
              <a:srcRect/>
              <a:stretch>
                <a:fillRect/>
              </a:stretch>
            </p:blipFill>
            <p:spPr bwMode="auto">
              <a:xfrm>
                <a:off x="7961263" y="1447800"/>
                <a:ext cx="420737" cy="457200"/>
              </a:xfrm>
              <a:prstGeom prst="rect">
                <a:avLst/>
              </a:prstGeom>
              <a:noFill/>
              <a:ln w="6350">
                <a:solidFill>
                  <a:schemeClr val="bg2"/>
                </a:solidFill>
                <a:miter lim="800000"/>
                <a:headEnd/>
                <a:tailEnd/>
              </a:ln>
            </p:spPr>
          </p:pic>
          <p:pic>
            <p:nvPicPr>
              <p:cNvPr id="3268" name="Picture 2052"/>
              <p:cNvPicPr>
                <a:picLocks noChangeAspect="1" noChangeArrowheads="1"/>
              </p:cNvPicPr>
              <p:nvPr/>
            </p:nvPicPr>
            <p:blipFill>
              <a:blip r:embed="rId63" cstate="print">
                <a:lum bright="12000" contrast="18000"/>
              </a:blip>
              <a:srcRect t="977" b="6834"/>
              <a:stretch>
                <a:fillRect/>
              </a:stretch>
            </p:blipFill>
            <p:spPr bwMode="auto">
              <a:xfrm>
                <a:off x="7696200" y="2514600"/>
                <a:ext cx="756942" cy="381000"/>
              </a:xfrm>
              <a:prstGeom prst="rect">
                <a:avLst/>
              </a:prstGeom>
              <a:noFill/>
              <a:ln w="6350">
                <a:noFill/>
                <a:miter lim="800000"/>
                <a:headEnd/>
                <a:tailEnd/>
              </a:ln>
            </p:spPr>
          </p:pic>
          <p:pic>
            <p:nvPicPr>
              <p:cNvPr id="3269" name="Picture 4"/>
              <p:cNvPicPr>
                <a:picLocks noChangeAspect="1" noChangeArrowheads="1"/>
              </p:cNvPicPr>
              <p:nvPr/>
            </p:nvPicPr>
            <p:blipFill>
              <a:blip r:embed="rId64" cstate="print">
                <a:lum bright="18000" contrast="30000"/>
              </a:blip>
              <a:srcRect l="15285" t="9258" r="10667" b="15277"/>
              <a:stretch>
                <a:fillRect/>
              </a:stretch>
            </p:blipFill>
            <p:spPr bwMode="auto">
              <a:xfrm>
                <a:off x="5744033" y="2133600"/>
                <a:ext cx="809167" cy="457200"/>
              </a:xfrm>
              <a:prstGeom prst="rect">
                <a:avLst/>
              </a:prstGeom>
              <a:noFill/>
              <a:ln w="6350">
                <a:solidFill>
                  <a:schemeClr val="folHlink"/>
                </a:solidFill>
                <a:miter lim="800000"/>
                <a:headEnd/>
                <a:tailEnd/>
              </a:ln>
            </p:spPr>
          </p:pic>
          <p:pic>
            <p:nvPicPr>
              <p:cNvPr id="3270" name="Picture 4" descr="C:\Tom's Pad\PIX\sc98pix\JPGs\stuttgartigrid.jpg"/>
              <p:cNvPicPr>
                <a:picLocks noChangeAspect="1" noChangeArrowheads="1"/>
              </p:cNvPicPr>
              <p:nvPr/>
            </p:nvPicPr>
            <p:blipFill>
              <a:blip r:embed="rId65" cstate="print"/>
              <a:srcRect r="22353"/>
              <a:stretch>
                <a:fillRect/>
              </a:stretch>
            </p:blipFill>
            <p:spPr bwMode="auto">
              <a:xfrm>
                <a:off x="5562600" y="1392147"/>
                <a:ext cx="685800" cy="589053"/>
              </a:xfrm>
              <a:prstGeom prst="rect">
                <a:avLst/>
              </a:prstGeom>
              <a:noFill/>
              <a:ln w="6350">
                <a:solidFill>
                  <a:schemeClr val="tx1"/>
                </a:solidFill>
                <a:miter lim="800000"/>
                <a:headEnd/>
                <a:tailEnd/>
              </a:ln>
            </p:spPr>
          </p:pic>
          <p:pic>
            <p:nvPicPr>
              <p:cNvPr id="3271" name="Picture 75" descr="http://tbn0.google.com/images?q=tbn:NW7apz0TuXVqrM:http://ergonomenon.files.wordpress.com/2006/11/srtutor.jpg">
                <a:hlinkClick r:id="rId66"/>
              </p:cNvPr>
              <p:cNvPicPr>
                <a:picLocks noChangeAspect="1" noChangeArrowheads="1"/>
              </p:cNvPicPr>
              <p:nvPr/>
            </p:nvPicPr>
            <p:blipFill>
              <a:blip r:embed="rId67" cstate="print"/>
              <a:srcRect/>
              <a:stretch>
                <a:fillRect/>
              </a:stretch>
            </p:blipFill>
            <p:spPr bwMode="auto">
              <a:xfrm>
                <a:off x="6629400" y="2286000"/>
                <a:ext cx="673100" cy="504825"/>
              </a:xfrm>
              <a:prstGeom prst="rect">
                <a:avLst/>
              </a:prstGeom>
              <a:noFill/>
              <a:ln w="9525">
                <a:noFill/>
                <a:miter lim="800000"/>
                <a:headEnd/>
                <a:tailEnd/>
              </a:ln>
            </p:spPr>
          </p:pic>
        </p:grpSp>
      </p:grpSp>
      <p:sp>
        <p:nvSpPr>
          <p:cNvPr id="3146" name="Rectangle 845"/>
          <p:cNvSpPr>
            <a:spLocks noChangeArrowheads="1"/>
          </p:cNvSpPr>
          <p:nvPr/>
        </p:nvSpPr>
        <p:spPr bwMode="auto">
          <a:xfrm>
            <a:off x="7772400" y="762000"/>
            <a:ext cx="228600" cy="152400"/>
          </a:xfrm>
          <a:prstGeom prst="rect">
            <a:avLst/>
          </a:prstGeom>
          <a:solidFill>
            <a:schemeClr val="bg1"/>
          </a:solidFill>
          <a:ln w="9525">
            <a:noFill/>
            <a:miter lim="800000"/>
            <a:headEnd/>
            <a:tailEnd/>
          </a:ln>
        </p:spPr>
        <p:txBody>
          <a:bodyPr wrap="none" anchor="ctr"/>
          <a:lstStyle/>
          <a:p>
            <a:endParaRPr lang="en-US"/>
          </a:p>
        </p:txBody>
      </p:sp>
      <p:pic>
        <p:nvPicPr>
          <p:cNvPr id="3147" name="Picture 846" descr="cartoon of money and bank"/>
          <p:cNvPicPr>
            <a:picLocks noChangeAspect="1" noChangeArrowheads="1"/>
          </p:cNvPicPr>
          <p:nvPr/>
        </p:nvPicPr>
        <p:blipFill>
          <a:blip r:embed="rId68" cstate="print"/>
          <a:srcRect/>
          <a:stretch>
            <a:fillRect/>
          </a:stretch>
        </p:blipFill>
        <p:spPr bwMode="auto">
          <a:xfrm>
            <a:off x="5715000" y="1066800"/>
            <a:ext cx="1276350" cy="1524000"/>
          </a:xfrm>
          <a:prstGeom prst="rect">
            <a:avLst/>
          </a:prstGeom>
          <a:noFill/>
          <a:ln w="9525">
            <a:noFill/>
            <a:miter lim="800000"/>
            <a:headEnd/>
            <a:tailEnd/>
          </a:ln>
        </p:spPr>
      </p:pic>
      <p:pic>
        <p:nvPicPr>
          <p:cNvPr id="3148" name="Picture 847" descr="cartoon of people holding hands"/>
          <p:cNvPicPr>
            <a:picLocks noChangeAspect="1" noChangeArrowheads="1"/>
          </p:cNvPicPr>
          <p:nvPr/>
        </p:nvPicPr>
        <p:blipFill>
          <a:blip r:embed="rId69" cstate="print"/>
          <a:srcRect/>
          <a:stretch>
            <a:fillRect/>
          </a:stretch>
        </p:blipFill>
        <p:spPr bwMode="auto">
          <a:xfrm>
            <a:off x="6858000" y="1746250"/>
            <a:ext cx="1504950" cy="1371600"/>
          </a:xfrm>
          <a:prstGeom prst="rect">
            <a:avLst/>
          </a:prstGeom>
          <a:noFill/>
          <a:ln w="9525">
            <a:noFill/>
            <a:miter lim="800000"/>
            <a:headEnd/>
            <a:tailEnd/>
          </a:ln>
        </p:spPr>
      </p:pic>
      <p:pic>
        <p:nvPicPr>
          <p:cNvPr id="3149" name="Picture 848" descr="cartoon of teacher"/>
          <p:cNvPicPr>
            <a:picLocks noChangeAspect="1" noChangeArrowheads="1"/>
          </p:cNvPicPr>
          <p:nvPr/>
        </p:nvPicPr>
        <p:blipFill>
          <a:blip r:embed="rId70" cstate="print"/>
          <a:srcRect/>
          <a:stretch>
            <a:fillRect/>
          </a:stretch>
        </p:blipFill>
        <p:spPr bwMode="auto">
          <a:xfrm>
            <a:off x="6934200" y="685800"/>
            <a:ext cx="1295400" cy="1149350"/>
          </a:xfrm>
          <a:prstGeom prst="rect">
            <a:avLst/>
          </a:prstGeom>
          <a:noFill/>
          <a:ln w="9525">
            <a:noFill/>
            <a:miter lim="800000"/>
            <a:headEnd/>
            <a:tailEnd/>
          </a:ln>
        </p:spPr>
      </p:pic>
      <p:pic>
        <p:nvPicPr>
          <p:cNvPr id="3150" name="Picture 849" descr="cartoon of red face with horns"/>
          <p:cNvPicPr>
            <a:picLocks noChangeAspect="1" noChangeArrowheads="1"/>
          </p:cNvPicPr>
          <p:nvPr/>
        </p:nvPicPr>
        <p:blipFill>
          <a:blip r:embed="rId71" cstate="print"/>
          <a:srcRect/>
          <a:stretch>
            <a:fillRect/>
          </a:stretch>
        </p:blipFill>
        <p:spPr bwMode="auto">
          <a:xfrm>
            <a:off x="7315200" y="91440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Jeannette M. Wing</a:t>
            </a:r>
          </a:p>
        </p:txBody>
      </p:sp>
      <p:sp>
        <p:nvSpPr>
          <p:cNvPr id="11" name="Slide Number Placeholder 5"/>
          <p:cNvSpPr>
            <a:spLocks noGrp="1"/>
          </p:cNvSpPr>
          <p:nvPr>
            <p:ph type="sldNum" sz="quarter" idx="12"/>
          </p:nvPr>
        </p:nvSpPr>
        <p:spPr/>
        <p:txBody>
          <a:bodyPr/>
          <a:lstStyle/>
          <a:p>
            <a:fld id="{1060CC13-101D-445B-86F6-6FA557178998}" type="slidenum">
              <a:rPr lang="en-US"/>
              <a:pPr/>
              <a:t>38</a:t>
            </a:fld>
            <a:endParaRPr lang="en-US"/>
          </a:p>
        </p:txBody>
      </p:sp>
      <p:sp>
        <p:nvSpPr>
          <p:cNvPr id="141315" name="Rectangle 3"/>
          <p:cNvSpPr>
            <a:spLocks noGrp="1" noChangeArrowheads="1"/>
          </p:cNvSpPr>
          <p:nvPr>
            <p:ph type="body" idx="1"/>
          </p:nvPr>
        </p:nvSpPr>
        <p:spPr>
          <a:xfrm>
            <a:off x="457200" y="1508126"/>
            <a:ext cx="8229600" cy="4525962"/>
          </a:xfrm>
        </p:spPr>
        <p:txBody>
          <a:bodyPr/>
          <a:lstStyle/>
          <a:p>
            <a:pPr>
              <a:buFontTx/>
              <a:buNone/>
            </a:pPr>
            <a:r>
              <a:rPr lang="en-US" sz="2800" u="sng" dirty="0"/>
              <a:t>Fundamental Question:</a:t>
            </a:r>
            <a:r>
              <a:rPr lang="en-US" sz="2800" dirty="0"/>
              <a:t> Is there a </a:t>
            </a:r>
            <a:r>
              <a:rPr lang="en-US" sz="2800" dirty="0">
                <a:solidFill>
                  <a:srgbClr val="FF0000"/>
                </a:solidFill>
              </a:rPr>
              <a:t>science </a:t>
            </a:r>
            <a:r>
              <a:rPr lang="en-US" sz="2800" dirty="0"/>
              <a:t>for understanding the complexity of our networks such that we can </a:t>
            </a:r>
            <a:r>
              <a:rPr lang="en-US" sz="2800" dirty="0">
                <a:solidFill>
                  <a:srgbClr val="FF0000"/>
                </a:solidFill>
              </a:rPr>
              <a:t>engineer</a:t>
            </a:r>
            <a:r>
              <a:rPr lang="en-US" sz="2800" dirty="0"/>
              <a:t> them to have predictable (or adaptable) behavior?</a:t>
            </a:r>
          </a:p>
        </p:txBody>
      </p:sp>
      <p:sp>
        <p:nvSpPr>
          <p:cNvPr id="141314" name="Rectangle 2"/>
          <p:cNvSpPr>
            <a:spLocks noGrp="1" noChangeArrowheads="1"/>
          </p:cNvSpPr>
          <p:nvPr>
            <p:ph type="title"/>
          </p:nvPr>
        </p:nvSpPr>
        <p:spPr>
          <a:xfrm>
            <a:off x="457200" y="304800"/>
            <a:ext cx="8229600" cy="1143000"/>
          </a:xfrm>
        </p:spPr>
        <p:txBody>
          <a:bodyPr/>
          <a:lstStyle/>
          <a:p>
            <a:pPr algn="ctr"/>
            <a:r>
              <a:rPr lang="en-US" dirty="0"/>
              <a:t>Challenge to the Community</a:t>
            </a:r>
          </a:p>
        </p:txBody>
      </p:sp>
      <p:grpSp>
        <p:nvGrpSpPr>
          <p:cNvPr id="2" name="Group 21"/>
          <p:cNvGrpSpPr>
            <a:grpSpLocks/>
          </p:cNvGrpSpPr>
          <p:nvPr/>
        </p:nvGrpSpPr>
        <p:grpSpPr bwMode="auto">
          <a:xfrm>
            <a:off x="2438400" y="3886200"/>
            <a:ext cx="3657600" cy="2362200"/>
            <a:chOff x="3360" y="2064"/>
            <a:chExt cx="2304" cy="1488"/>
          </a:xfrm>
        </p:grpSpPr>
        <p:sp>
          <p:nvSpPr>
            <p:cNvPr id="141330" name="Text Box 18"/>
            <p:cNvSpPr txBox="1">
              <a:spLocks noChangeArrowheads="1"/>
            </p:cNvSpPr>
            <p:nvPr/>
          </p:nvSpPr>
          <p:spPr bwMode="auto">
            <a:xfrm>
              <a:off x="3360" y="3417"/>
              <a:ext cx="2304" cy="135"/>
            </a:xfrm>
            <a:prstGeom prst="rect">
              <a:avLst/>
            </a:prstGeom>
            <a:noFill/>
            <a:ln w="9525">
              <a:noFill/>
              <a:miter lim="800000"/>
              <a:headEnd/>
              <a:tailEnd/>
            </a:ln>
            <a:effectLst/>
          </p:spPr>
          <p:txBody>
            <a:bodyPr>
              <a:spAutoFit/>
            </a:bodyPr>
            <a:lstStyle/>
            <a:p>
              <a:pPr algn="r">
                <a:spcBef>
                  <a:spcPct val="50000"/>
                </a:spcBef>
              </a:pPr>
              <a:r>
                <a:rPr lang="en-US" sz="800">
                  <a:latin typeface="Arial" charset="0"/>
                </a:rPr>
                <a:t>Credit Middleware Systems Research Group</a:t>
              </a:r>
            </a:p>
          </p:txBody>
        </p:sp>
        <p:pic>
          <p:nvPicPr>
            <p:cNvPr id="141331" name="Picture 19" descr="Diagram of Middleware"/>
            <p:cNvPicPr>
              <a:picLocks noChangeAspect="1" noChangeArrowheads="1"/>
            </p:cNvPicPr>
            <p:nvPr/>
          </p:nvPicPr>
          <p:blipFill>
            <a:blip r:embed="rId3" cstate="print"/>
            <a:srcRect/>
            <a:stretch>
              <a:fillRect/>
            </a:stretch>
          </p:blipFill>
          <p:spPr bwMode="auto">
            <a:xfrm>
              <a:off x="4080" y="2064"/>
              <a:ext cx="1530" cy="1338"/>
            </a:xfrm>
            <a:prstGeom prst="rect">
              <a:avLst/>
            </a:prstGeom>
            <a:noFill/>
          </p:spPr>
        </p:pic>
      </p:grpSp>
      <p:pic>
        <p:nvPicPr>
          <p:cNvPr id="141332" name="Picture 20" descr="Cartoon of man with magnifying glass"/>
          <p:cNvPicPr>
            <a:picLocks noChangeAspect="1" noChangeArrowheads="1"/>
          </p:cNvPicPr>
          <p:nvPr/>
        </p:nvPicPr>
        <p:blipFill>
          <a:blip r:embed="rId4" cstate="print"/>
          <a:srcRect/>
          <a:stretch>
            <a:fillRect/>
          </a:stretch>
        </p:blipFill>
        <p:spPr bwMode="auto">
          <a:xfrm>
            <a:off x="2209800" y="3276600"/>
            <a:ext cx="1220788" cy="1295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a:t>Jeannette M. Wing</a:t>
            </a:r>
          </a:p>
        </p:txBody>
      </p:sp>
      <p:sp>
        <p:nvSpPr>
          <p:cNvPr id="29" name="Slide Number Placeholder 5"/>
          <p:cNvSpPr>
            <a:spLocks noGrp="1"/>
          </p:cNvSpPr>
          <p:nvPr>
            <p:ph type="sldNum" sz="quarter" idx="12"/>
          </p:nvPr>
        </p:nvSpPr>
        <p:spPr/>
        <p:txBody>
          <a:bodyPr/>
          <a:lstStyle/>
          <a:p>
            <a:fld id="{85FD05B3-A9FE-4162-88A9-3C94FBE825F0}" type="slidenum">
              <a:rPr lang="en-US"/>
              <a:pPr/>
              <a:t>39</a:t>
            </a:fld>
            <a:endParaRPr lang="en-US"/>
          </a:p>
        </p:txBody>
      </p:sp>
      <p:sp>
        <p:nvSpPr>
          <p:cNvPr id="226306" name="Rectangle 2"/>
          <p:cNvSpPr>
            <a:spLocks noGrp="1" noChangeArrowheads="1"/>
          </p:cNvSpPr>
          <p:nvPr>
            <p:ph type="title"/>
          </p:nvPr>
        </p:nvSpPr>
        <p:spPr>
          <a:xfrm>
            <a:off x="-228600" y="0"/>
            <a:ext cx="9601200" cy="1143000"/>
          </a:xfrm>
        </p:spPr>
        <p:txBody>
          <a:bodyPr/>
          <a:lstStyle/>
          <a:p>
            <a:pPr algn="ctr"/>
            <a:r>
              <a:rPr lang="en-US" sz="2800" dirty="0"/>
              <a:t>Network Science and </a:t>
            </a:r>
            <a:r>
              <a:rPr lang="en-US" sz="2800" dirty="0" smtClean="0"/>
              <a:t>Engineering: Fundamental </a:t>
            </a:r>
            <a:r>
              <a:rPr lang="en-US" sz="2800" dirty="0"/>
              <a:t>Challenges </a:t>
            </a:r>
          </a:p>
        </p:txBody>
      </p:sp>
      <p:grpSp>
        <p:nvGrpSpPr>
          <p:cNvPr id="2" name="Group 3"/>
          <p:cNvGrpSpPr>
            <a:grpSpLocks/>
          </p:cNvGrpSpPr>
          <p:nvPr/>
        </p:nvGrpSpPr>
        <p:grpSpPr bwMode="auto">
          <a:xfrm>
            <a:off x="609600" y="2133600"/>
            <a:ext cx="6553200" cy="4327525"/>
            <a:chOff x="384" y="1344"/>
            <a:chExt cx="4128" cy="2726"/>
          </a:xfrm>
        </p:grpSpPr>
        <p:sp>
          <p:nvSpPr>
            <p:cNvPr id="226308" name="Text Box 4"/>
            <p:cNvSpPr txBox="1">
              <a:spLocks noChangeArrowheads="1"/>
            </p:cNvSpPr>
            <p:nvPr/>
          </p:nvSpPr>
          <p:spPr bwMode="auto">
            <a:xfrm>
              <a:off x="384" y="1344"/>
              <a:ext cx="3696" cy="403"/>
            </a:xfrm>
            <a:prstGeom prst="rect">
              <a:avLst/>
            </a:prstGeom>
            <a:solidFill>
              <a:srgbClr val="DDDDDD"/>
            </a:solidFill>
            <a:ln w="9525">
              <a:noFill/>
              <a:miter lim="800000"/>
              <a:headEnd/>
              <a:tailEnd/>
            </a:ln>
            <a:effectLst/>
          </p:spPr>
          <p:txBody>
            <a:bodyPr>
              <a:spAutoFit/>
            </a:bodyPr>
            <a:lstStyle/>
            <a:p>
              <a:pPr>
                <a:spcBef>
                  <a:spcPct val="50000"/>
                </a:spcBef>
              </a:pPr>
              <a:r>
                <a:rPr lang="en-US" sz="1200"/>
                <a:t>- Understand emergent behaviors, local–global interactions, system failures and/or degradations</a:t>
              </a:r>
              <a:br>
                <a:rPr lang="en-US" sz="1200"/>
              </a:br>
              <a:r>
                <a:rPr lang="en-US" sz="1200"/>
                <a:t>- Develop models that accurately predict and control network behaviors</a:t>
              </a:r>
            </a:p>
          </p:txBody>
        </p:sp>
        <p:sp>
          <p:nvSpPr>
            <p:cNvPr id="226309" name="Text Box 5"/>
            <p:cNvSpPr txBox="1">
              <a:spLocks noChangeArrowheads="1"/>
            </p:cNvSpPr>
            <p:nvPr/>
          </p:nvSpPr>
          <p:spPr bwMode="auto">
            <a:xfrm>
              <a:off x="384" y="2448"/>
              <a:ext cx="3888" cy="518"/>
            </a:xfrm>
            <a:prstGeom prst="rect">
              <a:avLst/>
            </a:prstGeom>
            <a:solidFill>
              <a:srgbClr val="DDDDDD"/>
            </a:solidFill>
            <a:ln w="9525">
              <a:noFill/>
              <a:miter lim="800000"/>
              <a:headEnd/>
              <a:tailEnd/>
            </a:ln>
            <a:effectLst/>
          </p:spPr>
          <p:txBody>
            <a:bodyPr>
              <a:spAutoFit/>
            </a:bodyPr>
            <a:lstStyle/>
            <a:p>
              <a:pPr>
                <a:spcBef>
                  <a:spcPct val="50000"/>
                </a:spcBef>
              </a:pPr>
              <a:r>
                <a:rPr lang="en-US" sz="1200"/>
                <a:t>- Develop architectures for self-evolving, robust, manageable future networks</a:t>
              </a:r>
              <a:br>
                <a:rPr lang="en-US" sz="1200"/>
              </a:br>
              <a:r>
                <a:rPr lang="en-US" sz="1200"/>
                <a:t>- Develop design principles for seamless mobility support</a:t>
              </a:r>
              <a:br>
                <a:rPr lang="en-US" sz="1200"/>
              </a:br>
              <a:r>
                <a:rPr lang="en-US" sz="1200"/>
                <a:t>- Leverage optical and wireless substrates for reliability and performance</a:t>
              </a:r>
              <a:br>
                <a:rPr lang="en-US" sz="1200"/>
              </a:br>
              <a:r>
                <a:rPr lang="en-US" sz="1200"/>
                <a:t>- Understand the fundamental potential and limitations of technology</a:t>
              </a:r>
              <a:endParaRPr lang="en-US"/>
            </a:p>
          </p:txBody>
        </p:sp>
        <p:sp>
          <p:nvSpPr>
            <p:cNvPr id="226310" name="Rectangle 6"/>
            <p:cNvSpPr>
              <a:spLocks noChangeArrowheads="1"/>
            </p:cNvSpPr>
            <p:nvPr/>
          </p:nvSpPr>
          <p:spPr bwMode="auto">
            <a:xfrm>
              <a:off x="384" y="3552"/>
              <a:ext cx="4128" cy="518"/>
            </a:xfrm>
            <a:prstGeom prst="rect">
              <a:avLst/>
            </a:prstGeom>
            <a:solidFill>
              <a:srgbClr val="DDDDDD"/>
            </a:solidFill>
            <a:ln w="9525">
              <a:noFill/>
              <a:miter lim="800000"/>
              <a:headEnd/>
              <a:tailEnd/>
            </a:ln>
            <a:effectLst/>
          </p:spPr>
          <p:txBody>
            <a:bodyPr>
              <a:spAutoFit/>
            </a:bodyPr>
            <a:lstStyle/>
            <a:p>
              <a:r>
                <a:rPr lang="en-US" sz="1200"/>
                <a:t>- Design secure, survivable, persistent systems, especially when under attack</a:t>
              </a:r>
            </a:p>
            <a:p>
              <a:r>
                <a:rPr lang="en-US" sz="1200"/>
                <a:t>- Understand technical, economic and legal design trade-offs, enable privacy protection</a:t>
              </a:r>
            </a:p>
            <a:p>
              <a:r>
                <a:rPr lang="en-US" sz="1200"/>
                <a:t>- Explore AI-inspired and game-theoretic paradigms for resource and performance optimization  </a:t>
              </a:r>
            </a:p>
          </p:txBody>
        </p:sp>
      </p:grpSp>
      <p:grpSp>
        <p:nvGrpSpPr>
          <p:cNvPr id="3" name="Group 7"/>
          <p:cNvGrpSpPr>
            <a:grpSpLocks/>
          </p:cNvGrpSpPr>
          <p:nvPr/>
        </p:nvGrpSpPr>
        <p:grpSpPr bwMode="auto">
          <a:xfrm>
            <a:off x="0" y="1600200"/>
            <a:ext cx="2057400" cy="3886200"/>
            <a:chOff x="0" y="1008"/>
            <a:chExt cx="1296" cy="2448"/>
          </a:xfrm>
        </p:grpSpPr>
        <p:sp>
          <p:nvSpPr>
            <p:cNvPr id="226312" name="Text Box 8"/>
            <p:cNvSpPr txBox="1">
              <a:spLocks noChangeArrowheads="1"/>
            </p:cNvSpPr>
            <p:nvPr/>
          </p:nvSpPr>
          <p:spPr bwMode="auto">
            <a:xfrm>
              <a:off x="0" y="1008"/>
              <a:ext cx="816" cy="288"/>
            </a:xfrm>
            <a:prstGeom prst="rect">
              <a:avLst/>
            </a:prstGeom>
            <a:noFill/>
            <a:ln w="9525">
              <a:noFill/>
              <a:miter lim="800000"/>
              <a:headEnd/>
              <a:tailEnd/>
            </a:ln>
            <a:effectLst/>
          </p:spPr>
          <p:txBody>
            <a:bodyPr>
              <a:spAutoFit/>
            </a:bodyPr>
            <a:lstStyle/>
            <a:p>
              <a:pPr>
                <a:spcBef>
                  <a:spcPct val="50000"/>
                </a:spcBef>
              </a:pPr>
              <a:r>
                <a:rPr lang="en-US" sz="2400"/>
                <a:t>Science</a:t>
              </a:r>
            </a:p>
          </p:txBody>
        </p:sp>
        <p:sp>
          <p:nvSpPr>
            <p:cNvPr id="226313" name="Text Box 9"/>
            <p:cNvSpPr txBox="1">
              <a:spLocks noChangeArrowheads="1"/>
            </p:cNvSpPr>
            <p:nvPr/>
          </p:nvSpPr>
          <p:spPr bwMode="auto">
            <a:xfrm>
              <a:off x="0" y="2088"/>
              <a:ext cx="1296" cy="288"/>
            </a:xfrm>
            <a:prstGeom prst="rect">
              <a:avLst/>
            </a:prstGeom>
            <a:noFill/>
            <a:ln w="9525">
              <a:noFill/>
              <a:miter lim="800000"/>
              <a:headEnd/>
              <a:tailEnd/>
            </a:ln>
            <a:effectLst/>
          </p:spPr>
          <p:txBody>
            <a:bodyPr>
              <a:spAutoFit/>
            </a:bodyPr>
            <a:lstStyle/>
            <a:p>
              <a:pPr>
                <a:spcBef>
                  <a:spcPct val="50000"/>
                </a:spcBef>
              </a:pPr>
              <a:r>
                <a:rPr lang="en-US" sz="2400"/>
                <a:t>Technology</a:t>
              </a:r>
            </a:p>
          </p:txBody>
        </p:sp>
        <p:sp>
          <p:nvSpPr>
            <p:cNvPr id="226314" name="Text Box 10"/>
            <p:cNvSpPr txBox="1">
              <a:spLocks noChangeArrowheads="1"/>
            </p:cNvSpPr>
            <p:nvPr/>
          </p:nvSpPr>
          <p:spPr bwMode="auto">
            <a:xfrm>
              <a:off x="0" y="3168"/>
              <a:ext cx="960" cy="288"/>
            </a:xfrm>
            <a:prstGeom prst="rect">
              <a:avLst/>
            </a:prstGeom>
            <a:noFill/>
            <a:ln w="9525">
              <a:noFill/>
              <a:miter lim="800000"/>
              <a:headEnd/>
              <a:tailEnd/>
            </a:ln>
            <a:effectLst/>
          </p:spPr>
          <p:txBody>
            <a:bodyPr>
              <a:spAutoFit/>
            </a:bodyPr>
            <a:lstStyle/>
            <a:p>
              <a:pPr>
                <a:spcBef>
                  <a:spcPct val="50000"/>
                </a:spcBef>
              </a:pPr>
              <a:r>
                <a:rPr lang="en-US" sz="2400"/>
                <a:t>Society</a:t>
              </a:r>
            </a:p>
          </p:txBody>
        </p:sp>
      </p:grpSp>
      <p:grpSp>
        <p:nvGrpSpPr>
          <p:cNvPr id="4" name="Group 11"/>
          <p:cNvGrpSpPr>
            <a:grpSpLocks/>
          </p:cNvGrpSpPr>
          <p:nvPr/>
        </p:nvGrpSpPr>
        <p:grpSpPr bwMode="auto">
          <a:xfrm>
            <a:off x="1219200" y="4876800"/>
            <a:ext cx="8001000" cy="1433513"/>
            <a:chOff x="768" y="3072"/>
            <a:chExt cx="5040" cy="903"/>
          </a:xfrm>
        </p:grpSpPr>
        <p:sp>
          <p:nvSpPr>
            <p:cNvPr id="226316" name="Text Box 12"/>
            <p:cNvSpPr txBox="1">
              <a:spLocks noChangeArrowheads="1"/>
            </p:cNvSpPr>
            <p:nvPr/>
          </p:nvSpPr>
          <p:spPr bwMode="auto">
            <a:xfrm>
              <a:off x="1344" y="3072"/>
              <a:ext cx="3360" cy="442"/>
            </a:xfrm>
            <a:prstGeom prst="rect">
              <a:avLst/>
            </a:prstGeom>
            <a:noFill/>
            <a:ln w="9525">
              <a:noFill/>
              <a:miter lim="800000"/>
              <a:headEnd/>
              <a:tailEnd/>
            </a:ln>
            <a:effectLst/>
          </p:spPr>
          <p:txBody>
            <a:bodyPr>
              <a:spAutoFit/>
            </a:bodyPr>
            <a:lstStyle/>
            <a:p>
              <a:r>
                <a:rPr lang="en-US" sz="2000">
                  <a:solidFill>
                    <a:srgbClr val="FF0000"/>
                  </a:solidFill>
                </a:rPr>
                <a:t>Enable new applications and new economies, while ensuring security and privacy</a:t>
              </a:r>
            </a:p>
          </p:txBody>
        </p:sp>
        <p:sp>
          <p:nvSpPr>
            <p:cNvPr id="226317" name="Line 13" descr="arrow"/>
            <p:cNvSpPr>
              <a:spLocks noChangeShapeType="1"/>
            </p:cNvSpPr>
            <p:nvPr/>
          </p:nvSpPr>
          <p:spPr bwMode="auto">
            <a:xfrm>
              <a:off x="4080" y="3408"/>
              <a:ext cx="384" cy="0"/>
            </a:xfrm>
            <a:prstGeom prst="line">
              <a:avLst/>
            </a:prstGeom>
            <a:noFill/>
            <a:ln w="9525">
              <a:solidFill>
                <a:schemeClr val="tx1"/>
              </a:solidFill>
              <a:round/>
              <a:headEnd/>
              <a:tailEnd type="triangle" w="med" len="med"/>
            </a:ln>
            <a:effectLst/>
          </p:spPr>
          <p:txBody>
            <a:bodyPr/>
            <a:lstStyle/>
            <a:p>
              <a:endParaRPr lang="en-US"/>
            </a:p>
          </p:txBody>
        </p:sp>
        <p:sp>
          <p:nvSpPr>
            <p:cNvPr id="226318" name="Text Box 14"/>
            <p:cNvSpPr txBox="1">
              <a:spLocks noChangeArrowheads="1"/>
            </p:cNvSpPr>
            <p:nvPr/>
          </p:nvSpPr>
          <p:spPr bwMode="auto">
            <a:xfrm>
              <a:off x="4608" y="3301"/>
              <a:ext cx="1200" cy="674"/>
            </a:xfrm>
            <a:prstGeom prst="rect">
              <a:avLst/>
            </a:prstGeom>
            <a:solidFill>
              <a:srgbClr val="FFFF66"/>
            </a:solidFill>
            <a:ln w="9525">
              <a:noFill/>
              <a:miter lim="800000"/>
              <a:headEnd/>
              <a:tailEnd/>
            </a:ln>
            <a:effectLst/>
          </p:spPr>
          <p:txBody>
            <a:bodyPr>
              <a:spAutoFit/>
            </a:bodyPr>
            <a:lstStyle/>
            <a:p>
              <a:pPr>
                <a:spcBef>
                  <a:spcPct val="50000"/>
                </a:spcBef>
              </a:pPr>
              <a:r>
                <a:rPr lang="en-US" sz="1600"/>
                <a:t>Security, privacy, economics, AI, social science researchers</a:t>
              </a:r>
            </a:p>
          </p:txBody>
        </p:sp>
        <p:sp>
          <p:nvSpPr>
            <p:cNvPr id="226319" name="Line 15" descr="arrow"/>
            <p:cNvSpPr>
              <a:spLocks noChangeShapeType="1"/>
            </p:cNvSpPr>
            <p:nvPr/>
          </p:nvSpPr>
          <p:spPr bwMode="auto">
            <a:xfrm>
              <a:off x="768" y="3312"/>
              <a:ext cx="528" cy="0"/>
            </a:xfrm>
            <a:prstGeom prst="line">
              <a:avLst/>
            </a:prstGeom>
            <a:noFill/>
            <a:ln w="9525">
              <a:solidFill>
                <a:schemeClr val="tx1"/>
              </a:solidFill>
              <a:round/>
              <a:headEnd/>
              <a:tailEnd type="triangle" w="med" len="med"/>
            </a:ln>
            <a:effectLst/>
          </p:spPr>
          <p:txBody>
            <a:bodyPr/>
            <a:lstStyle/>
            <a:p>
              <a:endParaRPr lang="en-US"/>
            </a:p>
          </p:txBody>
        </p:sp>
      </p:grpSp>
      <p:grpSp>
        <p:nvGrpSpPr>
          <p:cNvPr id="5" name="Group 16"/>
          <p:cNvGrpSpPr>
            <a:grpSpLocks/>
          </p:cNvGrpSpPr>
          <p:nvPr/>
        </p:nvGrpSpPr>
        <p:grpSpPr bwMode="auto">
          <a:xfrm>
            <a:off x="1219200" y="1371600"/>
            <a:ext cx="7924800" cy="1390650"/>
            <a:chOff x="816" y="864"/>
            <a:chExt cx="4944" cy="876"/>
          </a:xfrm>
        </p:grpSpPr>
        <p:sp>
          <p:nvSpPr>
            <p:cNvPr id="226321" name="Text Box 17"/>
            <p:cNvSpPr txBox="1">
              <a:spLocks noChangeArrowheads="1"/>
            </p:cNvSpPr>
            <p:nvPr/>
          </p:nvSpPr>
          <p:spPr bwMode="auto">
            <a:xfrm>
              <a:off x="4608" y="912"/>
              <a:ext cx="1152" cy="828"/>
            </a:xfrm>
            <a:prstGeom prst="rect">
              <a:avLst/>
            </a:prstGeom>
            <a:solidFill>
              <a:srgbClr val="FFFF66"/>
            </a:solidFill>
            <a:ln w="9525">
              <a:noFill/>
              <a:miter lim="800000"/>
              <a:headEnd/>
              <a:tailEnd/>
            </a:ln>
            <a:effectLst/>
          </p:spPr>
          <p:txBody>
            <a:bodyPr>
              <a:spAutoFit/>
            </a:bodyPr>
            <a:lstStyle/>
            <a:p>
              <a:pPr>
                <a:spcBef>
                  <a:spcPct val="50000"/>
                </a:spcBef>
              </a:pPr>
              <a:r>
                <a:rPr lang="en-US" sz="1600"/>
                <a:t>Network science, comm’ns and</a:t>
              </a:r>
              <a:br>
                <a:rPr lang="en-US" sz="1600"/>
              </a:br>
              <a:r>
                <a:rPr lang="en-US" sz="1600"/>
                <a:t>information theory researchers</a:t>
              </a:r>
            </a:p>
          </p:txBody>
        </p:sp>
        <p:sp>
          <p:nvSpPr>
            <p:cNvPr id="226322" name="Line 18" descr="arrow"/>
            <p:cNvSpPr>
              <a:spLocks noChangeShapeType="1"/>
            </p:cNvSpPr>
            <p:nvPr/>
          </p:nvSpPr>
          <p:spPr bwMode="auto">
            <a:xfrm>
              <a:off x="3696" y="1200"/>
              <a:ext cx="816" cy="0"/>
            </a:xfrm>
            <a:prstGeom prst="line">
              <a:avLst/>
            </a:prstGeom>
            <a:noFill/>
            <a:ln w="9525">
              <a:solidFill>
                <a:schemeClr val="tx1"/>
              </a:solidFill>
              <a:round/>
              <a:headEnd/>
              <a:tailEnd type="triangle" w="med" len="med"/>
            </a:ln>
            <a:effectLst/>
          </p:spPr>
          <p:txBody>
            <a:bodyPr/>
            <a:lstStyle/>
            <a:p>
              <a:endParaRPr lang="en-US"/>
            </a:p>
          </p:txBody>
        </p:sp>
        <p:sp>
          <p:nvSpPr>
            <p:cNvPr id="226323" name="Line 19" descr="arrow"/>
            <p:cNvSpPr>
              <a:spLocks noChangeShapeType="1"/>
            </p:cNvSpPr>
            <p:nvPr/>
          </p:nvSpPr>
          <p:spPr bwMode="auto">
            <a:xfrm>
              <a:off x="816" y="1152"/>
              <a:ext cx="528" cy="0"/>
            </a:xfrm>
            <a:prstGeom prst="line">
              <a:avLst/>
            </a:prstGeom>
            <a:noFill/>
            <a:ln w="9525">
              <a:solidFill>
                <a:schemeClr val="tx1"/>
              </a:solidFill>
              <a:round/>
              <a:headEnd/>
              <a:tailEnd type="triangle" w="med" len="med"/>
            </a:ln>
            <a:effectLst/>
          </p:spPr>
          <p:txBody>
            <a:bodyPr/>
            <a:lstStyle/>
            <a:p>
              <a:endParaRPr lang="en-US"/>
            </a:p>
          </p:txBody>
        </p:sp>
        <p:sp>
          <p:nvSpPr>
            <p:cNvPr id="226324" name="Text Box 20"/>
            <p:cNvSpPr txBox="1">
              <a:spLocks noChangeArrowheads="1"/>
            </p:cNvSpPr>
            <p:nvPr/>
          </p:nvSpPr>
          <p:spPr bwMode="auto">
            <a:xfrm>
              <a:off x="1344" y="864"/>
              <a:ext cx="2400" cy="442"/>
            </a:xfrm>
            <a:prstGeom prst="rect">
              <a:avLst/>
            </a:prstGeom>
            <a:noFill/>
            <a:ln w="9525">
              <a:noFill/>
              <a:miter lim="800000"/>
              <a:headEnd/>
              <a:tailEnd/>
            </a:ln>
            <a:effectLst/>
          </p:spPr>
          <p:txBody>
            <a:bodyPr>
              <a:spAutoFit/>
            </a:bodyPr>
            <a:lstStyle/>
            <a:p>
              <a:r>
                <a:rPr lang="en-US" sz="2000">
                  <a:solidFill>
                    <a:srgbClr val="FF0000"/>
                  </a:solidFill>
                </a:rPr>
                <a:t>Understand the complexity of large-scale networks</a:t>
              </a:r>
            </a:p>
          </p:txBody>
        </p:sp>
      </p:grpSp>
      <p:grpSp>
        <p:nvGrpSpPr>
          <p:cNvPr id="6" name="Group 21"/>
          <p:cNvGrpSpPr>
            <a:grpSpLocks/>
          </p:cNvGrpSpPr>
          <p:nvPr/>
        </p:nvGrpSpPr>
        <p:grpSpPr bwMode="auto">
          <a:xfrm>
            <a:off x="1676400" y="3200400"/>
            <a:ext cx="7467600" cy="1314450"/>
            <a:chOff x="1056" y="2016"/>
            <a:chExt cx="4704" cy="828"/>
          </a:xfrm>
        </p:grpSpPr>
        <p:sp>
          <p:nvSpPr>
            <p:cNvPr id="226326" name="Text Box 22"/>
            <p:cNvSpPr txBox="1">
              <a:spLocks noChangeArrowheads="1"/>
            </p:cNvSpPr>
            <p:nvPr/>
          </p:nvSpPr>
          <p:spPr bwMode="auto">
            <a:xfrm>
              <a:off x="4608" y="2016"/>
              <a:ext cx="1152" cy="828"/>
            </a:xfrm>
            <a:prstGeom prst="rect">
              <a:avLst/>
            </a:prstGeom>
            <a:solidFill>
              <a:srgbClr val="FFFF66"/>
            </a:solidFill>
            <a:ln w="9525">
              <a:noFill/>
              <a:miter lim="800000"/>
              <a:headEnd/>
              <a:tailEnd/>
            </a:ln>
            <a:effectLst/>
          </p:spPr>
          <p:txBody>
            <a:bodyPr>
              <a:spAutoFit/>
            </a:bodyPr>
            <a:lstStyle/>
            <a:p>
              <a:pPr>
                <a:spcBef>
                  <a:spcPct val="50000"/>
                </a:spcBef>
              </a:pPr>
              <a:r>
                <a:rPr lang="en-US" sz="1600"/>
                <a:t>Networking, distributed systems, optical, and wireless, researchers</a:t>
              </a:r>
            </a:p>
          </p:txBody>
        </p:sp>
        <p:sp>
          <p:nvSpPr>
            <p:cNvPr id="226327" name="Line 23" descr="arrow"/>
            <p:cNvSpPr>
              <a:spLocks noChangeShapeType="1"/>
            </p:cNvSpPr>
            <p:nvPr/>
          </p:nvSpPr>
          <p:spPr bwMode="auto">
            <a:xfrm>
              <a:off x="3696" y="2256"/>
              <a:ext cx="816" cy="0"/>
            </a:xfrm>
            <a:prstGeom prst="line">
              <a:avLst/>
            </a:prstGeom>
            <a:noFill/>
            <a:ln w="9525">
              <a:solidFill>
                <a:schemeClr val="tx1"/>
              </a:solidFill>
              <a:round/>
              <a:headEnd/>
              <a:tailEnd type="triangle" w="med" len="med"/>
            </a:ln>
            <a:effectLst/>
          </p:spPr>
          <p:txBody>
            <a:bodyPr/>
            <a:lstStyle/>
            <a:p>
              <a:endParaRPr lang="en-US"/>
            </a:p>
          </p:txBody>
        </p:sp>
        <p:sp>
          <p:nvSpPr>
            <p:cNvPr id="226328" name="Line 24" descr="arrow"/>
            <p:cNvSpPr>
              <a:spLocks noChangeShapeType="1"/>
            </p:cNvSpPr>
            <p:nvPr/>
          </p:nvSpPr>
          <p:spPr bwMode="auto">
            <a:xfrm>
              <a:off x="1056" y="2256"/>
              <a:ext cx="288" cy="0"/>
            </a:xfrm>
            <a:prstGeom prst="line">
              <a:avLst/>
            </a:prstGeom>
            <a:noFill/>
            <a:ln w="9525">
              <a:solidFill>
                <a:schemeClr val="tx1"/>
              </a:solidFill>
              <a:round/>
              <a:headEnd/>
              <a:tailEnd type="triangle" w="med" len="med"/>
            </a:ln>
            <a:effectLst/>
          </p:spPr>
          <p:txBody>
            <a:bodyPr/>
            <a:lstStyle/>
            <a:p>
              <a:endParaRPr lang="en-US"/>
            </a:p>
          </p:txBody>
        </p:sp>
        <p:sp>
          <p:nvSpPr>
            <p:cNvPr id="226329" name="Text Box 25"/>
            <p:cNvSpPr txBox="1">
              <a:spLocks noChangeArrowheads="1"/>
            </p:cNvSpPr>
            <p:nvPr/>
          </p:nvSpPr>
          <p:spPr bwMode="auto">
            <a:xfrm>
              <a:off x="1344" y="2016"/>
              <a:ext cx="2496" cy="442"/>
            </a:xfrm>
            <a:prstGeom prst="rect">
              <a:avLst/>
            </a:prstGeom>
            <a:noFill/>
            <a:ln w="9525">
              <a:noFill/>
              <a:miter lim="800000"/>
              <a:headEnd/>
              <a:tailEnd/>
            </a:ln>
            <a:effectLst/>
          </p:spPr>
          <p:txBody>
            <a:bodyPr>
              <a:spAutoFit/>
            </a:bodyPr>
            <a:lstStyle/>
            <a:p>
              <a:r>
                <a:rPr lang="en-US" sz="2000">
                  <a:solidFill>
                    <a:srgbClr val="FF0000"/>
                  </a:solidFill>
                </a:rPr>
                <a:t>Develop new architectures, exploiting new substrates</a:t>
              </a: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a:noFill/>
        </p:spPr>
        <p:txBody>
          <a:bodyPr/>
          <a:lstStyle/>
          <a:p>
            <a:fld id="{4F7B5620-F74C-4C1F-B819-FC84595BB3F5}" type="slidenum">
              <a:rPr lang="en-US" smtClean="0"/>
              <a:pPr/>
              <a:t>4</a:t>
            </a:fld>
            <a:endParaRPr lang="en-US" sz="1400" smtClean="0"/>
          </a:p>
        </p:txBody>
      </p:sp>
      <p:sp>
        <p:nvSpPr>
          <p:cNvPr id="23555" name="Rectangle 2"/>
          <p:cNvSpPr>
            <a:spLocks noChangeArrowheads="1"/>
          </p:cNvSpPr>
          <p:nvPr/>
        </p:nvSpPr>
        <p:spPr bwMode="auto">
          <a:xfrm>
            <a:off x="2451100" y="144463"/>
            <a:ext cx="4208463" cy="847725"/>
          </a:xfrm>
          <a:prstGeom prst="rect">
            <a:avLst/>
          </a:prstGeom>
          <a:solidFill>
            <a:srgbClr val="FFFF00"/>
          </a:solidFill>
          <a:ln w="9525">
            <a:solidFill>
              <a:srgbClr val="FFFF00"/>
            </a:solidFill>
            <a:miter lim="800000"/>
            <a:headEnd/>
            <a:tailEnd/>
          </a:ln>
        </p:spPr>
        <p:txBody>
          <a:bodyPr wrap="none" anchor="ctr"/>
          <a:lstStyle/>
          <a:p>
            <a:pPr eaLnBrk="0" hangingPunct="0"/>
            <a:endParaRPr lang="en-US"/>
          </a:p>
        </p:txBody>
      </p:sp>
      <p:sp>
        <p:nvSpPr>
          <p:cNvPr id="23556" name="Title 1" descr="Various company logos"/>
          <p:cNvSpPr>
            <a:spLocks noGrp="1"/>
          </p:cNvSpPr>
          <p:nvPr>
            <p:ph type="title" idx="4294967295"/>
          </p:nvPr>
        </p:nvSpPr>
        <p:spPr>
          <a:xfrm>
            <a:off x="36513" y="0"/>
            <a:ext cx="9069387" cy="1143000"/>
          </a:xfrm>
        </p:spPr>
        <p:txBody>
          <a:bodyPr/>
          <a:lstStyle/>
          <a:p>
            <a:pPr algn="ctr"/>
            <a:r>
              <a:rPr lang="en-US" smtClean="0"/>
              <a:t>Economic Impact</a:t>
            </a:r>
          </a:p>
        </p:txBody>
      </p:sp>
      <p:pic>
        <p:nvPicPr>
          <p:cNvPr id="23557" name="Picture 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3558" name="Picture 5"/>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3559" name="Picture 6"/>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3560" name="Picture 7"/>
          <p:cNvPicPr>
            <a:picLocks noChangeAspect="1" noChangeArrowheads="1"/>
          </p:cNvPicPr>
          <p:nvPr/>
        </p:nvPicPr>
        <p:blipFill>
          <a:blip r:embed="rId4" cstate="print"/>
          <a:srcRect/>
          <a:stretch>
            <a:fillRect/>
          </a:stretch>
        </p:blipFill>
        <p:spPr bwMode="auto">
          <a:xfrm>
            <a:off x="-6565900" y="-1422400"/>
            <a:ext cx="1428750" cy="285750"/>
          </a:xfrm>
          <a:prstGeom prst="rect">
            <a:avLst/>
          </a:prstGeom>
          <a:noFill/>
          <a:ln w="9525">
            <a:noFill/>
            <a:miter lim="800000"/>
            <a:headEnd/>
            <a:tailEnd/>
          </a:ln>
        </p:spPr>
      </p:pic>
      <p:grpSp>
        <p:nvGrpSpPr>
          <p:cNvPr id="2" name="Group 85" descr="Various company logos"/>
          <p:cNvGrpSpPr>
            <a:grpSpLocks/>
          </p:cNvGrpSpPr>
          <p:nvPr/>
        </p:nvGrpSpPr>
        <p:grpSpPr bwMode="auto">
          <a:xfrm>
            <a:off x="3430588" y="4562475"/>
            <a:ext cx="5662612" cy="2195513"/>
            <a:chOff x="2178" y="2846"/>
            <a:chExt cx="3567" cy="1383"/>
          </a:xfrm>
        </p:grpSpPr>
        <p:pic>
          <p:nvPicPr>
            <p:cNvPr id="23602" name="Picture 17"/>
            <p:cNvPicPr>
              <a:picLocks noChangeAspect="1" noChangeArrowheads="1"/>
            </p:cNvPicPr>
            <p:nvPr/>
          </p:nvPicPr>
          <p:blipFill>
            <a:blip r:embed="rId5" cstate="print"/>
            <a:srcRect/>
            <a:stretch>
              <a:fillRect/>
            </a:stretch>
          </p:blipFill>
          <p:spPr bwMode="auto">
            <a:xfrm>
              <a:off x="2969" y="3422"/>
              <a:ext cx="840" cy="600"/>
            </a:xfrm>
            <a:prstGeom prst="rect">
              <a:avLst/>
            </a:prstGeom>
            <a:noFill/>
            <a:ln w="9525">
              <a:noFill/>
              <a:miter lim="800000"/>
              <a:headEnd/>
              <a:tailEnd/>
            </a:ln>
          </p:spPr>
        </p:pic>
        <p:pic>
          <p:nvPicPr>
            <p:cNvPr id="23603" name="Picture 18"/>
            <p:cNvPicPr>
              <a:picLocks noChangeAspect="1" noChangeArrowheads="1"/>
            </p:cNvPicPr>
            <p:nvPr/>
          </p:nvPicPr>
          <p:blipFill>
            <a:blip r:embed="rId6" cstate="print"/>
            <a:srcRect/>
            <a:stretch>
              <a:fillRect/>
            </a:stretch>
          </p:blipFill>
          <p:spPr bwMode="auto">
            <a:xfrm>
              <a:off x="3945" y="3722"/>
              <a:ext cx="1800" cy="390"/>
            </a:xfrm>
            <a:prstGeom prst="rect">
              <a:avLst/>
            </a:prstGeom>
            <a:noFill/>
            <a:ln w="9525">
              <a:noFill/>
              <a:miter lim="800000"/>
              <a:headEnd/>
              <a:tailEnd/>
            </a:ln>
          </p:spPr>
        </p:pic>
        <p:pic>
          <p:nvPicPr>
            <p:cNvPr id="23604" name="Picture 28"/>
            <p:cNvPicPr>
              <a:picLocks noChangeAspect="1" noChangeArrowheads="1"/>
            </p:cNvPicPr>
            <p:nvPr/>
          </p:nvPicPr>
          <p:blipFill>
            <a:blip r:embed="rId7" cstate="print"/>
            <a:srcRect/>
            <a:stretch>
              <a:fillRect/>
            </a:stretch>
          </p:blipFill>
          <p:spPr bwMode="auto">
            <a:xfrm>
              <a:off x="4812" y="3023"/>
              <a:ext cx="810" cy="330"/>
            </a:xfrm>
            <a:prstGeom prst="rect">
              <a:avLst/>
            </a:prstGeom>
            <a:noFill/>
            <a:ln w="9525">
              <a:noFill/>
              <a:miter lim="800000"/>
              <a:headEnd/>
              <a:tailEnd/>
            </a:ln>
          </p:spPr>
        </p:pic>
        <p:pic>
          <p:nvPicPr>
            <p:cNvPr id="23605" name="Picture 31"/>
            <p:cNvPicPr>
              <a:picLocks noChangeAspect="1" noChangeArrowheads="1"/>
            </p:cNvPicPr>
            <p:nvPr/>
          </p:nvPicPr>
          <p:blipFill>
            <a:blip r:embed="rId8" cstate="print"/>
            <a:srcRect/>
            <a:stretch>
              <a:fillRect/>
            </a:stretch>
          </p:blipFill>
          <p:spPr bwMode="auto">
            <a:xfrm>
              <a:off x="2178" y="3995"/>
              <a:ext cx="900" cy="234"/>
            </a:xfrm>
            <a:prstGeom prst="rect">
              <a:avLst/>
            </a:prstGeom>
            <a:noFill/>
            <a:ln w="9525">
              <a:noFill/>
              <a:miter lim="800000"/>
              <a:headEnd/>
              <a:tailEnd/>
            </a:ln>
          </p:spPr>
        </p:pic>
        <p:pic>
          <p:nvPicPr>
            <p:cNvPr id="23606" name="Picture 32"/>
            <p:cNvPicPr>
              <a:picLocks noChangeAspect="1" noChangeArrowheads="1"/>
            </p:cNvPicPr>
            <p:nvPr/>
          </p:nvPicPr>
          <p:blipFill>
            <a:blip r:embed="rId9" cstate="print"/>
            <a:srcRect/>
            <a:stretch>
              <a:fillRect/>
            </a:stretch>
          </p:blipFill>
          <p:spPr bwMode="auto">
            <a:xfrm>
              <a:off x="3740" y="3137"/>
              <a:ext cx="1038" cy="432"/>
            </a:xfrm>
            <a:prstGeom prst="rect">
              <a:avLst/>
            </a:prstGeom>
            <a:noFill/>
            <a:ln w="9525">
              <a:noFill/>
              <a:miter lim="800000"/>
              <a:headEnd/>
              <a:tailEnd/>
            </a:ln>
          </p:spPr>
        </p:pic>
        <p:pic>
          <p:nvPicPr>
            <p:cNvPr id="23607" name="Picture 36"/>
            <p:cNvPicPr>
              <a:picLocks noChangeAspect="1" noChangeArrowheads="1"/>
            </p:cNvPicPr>
            <p:nvPr/>
          </p:nvPicPr>
          <p:blipFill>
            <a:blip r:embed="rId10" cstate="print"/>
            <a:srcRect/>
            <a:stretch>
              <a:fillRect/>
            </a:stretch>
          </p:blipFill>
          <p:spPr bwMode="auto">
            <a:xfrm>
              <a:off x="3117" y="2846"/>
              <a:ext cx="576" cy="576"/>
            </a:xfrm>
            <a:prstGeom prst="rect">
              <a:avLst/>
            </a:prstGeom>
            <a:noFill/>
            <a:ln w="9525">
              <a:noFill/>
              <a:miter lim="800000"/>
              <a:headEnd/>
              <a:tailEnd/>
            </a:ln>
          </p:spPr>
        </p:pic>
      </p:grpSp>
      <p:grpSp>
        <p:nvGrpSpPr>
          <p:cNvPr id="3" name="Group 84" descr="Various Company logos"/>
          <p:cNvGrpSpPr>
            <a:grpSpLocks/>
          </p:cNvGrpSpPr>
          <p:nvPr/>
        </p:nvGrpSpPr>
        <p:grpSpPr bwMode="auto">
          <a:xfrm>
            <a:off x="266700" y="3963988"/>
            <a:ext cx="4578350" cy="2671762"/>
            <a:chOff x="168" y="2497"/>
            <a:chExt cx="2884" cy="1683"/>
          </a:xfrm>
        </p:grpSpPr>
        <p:pic>
          <p:nvPicPr>
            <p:cNvPr id="23595" name="Picture 11"/>
            <p:cNvPicPr>
              <a:picLocks noChangeAspect="1" noChangeArrowheads="1"/>
            </p:cNvPicPr>
            <p:nvPr/>
          </p:nvPicPr>
          <p:blipFill>
            <a:blip r:embed="rId11" cstate="print"/>
            <a:srcRect/>
            <a:stretch>
              <a:fillRect/>
            </a:stretch>
          </p:blipFill>
          <p:spPr bwMode="auto">
            <a:xfrm>
              <a:off x="168" y="3784"/>
              <a:ext cx="666" cy="396"/>
            </a:xfrm>
            <a:prstGeom prst="rect">
              <a:avLst/>
            </a:prstGeom>
            <a:noFill/>
            <a:ln w="9525">
              <a:noFill/>
              <a:miter lim="800000"/>
              <a:headEnd/>
              <a:tailEnd/>
            </a:ln>
          </p:spPr>
        </p:pic>
        <p:pic>
          <p:nvPicPr>
            <p:cNvPr id="23596" name="Picture 14"/>
            <p:cNvPicPr>
              <a:picLocks noChangeAspect="1" noChangeArrowheads="1"/>
            </p:cNvPicPr>
            <p:nvPr/>
          </p:nvPicPr>
          <p:blipFill>
            <a:blip r:embed="rId12" cstate="print"/>
            <a:srcRect/>
            <a:stretch>
              <a:fillRect/>
            </a:stretch>
          </p:blipFill>
          <p:spPr bwMode="auto">
            <a:xfrm>
              <a:off x="2260" y="3026"/>
              <a:ext cx="792" cy="456"/>
            </a:xfrm>
            <a:prstGeom prst="rect">
              <a:avLst/>
            </a:prstGeom>
            <a:noFill/>
            <a:ln w="9525">
              <a:noFill/>
              <a:miter lim="800000"/>
              <a:headEnd/>
              <a:tailEnd/>
            </a:ln>
          </p:spPr>
        </p:pic>
        <p:pic>
          <p:nvPicPr>
            <p:cNvPr id="23597" name="Picture 19"/>
            <p:cNvPicPr>
              <a:picLocks noChangeAspect="1" noChangeArrowheads="1"/>
            </p:cNvPicPr>
            <p:nvPr/>
          </p:nvPicPr>
          <p:blipFill>
            <a:blip r:embed="rId13" cstate="print"/>
            <a:srcRect/>
            <a:stretch>
              <a:fillRect/>
            </a:stretch>
          </p:blipFill>
          <p:spPr bwMode="auto">
            <a:xfrm>
              <a:off x="1152" y="3566"/>
              <a:ext cx="762" cy="546"/>
            </a:xfrm>
            <a:prstGeom prst="rect">
              <a:avLst/>
            </a:prstGeom>
            <a:noFill/>
            <a:ln w="9525">
              <a:noFill/>
              <a:miter lim="800000"/>
              <a:headEnd/>
              <a:tailEnd/>
            </a:ln>
          </p:spPr>
        </p:pic>
        <p:pic>
          <p:nvPicPr>
            <p:cNvPr id="23598" name="Picture 20"/>
            <p:cNvPicPr>
              <a:picLocks noChangeAspect="1" noChangeArrowheads="1"/>
            </p:cNvPicPr>
            <p:nvPr/>
          </p:nvPicPr>
          <p:blipFill>
            <a:blip r:embed="rId14" cstate="print"/>
            <a:srcRect/>
            <a:stretch>
              <a:fillRect/>
            </a:stretch>
          </p:blipFill>
          <p:spPr bwMode="auto">
            <a:xfrm>
              <a:off x="177" y="3080"/>
              <a:ext cx="810" cy="426"/>
            </a:xfrm>
            <a:prstGeom prst="rect">
              <a:avLst/>
            </a:prstGeom>
            <a:noFill/>
            <a:ln w="9525">
              <a:noFill/>
              <a:miter lim="800000"/>
              <a:headEnd/>
              <a:tailEnd/>
            </a:ln>
          </p:spPr>
        </p:pic>
        <p:pic>
          <p:nvPicPr>
            <p:cNvPr id="23599" name="Picture 21"/>
            <p:cNvPicPr>
              <a:picLocks noChangeAspect="1" noChangeArrowheads="1"/>
            </p:cNvPicPr>
            <p:nvPr/>
          </p:nvPicPr>
          <p:blipFill>
            <a:blip r:embed="rId15" cstate="print"/>
            <a:srcRect/>
            <a:stretch>
              <a:fillRect/>
            </a:stretch>
          </p:blipFill>
          <p:spPr bwMode="auto">
            <a:xfrm>
              <a:off x="1069" y="2822"/>
              <a:ext cx="864" cy="432"/>
            </a:xfrm>
            <a:prstGeom prst="rect">
              <a:avLst/>
            </a:prstGeom>
            <a:noFill/>
            <a:ln w="9525">
              <a:noFill/>
              <a:miter lim="800000"/>
              <a:headEnd/>
              <a:tailEnd/>
            </a:ln>
          </p:spPr>
        </p:pic>
        <p:pic>
          <p:nvPicPr>
            <p:cNvPr id="23600" name="Picture 27"/>
            <p:cNvPicPr>
              <a:picLocks noChangeAspect="1" noChangeArrowheads="1"/>
            </p:cNvPicPr>
            <p:nvPr/>
          </p:nvPicPr>
          <p:blipFill>
            <a:blip r:embed="rId16" cstate="print"/>
            <a:srcRect/>
            <a:stretch>
              <a:fillRect/>
            </a:stretch>
          </p:blipFill>
          <p:spPr bwMode="auto">
            <a:xfrm>
              <a:off x="1785" y="3506"/>
              <a:ext cx="732" cy="324"/>
            </a:xfrm>
            <a:prstGeom prst="rect">
              <a:avLst/>
            </a:prstGeom>
            <a:noFill/>
            <a:ln w="9525">
              <a:noFill/>
              <a:miter lim="800000"/>
              <a:headEnd/>
              <a:tailEnd/>
            </a:ln>
          </p:spPr>
        </p:pic>
        <p:pic>
          <p:nvPicPr>
            <p:cNvPr id="23601" name="Picture 39"/>
            <p:cNvPicPr>
              <a:picLocks noChangeAspect="1" noChangeArrowheads="1"/>
            </p:cNvPicPr>
            <p:nvPr/>
          </p:nvPicPr>
          <p:blipFill>
            <a:blip r:embed="rId17" cstate="print"/>
            <a:srcRect/>
            <a:stretch>
              <a:fillRect/>
            </a:stretch>
          </p:blipFill>
          <p:spPr bwMode="auto">
            <a:xfrm>
              <a:off x="409" y="2497"/>
              <a:ext cx="660" cy="390"/>
            </a:xfrm>
            <a:prstGeom prst="rect">
              <a:avLst/>
            </a:prstGeom>
            <a:noFill/>
            <a:ln w="9525">
              <a:noFill/>
              <a:miter lim="800000"/>
              <a:headEnd/>
              <a:tailEnd/>
            </a:ln>
          </p:spPr>
        </p:pic>
      </p:grpSp>
      <p:grpSp>
        <p:nvGrpSpPr>
          <p:cNvPr id="4" name="Group 87" descr="Various company logos"/>
          <p:cNvGrpSpPr>
            <a:grpSpLocks/>
          </p:cNvGrpSpPr>
          <p:nvPr/>
        </p:nvGrpSpPr>
        <p:grpSpPr bwMode="auto">
          <a:xfrm>
            <a:off x="133350" y="282575"/>
            <a:ext cx="2185988" cy="3741738"/>
            <a:chOff x="84" y="178"/>
            <a:chExt cx="1377" cy="2357"/>
          </a:xfrm>
        </p:grpSpPr>
        <p:pic>
          <p:nvPicPr>
            <p:cNvPr id="23591" name="Picture 34"/>
            <p:cNvPicPr>
              <a:picLocks noChangeAspect="1" noChangeArrowheads="1"/>
            </p:cNvPicPr>
            <p:nvPr/>
          </p:nvPicPr>
          <p:blipFill>
            <a:blip r:embed="rId18" cstate="print"/>
            <a:srcRect/>
            <a:stretch>
              <a:fillRect/>
            </a:stretch>
          </p:blipFill>
          <p:spPr bwMode="auto">
            <a:xfrm>
              <a:off x="84" y="178"/>
              <a:ext cx="1116" cy="144"/>
            </a:xfrm>
            <a:prstGeom prst="rect">
              <a:avLst/>
            </a:prstGeom>
            <a:noFill/>
            <a:ln w="9525">
              <a:noFill/>
              <a:miter lim="800000"/>
              <a:headEnd/>
              <a:tailEnd/>
            </a:ln>
          </p:spPr>
        </p:pic>
        <p:pic>
          <p:nvPicPr>
            <p:cNvPr id="23592" name="Picture 37"/>
            <p:cNvPicPr>
              <a:picLocks noChangeAspect="1" noChangeArrowheads="1"/>
            </p:cNvPicPr>
            <p:nvPr/>
          </p:nvPicPr>
          <p:blipFill>
            <a:blip r:embed="rId19" cstate="print"/>
            <a:srcRect/>
            <a:stretch>
              <a:fillRect/>
            </a:stretch>
          </p:blipFill>
          <p:spPr bwMode="auto">
            <a:xfrm>
              <a:off x="867" y="178"/>
              <a:ext cx="594" cy="594"/>
            </a:xfrm>
            <a:prstGeom prst="rect">
              <a:avLst/>
            </a:prstGeom>
            <a:noFill/>
            <a:ln w="9525">
              <a:noFill/>
              <a:miter lim="800000"/>
              <a:headEnd/>
              <a:tailEnd/>
            </a:ln>
          </p:spPr>
        </p:pic>
        <p:pic>
          <p:nvPicPr>
            <p:cNvPr id="23593" name="Picture 38"/>
            <p:cNvPicPr>
              <a:picLocks noChangeAspect="1" noChangeArrowheads="1"/>
            </p:cNvPicPr>
            <p:nvPr/>
          </p:nvPicPr>
          <p:blipFill>
            <a:blip r:embed="rId20" cstate="print"/>
            <a:srcRect/>
            <a:stretch>
              <a:fillRect/>
            </a:stretch>
          </p:blipFill>
          <p:spPr bwMode="auto">
            <a:xfrm>
              <a:off x="84" y="1335"/>
              <a:ext cx="1200" cy="1200"/>
            </a:xfrm>
            <a:prstGeom prst="rect">
              <a:avLst/>
            </a:prstGeom>
            <a:noFill/>
            <a:ln w="9525">
              <a:noFill/>
              <a:miter lim="800000"/>
              <a:headEnd/>
              <a:tailEnd/>
            </a:ln>
          </p:spPr>
        </p:pic>
        <p:pic>
          <p:nvPicPr>
            <p:cNvPr id="23594" name="Picture 40"/>
            <p:cNvPicPr>
              <a:picLocks noChangeAspect="1" noChangeArrowheads="1"/>
            </p:cNvPicPr>
            <p:nvPr/>
          </p:nvPicPr>
          <p:blipFill>
            <a:blip r:embed="rId21" cstate="print"/>
            <a:srcRect/>
            <a:stretch>
              <a:fillRect/>
            </a:stretch>
          </p:blipFill>
          <p:spPr bwMode="auto">
            <a:xfrm>
              <a:off x="84" y="772"/>
              <a:ext cx="822" cy="618"/>
            </a:xfrm>
            <a:prstGeom prst="rect">
              <a:avLst/>
            </a:prstGeom>
            <a:noFill/>
            <a:ln w="9525">
              <a:noFill/>
              <a:miter lim="800000"/>
              <a:headEnd/>
              <a:tailEnd/>
            </a:ln>
          </p:spPr>
        </p:pic>
      </p:grpSp>
      <p:grpSp>
        <p:nvGrpSpPr>
          <p:cNvPr id="5" name="Group 83" descr="Various company logos"/>
          <p:cNvGrpSpPr>
            <a:grpSpLocks/>
          </p:cNvGrpSpPr>
          <p:nvPr/>
        </p:nvGrpSpPr>
        <p:grpSpPr bwMode="auto">
          <a:xfrm>
            <a:off x="1622425" y="846138"/>
            <a:ext cx="6524625" cy="3789362"/>
            <a:chOff x="978" y="521"/>
            <a:chExt cx="4110" cy="2387"/>
          </a:xfrm>
        </p:grpSpPr>
        <p:pic>
          <p:nvPicPr>
            <p:cNvPr id="23580" name="Picture 12"/>
            <p:cNvPicPr>
              <a:picLocks noChangeAspect="1" noChangeArrowheads="1"/>
            </p:cNvPicPr>
            <p:nvPr/>
          </p:nvPicPr>
          <p:blipFill>
            <a:blip r:embed="rId22" cstate="print"/>
            <a:srcRect/>
            <a:stretch>
              <a:fillRect/>
            </a:stretch>
          </p:blipFill>
          <p:spPr bwMode="auto">
            <a:xfrm>
              <a:off x="1010" y="875"/>
              <a:ext cx="923" cy="366"/>
            </a:xfrm>
            <a:prstGeom prst="rect">
              <a:avLst/>
            </a:prstGeom>
            <a:noFill/>
            <a:ln w="9525">
              <a:noFill/>
              <a:miter lim="800000"/>
              <a:headEnd/>
              <a:tailEnd/>
            </a:ln>
          </p:spPr>
        </p:pic>
        <p:pic>
          <p:nvPicPr>
            <p:cNvPr id="23581" name="Picture 16"/>
            <p:cNvPicPr>
              <a:picLocks noChangeAspect="1" noChangeArrowheads="1"/>
            </p:cNvPicPr>
            <p:nvPr/>
          </p:nvPicPr>
          <p:blipFill>
            <a:blip r:embed="rId23" cstate="print"/>
            <a:srcRect/>
            <a:stretch>
              <a:fillRect/>
            </a:stretch>
          </p:blipFill>
          <p:spPr bwMode="auto">
            <a:xfrm>
              <a:off x="1992" y="2552"/>
              <a:ext cx="1362" cy="270"/>
            </a:xfrm>
            <a:prstGeom prst="rect">
              <a:avLst/>
            </a:prstGeom>
            <a:noFill/>
            <a:ln w="9525">
              <a:noFill/>
              <a:miter lim="800000"/>
              <a:headEnd/>
              <a:tailEnd/>
            </a:ln>
          </p:spPr>
        </p:pic>
        <p:pic>
          <p:nvPicPr>
            <p:cNvPr id="23582" name="Picture 24"/>
            <p:cNvPicPr>
              <a:picLocks noChangeAspect="1" noChangeArrowheads="1"/>
            </p:cNvPicPr>
            <p:nvPr/>
          </p:nvPicPr>
          <p:blipFill>
            <a:blip r:embed="rId24" cstate="print"/>
            <a:srcRect/>
            <a:stretch>
              <a:fillRect/>
            </a:stretch>
          </p:blipFill>
          <p:spPr bwMode="auto">
            <a:xfrm>
              <a:off x="1284" y="1682"/>
              <a:ext cx="654" cy="246"/>
            </a:xfrm>
            <a:prstGeom prst="rect">
              <a:avLst/>
            </a:prstGeom>
            <a:noFill/>
            <a:ln w="9525">
              <a:noFill/>
              <a:miter lim="800000"/>
              <a:headEnd/>
              <a:tailEnd/>
            </a:ln>
          </p:spPr>
        </p:pic>
        <p:pic>
          <p:nvPicPr>
            <p:cNvPr id="23583" name="Picture 26"/>
            <p:cNvPicPr>
              <a:picLocks noChangeAspect="1" noChangeArrowheads="1"/>
            </p:cNvPicPr>
            <p:nvPr/>
          </p:nvPicPr>
          <p:blipFill>
            <a:blip r:embed="rId25" cstate="print"/>
            <a:srcRect/>
            <a:stretch>
              <a:fillRect/>
            </a:stretch>
          </p:blipFill>
          <p:spPr bwMode="auto">
            <a:xfrm>
              <a:off x="4098" y="1178"/>
              <a:ext cx="624" cy="498"/>
            </a:xfrm>
            <a:prstGeom prst="rect">
              <a:avLst/>
            </a:prstGeom>
            <a:noFill/>
            <a:ln w="9525">
              <a:noFill/>
              <a:miter lim="800000"/>
              <a:headEnd/>
              <a:tailEnd/>
            </a:ln>
          </p:spPr>
        </p:pic>
        <p:pic>
          <p:nvPicPr>
            <p:cNvPr id="23584" name="Picture 29"/>
            <p:cNvPicPr>
              <a:picLocks noChangeAspect="1" noChangeArrowheads="1"/>
            </p:cNvPicPr>
            <p:nvPr/>
          </p:nvPicPr>
          <p:blipFill>
            <a:blip r:embed="rId26" cstate="print"/>
            <a:srcRect/>
            <a:stretch>
              <a:fillRect/>
            </a:stretch>
          </p:blipFill>
          <p:spPr bwMode="auto">
            <a:xfrm>
              <a:off x="3699" y="2497"/>
              <a:ext cx="930" cy="411"/>
            </a:xfrm>
            <a:prstGeom prst="rect">
              <a:avLst/>
            </a:prstGeom>
            <a:noFill/>
            <a:ln w="9525">
              <a:noFill/>
              <a:miter lim="800000"/>
              <a:headEnd/>
              <a:tailEnd/>
            </a:ln>
          </p:spPr>
        </p:pic>
        <p:pic>
          <p:nvPicPr>
            <p:cNvPr id="23585" name="Picture 33"/>
            <p:cNvPicPr>
              <a:picLocks noChangeAspect="1" noChangeArrowheads="1"/>
            </p:cNvPicPr>
            <p:nvPr/>
          </p:nvPicPr>
          <p:blipFill>
            <a:blip r:embed="rId27" cstate="print"/>
            <a:srcRect/>
            <a:stretch>
              <a:fillRect/>
            </a:stretch>
          </p:blipFill>
          <p:spPr bwMode="auto">
            <a:xfrm>
              <a:off x="3256" y="1784"/>
              <a:ext cx="708" cy="708"/>
            </a:xfrm>
            <a:prstGeom prst="rect">
              <a:avLst/>
            </a:prstGeom>
            <a:noFill/>
            <a:ln w="9525">
              <a:noFill/>
              <a:miter lim="800000"/>
              <a:headEnd/>
              <a:tailEnd/>
            </a:ln>
          </p:spPr>
        </p:pic>
        <p:pic>
          <p:nvPicPr>
            <p:cNvPr id="23586" name="Picture 41"/>
            <p:cNvPicPr>
              <a:picLocks noChangeAspect="1" noChangeArrowheads="1"/>
            </p:cNvPicPr>
            <p:nvPr/>
          </p:nvPicPr>
          <p:blipFill>
            <a:blip r:embed="rId28" cstate="print"/>
            <a:srcRect/>
            <a:stretch>
              <a:fillRect/>
            </a:stretch>
          </p:blipFill>
          <p:spPr bwMode="auto">
            <a:xfrm>
              <a:off x="2418" y="2327"/>
              <a:ext cx="660" cy="174"/>
            </a:xfrm>
            <a:prstGeom prst="rect">
              <a:avLst/>
            </a:prstGeom>
            <a:noFill/>
            <a:ln w="9525">
              <a:noFill/>
              <a:miter lim="800000"/>
              <a:headEnd/>
              <a:tailEnd/>
            </a:ln>
          </p:spPr>
        </p:pic>
        <p:pic>
          <p:nvPicPr>
            <p:cNvPr id="23587" name="Picture 42"/>
            <p:cNvPicPr>
              <a:picLocks noChangeAspect="1" noChangeArrowheads="1"/>
            </p:cNvPicPr>
            <p:nvPr/>
          </p:nvPicPr>
          <p:blipFill>
            <a:blip r:embed="rId29" cstate="print"/>
            <a:srcRect/>
            <a:stretch>
              <a:fillRect/>
            </a:stretch>
          </p:blipFill>
          <p:spPr bwMode="auto">
            <a:xfrm>
              <a:off x="3960" y="616"/>
              <a:ext cx="1128" cy="390"/>
            </a:xfrm>
            <a:prstGeom prst="rect">
              <a:avLst/>
            </a:prstGeom>
            <a:noFill/>
            <a:ln w="9525">
              <a:noFill/>
              <a:miter lim="800000"/>
              <a:headEnd/>
              <a:tailEnd/>
            </a:ln>
          </p:spPr>
        </p:pic>
        <p:pic>
          <p:nvPicPr>
            <p:cNvPr id="23588" name="Picture 2" descr="http://tbn0.google.com/images?q=tbn:ConR54MZhygJ:www.knowledgebase-script.com/demo/admin/attachments/amazon_logo.gif">
              <a:hlinkClick r:id="rId30"/>
            </p:cNvPr>
            <p:cNvPicPr>
              <a:picLocks noChangeAspect="1" noChangeArrowheads="1"/>
            </p:cNvPicPr>
            <p:nvPr/>
          </p:nvPicPr>
          <p:blipFill>
            <a:blip r:embed="rId31" cstate="print"/>
            <a:srcRect/>
            <a:stretch>
              <a:fillRect/>
            </a:stretch>
          </p:blipFill>
          <p:spPr bwMode="auto">
            <a:xfrm>
              <a:off x="1553" y="521"/>
              <a:ext cx="841" cy="270"/>
            </a:xfrm>
            <a:prstGeom prst="rect">
              <a:avLst/>
            </a:prstGeom>
            <a:noFill/>
            <a:ln w="9525">
              <a:noFill/>
              <a:miter lim="800000"/>
              <a:headEnd/>
              <a:tailEnd/>
            </a:ln>
          </p:spPr>
        </p:pic>
        <p:pic>
          <p:nvPicPr>
            <p:cNvPr id="23589" name="Picture 45"/>
            <p:cNvPicPr>
              <a:picLocks noChangeAspect="1" noChangeArrowheads="1"/>
            </p:cNvPicPr>
            <p:nvPr/>
          </p:nvPicPr>
          <p:blipFill>
            <a:blip r:embed="rId32" cstate="print"/>
            <a:srcRect/>
            <a:stretch>
              <a:fillRect/>
            </a:stretch>
          </p:blipFill>
          <p:spPr bwMode="auto">
            <a:xfrm>
              <a:off x="1137" y="2217"/>
              <a:ext cx="648" cy="569"/>
            </a:xfrm>
            <a:prstGeom prst="rect">
              <a:avLst/>
            </a:prstGeom>
            <a:noFill/>
            <a:ln w="9525">
              <a:noFill/>
              <a:miter lim="800000"/>
              <a:headEnd/>
              <a:tailEnd/>
            </a:ln>
          </p:spPr>
        </p:pic>
        <p:pic>
          <p:nvPicPr>
            <p:cNvPr id="23590" name="Picture 47"/>
            <p:cNvPicPr>
              <a:picLocks noChangeAspect="1" noChangeArrowheads="1"/>
            </p:cNvPicPr>
            <p:nvPr/>
          </p:nvPicPr>
          <p:blipFill>
            <a:blip r:embed="rId33" cstate="print"/>
            <a:srcRect/>
            <a:stretch>
              <a:fillRect/>
            </a:stretch>
          </p:blipFill>
          <p:spPr bwMode="auto">
            <a:xfrm>
              <a:off x="978" y="1360"/>
              <a:ext cx="798" cy="258"/>
            </a:xfrm>
            <a:prstGeom prst="rect">
              <a:avLst/>
            </a:prstGeom>
            <a:noFill/>
            <a:ln w="9525">
              <a:noFill/>
              <a:miter lim="800000"/>
              <a:headEnd/>
              <a:tailEnd/>
            </a:ln>
          </p:spPr>
        </p:pic>
      </p:grpSp>
      <p:grpSp>
        <p:nvGrpSpPr>
          <p:cNvPr id="6" name="Group 82" descr="Various Company logos"/>
          <p:cNvGrpSpPr>
            <a:grpSpLocks/>
          </p:cNvGrpSpPr>
          <p:nvPr/>
        </p:nvGrpSpPr>
        <p:grpSpPr bwMode="auto">
          <a:xfrm>
            <a:off x="3038475" y="817563"/>
            <a:ext cx="4524375" cy="2720975"/>
            <a:chOff x="1857" y="552"/>
            <a:chExt cx="2850" cy="1714"/>
          </a:xfrm>
        </p:grpSpPr>
        <p:pic>
          <p:nvPicPr>
            <p:cNvPr id="23573" name="Picture 18" descr="http://tbn0.google.com/images?q=tbn:ylwf-XkJVe34QM:http://www.maip.com/media/images/Google%2520Logo.jpg">
              <a:hlinkClick r:id="rId34"/>
            </p:cNvPr>
            <p:cNvPicPr>
              <a:picLocks noChangeAspect="1" noChangeArrowheads="1"/>
            </p:cNvPicPr>
            <p:nvPr/>
          </p:nvPicPr>
          <p:blipFill>
            <a:blip r:embed="rId35" cstate="print"/>
            <a:srcRect/>
            <a:stretch>
              <a:fillRect/>
            </a:stretch>
          </p:blipFill>
          <p:spPr bwMode="auto">
            <a:xfrm>
              <a:off x="2176" y="875"/>
              <a:ext cx="876" cy="350"/>
            </a:xfrm>
            <a:prstGeom prst="rect">
              <a:avLst/>
            </a:prstGeom>
            <a:noFill/>
            <a:ln w="9525">
              <a:noFill/>
              <a:miter lim="800000"/>
              <a:headEnd/>
              <a:tailEnd/>
            </a:ln>
          </p:spPr>
        </p:pic>
        <p:pic>
          <p:nvPicPr>
            <p:cNvPr id="23574" name="Picture 13"/>
            <p:cNvPicPr>
              <a:picLocks noChangeAspect="1" noChangeArrowheads="1"/>
            </p:cNvPicPr>
            <p:nvPr/>
          </p:nvPicPr>
          <p:blipFill>
            <a:blip r:embed="rId36" cstate="print"/>
            <a:srcRect/>
            <a:stretch>
              <a:fillRect/>
            </a:stretch>
          </p:blipFill>
          <p:spPr bwMode="auto">
            <a:xfrm>
              <a:off x="3249" y="1006"/>
              <a:ext cx="762" cy="612"/>
            </a:xfrm>
            <a:prstGeom prst="rect">
              <a:avLst/>
            </a:prstGeom>
            <a:noFill/>
            <a:ln w="9525">
              <a:noFill/>
              <a:miter lim="800000"/>
              <a:headEnd/>
              <a:tailEnd/>
            </a:ln>
          </p:spPr>
        </p:pic>
        <p:pic>
          <p:nvPicPr>
            <p:cNvPr id="23575" name="Picture 15"/>
            <p:cNvPicPr>
              <a:picLocks noChangeAspect="1" noChangeArrowheads="1"/>
            </p:cNvPicPr>
            <p:nvPr/>
          </p:nvPicPr>
          <p:blipFill>
            <a:blip r:embed="rId37" cstate="print"/>
            <a:srcRect/>
            <a:stretch>
              <a:fillRect/>
            </a:stretch>
          </p:blipFill>
          <p:spPr bwMode="auto">
            <a:xfrm>
              <a:off x="1857" y="1779"/>
              <a:ext cx="660" cy="438"/>
            </a:xfrm>
            <a:prstGeom prst="rect">
              <a:avLst/>
            </a:prstGeom>
            <a:noFill/>
            <a:ln w="9525">
              <a:noFill/>
              <a:miter lim="800000"/>
              <a:headEnd/>
              <a:tailEnd/>
            </a:ln>
          </p:spPr>
        </p:pic>
        <p:pic>
          <p:nvPicPr>
            <p:cNvPr id="23576" name="Picture 22"/>
            <p:cNvPicPr>
              <a:picLocks noChangeAspect="1" noChangeArrowheads="1"/>
            </p:cNvPicPr>
            <p:nvPr/>
          </p:nvPicPr>
          <p:blipFill>
            <a:blip r:embed="rId38" cstate="print"/>
            <a:srcRect/>
            <a:stretch>
              <a:fillRect/>
            </a:stretch>
          </p:blipFill>
          <p:spPr bwMode="auto">
            <a:xfrm>
              <a:off x="2970" y="552"/>
              <a:ext cx="660" cy="300"/>
            </a:xfrm>
            <a:prstGeom prst="rect">
              <a:avLst/>
            </a:prstGeom>
            <a:noFill/>
            <a:ln w="9525">
              <a:noFill/>
              <a:miter lim="800000"/>
              <a:headEnd/>
              <a:tailEnd/>
            </a:ln>
          </p:spPr>
        </p:pic>
        <p:pic>
          <p:nvPicPr>
            <p:cNvPr id="23577" name="Picture 30"/>
            <p:cNvPicPr>
              <a:picLocks noChangeAspect="1" noChangeArrowheads="1"/>
            </p:cNvPicPr>
            <p:nvPr/>
          </p:nvPicPr>
          <p:blipFill>
            <a:blip r:embed="rId39" cstate="print"/>
            <a:srcRect/>
            <a:stretch>
              <a:fillRect/>
            </a:stretch>
          </p:blipFill>
          <p:spPr bwMode="auto">
            <a:xfrm>
              <a:off x="3945" y="1733"/>
              <a:ext cx="762" cy="306"/>
            </a:xfrm>
            <a:prstGeom prst="rect">
              <a:avLst/>
            </a:prstGeom>
            <a:noFill/>
            <a:ln w="9525">
              <a:noFill/>
              <a:miter lim="800000"/>
              <a:headEnd/>
              <a:tailEnd/>
            </a:ln>
          </p:spPr>
        </p:pic>
        <p:pic>
          <p:nvPicPr>
            <p:cNvPr id="23578" name="Picture 46"/>
            <p:cNvPicPr>
              <a:picLocks noChangeAspect="1" noChangeArrowheads="1"/>
            </p:cNvPicPr>
            <p:nvPr/>
          </p:nvPicPr>
          <p:blipFill>
            <a:blip r:embed="rId40" cstate="print"/>
            <a:srcRect/>
            <a:stretch>
              <a:fillRect/>
            </a:stretch>
          </p:blipFill>
          <p:spPr bwMode="auto">
            <a:xfrm>
              <a:off x="2649" y="1492"/>
              <a:ext cx="642" cy="774"/>
            </a:xfrm>
            <a:prstGeom prst="rect">
              <a:avLst/>
            </a:prstGeom>
            <a:noFill/>
            <a:ln w="9525">
              <a:noFill/>
              <a:miter lim="800000"/>
              <a:headEnd/>
              <a:tailEnd/>
            </a:ln>
          </p:spPr>
        </p:pic>
        <p:pic>
          <p:nvPicPr>
            <p:cNvPr id="23579" name="Picture 22" descr="Yahoo!"/>
            <p:cNvPicPr>
              <a:picLocks noChangeAspect="1" noChangeArrowheads="1"/>
            </p:cNvPicPr>
            <p:nvPr/>
          </p:nvPicPr>
          <p:blipFill>
            <a:blip r:embed="rId41" cstate="print"/>
            <a:srcRect/>
            <a:stretch>
              <a:fillRect/>
            </a:stretch>
          </p:blipFill>
          <p:spPr bwMode="auto">
            <a:xfrm>
              <a:off x="1883" y="1335"/>
              <a:ext cx="874" cy="309"/>
            </a:xfrm>
            <a:prstGeom prst="rect">
              <a:avLst/>
            </a:prstGeom>
            <a:noFill/>
            <a:ln w="9525">
              <a:noFill/>
              <a:miter lim="800000"/>
              <a:headEnd/>
              <a:tailEnd/>
            </a:ln>
          </p:spPr>
        </p:pic>
      </p:grpSp>
      <p:grpSp>
        <p:nvGrpSpPr>
          <p:cNvPr id="7" name="Group 86" descr="Various company logos"/>
          <p:cNvGrpSpPr>
            <a:grpSpLocks/>
          </p:cNvGrpSpPr>
          <p:nvPr/>
        </p:nvGrpSpPr>
        <p:grpSpPr bwMode="auto">
          <a:xfrm>
            <a:off x="7715250" y="139700"/>
            <a:ext cx="1428750" cy="4654550"/>
            <a:chOff x="4766" y="222"/>
            <a:chExt cx="900" cy="2932"/>
          </a:xfrm>
        </p:grpSpPr>
        <p:pic>
          <p:nvPicPr>
            <p:cNvPr id="23569" name="Picture 23"/>
            <p:cNvPicPr>
              <a:picLocks noChangeAspect="1" noChangeArrowheads="1"/>
            </p:cNvPicPr>
            <p:nvPr/>
          </p:nvPicPr>
          <p:blipFill>
            <a:blip r:embed="rId42" cstate="print"/>
            <a:srcRect/>
            <a:stretch>
              <a:fillRect/>
            </a:stretch>
          </p:blipFill>
          <p:spPr bwMode="auto">
            <a:xfrm>
              <a:off x="4778" y="2266"/>
              <a:ext cx="888" cy="888"/>
            </a:xfrm>
            <a:prstGeom prst="rect">
              <a:avLst/>
            </a:prstGeom>
            <a:noFill/>
            <a:ln w="9525">
              <a:noFill/>
              <a:miter lim="800000"/>
              <a:headEnd/>
              <a:tailEnd/>
            </a:ln>
          </p:spPr>
        </p:pic>
        <p:pic>
          <p:nvPicPr>
            <p:cNvPr id="23570" name="Picture 25"/>
            <p:cNvPicPr>
              <a:picLocks noChangeAspect="1" noChangeArrowheads="1"/>
            </p:cNvPicPr>
            <p:nvPr/>
          </p:nvPicPr>
          <p:blipFill>
            <a:blip r:embed="rId43" cstate="print"/>
            <a:srcRect/>
            <a:stretch>
              <a:fillRect/>
            </a:stretch>
          </p:blipFill>
          <p:spPr bwMode="auto">
            <a:xfrm>
              <a:off x="4766" y="2001"/>
              <a:ext cx="900" cy="216"/>
            </a:xfrm>
            <a:prstGeom prst="rect">
              <a:avLst/>
            </a:prstGeom>
            <a:noFill/>
            <a:ln w="9525">
              <a:noFill/>
              <a:miter lim="800000"/>
              <a:headEnd/>
              <a:tailEnd/>
            </a:ln>
          </p:spPr>
        </p:pic>
        <p:pic>
          <p:nvPicPr>
            <p:cNvPr id="23571" name="Picture 35"/>
            <p:cNvPicPr>
              <a:picLocks noChangeAspect="1" noChangeArrowheads="1"/>
            </p:cNvPicPr>
            <p:nvPr/>
          </p:nvPicPr>
          <p:blipFill>
            <a:blip r:embed="rId44" cstate="print"/>
            <a:srcRect/>
            <a:stretch>
              <a:fillRect/>
            </a:stretch>
          </p:blipFill>
          <p:spPr bwMode="auto">
            <a:xfrm>
              <a:off x="4928" y="1058"/>
              <a:ext cx="624" cy="624"/>
            </a:xfrm>
            <a:prstGeom prst="rect">
              <a:avLst/>
            </a:prstGeom>
            <a:noFill/>
            <a:ln w="9525">
              <a:noFill/>
              <a:miter lim="800000"/>
              <a:headEnd/>
              <a:tailEnd/>
            </a:ln>
          </p:spPr>
        </p:pic>
        <p:pic>
          <p:nvPicPr>
            <p:cNvPr id="23572" name="Picture 43"/>
            <p:cNvPicPr>
              <a:picLocks noChangeAspect="1" noChangeArrowheads="1"/>
            </p:cNvPicPr>
            <p:nvPr/>
          </p:nvPicPr>
          <p:blipFill>
            <a:blip r:embed="rId45" cstate="print"/>
            <a:srcRect/>
            <a:stretch>
              <a:fillRect/>
            </a:stretch>
          </p:blipFill>
          <p:spPr bwMode="auto">
            <a:xfrm>
              <a:off x="4778" y="222"/>
              <a:ext cx="774" cy="630"/>
            </a:xfrm>
            <a:prstGeom prst="rect">
              <a:avLst/>
            </a:prstGeom>
            <a:noFill/>
            <a:ln w="9525">
              <a:noFill/>
              <a:miter lim="800000"/>
              <a:headEnd/>
              <a:tailEnd/>
            </a:ln>
          </p:spPr>
        </p:pic>
      </p:grpSp>
      <p:sp>
        <p:nvSpPr>
          <p:cNvPr id="23567" name="Date Placeholder 53"/>
          <p:cNvSpPr>
            <a:spLocks noGrp="1"/>
          </p:cNvSpPr>
          <p:nvPr>
            <p:ph type="dt" sz="quarter" idx="11"/>
          </p:nvPr>
        </p:nvSpPr>
        <p:spPr>
          <a:noFill/>
        </p:spPr>
        <p:txBody>
          <a:bodyPr/>
          <a:lstStyle/>
          <a:p>
            <a:r>
              <a:rPr lang="en-US" smtClean="0"/>
              <a:t>CISE Overview</a:t>
            </a:r>
          </a:p>
        </p:txBody>
      </p:sp>
      <p:sp>
        <p:nvSpPr>
          <p:cNvPr id="23568" name="Footer Placeholder 54"/>
          <p:cNvSpPr>
            <a:spLocks noGrp="1"/>
          </p:cNvSpPr>
          <p:nvPr>
            <p:ph type="ftr" sz="quarter" idx="12"/>
          </p:nvPr>
        </p:nvSpPr>
        <p:spPr>
          <a:noFill/>
        </p:spPr>
        <p:txBody>
          <a:bodyPr/>
          <a:lstStyle/>
          <a:p>
            <a:r>
              <a:rPr lang="en-US" smtClean="0"/>
              <a:t>Jeannette M. Wing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a:t>Jeannette M. Wing</a:t>
            </a:r>
          </a:p>
        </p:txBody>
      </p:sp>
      <p:sp>
        <p:nvSpPr>
          <p:cNvPr id="29" name="Slide Number Placeholder 5"/>
          <p:cNvSpPr>
            <a:spLocks noGrp="1"/>
          </p:cNvSpPr>
          <p:nvPr>
            <p:ph type="sldNum" sz="quarter" idx="12"/>
          </p:nvPr>
        </p:nvSpPr>
        <p:spPr/>
        <p:txBody>
          <a:bodyPr/>
          <a:lstStyle/>
          <a:p>
            <a:fld id="{85FD05B3-A9FE-4162-88A9-3C94FBE825F0}" type="slidenum">
              <a:rPr lang="en-US"/>
              <a:pPr/>
              <a:t>40</a:t>
            </a:fld>
            <a:endParaRPr lang="en-US"/>
          </a:p>
        </p:txBody>
      </p:sp>
      <p:sp>
        <p:nvSpPr>
          <p:cNvPr id="226306" name="Rectangle 2"/>
          <p:cNvSpPr>
            <a:spLocks noGrp="1" noChangeArrowheads="1"/>
          </p:cNvSpPr>
          <p:nvPr>
            <p:ph type="title"/>
          </p:nvPr>
        </p:nvSpPr>
        <p:spPr>
          <a:xfrm>
            <a:off x="-228600" y="0"/>
            <a:ext cx="9601200" cy="1143000"/>
          </a:xfrm>
        </p:spPr>
        <p:txBody>
          <a:bodyPr/>
          <a:lstStyle/>
          <a:p>
            <a:pPr algn="ctr"/>
            <a:r>
              <a:rPr lang="en-US" sz="2800" dirty="0"/>
              <a:t>Network Science and </a:t>
            </a:r>
            <a:r>
              <a:rPr lang="en-US" sz="2800" dirty="0" smtClean="0"/>
              <a:t>Engineering: Fundamental </a:t>
            </a:r>
            <a:r>
              <a:rPr lang="en-US" sz="2800" dirty="0"/>
              <a:t>Challenges </a:t>
            </a:r>
          </a:p>
        </p:txBody>
      </p:sp>
      <p:grpSp>
        <p:nvGrpSpPr>
          <p:cNvPr id="2" name="Group 3"/>
          <p:cNvGrpSpPr>
            <a:grpSpLocks/>
          </p:cNvGrpSpPr>
          <p:nvPr/>
        </p:nvGrpSpPr>
        <p:grpSpPr bwMode="auto">
          <a:xfrm>
            <a:off x="609600" y="2133600"/>
            <a:ext cx="6553200" cy="4327525"/>
            <a:chOff x="384" y="1344"/>
            <a:chExt cx="4128" cy="2726"/>
          </a:xfrm>
        </p:grpSpPr>
        <p:sp>
          <p:nvSpPr>
            <p:cNvPr id="226308" name="Text Box 4"/>
            <p:cNvSpPr txBox="1">
              <a:spLocks noChangeArrowheads="1"/>
            </p:cNvSpPr>
            <p:nvPr/>
          </p:nvSpPr>
          <p:spPr bwMode="auto">
            <a:xfrm>
              <a:off x="384" y="1344"/>
              <a:ext cx="3696" cy="403"/>
            </a:xfrm>
            <a:prstGeom prst="rect">
              <a:avLst/>
            </a:prstGeom>
            <a:solidFill>
              <a:srgbClr val="DDDDDD"/>
            </a:solidFill>
            <a:ln w="9525">
              <a:noFill/>
              <a:miter lim="800000"/>
              <a:headEnd/>
              <a:tailEnd/>
            </a:ln>
            <a:effectLst/>
          </p:spPr>
          <p:txBody>
            <a:bodyPr>
              <a:spAutoFit/>
            </a:bodyPr>
            <a:lstStyle/>
            <a:p>
              <a:pPr>
                <a:spcBef>
                  <a:spcPct val="50000"/>
                </a:spcBef>
              </a:pPr>
              <a:r>
                <a:rPr lang="en-US" sz="1200"/>
                <a:t>- Understand emergent behaviors, local–global interactions, system failures and/or degradations</a:t>
              </a:r>
              <a:br>
                <a:rPr lang="en-US" sz="1200"/>
              </a:br>
              <a:r>
                <a:rPr lang="en-US" sz="1200"/>
                <a:t>- Develop models that accurately predict and control network behaviors</a:t>
              </a:r>
            </a:p>
          </p:txBody>
        </p:sp>
        <p:sp>
          <p:nvSpPr>
            <p:cNvPr id="226309" name="Text Box 5"/>
            <p:cNvSpPr txBox="1">
              <a:spLocks noChangeArrowheads="1"/>
            </p:cNvSpPr>
            <p:nvPr/>
          </p:nvSpPr>
          <p:spPr bwMode="auto">
            <a:xfrm>
              <a:off x="384" y="2448"/>
              <a:ext cx="3888" cy="518"/>
            </a:xfrm>
            <a:prstGeom prst="rect">
              <a:avLst/>
            </a:prstGeom>
            <a:solidFill>
              <a:srgbClr val="DDDDDD"/>
            </a:solidFill>
            <a:ln w="9525">
              <a:noFill/>
              <a:miter lim="800000"/>
              <a:headEnd/>
              <a:tailEnd/>
            </a:ln>
            <a:effectLst/>
          </p:spPr>
          <p:txBody>
            <a:bodyPr>
              <a:spAutoFit/>
            </a:bodyPr>
            <a:lstStyle/>
            <a:p>
              <a:pPr>
                <a:spcBef>
                  <a:spcPct val="50000"/>
                </a:spcBef>
              </a:pPr>
              <a:r>
                <a:rPr lang="en-US" sz="1200"/>
                <a:t>- Develop architectures for self-evolving, robust, manageable future networks</a:t>
              </a:r>
              <a:br>
                <a:rPr lang="en-US" sz="1200"/>
              </a:br>
              <a:r>
                <a:rPr lang="en-US" sz="1200"/>
                <a:t>- Develop design principles for seamless mobility support</a:t>
              </a:r>
              <a:br>
                <a:rPr lang="en-US" sz="1200"/>
              </a:br>
              <a:r>
                <a:rPr lang="en-US" sz="1200"/>
                <a:t>- Leverage optical and wireless substrates for reliability and performance</a:t>
              </a:r>
              <a:br>
                <a:rPr lang="en-US" sz="1200"/>
              </a:br>
              <a:r>
                <a:rPr lang="en-US" sz="1200"/>
                <a:t>- Understand the fundamental potential and limitations of technology</a:t>
              </a:r>
              <a:endParaRPr lang="en-US"/>
            </a:p>
          </p:txBody>
        </p:sp>
        <p:sp>
          <p:nvSpPr>
            <p:cNvPr id="226310" name="Rectangle 6"/>
            <p:cNvSpPr>
              <a:spLocks noChangeArrowheads="1"/>
            </p:cNvSpPr>
            <p:nvPr/>
          </p:nvSpPr>
          <p:spPr bwMode="auto">
            <a:xfrm>
              <a:off x="384" y="3552"/>
              <a:ext cx="4128" cy="518"/>
            </a:xfrm>
            <a:prstGeom prst="rect">
              <a:avLst/>
            </a:prstGeom>
            <a:solidFill>
              <a:srgbClr val="DDDDDD"/>
            </a:solidFill>
            <a:ln w="9525">
              <a:noFill/>
              <a:miter lim="800000"/>
              <a:headEnd/>
              <a:tailEnd/>
            </a:ln>
            <a:effectLst/>
          </p:spPr>
          <p:txBody>
            <a:bodyPr>
              <a:spAutoFit/>
            </a:bodyPr>
            <a:lstStyle/>
            <a:p>
              <a:r>
                <a:rPr lang="en-US" sz="1200"/>
                <a:t>- Design secure, survivable, persistent systems, especially when under attack</a:t>
              </a:r>
            </a:p>
            <a:p>
              <a:r>
                <a:rPr lang="en-US" sz="1200"/>
                <a:t>- Understand technical, economic and legal design trade-offs, enable privacy protection</a:t>
              </a:r>
            </a:p>
            <a:p>
              <a:r>
                <a:rPr lang="en-US" sz="1200"/>
                <a:t>- Explore AI-inspired and game-theoretic paradigms for resource and performance optimization  </a:t>
              </a:r>
            </a:p>
          </p:txBody>
        </p:sp>
      </p:grpSp>
      <p:grpSp>
        <p:nvGrpSpPr>
          <p:cNvPr id="3" name="Group 7"/>
          <p:cNvGrpSpPr>
            <a:grpSpLocks/>
          </p:cNvGrpSpPr>
          <p:nvPr/>
        </p:nvGrpSpPr>
        <p:grpSpPr bwMode="auto">
          <a:xfrm>
            <a:off x="0" y="1600200"/>
            <a:ext cx="2057400" cy="3886200"/>
            <a:chOff x="0" y="1008"/>
            <a:chExt cx="1296" cy="2448"/>
          </a:xfrm>
        </p:grpSpPr>
        <p:sp>
          <p:nvSpPr>
            <p:cNvPr id="226312" name="Text Box 8"/>
            <p:cNvSpPr txBox="1">
              <a:spLocks noChangeArrowheads="1"/>
            </p:cNvSpPr>
            <p:nvPr/>
          </p:nvSpPr>
          <p:spPr bwMode="auto">
            <a:xfrm>
              <a:off x="0" y="1008"/>
              <a:ext cx="816" cy="288"/>
            </a:xfrm>
            <a:prstGeom prst="rect">
              <a:avLst/>
            </a:prstGeom>
            <a:noFill/>
            <a:ln w="9525">
              <a:noFill/>
              <a:miter lim="800000"/>
              <a:headEnd/>
              <a:tailEnd/>
            </a:ln>
            <a:effectLst/>
          </p:spPr>
          <p:txBody>
            <a:bodyPr>
              <a:spAutoFit/>
            </a:bodyPr>
            <a:lstStyle/>
            <a:p>
              <a:pPr>
                <a:spcBef>
                  <a:spcPct val="50000"/>
                </a:spcBef>
              </a:pPr>
              <a:r>
                <a:rPr lang="en-US" sz="2400"/>
                <a:t>Science</a:t>
              </a:r>
            </a:p>
          </p:txBody>
        </p:sp>
        <p:sp>
          <p:nvSpPr>
            <p:cNvPr id="226313" name="Text Box 9"/>
            <p:cNvSpPr txBox="1">
              <a:spLocks noChangeArrowheads="1"/>
            </p:cNvSpPr>
            <p:nvPr/>
          </p:nvSpPr>
          <p:spPr bwMode="auto">
            <a:xfrm>
              <a:off x="0" y="2088"/>
              <a:ext cx="1296" cy="288"/>
            </a:xfrm>
            <a:prstGeom prst="rect">
              <a:avLst/>
            </a:prstGeom>
            <a:noFill/>
            <a:ln w="9525">
              <a:noFill/>
              <a:miter lim="800000"/>
              <a:headEnd/>
              <a:tailEnd/>
            </a:ln>
            <a:effectLst/>
          </p:spPr>
          <p:txBody>
            <a:bodyPr>
              <a:spAutoFit/>
            </a:bodyPr>
            <a:lstStyle/>
            <a:p>
              <a:pPr>
                <a:spcBef>
                  <a:spcPct val="50000"/>
                </a:spcBef>
              </a:pPr>
              <a:r>
                <a:rPr lang="en-US" sz="2400"/>
                <a:t>Technology</a:t>
              </a:r>
            </a:p>
          </p:txBody>
        </p:sp>
        <p:sp>
          <p:nvSpPr>
            <p:cNvPr id="226314" name="Text Box 10"/>
            <p:cNvSpPr txBox="1">
              <a:spLocks noChangeArrowheads="1"/>
            </p:cNvSpPr>
            <p:nvPr/>
          </p:nvSpPr>
          <p:spPr bwMode="auto">
            <a:xfrm>
              <a:off x="0" y="3168"/>
              <a:ext cx="960" cy="288"/>
            </a:xfrm>
            <a:prstGeom prst="rect">
              <a:avLst/>
            </a:prstGeom>
            <a:noFill/>
            <a:ln w="9525">
              <a:noFill/>
              <a:miter lim="800000"/>
              <a:headEnd/>
              <a:tailEnd/>
            </a:ln>
            <a:effectLst/>
          </p:spPr>
          <p:txBody>
            <a:bodyPr>
              <a:spAutoFit/>
            </a:bodyPr>
            <a:lstStyle/>
            <a:p>
              <a:pPr>
                <a:spcBef>
                  <a:spcPct val="50000"/>
                </a:spcBef>
              </a:pPr>
              <a:r>
                <a:rPr lang="en-US" sz="2400"/>
                <a:t>Society</a:t>
              </a:r>
            </a:p>
          </p:txBody>
        </p:sp>
      </p:grpSp>
      <p:grpSp>
        <p:nvGrpSpPr>
          <p:cNvPr id="4" name="Group 11"/>
          <p:cNvGrpSpPr>
            <a:grpSpLocks/>
          </p:cNvGrpSpPr>
          <p:nvPr/>
        </p:nvGrpSpPr>
        <p:grpSpPr bwMode="auto">
          <a:xfrm>
            <a:off x="1219200" y="4876800"/>
            <a:ext cx="8001000" cy="1433513"/>
            <a:chOff x="768" y="3072"/>
            <a:chExt cx="5040" cy="903"/>
          </a:xfrm>
        </p:grpSpPr>
        <p:sp>
          <p:nvSpPr>
            <p:cNvPr id="226316" name="Text Box 12"/>
            <p:cNvSpPr txBox="1">
              <a:spLocks noChangeArrowheads="1"/>
            </p:cNvSpPr>
            <p:nvPr/>
          </p:nvSpPr>
          <p:spPr bwMode="auto">
            <a:xfrm>
              <a:off x="1344" y="3072"/>
              <a:ext cx="3360" cy="442"/>
            </a:xfrm>
            <a:prstGeom prst="rect">
              <a:avLst/>
            </a:prstGeom>
            <a:noFill/>
            <a:ln w="9525">
              <a:noFill/>
              <a:miter lim="800000"/>
              <a:headEnd/>
              <a:tailEnd/>
            </a:ln>
            <a:effectLst/>
          </p:spPr>
          <p:txBody>
            <a:bodyPr>
              <a:spAutoFit/>
            </a:bodyPr>
            <a:lstStyle/>
            <a:p>
              <a:r>
                <a:rPr lang="en-US" sz="2000">
                  <a:solidFill>
                    <a:srgbClr val="FF0000"/>
                  </a:solidFill>
                </a:rPr>
                <a:t>Enable new applications and new economies, while ensuring security and privacy</a:t>
              </a:r>
            </a:p>
          </p:txBody>
        </p:sp>
        <p:sp>
          <p:nvSpPr>
            <p:cNvPr id="226317" name="Line 13" descr="arrow"/>
            <p:cNvSpPr>
              <a:spLocks noChangeShapeType="1"/>
            </p:cNvSpPr>
            <p:nvPr/>
          </p:nvSpPr>
          <p:spPr bwMode="auto">
            <a:xfrm>
              <a:off x="4080" y="3408"/>
              <a:ext cx="384" cy="0"/>
            </a:xfrm>
            <a:prstGeom prst="line">
              <a:avLst/>
            </a:prstGeom>
            <a:noFill/>
            <a:ln w="9525">
              <a:solidFill>
                <a:schemeClr val="tx1"/>
              </a:solidFill>
              <a:round/>
              <a:headEnd/>
              <a:tailEnd type="triangle" w="med" len="med"/>
            </a:ln>
            <a:effectLst/>
          </p:spPr>
          <p:txBody>
            <a:bodyPr/>
            <a:lstStyle/>
            <a:p>
              <a:endParaRPr lang="en-US"/>
            </a:p>
          </p:txBody>
        </p:sp>
        <p:sp>
          <p:nvSpPr>
            <p:cNvPr id="226318" name="Text Box 14"/>
            <p:cNvSpPr txBox="1">
              <a:spLocks noChangeArrowheads="1"/>
            </p:cNvSpPr>
            <p:nvPr/>
          </p:nvSpPr>
          <p:spPr bwMode="auto">
            <a:xfrm>
              <a:off x="4608" y="3301"/>
              <a:ext cx="1200" cy="674"/>
            </a:xfrm>
            <a:prstGeom prst="rect">
              <a:avLst/>
            </a:prstGeom>
            <a:solidFill>
              <a:srgbClr val="FFFF66"/>
            </a:solidFill>
            <a:ln w="9525">
              <a:noFill/>
              <a:miter lim="800000"/>
              <a:headEnd/>
              <a:tailEnd/>
            </a:ln>
            <a:effectLst/>
          </p:spPr>
          <p:txBody>
            <a:bodyPr>
              <a:spAutoFit/>
            </a:bodyPr>
            <a:lstStyle/>
            <a:p>
              <a:pPr>
                <a:spcBef>
                  <a:spcPct val="50000"/>
                </a:spcBef>
              </a:pPr>
              <a:r>
                <a:rPr lang="en-US" sz="1600"/>
                <a:t>Security, privacy, economics, AI, social science researchers</a:t>
              </a:r>
            </a:p>
          </p:txBody>
        </p:sp>
        <p:sp>
          <p:nvSpPr>
            <p:cNvPr id="226319" name="Line 15" descr="arrow"/>
            <p:cNvSpPr>
              <a:spLocks noChangeShapeType="1"/>
            </p:cNvSpPr>
            <p:nvPr/>
          </p:nvSpPr>
          <p:spPr bwMode="auto">
            <a:xfrm>
              <a:off x="768" y="3312"/>
              <a:ext cx="528" cy="0"/>
            </a:xfrm>
            <a:prstGeom prst="line">
              <a:avLst/>
            </a:prstGeom>
            <a:noFill/>
            <a:ln w="9525">
              <a:solidFill>
                <a:schemeClr val="tx1"/>
              </a:solidFill>
              <a:round/>
              <a:headEnd/>
              <a:tailEnd type="triangle" w="med" len="med"/>
            </a:ln>
            <a:effectLst/>
          </p:spPr>
          <p:txBody>
            <a:bodyPr/>
            <a:lstStyle/>
            <a:p>
              <a:endParaRPr lang="en-US"/>
            </a:p>
          </p:txBody>
        </p:sp>
      </p:grpSp>
      <p:grpSp>
        <p:nvGrpSpPr>
          <p:cNvPr id="5" name="Group 16"/>
          <p:cNvGrpSpPr>
            <a:grpSpLocks/>
          </p:cNvGrpSpPr>
          <p:nvPr/>
        </p:nvGrpSpPr>
        <p:grpSpPr bwMode="auto">
          <a:xfrm>
            <a:off x="1219200" y="1371600"/>
            <a:ext cx="7924800" cy="1390650"/>
            <a:chOff x="816" y="864"/>
            <a:chExt cx="4944" cy="876"/>
          </a:xfrm>
        </p:grpSpPr>
        <p:sp>
          <p:nvSpPr>
            <p:cNvPr id="226321" name="Text Box 17"/>
            <p:cNvSpPr txBox="1">
              <a:spLocks noChangeArrowheads="1"/>
            </p:cNvSpPr>
            <p:nvPr/>
          </p:nvSpPr>
          <p:spPr bwMode="auto">
            <a:xfrm>
              <a:off x="4608" y="912"/>
              <a:ext cx="1152" cy="828"/>
            </a:xfrm>
            <a:prstGeom prst="rect">
              <a:avLst/>
            </a:prstGeom>
            <a:solidFill>
              <a:srgbClr val="FFFF66"/>
            </a:solidFill>
            <a:ln w="9525">
              <a:noFill/>
              <a:miter lim="800000"/>
              <a:headEnd/>
              <a:tailEnd/>
            </a:ln>
            <a:effectLst/>
          </p:spPr>
          <p:txBody>
            <a:bodyPr>
              <a:spAutoFit/>
            </a:bodyPr>
            <a:lstStyle/>
            <a:p>
              <a:pPr>
                <a:spcBef>
                  <a:spcPct val="50000"/>
                </a:spcBef>
              </a:pPr>
              <a:r>
                <a:rPr lang="en-US" sz="1600"/>
                <a:t>Network science, comm’ns and</a:t>
              </a:r>
              <a:br>
                <a:rPr lang="en-US" sz="1600"/>
              </a:br>
              <a:r>
                <a:rPr lang="en-US" sz="1600"/>
                <a:t>information theory researchers</a:t>
              </a:r>
            </a:p>
          </p:txBody>
        </p:sp>
        <p:sp>
          <p:nvSpPr>
            <p:cNvPr id="226322" name="Line 18" descr="arrow"/>
            <p:cNvSpPr>
              <a:spLocks noChangeShapeType="1"/>
            </p:cNvSpPr>
            <p:nvPr/>
          </p:nvSpPr>
          <p:spPr bwMode="auto">
            <a:xfrm>
              <a:off x="3696" y="1200"/>
              <a:ext cx="816" cy="0"/>
            </a:xfrm>
            <a:prstGeom prst="line">
              <a:avLst/>
            </a:prstGeom>
            <a:noFill/>
            <a:ln w="9525">
              <a:solidFill>
                <a:schemeClr val="tx1"/>
              </a:solidFill>
              <a:round/>
              <a:headEnd/>
              <a:tailEnd type="triangle" w="med" len="med"/>
            </a:ln>
            <a:effectLst/>
          </p:spPr>
          <p:txBody>
            <a:bodyPr/>
            <a:lstStyle/>
            <a:p>
              <a:endParaRPr lang="en-US"/>
            </a:p>
          </p:txBody>
        </p:sp>
        <p:sp>
          <p:nvSpPr>
            <p:cNvPr id="226323" name="Line 19" descr="arrow"/>
            <p:cNvSpPr>
              <a:spLocks noChangeShapeType="1"/>
            </p:cNvSpPr>
            <p:nvPr/>
          </p:nvSpPr>
          <p:spPr bwMode="auto">
            <a:xfrm>
              <a:off x="816" y="1152"/>
              <a:ext cx="528" cy="0"/>
            </a:xfrm>
            <a:prstGeom prst="line">
              <a:avLst/>
            </a:prstGeom>
            <a:noFill/>
            <a:ln w="9525">
              <a:solidFill>
                <a:schemeClr val="tx1"/>
              </a:solidFill>
              <a:round/>
              <a:headEnd/>
              <a:tailEnd type="triangle" w="med" len="med"/>
            </a:ln>
            <a:effectLst/>
          </p:spPr>
          <p:txBody>
            <a:bodyPr/>
            <a:lstStyle/>
            <a:p>
              <a:endParaRPr lang="en-US"/>
            </a:p>
          </p:txBody>
        </p:sp>
        <p:sp>
          <p:nvSpPr>
            <p:cNvPr id="226324" name="Text Box 20"/>
            <p:cNvSpPr txBox="1">
              <a:spLocks noChangeArrowheads="1"/>
            </p:cNvSpPr>
            <p:nvPr/>
          </p:nvSpPr>
          <p:spPr bwMode="auto">
            <a:xfrm>
              <a:off x="1344" y="864"/>
              <a:ext cx="2400" cy="442"/>
            </a:xfrm>
            <a:prstGeom prst="rect">
              <a:avLst/>
            </a:prstGeom>
            <a:noFill/>
            <a:ln w="9525">
              <a:noFill/>
              <a:miter lim="800000"/>
              <a:headEnd/>
              <a:tailEnd/>
            </a:ln>
            <a:effectLst/>
          </p:spPr>
          <p:txBody>
            <a:bodyPr>
              <a:spAutoFit/>
            </a:bodyPr>
            <a:lstStyle/>
            <a:p>
              <a:r>
                <a:rPr lang="en-US" sz="2000">
                  <a:solidFill>
                    <a:srgbClr val="FF0000"/>
                  </a:solidFill>
                </a:rPr>
                <a:t>Understand the complexity of large-scale networks</a:t>
              </a:r>
            </a:p>
          </p:txBody>
        </p:sp>
      </p:grpSp>
      <p:grpSp>
        <p:nvGrpSpPr>
          <p:cNvPr id="6" name="Group 21"/>
          <p:cNvGrpSpPr>
            <a:grpSpLocks/>
          </p:cNvGrpSpPr>
          <p:nvPr/>
        </p:nvGrpSpPr>
        <p:grpSpPr bwMode="auto">
          <a:xfrm>
            <a:off x="1676400" y="3200400"/>
            <a:ext cx="7467600" cy="1314450"/>
            <a:chOff x="1056" y="2016"/>
            <a:chExt cx="4704" cy="828"/>
          </a:xfrm>
        </p:grpSpPr>
        <p:sp>
          <p:nvSpPr>
            <p:cNvPr id="226326" name="Text Box 22"/>
            <p:cNvSpPr txBox="1">
              <a:spLocks noChangeArrowheads="1"/>
            </p:cNvSpPr>
            <p:nvPr/>
          </p:nvSpPr>
          <p:spPr bwMode="auto">
            <a:xfrm>
              <a:off x="4608" y="2016"/>
              <a:ext cx="1152" cy="828"/>
            </a:xfrm>
            <a:prstGeom prst="rect">
              <a:avLst/>
            </a:prstGeom>
            <a:solidFill>
              <a:srgbClr val="FFFF66"/>
            </a:solidFill>
            <a:ln w="9525">
              <a:noFill/>
              <a:miter lim="800000"/>
              <a:headEnd/>
              <a:tailEnd/>
            </a:ln>
            <a:effectLst/>
          </p:spPr>
          <p:txBody>
            <a:bodyPr>
              <a:spAutoFit/>
            </a:bodyPr>
            <a:lstStyle/>
            <a:p>
              <a:pPr>
                <a:spcBef>
                  <a:spcPct val="50000"/>
                </a:spcBef>
              </a:pPr>
              <a:r>
                <a:rPr lang="en-US" sz="1600"/>
                <a:t>Networking, distributed systems, optical, and wireless, researchers</a:t>
              </a:r>
            </a:p>
          </p:txBody>
        </p:sp>
        <p:sp>
          <p:nvSpPr>
            <p:cNvPr id="226327" name="Line 23" descr="arrow"/>
            <p:cNvSpPr>
              <a:spLocks noChangeShapeType="1"/>
            </p:cNvSpPr>
            <p:nvPr/>
          </p:nvSpPr>
          <p:spPr bwMode="auto">
            <a:xfrm>
              <a:off x="3696" y="2256"/>
              <a:ext cx="816" cy="0"/>
            </a:xfrm>
            <a:prstGeom prst="line">
              <a:avLst/>
            </a:prstGeom>
            <a:noFill/>
            <a:ln w="9525">
              <a:solidFill>
                <a:schemeClr val="tx1"/>
              </a:solidFill>
              <a:round/>
              <a:headEnd/>
              <a:tailEnd type="triangle" w="med" len="med"/>
            </a:ln>
            <a:effectLst/>
          </p:spPr>
          <p:txBody>
            <a:bodyPr/>
            <a:lstStyle/>
            <a:p>
              <a:endParaRPr lang="en-US"/>
            </a:p>
          </p:txBody>
        </p:sp>
        <p:sp>
          <p:nvSpPr>
            <p:cNvPr id="226328" name="Line 24" descr="arrow"/>
            <p:cNvSpPr>
              <a:spLocks noChangeShapeType="1"/>
            </p:cNvSpPr>
            <p:nvPr/>
          </p:nvSpPr>
          <p:spPr bwMode="auto">
            <a:xfrm>
              <a:off x="1056" y="2256"/>
              <a:ext cx="288" cy="0"/>
            </a:xfrm>
            <a:prstGeom prst="line">
              <a:avLst/>
            </a:prstGeom>
            <a:noFill/>
            <a:ln w="9525">
              <a:solidFill>
                <a:schemeClr val="tx1"/>
              </a:solidFill>
              <a:round/>
              <a:headEnd/>
              <a:tailEnd type="triangle" w="med" len="med"/>
            </a:ln>
            <a:effectLst/>
          </p:spPr>
          <p:txBody>
            <a:bodyPr/>
            <a:lstStyle/>
            <a:p>
              <a:endParaRPr lang="en-US"/>
            </a:p>
          </p:txBody>
        </p:sp>
        <p:sp>
          <p:nvSpPr>
            <p:cNvPr id="226329" name="Text Box 25"/>
            <p:cNvSpPr txBox="1">
              <a:spLocks noChangeArrowheads="1"/>
            </p:cNvSpPr>
            <p:nvPr/>
          </p:nvSpPr>
          <p:spPr bwMode="auto">
            <a:xfrm>
              <a:off x="1344" y="2016"/>
              <a:ext cx="2496" cy="442"/>
            </a:xfrm>
            <a:prstGeom prst="rect">
              <a:avLst/>
            </a:prstGeom>
            <a:noFill/>
            <a:ln w="9525">
              <a:noFill/>
              <a:miter lim="800000"/>
              <a:headEnd/>
              <a:tailEnd/>
            </a:ln>
            <a:effectLst/>
          </p:spPr>
          <p:txBody>
            <a:bodyPr>
              <a:spAutoFit/>
            </a:bodyPr>
            <a:lstStyle/>
            <a:p>
              <a:r>
                <a:rPr lang="en-US" sz="2000">
                  <a:solidFill>
                    <a:srgbClr val="FF0000"/>
                  </a:solidFill>
                </a:rPr>
                <a:t>Develop new architectures, exploiting new substrates</a:t>
              </a:r>
            </a:p>
          </p:txBody>
        </p:sp>
      </p:grpSp>
      <p:sp>
        <p:nvSpPr>
          <p:cNvPr id="226330" name="Line 26" descr="arrow"/>
          <p:cNvSpPr>
            <a:spLocks noChangeShapeType="1"/>
          </p:cNvSpPr>
          <p:nvPr/>
        </p:nvSpPr>
        <p:spPr bwMode="auto">
          <a:xfrm flipV="1">
            <a:off x="1066800" y="1295400"/>
            <a:ext cx="5334000" cy="5257800"/>
          </a:xfrm>
          <a:prstGeom prst="line">
            <a:avLst/>
          </a:prstGeom>
          <a:noFill/>
          <a:ln w="76200">
            <a:solidFill>
              <a:srgbClr val="3333FF"/>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ctrTitle"/>
          </p:nvPr>
        </p:nvSpPr>
        <p:spPr>
          <a:xfrm>
            <a:off x="685800" y="2768600"/>
            <a:ext cx="7772400" cy="1470025"/>
          </a:xfrm>
        </p:spPr>
        <p:txBody>
          <a:bodyPr/>
          <a:lstStyle/>
          <a:p>
            <a:pPr algn="ctr"/>
            <a:r>
              <a:rPr lang="en-US" sz="4000" dirty="0" smtClean="0"/>
              <a:t>Trustworthy Computing</a:t>
            </a:r>
            <a:endParaRPr lang="en-US" sz="4000"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BBBD0E4-363B-4081-9570-5C14F0B2D9EE}" type="slidenum">
              <a:rPr lang="en-US"/>
              <a:pPr/>
              <a:t>42</a:t>
            </a:fld>
            <a:endParaRPr lang="en-US" sz="1400"/>
          </a:p>
        </p:txBody>
      </p:sp>
      <p:sp>
        <p:nvSpPr>
          <p:cNvPr id="5" name="Date Placeholder 4"/>
          <p:cNvSpPr>
            <a:spLocks noGrp="1"/>
          </p:cNvSpPr>
          <p:nvPr>
            <p:ph type="dt" sz="half" idx="11"/>
          </p:nvPr>
        </p:nvSpPr>
        <p:spPr/>
        <p:txBody>
          <a:bodyPr/>
          <a:lstStyle/>
          <a:p>
            <a:r>
              <a:rPr lang="en-US"/>
              <a:t>FM 2009</a:t>
            </a:r>
          </a:p>
        </p:txBody>
      </p:sp>
      <p:sp>
        <p:nvSpPr>
          <p:cNvPr id="6" name="Footer Placeholder 5"/>
          <p:cNvSpPr>
            <a:spLocks noGrp="1"/>
          </p:cNvSpPr>
          <p:nvPr>
            <p:ph type="ftr" sz="quarter" idx="12"/>
          </p:nvPr>
        </p:nvSpPr>
        <p:spPr/>
        <p:txBody>
          <a:bodyPr/>
          <a:lstStyle/>
          <a:p>
            <a:r>
              <a:rPr lang="en-US"/>
              <a:t>Jeannette M. Wing</a:t>
            </a:r>
          </a:p>
        </p:txBody>
      </p:sp>
      <p:sp>
        <p:nvSpPr>
          <p:cNvPr id="583682" name="Rectangle 2"/>
          <p:cNvSpPr>
            <a:spLocks noGrp="1" noChangeArrowheads="1"/>
          </p:cNvSpPr>
          <p:nvPr>
            <p:ph type="title"/>
          </p:nvPr>
        </p:nvSpPr>
        <p:spPr>
          <a:xfrm>
            <a:off x="247650" y="381000"/>
            <a:ext cx="8782050" cy="685800"/>
          </a:xfrm>
        </p:spPr>
        <p:txBody>
          <a:bodyPr/>
          <a:lstStyle/>
          <a:p>
            <a:r>
              <a:rPr lang="en-US"/>
              <a:t>Broader Context:</a:t>
            </a:r>
            <a:r>
              <a:rPr lang="en-US">
                <a:solidFill>
                  <a:srgbClr val="FF3300"/>
                </a:solidFill>
              </a:rPr>
              <a:t> </a:t>
            </a:r>
            <a:r>
              <a:rPr lang="en-US" i="1">
                <a:solidFill>
                  <a:srgbClr val="3333CC"/>
                </a:solidFill>
              </a:rPr>
              <a:t>Trustworthy</a:t>
            </a:r>
            <a:r>
              <a:rPr lang="en-US" i="1"/>
              <a:t> </a:t>
            </a:r>
            <a:r>
              <a:rPr lang="en-US"/>
              <a:t>Systems</a:t>
            </a:r>
          </a:p>
        </p:txBody>
      </p:sp>
      <p:sp>
        <p:nvSpPr>
          <p:cNvPr id="583683" name="Rectangle 3"/>
          <p:cNvSpPr>
            <a:spLocks noGrp="1" noChangeArrowheads="1"/>
          </p:cNvSpPr>
          <p:nvPr>
            <p:ph type="body" idx="1"/>
          </p:nvPr>
        </p:nvSpPr>
        <p:spPr/>
        <p:txBody>
          <a:bodyPr/>
          <a:lstStyle/>
          <a:p>
            <a:r>
              <a:rPr lang="en-US" i="1" dirty="0"/>
              <a:t>Trustworthy </a:t>
            </a:r>
            <a:r>
              <a:rPr lang="en-US" dirty="0"/>
              <a:t>=</a:t>
            </a:r>
          </a:p>
          <a:p>
            <a:endParaRPr lang="en-US" dirty="0"/>
          </a:p>
          <a:p>
            <a:pPr lvl="1">
              <a:buFont typeface="Symbol" pitchFamily="18" charset="2"/>
              <a:buChar char="+"/>
            </a:pPr>
            <a:r>
              <a:rPr lang="en-US" dirty="0"/>
              <a:t>Reliability</a:t>
            </a:r>
          </a:p>
          <a:p>
            <a:pPr lvl="2"/>
            <a:r>
              <a:rPr lang="en-US" sz="2400" dirty="0"/>
              <a:t>Does it do the right thing?</a:t>
            </a:r>
          </a:p>
          <a:p>
            <a:pPr lvl="1">
              <a:buFont typeface="Symbol" pitchFamily="18" charset="2"/>
              <a:buChar char="+"/>
            </a:pPr>
            <a:r>
              <a:rPr lang="en-US" dirty="0"/>
              <a:t>Security</a:t>
            </a:r>
          </a:p>
          <a:p>
            <a:pPr lvl="2"/>
            <a:r>
              <a:rPr lang="en-US" sz="2400" dirty="0"/>
              <a:t>How vulnerable is it to attack?</a:t>
            </a:r>
          </a:p>
          <a:p>
            <a:pPr lvl="1">
              <a:buFont typeface="Symbol" pitchFamily="18" charset="2"/>
              <a:buChar char="+"/>
            </a:pPr>
            <a:r>
              <a:rPr lang="en-US" dirty="0"/>
              <a:t>Privacy</a:t>
            </a:r>
          </a:p>
          <a:p>
            <a:pPr lvl="2"/>
            <a:r>
              <a:rPr lang="en-US" sz="2400" dirty="0"/>
              <a:t>Does it protect a person’s information?</a:t>
            </a:r>
          </a:p>
          <a:p>
            <a:pPr lvl="1">
              <a:buFont typeface="Symbol" pitchFamily="18" charset="2"/>
              <a:buChar char="+"/>
            </a:pPr>
            <a:r>
              <a:rPr lang="en-US" dirty="0"/>
              <a:t>Usability</a:t>
            </a:r>
          </a:p>
          <a:p>
            <a:pPr lvl="2"/>
            <a:r>
              <a:rPr lang="en-US" sz="2400" dirty="0"/>
              <a:t>Can a human use it easily?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CD3D8E7-0F96-4F87-ACDF-1AA85BEBD669}" type="slidenum">
              <a:rPr lang="en-US"/>
              <a:pPr/>
              <a:t>43</a:t>
            </a:fld>
            <a:endParaRPr lang="en-US" sz="1400"/>
          </a:p>
        </p:txBody>
      </p:sp>
      <p:sp>
        <p:nvSpPr>
          <p:cNvPr id="6" name="Date Placeholder 4"/>
          <p:cNvSpPr>
            <a:spLocks noGrp="1"/>
          </p:cNvSpPr>
          <p:nvPr>
            <p:ph type="dt" sz="half" idx="11"/>
          </p:nvPr>
        </p:nvSpPr>
        <p:spPr/>
        <p:txBody>
          <a:bodyPr/>
          <a:lstStyle/>
          <a:p>
            <a:r>
              <a:rPr lang="en-US"/>
              <a:t>FM 2009</a:t>
            </a:r>
          </a:p>
        </p:txBody>
      </p:sp>
      <p:sp>
        <p:nvSpPr>
          <p:cNvPr id="7" name="Footer Placeholder 5"/>
          <p:cNvSpPr>
            <a:spLocks noGrp="1"/>
          </p:cNvSpPr>
          <p:nvPr>
            <p:ph type="ftr" sz="quarter" idx="12"/>
          </p:nvPr>
        </p:nvSpPr>
        <p:spPr/>
        <p:txBody>
          <a:bodyPr/>
          <a:lstStyle/>
          <a:p>
            <a:r>
              <a:rPr lang="en-US"/>
              <a:t>Jeannette M. Wing</a:t>
            </a:r>
          </a:p>
        </p:txBody>
      </p:sp>
      <p:sp>
        <p:nvSpPr>
          <p:cNvPr id="573442" name="Rectangle 2"/>
          <p:cNvSpPr>
            <a:spLocks noGrp="1" noChangeArrowheads="1"/>
          </p:cNvSpPr>
          <p:nvPr>
            <p:ph type="title"/>
          </p:nvPr>
        </p:nvSpPr>
        <p:spPr>
          <a:xfrm>
            <a:off x="365125" y="200025"/>
            <a:ext cx="7772400" cy="685800"/>
          </a:xfrm>
        </p:spPr>
        <p:txBody>
          <a:bodyPr/>
          <a:lstStyle/>
          <a:p>
            <a:r>
              <a:rPr lang="en-US"/>
              <a:t>Technical Progress: Reliability</a:t>
            </a:r>
          </a:p>
        </p:txBody>
      </p:sp>
      <p:sp>
        <p:nvSpPr>
          <p:cNvPr id="573443" name="Rectangle 3"/>
          <p:cNvSpPr>
            <a:spLocks noGrp="1" noChangeArrowheads="1"/>
          </p:cNvSpPr>
          <p:nvPr>
            <p:ph type="body" idx="1"/>
          </p:nvPr>
        </p:nvSpPr>
        <p:spPr>
          <a:xfrm>
            <a:off x="365125" y="1114425"/>
            <a:ext cx="8445500" cy="4657725"/>
          </a:xfrm>
        </p:spPr>
        <p:txBody>
          <a:bodyPr/>
          <a:lstStyle/>
          <a:p>
            <a:r>
              <a:rPr lang="en-US" sz="2000"/>
              <a:t>Formal definitions, theories, models, logics, languages, algorithms, etc. for stating and proving notions of correctness.</a:t>
            </a:r>
          </a:p>
          <a:p>
            <a:r>
              <a:rPr lang="en-US" sz="2000"/>
              <a:t>Tools for analyzing systems—from code to architecture—for desired and undesired properties</a:t>
            </a:r>
          </a:p>
          <a:p>
            <a:r>
              <a:rPr lang="en-US" sz="2000"/>
              <a:t>Use of languages, tools, etc. in industry.</a:t>
            </a:r>
          </a:p>
          <a:p>
            <a:pPr lvl="1"/>
            <a:r>
              <a:rPr lang="en-US" sz="2000"/>
              <a:t>“Reliable” [= “good enough”] systems in practice: telephony, the Internet, desktop software, your automobile</a:t>
            </a:r>
          </a:p>
          <a:p>
            <a:r>
              <a:rPr lang="en-US" sz="2000"/>
              <a:t>Examples:</a:t>
            </a:r>
          </a:p>
          <a:p>
            <a:pPr lvl="1"/>
            <a:r>
              <a:rPr lang="en-US" sz="1800"/>
              <a:t>Strongly typed programming languages rule out entire classes of errors.</a:t>
            </a:r>
          </a:p>
          <a:p>
            <a:pPr lvl="1"/>
            <a:r>
              <a:rPr lang="en-US" sz="1800"/>
              <a:t>Database systems are built to satisfy ACID properties: atomicity, consistency, isolation, durability</a:t>
            </a:r>
          </a:p>
          <a:p>
            <a:pPr lvl="1"/>
            <a:r>
              <a:rPr lang="en-US" sz="1800"/>
              <a:t>Byzantine fault-tolerance, n &gt; 3t+1</a:t>
            </a:r>
          </a:p>
          <a:p>
            <a:pPr lvl="1"/>
            <a:r>
              <a:rPr lang="en-US" sz="1800"/>
              <a:t>Impossibility results, e.g., distributed consensus with 1 faulty node</a:t>
            </a:r>
          </a:p>
        </p:txBody>
      </p:sp>
      <p:sp>
        <p:nvSpPr>
          <p:cNvPr id="573445" name="Text Box 5"/>
          <p:cNvSpPr txBox="1">
            <a:spLocks noChangeArrowheads="1"/>
          </p:cNvSpPr>
          <p:nvPr/>
        </p:nvSpPr>
        <p:spPr bwMode="auto">
          <a:xfrm>
            <a:off x="0" y="5772150"/>
            <a:ext cx="9144000" cy="915988"/>
          </a:xfrm>
          <a:prstGeom prst="rect">
            <a:avLst/>
          </a:prstGeom>
          <a:solidFill>
            <a:srgbClr val="FFFF00"/>
          </a:solidFill>
          <a:ln w="9525" algn="ctr">
            <a:noFill/>
            <a:miter lim="800000"/>
            <a:headEnd/>
            <a:tailEnd/>
          </a:ln>
          <a:effectLst/>
        </p:spPr>
        <p:txBody>
          <a:bodyPr>
            <a:spAutoFit/>
          </a:bodyPr>
          <a:lstStyle/>
          <a:p>
            <a:r>
              <a:rPr lang="en-US" sz="2000">
                <a:effectLst/>
                <a:latin typeface="Calibri" pitchFamily="34" charset="0"/>
              </a:rPr>
              <a:t>Current challenge: Nature and scale of systems and their operating environments are more complex, forcing us to revisit these fundamental results.  E.g., cyber-physical systems, safety-critical systems.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517B5305-18A5-44C4-812A-D871461B5DDE}" type="slidenum">
              <a:rPr lang="en-US"/>
              <a:pPr/>
              <a:t>44</a:t>
            </a:fld>
            <a:endParaRPr lang="en-US" sz="1400"/>
          </a:p>
        </p:txBody>
      </p:sp>
      <p:sp>
        <p:nvSpPr>
          <p:cNvPr id="7" name="Date Placeholder 4"/>
          <p:cNvSpPr>
            <a:spLocks noGrp="1"/>
          </p:cNvSpPr>
          <p:nvPr>
            <p:ph type="dt" sz="half" idx="11"/>
          </p:nvPr>
        </p:nvSpPr>
        <p:spPr/>
        <p:txBody>
          <a:bodyPr/>
          <a:lstStyle/>
          <a:p>
            <a:r>
              <a:rPr lang="en-US"/>
              <a:t>FM 2009</a:t>
            </a:r>
          </a:p>
        </p:txBody>
      </p:sp>
      <p:sp>
        <p:nvSpPr>
          <p:cNvPr id="8" name="Footer Placeholder 5"/>
          <p:cNvSpPr>
            <a:spLocks noGrp="1"/>
          </p:cNvSpPr>
          <p:nvPr>
            <p:ph type="ftr" sz="quarter" idx="12"/>
          </p:nvPr>
        </p:nvSpPr>
        <p:spPr/>
        <p:txBody>
          <a:bodyPr/>
          <a:lstStyle/>
          <a:p>
            <a:r>
              <a:rPr lang="en-US"/>
              <a:t>Jeannette M. Wing</a:t>
            </a:r>
          </a:p>
        </p:txBody>
      </p:sp>
      <p:sp>
        <p:nvSpPr>
          <p:cNvPr id="575493" name="Rectangle 5"/>
          <p:cNvSpPr>
            <a:spLocks noChangeArrowheads="1"/>
          </p:cNvSpPr>
          <p:nvPr/>
        </p:nvSpPr>
        <p:spPr bwMode="auto">
          <a:xfrm>
            <a:off x="495300" y="904875"/>
            <a:ext cx="7905750" cy="371475"/>
          </a:xfrm>
          <a:prstGeom prst="rect">
            <a:avLst/>
          </a:prstGeom>
          <a:solidFill>
            <a:srgbClr val="8585FF"/>
          </a:solidFill>
          <a:ln w="9525" algn="ctr">
            <a:noFill/>
            <a:miter lim="800000"/>
            <a:headEnd/>
            <a:tailEnd/>
          </a:ln>
          <a:effectLst/>
        </p:spPr>
        <p:txBody>
          <a:bodyPr wrap="none" anchor="ctr"/>
          <a:lstStyle/>
          <a:p>
            <a:endParaRPr lang="en-US"/>
          </a:p>
        </p:txBody>
      </p:sp>
      <p:sp>
        <p:nvSpPr>
          <p:cNvPr id="575491" name="Rectangle 3"/>
          <p:cNvSpPr>
            <a:spLocks noGrp="1" noChangeArrowheads="1"/>
          </p:cNvSpPr>
          <p:nvPr>
            <p:ph type="body" idx="1"/>
          </p:nvPr>
        </p:nvSpPr>
        <p:spPr>
          <a:xfrm>
            <a:off x="136525" y="904875"/>
            <a:ext cx="8648700" cy="4953000"/>
          </a:xfrm>
          <a:ln/>
        </p:spPr>
        <p:txBody>
          <a:bodyPr/>
          <a:lstStyle/>
          <a:p>
            <a:r>
              <a:rPr lang="en-US" sz="2000"/>
              <a:t>Formal definitions, theories, models, logics, languages, algorithms, etc. for stating and proving notions of security.</a:t>
            </a:r>
          </a:p>
          <a:p>
            <a:r>
              <a:rPr lang="en-US" sz="2000"/>
              <a:t>Tools for analyzing systems—from code</a:t>
            </a:r>
            <a:r>
              <a:rPr lang="en-US" sz="2000">
                <a:solidFill>
                  <a:schemeClr val="folHlink"/>
                </a:solidFill>
              </a:rPr>
              <a:t> to architecture—desired and undesired properties</a:t>
            </a:r>
          </a:p>
          <a:p>
            <a:r>
              <a:rPr lang="en-US" sz="2000">
                <a:solidFill>
                  <a:schemeClr val="folHlink"/>
                </a:solidFill>
              </a:rPr>
              <a:t>Use of languages, tools, etc. in industry.</a:t>
            </a:r>
          </a:p>
          <a:p>
            <a:pPr lvl="1"/>
            <a:r>
              <a:rPr lang="en-US" sz="2000"/>
              <a:t>Secure [= “secure enough”] systems in practice: telephony, </a:t>
            </a:r>
            <a:r>
              <a:rPr lang="en-US" sz="2000">
                <a:solidFill>
                  <a:schemeClr val="folHlink"/>
                </a:solidFill>
              </a:rPr>
              <a:t>the Internet, desktop software,</a:t>
            </a:r>
            <a:r>
              <a:rPr lang="en-US" sz="2000"/>
              <a:t> your automobile </a:t>
            </a:r>
            <a:r>
              <a:rPr lang="en-US" sz="2000" i="1"/>
              <a:t>(today)</a:t>
            </a:r>
            <a:endParaRPr lang="en-US" sz="2000" i="1">
              <a:solidFill>
                <a:schemeClr val="folHlink"/>
              </a:solidFill>
            </a:endParaRPr>
          </a:p>
          <a:p>
            <a:r>
              <a:rPr lang="en-US" sz="2000"/>
              <a:t>Examples:</a:t>
            </a:r>
          </a:p>
          <a:p>
            <a:pPr lvl="1"/>
            <a:r>
              <a:rPr lang="en-US" sz="2000"/>
              <a:t>Cryptography</a:t>
            </a:r>
          </a:p>
          <a:p>
            <a:pPr lvl="1"/>
            <a:r>
              <a:rPr lang="en-US" sz="2000"/>
              <a:t>Systems designed to satisfy informally CIA properties (confidentiality, integrity, availability).</a:t>
            </a:r>
          </a:p>
          <a:p>
            <a:pPr lvl="1"/>
            <a:r>
              <a:rPr lang="en-US" sz="2000"/>
              <a:t>Logic of authentication [BurrowsAbadiNeedham89], logic for access control [LampsonAbadiBurrowsWobber92]</a:t>
            </a:r>
          </a:p>
        </p:txBody>
      </p:sp>
      <p:sp>
        <p:nvSpPr>
          <p:cNvPr id="575490" name="Rectangle 2"/>
          <p:cNvSpPr>
            <a:spLocks noGrp="1" noChangeArrowheads="1"/>
          </p:cNvSpPr>
          <p:nvPr>
            <p:ph type="title"/>
          </p:nvPr>
        </p:nvSpPr>
        <p:spPr>
          <a:xfrm>
            <a:off x="495300" y="219075"/>
            <a:ext cx="7772400" cy="685800"/>
          </a:xfrm>
        </p:spPr>
        <p:txBody>
          <a:bodyPr/>
          <a:lstStyle/>
          <a:p>
            <a:r>
              <a:rPr lang="en-US"/>
              <a:t>Technical Progress: Security</a:t>
            </a:r>
          </a:p>
        </p:txBody>
      </p:sp>
      <p:sp>
        <p:nvSpPr>
          <p:cNvPr id="575492" name="Text Box 4"/>
          <p:cNvSpPr txBox="1">
            <a:spLocks noChangeArrowheads="1"/>
          </p:cNvSpPr>
          <p:nvPr/>
        </p:nvSpPr>
        <p:spPr bwMode="auto">
          <a:xfrm>
            <a:off x="136525" y="5414963"/>
            <a:ext cx="9007475" cy="1190625"/>
          </a:xfrm>
          <a:prstGeom prst="rect">
            <a:avLst/>
          </a:prstGeom>
          <a:solidFill>
            <a:srgbClr val="FFFF00"/>
          </a:solidFill>
          <a:ln w="9525" algn="ctr">
            <a:noFill/>
            <a:miter lim="800000"/>
            <a:headEnd/>
            <a:tailEnd/>
          </a:ln>
          <a:effectLst/>
        </p:spPr>
        <p:txBody>
          <a:bodyPr>
            <a:spAutoFit/>
          </a:bodyPr>
          <a:lstStyle/>
          <a:p>
            <a:r>
              <a:rPr lang="en-US" sz="2000">
                <a:effectLst/>
                <a:latin typeface="Calibri" pitchFamily="34" charset="0"/>
              </a:rPr>
              <a:t>Current challenges: (1) Assumptions have changed; revisit the blue. (2) Fill in the gray.  (3) Nature and scale of systems and their operating environments are more complex, forcing us to revisit the fundamentals. E.g., today’s crypto rests (mostly) on RSA, i.e., hardness of factoring.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fld id="{6714140A-DF46-4E99-8923-ADF58484497B}" type="slidenum">
              <a:rPr lang="en-US"/>
              <a:pPr/>
              <a:t>45</a:t>
            </a:fld>
            <a:endParaRPr lang="en-US" sz="1400">
              <a:latin typeface="Times New Roman" pitchFamily="18" charset="0"/>
            </a:endParaRPr>
          </a:p>
        </p:txBody>
      </p:sp>
      <p:sp>
        <p:nvSpPr>
          <p:cNvPr id="25" name="Date Placeholder 4"/>
          <p:cNvSpPr>
            <a:spLocks noGrp="1"/>
          </p:cNvSpPr>
          <p:nvPr>
            <p:ph type="dt" sz="half" idx="11"/>
          </p:nvPr>
        </p:nvSpPr>
        <p:spPr/>
        <p:txBody>
          <a:bodyPr/>
          <a:lstStyle/>
          <a:p>
            <a:r>
              <a:rPr lang="en-US"/>
              <a:t>Cybersecurity</a:t>
            </a:r>
            <a:endParaRPr lang="en-US">
              <a:latin typeface="Arial" charset="0"/>
            </a:endParaRPr>
          </a:p>
        </p:txBody>
      </p:sp>
      <p:sp>
        <p:nvSpPr>
          <p:cNvPr id="26" name="Footer Placeholder 5"/>
          <p:cNvSpPr>
            <a:spLocks noGrp="1"/>
          </p:cNvSpPr>
          <p:nvPr>
            <p:ph type="ftr" sz="quarter" idx="12"/>
          </p:nvPr>
        </p:nvSpPr>
        <p:spPr/>
        <p:txBody>
          <a:bodyPr/>
          <a:lstStyle/>
          <a:p>
            <a:r>
              <a:rPr lang="en-US"/>
              <a:t>Jeannette M. Wing</a:t>
            </a:r>
            <a:endParaRPr lang="en-US">
              <a:latin typeface="Arial" charset="0"/>
            </a:endParaRPr>
          </a:p>
        </p:txBody>
      </p:sp>
      <p:sp>
        <p:nvSpPr>
          <p:cNvPr id="875522" name="Rectangle 2"/>
          <p:cNvSpPr>
            <a:spLocks noGrp="1" noChangeArrowheads="1"/>
          </p:cNvSpPr>
          <p:nvPr>
            <p:ph type="title"/>
          </p:nvPr>
        </p:nvSpPr>
        <p:spPr>
          <a:xfrm>
            <a:off x="0" y="244475"/>
            <a:ext cx="7772400" cy="685800"/>
          </a:xfrm>
        </p:spPr>
        <p:txBody>
          <a:bodyPr/>
          <a:lstStyle/>
          <a:p>
            <a:pPr algn="ctr"/>
            <a:r>
              <a:rPr lang="en-US" dirty="0"/>
              <a:t>Big Picture: </a:t>
            </a:r>
            <a:r>
              <a:rPr lang="en-US" sz="2800" dirty="0"/>
              <a:t>It’s not just security</a:t>
            </a:r>
            <a:r>
              <a:rPr lang="en-US" dirty="0"/>
              <a:t> </a:t>
            </a:r>
            <a:endParaRPr lang="en-US" sz="2800" dirty="0"/>
          </a:p>
        </p:txBody>
      </p:sp>
      <p:sp>
        <p:nvSpPr>
          <p:cNvPr id="875523" name="Rectangle 3"/>
          <p:cNvSpPr>
            <a:spLocks noGrp="1" noChangeArrowheads="1"/>
          </p:cNvSpPr>
          <p:nvPr>
            <p:ph type="body" idx="1"/>
          </p:nvPr>
        </p:nvSpPr>
        <p:spPr>
          <a:xfrm>
            <a:off x="295275" y="1524000"/>
            <a:ext cx="7772400" cy="4953000"/>
          </a:xfrm>
        </p:spPr>
        <p:txBody>
          <a:bodyPr/>
          <a:lstStyle/>
          <a:p>
            <a:r>
              <a:rPr lang="en-US" b="1" dirty="0"/>
              <a:t>Trustworthy</a:t>
            </a:r>
            <a:r>
              <a:rPr lang="en-US" i="1" dirty="0"/>
              <a:t> </a:t>
            </a:r>
            <a:r>
              <a:rPr lang="en-US" dirty="0"/>
              <a:t>systems</a:t>
            </a:r>
          </a:p>
          <a:p>
            <a:pPr lvl="1"/>
            <a:r>
              <a:rPr lang="en-US" dirty="0" smtClean="0"/>
              <a:t>Reliability</a:t>
            </a:r>
          </a:p>
          <a:p>
            <a:pPr lvl="1"/>
            <a:r>
              <a:rPr lang="en-US" dirty="0" smtClean="0"/>
              <a:t>Security</a:t>
            </a:r>
            <a:endParaRPr lang="en-US" dirty="0"/>
          </a:p>
          <a:p>
            <a:pPr lvl="1"/>
            <a:r>
              <a:rPr lang="en-US" dirty="0">
                <a:solidFill>
                  <a:srgbClr val="FF0000"/>
                </a:solidFill>
              </a:rPr>
              <a:t>Privacy</a:t>
            </a:r>
          </a:p>
          <a:p>
            <a:pPr lvl="1"/>
            <a:r>
              <a:rPr lang="en-US" dirty="0">
                <a:solidFill>
                  <a:srgbClr val="FF0000"/>
                </a:solidFill>
              </a:rPr>
              <a:t>Usability</a:t>
            </a:r>
          </a:p>
          <a:p>
            <a:pPr lvl="1"/>
            <a:endParaRPr lang="en-US" dirty="0">
              <a:solidFill>
                <a:srgbClr val="FF0000"/>
              </a:solidFill>
            </a:endParaRPr>
          </a:p>
        </p:txBody>
      </p:sp>
      <p:sp>
        <p:nvSpPr>
          <p:cNvPr id="875528" name="Text Box 8"/>
          <p:cNvSpPr txBox="1">
            <a:spLocks noChangeArrowheads="1"/>
          </p:cNvSpPr>
          <p:nvPr/>
        </p:nvSpPr>
        <p:spPr bwMode="auto">
          <a:xfrm>
            <a:off x="288925" y="4041775"/>
            <a:ext cx="8162925" cy="822325"/>
          </a:xfrm>
          <a:prstGeom prst="rect">
            <a:avLst/>
          </a:prstGeom>
          <a:noFill/>
          <a:ln w="9525">
            <a:noFill/>
            <a:miter lim="800000"/>
            <a:headEnd/>
            <a:tailEnd/>
          </a:ln>
          <a:effectLst/>
        </p:spPr>
        <p:txBody>
          <a:bodyPr>
            <a:spAutoFit/>
          </a:bodyPr>
          <a:lstStyle/>
          <a:p>
            <a:pPr>
              <a:buFontTx/>
              <a:buChar char="•"/>
            </a:pPr>
            <a:r>
              <a:rPr lang="en-US" sz="2000" b="1"/>
              <a:t>    </a:t>
            </a:r>
            <a:r>
              <a:rPr lang="en-US" sz="2400" b="1"/>
              <a:t>Holistic</a:t>
            </a:r>
            <a:r>
              <a:rPr lang="en-US" sz="2400"/>
              <a:t> view</a:t>
            </a:r>
            <a:br>
              <a:rPr lang="en-US" sz="2400"/>
            </a:br>
            <a:r>
              <a:rPr lang="en-US" sz="2400"/>
              <a:t>    </a:t>
            </a:r>
            <a:r>
              <a:rPr lang="en-US" sz="2000"/>
              <a:t> </a:t>
            </a:r>
            <a:r>
              <a:rPr lang="en-US" sz="2000">
                <a:sym typeface="Symbol" pitchFamily="18" charset="2"/>
              </a:rPr>
              <a:t></a:t>
            </a:r>
            <a:r>
              <a:rPr lang="en-US" sz="2000"/>
              <a:t>Technical: The whole stack</a:t>
            </a:r>
            <a:endParaRPr lang="en-US" sz="2000" b="1"/>
          </a:p>
        </p:txBody>
      </p:sp>
      <p:pic>
        <p:nvPicPr>
          <p:cNvPr id="875542" name="Picture 22" descr="Cartoon of a teetering many layered wedding cake"/>
          <p:cNvPicPr>
            <a:picLocks noChangeAspect="1" noChangeArrowheads="1"/>
          </p:cNvPicPr>
          <p:nvPr/>
        </p:nvPicPr>
        <p:blipFill>
          <a:blip r:embed="rId3" cstate="print"/>
          <a:srcRect/>
          <a:stretch>
            <a:fillRect/>
          </a:stretch>
        </p:blipFill>
        <p:spPr bwMode="auto">
          <a:xfrm>
            <a:off x="5599113" y="1524000"/>
            <a:ext cx="1190625" cy="3895725"/>
          </a:xfrm>
          <a:prstGeom prst="rect">
            <a:avLst/>
          </a:prstGeom>
          <a:noFill/>
        </p:spPr>
      </p:pic>
      <p:grpSp>
        <p:nvGrpSpPr>
          <p:cNvPr id="3" name="Group 31"/>
          <p:cNvGrpSpPr>
            <a:grpSpLocks/>
          </p:cNvGrpSpPr>
          <p:nvPr/>
        </p:nvGrpSpPr>
        <p:grpSpPr bwMode="auto">
          <a:xfrm>
            <a:off x="7037388" y="1970088"/>
            <a:ext cx="1874837" cy="3375025"/>
            <a:chOff x="4110" y="1478"/>
            <a:chExt cx="778" cy="1996"/>
          </a:xfrm>
        </p:grpSpPr>
        <p:sp>
          <p:nvSpPr>
            <p:cNvPr id="875543" name="Text Box 23"/>
            <p:cNvSpPr txBox="1">
              <a:spLocks noChangeArrowheads="1"/>
            </p:cNvSpPr>
            <p:nvPr/>
          </p:nvSpPr>
          <p:spPr bwMode="auto">
            <a:xfrm>
              <a:off x="4204" y="3275"/>
              <a:ext cx="426" cy="199"/>
            </a:xfrm>
            <a:prstGeom prst="rect">
              <a:avLst/>
            </a:prstGeom>
            <a:noFill/>
            <a:ln w="9525">
              <a:noFill/>
              <a:miter lim="800000"/>
              <a:headEnd/>
              <a:tailEnd/>
            </a:ln>
            <a:effectLst/>
          </p:spPr>
          <p:txBody>
            <a:bodyPr wrap="none">
              <a:spAutoFit/>
            </a:bodyPr>
            <a:lstStyle/>
            <a:p>
              <a:r>
                <a:rPr lang="en-US">
                  <a:solidFill>
                    <a:srgbClr val="009900"/>
                  </a:solidFill>
                </a:rPr>
                <a:t>hardware</a:t>
              </a:r>
            </a:p>
          </p:txBody>
        </p:sp>
        <p:sp>
          <p:nvSpPr>
            <p:cNvPr id="875544" name="Text Box 24"/>
            <p:cNvSpPr txBox="1">
              <a:spLocks noChangeArrowheads="1"/>
            </p:cNvSpPr>
            <p:nvPr/>
          </p:nvSpPr>
          <p:spPr bwMode="auto">
            <a:xfrm>
              <a:off x="4230" y="2248"/>
              <a:ext cx="392" cy="199"/>
            </a:xfrm>
            <a:prstGeom prst="rect">
              <a:avLst/>
            </a:prstGeom>
            <a:noFill/>
            <a:ln w="9525">
              <a:noFill/>
              <a:miter lim="800000"/>
              <a:headEnd/>
              <a:tailEnd/>
            </a:ln>
            <a:effectLst/>
          </p:spPr>
          <p:txBody>
            <a:bodyPr wrap="none">
              <a:spAutoFit/>
            </a:bodyPr>
            <a:lstStyle/>
            <a:p>
              <a:r>
                <a:rPr lang="en-US">
                  <a:solidFill>
                    <a:srgbClr val="009900"/>
                  </a:solidFill>
                </a:rPr>
                <a:t>program</a:t>
              </a:r>
            </a:p>
          </p:txBody>
        </p:sp>
        <p:sp>
          <p:nvSpPr>
            <p:cNvPr id="875545" name="Text Box 25"/>
            <p:cNvSpPr txBox="1">
              <a:spLocks noChangeArrowheads="1"/>
            </p:cNvSpPr>
            <p:nvPr/>
          </p:nvSpPr>
          <p:spPr bwMode="auto">
            <a:xfrm>
              <a:off x="4162" y="2504"/>
              <a:ext cx="481" cy="199"/>
            </a:xfrm>
            <a:prstGeom prst="rect">
              <a:avLst/>
            </a:prstGeom>
            <a:noFill/>
            <a:ln w="9525">
              <a:noFill/>
              <a:miter lim="800000"/>
              <a:headEnd/>
              <a:tailEnd/>
            </a:ln>
            <a:effectLst/>
          </p:spPr>
          <p:txBody>
            <a:bodyPr wrap="none">
              <a:spAutoFit/>
            </a:bodyPr>
            <a:lstStyle/>
            <a:p>
              <a:r>
                <a:rPr lang="en-US">
                  <a:solidFill>
                    <a:srgbClr val="009900"/>
                  </a:solidFill>
                </a:rPr>
                <a:t>prog. lang.</a:t>
              </a:r>
            </a:p>
          </p:txBody>
        </p:sp>
        <p:sp>
          <p:nvSpPr>
            <p:cNvPr id="875546" name="Text Box 26"/>
            <p:cNvSpPr txBox="1">
              <a:spLocks noChangeArrowheads="1"/>
            </p:cNvSpPr>
            <p:nvPr/>
          </p:nvSpPr>
          <p:spPr bwMode="auto">
            <a:xfrm>
              <a:off x="4364" y="3018"/>
              <a:ext cx="216" cy="199"/>
            </a:xfrm>
            <a:prstGeom prst="rect">
              <a:avLst/>
            </a:prstGeom>
            <a:noFill/>
            <a:ln w="9525">
              <a:noFill/>
              <a:miter lim="800000"/>
              <a:headEnd/>
              <a:tailEnd/>
            </a:ln>
            <a:effectLst/>
          </p:spPr>
          <p:txBody>
            <a:bodyPr wrap="none">
              <a:spAutoFit/>
            </a:bodyPr>
            <a:lstStyle/>
            <a:p>
              <a:r>
                <a:rPr lang="en-US">
                  <a:solidFill>
                    <a:srgbClr val="009900"/>
                  </a:solidFill>
                </a:rPr>
                <a:t>O/S</a:t>
              </a:r>
            </a:p>
          </p:txBody>
        </p:sp>
        <p:sp>
          <p:nvSpPr>
            <p:cNvPr id="875547" name="Text Box 27"/>
            <p:cNvSpPr txBox="1">
              <a:spLocks noChangeArrowheads="1"/>
            </p:cNvSpPr>
            <p:nvPr/>
          </p:nvSpPr>
          <p:spPr bwMode="auto">
            <a:xfrm>
              <a:off x="4230" y="2761"/>
              <a:ext cx="392" cy="199"/>
            </a:xfrm>
            <a:prstGeom prst="rect">
              <a:avLst/>
            </a:prstGeom>
            <a:noFill/>
            <a:ln w="9525">
              <a:noFill/>
              <a:miter lim="800000"/>
              <a:headEnd/>
              <a:tailEnd/>
            </a:ln>
            <a:effectLst/>
          </p:spPr>
          <p:txBody>
            <a:bodyPr wrap="none">
              <a:spAutoFit/>
            </a:bodyPr>
            <a:lstStyle/>
            <a:p>
              <a:r>
                <a:rPr lang="en-US">
                  <a:solidFill>
                    <a:srgbClr val="009900"/>
                  </a:solidFill>
                </a:rPr>
                <a:t>compiler</a:t>
              </a:r>
            </a:p>
          </p:txBody>
        </p:sp>
        <p:sp>
          <p:nvSpPr>
            <p:cNvPr id="875548" name="Text Box 28"/>
            <p:cNvSpPr txBox="1">
              <a:spLocks noChangeArrowheads="1"/>
            </p:cNvSpPr>
            <p:nvPr/>
          </p:nvSpPr>
          <p:spPr bwMode="auto">
            <a:xfrm>
              <a:off x="4110" y="1991"/>
              <a:ext cx="549" cy="199"/>
            </a:xfrm>
            <a:prstGeom prst="rect">
              <a:avLst/>
            </a:prstGeom>
            <a:noFill/>
            <a:ln w="9525">
              <a:noFill/>
              <a:miter lim="800000"/>
              <a:headEnd/>
              <a:tailEnd/>
            </a:ln>
            <a:effectLst/>
          </p:spPr>
          <p:txBody>
            <a:bodyPr wrap="none">
              <a:spAutoFit/>
            </a:bodyPr>
            <a:lstStyle/>
            <a:p>
              <a:r>
                <a:rPr lang="en-US">
                  <a:solidFill>
                    <a:srgbClr val="009900"/>
                  </a:solidFill>
                </a:rPr>
                <a:t>system arch.</a:t>
              </a:r>
            </a:p>
          </p:txBody>
        </p:sp>
        <p:sp>
          <p:nvSpPr>
            <p:cNvPr id="875549" name="Text Box 29"/>
            <p:cNvSpPr txBox="1">
              <a:spLocks noChangeArrowheads="1"/>
            </p:cNvSpPr>
            <p:nvPr/>
          </p:nvSpPr>
          <p:spPr bwMode="auto">
            <a:xfrm>
              <a:off x="4166" y="1734"/>
              <a:ext cx="722" cy="199"/>
            </a:xfrm>
            <a:prstGeom prst="rect">
              <a:avLst/>
            </a:prstGeom>
            <a:noFill/>
            <a:ln w="9525">
              <a:noFill/>
              <a:miter lim="800000"/>
              <a:headEnd/>
              <a:tailEnd/>
            </a:ln>
            <a:effectLst/>
          </p:spPr>
          <p:txBody>
            <a:bodyPr>
              <a:spAutoFit/>
            </a:bodyPr>
            <a:lstStyle/>
            <a:p>
              <a:r>
                <a:rPr lang="en-US">
                  <a:solidFill>
                    <a:srgbClr val="009900"/>
                  </a:solidFill>
                </a:rPr>
                <a:t>application</a:t>
              </a:r>
            </a:p>
          </p:txBody>
        </p:sp>
        <p:sp>
          <p:nvSpPr>
            <p:cNvPr id="875550" name="Text Box 30"/>
            <p:cNvSpPr txBox="1">
              <a:spLocks noChangeArrowheads="1"/>
            </p:cNvSpPr>
            <p:nvPr/>
          </p:nvSpPr>
          <p:spPr bwMode="auto">
            <a:xfrm>
              <a:off x="4274" y="1478"/>
              <a:ext cx="333" cy="199"/>
            </a:xfrm>
            <a:prstGeom prst="rect">
              <a:avLst/>
            </a:prstGeom>
            <a:noFill/>
            <a:ln w="9525">
              <a:noFill/>
              <a:miter lim="800000"/>
              <a:headEnd/>
              <a:tailEnd/>
            </a:ln>
            <a:effectLst/>
          </p:spPr>
          <p:txBody>
            <a:bodyPr wrap="none">
              <a:spAutoFit/>
            </a:bodyPr>
            <a:lstStyle/>
            <a:p>
              <a:r>
                <a:rPr lang="en-US">
                  <a:solidFill>
                    <a:srgbClr val="009900"/>
                  </a:solidFill>
                </a:rPr>
                <a:t>service</a:t>
              </a:r>
            </a:p>
          </p:txBody>
        </p:sp>
      </p:grpSp>
      <p:sp>
        <p:nvSpPr>
          <p:cNvPr id="875552" name="Text Box 32"/>
          <p:cNvSpPr txBox="1">
            <a:spLocks noChangeArrowheads="1"/>
          </p:cNvSpPr>
          <p:nvPr/>
        </p:nvSpPr>
        <p:spPr bwMode="auto">
          <a:xfrm>
            <a:off x="-223838" y="5008563"/>
            <a:ext cx="7874001" cy="1619250"/>
          </a:xfrm>
          <a:prstGeom prst="rect">
            <a:avLst/>
          </a:prstGeom>
          <a:noFill/>
          <a:ln w="9525">
            <a:noFill/>
            <a:miter lim="800000"/>
            <a:headEnd/>
            <a:tailEnd/>
          </a:ln>
          <a:effectLst/>
        </p:spPr>
        <p:txBody>
          <a:bodyPr>
            <a:spAutoFit/>
          </a:bodyPr>
          <a:lstStyle/>
          <a:p>
            <a:pPr lvl="2"/>
            <a:r>
              <a:rPr lang="en-US" b="1"/>
              <a:t> </a:t>
            </a:r>
            <a:r>
              <a:rPr lang="en-US" sz="2000">
                <a:sym typeface="Symbol" pitchFamily="18" charset="2"/>
              </a:rPr>
              <a:t> Non-</a:t>
            </a:r>
            <a:r>
              <a:rPr lang="en-US" sz="2000"/>
              <a:t>Technical</a:t>
            </a:r>
          </a:p>
          <a:p>
            <a:pPr lvl="2"/>
            <a:r>
              <a:rPr lang="en-US"/>
              <a:t>        Psychology and human behavior</a:t>
            </a:r>
          </a:p>
          <a:p>
            <a:pPr lvl="3"/>
            <a:r>
              <a:rPr lang="en-US"/>
              <a:t>           - Usable security	- Social engineering attacks	- Privacy</a:t>
            </a:r>
          </a:p>
          <a:p>
            <a:pPr lvl="3"/>
            <a:r>
              <a:rPr lang="en-US"/>
              <a:t>           - Insider threat	- Attacker’s motivation</a:t>
            </a:r>
          </a:p>
          <a:p>
            <a:pPr lvl="2"/>
            <a:r>
              <a:rPr lang="en-US"/>
              <a:t>        Economics, risk management, law, politics</a:t>
            </a:r>
          </a:p>
          <a:p>
            <a:endParaRPr lang="en-US" b="1"/>
          </a:p>
        </p:txBody>
      </p:sp>
      <p:grpSp>
        <p:nvGrpSpPr>
          <p:cNvPr id="4" name="Group 39"/>
          <p:cNvGrpSpPr>
            <a:grpSpLocks/>
          </p:cNvGrpSpPr>
          <p:nvPr/>
        </p:nvGrpSpPr>
        <p:grpSpPr bwMode="auto">
          <a:xfrm>
            <a:off x="5627688" y="1552575"/>
            <a:ext cx="2570162" cy="530225"/>
            <a:chOff x="3527" y="978"/>
            <a:chExt cx="1619" cy="334"/>
          </a:xfrm>
        </p:grpSpPr>
        <p:sp>
          <p:nvSpPr>
            <p:cNvPr id="875555" name="Text Box 35"/>
            <p:cNvSpPr txBox="1">
              <a:spLocks noChangeArrowheads="1"/>
            </p:cNvSpPr>
            <p:nvPr/>
          </p:nvSpPr>
          <p:spPr bwMode="auto">
            <a:xfrm>
              <a:off x="4655" y="978"/>
              <a:ext cx="491" cy="212"/>
            </a:xfrm>
            <a:prstGeom prst="rect">
              <a:avLst/>
            </a:prstGeom>
            <a:noFill/>
            <a:ln w="9525">
              <a:noFill/>
              <a:miter lim="800000"/>
              <a:headEnd/>
              <a:tailEnd/>
            </a:ln>
            <a:effectLst/>
          </p:spPr>
          <p:txBody>
            <a:bodyPr wrap="none">
              <a:spAutoFit/>
            </a:bodyPr>
            <a:lstStyle/>
            <a:p>
              <a:r>
                <a:rPr lang="en-US">
                  <a:solidFill>
                    <a:srgbClr val="009900"/>
                  </a:solidFill>
                </a:rPr>
                <a:t>people</a:t>
              </a:r>
            </a:p>
          </p:txBody>
        </p:sp>
        <p:sp>
          <p:nvSpPr>
            <p:cNvPr id="875557" name="Oval 37" descr="Circle around the bride and groom on the cake"/>
            <p:cNvSpPr>
              <a:spLocks noChangeArrowheads="1"/>
            </p:cNvSpPr>
            <p:nvPr/>
          </p:nvSpPr>
          <p:spPr bwMode="auto">
            <a:xfrm>
              <a:off x="3527" y="1031"/>
              <a:ext cx="583" cy="281"/>
            </a:xfrm>
            <a:prstGeom prst="ellipse">
              <a:avLst/>
            </a:prstGeom>
            <a:noFill/>
            <a:ln w="38100">
              <a:solidFill>
                <a:srgbClr val="009900"/>
              </a:solidFill>
              <a:round/>
              <a:headEnd/>
              <a:tailEnd/>
            </a:ln>
            <a:effectLst/>
          </p:spPr>
          <p:txBody>
            <a:bodyPr wrap="none" anchor="ctr"/>
            <a:lstStyle/>
            <a:p>
              <a:endParaRPr lang="en-US"/>
            </a:p>
          </p:txBody>
        </p:sp>
        <p:sp>
          <p:nvSpPr>
            <p:cNvPr id="875558" name="AutoShape 38" descr="arrow from the word people to the people on top the wedding cake"/>
            <p:cNvSpPr>
              <a:spLocks noChangeArrowheads="1"/>
            </p:cNvSpPr>
            <p:nvPr/>
          </p:nvSpPr>
          <p:spPr bwMode="auto">
            <a:xfrm>
              <a:off x="4110" y="1031"/>
              <a:ext cx="572" cy="159"/>
            </a:xfrm>
            <a:prstGeom prst="leftArrow">
              <a:avLst>
                <a:gd name="adj1" fmla="val 50000"/>
                <a:gd name="adj2" fmla="val 89937"/>
              </a:avLst>
            </a:prstGeom>
            <a:solidFill>
              <a:srgbClr val="009900"/>
            </a:solidFill>
            <a:ln w="9525">
              <a:solidFill>
                <a:srgbClr val="009900"/>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EBB8D7-AB66-4249-9399-154BF61EA83E}" type="slidenum">
              <a:rPr lang="en-US"/>
              <a:pPr/>
              <a:t>46</a:t>
            </a:fld>
            <a:endParaRPr lang="en-US" sz="1400"/>
          </a:p>
        </p:txBody>
      </p:sp>
      <p:sp>
        <p:nvSpPr>
          <p:cNvPr id="5" name="Date Placeholder 4"/>
          <p:cNvSpPr>
            <a:spLocks noGrp="1"/>
          </p:cNvSpPr>
          <p:nvPr>
            <p:ph type="dt" sz="half" idx="11"/>
          </p:nvPr>
        </p:nvSpPr>
        <p:spPr/>
        <p:txBody>
          <a:bodyPr/>
          <a:lstStyle/>
          <a:p>
            <a:r>
              <a:rPr lang="en-US"/>
              <a:t>CISE AC</a:t>
            </a:r>
          </a:p>
        </p:txBody>
      </p:sp>
      <p:sp>
        <p:nvSpPr>
          <p:cNvPr id="6" name="Footer Placeholder 5"/>
          <p:cNvSpPr>
            <a:spLocks noGrp="1"/>
          </p:cNvSpPr>
          <p:nvPr>
            <p:ph type="ftr" sz="quarter" idx="12"/>
          </p:nvPr>
        </p:nvSpPr>
        <p:spPr/>
        <p:txBody>
          <a:bodyPr/>
          <a:lstStyle/>
          <a:p>
            <a:r>
              <a:rPr lang="en-US"/>
              <a:t>Jeannette M. Wing</a:t>
            </a:r>
          </a:p>
        </p:txBody>
      </p:sp>
      <p:sp>
        <p:nvSpPr>
          <p:cNvPr id="1409026" name="Rectangle 2"/>
          <p:cNvSpPr>
            <a:spLocks noGrp="1" noChangeArrowheads="1"/>
          </p:cNvSpPr>
          <p:nvPr>
            <p:ph type="title"/>
          </p:nvPr>
        </p:nvSpPr>
        <p:spPr/>
        <p:txBody>
          <a:bodyPr/>
          <a:lstStyle/>
          <a:p>
            <a:r>
              <a:rPr lang="en-US"/>
              <a:t>Others</a:t>
            </a:r>
          </a:p>
        </p:txBody>
      </p:sp>
      <p:sp>
        <p:nvSpPr>
          <p:cNvPr id="1409027" name="Rectangle 3"/>
          <p:cNvSpPr>
            <a:spLocks noGrp="1" noChangeArrowheads="1"/>
          </p:cNvSpPr>
          <p:nvPr>
            <p:ph type="body" idx="1"/>
          </p:nvPr>
        </p:nvSpPr>
        <p:spPr>
          <a:xfrm>
            <a:off x="268288" y="1295400"/>
            <a:ext cx="8574087" cy="4953000"/>
          </a:xfrm>
        </p:spPr>
        <p:txBody>
          <a:bodyPr/>
          <a:lstStyle/>
          <a:p>
            <a:pPr marL="457200" indent="-457200">
              <a:lnSpc>
                <a:spcPct val="80000"/>
              </a:lnSpc>
            </a:pPr>
            <a:r>
              <a:rPr lang="en-US" sz="2000" dirty="0"/>
              <a:t>Joint with other directorates and offices</a:t>
            </a:r>
          </a:p>
          <a:p>
            <a:pPr marL="838200" lvl="1" indent="-381000">
              <a:lnSpc>
                <a:spcPct val="80000"/>
              </a:lnSpc>
            </a:pPr>
            <a:r>
              <a:rPr lang="en-US" sz="1800" dirty="0"/>
              <a:t>CISE + BIO + SBE + MPS: Computational Neuroscience (with NIH)</a:t>
            </a:r>
          </a:p>
          <a:p>
            <a:pPr marL="838200" lvl="1" indent="-381000">
              <a:lnSpc>
                <a:spcPct val="80000"/>
              </a:lnSpc>
            </a:pPr>
            <a:r>
              <a:rPr lang="en-US" sz="1800" dirty="0"/>
              <a:t>CISE + ENG: Cyber-Physical Systems, Multi-core (with SRC)</a:t>
            </a:r>
          </a:p>
          <a:p>
            <a:pPr marL="838200" lvl="1" indent="-381000">
              <a:lnSpc>
                <a:spcPct val="80000"/>
              </a:lnSpc>
            </a:pPr>
            <a:r>
              <a:rPr lang="en-US" sz="1800" dirty="0"/>
              <a:t>CISE + MPS: FODAVA (with DHS), MCS</a:t>
            </a:r>
          </a:p>
          <a:p>
            <a:pPr marL="838200" lvl="1" indent="-381000">
              <a:lnSpc>
                <a:spcPct val="80000"/>
              </a:lnSpc>
            </a:pPr>
            <a:r>
              <a:rPr lang="en-US" sz="1800" dirty="0" smtClean="0"/>
              <a:t>OCI + OCI: HECURA, </a:t>
            </a:r>
            <a:r>
              <a:rPr lang="en-US" sz="1800" dirty="0" err="1" smtClean="0"/>
              <a:t>DataNet</a:t>
            </a:r>
            <a:r>
              <a:rPr lang="en-US" sz="1800" dirty="0" smtClean="0"/>
              <a:t>, SI</a:t>
            </a:r>
            <a:r>
              <a:rPr lang="en-US" sz="1800" baseline="30000" dirty="0" smtClean="0"/>
              <a:t>2</a:t>
            </a:r>
          </a:p>
          <a:p>
            <a:pPr marL="838200" lvl="1" indent="-381000">
              <a:lnSpc>
                <a:spcPct val="80000"/>
              </a:lnSpc>
            </a:pPr>
            <a:endParaRPr lang="en-US" sz="1800" dirty="0"/>
          </a:p>
          <a:p>
            <a:pPr marL="457200" indent="-457200">
              <a:lnSpc>
                <a:spcPct val="80000"/>
              </a:lnSpc>
            </a:pPr>
            <a:r>
              <a:rPr lang="en-US" sz="2000" dirty="0" smtClean="0"/>
              <a:t>Activities </a:t>
            </a:r>
            <a:r>
              <a:rPr lang="en-US" sz="2000" dirty="0"/>
              <a:t>with other agencies, e.g., DARPA, DHS, IARPA, NGA, NIH, </a:t>
            </a:r>
            <a:r>
              <a:rPr lang="en-US" sz="2000" dirty="0" smtClean="0"/>
              <a:t>NSA, ONC</a:t>
            </a:r>
          </a:p>
          <a:p>
            <a:pPr marL="457200" indent="-457200">
              <a:lnSpc>
                <a:spcPct val="80000"/>
              </a:lnSpc>
            </a:pPr>
            <a:endParaRPr lang="en-US" sz="2000" dirty="0"/>
          </a:p>
          <a:p>
            <a:pPr marL="457200" indent="-457200">
              <a:lnSpc>
                <a:spcPct val="80000"/>
              </a:lnSpc>
            </a:pPr>
            <a:r>
              <a:rPr lang="en-US" sz="2000" dirty="0"/>
              <a:t>Partnerships with companies</a:t>
            </a:r>
          </a:p>
          <a:p>
            <a:pPr marL="838200" lvl="1" indent="-381000">
              <a:lnSpc>
                <a:spcPct val="80000"/>
              </a:lnSpc>
            </a:pPr>
            <a:r>
              <a:rPr lang="en-US" sz="1800" dirty="0" err="1"/>
              <a:t>Google+IBM</a:t>
            </a:r>
            <a:r>
              <a:rPr lang="en-US" sz="1800" dirty="0"/>
              <a:t>, </a:t>
            </a:r>
            <a:r>
              <a:rPr lang="en-US" sz="1800" dirty="0" err="1"/>
              <a:t>HP+Intel+Yahoo</a:t>
            </a:r>
            <a:r>
              <a:rPr lang="en-US" sz="1800" dirty="0" smtClean="0"/>
              <a:t>!, Microsoft: </a:t>
            </a:r>
            <a:r>
              <a:rPr lang="en-US" sz="1800" dirty="0"/>
              <a:t>Data-Intensive Computing</a:t>
            </a:r>
          </a:p>
          <a:p>
            <a:pPr marL="838200" lvl="1" indent="-381000">
              <a:lnSpc>
                <a:spcPct val="80000"/>
              </a:lnSpc>
            </a:pPr>
            <a:r>
              <a:rPr lang="en-US" sz="1800" dirty="0"/>
              <a:t>SRC: </a:t>
            </a:r>
            <a:r>
              <a:rPr lang="en-US" sz="1800" dirty="0" smtClean="0"/>
              <a:t>Multi-core</a:t>
            </a:r>
            <a:br>
              <a:rPr lang="en-US" sz="1800" dirty="0" smtClean="0"/>
            </a:br>
            <a:endParaRPr lang="en-US" sz="1800" dirty="0" smtClean="0"/>
          </a:p>
          <a:p>
            <a:pPr marL="438150" indent="-381000">
              <a:lnSpc>
                <a:spcPct val="80000"/>
              </a:lnSpc>
            </a:pPr>
            <a:r>
              <a:rPr lang="en-US" sz="2000" dirty="0" smtClean="0"/>
              <a:t>Activities with other countries: Germany (CRCNS), China (3</a:t>
            </a:r>
            <a:r>
              <a:rPr lang="en-US" sz="2000" baseline="30000" dirty="0" smtClean="0"/>
              <a:t>rd</a:t>
            </a:r>
            <a:r>
              <a:rPr lang="en-US" sz="2000" dirty="0" smtClean="0"/>
              <a:t> summit in June)</a:t>
            </a:r>
            <a:endParaRPr lang="en-US" sz="2000" dirty="0"/>
          </a:p>
          <a:p>
            <a:pPr marL="457200" indent="-457200">
              <a:lnSpc>
                <a:spcPct val="80000"/>
              </a:lnSpc>
            </a:pPr>
            <a:r>
              <a:rPr lang="en-US" sz="2000" dirty="0"/>
              <a:t>Research infrastructure: CRI, MRI</a:t>
            </a:r>
          </a:p>
          <a:p>
            <a:pPr marL="457200" indent="-457200">
              <a:lnSpc>
                <a:spcPct val="80000"/>
              </a:lnSpc>
              <a:buNone/>
            </a:pPr>
            <a:r>
              <a:rPr lang="en-US" sz="2000" dirty="0"/>
              <a:t>…</a:t>
            </a:r>
          </a:p>
          <a:p>
            <a:pPr marL="457200" indent="-457200" algn="ctr">
              <a:lnSpc>
                <a:spcPct val="80000"/>
              </a:lnSpc>
              <a:buFontTx/>
              <a:buNone/>
            </a:pPr>
            <a:r>
              <a:rPr lang="en-US" dirty="0">
                <a:solidFill>
                  <a:srgbClr val="FF0000"/>
                </a:solidFill>
              </a:rPr>
              <a:t>Please see website</a:t>
            </a:r>
            <a:r>
              <a:rPr lang="en-US" dirty="0"/>
              <a:t> </a:t>
            </a:r>
            <a:r>
              <a:rPr lang="en-US" dirty="0">
                <a:hlinkClick r:id="rId2"/>
              </a:rPr>
              <a:t>www.cise.nsf.gov</a:t>
            </a:r>
            <a:r>
              <a:rPr lang="en-US" dirty="0"/>
              <a:t> </a:t>
            </a:r>
            <a:r>
              <a:rPr lang="en-US" dirty="0">
                <a:solidFill>
                  <a:srgbClr val="FF0000"/>
                </a:solidFill>
              </a:rPr>
              <a:t>for full list.</a:t>
            </a:r>
          </a:p>
          <a:p>
            <a:pPr marL="457200" indent="-457200" algn="ctr">
              <a:lnSpc>
                <a:spcPct val="80000"/>
              </a:lnSpc>
              <a:buFontTx/>
              <a:buNone/>
            </a:pPr>
            <a:endParaRPr lang="en-US" sz="2000" dirty="0"/>
          </a:p>
          <a:p>
            <a:pPr marL="457200" indent="-457200">
              <a:lnSpc>
                <a:spcPct val="80000"/>
              </a:lnSpc>
            </a:pP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ctrTitle"/>
          </p:nvPr>
        </p:nvSpPr>
        <p:spPr>
          <a:xfrm>
            <a:off x="685800" y="2768600"/>
            <a:ext cx="7772400" cy="1470025"/>
          </a:xfrm>
        </p:spPr>
        <p:txBody>
          <a:bodyPr/>
          <a:lstStyle/>
          <a:p>
            <a:pPr algn="ctr"/>
            <a:r>
              <a:rPr lang="en-US" sz="4000" smtClean="0"/>
              <a:t>New for FY10</a:t>
            </a:r>
            <a:endParaRPr lang="en-US" sz="4000" b="1"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a:noFill/>
        </p:spPr>
        <p:txBody>
          <a:bodyPr/>
          <a:lstStyle/>
          <a:p>
            <a:fld id="{74FEBA68-0E62-47ED-BA8A-D09DF921D28A}" type="slidenum">
              <a:rPr lang="en-US" smtClean="0"/>
              <a:pPr/>
              <a:t>48</a:t>
            </a:fld>
            <a:endParaRPr lang="en-US" sz="1400" smtClean="0"/>
          </a:p>
        </p:txBody>
      </p:sp>
      <p:sp>
        <p:nvSpPr>
          <p:cNvPr id="33795" name="Date Placeholder 2"/>
          <p:cNvSpPr>
            <a:spLocks noGrp="1"/>
          </p:cNvSpPr>
          <p:nvPr>
            <p:ph type="dt" sz="quarter" idx="11"/>
          </p:nvPr>
        </p:nvSpPr>
        <p:spPr>
          <a:noFill/>
        </p:spPr>
        <p:txBody>
          <a:bodyPr/>
          <a:lstStyle/>
          <a:p>
            <a:r>
              <a:rPr lang="en-US" smtClean="0"/>
              <a:t>DAC</a:t>
            </a:r>
          </a:p>
        </p:txBody>
      </p:sp>
      <p:sp>
        <p:nvSpPr>
          <p:cNvPr id="33796" name="Footer Placeholder 3"/>
          <p:cNvSpPr>
            <a:spLocks noGrp="1"/>
          </p:cNvSpPr>
          <p:nvPr>
            <p:ph type="ftr" sz="quarter" idx="12"/>
          </p:nvPr>
        </p:nvSpPr>
        <p:spPr>
          <a:noFill/>
        </p:spPr>
        <p:txBody>
          <a:bodyPr/>
          <a:lstStyle/>
          <a:p>
            <a:r>
              <a:rPr lang="en-US" smtClean="0"/>
              <a:t>Jeannette M. Wing</a:t>
            </a:r>
          </a:p>
        </p:txBody>
      </p:sp>
      <p:pic>
        <p:nvPicPr>
          <p:cNvPr id="33797" name="Picture 2" descr="Match.com logo"/>
          <p:cNvPicPr>
            <a:picLocks noChangeAspect="1" noChangeArrowheads="1"/>
          </p:cNvPicPr>
          <p:nvPr/>
        </p:nvPicPr>
        <p:blipFill>
          <a:blip r:embed="rId3" cstate="print"/>
          <a:srcRect t="47993"/>
          <a:stretch>
            <a:fillRect/>
          </a:stretch>
        </p:blipFill>
        <p:spPr bwMode="auto">
          <a:xfrm>
            <a:off x="1593850" y="2268538"/>
            <a:ext cx="1285875" cy="793750"/>
          </a:xfrm>
          <a:prstGeom prst="rect">
            <a:avLst/>
          </a:prstGeom>
          <a:noFill/>
          <a:ln w="9525">
            <a:noFill/>
            <a:miter lim="800000"/>
            <a:headEnd/>
            <a:tailEnd/>
          </a:ln>
        </p:spPr>
      </p:pic>
      <p:pic>
        <p:nvPicPr>
          <p:cNvPr id="33798" name="Picture 3" descr="image of the head camera"/>
          <p:cNvPicPr>
            <a:picLocks noChangeAspect="1" noChangeArrowheads="1"/>
          </p:cNvPicPr>
          <p:nvPr/>
        </p:nvPicPr>
        <p:blipFill>
          <a:blip r:embed="rId4" cstate="print"/>
          <a:srcRect l="5518" t="7588" r="5518" b="18973"/>
          <a:stretch>
            <a:fillRect/>
          </a:stretch>
        </p:blipFill>
        <p:spPr bwMode="auto">
          <a:xfrm>
            <a:off x="3600450" y="5478463"/>
            <a:ext cx="1079500" cy="769937"/>
          </a:xfrm>
          <a:prstGeom prst="rect">
            <a:avLst/>
          </a:prstGeom>
          <a:noFill/>
          <a:ln w="9525">
            <a:noFill/>
            <a:miter lim="800000"/>
            <a:headEnd/>
            <a:tailEnd/>
          </a:ln>
        </p:spPr>
      </p:pic>
      <p:pic>
        <p:nvPicPr>
          <p:cNvPr id="33799" name="Picture 4" descr="Four Suffice Colors pamphlet"/>
          <p:cNvPicPr>
            <a:picLocks noChangeAspect="1" noChangeArrowheads="1"/>
          </p:cNvPicPr>
          <p:nvPr/>
        </p:nvPicPr>
        <p:blipFill>
          <a:blip r:embed="rId5" cstate="print"/>
          <a:srcRect/>
          <a:stretch>
            <a:fillRect/>
          </a:stretch>
        </p:blipFill>
        <p:spPr bwMode="auto">
          <a:xfrm>
            <a:off x="4679950" y="2513013"/>
            <a:ext cx="749300" cy="1401762"/>
          </a:xfrm>
          <a:prstGeom prst="rect">
            <a:avLst/>
          </a:prstGeom>
          <a:noFill/>
          <a:ln w="9525">
            <a:noFill/>
            <a:miter lim="800000"/>
            <a:headEnd/>
            <a:tailEnd/>
          </a:ln>
        </p:spPr>
      </p:pic>
      <p:pic>
        <p:nvPicPr>
          <p:cNvPr id="33800" name="Picture 5" descr="Image of an Asian person"/>
          <p:cNvPicPr>
            <a:picLocks noChangeAspect="1" noChangeArrowheads="1"/>
          </p:cNvPicPr>
          <p:nvPr/>
        </p:nvPicPr>
        <p:blipFill>
          <a:blip r:embed="rId6" cstate="print"/>
          <a:srcRect/>
          <a:stretch>
            <a:fillRect/>
          </a:stretch>
        </p:blipFill>
        <p:spPr bwMode="auto">
          <a:xfrm>
            <a:off x="4383088" y="4143375"/>
            <a:ext cx="593725" cy="792163"/>
          </a:xfrm>
          <a:prstGeom prst="rect">
            <a:avLst/>
          </a:prstGeom>
          <a:noFill/>
          <a:ln w="9525">
            <a:noFill/>
            <a:miter lim="800000"/>
            <a:headEnd/>
            <a:tailEnd/>
          </a:ln>
        </p:spPr>
      </p:pic>
      <p:pic>
        <p:nvPicPr>
          <p:cNvPr id="33801" name="Picture 6" descr="http://http.cdnlayer.com/itke/blogs.dir/8/files/2008/02/gnu.png&#10;&#10;GNU Logo"/>
          <p:cNvPicPr>
            <a:picLocks noChangeAspect="1" noChangeArrowheads="1"/>
          </p:cNvPicPr>
          <p:nvPr/>
        </p:nvPicPr>
        <p:blipFill>
          <a:blip r:embed="rId7" cstate="print"/>
          <a:srcRect/>
          <a:stretch>
            <a:fillRect/>
          </a:stretch>
        </p:blipFill>
        <p:spPr bwMode="auto">
          <a:xfrm>
            <a:off x="3908425" y="3609975"/>
            <a:ext cx="566738" cy="654050"/>
          </a:xfrm>
          <a:prstGeom prst="rect">
            <a:avLst/>
          </a:prstGeom>
          <a:noFill/>
          <a:ln w="9525">
            <a:noFill/>
            <a:miter lim="800000"/>
            <a:headEnd/>
            <a:tailEnd/>
          </a:ln>
        </p:spPr>
      </p:pic>
      <p:pic>
        <p:nvPicPr>
          <p:cNvPr id="33802" name="Picture 7" descr="IEM - Iowa Electronic Markets logo">
            <a:hlinkClick r:id="rId8"/>
          </p:cNvPr>
          <p:cNvPicPr>
            <a:picLocks noChangeAspect="1" noChangeArrowheads="1"/>
          </p:cNvPicPr>
          <p:nvPr/>
        </p:nvPicPr>
        <p:blipFill>
          <a:blip r:embed="rId9" cstate="print"/>
          <a:srcRect/>
          <a:stretch>
            <a:fillRect/>
          </a:stretch>
        </p:blipFill>
        <p:spPr bwMode="auto">
          <a:xfrm>
            <a:off x="1749425" y="3671888"/>
            <a:ext cx="2051050" cy="417512"/>
          </a:xfrm>
          <a:prstGeom prst="rect">
            <a:avLst/>
          </a:prstGeom>
          <a:solidFill>
            <a:schemeClr val="tx1"/>
          </a:solidFill>
          <a:ln w="9525">
            <a:noFill/>
            <a:miter lim="800000"/>
            <a:headEnd/>
            <a:tailEnd/>
          </a:ln>
        </p:spPr>
      </p:pic>
      <p:pic>
        <p:nvPicPr>
          <p:cNvPr id="33803" name="Picture 8" descr="The image “http://www.breakitdownblog.com/wp-content/uploads/2009/04/linux-penguin-tux.jpg” cannot be displayed, because it contains errors. Linux logo"/>
          <p:cNvPicPr>
            <a:picLocks noChangeAspect="1" noChangeArrowheads="1"/>
          </p:cNvPicPr>
          <p:nvPr/>
        </p:nvPicPr>
        <p:blipFill>
          <a:blip r:embed="rId10" cstate="print"/>
          <a:srcRect/>
          <a:stretch>
            <a:fillRect/>
          </a:stretch>
        </p:blipFill>
        <p:spPr bwMode="auto">
          <a:xfrm>
            <a:off x="1235075" y="3244850"/>
            <a:ext cx="471488" cy="669925"/>
          </a:xfrm>
          <a:prstGeom prst="rect">
            <a:avLst/>
          </a:prstGeom>
          <a:noFill/>
          <a:ln w="9525">
            <a:noFill/>
            <a:miter lim="800000"/>
            <a:headEnd/>
            <a:tailEnd/>
          </a:ln>
        </p:spPr>
      </p:pic>
      <p:pic>
        <p:nvPicPr>
          <p:cNvPr id="33804" name="Picture 9" descr="amazon"/>
          <p:cNvPicPr>
            <a:picLocks noChangeAspect="1" noChangeArrowheads="1"/>
          </p:cNvPicPr>
          <p:nvPr/>
        </p:nvPicPr>
        <p:blipFill>
          <a:blip r:embed="rId11" cstate="print"/>
          <a:srcRect/>
          <a:stretch>
            <a:fillRect/>
          </a:stretch>
        </p:blipFill>
        <p:spPr bwMode="auto">
          <a:xfrm>
            <a:off x="1954213" y="3122613"/>
            <a:ext cx="1543050" cy="354012"/>
          </a:xfrm>
          <a:prstGeom prst="rect">
            <a:avLst/>
          </a:prstGeom>
          <a:noFill/>
          <a:ln w="9525">
            <a:noFill/>
            <a:miter lim="800000"/>
            <a:headEnd/>
            <a:tailEnd/>
          </a:ln>
        </p:spPr>
      </p:pic>
      <p:pic>
        <p:nvPicPr>
          <p:cNvPr id="33805" name="Picture 10" descr="Apache logo"/>
          <p:cNvPicPr>
            <a:picLocks noChangeAspect="1" noChangeArrowheads="1"/>
          </p:cNvPicPr>
          <p:nvPr/>
        </p:nvPicPr>
        <p:blipFill>
          <a:blip r:embed="rId12" cstate="print"/>
          <a:srcRect/>
          <a:stretch>
            <a:fillRect/>
          </a:stretch>
        </p:blipFill>
        <p:spPr bwMode="auto">
          <a:xfrm>
            <a:off x="1749425" y="1570038"/>
            <a:ext cx="771525" cy="889000"/>
          </a:xfrm>
          <a:prstGeom prst="rect">
            <a:avLst/>
          </a:prstGeom>
          <a:noFill/>
          <a:ln w="9525">
            <a:noFill/>
            <a:miter lim="800000"/>
            <a:headEnd/>
            <a:tailEnd/>
          </a:ln>
        </p:spPr>
      </p:pic>
      <p:pic>
        <p:nvPicPr>
          <p:cNvPr id="33806" name="Picture 11" descr="eBay logo">
            <a:hlinkClick r:id="rId13"/>
          </p:cNvPr>
          <p:cNvPicPr>
            <a:picLocks noChangeAspect="1" noChangeArrowheads="1"/>
          </p:cNvPicPr>
          <p:nvPr/>
        </p:nvPicPr>
        <p:blipFill>
          <a:blip r:embed="rId14" cstate="print"/>
          <a:srcRect/>
          <a:stretch>
            <a:fillRect/>
          </a:stretch>
        </p:blipFill>
        <p:spPr bwMode="auto">
          <a:xfrm>
            <a:off x="2725738" y="2014538"/>
            <a:ext cx="706437" cy="342900"/>
          </a:xfrm>
          <a:prstGeom prst="rect">
            <a:avLst/>
          </a:prstGeom>
          <a:noFill/>
          <a:ln w="9525">
            <a:noFill/>
            <a:miter lim="800000"/>
            <a:headEnd/>
            <a:tailEnd/>
          </a:ln>
        </p:spPr>
      </p:pic>
      <p:pic>
        <p:nvPicPr>
          <p:cNvPr id="33807" name="Picture 12" descr="Slashdot logo"/>
          <p:cNvPicPr>
            <a:picLocks noChangeAspect="1" noChangeArrowheads="1"/>
          </p:cNvPicPr>
          <p:nvPr/>
        </p:nvPicPr>
        <p:blipFill>
          <a:blip r:embed="rId15" cstate="print"/>
          <a:srcRect l="1350" t="16252" r="65991" b="77510"/>
          <a:stretch>
            <a:fillRect/>
          </a:stretch>
        </p:blipFill>
        <p:spPr bwMode="auto">
          <a:xfrm>
            <a:off x="153988" y="6354763"/>
            <a:ext cx="2314575" cy="312737"/>
          </a:xfrm>
          <a:prstGeom prst="rect">
            <a:avLst/>
          </a:prstGeom>
          <a:noFill/>
          <a:ln w="9525">
            <a:noFill/>
            <a:miter lim="800000"/>
            <a:headEnd/>
            <a:tailEnd/>
          </a:ln>
        </p:spPr>
      </p:pic>
      <p:pic>
        <p:nvPicPr>
          <p:cNvPr id="33808" name="Picture 13" descr="Google logo"/>
          <p:cNvPicPr>
            <a:picLocks noChangeAspect="1" noChangeArrowheads="1"/>
          </p:cNvPicPr>
          <p:nvPr/>
        </p:nvPicPr>
        <p:blipFill>
          <a:blip r:embed="rId16" cstate="print"/>
          <a:srcRect/>
          <a:stretch>
            <a:fillRect/>
          </a:stretch>
        </p:blipFill>
        <p:spPr bwMode="auto">
          <a:xfrm>
            <a:off x="3416300" y="4891088"/>
            <a:ext cx="1131888" cy="587375"/>
          </a:xfrm>
          <a:prstGeom prst="rect">
            <a:avLst/>
          </a:prstGeom>
          <a:noFill/>
          <a:ln w="9525">
            <a:noFill/>
            <a:miter lim="800000"/>
            <a:headEnd/>
            <a:tailEnd/>
          </a:ln>
        </p:spPr>
      </p:pic>
      <p:pic>
        <p:nvPicPr>
          <p:cNvPr id="33809" name="Picture 14" descr="Astro Alert logo"/>
          <p:cNvPicPr>
            <a:picLocks noChangeAspect="1" noChangeArrowheads="1"/>
          </p:cNvPicPr>
          <p:nvPr/>
        </p:nvPicPr>
        <p:blipFill>
          <a:blip r:embed="rId17" cstate="print"/>
          <a:srcRect/>
          <a:stretch>
            <a:fillRect/>
          </a:stretch>
        </p:blipFill>
        <p:spPr bwMode="auto">
          <a:xfrm>
            <a:off x="2982913" y="4279900"/>
            <a:ext cx="1228725" cy="609600"/>
          </a:xfrm>
          <a:prstGeom prst="rect">
            <a:avLst/>
          </a:prstGeom>
          <a:noFill/>
          <a:ln w="9525">
            <a:noFill/>
            <a:miter lim="800000"/>
            <a:headEnd/>
            <a:tailEnd/>
          </a:ln>
        </p:spPr>
      </p:pic>
      <p:pic>
        <p:nvPicPr>
          <p:cNvPr id="33810" name="Picture 15" descr="image of a man sitting on cannonballs"/>
          <p:cNvPicPr>
            <a:picLocks noChangeAspect="1" noChangeArrowheads="1"/>
          </p:cNvPicPr>
          <p:nvPr/>
        </p:nvPicPr>
        <p:blipFill>
          <a:blip r:embed="rId18" cstate="print"/>
          <a:srcRect/>
          <a:stretch>
            <a:fillRect/>
          </a:stretch>
        </p:blipFill>
        <p:spPr bwMode="auto">
          <a:xfrm>
            <a:off x="2632075" y="5086350"/>
            <a:ext cx="700088" cy="1157288"/>
          </a:xfrm>
          <a:prstGeom prst="rect">
            <a:avLst/>
          </a:prstGeom>
          <a:noFill/>
          <a:ln w="9525">
            <a:noFill/>
            <a:miter lim="800000"/>
            <a:headEnd/>
            <a:tailEnd/>
          </a:ln>
        </p:spPr>
      </p:pic>
      <p:pic>
        <p:nvPicPr>
          <p:cNvPr id="33811" name="Picture 16" descr="Global Search Challenge logo"/>
          <p:cNvPicPr>
            <a:picLocks noChangeAspect="1" noChangeArrowheads="1"/>
          </p:cNvPicPr>
          <p:nvPr/>
        </p:nvPicPr>
        <p:blipFill>
          <a:blip r:embed="rId19" cstate="print"/>
          <a:srcRect/>
          <a:stretch>
            <a:fillRect/>
          </a:stretch>
        </p:blipFill>
        <p:spPr bwMode="auto">
          <a:xfrm>
            <a:off x="1028700" y="4219575"/>
            <a:ext cx="1774825" cy="793750"/>
          </a:xfrm>
          <a:prstGeom prst="rect">
            <a:avLst/>
          </a:prstGeom>
          <a:noFill/>
          <a:ln w="9525">
            <a:noFill/>
            <a:miter lim="800000"/>
            <a:headEnd/>
            <a:tailEnd/>
          </a:ln>
        </p:spPr>
      </p:pic>
      <p:pic>
        <p:nvPicPr>
          <p:cNvPr id="33812" name="Picture 17" descr="Image:Wikipedia-logo.png Wikipedia logo">
            <a:hlinkClick r:id="rId20"/>
          </p:cNvPr>
          <p:cNvPicPr>
            <a:picLocks noChangeAspect="1" noChangeArrowheads="1"/>
          </p:cNvPicPr>
          <p:nvPr/>
        </p:nvPicPr>
        <p:blipFill>
          <a:blip r:embed="rId21" cstate="print"/>
          <a:srcRect/>
          <a:stretch>
            <a:fillRect/>
          </a:stretch>
        </p:blipFill>
        <p:spPr bwMode="auto">
          <a:xfrm>
            <a:off x="153988" y="3975100"/>
            <a:ext cx="811212" cy="960438"/>
          </a:xfrm>
          <a:prstGeom prst="rect">
            <a:avLst/>
          </a:prstGeom>
          <a:noFill/>
          <a:ln w="9525">
            <a:noFill/>
            <a:miter lim="800000"/>
            <a:headEnd/>
            <a:tailEnd/>
          </a:ln>
        </p:spPr>
      </p:pic>
      <p:pic>
        <p:nvPicPr>
          <p:cNvPr id="33813" name="Picture 18" descr="moon image"/>
          <p:cNvPicPr>
            <a:picLocks noChangeAspect="1" noChangeArrowheads="1"/>
          </p:cNvPicPr>
          <p:nvPr/>
        </p:nvPicPr>
        <p:blipFill>
          <a:blip r:embed="rId22" cstate="print"/>
          <a:srcRect/>
          <a:stretch>
            <a:fillRect/>
          </a:stretch>
        </p:blipFill>
        <p:spPr bwMode="auto">
          <a:xfrm>
            <a:off x="257175" y="2817813"/>
            <a:ext cx="771525" cy="914400"/>
          </a:xfrm>
          <a:prstGeom prst="rect">
            <a:avLst/>
          </a:prstGeom>
          <a:noFill/>
          <a:ln w="9525">
            <a:noFill/>
            <a:miter lim="800000"/>
            <a:headEnd/>
            <a:tailEnd/>
          </a:ln>
        </p:spPr>
      </p:pic>
      <p:pic>
        <p:nvPicPr>
          <p:cNvPr id="33814" name="Picture 19" descr="http://www.issnaf.org/web/images/stories/innocentive_logo_color.jpg Innocentive logo"/>
          <p:cNvPicPr>
            <a:picLocks noChangeAspect="1" noChangeArrowheads="1"/>
          </p:cNvPicPr>
          <p:nvPr/>
        </p:nvPicPr>
        <p:blipFill>
          <a:blip r:embed="rId23" cstate="print"/>
          <a:srcRect/>
          <a:stretch>
            <a:fillRect/>
          </a:stretch>
        </p:blipFill>
        <p:spPr bwMode="auto">
          <a:xfrm>
            <a:off x="0" y="2390775"/>
            <a:ext cx="1568450" cy="422275"/>
          </a:xfrm>
          <a:prstGeom prst="rect">
            <a:avLst/>
          </a:prstGeom>
          <a:noFill/>
          <a:ln w="9525">
            <a:noFill/>
            <a:miter lim="800000"/>
            <a:headEnd/>
            <a:tailEnd/>
          </a:ln>
        </p:spPr>
      </p:pic>
      <p:pic>
        <p:nvPicPr>
          <p:cNvPr id="33815" name="Picture 20" descr="The image “http://4.bp.blogspot.com/_agim-eig_CA/Rgj4li1vTiI/AAAAAAAAALA/DazFJnUUw18/s400/Jesse+Ventura.jpg” cannot be displayed, because it contains errors. Image of former governer of Montana"/>
          <p:cNvPicPr>
            <a:picLocks noChangeAspect="1" noChangeArrowheads="1"/>
          </p:cNvPicPr>
          <p:nvPr/>
        </p:nvPicPr>
        <p:blipFill>
          <a:blip r:embed="rId24" cstate="print"/>
          <a:srcRect/>
          <a:stretch>
            <a:fillRect/>
          </a:stretch>
        </p:blipFill>
        <p:spPr bwMode="auto">
          <a:xfrm>
            <a:off x="1593850" y="5091113"/>
            <a:ext cx="657225" cy="903287"/>
          </a:xfrm>
          <a:prstGeom prst="rect">
            <a:avLst/>
          </a:prstGeom>
          <a:noFill/>
          <a:ln w="9525">
            <a:noFill/>
            <a:miter lim="800000"/>
            <a:headEnd/>
            <a:tailEnd/>
          </a:ln>
        </p:spPr>
      </p:pic>
      <p:pic>
        <p:nvPicPr>
          <p:cNvPr id="33816" name="Picture 21" descr="image of Howard Dean at Des Moines Meetup"/>
          <p:cNvPicPr>
            <a:picLocks noChangeAspect="1" noChangeArrowheads="1"/>
          </p:cNvPicPr>
          <p:nvPr/>
        </p:nvPicPr>
        <p:blipFill>
          <a:blip r:embed="rId25" cstate="print"/>
          <a:srcRect/>
          <a:stretch>
            <a:fillRect/>
          </a:stretch>
        </p:blipFill>
        <p:spPr bwMode="auto">
          <a:xfrm>
            <a:off x="257175" y="1354138"/>
            <a:ext cx="990600" cy="881062"/>
          </a:xfrm>
          <a:prstGeom prst="rect">
            <a:avLst/>
          </a:prstGeom>
          <a:noFill/>
          <a:ln w="9525">
            <a:noFill/>
            <a:miter lim="800000"/>
            <a:headEnd/>
            <a:tailEnd/>
          </a:ln>
        </p:spPr>
      </p:pic>
      <p:pic>
        <p:nvPicPr>
          <p:cNvPr id="33817" name="Picture 22" descr="Second Life Logo">
            <a:hlinkClick r:id="rId26" tooltip="Second Life logo.svg"/>
          </p:cNvPr>
          <p:cNvPicPr>
            <a:picLocks noChangeAspect="1" noChangeArrowheads="1"/>
          </p:cNvPicPr>
          <p:nvPr/>
        </p:nvPicPr>
        <p:blipFill>
          <a:blip r:embed="rId27" cstate="print"/>
          <a:srcRect/>
          <a:stretch>
            <a:fillRect/>
          </a:stretch>
        </p:blipFill>
        <p:spPr bwMode="auto">
          <a:xfrm>
            <a:off x="315913" y="687388"/>
            <a:ext cx="1189037" cy="587375"/>
          </a:xfrm>
          <a:prstGeom prst="rect">
            <a:avLst/>
          </a:prstGeom>
          <a:noFill/>
          <a:ln w="9525">
            <a:noFill/>
            <a:miter lim="800000"/>
            <a:headEnd/>
            <a:tailEnd/>
          </a:ln>
        </p:spPr>
      </p:pic>
      <p:pic>
        <p:nvPicPr>
          <p:cNvPr id="33818" name="Picture 23" descr="The ESP Game logo"/>
          <p:cNvPicPr>
            <a:picLocks noChangeAspect="1" noChangeArrowheads="1"/>
          </p:cNvPicPr>
          <p:nvPr/>
        </p:nvPicPr>
        <p:blipFill>
          <a:blip r:embed="rId28" cstate="print"/>
          <a:srcRect/>
          <a:stretch>
            <a:fillRect/>
          </a:stretch>
        </p:blipFill>
        <p:spPr bwMode="auto">
          <a:xfrm>
            <a:off x="354013" y="22225"/>
            <a:ext cx="2166937" cy="723900"/>
          </a:xfrm>
          <a:prstGeom prst="rect">
            <a:avLst/>
          </a:prstGeom>
          <a:noFill/>
          <a:ln w="9525">
            <a:noFill/>
            <a:miter lim="800000"/>
            <a:headEnd/>
            <a:tailEnd/>
          </a:ln>
        </p:spPr>
      </p:pic>
      <p:pic>
        <p:nvPicPr>
          <p:cNvPr id="33819" name="Picture 24" descr="Firefox logo"/>
          <p:cNvPicPr>
            <a:picLocks noChangeAspect="1" noChangeArrowheads="1"/>
          </p:cNvPicPr>
          <p:nvPr/>
        </p:nvPicPr>
        <p:blipFill>
          <a:blip r:embed="rId29" cstate="print"/>
          <a:srcRect/>
          <a:stretch>
            <a:fillRect/>
          </a:stretch>
        </p:blipFill>
        <p:spPr bwMode="auto">
          <a:xfrm>
            <a:off x="1954213" y="746125"/>
            <a:ext cx="620712" cy="709613"/>
          </a:xfrm>
          <a:prstGeom prst="rect">
            <a:avLst/>
          </a:prstGeom>
          <a:noFill/>
          <a:ln w="9525">
            <a:noFill/>
            <a:miter lim="800000"/>
            <a:headEnd/>
            <a:tailEnd/>
          </a:ln>
        </p:spPr>
      </p:pic>
      <p:pic>
        <p:nvPicPr>
          <p:cNvPr id="33820" name="Picture 25" descr="index-World-of-Warcraft-logo"/>
          <p:cNvPicPr>
            <a:picLocks noChangeAspect="1" noChangeArrowheads="1"/>
          </p:cNvPicPr>
          <p:nvPr/>
        </p:nvPicPr>
        <p:blipFill>
          <a:blip r:embed="rId30" cstate="print"/>
          <a:srcRect/>
          <a:stretch>
            <a:fillRect/>
          </a:stretch>
        </p:blipFill>
        <p:spPr bwMode="auto">
          <a:xfrm>
            <a:off x="425450" y="5543550"/>
            <a:ext cx="1079500" cy="728663"/>
          </a:xfrm>
          <a:prstGeom prst="rect">
            <a:avLst/>
          </a:prstGeom>
          <a:noFill/>
          <a:ln w="9525">
            <a:noFill/>
            <a:miter lim="800000"/>
            <a:headEnd/>
            <a:tailEnd/>
          </a:ln>
        </p:spPr>
      </p:pic>
      <p:pic>
        <p:nvPicPr>
          <p:cNvPr id="33821" name="Picture 26" descr="Facebook logo"/>
          <p:cNvPicPr>
            <a:picLocks noChangeAspect="1" noChangeArrowheads="1"/>
          </p:cNvPicPr>
          <p:nvPr/>
        </p:nvPicPr>
        <p:blipFill>
          <a:blip r:embed="rId31" cstate="print"/>
          <a:srcRect/>
          <a:stretch>
            <a:fillRect/>
          </a:stretch>
        </p:blipFill>
        <p:spPr bwMode="auto">
          <a:xfrm>
            <a:off x="3086100" y="168275"/>
            <a:ext cx="1028700" cy="577850"/>
          </a:xfrm>
          <a:prstGeom prst="rect">
            <a:avLst/>
          </a:prstGeom>
          <a:noFill/>
          <a:ln w="9525">
            <a:noFill/>
            <a:miter lim="800000"/>
            <a:headEnd/>
            <a:tailEnd/>
          </a:ln>
        </p:spPr>
      </p:pic>
      <p:pic>
        <p:nvPicPr>
          <p:cNvPr id="33822" name="Picture 27" descr="Graph of US Flu Activity"/>
          <p:cNvPicPr>
            <a:picLocks noChangeAspect="1" noChangeArrowheads="1"/>
          </p:cNvPicPr>
          <p:nvPr/>
        </p:nvPicPr>
        <p:blipFill>
          <a:blip r:embed="rId32" cstate="print"/>
          <a:srcRect/>
          <a:stretch>
            <a:fillRect/>
          </a:stretch>
        </p:blipFill>
        <p:spPr bwMode="auto">
          <a:xfrm>
            <a:off x="2955925" y="981075"/>
            <a:ext cx="1903413" cy="746125"/>
          </a:xfrm>
          <a:prstGeom prst="rect">
            <a:avLst/>
          </a:prstGeom>
          <a:noFill/>
          <a:ln w="9525">
            <a:noFill/>
            <a:miter lim="800000"/>
            <a:headEnd/>
            <a:tailEnd/>
          </a:ln>
        </p:spPr>
      </p:pic>
      <p:pic>
        <p:nvPicPr>
          <p:cNvPr id="33823" name="Picture 28" descr="Image of Obama"/>
          <p:cNvPicPr>
            <a:picLocks noChangeAspect="1" noChangeArrowheads="1"/>
          </p:cNvPicPr>
          <p:nvPr/>
        </p:nvPicPr>
        <p:blipFill>
          <a:blip r:embed="rId33" cstate="print"/>
          <a:srcRect/>
          <a:stretch>
            <a:fillRect/>
          </a:stretch>
        </p:blipFill>
        <p:spPr bwMode="auto">
          <a:xfrm>
            <a:off x="3600450" y="2014538"/>
            <a:ext cx="823913" cy="1462087"/>
          </a:xfrm>
          <a:prstGeom prst="rect">
            <a:avLst/>
          </a:prstGeom>
          <a:noFill/>
          <a:ln w="9525">
            <a:noFill/>
            <a:miter lim="800000"/>
            <a:headEnd/>
            <a:tailEnd/>
          </a:ln>
        </p:spPr>
      </p:pic>
      <p:pic>
        <p:nvPicPr>
          <p:cNvPr id="33824" name="Picture 29" descr="CiteSeer logo">
            <a:hlinkClick r:id="rId34"/>
          </p:cNvPr>
          <p:cNvPicPr>
            <a:picLocks noChangeAspect="1" noChangeArrowheads="1"/>
          </p:cNvPicPr>
          <p:nvPr/>
        </p:nvPicPr>
        <p:blipFill>
          <a:blip r:embed="rId35" cstate="print"/>
          <a:srcRect/>
          <a:stretch>
            <a:fillRect/>
          </a:stretch>
        </p:blipFill>
        <p:spPr bwMode="auto">
          <a:xfrm>
            <a:off x="219075" y="5091113"/>
            <a:ext cx="1220788" cy="258762"/>
          </a:xfrm>
          <a:prstGeom prst="rect">
            <a:avLst/>
          </a:prstGeom>
          <a:noFill/>
          <a:ln w="9525">
            <a:noFill/>
            <a:miter lim="800000"/>
            <a:headEnd/>
            <a:tailEnd/>
          </a:ln>
        </p:spPr>
      </p:pic>
      <p:sp>
        <p:nvSpPr>
          <p:cNvPr id="33825" name="Rectangle 30"/>
          <p:cNvSpPr>
            <a:spLocks noChangeArrowheads="1"/>
          </p:cNvSpPr>
          <p:nvPr/>
        </p:nvSpPr>
        <p:spPr bwMode="auto">
          <a:xfrm>
            <a:off x="5297488" y="874713"/>
            <a:ext cx="4535487" cy="6324600"/>
          </a:xfrm>
          <a:prstGeom prst="rect">
            <a:avLst/>
          </a:prstGeom>
          <a:noFill/>
          <a:ln w="9525">
            <a:noFill/>
            <a:miter lim="800000"/>
            <a:headEnd/>
            <a:tailEnd/>
          </a:ln>
        </p:spPr>
        <p:txBody>
          <a:bodyPr/>
          <a:lstStyle/>
          <a:p>
            <a:pPr marL="342900" indent="-342900" algn="ctr">
              <a:lnSpc>
                <a:spcPct val="80000"/>
              </a:lnSpc>
              <a:spcBef>
                <a:spcPct val="20000"/>
              </a:spcBef>
            </a:pPr>
            <a:r>
              <a:rPr lang="en-US"/>
              <a:t>Clickworkers</a:t>
            </a:r>
          </a:p>
          <a:p>
            <a:pPr marL="342900" indent="-342900" algn="ctr">
              <a:lnSpc>
                <a:spcPct val="80000"/>
              </a:lnSpc>
              <a:spcBef>
                <a:spcPct val="20000"/>
              </a:spcBef>
            </a:pPr>
            <a:r>
              <a:rPr lang="en-US"/>
              <a:t>Collaborative Filtering</a:t>
            </a:r>
          </a:p>
          <a:p>
            <a:pPr marL="342900" indent="-342900" algn="ctr">
              <a:lnSpc>
                <a:spcPct val="80000"/>
              </a:lnSpc>
              <a:spcBef>
                <a:spcPct val="20000"/>
              </a:spcBef>
            </a:pPr>
            <a:r>
              <a:rPr lang="en-US"/>
              <a:t>Collaborative Intelligence</a:t>
            </a:r>
          </a:p>
          <a:p>
            <a:pPr marL="342900" indent="-342900" algn="ctr">
              <a:lnSpc>
                <a:spcPct val="80000"/>
              </a:lnSpc>
              <a:spcBef>
                <a:spcPct val="20000"/>
              </a:spcBef>
            </a:pPr>
            <a:r>
              <a:rPr lang="en-US"/>
              <a:t>Collective Intelligence</a:t>
            </a:r>
          </a:p>
          <a:p>
            <a:pPr marL="342900" indent="-342900" algn="ctr">
              <a:lnSpc>
                <a:spcPct val="80000"/>
              </a:lnSpc>
              <a:spcBef>
                <a:spcPct val="20000"/>
              </a:spcBef>
            </a:pPr>
            <a:r>
              <a:rPr lang="en-US"/>
              <a:t>Computer Assisted Proof</a:t>
            </a:r>
          </a:p>
          <a:p>
            <a:pPr marL="342900" indent="-342900" algn="ctr">
              <a:lnSpc>
                <a:spcPct val="80000"/>
              </a:lnSpc>
              <a:spcBef>
                <a:spcPct val="20000"/>
              </a:spcBef>
            </a:pPr>
            <a:r>
              <a:rPr lang="en-US"/>
              <a:t>Crowdsourcing</a:t>
            </a:r>
          </a:p>
          <a:p>
            <a:pPr marL="342900" indent="-342900" algn="ctr">
              <a:lnSpc>
                <a:spcPct val="80000"/>
              </a:lnSpc>
              <a:spcBef>
                <a:spcPct val="20000"/>
              </a:spcBef>
            </a:pPr>
            <a:r>
              <a:rPr lang="en-US"/>
              <a:t>eSociety</a:t>
            </a:r>
          </a:p>
          <a:p>
            <a:pPr marL="342900" indent="-342900" algn="ctr">
              <a:lnSpc>
                <a:spcPct val="80000"/>
              </a:lnSpc>
              <a:spcBef>
                <a:spcPct val="20000"/>
              </a:spcBef>
            </a:pPr>
            <a:r>
              <a:rPr lang="en-US"/>
              <a:t>Genius in the Crowd</a:t>
            </a:r>
          </a:p>
          <a:p>
            <a:pPr marL="342900" indent="-342900" algn="ctr">
              <a:lnSpc>
                <a:spcPct val="80000"/>
              </a:lnSpc>
              <a:spcBef>
                <a:spcPct val="20000"/>
              </a:spcBef>
            </a:pPr>
            <a:r>
              <a:rPr lang="en-US"/>
              <a:t>Human-Based Computation</a:t>
            </a:r>
          </a:p>
          <a:p>
            <a:pPr marL="342900" indent="-342900" algn="ctr">
              <a:lnSpc>
                <a:spcPct val="80000"/>
              </a:lnSpc>
              <a:spcBef>
                <a:spcPct val="20000"/>
              </a:spcBef>
            </a:pPr>
            <a:r>
              <a:rPr lang="en-US"/>
              <a:t>Participatory Journalism</a:t>
            </a:r>
          </a:p>
          <a:p>
            <a:pPr marL="342900" indent="-342900" algn="ctr">
              <a:lnSpc>
                <a:spcPct val="80000"/>
              </a:lnSpc>
              <a:spcBef>
                <a:spcPct val="20000"/>
              </a:spcBef>
            </a:pPr>
            <a:r>
              <a:rPr lang="en-US"/>
              <a:t>Pro-Am Collaboration</a:t>
            </a:r>
          </a:p>
          <a:p>
            <a:pPr marL="342900" indent="-342900" algn="ctr">
              <a:lnSpc>
                <a:spcPct val="80000"/>
              </a:lnSpc>
              <a:spcBef>
                <a:spcPct val="20000"/>
              </a:spcBef>
            </a:pPr>
            <a:r>
              <a:rPr lang="en-US"/>
              <a:t>Recommender Systems</a:t>
            </a:r>
          </a:p>
          <a:p>
            <a:pPr marL="342900" indent="-342900" algn="ctr">
              <a:lnSpc>
                <a:spcPct val="80000"/>
              </a:lnSpc>
              <a:spcBef>
                <a:spcPct val="20000"/>
              </a:spcBef>
            </a:pPr>
            <a:r>
              <a:rPr lang="en-US"/>
              <a:t>Reputation Systems</a:t>
            </a:r>
          </a:p>
          <a:p>
            <a:pPr marL="342900" indent="-342900" algn="ctr">
              <a:lnSpc>
                <a:spcPct val="80000"/>
              </a:lnSpc>
              <a:spcBef>
                <a:spcPct val="20000"/>
              </a:spcBef>
            </a:pPr>
            <a:r>
              <a:rPr lang="en-US"/>
              <a:t>Social Commerce</a:t>
            </a:r>
          </a:p>
          <a:p>
            <a:pPr marL="342900" indent="-342900" algn="ctr">
              <a:lnSpc>
                <a:spcPct val="80000"/>
              </a:lnSpc>
              <a:spcBef>
                <a:spcPct val="20000"/>
              </a:spcBef>
            </a:pPr>
            <a:r>
              <a:rPr lang="en-US"/>
              <a:t>Social Computing</a:t>
            </a:r>
          </a:p>
          <a:p>
            <a:pPr marL="342900" indent="-342900" algn="ctr">
              <a:lnSpc>
                <a:spcPct val="80000"/>
              </a:lnSpc>
              <a:spcBef>
                <a:spcPct val="20000"/>
              </a:spcBef>
            </a:pPr>
            <a:r>
              <a:rPr lang="en-US"/>
              <a:t>Social Technology</a:t>
            </a:r>
          </a:p>
          <a:p>
            <a:pPr marL="342900" indent="-342900" algn="ctr">
              <a:lnSpc>
                <a:spcPct val="80000"/>
              </a:lnSpc>
              <a:spcBef>
                <a:spcPct val="20000"/>
              </a:spcBef>
            </a:pPr>
            <a:r>
              <a:rPr lang="en-US"/>
              <a:t>Swarm Intelligence</a:t>
            </a:r>
          </a:p>
          <a:p>
            <a:pPr marL="342900" indent="-342900" algn="ctr">
              <a:lnSpc>
                <a:spcPct val="80000"/>
              </a:lnSpc>
              <a:spcBef>
                <a:spcPct val="20000"/>
              </a:spcBef>
            </a:pPr>
            <a:r>
              <a:rPr lang="en-US"/>
              <a:t>Wikinomics</a:t>
            </a:r>
          </a:p>
          <a:p>
            <a:pPr marL="342900" indent="-342900" algn="ctr">
              <a:lnSpc>
                <a:spcPct val="80000"/>
              </a:lnSpc>
              <a:spcBef>
                <a:spcPct val="20000"/>
              </a:spcBef>
            </a:pPr>
            <a:r>
              <a:rPr lang="en-US"/>
              <a:t>Wisdom of the Crowds</a:t>
            </a:r>
            <a:endParaRPr lang="en-US" b="1"/>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p:spPr>
        <p:txBody>
          <a:bodyPr/>
          <a:lstStyle/>
          <a:p>
            <a:fld id="{04FA92A7-6F0A-4158-8225-4A0DFDB73E67}" type="slidenum">
              <a:rPr lang="en-US" smtClean="0"/>
              <a:pPr/>
              <a:t>49</a:t>
            </a:fld>
            <a:endParaRPr lang="en-US" sz="1400" smtClean="0"/>
          </a:p>
        </p:txBody>
      </p:sp>
      <p:sp>
        <p:nvSpPr>
          <p:cNvPr id="34819" name="Date Placeholder 2"/>
          <p:cNvSpPr>
            <a:spLocks noGrp="1"/>
          </p:cNvSpPr>
          <p:nvPr>
            <p:ph type="dt" sz="quarter" idx="11"/>
          </p:nvPr>
        </p:nvSpPr>
        <p:spPr>
          <a:noFill/>
        </p:spPr>
        <p:txBody>
          <a:bodyPr/>
          <a:lstStyle/>
          <a:p>
            <a:r>
              <a:rPr lang="en-US" smtClean="0"/>
              <a:t>DAC</a:t>
            </a:r>
          </a:p>
        </p:txBody>
      </p:sp>
      <p:sp>
        <p:nvSpPr>
          <p:cNvPr id="34820" name="Footer Placeholder 3"/>
          <p:cNvSpPr>
            <a:spLocks noGrp="1"/>
          </p:cNvSpPr>
          <p:nvPr>
            <p:ph type="ftr" sz="quarter" idx="12"/>
          </p:nvPr>
        </p:nvSpPr>
        <p:spPr>
          <a:noFill/>
        </p:spPr>
        <p:txBody>
          <a:bodyPr/>
          <a:lstStyle/>
          <a:p>
            <a:r>
              <a:rPr lang="en-US" smtClean="0"/>
              <a:t>Jeannette M. Wing</a:t>
            </a:r>
          </a:p>
        </p:txBody>
      </p:sp>
      <p:sp>
        <p:nvSpPr>
          <p:cNvPr id="34821" name="Slide Number Placeholder 1"/>
          <p:cNvSpPr txBox="1">
            <a:spLocks/>
          </p:cNvSpPr>
          <p:nvPr/>
        </p:nvSpPr>
        <p:spPr bwMode="auto">
          <a:xfrm>
            <a:off x="3208338" y="6477000"/>
            <a:ext cx="1905000" cy="304800"/>
          </a:xfrm>
          <a:prstGeom prst="rect">
            <a:avLst/>
          </a:prstGeom>
          <a:noFill/>
          <a:ln w="9525">
            <a:noFill/>
            <a:miter lim="800000"/>
            <a:headEnd/>
            <a:tailEnd/>
          </a:ln>
        </p:spPr>
        <p:txBody>
          <a:bodyPr/>
          <a:lstStyle/>
          <a:p>
            <a:pPr algn="ctr"/>
            <a:fld id="{F1B26CF9-C24B-43A9-8290-A61C4212457C}" type="slidenum">
              <a:rPr lang="en-US" sz="1000"/>
              <a:pPr algn="ctr"/>
              <a:t>49</a:t>
            </a:fld>
            <a:endParaRPr lang="en-US" sz="1400"/>
          </a:p>
        </p:txBody>
      </p:sp>
      <p:sp>
        <p:nvSpPr>
          <p:cNvPr id="34822" name="Date Placeholder 2"/>
          <p:cNvSpPr txBox="1">
            <a:spLocks/>
          </p:cNvSpPr>
          <p:nvPr/>
        </p:nvSpPr>
        <p:spPr bwMode="auto">
          <a:xfrm>
            <a:off x="246063" y="6477000"/>
            <a:ext cx="1905000" cy="304800"/>
          </a:xfrm>
          <a:prstGeom prst="rect">
            <a:avLst/>
          </a:prstGeom>
          <a:noFill/>
          <a:ln w="9525">
            <a:noFill/>
            <a:miter lim="800000"/>
            <a:headEnd/>
            <a:tailEnd/>
          </a:ln>
        </p:spPr>
        <p:txBody>
          <a:bodyPr/>
          <a:lstStyle/>
          <a:p>
            <a:r>
              <a:rPr lang="en-US" sz="1000"/>
              <a:t>DAC</a:t>
            </a:r>
          </a:p>
        </p:txBody>
      </p:sp>
      <p:sp>
        <p:nvSpPr>
          <p:cNvPr id="34823" name="Footer Placeholder 3"/>
          <p:cNvSpPr txBox="1">
            <a:spLocks/>
          </p:cNvSpPr>
          <p:nvPr/>
        </p:nvSpPr>
        <p:spPr bwMode="auto">
          <a:xfrm>
            <a:off x="6315075" y="6477000"/>
            <a:ext cx="2725738" cy="304800"/>
          </a:xfrm>
          <a:prstGeom prst="rect">
            <a:avLst/>
          </a:prstGeom>
          <a:noFill/>
          <a:ln w="9525">
            <a:noFill/>
            <a:miter lim="800000"/>
            <a:headEnd/>
            <a:tailEnd/>
          </a:ln>
        </p:spPr>
        <p:txBody>
          <a:bodyPr/>
          <a:lstStyle/>
          <a:p>
            <a:pPr algn="r"/>
            <a:r>
              <a:rPr lang="en-US" sz="1000"/>
              <a:t>Jeannette M. Wing</a:t>
            </a:r>
          </a:p>
        </p:txBody>
      </p:sp>
      <p:pic>
        <p:nvPicPr>
          <p:cNvPr id="34824" name="Picture 2" descr="Match.com logo"/>
          <p:cNvPicPr>
            <a:picLocks noChangeAspect="1" noChangeArrowheads="1"/>
          </p:cNvPicPr>
          <p:nvPr/>
        </p:nvPicPr>
        <p:blipFill>
          <a:blip r:embed="rId2" cstate="print"/>
          <a:srcRect t="47993"/>
          <a:stretch>
            <a:fillRect/>
          </a:stretch>
        </p:blipFill>
        <p:spPr bwMode="auto">
          <a:xfrm>
            <a:off x="1593850" y="2268538"/>
            <a:ext cx="1285875" cy="793750"/>
          </a:xfrm>
          <a:prstGeom prst="rect">
            <a:avLst/>
          </a:prstGeom>
          <a:noFill/>
          <a:ln w="9525">
            <a:noFill/>
            <a:miter lim="800000"/>
            <a:headEnd/>
            <a:tailEnd/>
          </a:ln>
        </p:spPr>
      </p:pic>
      <p:pic>
        <p:nvPicPr>
          <p:cNvPr id="34825" name="Picture 3" descr="image of the head camera"/>
          <p:cNvPicPr>
            <a:picLocks noChangeAspect="1" noChangeArrowheads="1"/>
          </p:cNvPicPr>
          <p:nvPr/>
        </p:nvPicPr>
        <p:blipFill>
          <a:blip r:embed="rId3" cstate="print"/>
          <a:srcRect l="5518" t="7588" r="5518" b="18973"/>
          <a:stretch>
            <a:fillRect/>
          </a:stretch>
        </p:blipFill>
        <p:spPr bwMode="auto">
          <a:xfrm>
            <a:off x="3600450" y="5478463"/>
            <a:ext cx="1079500" cy="769937"/>
          </a:xfrm>
          <a:prstGeom prst="rect">
            <a:avLst/>
          </a:prstGeom>
          <a:noFill/>
          <a:ln w="9525">
            <a:noFill/>
            <a:miter lim="800000"/>
            <a:headEnd/>
            <a:tailEnd/>
          </a:ln>
        </p:spPr>
      </p:pic>
      <p:pic>
        <p:nvPicPr>
          <p:cNvPr id="34826" name="Picture 4" descr="Four Suffice Colors pamphlet"/>
          <p:cNvPicPr>
            <a:picLocks noChangeAspect="1" noChangeArrowheads="1"/>
          </p:cNvPicPr>
          <p:nvPr/>
        </p:nvPicPr>
        <p:blipFill>
          <a:blip r:embed="rId4" cstate="print"/>
          <a:srcRect/>
          <a:stretch>
            <a:fillRect/>
          </a:stretch>
        </p:blipFill>
        <p:spPr bwMode="auto">
          <a:xfrm>
            <a:off x="4679950" y="2513013"/>
            <a:ext cx="749300" cy="1401762"/>
          </a:xfrm>
          <a:prstGeom prst="rect">
            <a:avLst/>
          </a:prstGeom>
          <a:noFill/>
          <a:ln w="9525">
            <a:noFill/>
            <a:miter lim="800000"/>
            <a:headEnd/>
            <a:tailEnd/>
          </a:ln>
        </p:spPr>
      </p:pic>
      <p:pic>
        <p:nvPicPr>
          <p:cNvPr id="34827" name="Picture 5" descr="Image of an Asian person"/>
          <p:cNvPicPr>
            <a:picLocks noChangeAspect="1" noChangeArrowheads="1"/>
          </p:cNvPicPr>
          <p:nvPr/>
        </p:nvPicPr>
        <p:blipFill>
          <a:blip r:embed="rId5" cstate="print"/>
          <a:srcRect/>
          <a:stretch>
            <a:fillRect/>
          </a:stretch>
        </p:blipFill>
        <p:spPr bwMode="auto">
          <a:xfrm>
            <a:off x="4383088" y="4143375"/>
            <a:ext cx="593725" cy="792163"/>
          </a:xfrm>
          <a:prstGeom prst="rect">
            <a:avLst/>
          </a:prstGeom>
          <a:noFill/>
          <a:ln w="9525">
            <a:noFill/>
            <a:miter lim="800000"/>
            <a:headEnd/>
            <a:tailEnd/>
          </a:ln>
        </p:spPr>
      </p:pic>
      <p:pic>
        <p:nvPicPr>
          <p:cNvPr id="34828" name="Picture 6" descr="http://http.cdnlayer.com/itke/blogs.dir/8/files/2008/02/gnu.png&#10;&#10;GNU Logo"/>
          <p:cNvPicPr>
            <a:picLocks noChangeAspect="1" noChangeArrowheads="1"/>
          </p:cNvPicPr>
          <p:nvPr/>
        </p:nvPicPr>
        <p:blipFill>
          <a:blip r:embed="rId6" cstate="print"/>
          <a:srcRect/>
          <a:stretch>
            <a:fillRect/>
          </a:stretch>
        </p:blipFill>
        <p:spPr bwMode="auto">
          <a:xfrm>
            <a:off x="3908425" y="3609975"/>
            <a:ext cx="566738" cy="654050"/>
          </a:xfrm>
          <a:prstGeom prst="rect">
            <a:avLst/>
          </a:prstGeom>
          <a:noFill/>
          <a:ln w="9525">
            <a:noFill/>
            <a:miter lim="800000"/>
            <a:headEnd/>
            <a:tailEnd/>
          </a:ln>
        </p:spPr>
      </p:pic>
      <p:pic>
        <p:nvPicPr>
          <p:cNvPr id="34829" name="Picture 7" descr="IEM - Iowa Electronic Markets logo">
            <a:hlinkClick r:id="rId7"/>
          </p:cNvPr>
          <p:cNvPicPr>
            <a:picLocks noChangeAspect="1" noChangeArrowheads="1"/>
          </p:cNvPicPr>
          <p:nvPr/>
        </p:nvPicPr>
        <p:blipFill>
          <a:blip r:embed="rId8" cstate="print"/>
          <a:srcRect/>
          <a:stretch>
            <a:fillRect/>
          </a:stretch>
        </p:blipFill>
        <p:spPr bwMode="auto">
          <a:xfrm>
            <a:off x="1749425" y="3671888"/>
            <a:ext cx="2051050" cy="417512"/>
          </a:xfrm>
          <a:prstGeom prst="rect">
            <a:avLst/>
          </a:prstGeom>
          <a:solidFill>
            <a:schemeClr val="tx1"/>
          </a:solidFill>
          <a:ln w="9525">
            <a:noFill/>
            <a:miter lim="800000"/>
            <a:headEnd/>
            <a:tailEnd/>
          </a:ln>
        </p:spPr>
      </p:pic>
      <p:pic>
        <p:nvPicPr>
          <p:cNvPr id="34830" name="Picture 8" descr="The image “http://www.breakitdownblog.com/wp-content/uploads/2009/04/linux-penguin-tux.jpg” cannot be displayed, because it contains errors. Linux logo"/>
          <p:cNvPicPr>
            <a:picLocks noChangeAspect="1" noChangeArrowheads="1"/>
          </p:cNvPicPr>
          <p:nvPr/>
        </p:nvPicPr>
        <p:blipFill>
          <a:blip r:embed="rId9" cstate="print"/>
          <a:srcRect/>
          <a:stretch>
            <a:fillRect/>
          </a:stretch>
        </p:blipFill>
        <p:spPr bwMode="auto">
          <a:xfrm>
            <a:off x="1235075" y="3244850"/>
            <a:ext cx="471488" cy="669925"/>
          </a:xfrm>
          <a:prstGeom prst="rect">
            <a:avLst/>
          </a:prstGeom>
          <a:noFill/>
          <a:ln w="9525">
            <a:noFill/>
            <a:miter lim="800000"/>
            <a:headEnd/>
            <a:tailEnd/>
          </a:ln>
        </p:spPr>
      </p:pic>
      <p:pic>
        <p:nvPicPr>
          <p:cNvPr id="34831" name="Picture 9" descr="amazon"/>
          <p:cNvPicPr>
            <a:picLocks noChangeAspect="1" noChangeArrowheads="1"/>
          </p:cNvPicPr>
          <p:nvPr/>
        </p:nvPicPr>
        <p:blipFill>
          <a:blip r:embed="rId10" cstate="print"/>
          <a:srcRect/>
          <a:stretch>
            <a:fillRect/>
          </a:stretch>
        </p:blipFill>
        <p:spPr bwMode="auto">
          <a:xfrm>
            <a:off x="1954213" y="3122613"/>
            <a:ext cx="1543050" cy="354012"/>
          </a:xfrm>
          <a:prstGeom prst="rect">
            <a:avLst/>
          </a:prstGeom>
          <a:noFill/>
          <a:ln w="9525">
            <a:noFill/>
            <a:miter lim="800000"/>
            <a:headEnd/>
            <a:tailEnd/>
          </a:ln>
        </p:spPr>
      </p:pic>
      <p:pic>
        <p:nvPicPr>
          <p:cNvPr id="34832" name="Picture 10" descr="Apache logo"/>
          <p:cNvPicPr>
            <a:picLocks noChangeAspect="1" noChangeArrowheads="1"/>
          </p:cNvPicPr>
          <p:nvPr/>
        </p:nvPicPr>
        <p:blipFill>
          <a:blip r:embed="rId11" cstate="print"/>
          <a:srcRect/>
          <a:stretch>
            <a:fillRect/>
          </a:stretch>
        </p:blipFill>
        <p:spPr bwMode="auto">
          <a:xfrm>
            <a:off x="1749425" y="1570038"/>
            <a:ext cx="771525" cy="889000"/>
          </a:xfrm>
          <a:prstGeom prst="rect">
            <a:avLst/>
          </a:prstGeom>
          <a:noFill/>
          <a:ln w="9525">
            <a:noFill/>
            <a:miter lim="800000"/>
            <a:headEnd/>
            <a:tailEnd/>
          </a:ln>
        </p:spPr>
      </p:pic>
      <p:pic>
        <p:nvPicPr>
          <p:cNvPr id="34833" name="Picture 11" descr="eBay logo">
            <a:hlinkClick r:id="rId12"/>
          </p:cNvPr>
          <p:cNvPicPr>
            <a:picLocks noChangeAspect="1" noChangeArrowheads="1"/>
          </p:cNvPicPr>
          <p:nvPr/>
        </p:nvPicPr>
        <p:blipFill>
          <a:blip r:embed="rId13" cstate="print"/>
          <a:srcRect/>
          <a:stretch>
            <a:fillRect/>
          </a:stretch>
        </p:blipFill>
        <p:spPr bwMode="auto">
          <a:xfrm>
            <a:off x="2725738" y="2014538"/>
            <a:ext cx="706437" cy="342900"/>
          </a:xfrm>
          <a:prstGeom prst="rect">
            <a:avLst/>
          </a:prstGeom>
          <a:noFill/>
          <a:ln w="9525">
            <a:noFill/>
            <a:miter lim="800000"/>
            <a:headEnd/>
            <a:tailEnd/>
          </a:ln>
        </p:spPr>
      </p:pic>
      <p:pic>
        <p:nvPicPr>
          <p:cNvPr id="34834" name="Picture 12" descr="Slashdot logo"/>
          <p:cNvPicPr>
            <a:picLocks noChangeAspect="1" noChangeArrowheads="1"/>
          </p:cNvPicPr>
          <p:nvPr/>
        </p:nvPicPr>
        <p:blipFill>
          <a:blip r:embed="rId14" cstate="print"/>
          <a:srcRect l="1350" t="16252" r="65991" b="77510"/>
          <a:stretch>
            <a:fillRect/>
          </a:stretch>
        </p:blipFill>
        <p:spPr bwMode="auto">
          <a:xfrm>
            <a:off x="153988" y="6354763"/>
            <a:ext cx="2314575" cy="312737"/>
          </a:xfrm>
          <a:prstGeom prst="rect">
            <a:avLst/>
          </a:prstGeom>
          <a:noFill/>
          <a:ln w="9525">
            <a:noFill/>
            <a:miter lim="800000"/>
            <a:headEnd/>
            <a:tailEnd/>
          </a:ln>
        </p:spPr>
      </p:pic>
      <p:pic>
        <p:nvPicPr>
          <p:cNvPr id="34835" name="Picture 13" descr="Google logo"/>
          <p:cNvPicPr>
            <a:picLocks noChangeAspect="1" noChangeArrowheads="1"/>
          </p:cNvPicPr>
          <p:nvPr/>
        </p:nvPicPr>
        <p:blipFill>
          <a:blip r:embed="rId15" cstate="print"/>
          <a:srcRect/>
          <a:stretch>
            <a:fillRect/>
          </a:stretch>
        </p:blipFill>
        <p:spPr bwMode="auto">
          <a:xfrm>
            <a:off x="3416300" y="4891088"/>
            <a:ext cx="1131888" cy="587375"/>
          </a:xfrm>
          <a:prstGeom prst="rect">
            <a:avLst/>
          </a:prstGeom>
          <a:noFill/>
          <a:ln w="9525">
            <a:noFill/>
            <a:miter lim="800000"/>
            <a:headEnd/>
            <a:tailEnd/>
          </a:ln>
        </p:spPr>
      </p:pic>
      <p:pic>
        <p:nvPicPr>
          <p:cNvPr id="34836" name="Picture 14" descr="Astro Alert logo"/>
          <p:cNvPicPr>
            <a:picLocks noChangeAspect="1" noChangeArrowheads="1"/>
          </p:cNvPicPr>
          <p:nvPr/>
        </p:nvPicPr>
        <p:blipFill>
          <a:blip r:embed="rId16" cstate="print"/>
          <a:srcRect/>
          <a:stretch>
            <a:fillRect/>
          </a:stretch>
        </p:blipFill>
        <p:spPr bwMode="auto">
          <a:xfrm>
            <a:off x="2982913" y="4279900"/>
            <a:ext cx="1228725" cy="609600"/>
          </a:xfrm>
          <a:prstGeom prst="rect">
            <a:avLst/>
          </a:prstGeom>
          <a:noFill/>
          <a:ln w="9525">
            <a:noFill/>
            <a:miter lim="800000"/>
            <a:headEnd/>
            <a:tailEnd/>
          </a:ln>
        </p:spPr>
      </p:pic>
      <p:pic>
        <p:nvPicPr>
          <p:cNvPr id="34837" name="Picture 15" descr="image of a man sitting on cannonballs"/>
          <p:cNvPicPr>
            <a:picLocks noChangeAspect="1" noChangeArrowheads="1"/>
          </p:cNvPicPr>
          <p:nvPr/>
        </p:nvPicPr>
        <p:blipFill>
          <a:blip r:embed="rId17" cstate="print"/>
          <a:srcRect/>
          <a:stretch>
            <a:fillRect/>
          </a:stretch>
        </p:blipFill>
        <p:spPr bwMode="auto">
          <a:xfrm>
            <a:off x="2632075" y="5086350"/>
            <a:ext cx="700088" cy="1157288"/>
          </a:xfrm>
          <a:prstGeom prst="rect">
            <a:avLst/>
          </a:prstGeom>
          <a:noFill/>
          <a:ln w="9525">
            <a:noFill/>
            <a:miter lim="800000"/>
            <a:headEnd/>
            <a:tailEnd/>
          </a:ln>
        </p:spPr>
      </p:pic>
      <p:pic>
        <p:nvPicPr>
          <p:cNvPr id="34838" name="Picture 16" descr="Global Search Challenge logo"/>
          <p:cNvPicPr>
            <a:picLocks noChangeAspect="1" noChangeArrowheads="1"/>
          </p:cNvPicPr>
          <p:nvPr/>
        </p:nvPicPr>
        <p:blipFill>
          <a:blip r:embed="rId18" cstate="print"/>
          <a:srcRect/>
          <a:stretch>
            <a:fillRect/>
          </a:stretch>
        </p:blipFill>
        <p:spPr bwMode="auto">
          <a:xfrm>
            <a:off x="1028700" y="4219575"/>
            <a:ext cx="1774825" cy="793750"/>
          </a:xfrm>
          <a:prstGeom prst="rect">
            <a:avLst/>
          </a:prstGeom>
          <a:noFill/>
          <a:ln w="9525">
            <a:noFill/>
            <a:miter lim="800000"/>
            <a:headEnd/>
            <a:tailEnd/>
          </a:ln>
        </p:spPr>
      </p:pic>
      <p:pic>
        <p:nvPicPr>
          <p:cNvPr id="34839" name="Picture 17" descr="Image:Wikipedia-logo.png Wikipedia logo">
            <a:hlinkClick r:id="rId19"/>
          </p:cNvPr>
          <p:cNvPicPr>
            <a:picLocks noChangeAspect="1" noChangeArrowheads="1"/>
          </p:cNvPicPr>
          <p:nvPr/>
        </p:nvPicPr>
        <p:blipFill>
          <a:blip r:embed="rId20" cstate="print"/>
          <a:srcRect/>
          <a:stretch>
            <a:fillRect/>
          </a:stretch>
        </p:blipFill>
        <p:spPr bwMode="auto">
          <a:xfrm>
            <a:off x="153988" y="3975100"/>
            <a:ext cx="811212" cy="960438"/>
          </a:xfrm>
          <a:prstGeom prst="rect">
            <a:avLst/>
          </a:prstGeom>
          <a:noFill/>
          <a:ln w="9525">
            <a:noFill/>
            <a:miter lim="800000"/>
            <a:headEnd/>
            <a:tailEnd/>
          </a:ln>
        </p:spPr>
      </p:pic>
      <p:pic>
        <p:nvPicPr>
          <p:cNvPr id="34840" name="Picture 18" descr="moon image"/>
          <p:cNvPicPr>
            <a:picLocks noChangeAspect="1" noChangeArrowheads="1"/>
          </p:cNvPicPr>
          <p:nvPr/>
        </p:nvPicPr>
        <p:blipFill>
          <a:blip r:embed="rId21" cstate="print"/>
          <a:srcRect/>
          <a:stretch>
            <a:fillRect/>
          </a:stretch>
        </p:blipFill>
        <p:spPr bwMode="auto">
          <a:xfrm>
            <a:off x="257175" y="2817813"/>
            <a:ext cx="771525" cy="914400"/>
          </a:xfrm>
          <a:prstGeom prst="rect">
            <a:avLst/>
          </a:prstGeom>
          <a:noFill/>
          <a:ln w="9525">
            <a:noFill/>
            <a:miter lim="800000"/>
            <a:headEnd/>
            <a:tailEnd/>
          </a:ln>
        </p:spPr>
      </p:pic>
      <p:pic>
        <p:nvPicPr>
          <p:cNvPr id="34841" name="Picture 19" descr="http://www.issnaf.org/web/images/stories/innocentive_logo_color.jpg Innocentive logo"/>
          <p:cNvPicPr>
            <a:picLocks noChangeAspect="1" noChangeArrowheads="1"/>
          </p:cNvPicPr>
          <p:nvPr/>
        </p:nvPicPr>
        <p:blipFill>
          <a:blip r:embed="rId22" cstate="print"/>
          <a:srcRect/>
          <a:stretch>
            <a:fillRect/>
          </a:stretch>
        </p:blipFill>
        <p:spPr bwMode="auto">
          <a:xfrm>
            <a:off x="0" y="2390775"/>
            <a:ext cx="1568450" cy="422275"/>
          </a:xfrm>
          <a:prstGeom prst="rect">
            <a:avLst/>
          </a:prstGeom>
          <a:noFill/>
          <a:ln w="9525">
            <a:noFill/>
            <a:miter lim="800000"/>
            <a:headEnd/>
            <a:tailEnd/>
          </a:ln>
        </p:spPr>
      </p:pic>
      <p:pic>
        <p:nvPicPr>
          <p:cNvPr id="34842" name="Picture 20" descr="The image “http://4.bp.blogspot.com/_agim-eig_CA/Rgj4li1vTiI/AAAAAAAAALA/DazFJnUUw18/s400/Jesse+Ventura.jpg” cannot be displayed, because it contains errors. Image of former governer of Montana"/>
          <p:cNvPicPr>
            <a:picLocks noChangeAspect="1" noChangeArrowheads="1"/>
          </p:cNvPicPr>
          <p:nvPr/>
        </p:nvPicPr>
        <p:blipFill>
          <a:blip r:embed="rId23" cstate="print"/>
          <a:srcRect/>
          <a:stretch>
            <a:fillRect/>
          </a:stretch>
        </p:blipFill>
        <p:spPr bwMode="auto">
          <a:xfrm>
            <a:off x="1593850" y="5091113"/>
            <a:ext cx="657225" cy="903287"/>
          </a:xfrm>
          <a:prstGeom prst="rect">
            <a:avLst/>
          </a:prstGeom>
          <a:noFill/>
          <a:ln w="9525">
            <a:noFill/>
            <a:miter lim="800000"/>
            <a:headEnd/>
            <a:tailEnd/>
          </a:ln>
        </p:spPr>
      </p:pic>
      <p:pic>
        <p:nvPicPr>
          <p:cNvPr id="34843" name="Picture 21" descr="image of Howard Dean at Des Moines Meetup"/>
          <p:cNvPicPr>
            <a:picLocks noChangeAspect="1" noChangeArrowheads="1"/>
          </p:cNvPicPr>
          <p:nvPr/>
        </p:nvPicPr>
        <p:blipFill>
          <a:blip r:embed="rId24" cstate="print"/>
          <a:srcRect/>
          <a:stretch>
            <a:fillRect/>
          </a:stretch>
        </p:blipFill>
        <p:spPr bwMode="auto">
          <a:xfrm>
            <a:off x="257175" y="1354138"/>
            <a:ext cx="990600" cy="881062"/>
          </a:xfrm>
          <a:prstGeom prst="rect">
            <a:avLst/>
          </a:prstGeom>
          <a:noFill/>
          <a:ln w="9525">
            <a:noFill/>
            <a:miter lim="800000"/>
            <a:headEnd/>
            <a:tailEnd/>
          </a:ln>
        </p:spPr>
      </p:pic>
      <p:pic>
        <p:nvPicPr>
          <p:cNvPr id="34844" name="Picture 22" descr="Second Life Logo">
            <a:hlinkClick r:id="rId25" tooltip="Second Life logo.svg"/>
          </p:cNvPr>
          <p:cNvPicPr>
            <a:picLocks noChangeAspect="1" noChangeArrowheads="1"/>
          </p:cNvPicPr>
          <p:nvPr/>
        </p:nvPicPr>
        <p:blipFill>
          <a:blip r:embed="rId26" cstate="print"/>
          <a:srcRect/>
          <a:stretch>
            <a:fillRect/>
          </a:stretch>
        </p:blipFill>
        <p:spPr bwMode="auto">
          <a:xfrm>
            <a:off x="315913" y="687388"/>
            <a:ext cx="1189037" cy="587375"/>
          </a:xfrm>
          <a:prstGeom prst="rect">
            <a:avLst/>
          </a:prstGeom>
          <a:noFill/>
          <a:ln w="9525">
            <a:noFill/>
            <a:miter lim="800000"/>
            <a:headEnd/>
            <a:tailEnd/>
          </a:ln>
        </p:spPr>
      </p:pic>
      <p:pic>
        <p:nvPicPr>
          <p:cNvPr id="34845" name="Picture 23" descr="The ESP Game logo"/>
          <p:cNvPicPr>
            <a:picLocks noChangeAspect="1" noChangeArrowheads="1"/>
          </p:cNvPicPr>
          <p:nvPr/>
        </p:nvPicPr>
        <p:blipFill>
          <a:blip r:embed="rId27" cstate="print"/>
          <a:srcRect/>
          <a:stretch>
            <a:fillRect/>
          </a:stretch>
        </p:blipFill>
        <p:spPr bwMode="auto">
          <a:xfrm>
            <a:off x="354013" y="22225"/>
            <a:ext cx="2166937" cy="723900"/>
          </a:xfrm>
          <a:prstGeom prst="rect">
            <a:avLst/>
          </a:prstGeom>
          <a:noFill/>
          <a:ln w="9525">
            <a:noFill/>
            <a:miter lim="800000"/>
            <a:headEnd/>
            <a:tailEnd/>
          </a:ln>
        </p:spPr>
      </p:pic>
      <p:pic>
        <p:nvPicPr>
          <p:cNvPr id="34846" name="Picture 24" descr="Firefox logo"/>
          <p:cNvPicPr>
            <a:picLocks noChangeAspect="1" noChangeArrowheads="1"/>
          </p:cNvPicPr>
          <p:nvPr/>
        </p:nvPicPr>
        <p:blipFill>
          <a:blip r:embed="rId28" cstate="print"/>
          <a:srcRect/>
          <a:stretch>
            <a:fillRect/>
          </a:stretch>
        </p:blipFill>
        <p:spPr bwMode="auto">
          <a:xfrm>
            <a:off x="1954213" y="746125"/>
            <a:ext cx="620712" cy="709613"/>
          </a:xfrm>
          <a:prstGeom prst="rect">
            <a:avLst/>
          </a:prstGeom>
          <a:noFill/>
          <a:ln w="9525">
            <a:noFill/>
            <a:miter lim="800000"/>
            <a:headEnd/>
            <a:tailEnd/>
          </a:ln>
        </p:spPr>
      </p:pic>
      <p:pic>
        <p:nvPicPr>
          <p:cNvPr id="34847" name="Picture 25" descr="index-World-of-Warcraft-logo"/>
          <p:cNvPicPr>
            <a:picLocks noChangeAspect="1" noChangeArrowheads="1"/>
          </p:cNvPicPr>
          <p:nvPr/>
        </p:nvPicPr>
        <p:blipFill>
          <a:blip r:embed="rId29" cstate="print"/>
          <a:srcRect/>
          <a:stretch>
            <a:fillRect/>
          </a:stretch>
        </p:blipFill>
        <p:spPr bwMode="auto">
          <a:xfrm>
            <a:off x="425450" y="5543550"/>
            <a:ext cx="1079500" cy="728663"/>
          </a:xfrm>
          <a:prstGeom prst="rect">
            <a:avLst/>
          </a:prstGeom>
          <a:noFill/>
          <a:ln w="9525">
            <a:noFill/>
            <a:miter lim="800000"/>
            <a:headEnd/>
            <a:tailEnd/>
          </a:ln>
        </p:spPr>
      </p:pic>
      <p:pic>
        <p:nvPicPr>
          <p:cNvPr id="34848" name="Picture 26" descr="Facebook logo"/>
          <p:cNvPicPr>
            <a:picLocks noChangeAspect="1" noChangeArrowheads="1"/>
          </p:cNvPicPr>
          <p:nvPr/>
        </p:nvPicPr>
        <p:blipFill>
          <a:blip r:embed="rId30" cstate="print"/>
          <a:srcRect/>
          <a:stretch>
            <a:fillRect/>
          </a:stretch>
        </p:blipFill>
        <p:spPr bwMode="auto">
          <a:xfrm>
            <a:off x="3086100" y="168275"/>
            <a:ext cx="1028700" cy="577850"/>
          </a:xfrm>
          <a:prstGeom prst="rect">
            <a:avLst/>
          </a:prstGeom>
          <a:noFill/>
          <a:ln w="9525">
            <a:noFill/>
            <a:miter lim="800000"/>
            <a:headEnd/>
            <a:tailEnd/>
          </a:ln>
        </p:spPr>
      </p:pic>
      <p:pic>
        <p:nvPicPr>
          <p:cNvPr id="34849" name="Picture 27" descr="Graph of US Flu Activity"/>
          <p:cNvPicPr>
            <a:picLocks noChangeAspect="1" noChangeArrowheads="1"/>
          </p:cNvPicPr>
          <p:nvPr/>
        </p:nvPicPr>
        <p:blipFill>
          <a:blip r:embed="rId31" cstate="print"/>
          <a:srcRect/>
          <a:stretch>
            <a:fillRect/>
          </a:stretch>
        </p:blipFill>
        <p:spPr bwMode="auto">
          <a:xfrm>
            <a:off x="2955925" y="981075"/>
            <a:ext cx="1903413" cy="746125"/>
          </a:xfrm>
          <a:prstGeom prst="rect">
            <a:avLst/>
          </a:prstGeom>
          <a:noFill/>
          <a:ln w="9525">
            <a:noFill/>
            <a:miter lim="800000"/>
            <a:headEnd/>
            <a:tailEnd/>
          </a:ln>
        </p:spPr>
      </p:pic>
      <p:pic>
        <p:nvPicPr>
          <p:cNvPr id="34850" name="Picture 28" descr="Image of Obama"/>
          <p:cNvPicPr>
            <a:picLocks noChangeAspect="1" noChangeArrowheads="1"/>
          </p:cNvPicPr>
          <p:nvPr/>
        </p:nvPicPr>
        <p:blipFill>
          <a:blip r:embed="rId32" cstate="print"/>
          <a:srcRect/>
          <a:stretch>
            <a:fillRect/>
          </a:stretch>
        </p:blipFill>
        <p:spPr bwMode="auto">
          <a:xfrm>
            <a:off x="3600450" y="2014538"/>
            <a:ext cx="823913" cy="1462087"/>
          </a:xfrm>
          <a:prstGeom prst="rect">
            <a:avLst/>
          </a:prstGeom>
          <a:noFill/>
          <a:ln w="9525">
            <a:noFill/>
            <a:miter lim="800000"/>
            <a:headEnd/>
            <a:tailEnd/>
          </a:ln>
        </p:spPr>
      </p:pic>
      <p:pic>
        <p:nvPicPr>
          <p:cNvPr id="34851" name="Picture 29" descr="CiteSeer logo">
            <a:hlinkClick r:id="rId33"/>
          </p:cNvPr>
          <p:cNvPicPr>
            <a:picLocks noChangeAspect="1" noChangeArrowheads="1"/>
          </p:cNvPicPr>
          <p:nvPr/>
        </p:nvPicPr>
        <p:blipFill>
          <a:blip r:embed="rId34" cstate="print"/>
          <a:srcRect/>
          <a:stretch>
            <a:fillRect/>
          </a:stretch>
        </p:blipFill>
        <p:spPr bwMode="auto">
          <a:xfrm>
            <a:off x="219075" y="5091113"/>
            <a:ext cx="1220788" cy="258762"/>
          </a:xfrm>
          <a:prstGeom prst="rect">
            <a:avLst/>
          </a:prstGeom>
          <a:noFill/>
          <a:ln w="9525">
            <a:noFill/>
            <a:miter lim="800000"/>
            <a:headEnd/>
            <a:tailEnd/>
          </a:ln>
        </p:spPr>
      </p:pic>
      <p:sp>
        <p:nvSpPr>
          <p:cNvPr id="34852" name="Rectangle 30"/>
          <p:cNvSpPr>
            <a:spLocks noChangeArrowheads="1"/>
          </p:cNvSpPr>
          <p:nvPr/>
        </p:nvSpPr>
        <p:spPr bwMode="auto">
          <a:xfrm>
            <a:off x="5297488" y="874713"/>
            <a:ext cx="4535487" cy="6324600"/>
          </a:xfrm>
          <a:prstGeom prst="rect">
            <a:avLst/>
          </a:prstGeom>
          <a:noFill/>
          <a:ln w="9525">
            <a:noFill/>
            <a:miter lim="800000"/>
            <a:headEnd/>
            <a:tailEnd/>
          </a:ln>
        </p:spPr>
        <p:txBody>
          <a:bodyPr/>
          <a:lstStyle/>
          <a:p>
            <a:pPr marL="342900" indent="-342900" algn="ctr">
              <a:lnSpc>
                <a:spcPct val="80000"/>
              </a:lnSpc>
              <a:spcBef>
                <a:spcPct val="20000"/>
              </a:spcBef>
            </a:pPr>
            <a:r>
              <a:rPr lang="en-US"/>
              <a:t>Clickworkers</a:t>
            </a:r>
          </a:p>
          <a:p>
            <a:pPr marL="342900" indent="-342900" algn="ctr">
              <a:lnSpc>
                <a:spcPct val="80000"/>
              </a:lnSpc>
              <a:spcBef>
                <a:spcPct val="20000"/>
              </a:spcBef>
            </a:pPr>
            <a:r>
              <a:rPr lang="en-US"/>
              <a:t>Collaborative Filtering</a:t>
            </a:r>
          </a:p>
          <a:p>
            <a:pPr marL="342900" indent="-342900" algn="ctr">
              <a:lnSpc>
                <a:spcPct val="80000"/>
              </a:lnSpc>
              <a:spcBef>
                <a:spcPct val="20000"/>
              </a:spcBef>
            </a:pPr>
            <a:r>
              <a:rPr lang="en-US"/>
              <a:t>Collaborative Intelligence</a:t>
            </a:r>
          </a:p>
          <a:p>
            <a:pPr marL="342900" indent="-342900" algn="ctr">
              <a:lnSpc>
                <a:spcPct val="80000"/>
              </a:lnSpc>
              <a:spcBef>
                <a:spcPct val="20000"/>
              </a:spcBef>
            </a:pPr>
            <a:r>
              <a:rPr lang="en-US"/>
              <a:t>Collective Intelligence</a:t>
            </a:r>
          </a:p>
          <a:p>
            <a:pPr marL="342900" indent="-342900" algn="ctr">
              <a:lnSpc>
                <a:spcPct val="80000"/>
              </a:lnSpc>
              <a:spcBef>
                <a:spcPct val="20000"/>
              </a:spcBef>
            </a:pPr>
            <a:r>
              <a:rPr lang="en-US"/>
              <a:t>Computer Assisted Proof</a:t>
            </a:r>
          </a:p>
          <a:p>
            <a:pPr marL="342900" indent="-342900" algn="ctr">
              <a:lnSpc>
                <a:spcPct val="80000"/>
              </a:lnSpc>
              <a:spcBef>
                <a:spcPct val="20000"/>
              </a:spcBef>
            </a:pPr>
            <a:r>
              <a:rPr lang="en-US"/>
              <a:t>Crowdsourcing</a:t>
            </a:r>
          </a:p>
          <a:p>
            <a:pPr marL="342900" indent="-342900" algn="ctr">
              <a:lnSpc>
                <a:spcPct val="80000"/>
              </a:lnSpc>
              <a:spcBef>
                <a:spcPct val="20000"/>
              </a:spcBef>
            </a:pPr>
            <a:r>
              <a:rPr lang="en-US"/>
              <a:t>eSociety</a:t>
            </a:r>
          </a:p>
          <a:p>
            <a:pPr marL="342900" indent="-342900" algn="ctr">
              <a:lnSpc>
                <a:spcPct val="80000"/>
              </a:lnSpc>
              <a:spcBef>
                <a:spcPct val="20000"/>
              </a:spcBef>
            </a:pPr>
            <a:r>
              <a:rPr lang="en-US"/>
              <a:t>Genius in the Crowd</a:t>
            </a:r>
          </a:p>
          <a:p>
            <a:pPr marL="342900" indent="-342900" algn="ctr">
              <a:lnSpc>
                <a:spcPct val="80000"/>
              </a:lnSpc>
              <a:spcBef>
                <a:spcPct val="20000"/>
              </a:spcBef>
            </a:pPr>
            <a:r>
              <a:rPr lang="en-US"/>
              <a:t>Human-Based Computation</a:t>
            </a:r>
          </a:p>
          <a:p>
            <a:pPr marL="342900" indent="-342900" algn="ctr">
              <a:lnSpc>
                <a:spcPct val="80000"/>
              </a:lnSpc>
              <a:spcBef>
                <a:spcPct val="20000"/>
              </a:spcBef>
            </a:pPr>
            <a:r>
              <a:rPr lang="en-US"/>
              <a:t>Participatory Journalism</a:t>
            </a:r>
          </a:p>
          <a:p>
            <a:pPr marL="342900" indent="-342900" algn="ctr">
              <a:lnSpc>
                <a:spcPct val="80000"/>
              </a:lnSpc>
              <a:spcBef>
                <a:spcPct val="20000"/>
              </a:spcBef>
            </a:pPr>
            <a:r>
              <a:rPr lang="en-US"/>
              <a:t>Pro-Am Collaboration</a:t>
            </a:r>
          </a:p>
          <a:p>
            <a:pPr marL="342900" indent="-342900" algn="ctr">
              <a:lnSpc>
                <a:spcPct val="80000"/>
              </a:lnSpc>
              <a:spcBef>
                <a:spcPct val="20000"/>
              </a:spcBef>
            </a:pPr>
            <a:r>
              <a:rPr lang="en-US"/>
              <a:t>Recommender Systems</a:t>
            </a:r>
          </a:p>
          <a:p>
            <a:pPr marL="342900" indent="-342900" algn="ctr">
              <a:lnSpc>
                <a:spcPct val="80000"/>
              </a:lnSpc>
              <a:spcBef>
                <a:spcPct val="20000"/>
              </a:spcBef>
            </a:pPr>
            <a:r>
              <a:rPr lang="en-US"/>
              <a:t>Reputation Systems</a:t>
            </a:r>
          </a:p>
          <a:p>
            <a:pPr marL="342900" indent="-342900" algn="ctr">
              <a:lnSpc>
                <a:spcPct val="80000"/>
              </a:lnSpc>
              <a:spcBef>
                <a:spcPct val="20000"/>
              </a:spcBef>
            </a:pPr>
            <a:r>
              <a:rPr lang="en-US"/>
              <a:t>Social Commerce</a:t>
            </a:r>
          </a:p>
          <a:p>
            <a:pPr marL="342900" indent="-342900" algn="ctr">
              <a:lnSpc>
                <a:spcPct val="80000"/>
              </a:lnSpc>
              <a:spcBef>
                <a:spcPct val="20000"/>
              </a:spcBef>
            </a:pPr>
            <a:r>
              <a:rPr lang="en-US"/>
              <a:t>Social Computing</a:t>
            </a:r>
          </a:p>
          <a:p>
            <a:pPr marL="342900" indent="-342900" algn="ctr">
              <a:lnSpc>
                <a:spcPct val="80000"/>
              </a:lnSpc>
              <a:spcBef>
                <a:spcPct val="20000"/>
              </a:spcBef>
            </a:pPr>
            <a:r>
              <a:rPr lang="en-US"/>
              <a:t>Social Technology</a:t>
            </a:r>
          </a:p>
          <a:p>
            <a:pPr marL="342900" indent="-342900" algn="ctr">
              <a:lnSpc>
                <a:spcPct val="80000"/>
              </a:lnSpc>
              <a:spcBef>
                <a:spcPct val="20000"/>
              </a:spcBef>
            </a:pPr>
            <a:r>
              <a:rPr lang="en-US"/>
              <a:t>Swarm Intelligence</a:t>
            </a:r>
          </a:p>
          <a:p>
            <a:pPr marL="342900" indent="-342900" algn="ctr">
              <a:lnSpc>
                <a:spcPct val="80000"/>
              </a:lnSpc>
              <a:spcBef>
                <a:spcPct val="20000"/>
              </a:spcBef>
            </a:pPr>
            <a:r>
              <a:rPr lang="en-US"/>
              <a:t>Wikinomics</a:t>
            </a:r>
          </a:p>
          <a:p>
            <a:pPr marL="342900" indent="-342900" algn="ctr">
              <a:lnSpc>
                <a:spcPct val="80000"/>
              </a:lnSpc>
              <a:spcBef>
                <a:spcPct val="20000"/>
              </a:spcBef>
            </a:pPr>
            <a:r>
              <a:rPr lang="en-US"/>
              <a:t>Wisdom of the Crowds</a:t>
            </a:r>
            <a:endParaRPr lang="en-US" b="1"/>
          </a:p>
        </p:txBody>
      </p:sp>
      <p:sp>
        <p:nvSpPr>
          <p:cNvPr id="34853" name="Text Box 31"/>
          <p:cNvSpPr txBox="1">
            <a:spLocks noChangeArrowheads="1"/>
          </p:cNvSpPr>
          <p:nvPr/>
        </p:nvSpPr>
        <p:spPr bwMode="auto">
          <a:xfrm rot="-1482910">
            <a:off x="881063" y="3182938"/>
            <a:ext cx="6484937" cy="701675"/>
          </a:xfrm>
          <a:prstGeom prst="rect">
            <a:avLst/>
          </a:prstGeom>
          <a:solidFill>
            <a:srgbClr val="FFFF00"/>
          </a:solidFill>
          <a:ln w="9525">
            <a:noFill/>
            <a:miter lim="800000"/>
            <a:headEnd/>
            <a:tailEnd/>
          </a:ln>
        </p:spPr>
        <p:txBody>
          <a:bodyPr wrap="none">
            <a:spAutoFit/>
          </a:bodyPr>
          <a:lstStyle/>
          <a:p>
            <a:r>
              <a:rPr lang="en-US" sz="4000" b="1"/>
              <a:t>Socially Intelligent Computing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descr="Various Company logos"/>
          <p:cNvSpPr>
            <a:spLocks noGrp="1"/>
          </p:cNvSpPr>
          <p:nvPr>
            <p:ph type="sldNum" sz="quarter" idx="10"/>
          </p:nvPr>
        </p:nvSpPr>
        <p:spPr>
          <a:noFill/>
        </p:spPr>
        <p:txBody>
          <a:bodyPr/>
          <a:lstStyle/>
          <a:p>
            <a:fld id="{39CA03F6-641D-4C30-843A-2228F6141BF2}" type="slidenum">
              <a:rPr lang="en-US" smtClean="0"/>
              <a:pPr/>
              <a:t>5</a:t>
            </a:fld>
            <a:endParaRPr lang="en-US" sz="1400" smtClean="0"/>
          </a:p>
        </p:txBody>
      </p:sp>
      <p:sp>
        <p:nvSpPr>
          <p:cNvPr id="24579" name="Rectangle 100" descr="Various Company logos"/>
          <p:cNvSpPr>
            <a:spLocks noChangeArrowheads="1"/>
          </p:cNvSpPr>
          <p:nvPr/>
        </p:nvSpPr>
        <p:spPr bwMode="auto">
          <a:xfrm>
            <a:off x="2768600" y="147638"/>
            <a:ext cx="3584575" cy="900112"/>
          </a:xfrm>
          <a:prstGeom prst="rect">
            <a:avLst/>
          </a:prstGeom>
          <a:solidFill>
            <a:srgbClr val="FFFF00"/>
          </a:solidFill>
          <a:ln w="9525">
            <a:solidFill>
              <a:srgbClr val="FFFF00"/>
            </a:solidFill>
            <a:miter lim="800000"/>
            <a:headEnd/>
            <a:tailEnd/>
          </a:ln>
        </p:spPr>
        <p:txBody>
          <a:bodyPr wrap="none" anchor="ctr"/>
          <a:lstStyle/>
          <a:p>
            <a:pPr eaLnBrk="0" hangingPunct="0"/>
            <a:endParaRPr lang="en-US"/>
          </a:p>
        </p:txBody>
      </p:sp>
      <p:sp>
        <p:nvSpPr>
          <p:cNvPr id="24580" name="Title 1" descr="Various Company logos"/>
          <p:cNvSpPr>
            <a:spLocks noGrp="1"/>
          </p:cNvSpPr>
          <p:nvPr>
            <p:ph type="title" idx="4294967295"/>
          </p:nvPr>
        </p:nvSpPr>
        <p:spPr>
          <a:xfrm>
            <a:off x="36513" y="0"/>
            <a:ext cx="9069387" cy="1143000"/>
          </a:xfrm>
        </p:spPr>
        <p:txBody>
          <a:bodyPr/>
          <a:lstStyle/>
          <a:p>
            <a:pPr algn="ctr"/>
            <a:r>
              <a:rPr lang="en-US" smtClean="0"/>
              <a:t>Social Impact</a:t>
            </a:r>
          </a:p>
        </p:txBody>
      </p:sp>
      <p:pic>
        <p:nvPicPr>
          <p:cNvPr id="24581" name="Picture 4" descr="Various Company logos"/>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4582" name="Picture 5" descr="Various Company logos"/>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4583" name="Picture 6" descr="Various Company logos"/>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4584" name="Picture 7" descr="Various Company logos"/>
          <p:cNvPicPr>
            <a:picLocks noChangeAspect="1" noChangeArrowheads="1"/>
          </p:cNvPicPr>
          <p:nvPr/>
        </p:nvPicPr>
        <p:blipFill>
          <a:blip r:embed="rId4" cstate="print"/>
          <a:srcRect/>
          <a:stretch>
            <a:fillRect/>
          </a:stretch>
        </p:blipFill>
        <p:spPr bwMode="auto">
          <a:xfrm>
            <a:off x="-6565900" y="-1422400"/>
            <a:ext cx="1428750" cy="285750"/>
          </a:xfrm>
          <a:prstGeom prst="rect">
            <a:avLst/>
          </a:prstGeom>
          <a:noFill/>
          <a:ln w="9525">
            <a:noFill/>
            <a:miter lim="800000"/>
            <a:headEnd/>
            <a:tailEnd/>
          </a:ln>
        </p:spPr>
      </p:pic>
      <p:pic>
        <p:nvPicPr>
          <p:cNvPr id="24585" name="Picture 91" descr="Various Company logos"/>
          <p:cNvPicPr>
            <a:picLocks noChangeAspect="1" noChangeArrowheads="1"/>
          </p:cNvPicPr>
          <p:nvPr/>
        </p:nvPicPr>
        <p:blipFill>
          <a:blip r:embed="rId3"/>
          <a:srcRect/>
          <a:stretch>
            <a:fillRect/>
          </a:stretch>
        </p:blipFill>
        <p:spPr bwMode="auto">
          <a:xfrm>
            <a:off x="4495800" y="3432175"/>
            <a:ext cx="9525" cy="9525"/>
          </a:xfrm>
          <a:prstGeom prst="rect">
            <a:avLst/>
          </a:prstGeom>
          <a:noFill/>
          <a:ln w="9525">
            <a:noFill/>
            <a:miter lim="800000"/>
            <a:headEnd/>
            <a:tailEnd/>
          </a:ln>
        </p:spPr>
      </p:pic>
      <p:pic>
        <p:nvPicPr>
          <p:cNvPr id="24586" name="Picture 92" descr="Various Company logos"/>
          <p:cNvPicPr>
            <a:picLocks noChangeAspect="1" noChangeArrowheads="1"/>
          </p:cNvPicPr>
          <p:nvPr/>
        </p:nvPicPr>
        <p:blipFill>
          <a:blip r:embed="rId3"/>
          <a:srcRect/>
          <a:stretch>
            <a:fillRect/>
          </a:stretch>
        </p:blipFill>
        <p:spPr bwMode="auto">
          <a:xfrm>
            <a:off x="4495800" y="3432175"/>
            <a:ext cx="9525" cy="9525"/>
          </a:xfrm>
          <a:prstGeom prst="rect">
            <a:avLst/>
          </a:prstGeom>
          <a:noFill/>
          <a:ln w="9525">
            <a:noFill/>
            <a:miter lim="800000"/>
            <a:headEnd/>
            <a:tailEnd/>
          </a:ln>
        </p:spPr>
      </p:pic>
      <p:pic>
        <p:nvPicPr>
          <p:cNvPr id="24587" name="Picture 93" descr="Various Company logos"/>
          <p:cNvPicPr>
            <a:picLocks noChangeAspect="1" noChangeArrowheads="1"/>
          </p:cNvPicPr>
          <p:nvPr/>
        </p:nvPicPr>
        <p:blipFill>
          <a:blip r:embed="rId3"/>
          <a:srcRect/>
          <a:stretch>
            <a:fillRect/>
          </a:stretch>
        </p:blipFill>
        <p:spPr bwMode="auto">
          <a:xfrm>
            <a:off x="4495800" y="3432175"/>
            <a:ext cx="9525" cy="9525"/>
          </a:xfrm>
          <a:prstGeom prst="rect">
            <a:avLst/>
          </a:prstGeom>
          <a:noFill/>
          <a:ln w="9525">
            <a:noFill/>
            <a:miter lim="800000"/>
            <a:headEnd/>
            <a:tailEnd/>
          </a:ln>
        </p:spPr>
      </p:pic>
      <p:grpSp>
        <p:nvGrpSpPr>
          <p:cNvPr id="2" name="Group 115" descr="Various Company logos"/>
          <p:cNvGrpSpPr>
            <a:grpSpLocks/>
          </p:cNvGrpSpPr>
          <p:nvPr/>
        </p:nvGrpSpPr>
        <p:grpSpPr bwMode="auto">
          <a:xfrm>
            <a:off x="2173288" y="1027113"/>
            <a:ext cx="4489450" cy="2538412"/>
            <a:chOff x="1252" y="579"/>
            <a:chExt cx="2828" cy="1599"/>
          </a:xfrm>
        </p:grpSpPr>
        <p:pic>
          <p:nvPicPr>
            <p:cNvPr id="24618" name="Picture 34" descr="Skype"/>
            <p:cNvPicPr>
              <a:picLocks noChangeAspect="1" noChangeArrowheads="1"/>
            </p:cNvPicPr>
            <p:nvPr/>
          </p:nvPicPr>
          <p:blipFill>
            <a:blip r:embed="rId5" cstate="print"/>
            <a:srcRect/>
            <a:stretch>
              <a:fillRect/>
            </a:stretch>
          </p:blipFill>
          <p:spPr bwMode="auto">
            <a:xfrm>
              <a:off x="3316" y="1042"/>
              <a:ext cx="763" cy="378"/>
            </a:xfrm>
            <a:prstGeom prst="rect">
              <a:avLst/>
            </a:prstGeom>
            <a:noFill/>
            <a:ln w="9525">
              <a:noFill/>
              <a:miter lim="800000"/>
              <a:headEnd/>
              <a:tailEnd/>
            </a:ln>
          </p:spPr>
        </p:pic>
        <p:pic>
          <p:nvPicPr>
            <p:cNvPr id="24619" name="Picture 44" descr="From collectibles to cars, buy and sell all kinds of items on eBay">
              <a:hlinkClick r:id="rId6"/>
            </p:cNvPr>
            <p:cNvPicPr>
              <a:picLocks noChangeAspect="1" noChangeArrowheads="1"/>
            </p:cNvPicPr>
            <p:nvPr/>
          </p:nvPicPr>
          <p:blipFill>
            <a:blip r:embed="rId7" cstate="print"/>
            <a:srcRect/>
            <a:stretch>
              <a:fillRect/>
            </a:stretch>
          </p:blipFill>
          <p:spPr bwMode="auto">
            <a:xfrm>
              <a:off x="3342" y="585"/>
              <a:ext cx="660" cy="270"/>
            </a:xfrm>
            <a:prstGeom prst="rect">
              <a:avLst/>
            </a:prstGeom>
            <a:noFill/>
            <a:ln w="9525">
              <a:noFill/>
              <a:miter lim="800000"/>
              <a:headEnd/>
              <a:tailEnd/>
            </a:ln>
          </p:spPr>
        </p:pic>
        <p:pic>
          <p:nvPicPr>
            <p:cNvPr id="24620" name="Picture 31" descr="MySpace"/>
            <p:cNvPicPr>
              <a:picLocks noChangeAspect="1" noChangeArrowheads="1"/>
            </p:cNvPicPr>
            <p:nvPr/>
          </p:nvPicPr>
          <p:blipFill>
            <a:blip r:embed="rId8" cstate="print"/>
            <a:srcRect/>
            <a:stretch>
              <a:fillRect/>
            </a:stretch>
          </p:blipFill>
          <p:spPr bwMode="auto">
            <a:xfrm>
              <a:off x="1252" y="1420"/>
              <a:ext cx="1041" cy="493"/>
            </a:xfrm>
            <a:prstGeom prst="rect">
              <a:avLst/>
            </a:prstGeom>
            <a:noFill/>
            <a:ln w="9525">
              <a:noFill/>
              <a:miter lim="800000"/>
              <a:headEnd/>
              <a:tailEnd/>
            </a:ln>
          </p:spPr>
        </p:pic>
        <p:pic>
          <p:nvPicPr>
            <p:cNvPr id="24621" name="Picture 28" descr="http://tbn0.google.com/images?q=tbn:APoWGQfFEyADBM:http://bp0.blogger.com/_wFr5PPBBpLU/RsLIUREjrSI/AAAAAAAABro/iUx8ApRGQzM/s400/wikipedia%2B1.bmp">
              <a:hlinkClick r:id="rId9"/>
            </p:cNvPr>
            <p:cNvPicPr>
              <a:picLocks noChangeAspect="1" noChangeArrowheads="1"/>
            </p:cNvPicPr>
            <p:nvPr/>
          </p:nvPicPr>
          <p:blipFill>
            <a:blip r:embed="rId10" cstate="print"/>
            <a:srcRect/>
            <a:stretch>
              <a:fillRect/>
            </a:stretch>
          </p:blipFill>
          <p:spPr bwMode="auto">
            <a:xfrm>
              <a:off x="2565" y="860"/>
              <a:ext cx="608" cy="747"/>
            </a:xfrm>
            <a:prstGeom prst="rect">
              <a:avLst/>
            </a:prstGeom>
            <a:noFill/>
            <a:ln w="9525">
              <a:noFill/>
              <a:miter lim="800000"/>
              <a:headEnd/>
              <a:tailEnd/>
            </a:ln>
          </p:spPr>
        </p:pic>
        <p:pic>
          <p:nvPicPr>
            <p:cNvPr id="24622" name="Picture 42" descr="FlickrBlog">
              <a:hlinkClick r:id="rId11"/>
            </p:cNvPr>
            <p:cNvPicPr>
              <a:picLocks noChangeAspect="1" noChangeArrowheads="1"/>
            </p:cNvPicPr>
            <p:nvPr/>
          </p:nvPicPr>
          <p:blipFill>
            <a:blip r:embed="rId12" cstate="print"/>
            <a:srcRect/>
            <a:stretch>
              <a:fillRect/>
            </a:stretch>
          </p:blipFill>
          <p:spPr bwMode="auto">
            <a:xfrm>
              <a:off x="2565" y="1789"/>
              <a:ext cx="636" cy="307"/>
            </a:xfrm>
            <a:prstGeom prst="rect">
              <a:avLst/>
            </a:prstGeom>
            <a:noFill/>
            <a:ln w="9525">
              <a:noFill/>
              <a:miter lim="800000"/>
              <a:headEnd/>
              <a:tailEnd/>
            </a:ln>
          </p:spPr>
        </p:pic>
        <p:pic>
          <p:nvPicPr>
            <p:cNvPr id="24623" name="Picture 88"/>
            <p:cNvPicPr>
              <a:picLocks noChangeAspect="1" noChangeArrowheads="1"/>
            </p:cNvPicPr>
            <p:nvPr/>
          </p:nvPicPr>
          <p:blipFill>
            <a:blip r:embed="rId13" cstate="print"/>
            <a:srcRect/>
            <a:stretch>
              <a:fillRect/>
            </a:stretch>
          </p:blipFill>
          <p:spPr bwMode="auto">
            <a:xfrm>
              <a:off x="1731" y="579"/>
              <a:ext cx="624" cy="624"/>
            </a:xfrm>
            <a:prstGeom prst="rect">
              <a:avLst/>
            </a:prstGeom>
            <a:noFill/>
            <a:ln w="9525">
              <a:noFill/>
              <a:miter lim="800000"/>
              <a:headEnd/>
              <a:tailEnd/>
            </a:ln>
          </p:spPr>
        </p:pic>
        <p:pic>
          <p:nvPicPr>
            <p:cNvPr id="24624" name="Picture 96"/>
            <p:cNvPicPr>
              <a:picLocks noChangeAspect="1" noChangeArrowheads="1"/>
            </p:cNvPicPr>
            <p:nvPr/>
          </p:nvPicPr>
          <p:blipFill>
            <a:blip r:embed="rId14" cstate="print"/>
            <a:srcRect/>
            <a:stretch>
              <a:fillRect/>
            </a:stretch>
          </p:blipFill>
          <p:spPr bwMode="auto">
            <a:xfrm>
              <a:off x="3504" y="1602"/>
              <a:ext cx="576" cy="576"/>
            </a:xfrm>
            <a:prstGeom prst="rect">
              <a:avLst/>
            </a:prstGeom>
            <a:noFill/>
            <a:ln w="9525">
              <a:noFill/>
              <a:miter lim="800000"/>
              <a:headEnd/>
              <a:tailEnd/>
            </a:ln>
          </p:spPr>
        </p:pic>
      </p:grpSp>
      <p:grpSp>
        <p:nvGrpSpPr>
          <p:cNvPr id="3" name="Group 127" descr="Various Company logos"/>
          <p:cNvGrpSpPr>
            <a:grpSpLocks/>
          </p:cNvGrpSpPr>
          <p:nvPr/>
        </p:nvGrpSpPr>
        <p:grpSpPr bwMode="auto">
          <a:xfrm>
            <a:off x="-19050" y="4945063"/>
            <a:ext cx="9124950" cy="1905000"/>
            <a:chOff x="-12" y="3115"/>
            <a:chExt cx="5748" cy="1200"/>
          </a:xfrm>
        </p:grpSpPr>
        <p:pic>
          <p:nvPicPr>
            <p:cNvPr id="24611" name="Picture 98"/>
            <p:cNvPicPr>
              <a:picLocks noChangeAspect="1" noChangeArrowheads="1"/>
            </p:cNvPicPr>
            <p:nvPr/>
          </p:nvPicPr>
          <p:blipFill>
            <a:blip r:embed="rId15" cstate="print"/>
            <a:srcRect/>
            <a:stretch>
              <a:fillRect/>
            </a:stretch>
          </p:blipFill>
          <p:spPr bwMode="auto">
            <a:xfrm>
              <a:off x="2590" y="3397"/>
              <a:ext cx="1452" cy="396"/>
            </a:xfrm>
            <a:prstGeom prst="rect">
              <a:avLst/>
            </a:prstGeom>
            <a:noFill/>
            <a:ln w="9525">
              <a:noFill/>
              <a:miter lim="800000"/>
              <a:headEnd/>
              <a:tailEnd/>
            </a:ln>
          </p:spPr>
        </p:pic>
        <p:pic>
          <p:nvPicPr>
            <p:cNvPr id="24612" name="Picture 83"/>
            <p:cNvPicPr>
              <a:picLocks noChangeAspect="1" noChangeArrowheads="1"/>
            </p:cNvPicPr>
            <p:nvPr/>
          </p:nvPicPr>
          <p:blipFill>
            <a:blip r:embed="rId16" cstate="print"/>
            <a:srcRect/>
            <a:stretch>
              <a:fillRect/>
            </a:stretch>
          </p:blipFill>
          <p:spPr bwMode="auto">
            <a:xfrm>
              <a:off x="234" y="3115"/>
              <a:ext cx="948" cy="324"/>
            </a:xfrm>
            <a:prstGeom prst="rect">
              <a:avLst/>
            </a:prstGeom>
            <a:noFill/>
            <a:ln w="9525">
              <a:noFill/>
              <a:miter lim="800000"/>
              <a:headEnd/>
              <a:tailEnd/>
            </a:ln>
          </p:spPr>
        </p:pic>
        <p:pic>
          <p:nvPicPr>
            <p:cNvPr id="24613" name="Picture 85"/>
            <p:cNvPicPr>
              <a:picLocks noChangeAspect="1" noChangeArrowheads="1"/>
            </p:cNvPicPr>
            <p:nvPr/>
          </p:nvPicPr>
          <p:blipFill>
            <a:blip r:embed="rId17" cstate="print"/>
            <a:srcRect/>
            <a:stretch>
              <a:fillRect/>
            </a:stretch>
          </p:blipFill>
          <p:spPr bwMode="auto">
            <a:xfrm>
              <a:off x="3090" y="3937"/>
              <a:ext cx="1200" cy="258"/>
            </a:xfrm>
            <a:prstGeom prst="rect">
              <a:avLst/>
            </a:prstGeom>
            <a:noFill/>
            <a:ln w="9525">
              <a:noFill/>
              <a:miter lim="800000"/>
              <a:headEnd/>
              <a:tailEnd/>
            </a:ln>
          </p:spPr>
        </p:pic>
        <p:pic>
          <p:nvPicPr>
            <p:cNvPr id="24614" name="Picture 87"/>
            <p:cNvPicPr>
              <a:picLocks noChangeAspect="1" noChangeArrowheads="1"/>
            </p:cNvPicPr>
            <p:nvPr/>
          </p:nvPicPr>
          <p:blipFill>
            <a:blip r:embed="rId18" cstate="print"/>
            <a:srcRect/>
            <a:stretch>
              <a:fillRect/>
            </a:stretch>
          </p:blipFill>
          <p:spPr bwMode="auto">
            <a:xfrm>
              <a:off x="4536" y="3115"/>
              <a:ext cx="1200" cy="1200"/>
            </a:xfrm>
            <a:prstGeom prst="rect">
              <a:avLst/>
            </a:prstGeom>
            <a:noFill/>
            <a:ln w="9525">
              <a:noFill/>
              <a:miter lim="800000"/>
              <a:headEnd/>
              <a:tailEnd/>
            </a:ln>
          </p:spPr>
        </p:pic>
        <p:pic>
          <p:nvPicPr>
            <p:cNvPr id="24615" name="Picture 99"/>
            <p:cNvPicPr>
              <a:picLocks noChangeAspect="1" noChangeArrowheads="1"/>
            </p:cNvPicPr>
            <p:nvPr/>
          </p:nvPicPr>
          <p:blipFill>
            <a:blip r:embed="rId19" cstate="print"/>
            <a:srcRect/>
            <a:stretch>
              <a:fillRect/>
            </a:stretch>
          </p:blipFill>
          <p:spPr bwMode="auto">
            <a:xfrm>
              <a:off x="986" y="3803"/>
              <a:ext cx="2010" cy="468"/>
            </a:xfrm>
            <a:prstGeom prst="rect">
              <a:avLst/>
            </a:prstGeom>
            <a:noFill/>
            <a:ln w="9525">
              <a:noFill/>
              <a:miter lim="800000"/>
              <a:headEnd/>
              <a:tailEnd/>
            </a:ln>
          </p:spPr>
        </p:pic>
        <p:pic>
          <p:nvPicPr>
            <p:cNvPr id="24616" name="Picture 84"/>
            <p:cNvPicPr>
              <a:picLocks noChangeAspect="1" noChangeArrowheads="1"/>
            </p:cNvPicPr>
            <p:nvPr/>
          </p:nvPicPr>
          <p:blipFill>
            <a:blip r:embed="rId20" cstate="print"/>
            <a:srcRect/>
            <a:stretch>
              <a:fillRect/>
            </a:stretch>
          </p:blipFill>
          <p:spPr bwMode="auto">
            <a:xfrm>
              <a:off x="-12" y="3595"/>
              <a:ext cx="744" cy="720"/>
            </a:xfrm>
            <a:prstGeom prst="rect">
              <a:avLst/>
            </a:prstGeom>
            <a:noFill/>
            <a:ln w="9525">
              <a:noFill/>
              <a:miter lim="800000"/>
              <a:headEnd/>
              <a:tailEnd/>
            </a:ln>
          </p:spPr>
        </p:pic>
        <p:pic>
          <p:nvPicPr>
            <p:cNvPr id="24617" name="Picture 89"/>
            <p:cNvPicPr>
              <a:picLocks noChangeAspect="1" noChangeArrowheads="1"/>
            </p:cNvPicPr>
            <p:nvPr/>
          </p:nvPicPr>
          <p:blipFill>
            <a:blip r:embed="rId21" cstate="print"/>
            <a:srcRect/>
            <a:stretch>
              <a:fillRect/>
            </a:stretch>
          </p:blipFill>
          <p:spPr bwMode="auto">
            <a:xfrm>
              <a:off x="4470" y="3272"/>
              <a:ext cx="1242" cy="402"/>
            </a:xfrm>
            <a:prstGeom prst="rect">
              <a:avLst/>
            </a:prstGeom>
            <a:noFill/>
            <a:ln w="9525">
              <a:noFill/>
              <a:miter lim="800000"/>
              <a:headEnd/>
              <a:tailEnd/>
            </a:ln>
          </p:spPr>
        </p:pic>
      </p:grpSp>
      <p:grpSp>
        <p:nvGrpSpPr>
          <p:cNvPr id="4" name="Group 126" descr="Various Company logos"/>
          <p:cNvGrpSpPr>
            <a:grpSpLocks/>
          </p:cNvGrpSpPr>
          <p:nvPr/>
        </p:nvGrpSpPr>
        <p:grpSpPr bwMode="auto">
          <a:xfrm>
            <a:off x="36513" y="496888"/>
            <a:ext cx="8951912" cy="4819650"/>
            <a:chOff x="56" y="317"/>
            <a:chExt cx="5639" cy="3036"/>
          </a:xfrm>
        </p:grpSpPr>
        <p:pic>
          <p:nvPicPr>
            <p:cNvPr id="24603" name="Picture 6" descr="http://tbn0.google.com/images?q=tbn:ZiIhGsVpPOO_sM:http://www.costpernews.com/wp-content/uploads/2007/07/itunes-button-logo-300x300.jpg">
              <a:hlinkClick r:id="rId22"/>
            </p:cNvPr>
            <p:cNvPicPr>
              <a:picLocks noChangeAspect="1" noChangeArrowheads="1"/>
            </p:cNvPicPr>
            <p:nvPr/>
          </p:nvPicPr>
          <p:blipFill>
            <a:blip r:embed="rId23" cstate="print"/>
            <a:srcRect/>
            <a:stretch>
              <a:fillRect/>
            </a:stretch>
          </p:blipFill>
          <p:spPr bwMode="auto">
            <a:xfrm>
              <a:off x="5004" y="317"/>
              <a:ext cx="691" cy="703"/>
            </a:xfrm>
            <a:prstGeom prst="rect">
              <a:avLst/>
            </a:prstGeom>
            <a:noFill/>
            <a:ln w="9525">
              <a:noFill/>
              <a:miter lim="800000"/>
              <a:headEnd/>
              <a:tailEnd/>
            </a:ln>
          </p:spPr>
        </p:pic>
        <p:pic>
          <p:nvPicPr>
            <p:cNvPr id="24604" name="Picture 79"/>
            <p:cNvPicPr>
              <a:picLocks noChangeAspect="1" noChangeArrowheads="1"/>
            </p:cNvPicPr>
            <p:nvPr/>
          </p:nvPicPr>
          <p:blipFill>
            <a:blip r:embed="rId24" cstate="print"/>
            <a:srcRect/>
            <a:stretch>
              <a:fillRect/>
            </a:stretch>
          </p:blipFill>
          <p:spPr bwMode="auto">
            <a:xfrm>
              <a:off x="4644" y="1651"/>
              <a:ext cx="726" cy="774"/>
            </a:xfrm>
            <a:prstGeom prst="rect">
              <a:avLst/>
            </a:prstGeom>
            <a:noFill/>
            <a:ln w="9525">
              <a:noFill/>
              <a:miter lim="800000"/>
              <a:headEnd/>
              <a:tailEnd/>
            </a:ln>
          </p:spPr>
        </p:pic>
        <p:pic>
          <p:nvPicPr>
            <p:cNvPr id="24605" name="Picture 4" descr="http://tbn0.google.com/images?q=tbn:TgUzsz98HBxf1M:http://www.davidskul.com/images/blogger-logo.jpg">
              <a:hlinkClick r:id="rId25"/>
            </p:cNvPr>
            <p:cNvPicPr>
              <a:picLocks noChangeAspect="1" noChangeArrowheads="1"/>
            </p:cNvPicPr>
            <p:nvPr/>
          </p:nvPicPr>
          <p:blipFill>
            <a:blip r:embed="rId26" cstate="print"/>
            <a:srcRect/>
            <a:stretch>
              <a:fillRect/>
            </a:stretch>
          </p:blipFill>
          <p:spPr bwMode="auto">
            <a:xfrm>
              <a:off x="242" y="944"/>
              <a:ext cx="324" cy="321"/>
            </a:xfrm>
            <a:prstGeom prst="rect">
              <a:avLst/>
            </a:prstGeom>
            <a:noFill/>
            <a:ln w="9525">
              <a:noFill/>
              <a:miter lim="800000"/>
              <a:headEnd/>
              <a:tailEnd/>
            </a:ln>
          </p:spPr>
        </p:pic>
        <p:pic>
          <p:nvPicPr>
            <p:cNvPr id="24606" name="Picture 8" descr="http://tbn0.google.com/images?q=tbn:hn-3NhLDQQZjjM:http://simonchristy.com/uploaded_images/napster-logo-718698.jpg">
              <a:hlinkClick r:id="rId27"/>
            </p:cNvPr>
            <p:cNvPicPr>
              <a:picLocks noChangeAspect="1" noChangeArrowheads="1"/>
            </p:cNvPicPr>
            <p:nvPr/>
          </p:nvPicPr>
          <p:blipFill>
            <a:blip r:embed="rId28" cstate="print"/>
            <a:srcRect/>
            <a:stretch>
              <a:fillRect/>
            </a:stretch>
          </p:blipFill>
          <p:spPr bwMode="auto">
            <a:xfrm>
              <a:off x="1201" y="2809"/>
              <a:ext cx="566" cy="542"/>
            </a:xfrm>
            <a:prstGeom prst="rect">
              <a:avLst/>
            </a:prstGeom>
            <a:noFill/>
            <a:ln w="9525">
              <a:noFill/>
              <a:miter lim="800000"/>
              <a:headEnd/>
              <a:tailEnd/>
            </a:ln>
          </p:spPr>
        </p:pic>
        <p:pic>
          <p:nvPicPr>
            <p:cNvPr id="24607" name="Picture 94"/>
            <p:cNvPicPr>
              <a:picLocks noChangeAspect="1" noChangeArrowheads="1"/>
            </p:cNvPicPr>
            <p:nvPr/>
          </p:nvPicPr>
          <p:blipFill>
            <a:blip r:embed="rId29" cstate="print"/>
            <a:srcRect/>
            <a:stretch>
              <a:fillRect/>
            </a:stretch>
          </p:blipFill>
          <p:spPr bwMode="auto">
            <a:xfrm>
              <a:off x="1954" y="2897"/>
              <a:ext cx="1097" cy="456"/>
            </a:xfrm>
            <a:prstGeom prst="rect">
              <a:avLst/>
            </a:prstGeom>
            <a:noFill/>
            <a:ln w="9525">
              <a:noFill/>
              <a:miter lim="800000"/>
              <a:headEnd/>
              <a:tailEnd/>
            </a:ln>
          </p:spPr>
        </p:pic>
        <p:pic>
          <p:nvPicPr>
            <p:cNvPr id="24608" name="Picture 80"/>
            <p:cNvPicPr>
              <a:picLocks noChangeAspect="1" noChangeArrowheads="1"/>
            </p:cNvPicPr>
            <p:nvPr/>
          </p:nvPicPr>
          <p:blipFill>
            <a:blip r:embed="rId30" cstate="print"/>
            <a:srcRect/>
            <a:stretch>
              <a:fillRect/>
            </a:stretch>
          </p:blipFill>
          <p:spPr bwMode="auto">
            <a:xfrm>
              <a:off x="242" y="2391"/>
              <a:ext cx="1062" cy="440"/>
            </a:xfrm>
            <a:prstGeom prst="rect">
              <a:avLst/>
            </a:prstGeom>
            <a:noFill/>
            <a:ln w="9525">
              <a:noFill/>
              <a:miter lim="800000"/>
              <a:headEnd/>
              <a:tailEnd/>
            </a:ln>
          </p:spPr>
        </p:pic>
        <p:pic>
          <p:nvPicPr>
            <p:cNvPr id="24609" name="Picture 97"/>
            <p:cNvPicPr>
              <a:picLocks noChangeAspect="1" noChangeArrowheads="1"/>
            </p:cNvPicPr>
            <p:nvPr/>
          </p:nvPicPr>
          <p:blipFill>
            <a:blip r:embed="rId31" cstate="print"/>
            <a:srcRect/>
            <a:stretch>
              <a:fillRect/>
            </a:stretch>
          </p:blipFill>
          <p:spPr bwMode="auto">
            <a:xfrm>
              <a:off x="56" y="1602"/>
              <a:ext cx="798" cy="396"/>
            </a:xfrm>
            <a:prstGeom prst="rect">
              <a:avLst/>
            </a:prstGeom>
            <a:noFill/>
            <a:ln w="9525">
              <a:noFill/>
              <a:miter lim="800000"/>
              <a:headEnd/>
              <a:tailEnd/>
            </a:ln>
          </p:spPr>
        </p:pic>
        <p:pic>
          <p:nvPicPr>
            <p:cNvPr id="24610" name="Picture 86"/>
            <p:cNvPicPr>
              <a:picLocks noChangeAspect="1" noChangeArrowheads="1"/>
            </p:cNvPicPr>
            <p:nvPr/>
          </p:nvPicPr>
          <p:blipFill>
            <a:blip r:embed="rId32" cstate="print"/>
            <a:srcRect/>
            <a:stretch>
              <a:fillRect/>
            </a:stretch>
          </p:blipFill>
          <p:spPr bwMode="auto">
            <a:xfrm>
              <a:off x="4002" y="2723"/>
              <a:ext cx="1134" cy="348"/>
            </a:xfrm>
            <a:prstGeom prst="rect">
              <a:avLst/>
            </a:prstGeom>
            <a:noFill/>
            <a:ln w="9525">
              <a:noFill/>
              <a:miter lim="800000"/>
              <a:headEnd/>
              <a:tailEnd/>
            </a:ln>
          </p:spPr>
        </p:pic>
      </p:grpSp>
      <p:grpSp>
        <p:nvGrpSpPr>
          <p:cNvPr id="5" name="Group 125" descr="Various Company logos"/>
          <p:cNvGrpSpPr>
            <a:grpSpLocks/>
          </p:cNvGrpSpPr>
          <p:nvPr/>
        </p:nvGrpSpPr>
        <p:grpSpPr bwMode="auto">
          <a:xfrm>
            <a:off x="312738" y="334963"/>
            <a:ext cx="8212137" cy="4271962"/>
            <a:chOff x="126" y="206"/>
            <a:chExt cx="5173" cy="2691"/>
          </a:xfrm>
        </p:grpSpPr>
        <p:pic>
          <p:nvPicPr>
            <p:cNvPr id="24595" name="Picture 95"/>
            <p:cNvPicPr>
              <a:picLocks noChangeAspect="1" noChangeArrowheads="1"/>
            </p:cNvPicPr>
            <p:nvPr/>
          </p:nvPicPr>
          <p:blipFill>
            <a:blip r:embed="rId33" cstate="print"/>
            <a:srcRect/>
            <a:stretch>
              <a:fillRect/>
            </a:stretch>
          </p:blipFill>
          <p:spPr bwMode="auto">
            <a:xfrm>
              <a:off x="707" y="642"/>
              <a:ext cx="858" cy="318"/>
            </a:xfrm>
            <a:prstGeom prst="rect">
              <a:avLst/>
            </a:prstGeom>
            <a:noFill/>
            <a:ln w="9525">
              <a:noFill/>
              <a:miter lim="800000"/>
              <a:headEnd/>
              <a:tailEnd/>
            </a:ln>
          </p:spPr>
        </p:pic>
        <p:pic>
          <p:nvPicPr>
            <p:cNvPr id="24596" name="Picture 26" descr="http://static.ak.fbcdn.net/images/welcome/welcome_3.gif">
              <a:hlinkClick r:id="rId34"/>
            </p:cNvPr>
            <p:cNvPicPr>
              <a:picLocks noChangeAspect="1" noChangeArrowheads="1"/>
            </p:cNvPicPr>
            <p:nvPr/>
          </p:nvPicPr>
          <p:blipFill>
            <a:blip r:embed="rId35" cstate="print"/>
            <a:srcRect/>
            <a:stretch>
              <a:fillRect/>
            </a:stretch>
          </p:blipFill>
          <p:spPr bwMode="auto">
            <a:xfrm>
              <a:off x="4278" y="819"/>
              <a:ext cx="726" cy="424"/>
            </a:xfrm>
            <a:prstGeom prst="rect">
              <a:avLst/>
            </a:prstGeom>
            <a:noFill/>
            <a:ln w="9525">
              <a:noFill/>
              <a:miter lim="800000"/>
              <a:headEnd/>
              <a:tailEnd/>
            </a:ln>
          </p:spPr>
        </p:pic>
        <p:pic>
          <p:nvPicPr>
            <p:cNvPr id="24597" name="Picture 10" descr="http://tbn0.google.com/images?q=tbn:uG9PhuBLX4dJJM:http://www.uberreview.com/wp-content/uploads/youtube_logo.jpg">
              <a:hlinkClick r:id="rId36"/>
            </p:cNvPr>
            <p:cNvPicPr>
              <a:picLocks noChangeAspect="1" noChangeArrowheads="1"/>
            </p:cNvPicPr>
            <p:nvPr/>
          </p:nvPicPr>
          <p:blipFill>
            <a:blip r:embed="rId37" cstate="print"/>
            <a:srcRect/>
            <a:stretch>
              <a:fillRect/>
            </a:stretch>
          </p:blipFill>
          <p:spPr bwMode="auto">
            <a:xfrm>
              <a:off x="1961" y="2105"/>
              <a:ext cx="1059" cy="792"/>
            </a:xfrm>
            <a:prstGeom prst="rect">
              <a:avLst/>
            </a:prstGeom>
            <a:noFill/>
            <a:ln w="9525">
              <a:noFill/>
              <a:miter lim="800000"/>
              <a:headEnd/>
              <a:tailEnd/>
            </a:ln>
          </p:spPr>
        </p:pic>
        <p:pic>
          <p:nvPicPr>
            <p:cNvPr id="24598" name="Picture 78"/>
            <p:cNvPicPr>
              <a:picLocks noChangeAspect="1" noChangeArrowheads="1"/>
            </p:cNvPicPr>
            <p:nvPr/>
          </p:nvPicPr>
          <p:blipFill>
            <a:blip r:embed="rId38" cstate="print"/>
            <a:srcRect/>
            <a:stretch>
              <a:fillRect/>
            </a:stretch>
          </p:blipFill>
          <p:spPr bwMode="auto">
            <a:xfrm>
              <a:off x="4348" y="1290"/>
              <a:ext cx="951" cy="259"/>
            </a:xfrm>
            <a:prstGeom prst="rect">
              <a:avLst/>
            </a:prstGeom>
            <a:noFill/>
            <a:ln w="9525">
              <a:noFill/>
              <a:miter lim="800000"/>
              <a:headEnd/>
              <a:tailEnd/>
            </a:ln>
          </p:spPr>
        </p:pic>
        <p:pic>
          <p:nvPicPr>
            <p:cNvPr id="24599" name="Picture 90"/>
            <p:cNvPicPr>
              <a:picLocks noChangeAspect="1" noChangeArrowheads="1"/>
            </p:cNvPicPr>
            <p:nvPr/>
          </p:nvPicPr>
          <p:blipFill>
            <a:blip r:embed="rId39" cstate="print"/>
            <a:srcRect/>
            <a:stretch>
              <a:fillRect/>
            </a:stretch>
          </p:blipFill>
          <p:spPr bwMode="auto">
            <a:xfrm>
              <a:off x="3217" y="2355"/>
              <a:ext cx="1260" cy="294"/>
            </a:xfrm>
            <a:prstGeom prst="rect">
              <a:avLst/>
            </a:prstGeom>
            <a:noFill/>
            <a:ln w="9525">
              <a:noFill/>
              <a:miter lim="800000"/>
              <a:headEnd/>
              <a:tailEnd/>
            </a:ln>
          </p:spPr>
        </p:pic>
        <p:pic>
          <p:nvPicPr>
            <p:cNvPr id="24600" name="Picture 81"/>
            <p:cNvPicPr>
              <a:picLocks noChangeAspect="1" noChangeArrowheads="1"/>
            </p:cNvPicPr>
            <p:nvPr/>
          </p:nvPicPr>
          <p:blipFill>
            <a:blip r:embed="rId40" cstate="print"/>
            <a:srcRect/>
            <a:stretch>
              <a:fillRect/>
            </a:stretch>
          </p:blipFill>
          <p:spPr bwMode="auto">
            <a:xfrm>
              <a:off x="1054" y="2047"/>
              <a:ext cx="900" cy="216"/>
            </a:xfrm>
            <a:prstGeom prst="rect">
              <a:avLst/>
            </a:prstGeom>
            <a:noFill/>
            <a:ln w="9525">
              <a:noFill/>
              <a:miter lim="800000"/>
              <a:headEnd/>
              <a:tailEnd/>
            </a:ln>
          </p:spPr>
        </p:pic>
        <p:pic>
          <p:nvPicPr>
            <p:cNvPr id="24601" name="Picture 82"/>
            <p:cNvPicPr>
              <a:picLocks noChangeAspect="1" noChangeArrowheads="1"/>
            </p:cNvPicPr>
            <p:nvPr/>
          </p:nvPicPr>
          <p:blipFill>
            <a:blip r:embed="rId41" cstate="print"/>
            <a:srcRect/>
            <a:stretch>
              <a:fillRect/>
            </a:stretch>
          </p:blipFill>
          <p:spPr bwMode="auto">
            <a:xfrm>
              <a:off x="126" y="308"/>
              <a:ext cx="810" cy="228"/>
            </a:xfrm>
            <a:prstGeom prst="rect">
              <a:avLst/>
            </a:prstGeom>
            <a:noFill/>
            <a:ln w="9525">
              <a:noFill/>
              <a:miter lim="800000"/>
              <a:headEnd/>
              <a:tailEnd/>
            </a:ln>
          </p:spPr>
        </p:pic>
        <p:pic>
          <p:nvPicPr>
            <p:cNvPr id="24602" name="Picture 124"/>
            <p:cNvPicPr>
              <a:picLocks noChangeAspect="1" noChangeArrowheads="1"/>
            </p:cNvPicPr>
            <p:nvPr/>
          </p:nvPicPr>
          <p:blipFill>
            <a:blip r:embed="rId42" cstate="print"/>
            <a:srcRect/>
            <a:stretch>
              <a:fillRect/>
            </a:stretch>
          </p:blipFill>
          <p:spPr bwMode="auto">
            <a:xfrm>
              <a:off x="4062" y="206"/>
              <a:ext cx="1164" cy="222"/>
            </a:xfrm>
            <a:prstGeom prst="rect">
              <a:avLst/>
            </a:prstGeom>
            <a:noFill/>
            <a:ln w="9525">
              <a:noFill/>
              <a:miter lim="800000"/>
              <a:headEnd/>
              <a:tailEnd/>
            </a:ln>
          </p:spPr>
        </p:pic>
      </p:grpSp>
      <p:sp>
        <p:nvSpPr>
          <p:cNvPr id="24592" name="Date Placeholder 45" descr="Various Company logos"/>
          <p:cNvSpPr>
            <a:spLocks noGrp="1"/>
          </p:cNvSpPr>
          <p:nvPr>
            <p:ph type="dt" sz="quarter" idx="11"/>
          </p:nvPr>
        </p:nvSpPr>
        <p:spPr>
          <a:noFill/>
        </p:spPr>
        <p:txBody>
          <a:bodyPr/>
          <a:lstStyle/>
          <a:p>
            <a:r>
              <a:rPr lang="en-US" smtClean="0"/>
              <a:t>CISE Overview</a:t>
            </a:r>
          </a:p>
        </p:txBody>
      </p:sp>
      <p:sp>
        <p:nvSpPr>
          <p:cNvPr id="24593" name="Footer Placeholder 46" descr="Various Company logos"/>
          <p:cNvSpPr>
            <a:spLocks noGrp="1"/>
          </p:cNvSpPr>
          <p:nvPr>
            <p:ph type="ftr" sz="quarter" idx="12"/>
          </p:nvPr>
        </p:nvSpPr>
        <p:spPr>
          <a:noFill/>
        </p:spPr>
        <p:txBody>
          <a:bodyPr/>
          <a:lstStyle/>
          <a:p>
            <a:r>
              <a:rPr lang="en-US" smtClean="0"/>
              <a:t>Jeannette M. Wing</a:t>
            </a:r>
          </a:p>
        </p:txBody>
      </p:sp>
      <p:sp>
        <p:nvSpPr>
          <p:cNvPr id="24594" name="Rectangle 47"/>
          <p:cNvSpPr>
            <a:spLocks noChangeArrowheads="1"/>
          </p:cNvSpPr>
          <p:nvPr/>
        </p:nvSpPr>
        <p:spPr bwMode="auto">
          <a:xfrm>
            <a:off x="3390900" y="3244850"/>
            <a:ext cx="2362200" cy="368300"/>
          </a:xfrm>
          <a:prstGeom prst="rect">
            <a:avLst/>
          </a:prstGeom>
          <a:noFill/>
          <a:ln w="9525">
            <a:noFill/>
            <a:miter lim="800000"/>
            <a:headEnd/>
            <a:tailEnd/>
          </a:ln>
        </p:spPr>
        <p:txBody>
          <a:bodyPr wrap="none">
            <a:spAutoFit/>
          </a:bodyPr>
          <a:lstStyle/>
          <a:p>
            <a:r>
              <a:rPr lang="en-US"/>
              <a:t>Various Company logos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3"/>
          <p:cNvSpPr>
            <a:spLocks noGrp="1"/>
          </p:cNvSpPr>
          <p:nvPr>
            <p:ph type="sldNum" sz="quarter" idx="10"/>
          </p:nvPr>
        </p:nvSpPr>
        <p:spPr>
          <a:noFill/>
        </p:spPr>
        <p:txBody>
          <a:bodyPr/>
          <a:lstStyle/>
          <a:p>
            <a:fld id="{30052A9B-D275-43D1-B57B-5E6D9FE6239A}" type="slidenum">
              <a:rPr lang="en-US" smtClean="0"/>
              <a:pPr/>
              <a:t>50</a:t>
            </a:fld>
            <a:endParaRPr lang="en-US" sz="1400" smtClean="0"/>
          </a:p>
        </p:txBody>
      </p:sp>
      <p:sp>
        <p:nvSpPr>
          <p:cNvPr id="68610" name="Date Placeholder 4"/>
          <p:cNvSpPr>
            <a:spLocks noGrp="1"/>
          </p:cNvSpPr>
          <p:nvPr>
            <p:ph type="dt" sz="quarter" idx="11"/>
          </p:nvPr>
        </p:nvSpPr>
        <p:spPr>
          <a:noFill/>
        </p:spPr>
        <p:txBody>
          <a:bodyPr/>
          <a:lstStyle/>
          <a:p>
            <a:r>
              <a:rPr lang="en-US" smtClean="0"/>
              <a:t>Crowds and Clouds</a:t>
            </a:r>
          </a:p>
        </p:txBody>
      </p:sp>
      <p:sp>
        <p:nvSpPr>
          <p:cNvPr id="68611" name="Footer Placeholder 5"/>
          <p:cNvSpPr>
            <a:spLocks noGrp="1"/>
          </p:cNvSpPr>
          <p:nvPr>
            <p:ph type="ftr" sz="quarter" idx="12"/>
          </p:nvPr>
        </p:nvSpPr>
        <p:spPr>
          <a:noFill/>
        </p:spPr>
        <p:txBody>
          <a:bodyPr/>
          <a:lstStyle/>
          <a:p>
            <a:r>
              <a:rPr lang="en-US" smtClean="0"/>
              <a:t>Jeannette M. Wing</a:t>
            </a:r>
          </a:p>
        </p:txBody>
      </p:sp>
      <p:sp>
        <p:nvSpPr>
          <p:cNvPr id="68612" name="Rectangle 2"/>
          <p:cNvSpPr>
            <a:spLocks noGrp="1" noChangeArrowheads="1"/>
          </p:cNvSpPr>
          <p:nvPr>
            <p:ph type="title"/>
          </p:nvPr>
        </p:nvSpPr>
        <p:spPr>
          <a:xfrm>
            <a:off x="60325" y="241300"/>
            <a:ext cx="8988425" cy="865188"/>
          </a:xfrm>
        </p:spPr>
        <p:txBody>
          <a:bodyPr/>
          <a:lstStyle/>
          <a:p>
            <a:pPr algn="ctr"/>
            <a:r>
              <a:rPr lang="en-US" sz="2800" dirty="0" smtClean="0"/>
              <a:t/>
            </a:r>
            <a:br>
              <a:rPr lang="en-US" sz="2800" dirty="0" smtClean="0"/>
            </a:br>
            <a:r>
              <a:rPr lang="en-US" dirty="0" smtClean="0"/>
              <a:t> Sample Research Questions</a:t>
            </a:r>
          </a:p>
        </p:txBody>
      </p:sp>
      <p:sp>
        <p:nvSpPr>
          <p:cNvPr id="68613" name="Rectangle 3"/>
          <p:cNvSpPr>
            <a:spLocks noGrp="1" noChangeArrowheads="1"/>
          </p:cNvSpPr>
          <p:nvPr>
            <p:ph type="body" idx="1"/>
          </p:nvPr>
        </p:nvSpPr>
        <p:spPr>
          <a:xfrm>
            <a:off x="60325" y="1524000"/>
            <a:ext cx="8866188" cy="4953000"/>
          </a:xfrm>
        </p:spPr>
        <p:txBody>
          <a:bodyPr/>
          <a:lstStyle/>
          <a:p>
            <a:r>
              <a:rPr lang="en-US" dirty="0" smtClean="0">
                <a:solidFill>
                  <a:srgbClr val="FF0000"/>
                </a:solidFill>
              </a:rPr>
              <a:t>Science</a:t>
            </a:r>
          </a:p>
          <a:p>
            <a:pPr lvl="1"/>
            <a:r>
              <a:rPr lang="en-US" dirty="0" smtClean="0"/>
              <a:t>Can we understand the capabilities of humans and computers working in harmony, solving problems neither can solve alone?</a:t>
            </a:r>
          </a:p>
          <a:p>
            <a:pPr lvl="1"/>
            <a:r>
              <a:rPr lang="en-US" dirty="0" smtClean="0"/>
              <a:t>Can we characterize the emergent behavior of socially intelligent systems?</a:t>
            </a:r>
          </a:p>
          <a:p>
            <a:r>
              <a:rPr lang="en-US" dirty="0" smtClean="0">
                <a:solidFill>
                  <a:srgbClr val="FF0000"/>
                </a:solidFill>
              </a:rPr>
              <a:t>Technology/Engineering</a:t>
            </a:r>
          </a:p>
          <a:p>
            <a:pPr lvl="1"/>
            <a:r>
              <a:rPr lang="en-US" dirty="0" smtClean="0"/>
              <a:t>How can we design socially intelligent systems with a particular goal  or particular desired properties in mind?</a:t>
            </a:r>
          </a:p>
          <a:p>
            <a:pPr lvl="1"/>
            <a:r>
              <a:rPr lang="en-US" dirty="0" smtClean="0"/>
              <a:t>How do we evaluate, e.g., measure the effectiveness, of socially intelligent systems?  </a:t>
            </a:r>
          </a:p>
          <a:p>
            <a:r>
              <a:rPr lang="en-US" dirty="0" smtClean="0">
                <a:solidFill>
                  <a:srgbClr val="FF0000"/>
                </a:solidFill>
              </a:rPr>
              <a:t>Society/Users/Applications </a:t>
            </a:r>
          </a:p>
          <a:p>
            <a:pPr lvl="1"/>
            <a:r>
              <a:rPr lang="en-US" dirty="0" smtClean="0"/>
              <a:t>What grander outcomes can be envisioned when the collectives and crowds are computationally mediated, for example, moving beyond voting to collaborative governance? </a:t>
            </a:r>
          </a:p>
          <a:p>
            <a:endParaRPr lang="en-US" dirty="0" smtClean="0"/>
          </a:p>
          <a:p>
            <a:endParaRPr lang="en-US" dirty="0" smtClean="0">
              <a:solidFill>
                <a:schemeClr val="hlink"/>
              </a:solidFill>
            </a:endParaRPr>
          </a:p>
          <a:p>
            <a:pPr lvl="1"/>
            <a:endParaRPr lang="en-US" sz="1600" dirty="0" smtClean="0"/>
          </a:p>
          <a:p>
            <a:endParaRPr lang="en-US" dirty="0" smtClean="0"/>
          </a:p>
          <a:p>
            <a:endParaRPr lang="en-US" dirty="0" smtClean="0"/>
          </a:p>
          <a:p>
            <a:pPr>
              <a:buFontTx/>
              <a:buNone/>
            </a:pPr>
            <a:endParaRPr lang="en-US"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3"/>
          <p:cNvSpPr>
            <a:spLocks noGrp="1"/>
          </p:cNvSpPr>
          <p:nvPr>
            <p:ph type="sldNum" sz="quarter" idx="10"/>
          </p:nvPr>
        </p:nvSpPr>
        <p:spPr>
          <a:noFill/>
        </p:spPr>
        <p:txBody>
          <a:bodyPr/>
          <a:lstStyle/>
          <a:p>
            <a:fld id="{30052A9B-D275-43D1-B57B-5E6D9FE6239A}" type="slidenum">
              <a:rPr lang="en-US" smtClean="0"/>
              <a:pPr/>
              <a:t>51</a:t>
            </a:fld>
            <a:endParaRPr lang="en-US" sz="1400" smtClean="0"/>
          </a:p>
        </p:txBody>
      </p:sp>
      <p:sp>
        <p:nvSpPr>
          <p:cNvPr id="68610" name="Date Placeholder 4"/>
          <p:cNvSpPr>
            <a:spLocks noGrp="1"/>
          </p:cNvSpPr>
          <p:nvPr>
            <p:ph type="dt" sz="quarter" idx="11"/>
          </p:nvPr>
        </p:nvSpPr>
        <p:spPr>
          <a:noFill/>
        </p:spPr>
        <p:txBody>
          <a:bodyPr/>
          <a:lstStyle/>
          <a:p>
            <a:r>
              <a:rPr lang="en-US" smtClean="0"/>
              <a:t>Crowds and Clouds</a:t>
            </a:r>
          </a:p>
        </p:txBody>
      </p:sp>
      <p:sp>
        <p:nvSpPr>
          <p:cNvPr id="68611" name="Footer Placeholder 5"/>
          <p:cNvSpPr>
            <a:spLocks noGrp="1"/>
          </p:cNvSpPr>
          <p:nvPr>
            <p:ph type="ftr" sz="quarter" idx="12"/>
          </p:nvPr>
        </p:nvSpPr>
        <p:spPr>
          <a:noFill/>
        </p:spPr>
        <p:txBody>
          <a:bodyPr/>
          <a:lstStyle/>
          <a:p>
            <a:r>
              <a:rPr lang="en-US" smtClean="0"/>
              <a:t>Jeannette M. Wing</a:t>
            </a:r>
          </a:p>
        </p:txBody>
      </p:sp>
      <p:sp>
        <p:nvSpPr>
          <p:cNvPr id="68612" name="Rectangle 2"/>
          <p:cNvSpPr>
            <a:spLocks noGrp="1" noChangeArrowheads="1"/>
          </p:cNvSpPr>
          <p:nvPr>
            <p:ph type="title"/>
          </p:nvPr>
        </p:nvSpPr>
        <p:spPr>
          <a:xfrm>
            <a:off x="60325" y="241300"/>
            <a:ext cx="8988425" cy="685800"/>
          </a:xfrm>
        </p:spPr>
        <p:txBody>
          <a:bodyPr/>
          <a:lstStyle/>
          <a:p>
            <a:pPr algn="ctr"/>
            <a:r>
              <a:rPr lang="en-US" sz="2800" dirty="0" smtClean="0"/>
              <a:t>Socially Intelligent Computing:</a:t>
            </a:r>
            <a:br>
              <a:rPr lang="en-US" sz="2800" dirty="0" smtClean="0"/>
            </a:br>
            <a:r>
              <a:rPr lang="en-US" sz="2800" dirty="0" smtClean="0"/>
              <a:t> Computing BY and FOR Society</a:t>
            </a:r>
          </a:p>
        </p:txBody>
      </p:sp>
      <p:sp>
        <p:nvSpPr>
          <p:cNvPr id="68613" name="Rectangle 3"/>
          <p:cNvSpPr>
            <a:spLocks noGrp="1" noChangeArrowheads="1"/>
          </p:cNvSpPr>
          <p:nvPr>
            <p:ph type="body" idx="1"/>
          </p:nvPr>
        </p:nvSpPr>
        <p:spPr>
          <a:xfrm>
            <a:off x="60324" y="1106488"/>
            <a:ext cx="8988425" cy="4953000"/>
          </a:xfrm>
        </p:spPr>
        <p:txBody>
          <a:bodyPr/>
          <a:lstStyle/>
          <a:p>
            <a:r>
              <a:rPr lang="en-US" dirty="0" smtClean="0"/>
              <a:t>FY09 Social-Computational Systems (</a:t>
            </a:r>
            <a:r>
              <a:rPr lang="en-US" dirty="0" err="1" smtClean="0"/>
              <a:t>SoCS</a:t>
            </a:r>
            <a:r>
              <a:rPr lang="en-US" dirty="0" smtClean="0"/>
              <a:t>) (pronounced “socks”) </a:t>
            </a:r>
          </a:p>
          <a:p>
            <a:pPr lvl="1"/>
            <a:r>
              <a:rPr lang="en-US" sz="1800" dirty="0" smtClean="0"/>
              <a:t>CISE + SBE, </a:t>
            </a:r>
            <a:r>
              <a:rPr lang="en-US" sz="1800" dirty="0" smtClean="0">
                <a:solidFill>
                  <a:srgbClr val="FF0000"/>
                </a:solidFill>
              </a:rPr>
              <a:t>$15M, </a:t>
            </a:r>
            <a:r>
              <a:rPr lang="en-US" sz="1800" dirty="0" smtClean="0"/>
              <a:t>deadline Sept. 21, 2009</a:t>
            </a:r>
          </a:p>
          <a:p>
            <a:pPr lvl="1"/>
            <a:r>
              <a:rPr lang="en-US" sz="1800" dirty="0" smtClean="0"/>
              <a:t>Received 148 Proposals composing 120 Projects</a:t>
            </a:r>
          </a:p>
          <a:p>
            <a:pPr lvl="1"/>
            <a:r>
              <a:rPr lang="en-US" sz="1800" dirty="0" smtClean="0">
                <a:hlinkClick r:id="rId2"/>
              </a:rPr>
              <a:t>http://www.nsf.gov/funding/pgm_summ.jsp?pims_id=503406&amp;org=CISE&amp;from=home</a:t>
            </a:r>
            <a:endParaRPr lang="en-US" sz="1800" dirty="0" smtClean="0"/>
          </a:p>
          <a:p>
            <a:pPr>
              <a:buNone/>
            </a:pPr>
            <a:endParaRPr lang="en-US" dirty="0" smtClean="0"/>
          </a:p>
          <a:p>
            <a:r>
              <a:rPr lang="en-US" dirty="0" smtClean="0"/>
              <a:t>Three Common Themes to </a:t>
            </a:r>
            <a:r>
              <a:rPr lang="en-US" dirty="0" err="1" smtClean="0"/>
              <a:t>SoCS</a:t>
            </a:r>
            <a:endParaRPr lang="en-US" dirty="0" smtClean="0"/>
          </a:p>
          <a:p>
            <a:pPr lvl="1"/>
            <a:r>
              <a:rPr lang="en-US" sz="1800" dirty="0" smtClean="0"/>
              <a:t>Computers as participants</a:t>
            </a:r>
          </a:p>
          <a:p>
            <a:pPr lvl="2"/>
            <a:r>
              <a:rPr lang="en-US" dirty="0" smtClean="0"/>
              <a:t>Let people do what people do best, let computers do what computers do best</a:t>
            </a:r>
          </a:p>
          <a:p>
            <a:pPr lvl="1"/>
            <a:r>
              <a:rPr lang="en-US" sz="1800" dirty="0" smtClean="0"/>
              <a:t>Better understanding of people</a:t>
            </a:r>
          </a:p>
          <a:p>
            <a:pPr lvl="2"/>
            <a:r>
              <a:rPr lang="en-US" dirty="0" smtClean="0"/>
              <a:t>How we interact with one another and with computers at wide ranges of granularity</a:t>
            </a:r>
          </a:p>
          <a:p>
            <a:pPr lvl="1"/>
            <a:r>
              <a:rPr lang="en-US" sz="1800" dirty="0" smtClean="0"/>
              <a:t>New forms of intelligence</a:t>
            </a:r>
          </a:p>
          <a:p>
            <a:pPr lvl="2"/>
            <a:r>
              <a:rPr lang="en-US" dirty="0" smtClean="0"/>
              <a:t>Computational parts of these systems need to exhibit social and perceptual sophistication</a:t>
            </a:r>
          </a:p>
          <a:p>
            <a:pPr lvl="1"/>
            <a:endParaRPr lang="en-US" sz="1600" dirty="0" smtClean="0"/>
          </a:p>
          <a:p>
            <a:endParaRPr lang="en-US" dirty="0" smtClean="0"/>
          </a:p>
          <a:p>
            <a:endParaRPr lang="en-US" dirty="0" smtClean="0"/>
          </a:p>
          <a:p>
            <a:pPr>
              <a:buFontTx/>
              <a:buNone/>
            </a:pPr>
            <a:endParaRPr lang="en-US" dirty="0"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3"/>
          <p:cNvSpPr>
            <a:spLocks noGrp="1"/>
          </p:cNvSpPr>
          <p:nvPr>
            <p:ph type="sldNum" sz="quarter" idx="10"/>
          </p:nvPr>
        </p:nvSpPr>
        <p:spPr>
          <a:noFill/>
        </p:spPr>
        <p:txBody>
          <a:bodyPr/>
          <a:lstStyle/>
          <a:p>
            <a:fld id="{E74C93B2-E502-4FB0-BB84-443D631F7022}" type="slidenum">
              <a:rPr lang="en-US" smtClean="0"/>
              <a:pPr/>
              <a:t>52</a:t>
            </a:fld>
            <a:endParaRPr lang="en-US" sz="1400" smtClean="0"/>
          </a:p>
        </p:txBody>
      </p:sp>
      <p:sp>
        <p:nvSpPr>
          <p:cNvPr id="87042" name="Date Placeholder 4"/>
          <p:cNvSpPr>
            <a:spLocks noGrp="1"/>
          </p:cNvSpPr>
          <p:nvPr>
            <p:ph type="dt" sz="quarter" idx="11"/>
          </p:nvPr>
        </p:nvSpPr>
        <p:spPr>
          <a:noFill/>
        </p:spPr>
        <p:txBody>
          <a:bodyPr/>
          <a:lstStyle/>
          <a:p>
            <a:r>
              <a:rPr lang="en-US" smtClean="0"/>
              <a:t>CISE Overview</a:t>
            </a:r>
          </a:p>
        </p:txBody>
      </p:sp>
      <p:sp>
        <p:nvSpPr>
          <p:cNvPr id="87043" name="Footer Placeholder 5"/>
          <p:cNvSpPr>
            <a:spLocks noGrp="1"/>
          </p:cNvSpPr>
          <p:nvPr>
            <p:ph type="ftr" sz="quarter" idx="12"/>
          </p:nvPr>
        </p:nvSpPr>
        <p:spPr>
          <a:noFill/>
        </p:spPr>
        <p:txBody>
          <a:bodyPr/>
          <a:lstStyle/>
          <a:p>
            <a:r>
              <a:rPr lang="en-US" smtClean="0"/>
              <a:t>Jeannette M. Wing</a:t>
            </a:r>
          </a:p>
        </p:txBody>
      </p:sp>
      <p:sp>
        <p:nvSpPr>
          <p:cNvPr id="87044" name="Rectangle 2"/>
          <p:cNvSpPr>
            <a:spLocks noGrp="1" noChangeArrowheads="1"/>
          </p:cNvSpPr>
          <p:nvPr>
            <p:ph type="title"/>
          </p:nvPr>
        </p:nvSpPr>
        <p:spPr/>
        <p:txBody>
          <a:bodyPr/>
          <a:lstStyle/>
          <a:p>
            <a:pPr algn="ctr"/>
            <a:r>
              <a:rPr lang="en-US" smtClean="0"/>
              <a:t>Computer Science and Economics</a:t>
            </a:r>
          </a:p>
        </p:txBody>
      </p:sp>
      <p:sp>
        <p:nvSpPr>
          <p:cNvPr id="87045" name="Rectangle 3"/>
          <p:cNvSpPr>
            <a:spLocks noChangeArrowheads="1"/>
          </p:cNvSpPr>
          <p:nvPr/>
        </p:nvSpPr>
        <p:spPr bwMode="auto">
          <a:xfrm>
            <a:off x="790575" y="3354388"/>
            <a:ext cx="7970838" cy="1311275"/>
          </a:xfrm>
          <a:prstGeom prst="rect">
            <a:avLst/>
          </a:prstGeom>
          <a:noFill/>
          <a:ln w="9525">
            <a:noFill/>
            <a:miter lim="800000"/>
            <a:headEnd/>
            <a:tailEnd/>
          </a:ln>
        </p:spPr>
        <p:txBody>
          <a:bodyPr>
            <a:spAutoFit/>
          </a:bodyPr>
          <a:lstStyle/>
          <a:p>
            <a:pPr eaLnBrk="0" hangingPunct="0">
              <a:buFontTx/>
              <a:buChar char="-"/>
            </a:pPr>
            <a:r>
              <a:rPr lang="en-US" sz="1600"/>
              <a:t> </a:t>
            </a:r>
            <a:r>
              <a:rPr lang="en-US" sz="2000"/>
              <a:t>Automated mechanism design underlies electronic commerce,</a:t>
            </a:r>
            <a:br>
              <a:rPr lang="en-US" sz="2000"/>
            </a:br>
            <a:r>
              <a:rPr lang="en-US" sz="2000"/>
              <a:t>     e.g., ad placement,  on-line auctions, kidney exchange</a:t>
            </a:r>
          </a:p>
          <a:p>
            <a:pPr eaLnBrk="0" hangingPunct="0">
              <a:buFontTx/>
              <a:buChar char="-"/>
            </a:pPr>
            <a:r>
              <a:rPr lang="en-US" sz="2000"/>
              <a:t> Internet marketplace requires revisiting Nash equilibria model</a:t>
            </a:r>
          </a:p>
          <a:p>
            <a:pPr eaLnBrk="0" hangingPunct="0">
              <a:buFontTx/>
              <a:buChar char="-"/>
            </a:pPr>
            <a:r>
              <a:rPr lang="en-US" sz="2000"/>
              <a:t> Use intractability for voting schemes to circumvent impossibility results</a:t>
            </a:r>
          </a:p>
        </p:txBody>
      </p:sp>
      <p:pic>
        <p:nvPicPr>
          <p:cNvPr id="87046" name="Picture 4" descr="E-bay logo"/>
          <p:cNvPicPr>
            <a:picLocks noChangeAspect="1" noChangeArrowheads="1"/>
          </p:cNvPicPr>
          <p:nvPr/>
        </p:nvPicPr>
        <p:blipFill>
          <a:blip r:embed="rId2" cstate="print"/>
          <a:srcRect/>
          <a:stretch>
            <a:fillRect/>
          </a:stretch>
        </p:blipFill>
        <p:spPr bwMode="auto">
          <a:xfrm>
            <a:off x="2681288" y="2535238"/>
            <a:ext cx="1057275" cy="506412"/>
          </a:xfrm>
          <a:prstGeom prst="rect">
            <a:avLst/>
          </a:prstGeom>
          <a:noFill/>
          <a:ln w="9525">
            <a:noFill/>
            <a:miter lim="800000"/>
            <a:headEnd/>
            <a:tailEnd/>
          </a:ln>
        </p:spPr>
      </p:pic>
      <p:pic>
        <p:nvPicPr>
          <p:cNvPr id="87047" name="Picture 5" descr="Microsoft Digital Adverstising Solutions logo"/>
          <p:cNvPicPr>
            <a:picLocks noChangeAspect="1" noChangeArrowheads="1"/>
          </p:cNvPicPr>
          <p:nvPr/>
        </p:nvPicPr>
        <p:blipFill>
          <a:blip r:embed="rId3" cstate="print"/>
          <a:srcRect/>
          <a:stretch>
            <a:fillRect/>
          </a:stretch>
        </p:blipFill>
        <p:spPr bwMode="auto">
          <a:xfrm>
            <a:off x="4478338" y="2374900"/>
            <a:ext cx="2987675" cy="217488"/>
          </a:xfrm>
          <a:prstGeom prst="rect">
            <a:avLst/>
          </a:prstGeom>
          <a:noFill/>
          <a:ln w="9525">
            <a:noFill/>
            <a:miter lim="800000"/>
            <a:headEnd/>
            <a:tailEnd/>
          </a:ln>
        </p:spPr>
      </p:pic>
      <p:pic>
        <p:nvPicPr>
          <p:cNvPr id="87048" name="Picture 6" descr="Overstock.com logo"/>
          <p:cNvPicPr>
            <a:picLocks noChangeAspect="1" noChangeArrowheads="1"/>
          </p:cNvPicPr>
          <p:nvPr/>
        </p:nvPicPr>
        <p:blipFill>
          <a:blip r:embed="rId4" cstate="print"/>
          <a:srcRect/>
          <a:stretch>
            <a:fillRect/>
          </a:stretch>
        </p:blipFill>
        <p:spPr bwMode="auto">
          <a:xfrm>
            <a:off x="7185025" y="1884363"/>
            <a:ext cx="1576388" cy="342900"/>
          </a:xfrm>
          <a:prstGeom prst="rect">
            <a:avLst/>
          </a:prstGeom>
          <a:noFill/>
          <a:ln w="9525">
            <a:noFill/>
            <a:miter lim="800000"/>
            <a:headEnd/>
            <a:tailEnd/>
          </a:ln>
        </p:spPr>
      </p:pic>
      <p:pic>
        <p:nvPicPr>
          <p:cNvPr id="87049" name="Picture 7" descr="Google Logo"/>
          <p:cNvPicPr>
            <a:picLocks noChangeAspect="1" noChangeArrowheads="1"/>
          </p:cNvPicPr>
          <p:nvPr/>
        </p:nvPicPr>
        <p:blipFill>
          <a:blip r:embed="rId5" cstate="print"/>
          <a:srcRect/>
          <a:stretch>
            <a:fillRect/>
          </a:stretch>
        </p:blipFill>
        <p:spPr bwMode="auto">
          <a:xfrm>
            <a:off x="355600" y="2227263"/>
            <a:ext cx="1392238" cy="561975"/>
          </a:xfrm>
          <a:prstGeom prst="rect">
            <a:avLst/>
          </a:prstGeom>
          <a:noFill/>
          <a:ln w="9525">
            <a:noFill/>
            <a:miter lim="800000"/>
            <a:headEnd/>
            <a:tailEnd/>
          </a:ln>
        </p:spPr>
      </p:pic>
      <p:sp>
        <p:nvSpPr>
          <p:cNvPr id="87050" name="Text Box 8"/>
          <p:cNvSpPr txBox="1">
            <a:spLocks noChangeArrowheads="1"/>
          </p:cNvSpPr>
          <p:nvPr/>
        </p:nvSpPr>
        <p:spPr bwMode="auto">
          <a:xfrm>
            <a:off x="1747838" y="1404938"/>
            <a:ext cx="5254625" cy="822325"/>
          </a:xfrm>
          <a:prstGeom prst="rect">
            <a:avLst/>
          </a:prstGeom>
          <a:noFill/>
          <a:ln w="9525">
            <a:noFill/>
            <a:miter lim="800000"/>
            <a:headEnd/>
            <a:tailEnd/>
          </a:ln>
        </p:spPr>
        <p:txBody>
          <a:bodyPr wrap="none">
            <a:spAutoFit/>
          </a:bodyPr>
          <a:lstStyle/>
          <a:p>
            <a:pPr eaLnBrk="0" hangingPunct="0"/>
            <a:r>
              <a:rPr lang="en-US" sz="2400"/>
              <a:t>Computer Science influencing Economics</a:t>
            </a:r>
            <a:br>
              <a:rPr lang="en-US" sz="2400"/>
            </a:br>
            <a:r>
              <a:rPr lang="en-US" sz="2400"/>
              <a:t>Economics influencing Computer Science</a:t>
            </a:r>
          </a:p>
        </p:txBody>
      </p:sp>
      <p:sp>
        <p:nvSpPr>
          <p:cNvPr id="1522697" name="Rectangle 9"/>
          <p:cNvSpPr>
            <a:spLocks noChangeArrowheads="1"/>
          </p:cNvSpPr>
          <p:nvPr/>
        </p:nvSpPr>
        <p:spPr bwMode="auto">
          <a:xfrm>
            <a:off x="144463" y="4881563"/>
            <a:ext cx="8434387" cy="1555750"/>
          </a:xfrm>
          <a:prstGeom prst="rect">
            <a:avLst/>
          </a:prstGeom>
          <a:solidFill>
            <a:srgbClr val="FFFF00"/>
          </a:solidFill>
          <a:ln w="28575">
            <a:noFill/>
            <a:miter lim="800000"/>
            <a:headEnd/>
            <a:tailEnd/>
          </a:ln>
        </p:spPr>
        <p:txBody>
          <a:bodyPr>
            <a:spAutoFit/>
          </a:bodyPr>
          <a:lstStyle/>
          <a:p>
            <a:pPr eaLnBrk="0" hangingPunct="0"/>
            <a:r>
              <a:rPr lang="en-US" sz="2000" dirty="0"/>
              <a:t>Research Issues at the Interface of Computer Science and Economics Workshop</a:t>
            </a:r>
          </a:p>
          <a:p>
            <a:pPr eaLnBrk="0" hangingPunct="0"/>
            <a:r>
              <a:rPr lang="en-US" sz="2000" dirty="0"/>
              <a:t> 	- Ithaca, September 3-4, 2009, sponsored by CISE</a:t>
            </a:r>
          </a:p>
          <a:p>
            <a:pPr eaLnBrk="0" hangingPunct="0"/>
            <a:r>
              <a:rPr lang="en-US" sz="2000" dirty="0"/>
              <a:t>	- Stellar line up of computer scientists and economists</a:t>
            </a:r>
          </a:p>
          <a:p>
            <a:pPr eaLnBrk="0" hangingPunct="0"/>
            <a:r>
              <a:rPr lang="en-US" dirty="0"/>
              <a:t>	- </a:t>
            </a:r>
            <a:r>
              <a:rPr lang="en-US" dirty="0">
                <a:hlinkClick r:id="rId6"/>
              </a:rPr>
              <a:t>http://www.cis.cornell.edu/conferences_workshops/CSECON_09/</a:t>
            </a:r>
            <a:endParaRPr lang="en-US" dirty="0"/>
          </a:p>
          <a:p>
            <a:pPr eaLnBrk="0" hangingPunct="0"/>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ctrTitle"/>
          </p:nvPr>
        </p:nvSpPr>
        <p:spPr>
          <a:xfrm>
            <a:off x="685800" y="2768600"/>
            <a:ext cx="7772400" cy="1470025"/>
          </a:xfrm>
        </p:spPr>
        <p:txBody>
          <a:bodyPr/>
          <a:lstStyle/>
          <a:p>
            <a:pPr algn="ctr"/>
            <a:r>
              <a:rPr lang="en-US" sz="4000" smtClean="0"/>
              <a:t>Education and Workforce</a:t>
            </a:r>
            <a:endParaRPr lang="en-US" sz="4000" b="1"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58DEEE3-D268-4FCE-B4CB-AEC13FA0CE3E}" type="slidenum">
              <a:rPr lang="en-US"/>
              <a:pPr/>
              <a:t>54</a:t>
            </a:fld>
            <a:endParaRPr lang="en-US" sz="1400"/>
          </a:p>
        </p:txBody>
      </p:sp>
      <p:sp>
        <p:nvSpPr>
          <p:cNvPr id="7" name="Date Placeholder 4"/>
          <p:cNvSpPr>
            <a:spLocks noGrp="1"/>
          </p:cNvSpPr>
          <p:nvPr>
            <p:ph type="dt" sz="half" idx="11"/>
          </p:nvPr>
        </p:nvSpPr>
        <p:spPr/>
        <p:txBody>
          <a:bodyPr/>
          <a:lstStyle/>
          <a:p>
            <a:r>
              <a:rPr lang="en-US" dirty="0"/>
              <a:t>CISE AC</a:t>
            </a:r>
          </a:p>
        </p:txBody>
      </p:sp>
      <p:sp>
        <p:nvSpPr>
          <p:cNvPr id="8" name="Footer Placeholder 5"/>
          <p:cNvSpPr>
            <a:spLocks noGrp="1"/>
          </p:cNvSpPr>
          <p:nvPr>
            <p:ph type="ftr" sz="quarter" idx="12"/>
          </p:nvPr>
        </p:nvSpPr>
        <p:spPr/>
        <p:txBody>
          <a:bodyPr/>
          <a:lstStyle/>
          <a:p>
            <a:r>
              <a:rPr lang="en-US"/>
              <a:t>Jeannette M. Wing</a:t>
            </a:r>
          </a:p>
        </p:txBody>
      </p:sp>
      <p:sp>
        <p:nvSpPr>
          <p:cNvPr id="1538050" name="Rectangle 2"/>
          <p:cNvSpPr>
            <a:spLocks noGrp="1" noChangeArrowheads="1"/>
          </p:cNvSpPr>
          <p:nvPr>
            <p:ph type="title"/>
          </p:nvPr>
        </p:nvSpPr>
        <p:spPr/>
        <p:txBody>
          <a:bodyPr/>
          <a:lstStyle/>
          <a:p>
            <a:pPr algn="ctr"/>
            <a:r>
              <a:rPr lang="en-US"/>
              <a:t>Education Implications for K-12</a:t>
            </a:r>
          </a:p>
        </p:txBody>
      </p:sp>
      <p:sp>
        <p:nvSpPr>
          <p:cNvPr id="1538051" name="Text Box 3"/>
          <p:cNvSpPr txBox="1">
            <a:spLocks noChangeArrowheads="1"/>
          </p:cNvSpPr>
          <p:nvPr/>
        </p:nvSpPr>
        <p:spPr bwMode="auto">
          <a:xfrm>
            <a:off x="209550" y="2409825"/>
            <a:ext cx="8823325" cy="2349500"/>
          </a:xfrm>
          <a:prstGeom prst="rect">
            <a:avLst/>
          </a:prstGeom>
          <a:noFill/>
          <a:ln w="9525">
            <a:noFill/>
            <a:miter lim="800000"/>
            <a:headEnd/>
            <a:tailEnd/>
          </a:ln>
          <a:effectLst/>
        </p:spPr>
        <p:txBody>
          <a:bodyPr wrap="none">
            <a:spAutoFit/>
          </a:bodyPr>
          <a:lstStyle/>
          <a:p>
            <a:r>
              <a:rPr lang="en-US" sz="2000">
                <a:solidFill>
                  <a:schemeClr val="hlink"/>
                </a:solidFill>
              </a:rPr>
              <a:t>What is an effective way of learning (teaching) computational thinking by (to) K-12?</a:t>
            </a:r>
            <a:br>
              <a:rPr lang="en-US" sz="2000">
                <a:solidFill>
                  <a:schemeClr val="hlink"/>
                </a:solidFill>
              </a:rPr>
            </a:br>
            <a:endParaRPr lang="en-US" sz="2000">
              <a:solidFill>
                <a:schemeClr val="hlink"/>
              </a:solidFill>
            </a:endParaRPr>
          </a:p>
          <a:p>
            <a:r>
              <a:rPr lang="en-US"/>
              <a:t>    - What concepts can students (educators) best learn (teach) when?</a:t>
            </a:r>
          </a:p>
          <a:p>
            <a:r>
              <a:rPr lang="en-US"/>
              <a:t>       What is our analogy to numbers in K, algebra in 7, and calculus in 12?</a:t>
            </a:r>
          </a:p>
          <a:p>
            <a:r>
              <a:rPr lang="en-US"/>
              <a:t/>
            </a:r>
            <a:br>
              <a:rPr lang="en-US"/>
            </a:br>
            <a:r>
              <a:rPr lang="en-US"/>
              <a:t>    - We uniquely also should ask how best to integrate The Computer</a:t>
            </a:r>
            <a:br>
              <a:rPr lang="en-US"/>
            </a:br>
            <a:r>
              <a:rPr lang="en-US"/>
              <a:t>       with teaching the concepts.</a:t>
            </a:r>
          </a:p>
          <a:p>
            <a:endParaRPr lang="en-US"/>
          </a:p>
        </p:txBody>
      </p:sp>
      <p:sp>
        <p:nvSpPr>
          <p:cNvPr id="1538052" name="Rectangle 4"/>
          <p:cNvSpPr>
            <a:spLocks noChangeArrowheads="1"/>
          </p:cNvSpPr>
          <p:nvPr/>
        </p:nvSpPr>
        <p:spPr bwMode="auto">
          <a:xfrm>
            <a:off x="1319213" y="1433513"/>
            <a:ext cx="5922962" cy="396875"/>
          </a:xfrm>
          <a:prstGeom prst="rect">
            <a:avLst/>
          </a:prstGeom>
          <a:noFill/>
          <a:ln w="9525">
            <a:noFill/>
            <a:miter lim="800000"/>
            <a:headEnd/>
            <a:tailEnd/>
          </a:ln>
          <a:effectLst/>
        </p:spPr>
        <p:txBody>
          <a:bodyPr wrap="none">
            <a:spAutoFit/>
          </a:bodyPr>
          <a:lstStyle/>
          <a:p>
            <a:r>
              <a:rPr lang="en-US" sz="2000">
                <a:solidFill>
                  <a:srgbClr val="FF0000"/>
                </a:solidFill>
              </a:rPr>
              <a:t>Question and Challenge for the Computing Community:</a:t>
            </a:r>
          </a:p>
        </p:txBody>
      </p:sp>
      <p:sp>
        <p:nvSpPr>
          <p:cNvPr id="9" name="Rectangle 5"/>
          <p:cNvSpPr>
            <a:spLocks noChangeArrowheads="1"/>
          </p:cNvSpPr>
          <p:nvPr/>
        </p:nvSpPr>
        <p:spPr bwMode="auto">
          <a:xfrm>
            <a:off x="943158" y="5407117"/>
            <a:ext cx="7234737" cy="646331"/>
          </a:xfrm>
          <a:prstGeom prst="rect">
            <a:avLst/>
          </a:prstGeom>
          <a:solidFill>
            <a:srgbClr val="FFFF00"/>
          </a:solidFill>
          <a:ln w="9525">
            <a:noFill/>
            <a:miter lim="800000"/>
            <a:headEnd/>
            <a:tailEnd/>
          </a:ln>
          <a:effectLst/>
        </p:spPr>
        <p:txBody>
          <a:bodyPr wrap="none">
            <a:spAutoFit/>
          </a:bodyPr>
          <a:lstStyle/>
          <a:p>
            <a:pPr>
              <a:buFont typeface="Arial" pitchFamily="34" charset="0"/>
              <a:buChar char="•"/>
            </a:pPr>
            <a:r>
              <a:rPr lang="en-US" dirty="0" smtClean="0"/>
              <a:t> Two CSTB Workshops on Computational Thinking for Everyone.</a:t>
            </a:r>
          </a:p>
          <a:p>
            <a:pPr>
              <a:buFont typeface="Arial" pitchFamily="34" charset="0"/>
              <a:buChar char="•"/>
            </a:pPr>
            <a:r>
              <a:rPr lang="en-US" dirty="0" smtClean="0"/>
              <a:t> First workshop report: http://www.nap.edu/catalog.php?record_id=12840</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9FD385C9-B28A-4A02-B3F9-A18884A9EB2E}" type="slidenum">
              <a:rPr lang="en-US" smtClean="0"/>
              <a:pPr/>
              <a:t>55</a:t>
            </a:fld>
            <a:endParaRPr lang="en-US" sz="1400" smtClean="0"/>
          </a:p>
        </p:txBody>
      </p:sp>
      <p:sp>
        <p:nvSpPr>
          <p:cNvPr id="38915" name="Date Placeholder 4"/>
          <p:cNvSpPr>
            <a:spLocks noGrp="1"/>
          </p:cNvSpPr>
          <p:nvPr>
            <p:ph type="dt" sz="quarter" idx="11"/>
          </p:nvPr>
        </p:nvSpPr>
        <p:spPr>
          <a:noFill/>
        </p:spPr>
        <p:txBody>
          <a:bodyPr/>
          <a:lstStyle/>
          <a:p>
            <a:r>
              <a:rPr lang="en-US" smtClean="0"/>
              <a:t>CISE Overview</a:t>
            </a:r>
          </a:p>
        </p:txBody>
      </p:sp>
      <p:sp>
        <p:nvSpPr>
          <p:cNvPr id="38916" name="Footer Placeholder 5"/>
          <p:cNvSpPr>
            <a:spLocks noGrp="1"/>
          </p:cNvSpPr>
          <p:nvPr>
            <p:ph type="ftr" sz="quarter" idx="12"/>
          </p:nvPr>
        </p:nvSpPr>
        <p:spPr>
          <a:noFill/>
        </p:spPr>
        <p:txBody>
          <a:bodyPr/>
          <a:lstStyle/>
          <a:p>
            <a:r>
              <a:rPr lang="en-US" smtClean="0"/>
              <a:t>Jeannette M. Wing</a:t>
            </a:r>
          </a:p>
        </p:txBody>
      </p:sp>
      <p:sp>
        <p:nvSpPr>
          <p:cNvPr id="38917" name="Rectangle 2"/>
          <p:cNvSpPr>
            <a:spLocks noGrp="1" noChangeArrowheads="1"/>
          </p:cNvSpPr>
          <p:nvPr>
            <p:ph type="title"/>
          </p:nvPr>
        </p:nvSpPr>
        <p:spPr/>
        <p:txBody>
          <a:bodyPr/>
          <a:lstStyle/>
          <a:p>
            <a:pPr algn="ctr"/>
            <a:r>
              <a:rPr lang="en-US" smtClean="0"/>
              <a:t>C.T. in Education: Community Efforts</a:t>
            </a:r>
            <a:endParaRPr lang="en-US" smtClean="0">
              <a:solidFill>
                <a:schemeClr val="hlink"/>
              </a:solidFill>
            </a:endParaRPr>
          </a:p>
        </p:txBody>
      </p:sp>
      <p:sp>
        <p:nvSpPr>
          <p:cNvPr id="38918" name="Oval 3" descr="circle"/>
          <p:cNvSpPr>
            <a:spLocks noChangeArrowheads="1"/>
          </p:cNvSpPr>
          <p:nvPr/>
        </p:nvSpPr>
        <p:spPr bwMode="auto">
          <a:xfrm>
            <a:off x="3162300" y="1055688"/>
            <a:ext cx="2162175" cy="1360487"/>
          </a:xfrm>
          <a:prstGeom prst="ellipse">
            <a:avLst/>
          </a:prstGeom>
          <a:noFill/>
          <a:ln w="9525">
            <a:solidFill>
              <a:schemeClr val="tx1"/>
            </a:solidFill>
            <a:round/>
            <a:headEnd/>
            <a:tailEnd/>
          </a:ln>
        </p:spPr>
        <p:txBody>
          <a:bodyPr wrap="none" anchor="ctr"/>
          <a:lstStyle/>
          <a:p>
            <a:pPr eaLnBrk="0" hangingPunct="0"/>
            <a:endParaRPr lang="en-US"/>
          </a:p>
        </p:txBody>
      </p:sp>
      <p:sp>
        <p:nvSpPr>
          <p:cNvPr id="38919" name="Text Box 4"/>
          <p:cNvSpPr txBox="1">
            <a:spLocks noChangeArrowheads="1"/>
          </p:cNvSpPr>
          <p:nvPr/>
        </p:nvSpPr>
        <p:spPr bwMode="auto">
          <a:xfrm>
            <a:off x="3632200" y="1409700"/>
            <a:ext cx="1265238" cy="641350"/>
          </a:xfrm>
          <a:prstGeom prst="rect">
            <a:avLst/>
          </a:prstGeom>
          <a:noFill/>
          <a:ln w="9525">
            <a:noFill/>
            <a:miter lim="800000"/>
            <a:headEnd/>
            <a:tailEnd/>
          </a:ln>
        </p:spPr>
        <p:txBody>
          <a:bodyPr wrap="none">
            <a:spAutoFit/>
          </a:bodyPr>
          <a:lstStyle/>
          <a:p>
            <a:pPr eaLnBrk="0" hangingPunct="0"/>
            <a:r>
              <a:rPr lang="en-US"/>
              <a:t>Computing</a:t>
            </a:r>
            <a:br>
              <a:rPr lang="en-US"/>
            </a:br>
            <a:r>
              <a:rPr lang="en-US"/>
              <a:t>Community</a:t>
            </a:r>
          </a:p>
        </p:txBody>
      </p:sp>
      <p:sp>
        <p:nvSpPr>
          <p:cNvPr id="1576965" name="Cloud" descr="yellow cloud"/>
          <p:cNvSpPr>
            <a:spLocks noChangeAspect="1" noEditPoints="1" noChangeArrowheads="1"/>
          </p:cNvSpPr>
          <p:nvPr/>
        </p:nvSpPr>
        <p:spPr bwMode="auto">
          <a:xfrm>
            <a:off x="2768600" y="2760663"/>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p>
          <a:p>
            <a:pPr eaLnBrk="0" hangingPunct="0">
              <a:defRPr/>
            </a:pPr>
            <a:r>
              <a:rPr lang="en-US"/>
              <a:t>Computational</a:t>
            </a:r>
            <a:br>
              <a:rPr lang="en-US"/>
            </a:br>
            <a:r>
              <a:rPr lang="en-US"/>
              <a:t>     Thinking</a:t>
            </a:r>
          </a:p>
        </p:txBody>
      </p:sp>
      <p:grpSp>
        <p:nvGrpSpPr>
          <p:cNvPr id="2" name="Group 6"/>
          <p:cNvGrpSpPr>
            <a:grpSpLocks/>
          </p:cNvGrpSpPr>
          <p:nvPr/>
        </p:nvGrpSpPr>
        <p:grpSpPr bwMode="auto">
          <a:xfrm>
            <a:off x="903288" y="2687638"/>
            <a:ext cx="1865312" cy="792162"/>
            <a:chOff x="569" y="1693"/>
            <a:chExt cx="1175" cy="499"/>
          </a:xfrm>
        </p:grpSpPr>
        <p:sp>
          <p:nvSpPr>
            <p:cNvPr id="38962" name="Line 7" descr="arrow"/>
            <p:cNvSpPr>
              <a:spLocks noChangeShapeType="1"/>
            </p:cNvSpPr>
            <p:nvPr/>
          </p:nvSpPr>
          <p:spPr bwMode="auto">
            <a:xfrm>
              <a:off x="1427" y="1936"/>
              <a:ext cx="317" cy="256"/>
            </a:xfrm>
            <a:prstGeom prst="line">
              <a:avLst/>
            </a:prstGeom>
            <a:noFill/>
            <a:ln w="9525">
              <a:solidFill>
                <a:schemeClr val="tx1"/>
              </a:solidFill>
              <a:round/>
              <a:headEnd type="triangle" w="med" len="med"/>
              <a:tailEnd type="triangle" w="med" len="med"/>
            </a:ln>
          </p:spPr>
          <p:txBody>
            <a:bodyPr/>
            <a:lstStyle/>
            <a:p>
              <a:endParaRPr lang="en-US"/>
            </a:p>
          </p:txBody>
        </p:sp>
        <p:sp>
          <p:nvSpPr>
            <p:cNvPr id="38963" name="Oval 8" descr="circle"/>
            <p:cNvSpPr>
              <a:spLocks noChangeArrowheads="1"/>
            </p:cNvSpPr>
            <p:nvPr/>
          </p:nvSpPr>
          <p:spPr bwMode="auto">
            <a:xfrm>
              <a:off x="569" y="1693"/>
              <a:ext cx="858" cy="390"/>
            </a:xfrm>
            <a:prstGeom prst="ellipse">
              <a:avLst/>
            </a:prstGeom>
            <a:solidFill>
              <a:srgbClr val="DDDDDD"/>
            </a:solidFill>
            <a:ln w="9525">
              <a:solidFill>
                <a:schemeClr val="tx1"/>
              </a:solidFill>
              <a:round/>
              <a:headEnd/>
              <a:tailEnd/>
            </a:ln>
          </p:spPr>
          <p:txBody>
            <a:bodyPr wrap="none" anchor="ctr"/>
            <a:lstStyle/>
            <a:p>
              <a:pPr eaLnBrk="0" hangingPunct="0"/>
              <a:endParaRPr lang="en-US"/>
            </a:p>
          </p:txBody>
        </p:sp>
        <p:sp>
          <p:nvSpPr>
            <p:cNvPr id="38964" name="Text Box 9"/>
            <p:cNvSpPr txBox="1">
              <a:spLocks noChangeArrowheads="1"/>
            </p:cNvSpPr>
            <p:nvPr/>
          </p:nvSpPr>
          <p:spPr bwMode="auto">
            <a:xfrm>
              <a:off x="646" y="1772"/>
              <a:ext cx="719" cy="231"/>
            </a:xfrm>
            <a:prstGeom prst="rect">
              <a:avLst/>
            </a:prstGeom>
            <a:noFill/>
            <a:ln w="9525">
              <a:noFill/>
              <a:miter lim="800000"/>
              <a:headEnd/>
              <a:tailEnd/>
            </a:ln>
          </p:spPr>
          <p:txBody>
            <a:bodyPr wrap="none">
              <a:spAutoFit/>
            </a:bodyPr>
            <a:lstStyle/>
            <a:p>
              <a:pPr eaLnBrk="0" hangingPunct="0"/>
              <a:r>
                <a:rPr lang="en-US"/>
                <a:t>Rebooting</a:t>
              </a:r>
            </a:p>
          </p:txBody>
        </p:sp>
      </p:grpSp>
      <p:sp>
        <p:nvSpPr>
          <p:cNvPr id="38922" name="Line 10" descr="arrow"/>
          <p:cNvSpPr>
            <a:spLocks noChangeShapeType="1"/>
          </p:cNvSpPr>
          <p:nvPr/>
        </p:nvSpPr>
        <p:spPr bwMode="auto">
          <a:xfrm>
            <a:off x="4211638" y="2416175"/>
            <a:ext cx="0" cy="508000"/>
          </a:xfrm>
          <a:prstGeom prst="line">
            <a:avLst/>
          </a:prstGeom>
          <a:noFill/>
          <a:ln w="9525">
            <a:solidFill>
              <a:schemeClr val="tx1"/>
            </a:solidFill>
            <a:round/>
            <a:headEnd type="triangle" w="med" len="med"/>
            <a:tailEnd type="triangle" w="med" len="med"/>
          </a:ln>
        </p:spPr>
        <p:txBody>
          <a:bodyPr/>
          <a:lstStyle/>
          <a:p>
            <a:endParaRPr lang="en-US"/>
          </a:p>
        </p:txBody>
      </p:sp>
      <p:grpSp>
        <p:nvGrpSpPr>
          <p:cNvPr id="3" name="Group 11"/>
          <p:cNvGrpSpPr>
            <a:grpSpLocks/>
          </p:cNvGrpSpPr>
          <p:nvPr/>
        </p:nvGrpSpPr>
        <p:grpSpPr bwMode="auto">
          <a:xfrm>
            <a:off x="3162300" y="4532313"/>
            <a:ext cx="939800" cy="1195387"/>
            <a:chOff x="1992" y="2855"/>
            <a:chExt cx="592" cy="753"/>
          </a:xfrm>
        </p:grpSpPr>
        <p:sp>
          <p:nvSpPr>
            <p:cNvPr id="38959" name="Oval 12" descr="circle"/>
            <p:cNvSpPr>
              <a:spLocks noChangeArrowheads="1"/>
            </p:cNvSpPr>
            <p:nvPr/>
          </p:nvSpPr>
          <p:spPr bwMode="auto">
            <a:xfrm>
              <a:off x="1992" y="3318"/>
              <a:ext cx="592" cy="290"/>
            </a:xfrm>
            <a:prstGeom prst="ellipse">
              <a:avLst/>
            </a:prstGeom>
            <a:solidFill>
              <a:srgbClr val="DDDDDD"/>
            </a:solidFill>
            <a:ln w="9525">
              <a:solidFill>
                <a:schemeClr val="tx1"/>
              </a:solidFill>
              <a:round/>
              <a:headEnd/>
              <a:tailEnd/>
            </a:ln>
          </p:spPr>
          <p:txBody>
            <a:bodyPr wrap="none" anchor="ctr"/>
            <a:lstStyle/>
            <a:p>
              <a:pPr eaLnBrk="0" hangingPunct="0"/>
              <a:endParaRPr lang="en-US"/>
            </a:p>
          </p:txBody>
        </p:sp>
        <p:sp>
          <p:nvSpPr>
            <p:cNvPr id="38960" name="Line 13" descr="arrow"/>
            <p:cNvSpPr>
              <a:spLocks noChangeShapeType="1"/>
            </p:cNvSpPr>
            <p:nvPr/>
          </p:nvSpPr>
          <p:spPr bwMode="auto">
            <a:xfrm>
              <a:off x="2185" y="2855"/>
              <a:ext cx="19" cy="463"/>
            </a:xfrm>
            <a:prstGeom prst="line">
              <a:avLst/>
            </a:prstGeom>
            <a:noFill/>
            <a:ln w="9525">
              <a:solidFill>
                <a:schemeClr val="tx1"/>
              </a:solidFill>
              <a:round/>
              <a:headEnd/>
              <a:tailEnd type="triangle" w="med" len="med"/>
            </a:ln>
          </p:spPr>
          <p:txBody>
            <a:bodyPr/>
            <a:lstStyle/>
            <a:p>
              <a:endParaRPr lang="en-US"/>
            </a:p>
          </p:txBody>
        </p:sp>
        <p:sp>
          <p:nvSpPr>
            <p:cNvPr id="38961" name="Text Box 14"/>
            <p:cNvSpPr txBox="1">
              <a:spLocks noChangeArrowheads="1"/>
            </p:cNvSpPr>
            <p:nvPr/>
          </p:nvSpPr>
          <p:spPr bwMode="auto">
            <a:xfrm>
              <a:off x="1992" y="3354"/>
              <a:ext cx="510" cy="231"/>
            </a:xfrm>
            <a:prstGeom prst="rect">
              <a:avLst/>
            </a:prstGeom>
            <a:noFill/>
            <a:ln w="9525">
              <a:noFill/>
              <a:miter lim="800000"/>
              <a:headEnd/>
              <a:tailEnd/>
            </a:ln>
          </p:spPr>
          <p:txBody>
            <a:bodyPr wrap="none">
              <a:spAutoFit/>
            </a:bodyPr>
            <a:lstStyle/>
            <a:p>
              <a:pPr eaLnBrk="0" hangingPunct="0"/>
              <a:r>
                <a:rPr lang="en-US"/>
                <a:t>CPATH</a:t>
              </a:r>
            </a:p>
          </p:txBody>
        </p:sp>
      </p:grpSp>
      <p:grpSp>
        <p:nvGrpSpPr>
          <p:cNvPr id="4" name="Group 15"/>
          <p:cNvGrpSpPr>
            <a:grpSpLocks/>
          </p:cNvGrpSpPr>
          <p:nvPr/>
        </p:nvGrpSpPr>
        <p:grpSpPr bwMode="auto">
          <a:xfrm>
            <a:off x="2205038" y="4394200"/>
            <a:ext cx="1131887" cy="1333500"/>
            <a:chOff x="1389" y="2768"/>
            <a:chExt cx="713" cy="840"/>
          </a:xfrm>
        </p:grpSpPr>
        <p:sp>
          <p:nvSpPr>
            <p:cNvPr id="38956" name="Oval 16" descr="circle"/>
            <p:cNvSpPr>
              <a:spLocks noChangeArrowheads="1"/>
            </p:cNvSpPr>
            <p:nvPr/>
          </p:nvSpPr>
          <p:spPr bwMode="auto">
            <a:xfrm>
              <a:off x="1389" y="3318"/>
              <a:ext cx="464" cy="290"/>
            </a:xfrm>
            <a:prstGeom prst="ellipse">
              <a:avLst/>
            </a:prstGeom>
            <a:solidFill>
              <a:srgbClr val="DDDDDD"/>
            </a:solidFill>
            <a:ln w="9525">
              <a:solidFill>
                <a:schemeClr val="tx1"/>
              </a:solidFill>
              <a:round/>
              <a:headEnd/>
              <a:tailEnd/>
            </a:ln>
          </p:spPr>
          <p:txBody>
            <a:bodyPr wrap="none" anchor="ctr"/>
            <a:lstStyle/>
            <a:p>
              <a:pPr eaLnBrk="0" hangingPunct="0"/>
              <a:endParaRPr lang="en-US"/>
            </a:p>
          </p:txBody>
        </p:sp>
        <p:sp>
          <p:nvSpPr>
            <p:cNvPr id="38957" name="Line 17" descr="arrow"/>
            <p:cNvSpPr>
              <a:spLocks noChangeShapeType="1"/>
            </p:cNvSpPr>
            <p:nvPr/>
          </p:nvSpPr>
          <p:spPr bwMode="auto">
            <a:xfrm flipH="1">
              <a:off x="1635" y="2768"/>
              <a:ext cx="467" cy="550"/>
            </a:xfrm>
            <a:prstGeom prst="line">
              <a:avLst/>
            </a:prstGeom>
            <a:noFill/>
            <a:ln w="9525">
              <a:solidFill>
                <a:schemeClr val="tx1"/>
              </a:solidFill>
              <a:round/>
              <a:headEnd/>
              <a:tailEnd type="triangle" w="med" len="med"/>
            </a:ln>
          </p:spPr>
          <p:txBody>
            <a:bodyPr/>
            <a:lstStyle/>
            <a:p>
              <a:endParaRPr lang="en-US"/>
            </a:p>
          </p:txBody>
        </p:sp>
        <p:sp>
          <p:nvSpPr>
            <p:cNvPr id="38958" name="Text Box 18"/>
            <p:cNvSpPr txBox="1">
              <a:spLocks noChangeArrowheads="1"/>
            </p:cNvSpPr>
            <p:nvPr/>
          </p:nvSpPr>
          <p:spPr bwMode="auto">
            <a:xfrm>
              <a:off x="1427" y="3354"/>
              <a:ext cx="345" cy="231"/>
            </a:xfrm>
            <a:prstGeom prst="rect">
              <a:avLst/>
            </a:prstGeom>
            <a:noFill/>
            <a:ln w="9525">
              <a:noFill/>
              <a:miter lim="800000"/>
              <a:headEnd/>
              <a:tailEnd/>
            </a:ln>
          </p:spPr>
          <p:txBody>
            <a:bodyPr wrap="none">
              <a:spAutoFit/>
            </a:bodyPr>
            <a:lstStyle/>
            <a:p>
              <a:pPr eaLnBrk="0" hangingPunct="0"/>
              <a:r>
                <a:rPr lang="en-US"/>
                <a:t>BPC</a:t>
              </a:r>
            </a:p>
          </p:txBody>
        </p:sp>
      </p:grpSp>
      <p:grpSp>
        <p:nvGrpSpPr>
          <p:cNvPr id="5" name="Group 19"/>
          <p:cNvGrpSpPr>
            <a:grpSpLocks/>
          </p:cNvGrpSpPr>
          <p:nvPr/>
        </p:nvGrpSpPr>
        <p:grpSpPr bwMode="auto">
          <a:xfrm>
            <a:off x="5248275" y="1965325"/>
            <a:ext cx="1566863" cy="1108075"/>
            <a:chOff x="3306" y="1238"/>
            <a:chExt cx="987" cy="698"/>
          </a:xfrm>
        </p:grpSpPr>
        <p:sp>
          <p:nvSpPr>
            <p:cNvPr id="38953" name="Oval 20" descr="circle"/>
            <p:cNvSpPr>
              <a:spLocks noChangeArrowheads="1"/>
            </p:cNvSpPr>
            <p:nvPr/>
          </p:nvSpPr>
          <p:spPr bwMode="auto">
            <a:xfrm>
              <a:off x="3306" y="1238"/>
              <a:ext cx="987" cy="455"/>
            </a:xfrm>
            <a:prstGeom prst="ellipse">
              <a:avLst/>
            </a:prstGeom>
            <a:solidFill>
              <a:srgbClr val="DDDDDD"/>
            </a:solidFill>
            <a:ln w="9525">
              <a:solidFill>
                <a:schemeClr val="tx1"/>
              </a:solidFill>
              <a:round/>
              <a:headEnd/>
              <a:tailEnd/>
            </a:ln>
          </p:spPr>
          <p:txBody>
            <a:bodyPr wrap="none" anchor="ctr"/>
            <a:lstStyle/>
            <a:p>
              <a:pPr eaLnBrk="0" hangingPunct="0"/>
              <a:endParaRPr lang="en-US"/>
            </a:p>
          </p:txBody>
        </p:sp>
        <p:sp>
          <p:nvSpPr>
            <p:cNvPr id="38954" name="Text Box 21"/>
            <p:cNvSpPr txBox="1">
              <a:spLocks noChangeArrowheads="1"/>
            </p:cNvSpPr>
            <p:nvPr/>
          </p:nvSpPr>
          <p:spPr bwMode="auto">
            <a:xfrm>
              <a:off x="3599" y="1366"/>
              <a:ext cx="341" cy="231"/>
            </a:xfrm>
            <a:prstGeom prst="rect">
              <a:avLst/>
            </a:prstGeom>
            <a:noFill/>
            <a:ln w="9525">
              <a:noFill/>
              <a:miter lim="800000"/>
              <a:headEnd/>
              <a:tailEnd/>
            </a:ln>
          </p:spPr>
          <p:txBody>
            <a:bodyPr wrap="none">
              <a:spAutoFit/>
            </a:bodyPr>
            <a:lstStyle/>
            <a:p>
              <a:pPr eaLnBrk="0" hangingPunct="0"/>
              <a:r>
                <a:rPr lang="en-US"/>
                <a:t>NSF</a:t>
              </a:r>
            </a:p>
          </p:txBody>
        </p:sp>
        <p:sp>
          <p:nvSpPr>
            <p:cNvPr id="38955" name="Line 22" descr="arrow"/>
            <p:cNvSpPr>
              <a:spLocks noChangeShapeType="1"/>
            </p:cNvSpPr>
            <p:nvPr/>
          </p:nvSpPr>
          <p:spPr bwMode="auto">
            <a:xfrm flipH="1">
              <a:off x="3308" y="1679"/>
              <a:ext cx="291" cy="257"/>
            </a:xfrm>
            <a:prstGeom prst="line">
              <a:avLst/>
            </a:prstGeom>
            <a:noFill/>
            <a:ln w="9525">
              <a:solidFill>
                <a:schemeClr val="tx1"/>
              </a:solidFill>
              <a:round/>
              <a:headEnd/>
              <a:tailEnd type="triangle" w="med" len="med"/>
            </a:ln>
          </p:spPr>
          <p:txBody>
            <a:bodyPr/>
            <a:lstStyle/>
            <a:p>
              <a:endParaRPr lang="en-US"/>
            </a:p>
          </p:txBody>
        </p:sp>
      </p:grpSp>
      <p:grpSp>
        <p:nvGrpSpPr>
          <p:cNvPr id="6" name="Group 23"/>
          <p:cNvGrpSpPr>
            <a:grpSpLocks/>
          </p:cNvGrpSpPr>
          <p:nvPr/>
        </p:nvGrpSpPr>
        <p:grpSpPr bwMode="auto">
          <a:xfrm>
            <a:off x="4581525" y="4462463"/>
            <a:ext cx="1797050" cy="1265237"/>
            <a:chOff x="2886" y="2811"/>
            <a:chExt cx="1132" cy="797"/>
          </a:xfrm>
        </p:grpSpPr>
        <p:sp>
          <p:nvSpPr>
            <p:cNvPr id="38947" name="Oval 24" descr="circle"/>
            <p:cNvSpPr>
              <a:spLocks noChangeArrowheads="1"/>
            </p:cNvSpPr>
            <p:nvPr/>
          </p:nvSpPr>
          <p:spPr bwMode="auto">
            <a:xfrm>
              <a:off x="3308" y="3318"/>
              <a:ext cx="464" cy="290"/>
            </a:xfrm>
            <a:prstGeom prst="ellipse">
              <a:avLst/>
            </a:prstGeom>
            <a:solidFill>
              <a:srgbClr val="DDDDDD"/>
            </a:solidFill>
            <a:ln w="9525">
              <a:solidFill>
                <a:schemeClr val="tx1"/>
              </a:solidFill>
              <a:round/>
              <a:headEnd/>
              <a:tailEnd/>
            </a:ln>
          </p:spPr>
          <p:txBody>
            <a:bodyPr wrap="none" anchor="ctr"/>
            <a:lstStyle/>
            <a:p>
              <a:pPr eaLnBrk="0" hangingPunct="0"/>
              <a:endParaRPr lang="en-US"/>
            </a:p>
          </p:txBody>
        </p:sp>
        <p:sp>
          <p:nvSpPr>
            <p:cNvPr id="38948" name="Line 25" descr="arrow"/>
            <p:cNvSpPr>
              <a:spLocks noChangeShapeType="1"/>
            </p:cNvSpPr>
            <p:nvPr/>
          </p:nvSpPr>
          <p:spPr bwMode="auto">
            <a:xfrm>
              <a:off x="2886" y="2855"/>
              <a:ext cx="420" cy="595"/>
            </a:xfrm>
            <a:prstGeom prst="line">
              <a:avLst/>
            </a:prstGeom>
            <a:noFill/>
            <a:ln w="9525">
              <a:solidFill>
                <a:schemeClr val="tx1"/>
              </a:solidFill>
              <a:round/>
              <a:headEnd/>
              <a:tailEnd type="triangle" w="med" len="med"/>
            </a:ln>
          </p:spPr>
          <p:txBody>
            <a:bodyPr/>
            <a:lstStyle/>
            <a:p>
              <a:endParaRPr lang="en-US"/>
            </a:p>
          </p:txBody>
        </p:sp>
        <p:sp>
          <p:nvSpPr>
            <p:cNvPr id="38949" name="Text Box 26"/>
            <p:cNvSpPr txBox="1">
              <a:spLocks noChangeArrowheads="1"/>
            </p:cNvSpPr>
            <p:nvPr/>
          </p:nvSpPr>
          <p:spPr bwMode="auto">
            <a:xfrm>
              <a:off x="3380" y="3354"/>
              <a:ext cx="273" cy="231"/>
            </a:xfrm>
            <a:prstGeom prst="rect">
              <a:avLst/>
            </a:prstGeom>
            <a:noFill/>
            <a:ln w="9525">
              <a:noFill/>
              <a:miter lim="800000"/>
              <a:headEnd/>
              <a:tailEnd/>
            </a:ln>
          </p:spPr>
          <p:txBody>
            <a:bodyPr wrap="none">
              <a:spAutoFit/>
            </a:bodyPr>
            <a:lstStyle/>
            <a:p>
              <a:pPr eaLnBrk="0" hangingPunct="0"/>
              <a:r>
                <a:rPr lang="en-US"/>
                <a:t>AP</a:t>
              </a:r>
            </a:p>
          </p:txBody>
        </p:sp>
        <p:sp>
          <p:nvSpPr>
            <p:cNvPr id="38950" name="Oval 27" descr="circle"/>
            <p:cNvSpPr>
              <a:spLocks noChangeArrowheads="1"/>
            </p:cNvSpPr>
            <p:nvPr/>
          </p:nvSpPr>
          <p:spPr bwMode="auto">
            <a:xfrm>
              <a:off x="3554" y="3129"/>
              <a:ext cx="464" cy="290"/>
            </a:xfrm>
            <a:prstGeom prst="ellipse">
              <a:avLst/>
            </a:prstGeom>
            <a:solidFill>
              <a:srgbClr val="DDDDDD"/>
            </a:solidFill>
            <a:ln w="9525">
              <a:solidFill>
                <a:schemeClr val="tx1"/>
              </a:solidFill>
              <a:round/>
              <a:headEnd/>
              <a:tailEnd/>
            </a:ln>
          </p:spPr>
          <p:txBody>
            <a:bodyPr wrap="none" anchor="ctr"/>
            <a:lstStyle/>
            <a:p>
              <a:pPr eaLnBrk="0" hangingPunct="0"/>
              <a:endParaRPr lang="en-US"/>
            </a:p>
          </p:txBody>
        </p:sp>
        <p:sp>
          <p:nvSpPr>
            <p:cNvPr id="38951" name="Line 28" descr="arrow"/>
            <p:cNvSpPr>
              <a:spLocks noChangeShapeType="1"/>
            </p:cNvSpPr>
            <p:nvPr/>
          </p:nvSpPr>
          <p:spPr bwMode="auto">
            <a:xfrm>
              <a:off x="2976" y="2811"/>
              <a:ext cx="648" cy="347"/>
            </a:xfrm>
            <a:prstGeom prst="line">
              <a:avLst/>
            </a:prstGeom>
            <a:noFill/>
            <a:ln w="9525">
              <a:solidFill>
                <a:schemeClr val="tx1"/>
              </a:solidFill>
              <a:round/>
              <a:headEnd/>
              <a:tailEnd type="triangle" w="med" len="med"/>
            </a:ln>
          </p:spPr>
          <p:txBody>
            <a:bodyPr/>
            <a:lstStyle/>
            <a:p>
              <a:endParaRPr lang="en-US"/>
            </a:p>
          </p:txBody>
        </p:sp>
        <p:sp>
          <p:nvSpPr>
            <p:cNvPr id="38952" name="Text Box 29"/>
            <p:cNvSpPr txBox="1">
              <a:spLocks noChangeArrowheads="1"/>
            </p:cNvSpPr>
            <p:nvPr/>
          </p:nvSpPr>
          <p:spPr bwMode="auto">
            <a:xfrm>
              <a:off x="3600" y="3158"/>
              <a:ext cx="417" cy="231"/>
            </a:xfrm>
            <a:prstGeom prst="rect">
              <a:avLst/>
            </a:prstGeom>
            <a:noFill/>
            <a:ln w="9525">
              <a:noFill/>
              <a:miter lim="800000"/>
              <a:headEnd/>
              <a:tailEnd/>
            </a:ln>
          </p:spPr>
          <p:txBody>
            <a:bodyPr>
              <a:spAutoFit/>
            </a:bodyPr>
            <a:lstStyle/>
            <a:p>
              <a:pPr eaLnBrk="0" hangingPunct="0"/>
              <a:r>
                <a:rPr lang="en-US"/>
                <a:t>K-12</a:t>
              </a:r>
            </a:p>
          </p:txBody>
        </p:sp>
      </p:grpSp>
      <p:grpSp>
        <p:nvGrpSpPr>
          <p:cNvPr id="7" name="Group 30"/>
          <p:cNvGrpSpPr>
            <a:grpSpLocks/>
          </p:cNvGrpSpPr>
          <p:nvPr/>
        </p:nvGrpSpPr>
        <p:grpSpPr bwMode="auto">
          <a:xfrm>
            <a:off x="5413375" y="2687638"/>
            <a:ext cx="3598863" cy="1519237"/>
            <a:chOff x="3410" y="1693"/>
            <a:chExt cx="2267" cy="957"/>
          </a:xfrm>
        </p:grpSpPr>
        <p:sp>
          <p:nvSpPr>
            <p:cNvPr id="38942" name="Line 31" descr="arrow"/>
            <p:cNvSpPr>
              <a:spLocks noChangeShapeType="1"/>
            </p:cNvSpPr>
            <p:nvPr/>
          </p:nvSpPr>
          <p:spPr bwMode="auto">
            <a:xfrm>
              <a:off x="3410" y="2192"/>
              <a:ext cx="509" cy="256"/>
            </a:xfrm>
            <a:prstGeom prst="line">
              <a:avLst/>
            </a:prstGeom>
            <a:noFill/>
            <a:ln w="9525">
              <a:solidFill>
                <a:schemeClr val="tx1"/>
              </a:solidFill>
              <a:round/>
              <a:headEnd type="triangle" w="med" len="med"/>
              <a:tailEnd type="triangle" w="med" len="med"/>
            </a:ln>
          </p:spPr>
          <p:txBody>
            <a:bodyPr/>
            <a:lstStyle/>
            <a:p>
              <a:endParaRPr lang="en-US"/>
            </a:p>
          </p:txBody>
        </p:sp>
        <p:sp>
          <p:nvSpPr>
            <p:cNvPr id="38943" name="Oval 32" descr="circle"/>
            <p:cNvSpPr>
              <a:spLocks noChangeArrowheads="1"/>
            </p:cNvSpPr>
            <p:nvPr/>
          </p:nvSpPr>
          <p:spPr bwMode="auto">
            <a:xfrm>
              <a:off x="4216" y="1693"/>
              <a:ext cx="1461" cy="406"/>
            </a:xfrm>
            <a:prstGeom prst="ellipse">
              <a:avLst/>
            </a:prstGeom>
            <a:noFill/>
            <a:ln w="9525">
              <a:solidFill>
                <a:schemeClr val="tx1"/>
              </a:solidFill>
              <a:round/>
              <a:headEnd/>
              <a:tailEnd/>
            </a:ln>
          </p:spPr>
          <p:txBody>
            <a:bodyPr wrap="none" anchor="ctr"/>
            <a:lstStyle/>
            <a:p>
              <a:pPr eaLnBrk="0" hangingPunct="0"/>
              <a:endParaRPr lang="en-US"/>
            </a:p>
          </p:txBody>
        </p:sp>
        <p:sp>
          <p:nvSpPr>
            <p:cNvPr id="38944" name="Text Box 33"/>
            <p:cNvSpPr txBox="1">
              <a:spLocks noChangeArrowheads="1"/>
            </p:cNvSpPr>
            <p:nvPr/>
          </p:nvSpPr>
          <p:spPr bwMode="auto">
            <a:xfrm>
              <a:off x="4239" y="1772"/>
              <a:ext cx="1283" cy="231"/>
            </a:xfrm>
            <a:prstGeom prst="rect">
              <a:avLst/>
            </a:prstGeom>
            <a:noFill/>
            <a:ln w="9525">
              <a:noFill/>
              <a:miter lim="800000"/>
              <a:headEnd/>
              <a:tailEnd/>
            </a:ln>
          </p:spPr>
          <p:txBody>
            <a:bodyPr wrap="none">
              <a:spAutoFit/>
            </a:bodyPr>
            <a:lstStyle/>
            <a:p>
              <a:pPr eaLnBrk="0" hangingPunct="0"/>
              <a:r>
                <a:rPr lang="en-US"/>
                <a:t>National Academies</a:t>
              </a:r>
            </a:p>
          </p:txBody>
        </p:sp>
        <p:sp>
          <p:nvSpPr>
            <p:cNvPr id="38945" name="Oval 34" descr="circle"/>
            <p:cNvSpPr>
              <a:spLocks noChangeArrowheads="1"/>
            </p:cNvSpPr>
            <p:nvPr/>
          </p:nvSpPr>
          <p:spPr bwMode="auto">
            <a:xfrm>
              <a:off x="3919" y="2246"/>
              <a:ext cx="805" cy="404"/>
            </a:xfrm>
            <a:prstGeom prst="ellipse">
              <a:avLst/>
            </a:prstGeom>
            <a:solidFill>
              <a:srgbClr val="DDDDDD"/>
            </a:solidFill>
            <a:ln w="9525">
              <a:solidFill>
                <a:schemeClr val="tx1"/>
              </a:solidFill>
              <a:round/>
              <a:headEnd/>
              <a:tailEnd/>
            </a:ln>
          </p:spPr>
          <p:txBody>
            <a:bodyPr wrap="none" anchor="ctr"/>
            <a:lstStyle/>
            <a:p>
              <a:pPr eaLnBrk="0" hangingPunct="0"/>
              <a:endParaRPr lang="en-US"/>
            </a:p>
          </p:txBody>
        </p:sp>
        <p:sp>
          <p:nvSpPr>
            <p:cNvPr id="38946" name="Text Box 35"/>
            <p:cNvSpPr txBox="1">
              <a:spLocks noChangeArrowheads="1"/>
            </p:cNvSpPr>
            <p:nvPr/>
          </p:nvSpPr>
          <p:spPr bwMode="auto">
            <a:xfrm>
              <a:off x="3919" y="2334"/>
              <a:ext cx="750" cy="231"/>
            </a:xfrm>
            <a:prstGeom prst="rect">
              <a:avLst/>
            </a:prstGeom>
            <a:noFill/>
            <a:ln w="9525">
              <a:noFill/>
              <a:miter lim="800000"/>
              <a:headEnd/>
              <a:tailEnd/>
            </a:ln>
          </p:spPr>
          <p:txBody>
            <a:bodyPr wrap="none">
              <a:spAutoFit/>
            </a:bodyPr>
            <a:lstStyle/>
            <a:p>
              <a:pPr eaLnBrk="0" hangingPunct="0"/>
              <a:r>
                <a:rPr lang="en-US"/>
                <a:t>workshops</a:t>
              </a:r>
            </a:p>
          </p:txBody>
        </p:sp>
      </p:grpSp>
      <p:grpSp>
        <p:nvGrpSpPr>
          <p:cNvPr id="8" name="Group 36"/>
          <p:cNvGrpSpPr>
            <a:grpSpLocks/>
          </p:cNvGrpSpPr>
          <p:nvPr/>
        </p:nvGrpSpPr>
        <p:grpSpPr bwMode="auto">
          <a:xfrm>
            <a:off x="7151688" y="1019175"/>
            <a:ext cx="1063625" cy="549275"/>
            <a:chOff x="4505" y="642"/>
            <a:chExt cx="670" cy="346"/>
          </a:xfrm>
        </p:grpSpPr>
        <p:sp>
          <p:nvSpPr>
            <p:cNvPr id="38940" name="Text Box 37"/>
            <p:cNvSpPr txBox="1">
              <a:spLocks noChangeArrowheads="1"/>
            </p:cNvSpPr>
            <p:nvPr/>
          </p:nvSpPr>
          <p:spPr bwMode="auto">
            <a:xfrm>
              <a:off x="4505" y="701"/>
              <a:ext cx="589" cy="231"/>
            </a:xfrm>
            <a:prstGeom prst="rect">
              <a:avLst/>
            </a:prstGeom>
            <a:noFill/>
            <a:ln w="9525">
              <a:noFill/>
              <a:miter lim="800000"/>
              <a:headEnd/>
              <a:tailEnd/>
            </a:ln>
          </p:spPr>
          <p:txBody>
            <a:bodyPr wrap="none">
              <a:spAutoFit/>
            </a:bodyPr>
            <a:lstStyle/>
            <a:p>
              <a:pPr eaLnBrk="0" hangingPunct="0"/>
              <a:r>
                <a:rPr lang="en-US"/>
                <a:t>ACM-Ed</a:t>
              </a:r>
            </a:p>
          </p:txBody>
        </p:sp>
        <p:sp>
          <p:nvSpPr>
            <p:cNvPr id="38941" name="Oval 38" descr="circle"/>
            <p:cNvSpPr>
              <a:spLocks noChangeArrowheads="1"/>
            </p:cNvSpPr>
            <p:nvPr/>
          </p:nvSpPr>
          <p:spPr bwMode="auto">
            <a:xfrm>
              <a:off x="4505" y="642"/>
              <a:ext cx="670" cy="346"/>
            </a:xfrm>
            <a:prstGeom prst="ellipse">
              <a:avLst/>
            </a:prstGeom>
            <a:noFill/>
            <a:ln w="9525">
              <a:solidFill>
                <a:schemeClr val="tx1"/>
              </a:solidFill>
              <a:round/>
              <a:headEnd/>
              <a:tailEnd/>
            </a:ln>
          </p:spPr>
          <p:txBody>
            <a:bodyPr wrap="none" anchor="ctr"/>
            <a:lstStyle/>
            <a:p>
              <a:pPr eaLnBrk="0" hangingPunct="0"/>
              <a:endParaRPr lang="en-US"/>
            </a:p>
          </p:txBody>
        </p:sp>
      </p:grpSp>
      <p:grpSp>
        <p:nvGrpSpPr>
          <p:cNvPr id="9" name="Group 39"/>
          <p:cNvGrpSpPr>
            <a:grpSpLocks/>
          </p:cNvGrpSpPr>
          <p:nvPr/>
        </p:nvGrpSpPr>
        <p:grpSpPr bwMode="auto">
          <a:xfrm>
            <a:off x="5829300" y="1293813"/>
            <a:ext cx="1255713" cy="369887"/>
            <a:chOff x="3672" y="815"/>
            <a:chExt cx="791" cy="233"/>
          </a:xfrm>
        </p:grpSpPr>
        <p:sp>
          <p:nvSpPr>
            <p:cNvPr id="38938" name="Text Box 40"/>
            <p:cNvSpPr txBox="1">
              <a:spLocks noChangeArrowheads="1"/>
            </p:cNvSpPr>
            <p:nvPr/>
          </p:nvSpPr>
          <p:spPr bwMode="auto">
            <a:xfrm>
              <a:off x="3772" y="817"/>
              <a:ext cx="468" cy="231"/>
            </a:xfrm>
            <a:prstGeom prst="rect">
              <a:avLst/>
            </a:prstGeom>
            <a:noFill/>
            <a:ln w="9525">
              <a:noFill/>
              <a:miter lim="800000"/>
              <a:headEnd/>
              <a:tailEnd/>
            </a:ln>
          </p:spPr>
          <p:txBody>
            <a:bodyPr wrap="none">
              <a:spAutoFit/>
            </a:bodyPr>
            <a:lstStyle/>
            <a:p>
              <a:pPr eaLnBrk="0" hangingPunct="0"/>
              <a:r>
                <a:rPr lang="en-US"/>
                <a:t>CRA-E</a:t>
              </a:r>
            </a:p>
          </p:txBody>
        </p:sp>
        <p:sp>
          <p:nvSpPr>
            <p:cNvPr id="38939" name="Oval 41" descr="circle"/>
            <p:cNvSpPr>
              <a:spLocks noChangeArrowheads="1"/>
            </p:cNvSpPr>
            <p:nvPr/>
          </p:nvSpPr>
          <p:spPr bwMode="auto">
            <a:xfrm>
              <a:off x="3672" y="815"/>
              <a:ext cx="791" cy="231"/>
            </a:xfrm>
            <a:prstGeom prst="ellipse">
              <a:avLst/>
            </a:prstGeom>
            <a:noFill/>
            <a:ln w="9525">
              <a:solidFill>
                <a:schemeClr val="tx1"/>
              </a:solidFill>
              <a:round/>
              <a:headEnd/>
              <a:tailEnd/>
            </a:ln>
          </p:spPr>
          <p:txBody>
            <a:bodyPr wrap="none" anchor="ctr"/>
            <a:lstStyle/>
            <a:p>
              <a:pPr eaLnBrk="0" hangingPunct="0"/>
              <a:endParaRPr lang="en-US"/>
            </a:p>
          </p:txBody>
        </p:sp>
      </p:grpSp>
      <p:grpSp>
        <p:nvGrpSpPr>
          <p:cNvPr id="10" name="Group 42"/>
          <p:cNvGrpSpPr>
            <a:grpSpLocks/>
          </p:cNvGrpSpPr>
          <p:nvPr/>
        </p:nvGrpSpPr>
        <p:grpSpPr bwMode="auto">
          <a:xfrm>
            <a:off x="7315200" y="1681163"/>
            <a:ext cx="1255713" cy="369887"/>
            <a:chOff x="4608" y="1059"/>
            <a:chExt cx="791" cy="233"/>
          </a:xfrm>
        </p:grpSpPr>
        <p:sp>
          <p:nvSpPr>
            <p:cNvPr id="38936" name="Text Box 43"/>
            <p:cNvSpPr txBox="1">
              <a:spLocks noChangeArrowheads="1"/>
            </p:cNvSpPr>
            <p:nvPr/>
          </p:nvSpPr>
          <p:spPr bwMode="auto">
            <a:xfrm>
              <a:off x="4779" y="1061"/>
              <a:ext cx="412" cy="231"/>
            </a:xfrm>
            <a:prstGeom prst="rect">
              <a:avLst/>
            </a:prstGeom>
            <a:noFill/>
            <a:ln w="9525">
              <a:noFill/>
              <a:miter lim="800000"/>
              <a:headEnd/>
              <a:tailEnd/>
            </a:ln>
          </p:spPr>
          <p:txBody>
            <a:bodyPr wrap="none">
              <a:spAutoFit/>
            </a:bodyPr>
            <a:lstStyle/>
            <a:p>
              <a:pPr eaLnBrk="0" hangingPunct="0"/>
              <a:r>
                <a:rPr lang="en-US"/>
                <a:t>CSTA</a:t>
              </a:r>
            </a:p>
          </p:txBody>
        </p:sp>
        <p:sp>
          <p:nvSpPr>
            <p:cNvPr id="38937" name="Oval 44" descr="circle"/>
            <p:cNvSpPr>
              <a:spLocks noChangeArrowheads="1"/>
            </p:cNvSpPr>
            <p:nvPr/>
          </p:nvSpPr>
          <p:spPr bwMode="auto">
            <a:xfrm>
              <a:off x="4608" y="1059"/>
              <a:ext cx="791" cy="231"/>
            </a:xfrm>
            <a:prstGeom prst="ellipse">
              <a:avLst/>
            </a:prstGeom>
            <a:noFill/>
            <a:ln w="9525">
              <a:solidFill>
                <a:schemeClr val="tx1"/>
              </a:solidFill>
              <a:round/>
              <a:headEnd/>
              <a:tailEnd/>
            </a:ln>
          </p:spPr>
          <p:txBody>
            <a:bodyPr wrap="none" anchor="ctr"/>
            <a:lstStyle/>
            <a:p>
              <a:pPr eaLnBrk="0" hangingPunct="0"/>
              <a:endParaRPr lang="en-US"/>
            </a:p>
          </p:txBody>
        </p:sp>
      </p:grpSp>
      <p:sp>
        <p:nvSpPr>
          <p:cNvPr id="38931" name="Text Box 45"/>
          <p:cNvSpPr txBox="1">
            <a:spLocks noChangeArrowheads="1"/>
          </p:cNvSpPr>
          <p:nvPr/>
        </p:nvSpPr>
        <p:spPr bwMode="auto">
          <a:xfrm>
            <a:off x="6376988" y="4322763"/>
            <a:ext cx="2767012" cy="2463800"/>
          </a:xfrm>
          <a:prstGeom prst="rect">
            <a:avLst/>
          </a:prstGeom>
          <a:noFill/>
          <a:ln w="9525">
            <a:noFill/>
            <a:miter lim="800000"/>
            <a:headEnd/>
            <a:tailEnd/>
          </a:ln>
        </p:spPr>
        <p:txBody>
          <a:bodyPr>
            <a:spAutoFit/>
          </a:bodyPr>
          <a:lstStyle/>
          <a:p>
            <a:pPr eaLnBrk="0" hangingPunct="0"/>
            <a:r>
              <a:rPr lang="en-US" sz="1400" u="sng"/>
              <a:t>CSTB “CT for Everyone” Steering Committee</a:t>
            </a:r>
          </a:p>
          <a:p>
            <a:pPr eaLnBrk="0" hangingPunct="0">
              <a:buFontTx/>
              <a:buChar char="•"/>
            </a:pPr>
            <a:r>
              <a:rPr lang="en-US" sz="1400"/>
              <a:t> Marcia Linn, Berkeley</a:t>
            </a:r>
          </a:p>
          <a:p>
            <a:pPr eaLnBrk="0" hangingPunct="0">
              <a:buFontTx/>
              <a:buChar char="•"/>
            </a:pPr>
            <a:r>
              <a:rPr lang="en-US" sz="1400"/>
              <a:t> Al Aho, Columbia</a:t>
            </a:r>
          </a:p>
          <a:p>
            <a:pPr eaLnBrk="0" hangingPunct="0">
              <a:buFontTx/>
              <a:buChar char="•"/>
            </a:pPr>
            <a:r>
              <a:rPr lang="en-US" sz="1400"/>
              <a:t> Brian Blake, Georgetown</a:t>
            </a:r>
          </a:p>
          <a:p>
            <a:pPr eaLnBrk="0" hangingPunct="0">
              <a:buFontTx/>
              <a:buChar char="•"/>
            </a:pPr>
            <a:r>
              <a:rPr lang="en-US" sz="1400"/>
              <a:t> Bob Constable, Cornell</a:t>
            </a:r>
          </a:p>
          <a:p>
            <a:pPr eaLnBrk="0" hangingPunct="0">
              <a:buFontTx/>
              <a:buChar char="•"/>
            </a:pPr>
            <a:r>
              <a:rPr lang="en-US" sz="1400"/>
              <a:t> Yasmin Kafai, U Penn</a:t>
            </a:r>
          </a:p>
          <a:p>
            <a:pPr eaLnBrk="0" hangingPunct="0">
              <a:buFontTx/>
              <a:buChar char="•"/>
            </a:pPr>
            <a:r>
              <a:rPr lang="en-US" sz="1400"/>
              <a:t> Janet Kolodner, Georgia Tech</a:t>
            </a:r>
          </a:p>
          <a:p>
            <a:pPr eaLnBrk="0" hangingPunct="0">
              <a:buFontTx/>
              <a:buChar char="•"/>
            </a:pPr>
            <a:r>
              <a:rPr lang="en-US" sz="1400"/>
              <a:t> Larry Snyder, U Washington</a:t>
            </a:r>
          </a:p>
          <a:p>
            <a:pPr eaLnBrk="0" hangingPunct="0">
              <a:buFontTx/>
              <a:buChar char="•"/>
            </a:pPr>
            <a:r>
              <a:rPr lang="en-US" sz="1400"/>
              <a:t> Uri Wilensky, Northwestern</a:t>
            </a:r>
          </a:p>
          <a:p>
            <a:pPr eaLnBrk="0" hangingPunct="0"/>
            <a:endParaRPr lang="en-US" sz="1600"/>
          </a:p>
        </p:txBody>
      </p:sp>
      <p:grpSp>
        <p:nvGrpSpPr>
          <p:cNvPr id="11" name="Group 46"/>
          <p:cNvGrpSpPr>
            <a:grpSpLocks/>
          </p:cNvGrpSpPr>
          <p:nvPr/>
        </p:nvGrpSpPr>
        <p:grpSpPr bwMode="auto">
          <a:xfrm>
            <a:off x="6970713" y="2165350"/>
            <a:ext cx="1997075" cy="430213"/>
            <a:chOff x="4391" y="1364"/>
            <a:chExt cx="1258" cy="271"/>
          </a:xfrm>
        </p:grpSpPr>
        <p:sp>
          <p:nvSpPr>
            <p:cNvPr id="38934" name="Oval 47" descr="circle"/>
            <p:cNvSpPr>
              <a:spLocks noChangeArrowheads="1"/>
            </p:cNvSpPr>
            <p:nvPr/>
          </p:nvSpPr>
          <p:spPr bwMode="auto">
            <a:xfrm>
              <a:off x="4391" y="1364"/>
              <a:ext cx="1258" cy="271"/>
            </a:xfrm>
            <a:prstGeom prst="ellipse">
              <a:avLst/>
            </a:prstGeom>
            <a:noFill/>
            <a:ln w="9525">
              <a:solidFill>
                <a:schemeClr val="tx1"/>
              </a:solidFill>
              <a:round/>
              <a:headEnd/>
              <a:tailEnd/>
            </a:ln>
          </p:spPr>
          <p:txBody>
            <a:bodyPr wrap="none" anchor="ctr"/>
            <a:lstStyle/>
            <a:p>
              <a:pPr eaLnBrk="0" hangingPunct="0"/>
              <a:endParaRPr lang="en-US"/>
            </a:p>
          </p:txBody>
        </p:sp>
        <p:sp>
          <p:nvSpPr>
            <p:cNvPr id="38935" name="Text Box 48"/>
            <p:cNvSpPr txBox="1">
              <a:spLocks noChangeArrowheads="1"/>
            </p:cNvSpPr>
            <p:nvPr/>
          </p:nvSpPr>
          <p:spPr bwMode="auto">
            <a:xfrm>
              <a:off x="4463" y="1366"/>
              <a:ext cx="929" cy="231"/>
            </a:xfrm>
            <a:prstGeom prst="rect">
              <a:avLst/>
            </a:prstGeom>
            <a:noFill/>
            <a:ln w="9525">
              <a:noFill/>
              <a:miter lim="800000"/>
              <a:headEnd/>
              <a:tailEnd/>
            </a:ln>
          </p:spPr>
          <p:txBody>
            <a:bodyPr wrap="none">
              <a:spAutoFit/>
            </a:bodyPr>
            <a:lstStyle/>
            <a:p>
              <a:pPr eaLnBrk="0" hangingPunct="0"/>
              <a:r>
                <a:rPr lang="en-US"/>
                <a:t>College Board</a:t>
              </a:r>
            </a:p>
          </p:txBody>
        </p:sp>
      </p:grpSp>
      <p:sp>
        <p:nvSpPr>
          <p:cNvPr id="38933" name="Text Box 49" descr="red box"/>
          <p:cNvSpPr txBox="1">
            <a:spLocks noChangeArrowheads="1"/>
          </p:cNvSpPr>
          <p:nvPr/>
        </p:nvSpPr>
        <p:spPr bwMode="auto">
          <a:xfrm>
            <a:off x="320675" y="1203325"/>
            <a:ext cx="2557463" cy="1349375"/>
          </a:xfrm>
          <a:prstGeom prst="rect">
            <a:avLst/>
          </a:prstGeom>
          <a:noFill/>
          <a:ln w="38100">
            <a:solidFill>
              <a:srgbClr val="FF0000"/>
            </a:solidFill>
            <a:miter lim="800000"/>
            <a:headEnd/>
            <a:tailEnd/>
          </a:ln>
        </p:spPr>
        <p:txBody>
          <a:bodyPr wrap="none">
            <a:spAutoFit/>
          </a:bodyPr>
          <a:lstStyle/>
          <a:p>
            <a:pPr marL="457200" indent="-457200" eaLnBrk="0" hangingPunct="0"/>
            <a:r>
              <a:rPr lang="en-US" sz="2000" b="1"/>
              <a:t>    FY09 Highlights</a:t>
            </a:r>
          </a:p>
          <a:p>
            <a:pPr marL="457200" indent="-457200" eaLnBrk="0" hangingPunct="0">
              <a:buFontTx/>
              <a:buAutoNum type="arabicPeriod"/>
            </a:pPr>
            <a:r>
              <a:rPr lang="en-US" sz="2000" b="1"/>
              <a:t>College Board: AP</a:t>
            </a:r>
          </a:p>
          <a:p>
            <a:pPr marL="457200" indent="-457200" eaLnBrk="0" hangingPunct="0">
              <a:buFontTx/>
              <a:buAutoNum type="arabicPeriod"/>
            </a:pPr>
            <a:r>
              <a:rPr lang="en-US" sz="2000" b="1"/>
              <a:t> 10,000 x 10,000</a:t>
            </a:r>
          </a:p>
          <a:p>
            <a:pPr marL="457200" indent="-457200" eaLnBrk="0" hangingPunct="0">
              <a:buFontTx/>
              <a:buAutoNum type="arabicPeriod"/>
            </a:pPr>
            <a:r>
              <a:rPr lang="en-US" sz="2000" b="1"/>
              <a:t> “C” in STEM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3"/>
          <p:cNvSpPr>
            <a:spLocks noGrp="1"/>
          </p:cNvSpPr>
          <p:nvPr>
            <p:ph type="sldNum" sz="quarter" idx="10"/>
          </p:nvPr>
        </p:nvSpPr>
        <p:spPr>
          <a:noFill/>
        </p:spPr>
        <p:txBody>
          <a:bodyPr/>
          <a:lstStyle/>
          <a:p>
            <a:fld id="{74942489-BBB1-43FF-89A5-65E3DF4CCD24}" type="slidenum">
              <a:rPr lang="en-US" smtClean="0"/>
              <a:pPr/>
              <a:t>56</a:t>
            </a:fld>
            <a:endParaRPr lang="en-US" sz="1400" smtClean="0"/>
          </a:p>
        </p:txBody>
      </p:sp>
      <p:sp>
        <p:nvSpPr>
          <p:cNvPr id="74754" name="Date Placeholder 4"/>
          <p:cNvSpPr>
            <a:spLocks noGrp="1"/>
          </p:cNvSpPr>
          <p:nvPr>
            <p:ph type="dt" sz="quarter" idx="11"/>
          </p:nvPr>
        </p:nvSpPr>
        <p:spPr>
          <a:noFill/>
        </p:spPr>
        <p:txBody>
          <a:bodyPr/>
          <a:lstStyle/>
          <a:p>
            <a:r>
              <a:rPr lang="en-US" smtClean="0"/>
              <a:t>CISE Overview</a:t>
            </a:r>
          </a:p>
        </p:txBody>
      </p:sp>
      <p:sp>
        <p:nvSpPr>
          <p:cNvPr id="74755" name="Footer Placeholder 5"/>
          <p:cNvSpPr>
            <a:spLocks noGrp="1"/>
          </p:cNvSpPr>
          <p:nvPr>
            <p:ph type="ftr" sz="quarter" idx="12"/>
          </p:nvPr>
        </p:nvSpPr>
        <p:spPr>
          <a:noFill/>
        </p:spPr>
        <p:txBody>
          <a:bodyPr/>
          <a:lstStyle/>
          <a:p>
            <a:r>
              <a:rPr lang="en-US" smtClean="0"/>
              <a:t>Jeannette M. Wing</a:t>
            </a:r>
          </a:p>
        </p:txBody>
      </p:sp>
      <p:sp>
        <p:nvSpPr>
          <p:cNvPr id="74756" name="Rectangle 2"/>
          <p:cNvSpPr>
            <a:spLocks noGrp="1" noChangeArrowheads="1"/>
          </p:cNvSpPr>
          <p:nvPr>
            <p:ph type="title"/>
          </p:nvPr>
        </p:nvSpPr>
        <p:spPr/>
        <p:txBody>
          <a:bodyPr/>
          <a:lstStyle/>
          <a:p>
            <a:r>
              <a:rPr lang="en-US" smtClean="0"/>
              <a:t>Adding “C” to STEM</a:t>
            </a:r>
          </a:p>
        </p:txBody>
      </p:sp>
      <p:sp>
        <p:nvSpPr>
          <p:cNvPr id="74757" name="Rectangle 3"/>
          <p:cNvSpPr>
            <a:spLocks noGrp="1" noChangeArrowheads="1"/>
          </p:cNvSpPr>
          <p:nvPr>
            <p:ph type="body" idx="1"/>
          </p:nvPr>
        </p:nvSpPr>
        <p:spPr>
          <a:xfrm>
            <a:off x="190500" y="927100"/>
            <a:ext cx="8775700" cy="5257800"/>
          </a:xfrm>
        </p:spPr>
        <p:txBody>
          <a:bodyPr/>
          <a:lstStyle/>
          <a:p>
            <a:endParaRPr lang="en-US" smtClean="0"/>
          </a:p>
          <a:p>
            <a:pPr algn="ctr">
              <a:buFontTx/>
              <a:buNone/>
            </a:pPr>
            <a:r>
              <a:rPr lang="en-US" smtClean="0"/>
              <a:t>STEM = Science, Technology, Engineering, and Mathematics</a:t>
            </a:r>
            <a:endParaRPr lang="en-US" smtClean="0">
              <a:solidFill>
                <a:schemeClr val="hlink"/>
              </a:solidFill>
            </a:endParaRPr>
          </a:p>
          <a:p>
            <a:endParaRPr lang="en-US" smtClean="0"/>
          </a:p>
          <a:p>
            <a:r>
              <a:rPr lang="en-US" smtClean="0"/>
              <a:t>Time is right.</a:t>
            </a:r>
          </a:p>
          <a:p>
            <a:pPr lvl="1"/>
            <a:r>
              <a:rPr lang="en-US" smtClean="0"/>
              <a:t>Society needs more STEM-capable students and teachers.</a:t>
            </a:r>
          </a:p>
          <a:p>
            <a:pPr lvl="1"/>
            <a:r>
              <a:rPr lang="en-US" smtClean="0"/>
              <a:t>The Administration understands the importance of STEM.</a:t>
            </a:r>
          </a:p>
          <a:p>
            <a:r>
              <a:rPr lang="en-US" smtClean="0"/>
              <a:t>Hill Event to promote this vision</a:t>
            </a:r>
          </a:p>
          <a:p>
            <a:pPr lvl="1"/>
            <a:r>
              <a:rPr lang="en-US" smtClean="0"/>
              <a:t>Wed, May 29, 2009 12:00 - 1:30 PM B339 Rayburn House Office Building</a:t>
            </a:r>
          </a:p>
          <a:p>
            <a:r>
              <a:rPr lang="en-US" smtClean="0"/>
              <a:t>Computer Science Education Week</a:t>
            </a:r>
          </a:p>
          <a:p>
            <a:pPr lvl="1"/>
            <a:r>
              <a:rPr lang="en-US" smtClean="0"/>
              <a:t>December 5-11, 2009</a:t>
            </a:r>
          </a:p>
          <a:p>
            <a:pPr lvl="1"/>
            <a:r>
              <a:rPr lang="en-US" smtClean="0"/>
              <a:t>Designation by US House of Representatives</a:t>
            </a:r>
          </a:p>
        </p:txBody>
      </p:sp>
      <p:pic>
        <p:nvPicPr>
          <p:cNvPr id="74758" name="Picture 4" descr="logos of various sponsors"/>
          <p:cNvPicPr>
            <a:picLocks noChangeAspect="1" noChangeArrowheads="1"/>
          </p:cNvPicPr>
          <p:nvPr/>
        </p:nvPicPr>
        <p:blipFill>
          <a:blip r:embed="rId2" cstate="print"/>
          <a:srcRect/>
          <a:stretch>
            <a:fillRect/>
          </a:stretch>
        </p:blipFill>
        <p:spPr bwMode="auto">
          <a:xfrm>
            <a:off x="0" y="5419725"/>
            <a:ext cx="9144000" cy="153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ctrTitle"/>
          </p:nvPr>
        </p:nvSpPr>
        <p:spPr>
          <a:xfrm>
            <a:off x="685800" y="2768600"/>
            <a:ext cx="7772400" cy="1470025"/>
          </a:xfrm>
        </p:spPr>
        <p:txBody>
          <a:bodyPr/>
          <a:lstStyle/>
          <a:p>
            <a:pPr algn="ctr"/>
            <a:r>
              <a:rPr lang="en-US" sz="3600" smtClean="0"/>
              <a:t>Looking Ahead to FY11 and Beyond</a:t>
            </a:r>
            <a:br>
              <a:rPr lang="en-US" sz="3600" smtClean="0"/>
            </a:br>
            <a:r>
              <a:rPr lang="en-US" sz="3600" smtClean="0"/>
              <a:t>in Computing</a:t>
            </a:r>
            <a:br>
              <a:rPr lang="en-US" sz="3600" smtClean="0"/>
            </a:br>
            <a:r>
              <a:rPr lang="en-US" sz="3600" smtClean="0"/>
              <a:t/>
            </a:r>
            <a:br>
              <a:rPr lang="en-US" sz="3600" smtClean="0"/>
            </a:br>
            <a:endParaRPr lang="en-US" sz="3600" b="1"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3"/>
          <p:cNvSpPr>
            <a:spLocks noGrp="1"/>
          </p:cNvSpPr>
          <p:nvPr>
            <p:ph type="sldNum" sz="quarter" idx="10"/>
          </p:nvPr>
        </p:nvSpPr>
        <p:spPr>
          <a:noFill/>
        </p:spPr>
        <p:txBody>
          <a:bodyPr/>
          <a:lstStyle/>
          <a:p>
            <a:fld id="{17530C1C-B8DB-43BA-8FC4-59A719AD632F}" type="slidenum">
              <a:rPr lang="en-US" smtClean="0"/>
              <a:pPr/>
              <a:t>58</a:t>
            </a:fld>
            <a:endParaRPr lang="en-US" sz="1400" smtClean="0"/>
          </a:p>
        </p:txBody>
      </p:sp>
      <p:sp>
        <p:nvSpPr>
          <p:cNvPr id="82946" name="Date Placeholder 4"/>
          <p:cNvSpPr>
            <a:spLocks noGrp="1"/>
          </p:cNvSpPr>
          <p:nvPr>
            <p:ph type="dt" sz="quarter" idx="11"/>
          </p:nvPr>
        </p:nvSpPr>
        <p:spPr>
          <a:noFill/>
        </p:spPr>
        <p:txBody>
          <a:bodyPr/>
          <a:lstStyle/>
          <a:p>
            <a:r>
              <a:rPr lang="en-US" smtClean="0"/>
              <a:t>CISE Overview</a:t>
            </a:r>
          </a:p>
        </p:txBody>
      </p:sp>
      <p:sp>
        <p:nvSpPr>
          <p:cNvPr id="82947" name="Footer Placeholder 5"/>
          <p:cNvSpPr>
            <a:spLocks noGrp="1"/>
          </p:cNvSpPr>
          <p:nvPr>
            <p:ph type="ftr" sz="quarter" idx="12"/>
          </p:nvPr>
        </p:nvSpPr>
        <p:spPr>
          <a:noFill/>
        </p:spPr>
        <p:txBody>
          <a:bodyPr/>
          <a:lstStyle/>
          <a:p>
            <a:r>
              <a:rPr lang="en-US" smtClean="0"/>
              <a:t>Jeannette M. Wing</a:t>
            </a:r>
          </a:p>
        </p:txBody>
      </p:sp>
      <p:sp>
        <p:nvSpPr>
          <p:cNvPr id="82948" name="Rectangle 2"/>
          <p:cNvSpPr>
            <a:spLocks noGrp="1" noChangeArrowheads="1"/>
          </p:cNvSpPr>
          <p:nvPr>
            <p:ph type="title"/>
          </p:nvPr>
        </p:nvSpPr>
        <p:spPr/>
        <p:txBody>
          <a:bodyPr/>
          <a:lstStyle/>
          <a:p>
            <a:r>
              <a:rPr lang="en-US" sz="2800" smtClean="0">
                <a:solidFill>
                  <a:srgbClr val="00BC00"/>
                </a:solidFill>
              </a:rPr>
              <a:t>IT and Sustainability (Energy, Environment, Climate)</a:t>
            </a:r>
          </a:p>
        </p:txBody>
      </p:sp>
      <p:sp>
        <p:nvSpPr>
          <p:cNvPr id="82949" name="Rectangle 3"/>
          <p:cNvSpPr>
            <a:spLocks noGrp="1" noChangeArrowheads="1"/>
          </p:cNvSpPr>
          <p:nvPr>
            <p:ph type="body" idx="1"/>
          </p:nvPr>
        </p:nvSpPr>
        <p:spPr>
          <a:xfrm>
            <a:off x="312738" y="831850"/>
            <a:ext cx="8543925" cy="5743575"/>
          </a:xfrm>
        </p:spPr>
        <p:txBody>
          <a:bodyPr/>
          <a:lstStyle/>
          <a:p>
            <a:pPr algn="ctr">
              <a:lnSpc>
                <a:spcPct val="80000"/>
              </a:lnSpc>
              <a:buFontTx/>
              <a:buNone/>
            </a:pPr>
            <a:r>
              <a:rPr lang="en-US" sz="2000" smtClean="0">
                <a:solidFill>
                  <a:srgbClr val="00BC00"/>
                </a:solidFill>
              </a:rPr>
              <a:t>IT as part of the problem and IT as part of the solution</a:t>
            </a:r>
          </a:p>
          <a:p>
            <a:pPr algn="ctr">
              <a:lnSpc>
                <a:spcPct val="80000"/>
              </a:lnSpc>
              <a:buFontTx/>
              <a:buNone/>
            </a:pPr>
            <a:endParaRPr lang="en-US" sz="1800" smtClean="0"/>
          </a:p>
          <a:p>
            <a:pPr>
              <a:lnSpc>
                <a:spcPct val="80000"/>
              </a:lnSpc>
            </a:pPr>
            <a:r>
              <a:rPr lang="en-US" sz="2000" smtClean="0"/>
              <a:t>IT as a consumer of energy</a:t>
            </a:r>
          </a:p>
          <a:p>
            <a:pPr lvl="1">
              <a:lnSpc>
                <a:spcPct val="80000"/>
              </a:lnSpc>
            </a:pPr>
            <a:r>
              <a:rPr lang="en-US" smtClean="0"/>
              <a:t>2% (and growing) of world-wide energy use due to IT</a:t>
            </a:r>
          </a:p>
          <a:p>
            <a:pPr>
              <a:lnSpc>
                <a:spcPct val="80000"/>
              </a:lnSpc>
            </a:pPr>
            <a:endParaRPr lang="en-US" sz="2000" smtClean="0"/>
          </a:p>
          <a:p>
            <a:pPr>
              <a:lnSpc>
                <a:spcPct val="80000"/>
              </a:lnSpc>
            </a:pPr>
            <a:r>
              <a:rPr lang="en-US" sz="2000" smtClean="0"/>
              <a:t>IT as a helper, especially for the other 98%</a:t>
            </a:r>
          </a:p>
          <a:p>
            <a:pPr lvl="1">
              <a:lnSpc>
                <a:spcPct val="80000"/>
              </a:lnSpc>
            </a:pPr>
            <a:r>
              <a:rPr lang="en-US" sz="1800" smtClean="0"/>
              <a:t>Direct: reduce energy use, recycle, repurpose, …</a:t>
            </a:r>
          </a:p>
          <a:p>
            <a:pPr lvl="1">
              <a:lnSpc>
                <a:spcPct val="80000"/>
              </a:lnSpc>
            </a:pPr>
            <a:r>
              <a:rPr lang="en-US" sz="1800" smtClean="0"/>
              <a:t>Indirect: e-commerce, e-collaboration, telework -&gt; reduction travel, …</a:t>
            </a:r>
          </a:p>
          <a:p>
            <a:pPr lvl="1">
              <a:lnSpc>
                <a:spcPct val="80000"/>
              </a:lnSpc>
            </a:pPr>
            <a:r>
              <a:rPr lang="en-US" sz="1800" smtClean="0"/>
              <a:t>Systemic: computational models of climate, species, … -&gt; inform science and inform policy</a:t>
            </a:r>
          </a:p>
          <a:p>
            <a:pPr lvl="1">
              <a:lnSpc>
                <a:spcPct val="80000"/>
              </a:lnSpc>
            </a:pPr>
            <a:endParaRPr lang="en-US" sz="1800" smtClean="0"/>
          </a:p>
          <a:p>
            <a:pPr>
              <a:lnSpc>
                <a:spcPct val="80000"/>
              </a:lnSpc>
            </a:pPr>
            <a:r>
              <a:rPr lang="en-US" sz="2000" smtClean="0"/>
              <a:t>Engages the entire CISE community</a:t>
            </a:r>
          </a:p>
          <a:p>
            <a:pPr lvl="1">
              <a:lnSpc>
                <a:spcPct val="80000"/>
              </a:lnSpc>
            </a:pPr>
            <a:r>
              <a:rPr lang="en-US" sz="1800" smtClean="0"/>
              <a:t>Modeling, simulation, algorithms</a:t>
            </a:r>
          </a:p>
          <a:p>
            <a:pPr lvl="1">
              <a:lnSpc>
                <a:spcPct val="80000"/>
              </a:lnSpc>
            </a:pPr>
            <a:r>
              <a:rPr lang="en-US" sz="1800" smtClean="0"/>
              <a:t>Energy-aware computing</a:t>
            </a:r>
          </a:p>
          <a:p>
            <a:pPr lvl="1">
              <a:lnSpc>
                <a:spcPct val="80000"/>
              </a:lnSpc>
            </a:pPr>
            <a:r>
              <a:rPr lang="en-US" sz="1800" smtClean="0"/>
              <a:t>Science of power management</a:t>
            </a:r>
          </a:p>
          <a:p>
            <a:pPr lvl="1">
              <a:lnSpc>
                <a:spcPct val="80000"/>
              </a:lnSpc>
            </a:pPr>
            <a:r>
              <a:rPr lang="en-US" sz="1800" smtClean="0"/>
              <a:t>Sensors and sensor nets </a:t>
            </a:r>
          </a:p>
          <a:p>
            <a:pPr lvl="1">
              <a:lnSpc>
                <a:spcPct val="80000"/>
              </a:lnSpc>
            </a:pPr>
            <a:r>
              <a:rPr lang="en-US" sz="1800" smtClean="0"/>
              <a:t>Intelligent decision-making</a:t>
            </a:r>
          </a:p>
          <a:p>
            <a:pPr lvl="1">
              <a:lnSpc>
                <a:spcPct val="80000"/>
              </a:lnSpc>
            </a:pPr>
            <a:r>
              <a:rPr lang="en-US" sz="1800" smtClean="0">
                <a:solidFill>
                  <a:srgbClr val="FF0000"/>
                </a:solidFill>
              </a:rPr>
              <a:t>Energy: A new measure of algorithmic complexity and system performance, along with time and space</a:t>
            </a:r>
          </a:p>
          <a:p>
            <a:pPr>
              <a:lnSpc>
                <a:spcPct val="80000"/>
              </a:lnSpc>
            </a:pPr>
            <a:endParaRPr lang="en-US" sz="2000" smtClean="0"/>
          </a:p>
          <a:p>
            <a:pPr>
              <a:lnSpc>
                <a:spcPct val="80000"/>
              </a:lnSpc>
            </a:pPr>
            <a:endParaRPr lang="en-US" sz="2000" b="1" smtClean="0"/>
          </a:p>
        </p:txBody>
      </p:sp>
      <p:sp>
        <p:nvSpPr>
          <p:cNvPr id="82950" name="Text Box 4"/>
          <p:cNvSpPr txBox="1">
            <a:spLocks noChangeArrowheads="1"/>
          </p:cNvSpPr>
          <p:nvPr/>
        </p:nvSpPr>
        <p:spPr bwMode="auto">
          <a:xfrm>
            <a:off x="838200" y="6135688"/>
            <a:ext cx="7164388" cy="646112"/>
          </a:xfrm>
          <a:prstGeom prst="rect">
            <a:avLst/>
          </a:prstGeom>
          <a:solidFill>
            <a:srgbClr val="FFFF00"/>
          </a:solidFill>
          <a:ln w="9525">
            <a:noFill/>
            <a:miter lim="800000"/>
            <a:headEnd/>
            <a:tailEnd/>
          </a:ln>
        </p:spPr>
        <p:txBody>
          <a:bodyPr wrap="none">
            <a:spAutoFit/>
          </a:bodyPr>
          <a:lstStyle/>
          <a:p>
            <a:pPr algn="ctr" eaLnBrk="0" hangingPunct="0"/>
            <a:r>
              <a:rPr lang="en-US" b="1"/>
              <a:t>CISE’s part of NSF’s FY10 Climate Research Initiative (CRI)</a:t>
            </a:r>
            <a:br>
              <a:rPr lang="en-US" b="1"/>
            </a:br>
            <a:r>
              <a:rPr lang="en-US" b="1"/>
              <a:t>and NSF’s FY Science, Engineering, and Education for Sustainability (SEES)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3"/>
          <p:cNvSpPr txBox="1">
            <a:spLocks noGrp="1"/>
          </p:cNvSpPr>
          <p:nvPr/>
        </p:nvSpPr>
        <p:spPr bwMode="auto">
          <a:xfrm>
            <a:off x="3208338" y="6477000"/>
            <a:ext cx="1905000" cy="304800"/>
          </a:xfrm>
          <a:prstGeom prst="rect">
            <a:avLst/>
          </a:prstGeom>
          <a:noFill/>
          <a:ln w="9525">
            <a:noFill/>
            <a:miter lim="800000"/>
            <a:headEnd/>
            <a:tailEnd/>
          </a:ln>
        </p:spPr>
        <p:txBody>
          <a:bodyPr/>
          <a:lstStyle/>
          <a:p>
            <a:pPr algn="ctr" eaLnBrk="0" hangingPunct="0"/>
            <a:fld id="{5268BA92-84B2-4259-BE29-7CCA56615E40}" type="slidenum">
              <a:rPr lang="en-US" sz="1000"/>
              <a:pPr algn="ctr" eaLnBrk="0" hangingPunct="0"/>
              <a:t>59</a:t>
            </a:fld>
            <a:endParaRPr lang="en-US" sz="1400"/>
          </a:p>
        </p:txBody>
      </p:sp>
      <p:sp>
        <p:nvSpPr>
          <p:cNvPr id="84994" name="Date Placeholder 4"/>
          <p:cNvSpPr txBox="1">
            <a:spLocks noGrp="1"/>
          </p:cNvSpPr>
          <p:nvPr/>
        </p:nvSpPr>
        <p:spPr bwMode="auto">
          <a:xfrm>
            <a:off x="246063" y="6477000"/>
            <a:ext cx="1905000" cy="304800"/>
          </a:xfrm>
          <a:prstGeom prst="rect">
            <a:avLst/>
          </a:prstGeom>
          <a:noFill/>
          <a:ln w="9525">
            <a:noFill/>
            <a:miter lim="800000"/>
            <a:headEnd/>
            <a:tailEnd/>
          </a:ln>
        </p:spPr>
        <p:txBody>
          <a:bodyPr/>
          <a:lstStyle/>
          <a:p>
            <a:pPr eaLnBrk="0" hangingPunct="0"/>
            <a:r>
              <a:rPr lang="en-US" sz="1000"/>
              <a:t>CISE Overview</a:t>
            </a:r>
          </a:p>
        </p:txBody>
      </p:sp>
      <p:sp>
        <p:nvSpPr>
          <p:cNvPr id="84995" name="Footer Placeholder 5"/>
          <p:cNvSpPr txBox="1">
            <a:spLocks noGrp="1"/>
          </p:cNvSpPr>
          <p:nvPr/>
        </p:nvSpPr>
        <p:spPr bwMode="auto">
          <a:xfrm>
            <a:off x="6315075" y="6477000"/>
            <a:ext cx="2725738" cy="304800"/>
          </a:xfrm>
          <a:prstGeom prst="rect">
            <a:avLst/>
          </a:prstGeom>
          <a:noFill/>
          <a:ln w="9525">
            <a:noFill/>
            <a:miter lim="800000"/>
            <a:headEnd/>
            <a:tailEnd/>
          </a:ln>
        </p:spPr>
        <p:txBody>
          <a:bodyPr/>
          <a:lstStyle/>
          <a:p>
            <a:pPr algn="r" eaLnBrk="0" hangingPunct="0"/>
            <a:r>
              <a:rPr lang="en-US" sz="1000"/>
              <a:t>Jeannette M. Wing</a:t>
            </a:r>
          </a:p>
        </p:txBody>
      </p:sp>
      <p:sp>
        <p:nvSpPr>
          <p:cNvPr id="84996" name="Rectangle 2"/>
          <p:cNvSpPr>
            <a:spLocks noGrp="1" noChangeArrowheads="1"/>
          </p:cNvSpPr>
          <p:nvPr>
            <p:ph type="title" idx="4294967295"/>
          </p:nvPr>
        </p:nvSpPr>
        <p:spPr/>
        <p:txBody>
          <a:bodyPr/>
          <a:lstStyle/>
          <a:p>
            <a:r>
              <a:rPr lang="en-US" smtClean="0"/>
              <a:t>CyberLearning</a:t>
            </a:r>
          </a:p>
        </p:txBody>
      </p:sp>
      <p:sp>
        <p:nvSpPr>
          <p:cNvPr id="84997" name="Rectangle 3"/>
          <p:cNvSpPr>
            <a:spLocks noGrp="1" noChangeArrowheads="1"/>
          </p:cNvSpPr>
          <p:nvPr>
            <p:ph type="body" idx="4294967295"/>
          </p:nvPr>
        </p:nvSpPr>
        <p:spPr/>
        <p:txBody>
          <a:bodyPr/>
          <a:lstStyle/>
          <a:p>
            <a:r>
              <a:rPr lang="en-US" smtClean="0"/>
              <a:t>Anytime, Anywhere Learning</a:t>
            </a:r>
          </a:p>
          <a:p>
            <a:r>
              <a:rPr lang="en-US" smtClean="0"/>
              <a:t>Personalized Learning</a:t>
            </a:r>
          </a:p>
          <a:p>
            <a:r>
              <a:rPr lang="en-US" smtClean="0"/>
              <a:t>(Cyber)Learning about (Cyber)Learning</a:t>
            </a:r>
          </a:p>
          <a:p>
            <a:endParaRPr lang="en-US" smtClean="0"/>
          </a:p>
        </p:txBody>
      </p:sp>
      <p:sp>
        <p:nvSpPr>
          <p:cNvPr id="84998" name="Text Box 4"/>
          <p:cNvSpPr txBox="1">
            <a:spLocks noChangeArrowheads="1"/>
          </p:cNvSpPr>
          <p:nvPr/>
        </p:nvSpPr>
        <p:spPr bwMode="auto">
          <a:xfrm>
            <a:off x="479425" y="3186113"/>
            <a:ext cx="7608888" cy="1739900"/>
          </a:xfrm>
          <a:prstGeom prst="rect">
            <a:avLst/>
          </a:prstGeom>
          <a:solidFill>
            <a:srgbClr val="DDDDDD"/>
          </a:solidFill>
          <a:ln w="9525">
            <a:noFill/>
            <a:miter lim="800000"/>
            <a:headEnd/>
            <a:tailEnd/>
          </a:ln>
        </p:spPr>
        <p:txBody>
          <a:bodyPr>
            <a:spAutoFit/>
          </a:bodyPr>
          <a:lstStyle/>
          <a:p>
            <a:pPr eaLnBrk="0" hangingPunct="0"/>
            <a:r>
              <a:rPr lang="en-US" smtClean="0"/>
              <a:t>NSF Task </a:t>
            </a:r>
            <a:r>
              <a:rPr lang="en-US" dirty="0"/>
              <a:t>Force on Innovation and Learning</a:t>
            </a:r>
          </a:p>
          <a:p>
            <a:pPr lvl="1" eaLnBrk="0" hangingPunct="0"/>
            <a:r>
              <a:rPr lang="en-US" dirty="0"/>
              <a:t>	- Chaired by Jeannette Wing, members from CISE, EHR, GEO, OCI, SBE</a:t>
            </a:r>
            <a:br>
              <a:rPr lang="en-US" dirty="0"/>
            </a:br>
            <a:r>
              <a:rPr lang="en-US" dirty="0"/>
              <a:t>         - Informing NSF’s interests in </a:t>
            </a:r>
            <a:r>
              <a:rPr lang="en-US" dirty="0" err="1"/>
              <a:t>CyberLearning</a:t>
            </a:r>
            <a:endParaRPr lang="en-US" dirty="0"/>
          </a:p>
          <a:p>
            <a:pPr lvl="1" eaLnBrk="0" hangingPunct="0"/>
            <a:r>
              <a:rPr lang="en-US" dirty="0"/>
              <a:t>         - Coordinating with NSB’s interest in a STEM-literate workforce</a:t>
            </a:r>
          </a:p>
          <a:p>
            <a:pPr lvl="1" eaLnBrk="0" hangingPunct="0"/>
            <a:r>
              <a:rPr lang="en-US" dirty="0"/>
              <a:t>         - Administration interest in K-12 STEM education</a:t>
            </a:r>
          </a:p>
          <a:p>
            <a:pPr eaLnBrk="0" hangingPunct="0"/>
            <a:endParaRPr lang="en-US" dirty="0"/>
          </a:p>
        </p:txBody>
      </p:sp>
      <p:sp>
        <p:nvSpPr>
          <p:cNvPr id="84999" name="Text Box 8"/>
          <p:cNvSpPr txBox="1">
            <a:spLocks noChangeArrowheads="1"/>
          </p:cNvSpPr>
          <p:nvPr/>
        </p:nvSpPr>
        <p:spPr bwMode="auto">
          <a:xfrm>
            <a:off x="138113" y="5380038"/>
            <a:ext cx="8753475" cy="457200"/>
          </a:xfrm>
          <a:prstGeom prst="rect">
            <a:avLst/>
          </a:prstGeom>
          <a:solidFill>
            <a:srgbClr val="FFFF00"/>
          </a:solidFill>
          <a:ln w="9525">
            <a:noFill/>
            <a:miter lim="800000"/>
            <a:headEnd/>
            <a:tailEnd/>
          </a:ln>
        </p:spPr>
        <p:txBody>
          <a:bodyPr>
            <a:spAutoFit/>
          </a:bodyPr>
          <a:lstStyle/>
          <a:p>
            <a:pPr algn="ctr"/>
            <a:r>
              <a:rPr lang="en-US" sz="2400" b="1"/>
              <a:t>FY11 Cyberlearning Transforming Education (CTE): CISE, EHR, SBE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ctrTitle"/>
          </p:nvPr>
        </p:nvSpPr>
        <p:spPr>
          <a:xfrm>
            <a:off x="685800" y="2768600"/>
            <a:ext cx="7772400" cy="1470025"/>
          </a:xfrm>
        </p:spPr>
        <p:txBody>
          <a:bodyPr/>
          <a:lstStyle/>
          <a:p>
            <a:pPr algn="ctr"/>
            <a:r>
              <a:rPr lang="en-US" sz="4000" smtClean="0"/>
              <a:t> NSF</a:t>
            </a:r>
            <a:endParaRPr lang="en-US" sz="4000" b="1"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3"/>
          <p:cNvSpPr>
            <a:spLocks noGrp="1"/>
          </p:cNvSpPr>
          <p:nvPr>
            <p:ph type="sldNum" sz="quarter" idx="10"/>
          </p:nvPr>
        </p:nvSpPr>
        <p:spPr>
          <a:noFill/>
        </p:spPr>
        <p:txBody>
          <a:bodyPr/>
          <a:lstStyle/>
          <a:p>
            <a:fld id="{73EDC37A-A741-4112-95B3-CE35772CA440}" type="slidenum">
              <a:rPr lang="en-US" smtClean="0"/>
              <a:pPr/>
              <a:t>60</a:t>
            </a:fld>
            <a:endParaRPr lang="en-US" sz="1400" smtClean="0"/>
          </a:p>
        </p:txBody>
      </p:sp>
      <p:sp>
        <p:nvSpPr>
          <p:cNvPr id="60418" name="Date Placeholder 4"/>
          <p:cNvSpPr>
            <a:spLocks noGrp="1"/>
          </p:cNvSpPr>
          <p:nvPr>
            <p:ph type="dt" sz="quarter" idx="11"/>
          </p:nvPr>
        </p:nvSpPr>
        <p:spPr>
          <a:noFill/>
        </p:spPr>
        <p:txBody>
          <a:bodyPr/>
          <a:lstStyle/>
          <a:p>
            <a:r>
              <a:rPr lang="en-US" smtClean="0"/>
              <a:t>CISE Overview</a:t>
            </a:r>
          </a:p>
        </p:txBody>
      </p:sp>
      <p:sp>
        <p:nvSpPr>
          <p:cNvPr id="60419" name="Footer Placeholder 5"/>
          <p:cNvSpPr>
            <a:spLocks noGrp="1"/>
          </p:cNvSpPr>
          <p:nvPr>
            <p:ph type="ftr" sz="quarter" idx="12"/>
          </p:nvPr>
        </p:nvSpPr>
        <p:spPr>
          <a:noFill/>
        </p:spPr>
        <p:txBody>
          <a:bodyPr/>
          <a:lstStyle/>
          <a:p>
            <a:r>
              <a:rPr lang="en-US" smtClean="0"/>
              <a:t>Jeannette M. Wing</a:t>
            </a:r>
          </a:p>
        </p:txBody>
      </p:sp>
      <p:sp>
        <p:nvSpPr>
          <p:cNvPr id="60420" name="Rectangle 2"/>
          <p:cNvSpPr>
            <a:spLocks noGrp="1" noChangeArrowheads="1"/>
          </p:cNvSpPr>
          <p:nvPr>
            <p:ph type="title"/>
          </p:nvPr>
        </p:nvSpPr>
        <p:spPr/>
        <p:txBody>
          <a:bodyPr/>
          <a:lstStyle/>
          <a:p>
            <a:r>
              <a:rPr lang="en-US" smtClean="0"/>
              <a:t>Smart Health</a:t>
            </a:r>
          </a:p>
        </p:txBody>
      </p:sp>
      <p:sp>
        <p:nvSpPr>
          <p:cNvPr id="60421" name="Rectangle 3"/>
          <p:cNvSpPr>
            <a:spLocks noGrp="1" noChangeArrowheads="1"/>
          </p:cNvSpPr>
          <p:nvPr>
            <p:ph type="body" idx="1"/>
          </p:nvPr>
        </p:nvSpPr>
        <p:spPr/>
        <p:txBody>
          <a:bodyPr/>
          <a:lstStyle/>
          <a:p>
            <a:pPr>
              <a:lnSpc>
                <a:spcPct val="90000"/>
              </a:lnSpc>
            </a:pPr>
            <a:r>
              <a:rPr lang="en-US" dirty="0" smtClean="0"/>
              <a:t>It’s more than electronic health records</a:t>
            </a:r>
          </a:p>
          <a:p>
            <a:pPr>
              <a:lnSpc>
                <a:spcPct val="90000"/>
              </a:lnSpc>
            </a:pPr>
            <a:r>
              <a:rPr lang="en-US" dirty="0" smtClean="0"/>
              <a:t>It’s more than digitizing current data and processes</a:t>
            </a:r>
          </a:p>
          <a:p>
            <a:pPr>
              <a:lnSpc>
                <a:spcPct val="90000"/>
              </a:lnSpc>
              <a:buFontTx/>
              <a:buNone/>
            </a:pPr>
            <a:endParaRPr lang="en-US" sz="2000" dirty="0" smtClean="0"/>
          </a:p>
          <a:p>
            <a:pPr>
              <a:lnSpc>
                <a:spcPct val="90000"/>
              </a:lnSpc>
              <a:buFontTx/>
              <a:buNone/>
            </a:pPr>
            <a:r>
              <a:rPr lang="en-US" sz="2800" dirty="0" smtClean="0">
                <a:solidFill>
                  <a:schemeClr val="hlink"/>
                </a:solidFill>
              </a:rPr>
              <a:t>What are the computing research challenges such that we can </a:t>
            </a:r>
            <a:r>
              <a:rPr lang="en-US" sz="2800" dirty="0" smtClean="0">
                <a:solidFill>
                  <a:srgbClr val="FF0000"/>
                </a:solidFill>
              </a:rPr>
              <a:t>transform</a:t>
            </a:r>
            <a:r>
              <a:rPr lang="en-US" sz="2800" dirty="0" smtClean="0">
                <a:solidFill>
                  <a:schemeClr val="hlink"/>
                </a:solidFill>
              </a:rPr>
              <a:t> </a:t>
            </a:r>
            <a:r>
              <a:rPr lang="en-US" sz="2800" i="1" dirty="0" smtClean="0">
                <a:solidFill>
                  <a:schemeClr val="hlink"/>
                </a:solidFill>
              </a:rPr>
              <a:t>healthcare </a:t>
            </a:r>
            <a:r>
              <a:rPr lang="en-US" sz="2800" dirty="0" smtClean="0">
                <a:solidFill>
                  <a:schemeClr val="hlink"/>
                </a:solidFill>
              </a:rPr>
              <a:t>delivery </a:t>
            </a:r>
            <a:r>
              <a:rPr lang="en-US" sz="2800" i="1" dirty="0" smtClean="0">
                <a:solidFill>
                  <a:schemeClr val="hlink"/>
                </a:solidFill>
              </a:rPr>
              <a:t>and wellness </a:t>
            </a:r>
            <a:r>
              <a:rPr lang="en-US" sz="2800" dirty="0" smtClean="0">
                <a:solidFill>
                  <a:schemeClr val="hlink"/>
                </a:solidFill>
              </a:rPr>
              <a:t>management</a:t>
            </a:r>
            <a:r>
              <a:rPr lang="en-US" sz="2800" i="1" dirty="0" smtClean="0">
                <a:solidFill>
                  <a:schemeClr val="hlink"/>
                </a:solidFill>
              </a:rPr>
              <a:t> </a:t>
            </a:r>
            <a:r>
              <a:rPr lang="en-US" sz="2800" dirty="0" smtClean="0">
                <a:solidFill>
                  <a:schemeClr val="hlink"/>
                </a:solidFill>
              </a:rPr>
              <a:t>of all individuals?  </a:t>
            </a:r>
          </a:p>
          <a:p>
            <a:pPr>
              <a:lnSpc>
                <a:spcPct val="90000"/>
              </a:lnSpc>
              <a:buFontTx/>
              <a:buNone/>
            </a:pPr>
            <a:endParaRPr lang="en-US" dirty="0" smtClean="0">
              <a:solidFill>
                <a:schemeClr val="hlink"/>
              </a:solidFill>
            </a:endParaRPr>
          </a:p>
          <a:p>
            <a:pPr>
              <a:lnSpc>
                <a:spcPct val="90000"/>
              </a:lnSpc>
            </a:pPr>
            <a:r>
              <a:rPr lang="en-US" dirty="0" smtClean="0"/>
              <a:t>Modeling, decision making, discovery, visualization, summarization, data availability, smart sensing, telemetry, actuation for patient monitoring, robotics and vision for diagnosis and surgery, deployment (software integration), security and privacy, …</a:t>
            </a:r>
            <a:endParaRPr lang="en-US" dirty="0" smtClean="0">
              <a:solidFill>
                <a:schemeClr val="hlink"/>
              </a:solidFill>
            </a:endParaRPr>
          </a:p>
          <a:p>
            <a:pPr lvl="1">
              <a:lnSpc>
                <a:spcPct val="90000"/>
              </a:lnSpc>
              <a:buFontTx/>
              <a:buNone/>
            </a:pPr>
            <a:endParaRPr lang="en-US"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p:cNvSpPr>
            <a:spLocks noGrp="1"/>
          </p:cNvSpPr>
          <p:nvPr>
            <p:ph type="sldNum" sz="quarter" idx="10"/>
          </p:nvPr>
        </p:nvSpPr>
        <p:spPr>
          <a:noFill/>
        </p:spPr>
        <p:txBody>
          <a:bodyPr/>
          <a:lstStyle/>
          <a:p>
            <a:fld id="{8820E921-3A0D-4E76-BA4C-A70CCA3DCFB5}" type="slidenum">
              <a:rPr lang="en-US" smtClean="0"/>
              <a:pPr/>
              <a:t>61</a:t>
            </a:fld>
            <a:endParaRPr lang="en-US" sz="1400" smtClean="0"/>
          </a:p>
        </p:txBody>
      </p:sp>
      <p:sp>
        <p:nvSpPr>
          <p:cNvPr id="88066" name="Date Placeholder 4"/>
          <p:cNvSpPr>
            <a:spLocks noGrp="1"/>
          </p:cNvSpPr>
          <p:nvPr>
            <p:ph type="dt" sz="quarter" idx="11"/>
          </p:nvPr>
        </p:nvSpPr>
        <p:spPr>
          <a:noFill/>
        </p:spPr>
        <p:txBody>
          <a:bodyPr/>
          <a:lstStyle/>
          <a:p>
            <a:r>
              <a:rPr lang="en-US" smtClean="0"/>
              <a:t>CISE Overview</a:t>
            </a:r>
          </a:p>
        </p:txBody>
      </p:sp>
      <p:sp>
        <p:nvSpPr>
          <p:cNvPr id="88067" name="Footer Placeholder 5"/>
          <p:cNvSpPr>
            <a:spLocks noGrp="1"/>
          </p:cNvSpPr>
          <p:nvPr>
            <p:ph type="ftr" sz="quarter" idx="12"/>
          </p:nvPr>
        </p:nvSpPr>
        <p:spPr>
          <a:noFill/>
        </p:spPr>
        <p:txBody>
          <a:bodyPr/>
          <a:lstStyle/>
          <a:p>
            <a:r>
              <a:rPr lang="en-US" smtClean="0"/>
              <a:t>Jeannette M. Wing</a:t>
            </a:r>
          </a:p>
        </p:txBody>
      </p:sp>
      <p:sp>
        <p:nvSpPr>
          <p:cNvPr id="88068" name="Rectangle 2"/>
          <p:cNvSpPr>
            <a:spLocks noGrp="1" noChangeArrowheads="1"/>
          </p:cNvSpPr>
          <p:nvPr>
            <p:ph type="title"/>
          </p:nvPr>
        </p:nvSpPr>
        <p:spPr/>
        <p:txBody>
          <a:bodyPr/>
          <a:lstStyle/>
          <a:p>
            <a:pPr algn="ctr"/>
            <a:r>
              <a:rPr lang="en-US" smtClean="0"/>
              <a:t>Computer Science and Biology</a:t>
            </a:r>
          </a:p>
        </p:txBody>
      </p:sp>
      <p:sp>
        <p:nvSpPr>
          <p:cNvPr id="88069" name="Rectangle 3"/>
          <p:cNvSpPr>
            <a:spLocks noGrp="1" noChangeArrowheads="1"/>
          </p:cNvSpPr>
          <p:nvPr>
            <p:ph type="body" idx="1"/>
          </p:nvPr>
        </p:nvSpPr>
        <p:spPr>
          <a:xfrm>
            <a:off x="685800" y="1166813"/>
            <a:ext cx="7772400" cy="4953000"/>
          </a:xfrm>
        </p:spPr>
        <p:txBody>
          <a:bodyPr/>
          <a:lstStyle/>
          <a:p>
            <a:r>
              <a:rPr lang="en-US" smtClean="0"/>
              <a:t>Gene sequencing and bioinformatics are a given</a:t>
            </a:r>
          </a:p>
          <a:p>
            <a:r>
              <a:rPr lang="en-US" smtClean="0"/>
              <a:t>Trend now is looking at common principles between the two disciplines</a:t>
            </a:r>
          </a:p>
          <a:p>
            <a:pPr lvl="1"/>
            <a:r>
              <a:rPr lang="en-US" smtClean="0"/>
              <a:t>Complex systems</a:t>
            </a:r>
          </a:p>
          <a:p>
            <a:pPr lvl="2"/>
            <a:r>
              <a:rPr lang="en-US" smtClean="0"/>
              <a:t>Uncertainty of environment</a:t>
            </a:r>
          </a:p>
          <a:p>
            <a:pPr lvl="2"/>
            <a:r>
              <a:rPr lang="en-US" smtClean="0"/>
              <a:t>Networked</a:t>
            </a:r>
          </a:p>
          <a:p>
            <a:pPr lvl="2"/>
            <a:r>
              <a:rPr lang="en-US" smtClean="0"/>
              <a:t>Real-time adaptation</a:t>
            </a:r>
          </a:p>
          <a:p>
            <a:pPr lvl="2"/>
            <a:r>
              <a:rPr lang="en-US" smtClean="0"/>
              <a:t>Fault-tolerant, resilient</a:t>
            </a:r>
          </a:p>
          <a:p>
            <a:pPr lvl="1"/>
            <a:r>
              <a:rPr lang="en-US" smtClean="0"/>
              <a:t>Information systems</a:t>
            </a:r>
          </a:p>
          <a:p>
            <a:pPr lvl="1"/>
            <a:r>
              <a:rPr lang="en-US" smtClean="0"/>
              <a:t>Programmed systems</a:t>
            </a:r>
          </a:p>
          <a:p>
            <a:pPr lvl="2"/>
            <a:r>
              <a:rPr lang="en-US" smtClean="0"/>
              <a:t>Synthetic biology</a:t>
            </a:r>
          </a:p>
          <a:p>
            <a:r>
              <a:rPr lang="en-US" smtClean="0"/>
              <a:t>First decade of CS+Bio was low-hanging fruit.</a:t>
            </a:r>
            <a:br>
              <a:rPr lang="en-US" smtClean="0"/>
            </a:br>
            <a:r>
              <a:rPr lang="en-US" smtClean="0"/>
              <a:t>Second decade will form deeper and closer connections.</a:t>
            </a:r>
          </a:p>
          <a:p>
            <a:pPr>
              <a:buFontTx/>
              <a:buNone/>
            </a:pPr>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fld id="{D0F3F7F0-A197-454D-99C4-0883E1067F7D}" type="slidenum">
              <a:rPr lang="en-US" smtClean="0"/>
              <a:pPr/>
              <a:t>62</a:t>
            </a:fld>
            <a:endParaRPr lang="en-US" sz="1400" smtClean="0"/>
          </a:p>
        </p:txBody>
      </p:sp>
      <p:sp>
        <p:nvSpPr>
          <p:cNvPr id="45059" name="Date Placeholder 4"/>
          <p:cNvSpPr>
            <a:spLocks noGrp="1"/>
          </p:cNvSpPr>
          <p:nvPr>
            <p:ph type="dt" sz="quarter" idx="11"/>
          </p:nvPr>
        </p:nvSpPr>
        <p:spPr>
          <a:noFill/>
        </p:spPr>
        <p:txBody>
          <a:bodyPr/>
          <a:lstStyle/>
          <a:p>
            <a:r>
              <a:rPr lang="en-US" smtClean="0"/>
              <a:t>DAC</a:t>
            </a:r>
          </a:p>
        </p:txBody>
      </p:sp>
      <p:sp>
        <p:nvSpPr>
          <p:cNvPr id="45060" name="Footer Placeholder 5"/>
          <p:cNvSpPr>
            <a:spLocks noGrp="1"/>
          </p:cNvSpPr>
          <p:nvPr>
            <p:ph type="ftr" sz="quarter" idx="12"/>
          </p:nvPr>
        </p:nvSpPr>
        <p:spPr>
          <a:noFill/>
        </p:spPr>
        <p:txBody>
          <a:bodyPr/>
          <a:lstStyle/>
          <a:p>
            <a:r>
              <a:rPr lang="en-US" smtClean="0"/>
              <a:t>Jeannette M. Wing</a:t>
            </a:r>
          </a:p>
        </p:txBody>
      </p:sp>
      <p:sp>
        <p:nvSpPr>
          <p:cNvPr id="45061" name="Rectangle 2"/>
          <p:cNvSpPr>
            <a:spLocks noGrp="1" noChangeArrowheads="1"/>
          </p:cNvSpPr>
          <p:nvPr>
            <p:ph type="title"/>
          </p:nvPr>
        </p:nvSpPr>
        <p:spPr/>
        <p:txBody>
          <a:bodyPr/>
          <a:lstStyle/>
          <a:p>
            <a:r>
              <a:rPr lang="en-US" smtClean="0"/>
              <a:t>Drivers of Computing</a:t>
            </a:r>
          </a:p>
        </p:txBody>
      </p:sp>
      <p:sp>
        <p:nvSpPr>
          <p:cNvPr id="45062" name="Text Box 3"/>
          <p:cNvSpPr txBox="1">
            <a:spLocks noChangeArrowheads="1"/>
          </p:cNvSpPr>
          <p:nvPr/>
        </p:nvSpPr>
        <p:spPr bwMode="auto">
          <a:xfrm>
            <a:off x="1136650" y="3616325"/>
            <a:ext cx="1549400" cy="641350"/>
          </a:xfrm>
          <a:prstGeom prst="rect">
            <a:avLst/>
          </a:prstGeom>
          <a:noFill/>
          <a:ln w="9525">
            <a:noFill/>
            <a:miter lim="800000"/>
            <a:headEnd/>
            <a:tailEnd/>
          </a:ln>
        </p:spPr>
        <p:txBody>
          <a:bodyPr wrap="none">
            <a:spAutoFit/>
          </a:bodyPr>
          <a:lstStyle/>
          <a:p>
            <a:r>
              <a:rPr lang="en-US" sz="3600" i="1"/>
              <a:t>Science</a:t>
            </a:r>
          </a:p>
        </p:txBody>
      </p:sp>
      <p:sp>
        <p:nvSpPr>
          <p:cNvPr id="45063" name="Text Box 4"/>
          <p:cNvSpPr txBox="1">
            <a:spLocks noChangeArrowheads="1"/>
          </p:cNvSpPr>
          <p:nvPr/>
        </p:nvSpPr>
        <p:spPr bwMode="auto">
          <a:xfrm>
            <a:off x="3613150" y="2187575"/>
            <a:ext cx="1919288" cy="641350"/>
          </a:xfrm>
          <a:prstGeom prst="rect">
            <a:avLst/>
          </a:prstGeom>
          <a:noFill/>
          <a:ln w="9525">
            <a:noFill/>
            <a:miter lim="800000"/>
            <a:headEnd/>
            <a:tailEnd/>
          </a:ln>
        </p:spPr>
        <p:txBody>
          <a:bodyPr>
            <a:spAutoFit/>
          </a:bodyPr>
          <a:lstStyle/>
          <a:p>
            <a:pPr algn="ctr"/>
            <a:r>
              <a:rPr lang="en-US" sz="3600" i="1"/>
              <a:t>Society</a:t>
            </a:r>
          </a:p>
        </p:txBody>
      </p:sp>
      <p:cxnSp>
        <p:nvCxnSpPr>
          <p:cNvPr id="45064" name="AutoShape 5" descr="arrow"/>
          <p:cNvCxnSpPr>
            <a:cxnSpLocks noChangeShapeType="1"/>
            <a:stCxn id="45062" idx="0"/>
            <a:endCxn id="45063" idx="1"/>
          </p:cNvCxnSpPr>
          <p:nvPr/>
        </p:nvCxnSpPr>
        <p:spPr bwMode="auto">
          <a:xfrm rot="-5400000">
            <a:off x="2208212" y="2211388"/>
            <a:ext cx="1108075" cy="1701800"/>
          </a:xfrm>
          <a:prstGeom prst="curvedConnector2">
            <a:avLst/>
          </a:prstGeom>
          <a:noFill/>
          <a:ln w="76200">
            <a:solidFill>
              <a:srgbClr val="FF0000"/>
            </a:solidFill>
            <a:round/>
            <a:headEnd type="triangle" w="med" len="med"/>
            <a:tailEnd type="triangle" w="med" len="med"/>
          </a:ln>
        </p:spPr>
      </p:cxnSp>
      <p:cxnSp>
        <p:nvCxnSpPr>
          <p:cNvPr id="45065" name="AutoShape 6" descr="arrow"/>
          <p:cNvCxnSpPr>
            <a:cxnSpLocks noChangeShapeType="1"/>
            <a:endCxn id="45067" idx="0"/>
          </p:cNvCxnSpPr>
          <p:nvPr/>
        </p:nvCxnSpPr>
        <p:spPr bwMode="auto">
          <a:xfrm>
            <a:off x="5570538" y="2514600"/>
            <a:ext cx="1468437" cy="1101725"/>
          </a:xfrm>
          <a:prstGeom prst="curvedConnector2">
            <a:avLst/>
          </a:prstGeom>
          <a:noFill/>
          <a:ln w="76200">
            <a:solidFill>
              <a:srgbClr val="FF0000"/>
            </a:solidFill>
            <a:round/>
            <a:headEnd type="triangle" w="med" len="med"/>
            <a:tailEnd type="triangle" w="med" len="med"/>
          </a:ln>
        </p:spPr>
      </p:cxnSp>
      <p:cxnSp>
        <p:nvCxnSpPr>
          <p:cNvPr id="45066" name="AutoShape 7" descr="arrow"/>
          <p:cNvCxnSpPr>
            <a:cxnSpLocks noChangeShapeType="1"/>
          </p:cNvCxnSpPr>
          <p:nvPr/>
        </p:nvCxnSpPr>
        <p:spPr bwMode="auto">
          <a:xfrm rot="16200000" flipH="1">
            <a:off x="4573588" y="3040062"/>
            <a:ext cx="1588" cy="2855913"/>
          </a:xfrm>
          <a:prstGeom prst="curvedConnector3">
            <a:avLst>
              <a:gd name="adj1" fmla="val 14500005"/>
            </a:avLst>
          </a:prstGeom>
          <a:noFill/>
          <a:ln w="76200">
            <a:solidFill>
              <a:srgbClr val="FF0000"/>
            </a:solidFill>
            <a:round/>
            <a:headEnd type="triangle" w="med" len="med"/>
            <a:tailEnd type="triangle" w="med" len="med"/>
          </a:ln>
        </p:spPr>
      </p:cxnSp>
      <p:sp>
        <p:nvSpPr>
          <p:cNvPr id="45067" name="Text Box 8"/>
          <p:cNvSpPr txBox="1">
            <a:spLocks noChangeArrowheads="1"/>
          </p:cNvSpPr>
          <p:nvPr/>
        </p:nvSpPr>
        <p:spPr bwMode="auto">
          <a:xfrm>
            <a:off x="5888038" y="3616325"/>
            <a:ext cx="2300287" cy="641350"/>
          </a:xfrm>
          <a:prstGeom prst="rect">
            <a:avLst/>
          </a:prstGeom>
          <a:noFill/>
          <a:ln w="9525">
            <a:noFill/>
            <a:miter lim="800000"/>
            <a:headEnd/>
            <a:tailEnd/>
          </a:ln>
        </p:spPr>
        <p:txBody>
          <a:bodyPr wrap="none">
            <a:spAutoFit/>
          </a:bodyPr>
          <a:lstStyle/>
          <a:p>
            <a:r>
              <a:rPr lang="en-US" sz="3600" i="1"/>
              <a:t>Technology</a:t>
            </a:r>
          </a:p>
        </p:txBody>
      </p:sp>
      <p:sp>
        <p:nvSpPr>
          <p:cNvPr id="45068" name="Rectangle 9"/>
          <p:cNvSpPr>
            <a:spLocks noChangeArrowheads="1"/>
          </p:cNvSpPr>
          <p:nvPr/>
        </p:nvSpPr>
        <p:spPr bwMode="auto">
          <a:xfrm>
            <a:off x="419100" y="4348163"/>
            <a:ext cx="3406775" cy="1739900"/>
          </a:xfrm>
          <a:prstGeom prst="rect">
            <a:avLst/>
          </a:prstGeom>
          <a:noFill/>
          <a:ln w="9525">
            <a:noFill/>
            <a:miter lim="800000"/>
            <a:headEnd/>
            <a:tailEnd/>
          </a:ln>
        </p:spPr>
        <p:txBody>
          <a:bodyPr>
            <a:spAutoFit/>
          </a:bodyPr>
          <a:lstStyle/>
          <a:p>
            <a:pPr>
              <a:buFontTx/>
              <a:buChar char="•"/>
            </a:pPr>
            <a:r>
              <a:rPr lang="en-US"/>
              <a:t>  What is computable?</a:t>
            </a:r>
          </a:p>
          <a:p>
            <a:pPr>
              <a:buFontTx/>
              <a:buChar char="•"/>
            </a:pPr>
            <a:r>
              <a:rPr lang="en-US"/>
              <a:t>  P = NP?</a:t>
            </a:r>
          </a:p>
          <a:p>
            <a:pPr>
              <a:buFontTx/>
              <a:buChar char="•"/>
            </a:pPr>
            <a:r>
              <a:rPr lang="en-US"/>
              <a:t>  (How) can we build complex</a:t>
            </a:r>
            <a:br>
              <a:rPr lang="en-US"/>
            </a:br>
            <a:r>
              <a:rPr lang="en-US"/>
              <a:t>        systems simply?</a:t>
            </a:r>
          </a:p>
          <a:p>
            <a:pPr>
              <a:buFontTx/>
              <a:buChar char="•"/>
            </a:pPr>
            <a:r>
              <a:rPr lang="en-US"/>
              <a:t>  What is intelligence?</a:t>
            </a:r>
          </a:p>
          <a:p>
            <a:pPr>
              <a:buFontTx/>
              <a:buChar char="•"/>
            </a:pPr>
            <a:r>
              <a:rPr lang="en-US"/>
              <a:t>  What is information?</a:t>
            </a:r>
          </a:p>
        </p:txBody>
      </p:sp>
      <p:sp>
        <p:nvSpPr>
          <p:cNvPr id="45069" name="Text Box 10"/>
          <p:cNvSpPr txBox="1">
            <a:spLocks noChangeArrowheads="1"/>
          </p:cNvSpPr>
          <p:nvPr/>
        </p:nvSpPr>
        <p:spPr bwMode="auto">
          <a:xfrm>
            <a:off x="1263650" y="6162675"/>
            <a:ext cx="5629275" cy="336550"/>
          </a:xfrm>
          <a:prstGeom prst="rect">
            <a:avLst/>
          </a:prstGeom>
          <a:noFill/>
          <a:ln w="9525">
            <a:noFill/>
            <a:miter lim="800000"/>
            <a:headEnd/>
            <a:tailEnd/>
          </a:ln>
        </p:spPr>
        <p:txBody>
          <a:bodyPr wrap="none">
            <a:spAutoFit/>
          </a:bodyPr>
          <a:lstStyle/>
          <a:p>
            <a:r>
              <a:rPr lang="en-US" sz="1600"/>
              <a:t>J. Wing, “Five Deep Questions in Computing,” CACM January 2008</a:t>
            </a:r>
          </a:p>
        </p:txBody>
      </p:sp>
      <p:sp>
        <p:nvSpPr>
          <p:cNvPr id="45070" name="Rectangle 55"/>
          <p:cNvSpPr>
            <a:spLocks noChangeArrowheads="1"/>
          </p:cNvSpPr>
          <p:nvPr/>
        </p:nvSpPr>
        <p:spPr bwMode="auto">
          <a:xfrm>
            <a:off x="6908800" y="622300"/>
            <a:ext cx="1781175" cy="2289175"/>
          </a:xfrm>
          <a:prstGeom prst="rect">
            <a:avLst/>
          </a:prstGeom>
          <a:noFill/>
          <a:ln w="9525">
            <a:noFill/>
            <a:miter lim="800000"/>
            <a:headEnd/>
            <a:tailEnd/>
          </a:ln>
        </p:spPr>
        <p:txBody>
          <a:bodyPr>
            <a:spAutoFit/>
          </a:bodyPr>
          <a:lstStyle/>
          <a:p>
            <a:pPr algn="ctr"/>
            <a:r>
              <a:rPr lang="en-US">
                <a:solidFill>
                  <a:srgbClr val="FF0000"/>
                </a:solidFill>
              </a:rPr>
              <a:t>7A’s</a:t>
            </a:r>
          </a:p>
          <a:p>
            <a:r>
              <a:rPr lang="en-US">
                <a:solidFill>
                  <a:srgbClr val="FF0000"/>
                </a:solidFill>
              </a:rPr>
              <a:t>A</a:t>
            </a:r>
            <a:r>
              <a:rPr lang="en-US"/>
              <a:t>nytime </a:t>
            </a:r>
            <a:r>
              <a:rPr lang="en-US">
                <a:solidFill>
                  <a:srgbClr val="FF0000"/>
                </a:solidFill>
              </a:rPr>
              <a:t>A</a:t>
            </a:r>
            <a:r>
              <a:rPr lang="en-US"/>
              <a:t>nywhere </a:t>
            </a:r>
          </a:p>
          <a:p>
            <a:r>
              <a:rPr lang="en-US">
                <a:solidFill>
                  <a:srgbClr val="FF0000"/>
                </a:solidFill>
              </a:rPr>
              <a:t>A</a:t>
            </a:r>
            <a:r>
              <a:rPr lang="en-US"/>
              <a:t>ffordable</a:t>
            </a:r>
          </a:p>
          <a:p>
            <a:r>
              <a:rPr lang="en-US">
                <a:solidFill>
                  <a:srgbClr val="FF0000"/>
                </a:solidFill>
              </a:rPr>
              <a:t>A</a:t>
            </a:r>
            <a:r>
              <a:rPr lang="en-US"/>
              <a:t>ccess to </a:t>
            </a:r>
            <a:r>
              <a:rPr lang="en-US">
                <a:solidFill>
                  <a:srgbClr val="FF0000"/>
                </a:solidFill>
              </a:rPr>
              <a:t>A</a:t>
            </a:r>
            <a:r>
              <a:rPr lang="en-US"/>
              <a:t>nything by </a:t>
            </a:r>
            <a:r>
              <a:rPr lang="en-US">
                <a:solidFill>
                  <a:srgbClr val="FF0000"/>
                </a:solidFill>
              </a:rPr>
              <a:t>A</a:t>
            </a:r>
            <a:r>
              <a:rPr lang="en-US"/>
              <a:t>nyone </a:t>
            </a:r>
            <a:r>
              <a:rPr lang="en-US">
                <a:solidFill>
                  <a:srgbClr val="FF0000"/>
                </a:solidFill>
              </a:rPr>
              <a:t>A</a:t>
            </a:r>
            <a:r>
              <a:rPr lang="en-US"/>
              <a:t>uthorized.</a:t>
            </a:r>
          </a:p>
        </p:txBody>
      </p:sp>
      <p:pic>
        <p:nvPicPr>
          <p:cNvPr id="45071" name="Picture 58"/>
          <p:cNvPicPr>
            <a:picLocks noChangeAspect="1" noChangeArrowheads="1"/>
          </p:cNvPicPr>
          <p:nvPr/>
        </p:nvPicPr>
        <p:blipFill>
          <a:blip r:embed="rId3"/>
          <a:srcRect/>
          <a:stretch>
            <a:fillRect/>
          </a:stretch>
        </p:blipFill>
        <p:spPr bwMode="auto">
          <a:xfrm>
            <a:off x="6797675" y="5556250"/>
            <a:ext cx="4763" cy="4763"/>
          </a:xfrm>
          <a:prstGeom prst="rect">
            <a:avLst/>
          </a:prstGeom>
          <a:noFill/>
          <a:ln w="9525">
            <a:noFill/>
            <a:miter lim="800000"/>
            <a:headEnd/>
            <a:tailEnd/>
          </a:ln>
        </p:spPr>
      </p:pic>
      <p:pic>
        <p:nvPicPr>
          <p:cNvPr id="45072" name="Picture 59"/>
          <p:cNvPicPr>
            <a:picLocks noChangeAspect="1" noChangeArrowheads="1"/>
          </p:cNvPicPr>
          <p:nvPr/>
        </p:nvPicPr>
        <p:blipFill>
          <a:blip r:embed="rId3"/>
          <a:srcRect/>
          <a:stretch>
            <a:fillRect/>
          </a:stretch>
        </p:blipFill>
        <p:spPr bwMode="auto">
          <a:xfrm>
            <a:off x="6797675" y="5556250"/>
            <a:ext cx="4763" cy="4763"/>
          </a:xfrm>
          <a:prstGeom prst="rect">
            <a:avLst/>
          </a:prstGeom>
          <a:noFill/>
          <a:ln w="9525">
            <a:noFill/>
            <a:miter lim="800000"/>
            <a:headEnd/>
            <a:tailEnd/>
          </a:ln>
        </p:spPr>
      </p:pic>
      <p:pic>
        <p:nvPicPr>
          <p:cNvPr id="45073" name="Picture 60"/>
          <p:cNvPicPr>
            <a:picLocks noChangeAspect="1" noChangeArrowheads="1"/>
          </p:cNvPicPr>
          <p:nvPr/>
        </p:nvPicPr>
        <p:blipFill>
          <a:blip r:embed="rId3"/>
          <a:srcRect/>
          <a:stretch>
            <a:fillRect/>
          </a:stretch>
        </p:blipFill>
        <p:spPr bwMode="auto">
          <a:xfrm>
            <a:off x="6797675" y="5556250"/>
            <a:ext cx="4763" cy="4763"/>
          </a:xfrm>
          <a:prstGeom prst="rect">
            <a:avLst/>
          </a:prstGeom>
          <a:noFill/>
          <a:ln w="9525">
            <a:noFill/>
            <a:miter lim="800000"/>
            <a:headEnd/>
            <a:tailEnd/>
          </a:ln>
        </p:spPr>
      </p:pic>
      <p:grpSp>
        <p:nvGrpSpPr>
          <p:cNvPr id="2" name="Group 57" descr="Images of Diverse people communicating and using technology"/>
          <p:cNvGrpSpPr>
            <a:grpSpLocks/>
          </p:cNvGrpSpPr>
          <p:nvPr/>
        </p:nvGrpSpPr>
        <p:grpSpPr bwMode="auto">
          <a:xfrm>
            <a:off x="2266950" y="836613"/>
            <a:ext cx="4451350" cy="1527175"/>
            <a:chOff x="1414" y="526"/>
            <a:chExt cx="2804" cy="962"/>
          </a:xfrm>
        </p:grpSpPr>
        <p:pic>
          <p:nvPicPr>
            <p:cNvPr id="45075" name="Picture 58" descr="image of workers at a computer"/>
            <p:cNvPicPr>
              <a:picLocks noChangeAspect="1" noChangeArrowheads="1"/>
            </p:cNvPicPr>
            <p:nvPr/>
          </p:nvPicPr>
          <p:blipFill>
            <a:blip r:embed="rId4" cstate="print"/>
            <a:srcRect t="8357" b="33861"/>
            <a:stretch>
              <a:fillRect/>
            </a:stretch>
          </p:blipFill>
          <p:spPr bwMode="auto">
            <a:xfrm>
              <a:off x="1414" y="686"/>
              <a:ext cx="923" cy="802"/>
            </a:xfrm>
            <a:prstGeom prst="rect">
              <a:avLst/>
            </a:prstGeom>
            <a:noFill/>
            <a:ln w="9525">
              <a:noFill/>
              <a:miter lim="800000"/>
              <a:headEnd/>
              <a:tailEnd/>
            </a:ln>
          </p:spPr>
        </p:pic>
        <p:pic>
          <p:nvPicPr>
            <p:cNvPr id="45076" name="Picture 59" descr="image of woman on a cell phone"/>
            <p:cNvPicPr>
              <a:picLocks noChangeAspect="1" noChangeArrowheads="1"/>
            </p:cNvPicPr>
            <p:nvPr/>
          </p:nvPicPr>
          <p:blipFill>
            <a:blip r:embed="rId5" cstate="print"/>
            <a:srcRect l="19118"/>
            <a:stretch>
              <a:fillRect/>
            </a:stretch>
          </p:blipFill>
          <p:spPr bwMode="auto">
            <a:xfrm>
              <a:off x="3448" y="853"/>
              <a:ext cx="770" cy="635"/>
            </a:xfrm>
            <a:prstGeom prst="rect">
              <a:avLst/>
            </a:prstGeom>
            <a:noFill/>
            <a:ln w="9525">
              <a:noFill/>
              <a:miter lim="800000"/>
              <a:headEnd/>
              <a:tailEnd/>
            </a:ln>
          </p:spPr>
        </p:pic>
        <p:pic>
          <p:nvPicPr>
            <p:cNvPr id="45077" name="Picture 60" descr="image of children at computers"/>
            <p:cNvPicPr>
              <a:picLocks noChangeAspect="1" noChangeArrowheads="1"/>
            </p:cNvPicPr>
            <p:nvPr/>
          </p:nvPicPr>
          <p:blipFill>
            <a:blip r:embed="rId6" cstate="print"/>
            <a:srcRect b="15811"/>
            <a:stretch>
              <a:fillRect/>
            </a:stretch>
          </p:blipFill>
          <p:spPr bwMode="auto">
            <a:xfrm>
              <a:off x="2303" y="526"/>
              <a:ext cx="1178" cy="8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61FD7BDE-995E-4524-8BBF-6392F02812DD}" type="slidenum">
              <a:rPr lang="en-US" smtClean="0"/>
              <a:pPr/>
              <a:t>63</a:t>
            </a:fld>
            <a:endParaRPr lang="en-US" sz="1400" smtClean="0"/>
          </a:p>
        </p:txBody>
      </p:sp>
      <p:sp>
        <p:nvSpPr>
          <p:cNvPr id="46083" name="Date Placeholder 4"/>
          <p:cNvSpPr>
            <a:spLocks noGrp="1"/>
          </p:cNvSpPr>
          <p:nvPr>
            <p:ph type="dt" sz="quarter" idx="11"/>
          </p:nvPr>
        </p:nvSpPr>
        <p:spPr>
          <a:noFill/>
        </p:spPr>
        <p:txBody>
          <a:bodyPr/>
          <a:lstStyle/>
          <a:p>
            <a:r>
              <a:rPr lang="en-US" smtClean="0"/>
              <a:t>DAC</a:t>
            </a:r>
          </a:p>
        </p:txBody>
      </p:sp>
      <p:sp>
        <p:nvSpPr>
          <p:cNvPr id="46084" name="Footer Placeholder 5"/>
          <p:cNvSpPr>
            <a:spLocks noGrp="1"/>
          </p:cNvSpPr>
          <p:nvPr>
            <p:ph type="ftr" sz="quarter" idx="12"/>
          </p:nvPr>
        </p:nvSpPr>
        <p:spPr>
          <a:noFill/>
        </p:spPr>
        <p:txBody>
          <a:bodyPr/>
          <a:lstStyle/>
          <a:p>
            <a:r>
              <a:rPr lang="en-US" smtClean="0"/>
              <a:t>Jeannette M. Wing</a:t>
            </a:r>
          </a:p>
        </p:txBody>
      </p:sp>
      <p:sp>
        <p:nvSpPr>
          <p:cNvPr id="46085" name="Slide Number Placeholder 3"/>
          <p:cNvSpPr txBox="1">
            <a:spLocks/>
          </p:cNvSpPr>
          <p:nvPr/>
        </p:nvSpPr>
        <p:spPr bwMode="auto">
          <a:xfrm>
            <a:off x="3208338" y="6477000"/>
            <a:ext cx="1905000" cy="304800"/>
          </a:xfrm>
          <a:prstGeom prst="rect">
            <a:avLst/>
          </a:prstGeom>
          <a:noFill/>
          <a:ln w="9525">
            <a:noFill/>
            <a:miter lim="800000"/>
            <a:headEnd/>
            <a:tailEnd/>
          </a:ln>
        </p:spPr>
        <p:txBody>
          <a:bodyPr/>
          <a:lstStyle/>
          <a:p>
            <a:pPr algn="ctr"/>
            <a:fld id="{545D2800-1613-432D-9F6F-E2941C658360}" type="slidenum">
              <a:rPr lang="en-US" sz="1000"/>
              <a:pPr algn="ctr"/>
              <a:t>63</a:t>
            </a:fld>
            <a:endParaRPr lang="en-US" sz="1400"/>
          </a:p>
        </p:txBody>
      </p:sp>
      <p:sp>
        <p:nvSpPr>
          <p:cNvPr id="46086" name="Date Placeholder 4"/>
          <p:cNvSpPr txBox="1">
            <a:spLocks/>
          </p:cNvSpPr>
          <p:nvPr/>
        </p:nvSpPr>
        <p:spPr bwMode="auto">
          <a:xfrm>
            <a:off x="246063" y="6477000"/>
            <a:ext cx="1905000" cy="304800"/>
          </a:xfrm>
          <a:prstGeom prst="rect">
            <a:avLst/>
          </a:prstGeom>
          <a:noFill/>
          <a:ln w="9525">
            <a:noFill/>
            <a:miter lim="800000"/>
            <a:headEnd/>
            <a:tailEnd/>
          </a:ln>
        </p:spPr>
        <p:txBody>
          <a:bodyPr/>
          <a:lstStyle/>
          <a:p>
            <a:r>
              <a:rPr lang="en-US" sz="1000"/>
              <a:t>DAC</a:t>
            </a:r>
          </a:p>
        </p:txBody>
      </p:sp>
      <p:sp>
        <p:nvSpPr>
          <p:cNvPr id="46087" name="Footer Placeholder 5"/>
          <p:cNvSpPr txBox="1">
            <a:spLocks/>
          </p:cNvSpPr>
          <p:nvPr/>
        </p:nvSpPr>
        <p:spPr bwMode="auto">
          <a:xfrm>
            <a:off x="6315075" y="6477000"/>
            <a:ext cx="2725738" cy="304800"/>
          </a:xfrm>
          <a:prstGeom prst="rect">
            <a:avLst/>
          </a:prstGeom>
          <a:noFill/>
          <a:ln w="9525">
            <a:noFill/>
            <a:miter lim="800000"/>
            <a:headEnd/>
            <a:tailEnd/>
          </a:ln>
        </p:spPr>
        <p:txBody>
          <a:bodyPr/>
          <a:lstStyle/>
          <a:p>
            <a:pPr algn="r"/>
            <a:r>
              <a:rPr lang="en-US" sz="1000"/>
              <a:t>Jeannette M. Wing</a:t>
            </a:r>
          </a:p>
        </p:txBody>
      </p:sp>
      <p:sp>
        <p:nvSpPr>
          <p:cNvPr id="46088" name="Rectangle 2"/>
          <p:cNvSpPr>
            <a:spLocks noGrp="1" noChangeArrowheads="1"/>
          </p:cNvSpPr>
          <p:nvPr>
            <p:ph type="title"/>
          </p:nvPr>
        </p:nvSpPr>
        <p:spPr/>
        <p:txBody>
          <a:bodyPr/>
          <a:lstStyle/>
          <a:p>
            <a:r>
              <a:rPr lang="en-US" smtClean="0"/>
              <a:t>Drivers of Computing</a:t>
            </a:r>
          </a:p>
        </p:txBody>
      </p:sp>
      <p:sp>
        <p:nvSpPr>
          <p:cNvPr id="46089" name="Text Box 3"/>
          <p:cNvSpPr txBox="1">
            <a:spLocks noChangeArrowheads="1"/>
          </p:cNvSpPr>
          <p:nvPr/>
        </p:nvSpPr>
        <p:spPr bwMode="auto">
          <a:xfrm>
            <a:off x="1136650" y="3616325"/>
            <a:ext cx="1549400" cy="641350"/>
          </a:xfrm>
          <a:prstGeom prst="rect">
            <a:avLst/>
          </a:prstGeom>
          <a:noFill/>
          <a:ln w="9525">
            <a:noFill/>
            <a:miter lim="800000"/>
            <a:headEnd/>
            <a:tailEnd/>
          </a:ln>
        </p:spPr>
        <p:txBody>
          <a:bodyPr wrap="none">
            <a:spAutoFit/>
          </a:bodyPr>
          <a:lstStyle/>
          <a:p>
            <a:r>
              <a:rPr lang="en-US" sz="3600" i="1"/>
              <a:t>Science</a:t>
            </a:r>
          </a:p>
        </p:txBody>
      </p:sp>
      <p:sp>
        <p:nvSpPr>
          <p:cNvPr id="46090" name="Text Box 4"/>
          <p:cNvSpPr txBox="1">
            <a:spLocks noChangeArrowheads="1"/>
          </p:cNvSpPr>
          <p:nvPr/>
        </p:nvSpPr>
        <p:spPr bwMode="auto">
          <a:xfrm>
            <a:off x="3613150" y="2187575"/>
            <a:ext cx="1919288" cy="641350"/>
          </a:xfrm>
          <a:prstGeom prst="rect">
            <a:avLst/>
          </a:prstGeom>
          <a:noFill/>
          <a:ln w="9525">
            <a:noFill/>
            <a:miter lim="800000"/>
            <a:headEnd/>
            <a:tailEnd/>
          </a:ln>
        </p:spPr>
        <p:txBody>
          <a:bodyPr>
            <a:spAutoFit/>
          </a:bodyPr>
          <a:lstStyle/>
          <a:p>
            <a:pPr algn="ctr"/>
            <a:r>
              <a:rPr lang="en-US" sz="3600" i="1"/>
              <a:t>Society</a:t>
            </a:r>
          </a:p>
        </p:txBody>
      </p:sp>
      <p:cxnSp>
        <p:nvCxnSpPr>
          <p:cNvPr id="46091" name="AutoShape 5" descr="arrow"/>
          <p:cNvCxnSpPr>
            <a:cxnSpLocks noChangeShapeType="1"/>
            <a:stCxn id="46089" idx="0"/>
            <a:endCxn id="46090" idx="1"/>
          </p:cNvCxnSpPr>
          <p:nvPr/>
        </p:nvCxnSpPr>
        <p:spPr bwMode="auto">
          <a:xfrm rot="-5400000">
            <a:off x="2208212" y="2211388"/>
            <a:ext cx="1108075" cy="1701800"/>
          </a:xfrm>
          <a:prstGeom prst="curvedConnector2">
            <a:avLst/>
          </a:prstGeom>
          <a:noFill/>
          <a:ln w="76200">
            <a:solidFill>
              <a:srgbClr val="FF0000"/>
            </a:solidFill>
            <a:round/>
            <a:headEnd type="triangle" w="med" len="med"/>
            <a:tailEnd type="triangle" w="med" len="med"/>
          </a:ln>
        </p:spPr>
      </p:cxnSp>
      <p:cxnSp>
        <p:nvCxnSpPr>
          <p:cNvPr id="46092" name="AutoShape 6" descr="arrow"/>
          <p:cNvCxnSpPr>
            <a:cxnSpLocks noChangeShapeType="1"/>
            <a:endCxn id="46094" idx="0"/>
          </p:cNvCxnSpPr>
          <p:nvPr/>
        </p:nvCxnSpPr>
        <p:spPr bwMode="auto">
          <a:xfrm>
            <a:off x="5570538" y="2514600"/>
            <a:ext cx="1468437" cy="1101725"/>
          </a:xfrm>
          <a:prstGeom prst="curvedConnector2">
            <a:avLst/>
          </a:prstGeom>
          <a:noFill/>
          <a:ln w="76200">
            <a:solidFill>
              <a:srgbClr val="FF0000"/>
            </a:solidFill>
            <a:round/>
            <a:headEnd type="triangle" w="med" len="med"/>
            <a:tailEnd type="triangle" w="med" len="med"/>
          </a:ln>
        </p:spPr>
      </p:cxnSp>
      <p:cxnSp>
        <p:nvCxnSpPr>
          <p:cNvPr id="46093" name="AutoShape 7" descr="arrow"/>
          <p:cNvCxnSpPr>
            <a:cxnSpLocks noChangeShapeType="1"/>
          </p:cNvCxnSpPr>
          <p:nvPr/>
        </p:nvCxnSpPr>
        <p:spPr bwMode="auto">
          <a:xfrm rot="16200000" flipH="1">
            <a:off x="4573588" y="3040062"/>
            <a:ext cx="1588" cy="2855913"/>
          </a:xfrm>
          <a:prstGeom prst="curvedConnector3">
            <a:avLst>
              <a:gd name="adj1" fmla="val 14500005"/>
            </a:avLst>
          </a:prstGeom>
          <a:noFill/>
          <a:ln w="76200">
            <a:solidFill>
              <a:srgbClr val="FF0000"/>
            </a:solidFill>
            <a:round/>
            <a:headEnd type="triangle" w="med" len="med"/>
            <a:tailEnd type="triangle" w="med" len="med"/>
          </a:ln>
        </p:spPr>
      </p:cxnSp>
      <p:sp>
        <p:nvSpPr>
          <p:cNvPr id="46094" name="Text Box 8"/>
          <p:cNvSpPr txBox="1">
            <a:spLocks noChangeArrowheads="1"/>
          </p:cNvSpPr>
          <p:nvPr/>
        </p:nvSpPr>
        <p:spPr bwMode="auto">
          <a:xfrm>
            <a:off x="5888038" y="3616325"/>
            <a:ext cx="2300287" cy="641350"/>
          </a:xfrm>
          <a:prstGeom prst="rect">
            <a:avLst/>
          </a:prstGeom>
          <a:noFill/>
          <a:ln w="9525">
            <a:noFill/>
            <a:miter lim="800000"/>
            <a:headEnd/>
            <a:tailEnd/>
          </a:ln>
        </p:spPr>
        <p:txBody>
          <a:bodyPr wrap="none">
            <a:spAutoFit/>
          </a:bodyPr>
          <a:lstStyle/>
          <a:p>
            <a:r>
              <a:rPr lang="en-US" sz="3600" i="1"/>
              <a:t>Technology</a:t>
            </a:r>
          </a:p>
        </p:txBody>
      </p:sp>
      <p:sp>
        <p:nvSpPr>
          <p:cNvPr id="46095" name="Rectangle 9"/>
          <p:cNvSpPr>
            <a:spLocks noChangeArrowheads="1"/>
          </p:cNvSpPr>
          <p:nvPr/>
        </p:nvSpPr>
        <p:spPr bwMode="auto">
          <a:xfrm>
            <a:off x="419100" y="4348163"/>
            <a:ext cx="3406775" cy="1739900"/>
          </a:xfrm>
          <a:prstGeom prst="rect">
            <a:avLst/>
          </a:prstGeom>
          <a:noFill/>
          <a:ln w="9525">
            <a:noFill/>
            <a:miter lim="800000"/>
            <a:headEnd/>
            <a:tailEnd/>
          </a:ln>
        </p:spPr>
        <p:txBody>
          <a:bodyPr>
            <a:spAutoFit/>
          </a:bodyPr>
          <a:lstStyle/>
          <a:p>
            <a:pPr>
              <a:buFontTx/>
              <a:buChar char="•"/>
            </a:pPr>
            <a:r>
              <a:rPr lang="en-US"/>
              <a:t>  What is computable?</a:t>
            </a:r>
          </a:p>
          <a:p>
            <a:pPr>
              <a:buFontTx/>
              <a:buChar char="•"/>
            </a:pPr>
            <a:r>
              <a:rPr lang="en-US"/>
              <a:t>  P = NP?</a:t>
            </a:r>
          </a:p>
          <a:p>
            <a:pPr>
              <a:buFontTx/>
              <a:buChar char="•"/>
            </a:pPr>
            <a:r>
              <a:rPr lang="en-US"/>
              <a:t>  (How) can we build complex</a:t>
            </a:r>
            <a:br>
              <a:rPr lang="en-US"/>
            </a:br>
            <a:r>
              <a:rPr lang="en-US"/>
              <a:t>        systems simply?</a:t>
            </a:r>
          </a:p>
          <a:p>
            <a:pPr>
              <a:buFontTx/>
              <a:buChar char="•"/>
            </a:pPr>
            <a:r>
              <a:rPr lang="en-US"/>
              <a:t>  What is intelligence?</a:t>
            </a:r>
          </a:p>
          <a:p>
            <a:pPr>
              <a:buFontTx/>
              <a:buChar char="•"/>
            </a:pPr>
            <a:r>
              <a:rPr lang="en-US"/>
              <a:t>  What is information?</a:t>
            </a:r>
          </a:p>
        </p:txBody>
      </p:sp>
      <p:sp>
        <p:nvSpPr>
          <p:cNvPr id="46096" name="Text Box 10"/>
          <p:cNvSpPr txBox="1">
            <a:spLocks noChangeArrowheads="1"/>
          </p:cNvSpPr>
          <p:nvPr/>
        </p:nvSpPr>
        <p:spPr bwMode="auto">
          <a:xfrm>
            <a:off x="1263650" y="6162675"/>
            <a:ext cx="5629275" cy="336550"/>
          </a:xfrm>
          <a:prstGeom prst="rect">
            <a:avLst/>
          </a:prstGeom>
          <a:noFill/>
          <a:ln w="9525">
            <a:noFill/>
            <a:miter lim="800000"/>
            <a:headEnd/>
            <a:tailEnd/>
          </a:ln>
        </p:spPr>
        <p:txBody>
          <a:bodyPr wrap="none">
            <a:spAutoFit/>
          </a:bodyPr>
          <a:lstStyle/>
          <a:p>
            <a:r>
              <a:rPr lang="en-US" sz="1600"/>
              <a:t>J. Wing, “Five Deep Questions in Computing,” CACM January 2008</a:t>
            </a:r>
          </a:p>
        </p:txBody>
      </p:sp>
      <p:sp>
        <p:nvSpPr>
          <p:cNvPr id="46097" name="Rectangle 55"/>
          <p:cNvSpPr>
            <a:spLocks noChangeArrowheads="1"/>
          </p:cNvSpPr>
          <p:nvPr/>
        </p:nvSpPr>
        <p:spPr bwMode="auto">
          <a:xfrm>
            <a:off x="6908800" y="622300"/>
            <a:ext cx="1781175" cy="2289175"/>
          </a:xfrm>
          <a:prstGeom prst="rect">
            <a:avLst/>
          </a:prstGeom>
          <a:noFill/>
          <a:ln w="9525">
            <a:noFill/>
            <a:miter lim="800000"/>
            <a:headEnd/>
            <a:tailEnd/>
          </a:ln>
        </p:spPr>
        <p:txBody>
          <a:bodyPr>
            <a:spAutoFit/>
          </a:bodyPr>
          <a:lstStyle/>
          <a:p>
            <a:pPr algn="ctr"/>
            <a:r>
              <a:rPr lang="en-US">
                <a:solidFill>
                  <a:srgbClr val="FF0000"/>
                </a:solidFill>
              </a:rPr>
              <a:t>7A’s</a:t>
            </a:r>
          </a:p>
          <a:p>
            <a:r>
              <a:rPr lang="en-US">
                <a:solidFill>
                  <a:srgbClr val="FF0000"/>
                </a:solidFill>
              </a:rPr>
              <a:t>A</a:t>
            </a:r>
            <a:r>
              <a:rPr lang="en-US"/>
              <a:t>nytime </a:t>
            </a:r>
            <a:r>
              <a:rPr lang="en-US">
                <a:solidFill>
                  <a:srgbClr val="FF0000"/>
                </a:solidFill>
              </a:rPr>
              <a:t>A</a:t>
            </a:r>
            <a:r>
              <a:rPr lang="en-US"/>
              <a:t>nywhere </a:t>
            </a:r>
          </a:p>
          <a:p>
            <a:r>
              <a:rPr lang="en-US">
                <a:solidFill>
                  <a:srgbClr val="FF0000"/>
                </a:solidFill>
              </a:rPr>
              <a:t>A</a:t>
            </a:r>
            <a:r>
              <a:rPr lang="en-US"/>
              <a:t>ffordable</a:t>
            </a:r>
          </a:p>
          <a:p>
            <a:r>
              <a:rPr lang="en-US">
                <a:solidFill>
                  <a:srgbClr val="FF0000"/>
                </a:solidFill>
              </a:rPr>
              <a:t>A</a:t>
            </a:r>
            <a:r>
              <a:rPr lang="en-US"/>
              <a:t>ccess to </a:t>
            </a:r>
            <a:r>
              <a:rPr lang="en-US">
                <a:solidFill>
                  <a:srgbClr val="FF0000"/>
                </a:solidFill>
              </a:rPr>
              <a:t>A</a:t>
            </a:r>
            <a:r>
              <a:rPr lang="en-US"/>
              <a:t>nything by </a:t>
            </a:r>
            <a:r>
              <a:rPr lang="en-US">
                <a:solidFill>
                  <a:srgbClr val="FF0000"/>
                </a:solidFill>
              </a:rPr>
              <a:t>A</a:t>
            </a:r>
            <a:r>
              <a:rPr lang="en-US"/>
              <a:t>nyone </a:t>
            </a:r>
            <a:r>
              <a:rPr lang="en-US">
                <a:solidFill>
                  <a:srgbClr val="FF0000"/>
                </a:solidFill>
              </a:rPr>
              <a:t>A</a:t>
            </a:r>
            <a:r>
              <a:rPr lang="en-US"/>
              <a:t>uthorized.</a:t>
            </a:r>
          </a:p>
        </p:txBody>
      </p:sp>
      <p:pic>
        <p:nvPicPr>
          <p:cNvPr id="46098" name="Picture 58"/>
          <p:cNvPicPr>
            <a:picLocks noChangeAspect="1" noChangeArrowheads="1"/>
          </p:cNvPicPr>
          <p:nvPr/>
        </p:nvPicPr>
        <p:blipFill>
          <a:blip r:embed="rId2"/>
          <a:srcRect/>
          <a:stretch>
            <a:fillRect/>
          </a:stretch>
        </p:blipFill>
        <p:spPr bwMode="auto">
          <a:xfrm>
            <a:off x="6797675" y="5556250"/>
            <a:ext cx="4763" cy="4763"/>
          </a:xfrm>
          <a:prstGeom prst="rect">
            <a:avLst/>
          </a:prstGeom>
          <a:noFill/>
          <a:ln w="9525">
            <a:noFill/>
            <a:miter lim="800000"/>
            <a:headEnd/>
            <a:tailEnd/>
          </a:ln>
        </p:spPr>
      </p:pic>
      <p:pic>
        <p:nvPicPr>
          <p:cNvPr id="46099" name="Picture 59"/>
          <p:cNvPicPr>
            <a:picLocks noChangeAspect="1" noChangeArrowheads="1"/>
          </p:cNvPicPr>
          <p:nvPr/>
        </p:nvPicPr>
        <p:blipFill>
          <a:blip r:embed="rId2"/>
          <a:srcRect/>
          <a:stretch>
            <a:fillRect/>
          </a:stretch>
        </p:blipFill>
        <p:spPr bwMode="auto">
          <a:xfrm>
            <a:off x="6797675" y="5556250"/>
            <a:ext cx="4763" cy="4763"/>
          </a:xfrm>
          <a:prstGeom prst="rect">
            <a:avLst/>
          </a:prstGeom>
          <a:noFill/>
          <a:ln w="9525">
            <a:noFill/>
            <a:miter lim="800000"/>
            <a:headEnd/>
            <a:tailEnd/>
          </a:ln>
        </p:spPr>
      </p:pic>
      <p:pic>
        <p:nvPicPr>
          <p:cNvPr id="46100" name="Picture 60"/>
          <p:cNvPicPr>
            <a:picLocks noChangeAspect="1" noChangeArrowheads="1"/>
          </p:cNvPicPr>
          <p:nvPr/>
        </p:nvPicPr>
        <p:blipFill>
          <a:blip r:embed="rId2"/>
          <a:srcRect/>
          <a:stretch>
            <a:fillRect/>
          </a:stretch>
        </p:blipFill>
        <p:spPr bwMode="auto">
          <a:xfrm>
            <a:off x="6797675" y="5556250"/>
            <a:ext cx="4763" cy="4763"/>
          </a:xfrm>
          <a:prstGeom prst="rect">
            <a:avLst/>
          </a:prstGeom>
          <a:noFill/>
          <a:ln w="9525">
            <a:noFill/>
            <a:miter lim="800000"/>
            <a:headEnd/>
            <a:tailEnd/>
          </a:ln>
        </p:spPr>
      </p:pic>
      <p:grpSp>
        <p:nvGrpSpPr>
          <p:cNvPr id="2" name="Group 108" descr="Image of tons of logos"/>
          <p:cNvGrpSpPr>
            <a:grpSpLocks/>
          </p:cNvGrpSpPr>
          <p:nvPr/>
        </p:nvGrpSpPr>
        <p:grpSpPr bwMode="auto">
          <a:xfrm>
            <a:off x="4522788" y="4197350"/>
            <a:ext cx="4621212" cy="2693988"/>
            <a:chOff x="2849" y="2644"/>
            <a:chExt cx="2911" cy="1697"/>
          </a:xfrm>
        </p:grpSpPr>
        <p:pic>
          <p:nvPicPr>
            <p:cNvPr id="46106" name="Picture 61"/>
            <p:cNvPicPr>
              <a:picLocks noChangeAspect="1" noChangeArrowheads="1"/>
            </p:cNvPicPr>
            <p:nvPr/>
          </p:nvPicPr>
          <p:blipFill>
            <a:blip r:embed="rId3" cstate="print"/>
            <a:srcRect/>
            <a:stretch>
              <a:fillRect/>
            </a:stretch>
          </p:blipFill>
          <p:spPr bwMode="auto">
            <a:xfrm>
              <a:off x="4726" y="2672"/>
              <a:ext cx="462" cy="72"/>
            </a:xfrm>
            <a:prstGeom prst="rect">
              <a:avLst/>
            </a:prstGeom>
            <a:noFill/>
            <a:ln w="9525">
              <a:noFill/>
              <a:miter lim="800000"/>
              <a:headEnd/>
              <a:tailEnd/>
            </a:ln>
          </p:spPr>
        </p:pic>
        <p:grpSp>
          <p:nvGrpSpPr>
            <p:cNvPr id="3" name="Group 62"/>
            <p:cNvGrpSpPr>
              <a:grpSpLocks/>
            </p:cNvGrpSpPr>
            <p:nvPr/>
          </p:nvGrpSpPr>
          <p:grpSpPr bwMode="auto">
            <a:xfrm>
              <a:off x="3914" y="3787"/>
              <a:ext cx="1830" cy="554"/>
              <a:chOff x="2178" y="2846"/>
              <a:chExt cx="3567" cy="1383"/>
            </a:xfrm>
          </p:grpSpPr>
          <p:pic>
            <p:nvPicPr>
              <p:cNvPr id="46147" name="Picture 63"/>
              <p:cNvPicPr>
                <a:picLocks noChangeAspect="1" noChangeArrowheads="1"/>
              </p:cNvPicPr>
              <p:nvPr/>
            </p:nvPicPr>
            <p:blipFill>
              <a:blip r:embed="rId4" cstate="print"/>
              <a:srcRect/>
              <a:stretch>
                <a:fillRect/>
              </a:stretch>
            </p:blipFill>
            <p:spPr bwMode="auto">
              <a:xfrm>
                <a:off x="2969" y="3422"/>
                <a:ext cx="840" cy="600"/>
              </a:xfrm>
              <a:prstGeom prst="rect">
                <a:avLst/>
              </a:prstGeom>
              <a:noFill/>
              <a:ln w="9525">
                <a:noFill/>
                <a:miter lim="800000"/>
                <a:headEnd/>
                <a:tailEnd/>
              </a:ln>
            </p:spPr>
          </p:pic>
          <p:pic>
            <p:nvPicPr>
              <p:cNvPr id="46148" name="Picture 64"/>
              <p:cNvPicPr>
                <a:picLocks noChangeAspect="1" noChangeArrowheads="1"/>
              </p:cNvPicPr>
              <p:nvPr/>
            </p:nvPicPr>
            <p:blipFill>
              <a:blip r:embed="rId5" cstate="print"/>
              <a:srcRect/>
              <a:stretch>
                <a:fillRect/>
              </a:stretch>
            </p:blipFill>
            <p:spPr bwMode="auto">
              <a:xfrm>
                <a:off x="3945" y="3722"/>
                <a:ext cx="1800" cy="390"/>
              </a:xfrm>
              <a:prstGeom prst="rect">
                <a:avLst/>
              </a:prstGeom>
              <a:noFill/>
              <a:ln w="9525">
                <a:noFill/>
                <a:miter lim="800000"/>
                <a:headEnd/>
                <a:tailEnd/>
              </a:ln>
            </p:spPr>
          </p:pic>
          <p:pic>
            <p:nvPicPr>
              <p:cNvPr id="46149" name="Picture 65"/>
              <p:cNvPicPr>
                <a:picLocks noChangeAspect="1" noChangeArrowheads="1"/>
              </p:cNvPicPr>
              <p:nvPr/>
            </p:nvPicPr>
            <p:blipFill>
              <a:blip r:embed="rId6" cstate="print"/>
              <a:srcRect/>
              <a:stretch>
                <a:fillRect/>
              </a:stretch>
            </p:blipFill>
            <p:spPr bwMode="auto">
              <a:xfrm>
                <a:off x="4812" y="3023"/>
                <a:ext cx="810" cy="330"/>
              </a:xfrm>
              <a:prstGeom prst="rect">
                <a:avLst/>
              </a:prstGeom>
              <a:noFill/>
              <a:ln w="9525">
                <a:noFill/>
                <a:miter lim="800000"/>
                <a:headEnd/>
                <a:tailEnd/>
              </a:ln>
            </p:spPr>
          </p:pic>
          <p:pic>
            <p:nvPicPr>
              <p:cNvPr id="46150" name="Picture 66"/>
              <p:cNvPicPr>
                <a:picLocks noChangeAspect="1" noChangeArrowheads="1"/>
              </p:cNvPicPr>
              <p:nvPr/>
            </p:nvPicPr>
            <p:blipFill>
              <a:blip r:embed="rId7" cstate="print"/>
              <a:srcRect/>
              <a:stretch>
                <a:fillRect/>
              </a:stretch>
            </p:blipFill>
            <p:spPr bwMode="auto">
              <a:xfrm>
                <a:off x="2178" y="3995"/>
                <a:ext cx="900" cy="234"/>
              </a:xfrm>
              <a:prstGeom prst="rect">
                <a:avLst/>
              </a:prstGeom>
              <a:noFill/>
              <a:ln w="9525">
                <a:noFill/>
                <a:miter lim="800000"/>
                <a:headEnd/>
                <a:tailEnd/>
              </a:ln>
            </p:spPr>
          </p:pic>
          <p:pic>
            <p:nvPicPr>
              <p:cNvPr id="46151" name="Picture 67"/>
              <p:cNvPicPr>
                <a:picLocks noChangeAspect="1" noChangeArrowheads="1"/>
              </p:cNvPicPr>
              <p:nvPr/>
            </p:nvPicPr>
            <p:blipFill>
              <a:blip r:embed="rId8" cstate="print"/>
              <a:srcRect/>
              <a:stretch>
                <a:fillRect/>
              </a:stretch>
            </p:blipFill>
            <p:spPr bwMode="auto">
              <a:xfrm>
                <a:off x="3740" y="3137"/>
                <a:ext cx="1038" cy="432"/>
              </a:xfrm>
              <a:prstGeom prst="rect">
                <a:avLst/>
              </a:prstGeom>
              <a:noFill/>
              <a:ln w="9525">
                <a:noFill/>
                <a:miter lim="800000"/>
                <a:headEnd/>
                <a:tailEnd/>
              </a:ln>
            </p:spPr>
          </p:pic>
          <p:pic>
            <p:nvPicPr>
              <p:cNvPr id="46152" name="Picture 68"/>
              <p:cNvPicPr>
                <a:picLocks noChangeAspect="1" noChangeArrowheads="1"/>
              </p:cNvPicPr>
              <p:nvPr/>
            </p:nvPicPr>
            <p:blipFill>
              <a:blip r:embed="rId9" cstate="print"/>
              <a:srcRect/>
              <a:stretch>
                <a:fillRect/>
              </a:stretch>
            </p:blipFill>
            <p:spPr bwMode="auto">
              <a:xfrm>
                <a:off x="3117" y="2846"/>
                <a:ext cx="576" cy="576"/>
              </a:xfrm>
              <a:prstGeom prst="rect">
                <a:avLst/>
              </a:prstGeom>
              <a:noFill/>
              <a:ln w="9525">
                <a:noFill/>
                <a:miter lim="800000"/>
                <a:headEnd/>
                <a:tailEnd/>
              </a:ln>
            </p:spPr>
          </p:pic>
        </p:grpSp>
        <p:grpSp>
          <p:nvGrpSpPr>
            <p:cNvPr id="4" name="Group 69"/>
            <p:cNvGrpSpPr>
              <a:grpSpLocks/>
            </p:cNvGrpSpPr>
            <p:nvPr/>
          </p:nvGrpSpPr>
          <p:grpSpPr bwMode="auto">
            <a:xfrm>
              <a:off x="2892" y="3637"/>
              <a:ext cx="1481" cy="675"/>
              <a:chOff x="168" y="2497"/>
              <a:chExt cx="2884" cy="1683"/>
            </a:xfrm>
          </p:grpSpPr>
          <p:pic>
            <p:nvPicPr>
              <p:cNvPr id="46140" name="Picture 70"/>
              <p:cNvPicPr>
                <a:picLocks noChangeAspect="1" noChangeArrowheads="1"/>
              </p:cNvPicPr>
              <p:nvPr/>
            </p:nvPicPr>
            <p:blipFill>
              <a:blip r:embed="rId10" cstate="print"/>
              <a:srcRect/>
              <a:stretch>
                <a:fillRect/>
              </a:stretch>
            </p:blipFill>
            <p:spPr bwMode="auto">
              <a:xfrm>
                <a:off x="168" y="3784"/>
                <a:ext cx="666" cy="396"/>
              </a:xfrm>
              <a:prstGeom prst="rect">
                <a:avLst/>
              </a:prstGeom>
              <a:noFill/>
              <a:ln w="9525">
                <a:noFill/>
                <a:miter lim="800000"/>
                <a:headEnd/>
                <a:tailEnd/>
              </a:ln>
            </p:spPr>
          </p:pic>
          <p:pic>
            <p:nvPicPr>
              <p:cNvPr id="46141" name="Picture 71"/>
              <p:cNvPicPr>
                <a:picLocks noChangeAspect="1" noChangeArrowheads="1"/>
              </p:cNvPicPr>
              <p:nvPr/>
            </p:nvPicPr>
            <p:blipFill>
              <a:blip r:embed="rId11" cstate="print"/>
              <a:srcRect/>
              <a:stretch>
                <a:fillRect/>
              </a:stretch>
            </p:blipFill>
            <p:spPr bwMode="auto">
              <a:xfrm>
                <a:off x="2260" y="3026"/>
                <a:ext cx="792" cy="456"/>
              </a:xfrm>
              <a:prstGeom prst="rect">
                <a:avLst/>
              </a:prstGeom>
              <a:noFill/>
              <a:ln w="9525">
                <a:noFill/>
                <a:miter lim="800000"/>
                <a:headEnd/>
                <a:tailEnd/>
              </a:ln>
            </p:spPr>
          </p:pic>
          <p:pic>
            <p:nvPicPr>
              <p:cNvPr id="46142" name="Picture 72"/>
              <p:cNvPicPr>
                <a:picLocks noChangeAspect="1" noChangeArrowheads="1"/>
              </p:cNvPicPr>
              <p:nvPr/>
            </p:nvPicPr>
            <p:blipFill>
              <a:blip r:embed="rId12" cstate="print"/>
              <a:srcRect/>
              <a:stretch>
                <a:fillRect/>
              </a:stretch>
            </p:blipFill>
            <p:spPr bwMode="auto">
              <a:xfrm>
                <a:off x="1152" y="3566"/>
                <a:ext cx="762" cy="546"/>
              </a:xfrm>
              <a:prstGeom prst="rect">
                <a:avLst/>
              </a:prstGeom>
              <a:noFill/>
              <a:ln w="9525">
                <a:noFill/>
                <a:miter lim="800000"/>
                <a:headEnd/>
                <a:tailEnd/>
              </a:ln>
            </p:spPr>
          </p:pic>
          <p:pic>
            <p:nvPicPr>
              <p:cNvPr id="46143" name="Picture 73"/>
              <p:cNvPicPr>
                <a:picLocks noChangeAspect="1" noChangeArrowheads="1"/>
              </p:cNvPicPr>
              <p:nvPr/>
            </p:nvPicPr>
            <p:blipFill>
              <a:blip r:embed="rId13" cstate="print"/>
              <a:srcRect/>
              <a:stretch>
                <a:fillRect/>
              </a:stretch>
            </p:blipFill>
            <p:spPr bwMode="auto">
              <a:xfrm>
                <a:off x="177" y="3080"/>
                <a:ext cx="810" cy="426"/>
              </a:xfrm>
              <a:prstGeom prst="rect">
                <a:avLst/>
              </a:prstGeom>
              <a:noFill/>
              <a:ln w="9525">
                <a:noFill/>
                <a:miter lim="800000"/>
                <a:headEnd/>
                <a:tailEnd/>
              </a:ln>
            </p:spPr>
          </p:pic>
          <p:pic>
            <p:nvPicPr>
              <p:cNvPr id="46144" name="Picture 74"/>
              <p:cNvPicPr>
                <a:picLocks noChangeAspect="1" noChangeArrowheads="1"/>
              </p:cNvPicPr>
              <p:nvPr/>
            </p:nvPicPr>
            <p:blipFill>
              <a:blip r:embed="rId14" cstate="print"/>
              <a:srcRect/>
              <a:stretch>
                <a:fillRect/>
              </a:stretch>
            </p:blipFill>
            <p:spPr bwMode="auto">
              <a:xfrm>
                <a:off x="1069" y="2822"/>
                <a:ext cx="864" cy="432"/>
              </a:xfrm>
              <a:prstGeom prst="rect">
                <a:avLst/>
              </a:prstGeom>
              <a:noFill/>
              <a:ln w="9525">
                <a:noFill/>
                <a:miter lim="800000"/>
                <a:headEnd/>
                <a:tailEnd/>
              </a:ln>
            </p:spPr>
          </p:pic>
          <p:pic>
            <p:nvPicPr>
              <p:cNvPr id="46145" name="Picture 75"/>
              <p:cNvPicPr>
                <a:picLocks noChangeAspect="1" noChangeArrowheads="1"/>
              </p:cNvPicPr>
              <p:nvPr/>
            </p:nvPicPr>
            <p:blipFill>
              <a:blip r:embed="rId15" cstate="print"/>
              <a:srcRect/>
              <a:stretch>
                <a:fillRect/>
              </a:stretch>
            </p:blipFill>
            <p:spPr bwMode="auto">
              <a:xfrm>
                <a:off x="1785" y="3506"/>
                <a:ext cx="732" cy="324"/>
              </a:xfrm>
              <a:prstGeom prst="rect">
                <a:avLst/>
              </a:prstGeom>
              <a:noFill/>
              <a:ln w="9525">
                <a:noFill/>
                <a:miter lim="800000"/>
                <a:headEnd/>
                <a:tailEnd/>
              </a:ln>
            </p:spPr>
          </p:pic>
          <p:pic>
            <p:nvPicPr>
              <p:cNvPr id="46146" name="Picture 76"/>
              <p:cNvPicPr>
                <a:picLocks noChangeAspect="1" noChangeArrowheads="1"/>
              </p:cNvPicPr>
              <p:nvPr/>
            </p:nvPicPr>
            <p:blipFill>
              <a:blip r:embed="rId16" cstate="print"/>
              <a:srcRect/>
              <a:stretch>
                <a:fillRect/>
              </a:stretch>
            </p:blipFill>
            <p:spPr bwMode="auto">
              <a:xfrm>
                <a:off x="409" y="2497"/>
                <a:ext cx="660" cy="390"/>
              </a:xfrm>
              <a:prstGeom prst="rect">
                <a:avLst/>
              </a:prstGeom>
              <a:noFill/>
              <a:ln w="9525">
                <a:noFill/>
                <a:miter lim="800000"/>
                <a:headEnd/>
                <a:tailEnd/>
              </a:ln>
            </p:spPr>
          </p:pic>
        </p:grpSp>
        <p:grpSp>
          <p:nvGrpSpPr>
            <p:cNvPr id="5" name="Group 77"/>
            <p:cNvGrpSpPr>
              <a:grpSpLocks/>
            </p:cNvGrpSpPr>
            <p:nvPr/>
          </p:nvGrpSpPr>
          <p:grpSpPr bwMode="auto">
            <a:xfrm>
              <a:off x="2849" y="2708"/>
              <a:ext cx="706" cy="948"/>
              <a:chOff x="84" y="178"/>
              <a:chExt cx="1377" cy="2357"/>
            </a:xfrm>
          </p:grpSpPr>
          <p:pic>
            <p:nvPicPr>
              <p:cNvPr id="46136" name="Picture 78"/>
              <p:cNvPicPr>
                <a:picLocks noChangeAspect="1" noChangeArrowheads="1"/>
              </p:cNvPicPr>
              <p:nvPr/>
            </p:nvPicPr>
            <p:blipFill>
              <a:blip r:embed="rId17" cstate="print"/>
              <a:srcRect/>
              <a:stretch>
                <a:fillRect/>
              </a:stretch>
            </p:blipFill>
            <p:spPr bwMode="auto">
              <a:xfrm>
                <a:off x="84" y="178"/>
                <a:ext cx="1116" cy="144"/>
              </a:xfrm>
              <a:prstGeom prst="rect">
                <a:avLst/>
              </a:prstGeom>
              <a:noFill/>
              <a:ln w="9525">
                <a:noFill/>
                <a:miter lim="800000"/>
                <a:headEnd/>
                <a:tailEnd/>
              </a:ln>
            </p:spPr>
          </p:pic>
          <p:pic>
            <p:nvPicPr>
              <p:cNvPr id="46137" name="Picture 79"/>
              <p:cNvPicPr>
                <a:picLocks noChangeAspect="1" noChangeArrowheads="1"/>
              </p:cNvPicPr>
              <p:nvPr/>
            </p:nvPicPr>
            <p:blipFill>
              <a:blip r:embed="rId18" cstate="print"/>
              <a:srcRect/>
              <a:stretch>
                <a:fillRect/>
              </a:stretch>
            </p:blipFill>
            <p:spPr bwMode="auto">
              <a:xfrm>
                <a:off x="867" y="178"/>
                <a:ext cx="594" cy="594"/>
              </a:xfrm>
              <a:prstGeom prst="rect">
                <a:avLst/>
              </a:prstGeom>
              <a:noFill/>
              <a:ln w="9525">
                <a:noFill/>
                <a:miter lim="800000"/>
                <a:headEnd/>
                <a:tailEnd/>
              </a:ln>
            </p:spPr>
          </p:pic>
          <p:pic>
            <p:nvPicPr>
              <p:cNvPr id="46138" name="Picture 80"/>
              <p:cNvPicPr>
                <a:picLocks noChangeAspect="1" noChangeArrowheads="1"/>
              </p:cNvPicPr>
              <p:nvPr/>
            </p:nvPicPr>
            <p:blipFill>
              <a:blip r:embed="rId19" cstate="print"/>
              <a:srcRect/>
              <a:stretch>
                <a:fillRect/>
              </a:stretch>
            </p:blipFill>
            <p:spPr bwMode="auto">
              <a:xfrm>
                <a:off x="84" y="1335"/>
                <a:ext cx="1200" cy="1200"/>
              </a:xfrm>
              <a:prstGeom prst="rect">
                <a:avLst/>
              </a:prstGeom>
              <a:noFill/>
              <a:ln w="9525">
                <a:noFill/>
                <a:miter lim="800000"/>
                <a:headEnd/>
                <a:tailEnd/>
              </a:ln>
            </p:spPr>
          </p:pic>
          <p:pic>
            <p:nvPicPr>
              <p:cNvPr id="46139" name="Picture 81"/>
              <p:cNvPicPr>
                <a:picLocks noChangeAspect="1" noChangeArrowheads="1"/>
              </p:cNvPicPr>
              <p:nvPr/>
            </p:nvPicPr>
            <p:blipFill>
              <a:blip r:embed="rId20" cstate="print"/>
              <a:srcRect/>
              <a:stretch>
                <a:fillRect/>
              </a:stretch>
            </p:blipFill>
            <p:spPr bwMode="auto">
              <a:xfrm>
                <a:off x="84" y="772"/>
                <a:ext cx="822" cy="618"/>
              </a:xfrm>
              <a:prstGeom prst="rect">
                <a:avLst/>
              </a:prstGeom>
              <a:noFill/>
              <a:ln w="9525">
                <a:noFill/>
                <a:miter lim="800000"/>
                <a:headEnd/>
                <a:tailEnd/>
              </a:ln>
            </p:spPr>
          </p:pic>
        </p:grpSp>
        <p:grpSp>
          <p:nvGrpSpPr>
            <p:cNvPr id="6" name="Group 82"/>
            <p:cNvGrpSpPr>
              <a:grpSpLocks/>
            </p:cNvGrpSpPr>
            <p:nvPr/>
          </p:nvGrpSpPr>
          <p:grpSpPr bwMode="auto">
            <a:xfrm>
              <a:off x="3330" y="2851"/>
              <a:ext cx="2106" cy="959"/>
              <a:chOff x="978" y="521"/>
              <a:chExt cx="4110" cy="2387"/>
            </a:xfrm>
          </p:grpSpPr>
          <p:pic>
            <p:nvPicPr>
              <p:cNvPr id="46125" name="Picture 83"/>
              <p:cNvPicPr>
                <a:picLocks noChangeAspect="1" noChangeArrowheads="1"/>
              </p:cNvPicPr>
              <p:nvPr/>
            </p:nvPicPr>
            <p:blipFill>
              <a:blip r:embed="rId21" cstate="print"/>
              <a:srcRect/>
              <a:stretch>
                <a:fillRect/>
              </a:stretch>
            </p:blipFill>
            <p:spPr bwMode="auto">
              <a:xfrm>
                <a:off x="1010" y="875"/>
                <a:ext cx="923" cy="366"/>
              </a:xfrm>
              <a:prstGeom prst="rect">
                <a:avLst/>
              </a:prstGeom>
              <a:noFill/>
              <a:ln w="9525">
                <a:noFill/>
                <a:miter lim="800000"/>
                <a:headEnd/>
                <a:tailEnd/>
              </a:ln>
            </p:spPr>
          </p:pic>
          <p:pic>
            <p:nvPicPr>
              <p:cNvPr id="46126" name="Picture 84"/>
              <p:cNvPicPr>
                <a:picLocks noChangeAspect="1" noChangeArrowheads="1"/>
              </p:cNvPicPr>
              <p:nvPr/>
            </p:nvPicPr>
            <p:blipFill>
              <a:blip r:embed="rId22" cstate="print"/>
              <a:srcRect/>
              <a:stretch>
                <a:fillRect/>
              </a:stretch>
            </p:blipFill>
            <p:spPr bwMode="auto">
              <a:xfrm>
                <a:off x="1992" y="2552"/>
                <a:ext cx="1362" cy="270"/>
              </a:xfrm>
              <a:prstGeom prst="rect">
                <a:avLst/>
              </a:prstGeom>
              <a:noFill/>
              <a:ln w="9525">
                <a:noFill/>
                <a:miter lim="800000"/>
                <a:headEnd/>
                <a:tailEnd/>
              </a:ln>
            </p:spPr>
          </p:pic>
          <p:pic>
            <p:nvPicPr>
              <p:cNvPr id="46127" name="Picture 85"/>
              <p:cNvPicPr>
                <a:picLocks noChangeAspect="1" noChangeArrowheads="1"/>
              </p:cNvPicPr>
              <p:nvPr/>
            </p:nvPicPr>
            <p:blipFill>
              <a:blip r:embed="rId23" cstate="print"/>
              <a:srcRect/>
              <a:stretch>
                <a:fillRect/>
              </a:stretch>
            </p:blipFill>
            <p:spPr bwMode="auto">
              <a:xfrm>
                <a:off x="1284" y="1682"/>
                <a:ext cx="654" cy="246"/>
              </a:xfrm>
              <a:prstGeom prst="rect">
                <a:avLst/>
              </a:prstGeom>
              <a:noFill/>
              <a:ln w="9525">
                <a:noFill/>
                <a:miter lim="800000"/>
                <a:headEnd/>
                <a:tailEnd/>
              </a:ln>
            </p:spPr>
          </p:pic>
          <p:pic>
            <p:nvPicPr>
              <p:cNvPr id="46128" name="Picture 86"/>
              <p:cNvPicPr>
                <a:picLocks noChangeAspect="1" noChangeArrowheads="1"/>
              </p:cNvPicPr>
              <p:nvPr/>
            </p:nvPicPr>
            <p:blipFill>
              <a:blip r:embed="rId24" cstate="print"/>
              <a:srcRect/>
              <a:stretch>
                <a:fillRect/>
              </a:stretch>
            </p:blipFill>
            <p:spPr bwMode="auto">
              <a:xfrm>
                <a:off x="4098" y="1178"/>
                <a:ext cx="624" cy="498"/>
              </a:xfrm>
              <a:prstGeom prst="rect">
                <a:avLst/>
              </a:prstGeom>
              <a:noFill/>
              <a:ln w="9525">
                <a:noFill/>
                <a:miter lim="800000"/>
                <a:headEnd/>
                <a:tailEnd/>
              </a:ln>
            </p:spPr>
          </p:pic>
          <p:pic>
            <p:nvPicPr>
              <p:cNvPr id="46129" name="Picture 87"/>
              <p:cNvPicPr>
                <a:picLocks noChangeAspect="1" noChangeArrowheads="1"/>
              </p:cNvPicPr>
              <p:nvPr/>
            </p:nvPicPr>
            <p:blipFill>
              <a:blip r:embed="rId25" cstate="print"/>
              <a:srcRect/>
              <a:stretch>
                <a:fillRect/>
              </a:stretch>
            </p:blipFill>
            <p:spPr bwMode="auto">
              <a:xfrm>
                <a:off x="3699" y="2497"/>
                <a:ext cx="930" cy="411"/>
              </a:xfrm>
              <a:prstGeom prst="rect">
                <a:avLst/>
              </a:prstGeom>
              <a:noFill/>
              <a:ln w="9525">
                <a:noFill/>
                <a:miter lim="800000"/>
                <a:headEnd/>
                <a:tailEnd/>
              </a:ln>
            </p:spPr>
          </p:pic>
          <p:pic>
            <p:nvPicPr>
              <p:cNvPr id="46130" name="Picture 88"/>
              <p:cNvPicPr>
                <a:picLocks noChangeAspect="1" noChangeArrowheads="1"/>
              </p:cNvPicPr>
              <p:nvPr/>
            </p:nvPicPr>
            <p:blipFill>
              <a:blip r:embed="rId26" cstate="print"/>
              <a:srcRect/>
              <a:stretch>
                <a:fillRect/>
              </a:stretch>
            </p:blipFill>
            <p:spPr bwMode="auto">
              <a:xfrm>
                <a:off x="3256" y="1784"/>
                <a:ext cx="708" cy="708"/>
              </a:xfrm>
              <a:prstGeom prst="rect">
                <a:avLst/>
              </a:prstGeom>
              <a:noFill/>
              <a:ln w="9525">
                <a:noFill/>
                <a:miter lim="800000"/>
                <a:headEnd/>
                <a:tailEnd/>
              </a:ln>
            </p:spPr>
          </p:pic>
          <p:pic>
            <p:nvPicPr>
              <p:cNvPr id="46131" name="Picture 89"/>
              <p:cNvPicPr>
                <a:picLocks noChangeAspect="1" noChangeArrowheads="1"/>
              </p:cNvPicPr>
              <p:nvPr/>
            </p:nvPicPr>
            <p:blipFill>
              <a:blip r:embed="rId27" cstate="print"/>
              <a:srcRect/>
              <a:stretch>
                <a:fillRect/>
              </a:stretch>
            </p:blipFill>
            <p:spPr bwMode="auto">
              <a:xfrm>
                <a:off x="2418" y="2327"/>
                <a:ext cx="660" cy="174"/>
              </a:xfrm>
              <a:prstGeom prst="rect">
                <a:avLst/>
              </a:prstGeom>
              <a:noFill/>
              <a:ln w="9525">
                <a:noFill/>
                <a:miter lim="800000"/>
                <a:headEnd/>
                <a:tailEnd/>
              </a:ln>
            </p:spPr>
          </p:pic>
          <p:pic>
            <p:nvPicPr>
              <p:cNvPr id="46132" name="Picture 90"/>
              <p:cNvPicPr>
                <a:picLocks noChangeAspect="1" noChangeArrowheads="1"/>
              </p:cNvPicPr>
              <p:nvPr/>
            </p:nvPicPr>
            <p:blipFill>
              <a:blip r:embed="rId28" cstate="print"/>
              <a:srcRect/>
              <a:stretch>
                <a:fillRect/>
              </a:stretch>
            </p:blipFill>
            <p:spPr bwMode="auto">
              <a:xfrm>
                <a:off x="3960" y="616"/>
                <a:ext cx="1128" cy="390"/>
              </a:xfrm>
              <a:prstGeom prst="rect">
                <a:avLst/>
              </a:prstGeom>
              <a:noFill/>
              <a:ln w="9525">
                <a:noFill/>
                <a:miter lim="800000"/>
                <a:headEnd/>
                <a:tailEnd/>
              </a:ln>
            </p:spPr>
          </p:pic>
          <p:pic>
            <p:nvPicPr>
              <p:cNvPr id="46133" name="Picture 2" descr="http://tbn0.google.com/images?q=tbn:ConR54MZhygJ:www.knowledgebase-script.com/demo/admin/attachments/amazon_logo.gif">
                <a:hlinkClick r:id="rId29"/>
              </p:cNvPr>
              <p:cNvPicPr>
                <a:picLocks noChangeAspect="1" noChangeArrowheads="1"/>
              </p:cNvPicPr>
              <p:nvPr/>
            </p:nvPicPr>
            <p:blipFill>
              <a:blip r:embed="rId30" cstate="print"/>
              <a:srcRect/>
              <a:stretch>
                <a:fillRect/>
              </a:stretch>
            </p:blipFill>
            <p:spPr bwMode="auto">
              <a:xfrm>
                <a:off x="1553" y="521"/>
                <a:ext cx="841" cy="270"/>
              </a:xfrm>
              <a:prstGeom prst="rect">
                <a:avLst/>
              </a:prstGeom>
              <a:noFill/>
              <a:ln w="9525">
                <a:noFill/>
                <a:miter lim="800000"/>
                <a:headEnd/>
                <a:tailEnd/>
              </a:ln>
            </p:spPr>
          </p:pic>
          <p:pic>
            <p:nvPicPr>
              <p:cNvPr id="46134" name="Picture 92"/>
              <p:cNvPicPr>
                <a:picLocks noChangeAspect="1" noChangeArrowheads="1"/>
              </p:cNvPicPr>
              <p:nvPr/>
            </p:nvPicPr>
            <p:blipFill>
              <a:blip r:embed="rId31" cstate="print"/>
              <a:srcRect/>
              <a:stretch>
                <a:fillRect/>
              </a:stretch>
            </p:blipFill>
            <p:spPr bwMode="auto">
              <a:xfrm>
                <a:off x="1137" y="2217"/>
                <a:ext cx="648" cy="569"/>
              </a:xfrm>
              <a:prstGeom prst="rect">
                <a:avLst/>
              </a:prstGeom>
              <a:noFill/>
              <a:ln w="9525">
                <a:noFill/>
                <a:miter lim="800000"/>
                <a:headEnd/>
                <a:tailEnd/>
              </a:ln>
            </p:spPr>
          </p:pic>
          <p:pic>
            <p:nvPicPr>
              <p:cNvPr id="46135" name="Picture 93"/>
              <p:cNvPicPr>
                <a:picLocks noChangeAspect="1" noChangeArrowheads="1"/>
              </p:cNvPicPr>
              <p:nvPr/>
            </p:nvPicPr>
            <p:blipFill>
              <a:blip r:embed="rId32" cstate="print"/>
              <a:srcRect/>
              <a:stretch>
                <a:fillRect/>
              </a:stretch>
            </p:blipFill>
            <p:spPr bwMode="auto">
              <a:xfrm>
                <a:off x="978" y="1360"/>
                <a:ext cx="798" cy="258"/>
              </a:xfrm>
              <a:prstGeom prst="rect">
                <a:avLst/>
              </a:prstGeom>
              <a:noFill/>
              <a:ln w="9525">
                <a:noFill/>
                <a:miter lim="800000"/>
                <a:headEnd/>
                <a:tailEnd/>
              </a:ln>
            </p:spPr>
          </p:pic>
        </p:grpSp>
        <p:grpSp>
          <p:nvGrpSpPr>
            <p:cNvPr id="7" name="Group 94"/>
            <p:cNvGrpSpPr>
              <a:grpSpLocks/>
            </p:cNvGrpSpPr>
            <p:nvPr/>
          </p:nvGrpSpPr>
          <p:grpSpPr bwMode="auto">
            <a:xfrm>
              <a:off x="5298" y="2671"/>
              <a:ext cx="462" cy="1175"/>
              <a:chOff x="4766" y="222"/>
              <a:chExt cx="900" cy="2932"/>
            </a:xfrm>
          </p:grpSpPr>
          <p:pic>
            <p:nvPicPr>
              <p:cNvPr id="46121" name="Picture 95"/>
              <p:cNvPicPr>
                <a:picLocks noChangeAspect="1" noChangeArrowheads="1"/>
              </p:cNvPicPr>
              <p:nvPr/>
            </p:nvPicPr>
            <p:blipFill>
              <a:blip r:embed="rId33" cstate="print"/>
              <a:srcRect/>
              <a:stretch>
                <a:fillRect/>
              </a:stretch>
            </p:blipFill>
            <p:spPr bwMode="auto">
              <a:xfrm>
                <a:off x="4778" y="2266"/>
                <a:ext cx="888" cy="888"/>
              </a:xfrm>
              <a:prstGeom prst="rect">
                <a:avLst/>
              </a:prstGeom>
              <a:noFill/>
              <a:ln w="9525">
                <a:noFill/>
                <a:miter lim="800000"/>
                <a:headEnd/>
                <a:tailEnd/>
              </a:ln>
            </p:spPr>
          </p:pic>
          <p:pic>
            <p:nvPicPr>
              <p:cNvPr id="46122" name="Picture 96"/>
              <p:cNvPicPr>
                <a:picLocks noChangeAspect="1" noChangeArrowheads="1"/>
              </p:cNvPicPr>
              <p:nvPr/>
            </p:nvPicPr>
            <p:blipFill>
              <a:blip r:embed="rId34" cstate="print"/>
              <a:srcRect/>
              <a:stretch>
                <a:fillRect/>
              </a:stretch>
            </p:blipFill>
            <p:spPr bwMode="auto">
              <a:xfrm>
                <a:off x="4766" y="2001"/>
                <a:ext cx="900" cy="216"/>
              </a:xfrm>
              <a:prstGeom prst="rect">
                <a:avLst/>
              </a:prstGeom>
              <a:noFill/>
              <a:ln w="9525">
                <a:noFill/>
                <a:miter lim="800000"/>
                <a:headEnd/>
                <a:tailEnd/>
              </a:ln>
            </p:spPr>
          </p:pic>
          <p:pic>
            <p:nvPicPr>
              <p:cNvPr id="46123" name="Picture 97"/>
              <p:cNvPicPr>
                <a:picLocks noChangeAspect="1" noChangeArrowheads="1"/>
              </p:cNvPicPr>
              <p:nvPr/>
            </p:nvPicPr>
            <p:blipFill>
              <a:blip r:embed="rId35" cstate="print"/>
              <a:srcRect/>
              <a:stretch>
                <a:fillRect/>
              </a:stretch>
            </p:blipFill>
            <p:spPr bwMode="auto">
              <a:xfrm>
                <a:off x="4928" y="1058"/>
                <a:ext cx="624" cy="624"/>
              </a:xfrm>
              <a:prstGeom prst="rect">
                <a:avLst/>
              </a:prstGeom>
              <a:noFill/>
              <a:ln w="9525">
                <a:noFill/>
                <a:miter lim="800000"/>
                <a:headEnd/>
                <a:tailEnd/>
              </a:ln>
            </p:spPr>
          </p:pic>
          <p:pic>
            <p:nvPicPr>
              <p:cNvPr id="46124" name="Picture 98"/>
              <p:cNvPicPr>
                <a:picLocks noChangeAspect="1" noChangeArrowheads="1"/>
              </p:cNvPicPr>
              <p:nvPr/>
            </p:nvPicPr>
            <p:blipFill>
              <a:blip r:embed="rId36" cstate="print"/>
              <a:srcRect/>
              <a:stretch>
                <a:fillRect/>
              </a:stretch>
            </p:blipFill>
            <p:spPr bwMode="auto">
              <a:xfrm>
                <a:off x="4778" y="222"/>
                <a:ext cx="774" cy="630"/>
              </a:xfrm>
              <a:prstGeom prst="rect">
                <a:avLst/>
              </a:prstGeom>
              <a:noFill/>
              <a:ln w="9525">
                <a:noFill/>
                <a:miter lim="800000"/>
                <a:headEnd/>
                <a:tailEnd/>
              </a:ln>
            </p:spPr>
          </p:pic>
        </p:grpSp>
        <p:pic>
          <p:nvPicPr>
            <p:cNvPr id="46112" name="Picture 99" descr="att"/>
            <p:cNvPicPr>
              <a:picLocks noChangeAspect="1" noChangeArrowheads="1"/>
            </p:cNvPicPr>
            <p:nvPr/>
          </p:nvPicPr>
          <p:blipFill>
            <a:blip r:embed="rId37" cstate="print"/>
            <a:srcRect/>
            <a:stretch>
              <a:fillRect/>
            </a:stretch>
          </p:blipFill>
          <p:spPr bwMode="auto">
            <a:xfrm>
              <a:off x="3965" y="2644"/>
              <a:ext cx="533" cy="244"/>
            </a:xfrm>
            <a:prstGeom prst="rect">
              <a:avLst/>
            </a:prstGeom>
            <a:noFill/>
            <a:ln w="9525">
              <a:noFill/>
              <a:miter lim="800000"/>
              <a:headEnd/>
              <a:tailEnd/>
            </a:ln>
          </p:spPr>
        </p:pic>
        <p:grpSp>
          <p:nvGrpSpPr>
            <p:cNvPr id="8" name="Group 100"/>
            <p:cNvGrpSpPr>
              <a:grpSpLocks/>
            </p:cNvGrpSpPr>
            <p:nvPr/>
          </p:nvGrpSpPr>
          <p:grpSpPr bwMode="auto">
            <a:xfrm>
              <a:off x="3790" y="2843"/>
              <a:ext cx="1462" cy="685"/>
              <a:chOff x="1857" y="552"/>
              <a:chExt cx="2850" cy="1714"/>
            </a:xfrm>
          </p:grpSpPr>
          <p:pic>
            <p:nvPicPr>
              <p:cNvPr id="46114" name="Picture 18" descr="http://tbn0.google.com/images?q=tbn:ylwf-XkJVe34QM:http://www.maip.com/media/images/Google%2520Logo.jpg">
                <a:hlinkClick r:id="rId38"/>
              </p:cNvPr>
              <p:cNvPicPr>
                <a:picLocks noChangeAspect="1" noChangeArrowheads="1"/>
              </p:cNvPicPr>
              <p:nvPr/>
            </p:nvPicPr>
            <p:blipFill>
              <a:blip r:embed="rId39" cstate="print"/>
              <a:srcRect/>
              <a:stretch>
                <a:fillRect/>
              </a:stretch>
            </p:blipFill>
            <p:spPr bwMode="auto">
              <a:xfrm>
                <a:off x="2176" y="875"/>
                <a:ext cx="876" cy="350"/>
              </a:xfrm>
              <a:prstGeom prst="rect">
                <a:avLst/>
              </a:prstGeom>
              <a:noFill/>
              <a:ln w="9525">
                <a:noFill/>
                <a:miter lim="800000"/>
                <a:headEnd/>
                <a:tailEnd/>
              </a:ln>
            </p:spPr>
          </p:pic>
          <p:pic>
            <p:nvPicPr>
              <p:cNvPr id="46115" name="Picture 102"/>
              <p:cNvPicPr>
                <a:picLocks noChangeAspect="1" noChangeArrowheads="1"/>
              </p:cNvPicPr>
              <p:nvPr/>
            </p:nvPicPr>
            <p:blipFill>
              <a:blip r:embed="rId40" cstate="print"/>
              <a:srcRect/>
              <a:stretch>
                <a:fillRect/>
              </a:stretch>
            </p:blipFill>
            <p:spPr bwMode="auto">
              <a:xfrm>
                <a:off x="3249" y="1006"/>
                <a:ext cx="762" cy="612"/>
              </a:xfrm>
              <a:prstGeom prst="rect">
                <a:avLst/>
              </a:prstGeom>
              <a:noFill/>
              <a:ln w="9525">
                <a:noFill/>
                <a:miter lim="800000"/>
                <a:headEnd/>
                <a:tailEnd/>
              </a:ln>
            </p:spPr>
          </p:pic>
          <p:pic>
            <p:nvPicPr>
              <p:cNvPr id="46116" name="Picture 103"/>
              <p:cNvPicPr>
                <a:picLocks noChangeAspect="1" noChangeArrowheads="1"/>
              </p:cNvPicPr>
              <p:nvPr/>
            </p:nvPicPr>
            <p:blipFill>
              <a:blip r:embed="rId41" cstate="print"/>
              <a:srcRect/>
              <a:stretch>
                <a:fillRect/>
              </a:stretch>
            </p:blipFill>
            <p:spPr bwMode="auto">
              <a:xfrm>
                <a:off x="1857" y="1779"/>
                <a:ext cx="660" cy="438"/>
              </a:xfrm>
              <a:prstGeom prst="rect">
                <a:avLst/>
              </a:prstGeom>
              <a:noFill/>
              <a:ln w="9525">
                <a:noFill/>
                <a:miter lim="800000"/>
                <a:headEnd/>
                <a:tailEnd/>
              </a:ln>
            </p:spPr>
          </p:pic>
          <p:pic>
            <p:nvPicPr>
              <p:cNvPr id="46117" name="Picture 104"/>
              <p:cNvPicPr>
                <a:picLocks noChangeAspect="1" noChangeArrowheads="1"/>
              </p:cNvPicPr>
              <p:nvPr/>
            </p:nvPicPr>
            <p:blipFill>
              <a:blip r:embed="rId42" cstate="print"/>
              <a:srcRect/>
              <a:stretch>
                <a:fillRect/>
              </a:stretch>
            </p:blipFill>
            <p:spPr bwMode="auto">
              <a:xfrm>
                <a:off x="2970" y="552"/>
                <a:ext cx="660" cy="300"/>
              </a:xfrm>
              <a:prstGeom prst="rect">
                <a:avLst/>
              </a:prstGeom>
              <a:noFill/>
              <a:ln w="9525">
                <a:noFill/>
                <a:miter lim="800000"/>
                <a:headEnd/>
                <a:tailEnd/>
              </a:ln>
            </p:spPr>
          </p:pic>
          <p:pic>
            <p:nvPicPr>
              <p:cNvPr id="46118" name="Picture 105"/>
              <p:cNvPicPr>
                <a:picLocks noChangeAspect="1" noChangeArrowheads="1"/>
              </p:cNvPicPr>
              <p:nvPr/>
            </p:nvPicPr>
            <p:blipFill>
              <a:blip r:embed="rId43" cstate="print"/>
              <a:srcRect/>
              <a:stretch>
                <a:fillRect/>
              </a:stretch>
            </p:blipFill>
            <p:spPr bwMode="auto">
              <a:xfrm>
                <a:off x="3945" y="1733"/>
                <a:ext cx="762" cy="306"/>
              </a:xfrm>
              <a:prstGeom prst="rect">
                <a:avLst/>
              </a:prstGeom>
              <a:noFill/>
              <a:ln w="9525">
                <a:noFill/>
                <a:miter lim="800000"/>
                <a:headEnd/>
                <a:tailEnd/>
              </a:ln>
            </p:spPr>
          </p:pic>
          <p:pic>
            <p:nvPicPr>
              <p:cNvPr id="46119" name="Picture 106"/>
              <p:cNvPicPr>
                <a:picLocks noChangeAspect="1" noChangeArrowheads="1"/>
              </p:cNvPicPr>
              <p:nvPr/>
            </p:nvPicPr>
            <p:blipFill>
              <a:blip r:embed="rId44" cstate="print"/>
              <a:srcRect/>
              <a:stretch>
                <a:fillRect/>
              </a:stretch>
            </p:blipFill>
            <p:spPr bwMode="auto">
              <a:xfrm>
                <a:off x="2649" y="1492"/>
                <a:ext cx="642" cy="774"/>
              </a:xfrm>
              <a:prstGeom prst="rect">
                <a:avLst/>
              </a:prstGeom>
              <a:noFill/>
              <a:ln w="9525">
                <a:noFill/>
                <a:miter lim="800000"/>
                <a:headEnd/>
                <a:tailEnd/>
              </a:ln>
            </p:spPr>
          </p:pic>
          <p:pic>
            <p:nvPicPr>
              <p:cNvPr id="46120" name="Picture 22" descr="Yahoo!"/>
              <p:cNvPicPr>
                <a:picLocks noChangeAspect="1" noChangeArrowheads="1"/>
              </p:cNvPicPr>
              <p:nvPr/>
            </p:nvPicPr>
            <p:blipFill>
              <a:blip r:embed="rId45" cstate="print"/>
              <a:srcRect/>
              <a:stretch>
                <a:fillRect/>
              </a:stretch>
            </p:blipFill>
            <p:spPr bwMode="auto">
              <a:xfrm>
                <a:off x="1883" y="1335"/>
                <a:ext cx="874" cy="309"/>
              </a:xfrm>
              <a:prstGeom prst="rect">
                <a:avLst/>
              </a:prstGeom>
              <a:noFill/>
              <a:ln w="9525">
                <a:noFill/>
                <a:miter lim="800000"/>
                <a:headEnd/>
                <a:tailEnd/>
              </a:ln>
            </p:spPr>
          </p:pic>
        </p:grpSp>
      </p:grpSp>
      <p:grpSp>
        <p:nvGrpSpPr>
          <p:cNvPr id="9" name="Group 57" descr="Images of Diverse people communicating and using technology"/>
          <p:cNvGrpSpPr>
            <a:grpSpLocks/>
          </p:cNvGrpSpPr>
          <p:nvPr/>
        </p:nvGrpSpPr>
        <p:grpSpPr bwMode="auto">
          <a:xfrm>
            <a:off x="2266950" y="836613"/>
            <a:ext cx="4451350" cy="1527175"/>
            <a:chOff x="1414" y="526"/>
            <a:chExt cx="2804" cy="962"/>
          </a:xfrm>
        </p:grpSpPr>
        <p:pic>
          <p:nvPicPr>
            <p:cNvPr id="46103" name="Picture 58" descr="image of workers at a computer"/>
            <p:cNvPicPr>
              <a:picLocks noChangeAspect="1" noChangeArrowheads="1"/>
            </p:cNvPicPr>
            <p:nvPr/>
          </p:nvPicPr>
          <p:blipFill>
            <a:blip r:embed="rId46" cstate="print"/>
            <a:srcRect t="8357" b="33861"/>
            <a:stretch>
              <a:fillRect/>
            </a:stretch>
          </p:blipFill>
          <p:spPr bwMode="auto">
            <a:xfrm>
              <a:off x="1414" y="686"/>
              <a:ext cx="923" cy="802"/>
            </a:xfrm>
            <a:prstGeom prst="rect">
              <a:avLst/>
            </a:prstGeom>
            <a:noFill/>
            <a:ln w="9525">
              <a:noFill/>
              <a:miter lim="800000"/>
              <a:headEnd/>
              <a:tailEnd/>
            </a:ln>
          </p:spPr>
        </p:pic>
        <p:pic>
          <p:nvPicPr>
            <p:cNvPr id="46104" name="Picture 59" descr="image of woman on a cell phone"/>
            <p:cNvPicPr>
              <a:picLocks noChangeAspect="1" noChangeArrowheads="1"/>
            </p:cNvPicPr>
            <p:nvPr/>
          </p:nvPicPr>
          <p:blipFill>
            <a:blip r:embed="rId47" cstate="print"/>
            <a:srcRect l="19118"/>
            <a:stretch>
              <a:fillRect/>
            </a:stretch>
          </p:blipFill>
          <p:spPr bwMode="auto">
            <a:xfrm>
              <a:off x="3448" y="853"/>
              <a:ext cx="770" cy="635"/>
            </a:xfrm>
            <a:prstGeom prst="rect">
              <a:avLst/>
            </a:prstGeom>
            <a:noFill/>
            <a:ln w="9525">
              <a:noFill/>
              <a:miter lim="800000"/>
              <a:headEnd/>
              <a:tailEnd/>
            </a:ln>
          </p:spPr>
        </p:pic>
        <p:pic>
          <p:nvPicPr>
            <p:cNvPr id="46105" name="Picture 60" descr="image of children at computers"/>
            <p:cNvPicPr>
              <a:picLocks noChangeAspect="1" noChangeArrowheads="1"/>
            </p:cNvPicPr>
            <p:nvPr/>
          </p:nvPicPr>
          <p:blipFill>
            <a:blip r:embed="rId48" cstate="print"/>
            <a:srcRect b="15811"/>
            <a:stretch>
              <a:fillRect/>
            </a:stretch>
          </p:blipFill>
          <p:spPr bwMode="auto">
            <a:xfrm>
              <a:off x="2303" y="526"/>
              <a:ext cx="1178" cy="8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ctrTitle"/>
          </p:nvPr>
        </p:nvSpPr>
        <p:spPr>
          <a:xfrm>
            <a:off x="685800" y="2768600"/>
            <a:ext cx="7772400" cy="1470025"/>
          </a:xfrm>
        </p:spPr>
        <p:txBody>
          <a:bodyPr/>
          <a:lstStyle/>
          <a:p>
            <a:pPr algn="ctr"/>
            <a:r>
              <a:rPr lang="en-US" sz="4000" smtClean="0"/>
              <a:t>Thank You!</a:t>
            </a:r>
            <a:endParaRPr lang="en-US" sz="4000" b="1"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3"/>
          <p:cNvSpPr>
            <a:spLocks noGrp="1"/>
          </p:cNvSpPr>
          <p:nvPr>
            <p:ph type="sldNum" sz="quarter" idx="10"/>
          </p:nvPr>
        </p:nvSpPr>
        <p:spPr>
          <a:noFill/>
        </p:spPr>
        <p:txBody>
          <a:bodyPr/>
          <a:lstStyle/>
          <a:p>
            <a:fld id="{123A4B5D-B71E-4291-878B-3D040102DF7A}" type="slidenum">
              <a:rPr lang="en-US" smtClean="0"/>
              <a:pPr/>
              <a:t>65</a:t>
            </a:fld>
            <a:endParaRPr lang="en-US" sz="1400" smtClean="0"/>
          </a:p>
        </p:txBody>
      </p:sp>
      <p:sp>
        <p:nvSpPr>
          <p:cNvPr id="91138" name="Date Placeholder 4"/>
          <p:cNvSpPr>
            <a:spLocks noGrp="1"/>
          </p:cNvSpPr>
          <p:nvPr>
            <p:ph type="dt" sz="quarter" idx="11"/>
          </p:nvPr>
        </p:nvSpPr>
        <p:spPr>
          <a:noFill/>
        </p:spPr>
        <p:txBody>
          <a:bodyPr/>
          <a:lstStyle/>
          <a:p>
            <a:r>
              <a:rPr lang="en-US" smtClean="0"/>
              <a:t>CISE Overview</a:t>
            </a:r>
          </a:p>
        </p:txBody>
      </p:sp>
      <p:sp>
        <p:nvSpPr>
          <p:cNvPr id="91139" name="Footer Placeholder 5"/>
          <p:cNvSpPr>
            <a:spLocks noGrp="1"/>
          </p:cNvSpPr>
          <p:nvPr>
            <p:ph type="ftr" sz="quarter" idx="12"/>
          </p:nvPr>
        </p:nvSpPr>
        <p:spPr>
          <a:noFill/>
        </p:spPr>
        <p:txBody>
          <a:bodyPr/>
          <a:lstStyle/>
          <a:p>
            <a:r>
              <a:rPr lang="en-US" smtClean="0"/>
              <a:t>Jeannette M. Wing</a:t>
            </a:r>
          </a:p>
        </p:txBody>
      </p:sp>
      <p:sp>
        <p:nvSpPr>
          <p:cNvPr id="91140" name="Rectangle 2"/>
          <p:cNvSpPr>
            <a:spLocks noChangeArrowheads="1"/>
          </p:cNvSpPr>
          <p:nvPr/>
        </p:nvSpPr>
        <p:spPr bwMode="auto">
          <a:xfrm>
            <a:off x="685800" y="393700"/>
            <a:ext cx="7772400" cy="685800"/>
          </a:xfrm>
          <a:prstGeom prst="rect">
            <a:avLst/>
          </a:prstGeom>
          <a:noFill/>
          <a:ln w="9525">
            <a:noFill/>
            <a:miter lim="800000"/>
            <a:headEnd/>
            <a:tailEnd/>
          </a:ln>
        </p:spPr>
        <p:txBody>
          <a:bodyPr anchor="ctr"/>
          <a:lstStyle/>
          <a:p>
            <a:pPr eaLnBrk="0" hangingPunct="0"/>
            <a:r>
              <a:rPr lang="en-US" sz="3200"/>
              <a:t>Credits</a:t>
            </a:r>
          </a:p>
        </p:txBody>
      </p:sp>
      <p:sp>
        <p:nvSpPr>
          <p:cNvPr id="91141" name="Rectangle 3"/>
          <p:cNvSpPr>
            <a:spLocks noChangeArrowheads="1"/>
          </p:cNvSpPr>
          <p:nvPr/>
        </p:nvSpPr>
        <p:spPr bwMode="auto">
          <a:xfrm>
            <a:off x="685800" y="1447800"/>
            <a:ext cx="7772400" cy="4953000"/>
          </a:xfrm>
          <a:prstGeom prst="rect">
            <a:avLst/>
          </a:prstGeom>
          <a:noFill/>
          <a:ln w="9525">
            <a:noFill/>
            <a:miter lim="800000"/>
            <a:headEnd/>
            <a:tailEnd/>
          </a:ln>
        </p:spPr>
        <p:txBody>
          <a:bodyPr/>
          <a:lstStyle/>
          <a:p>
            <a:pPr marL="342900" indent="-342900" eaLnBrk="0" hangingPunct="0">
              <a:spcBef>
                <a:spcPct val="20000"/>
              </a:spcBef>
              <a:buFontTx/>
              <a:buChar char="•"/>
            </a:pPr>
            <a:r>
              <a:rPr lang="en-US" sz="1400"/>
              <a:t>Copyrighted material used under Fair Use.  If you are the copyright holder and believe your material has been used unfairly, or if you have any suggestions, feedback, or support, please contact: jsoleil@nsf.gov</a:t>
            </a:r>
          </a:p>
          <a:p>
            <a:pPr marL="342900" indent="-342900" eaLnBrk="0" hangingPunct="0">
              <a:spcBef>
                <a:spcPct val="20000"/>
              </a:spcBef>
              <a:buFontTx/>
              <a:buChar char="•"/>
            </a:pPr>
            <a:endParaRPr lang="en-US" sz="1400"/>
          </a:p>
          <a:p>
            <a:pPr marL="342900" indent="-342900" eaLnBrk="0" hangingPunct="0">
              <a:spcBef>
                <a:spcPct val="20000"/>
              </a:spcBef>
              <a:buFontTx/>
              <a:buChar char="•"/>
            </a:pPr>
            <a:r>
              <a:rPr lang="en-US" sz="1400"/>
              <a:t>Except where otherwise indicated, permission is granted to copy, distribute, and/or modify all images in this document under the terms of the GNU Free Documentation license, Version 1.2 or any later version published by the Free Software Foundation; with no Invariant Sections, no Front-Cover Texts, and no Back-Cover Texts.  A copy of the license is included in the section entitled “GNU Free Documentation license” (</a:t>
            </a:r>
            <a:r>
              <a:rPr lang="en-US" sz="1400">
                <a:hlinkClick r:id="rId2"/>
              </a:rPr>
              <a:t>http://commons.wikimedia.org/wiki/Commons:GNU_Free_Documentation_License</a:t>
            </a:r>
            <a:r>
              <a:rPr lang="en-US" sz="1400"/>
              <a:t>)</a:t>
            </a:r>
          </a:p>
          <a:p>
            <a:pPr marL="342900" indent="-342900" eaLnBrk="0" hangingPunct="0">
              <a:spcBef>
                <a:spcPct val="20000"/>
              </a:spcBef>
              <a:buFontTx/>
              <a:buChar char="•"/>
            </a:pPr>
            <a:endParaRPr lang="en-US" sz="14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ctrTitle"/>
          </p:nvPr>
        </p:nvSpPr>
        <p:spPr>
          <a:xfrm>
            <a:off x="685800" y="3036888"/>
            <a:ext cx="7772400" cy="1470025"/>
          </a:xfrm>
        </p:spPr>
        <p:txBody>
          <a:bodyPr/>
          <a:lstStyle/>
          <a:p>
            <a:pPr algn="ctr"/>
            <a:r>
              <a:rPr lang="en-US" sz="4000"/>
              <a:t> Federal Picture:</a:t>
            </a:r>
            <a:br>
              <a:rPr lang="en-US" sz="4000"/>
            </a:br>
            <a:r>
              <a:rPr lang="en-US" sz="4000"/>
              <a:t>NITRD</a:t>
            </a:r>
            <a:endParaRPr lang="en-US" sz="4000" b="1"/>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EFE10E-FA92-4263-BB76-E2646938E4EC}" type="slidenum">
              <a:rPr lang="en-US"/>
              <a:pPr/>
              <a:t>67</a:t>
            </a:fld>
            <a:endParaRPr lang="en-US" sz="1400"/>
          </a:p>
        </p:txBody>
      </p:sp>
      <p:sp>
        <p:nvSpPr>
          <p:cNvPr id="5" name="Date Placeholder 4"/>
          <p:cNvSpPr>
            <a:spLocks noGrp="1"/>
          </p:cNvSpPr>
          <p:nvPr>
            <p:ph type="dt" sz="half" idx="11"/>
          </p:nvPr>
        </p:nvSpPr>
        <p:spPr/>
        <p:txBody>
          <a:bodyPr/>
          <a:lstStyle/>
          <a:p>
            <a:r>
              <a:rPr lang="en-US"/>
              <a:t>Snowbird 2008</a:t>
            </a:r>
          </a:p>
        </p:txBody>
      </p:sp>
      <p:sp>
        <p:nvSpPr>
          <p:cNvPr id="6" name="Footer Placeholder 5"/>
          <p:cNvSpPr>
            <a:spLocks noGrp="1"/>
          </p:cNvSpPr>
          <p:nvPr>
            <p:ph type="ftr" sz="quarter" idx="12"/>
          </p:nvPr>
        </p:nvSpPr>
        <p:spPr/>
        <p:txBody>
          <a:bodyPr/>
          <a:lstStyle/>
          <a:p>
            <a:r>
              <a:rPr lang="en-US"/>
              <a:t>Jeannette M. Wing</a:t>
            </a:r>
          </a:p>
        </p:txBody>
      </p:sp>
      <p:sp>
        <p:nvSpPr>
          <p:cNvPr id="1232898" name="Rectangle 2"/>
          <p:cNvSpPr>
            <a:spLocks noGrp="1" noChangeArrowheads="1"/>
          </p:cNvSpPr>
          <p:nvPr>
            <p:ph type="title"/>
          </p:nvPr>
        </p:nvSpPr>
        <p:spPr/>
        <p:txBody>
          <a:bodyPr/>
          <a:lstStyle/>
          <a:p>
            <a:r>
              <a:rPr lang="en-US"/>
              <a:t>What is NITRD?</a:t>
            </a:r>
          </a:p>
        </p:txBody>
      </p:sp>
      <p:sp>
        <p:nvSpPr>
          <p:cNvPr id="1232899" name="Rectangle 3"/>
          <p:cNvSpPr>
            <a:spLocks noGrp="1" noChangeArrowheads="1"/>
          </p:cNvSpPr>
          <p:nvPr>
            <p:ph type="body" idx="1"/>
          </p:nvPr>
        </p:nvSpPr>
        <p:spPr>
          <a:xfrm>
            <a:off x="227013" y="1131888"/>
            <a:ext cx="8791575" cy="5116512"/>
          </a:xfrm>
        </p:spPr>
        <p:txBody>
          <a:bodyPr/>
          <a:lstStyle/>
          <a:p>
            <a:r>
              <a:rPr lang="en-US"/>
              <a:t>Networking and Information Technology Research and Development</a:t>
            </a:r>
          </a:p>
          <a:p>
            <a:endParaRPr lang="en-US"/>
          </a:p>
          <a:p>
            <a:r>
              <a:rPr lang="en-US"/>
              <a:t>Established by High-Performance Computing Act 1991</a:t>
            </a:r>
          </a:p>
          <a:p>
            <a:endParaRPr lang="en-US"/>
          </a:p>
          <a:p>
            <a:r>
              <a:rPr lang="en-US"/>
              <a:t>Co-chairs: Chris Greer (NC0) and Jeannette Wing (NSF)</a:t>
            </a:r>
          </a:p>
          <a:p>
            <a:endParaRPr lang="en-US"/>
          </a:p>
          <a:p>
            <a:r>
              <a:rPr lang="en-US"/>
              <a:t>Agencies (in order of investment): </a:t>
            </a:r>
            <a:r>
              <a:rPr lang="en-US">
                <a:solidFill>
                  <a:srgbClr val="FF0000"/>
                </a:solidFill>
              </a:rPr>
              <a:t>NSF</a:t>
            </a:r>
            <a:r>
              <a:rPr lang="en-US"/>
              <a:t>, DARPA, OSD and DoD, NIH, DOE/SC/NE/FE, NSA, NASA, NIST, AHRQ, DOE/NNSA, NOAA, EPA, NARA</a:t>
            </a:r>
          </a:p>
          <a:p>
            <a:endParaRPr lang="en-US"/>
          </a:p>
          <a:p>
            <a:r>
              <a:rPr lang="en-US"/>
              <a:t>8 Program Component Areas</a:t>
            </a:r>
          </a:p>
          <a:p>
            <a:pPr lvl="1"/>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2EA3DC67-2E03-4423-B0A9-8AA4467AD028}" type="slidenum">
              <a:rPr lang="en-US"/>
              <a:pPr/>
              <a:t>68</a:t>
            </a:fld>
            <a:endParaRPr lang="en-US" sz="1400"/>
          </a:p>
        </p:txBody>
      </p:sp>
      <p:sp>
        <p:nvSpPr>
          <p:cNvPr id="8" name="Date Placeholder 4"/>
          <p:cNvSpPr>
            <a:spLocks noGrp="1"/>
          </p:cNvSpPr>
          <p:nvPr>
            <p:ph type="dt" sz="half" idx="11"/>
          </p:nvPr>
        </p:nvSpPr>
        <p:spPr/>
        <p:txBody>
          <a:bodyPr/>
          <a:lstStyle/>
          <a:p>
            <a:r>
              <a:rPr lang="en-US"/>
              <a:t>Snowbird 2008</a:t>
            </a:r>
          </a:p>
        </p:txBody>
      </p:sp>
      <p:sp>
        <p:nvSpPr>
          <p:cNvPr id="9" name="Footer Placeholder 5"/>
          <p:cNvSpPr>
            <a:spLocks noGrp="1"/>
          </p:cNvSpPr>
          <p:nvPr>
            <p:ph type="ftr" sz="quarter" idx="12"/>
          </p:nvPr>
        </p:nvSpPr>
        <p:spPr/>
        <p:txBody>
          <a:bodyPr/>
          <a:lstStyle/>
          <a:p>
            <a:r>
              <a:rPr lang="en-US"/>
              <a:t>Jeannette M. Wing</a:t>
            </a:r>
          </a:p>
        </p:txBody>
      </p:sp>
      <p:sp>
        <p:nvSpPr>
          <p:cNvPr id="1230850" name="Rectangle 2"/>
          <p:cNvSpPr>
            <a:spLocks noGrp="1" noChangeArrowheads="1"/>
          </p:cNvSpPr>
          <p:nvPr>
            <p:ph type="title"/>
          </p:nvPr>
        </p:nvSpPr>
        <p:spPr/>
        <p:txBody>
          <a:bodyPr/>
          <a:lstStyle/>
          <a:p>
            <a:endParaRPr lang="en-US"/>
          </a:p>
        </p:txBody>
      </p:sp>
      <p:sp>
        <p:nvSpPr>
          <p:cNvPr id="1230851" name="Rectangle 3"/>
          <p:cNvSpPr>
            <a:spLocks noGrp="1" noChangeArrowheads="1"/>
          </p:cNvSpPr>
          <p:nvPr>
            <p:ph type="body" idx="1"/>
          </p:nvPr>
        </p:nvSpPr>
        <p:spPr/>
        <p:txBody>
          <a:bodyPr/>
          <a:lstStyle/>
          <a:p>
            <a:endParaRPr lang="en-US"/>
          </a:p>
        </p:txBody>
      </p:sp>
      <p:pic>
        <p:nvPicPr>
          <p:cNvPr id="1230852" name="Picture 4" descr="Graph of U.S. public funding of unclassified NIT R&amp;D has been growing"/>
          <p:cNvPicPr>
            <a:picLocks noChangeAspect="1" noChangeArrowheads="1"/>
          </p:cNvPicPr>
          <p:nvPr/>
        </p:nvPicPr>
        <p:blipFill>
          <a:blip r:embed="rId2" cstate="print"/>
          <a:srcRect/>
          <a:stretch>
            <a:fillRect/>
          </a:stretch>
        </p:blipFill>
        <p:spPr bwMode="auto">
          <a:xfrm>
            <a:off x="119063" y="107950"/>
            <a:ext cx="8840787" cy="6750050"/>
          </a:xfrm>
          <a:prstGeom prst="rect">
            <a:avLst/>
          </a:prstGeom>
          <a:noFill/>
          <a:ln w="9525">
            <a:noFill/>
            <a:miter lim="800000"/>
            <a:headEnd/>
            <a:tailEnd/>
          </a:ln>
          <a:effectLst/>
        </p:spPr>
      </p:pic>
      <p:sp>
        <p:nvSpPr>
          <p:cNvPr id="1230853" name="Text Box 5"/>
          <p:cNvSpPr txBox="1">
            <a:spLocks noChangeArrowheads="1"/>
          </p:cNvSpPr>
          <p:nvPr/>
        </p:nvSpPr>
        <p:spPr bwMode="auto">
          <a:xfrm>
            <a:off x="3948113" y="6445250"/>
            <a:ext cx="5195887" cy="274638"/>
          </a:xfrm>
          <a:prstGeom prst="rect">
            <a:avLst/>
          </a:prstGeom>
          <a:noFill/>
          <a:ln w="9525">
            <a:noFill/>
            <a:miter lim="800000"/>
            <a:headEnd/>
            <a:tailEnd/>
          </a:ln>
          <a:effectLst/>
        </p:spPr>
        <p:txBody>
          <a:bodyPr wrap="none">
            <a:spAutoFit/>
          </a:bodyPr>
          <a:lstStyle/>
          <a:p>
            <a:r>
              <a:rPr lang="en-US" sz="1200">
                <a:latin typeface="Arial" charset="0"/>
              </a:rPr>
              <a:t>Science and Technology Policy Institute, Briefing to PCAST, January 2007</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ctrTitle"/>
          </p:nvPr>
        </p:nvSpPr>
        <p:spPr>
          <a:xfrm>
            <a:off x="685800" y="2768600"/>
            <a:ext cx="7772400" cy="1470025"/>
          </a:xfrm>
        </p:spPr>
        <p:txBody>
          <a:bodyPr/>
          <a:lstStyle/>
          <a:p>
            <a:pPr algn="ctr"/>
            <a:r>
              <a:rPr lang="en-US" sz="4000"/>
              <a:t> International</a:t>
            </a:r>
            <a:endParaRPr lang="en-US" sz="40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10C82F2-DE01-454D-BE0D-F5F7D58CD766}" type="slidenum">
              <a:rPr lang="en-US"/>
              <a:pPr/>
              <a:t>7</a:t>
            </a:fld>
            <a:endParaRPr lang="en-US" sz="1400"/>
          </a:p>
        </p:txBody>
      </p:sp>
      <p:sp>
        <p:nvSpPr>
          <p:cNvPr id="7" name="Date Placeholder 4"/>
          <p:cNvSpPr>
            <a:spLocks noGrp="1"/>
          </p:cNvSpPr>
          <p:nvPr>
            <p:ph type="dt" sz="half" idx="11"/>
          </p:nvPr>
        </p:nvSpPr>
        <p:spPr/>
        <p:txBody>
          <a:bodyPr/>
          <a:lstStyle/>
          <a:p>
            <a:r>
              <a:rPr lang="en-US"/>
              <a:t>OOPSLA</a:t>
            </a:r>
          </a:p>
        </p:txBody>
      </p:sp>
      <p:sp>
        <p:nvSpPr>
          <p:cNvPr id="8" name="Footer Placeholder 5"/>
          <p:cNvSpPr>
            <a:spLocks noGrp="1"/>
          </p:cNvSpPr>
          <p:nvPr>
            <p:ph type="ftr" sz="quarter" idx="12"/>
          </p:nvPr>
        </p:nvSpPr>
        <p:spPr/>
        <p:txBody>
          <a:bodyPr/>
          <a:lstStyle/>
          <a:p>
            <a:r>
              <a:rPr lang="en-US"/>
              <a:t>Jeannette M. Wing</a:t>
            </a:r>
          </a:p>
        </p:txBody>
      </p:sp>
      <p:sp>
        <p:nvSpPr>
          <p:cNvPr id="1438722" name="Rectangle 2"/>
          <p:cNvSpPr>
            <a:spLocks noGrp="1" noChangeArrowheads="1"/>
          </p:cNvSpPr>
          <p:nvPr>
            <p:ph type="title"/>
          </p:nvPr>
        </p:nvSpPr>
        <p:spPr/>
        <p:txBody>
          <a:bodyPr/>
          <a:lstStyle/>
          <a:p>
            <a:endParaRPr lang="en-US"/>
          </a:p>
        </p:txBody>
      </p:sp>
      <p:sp>
        <p:nvSpPr>
          <p:cNvPr id="1438723" name="Rectangle 3"/>
          <p:cNvSpPr>
            <a:spLocks noGrp="1" noChangeArrowheads="1"/>
          </p:cNvSpPr>
          <p:nvPr>
            <p:ph type="body" idx="1"/>
          </p:nvPr>
        </p:nvSpPr>
        <p:spPr/>
        <p:txBody>
          <a:bodyPr/>
          <a:lstStyle/>
          <a:p>
            <a:endParaRPr lang="en-US"/>
          </a:p>
        </p:txBody>
      </p:sp>
      <p:pic>
        <p:nvPicPr>
          <p:cNvPr id="1438725" name="Picture 5" descr="National Science Foundation Orgchar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38726" name="Oval 6" descr="circle around CISE in the Organization Chart"/>
          <p:cNvSpPr>
            <a:spLocks noChangeArrowheads="1"/>
          </p:cNvSpPr>
          <p:nvPr/>
        </p:nvSpPr>
        <p:spPr bwMode="auto">
          <a:xfrm>
            <a:off x="231775" y="3468688"/>
            <a:ext cx="3730625" cy="871537"/>
          </a:xfrm>
          <a:prstGeom prst="ellipse">
            <a:avLst/>
          </a:prstGeom>
          <a:noFill/>
          <a:ln w="3810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93C1AE0-A1FF-4EF9-AF83-B21B291078A7}" type="slidenum">
              <a:rPr lang="en-US"/>
              <a:pPr/>
              <a:t>70</a:t>
            </a:fld>
            <a:endParaRPr lang="en-US" sz="1400"/>
          </a:p>
        </p:txBody>
      </p:sp>
      <p:sp>
        <p:nvSpPr>
          <p:cNvPr id="7" name="Date Placeholder 4"/>
          <p:cNvSpPr>
            <a:spLocks noGrp="1"/>
          </p:cNvSpPr>
          <p:nvPr>
            <p:ph type="dt" sz="half" idx="11"/>
          </p:nvPr>
        </p:nvSpPr>
        <p:spPr/>
        <p:txBody>
          <a:bodyPr/>
          <a:lstStyle/>
          <a:p>
            <a:r>
              <a:rPr lang="en-US"/>
              <a:t>Snowbird 2008</a:t>
            </a:r>
          </a:p>
        </p:txBody>
      </p:sp>
      <p:sp>
        <p:nvSpPr>
          <p:cNvPr id="8" name="Footer Placeholder 5"/>
          <p:cNvSpPr>
            <a:spLocks noGrp="1"/>
          </p:cNvSpPr>
          <p:nvPr>
            <p:ph type="ftr" sz="quarter" idx="12"/>
          </p:nvPr>
        </p:nvSpPr>
        <p:spPr/>
        <p:txBody>
          <a:bodyPr/>
          <a:lstStyle/>
          <a:p>
            <a:r>
              <a:rPr lang="en-US"/>
              <a:t>Jeannette M. Wing</a:t>
            </a:r>
          </a:p>
        </p:txBody>
      </p:sp>
      <p:sp>
        <p:nvSpPr>
          <p:cNvPr id="1224706" name="Rectangle 2"/>
          <p:cNvSpPr>
            <a:spLocks noGrp="1" noChangeArrowheads="1"/>
          </p:cNvSpPr>
          <p:nvPr>
            <p:ph type="title"/>
          </p:nvPr>
        </p:nvSpPr>
        <p:spPr/>
        <p:txBody>
          <a:bodyPr/>
          <a:lstStyle/>
          <a:p>
            <a:endParaRPr lang="en-US"/>
          </a:p>
        </p:txBody>
      </p:sp>
      <p:sp>
        <p:nvSpPr>
          <p:cNvPr id="1224707" name="Rectangle 3"/>
          <p:cNvSpPr>
            <a:spLocks noGrp="1" noChangeArrowheads="1"/>
          </p:cNvSpPr>
          <p:nvPr>
            <p:ph type="body" idx="1"/>
          </p:nvPr>
        </p:nvSpPr>
        <p:spPr/>
        <p:txBody>
          <a:bodyPr/>
          <a:lstStyle/>
          <a:p>
            <a:endParaRPr lang="en-US"/>
          </a:p>
        </p:txBody>
      </p:sp>
      <p:pic>
        <p:nvPicPr>
          <p:cNvPr id="1224708" name="Picture 4" descr="Graph of Federal funding of ICT R&amp;D - including defense - in the United States is well ahead of other economies of interest"/>
          <p:cNvPicPr>
            <a:picLocks noChangeAspect="1" noChangeArrowheads="1"/>
          </p:cNvPicPr>
          <p:nvPr/>
        </p:nvPicPr>
        <p:blipFill>
          <a:blip r:embed="rId3" cstate="print"/>
          <a:srcRect/>
          <a:stretch>
            <a:fillRect/>
          </a:stretch>
        </p:blipFill>
        <p:spPr bwMode="auto">
          <a:xfrm>
            <a:off x="134938" y="92075"/>
            <a:ext cx="8850312" cy="6678613"/>
          </a:xfrm>
          <a:prstGeom prst="rect">
            <a:avLst/>
          </a:prstGeom>
          <a:noFill/>
          <a:ln w="9525">
            <a:noFill/>
            <a:miter lim="800000"/>
            <a:headEnd/>
            <a:tailEnd/>
          </a:ln>
          <a:effectLst/>
        </p:spPr>
      </p:pic>
      <p:sp>
        <p:nvSpPr>
          <p:cNvPr id="1224709" name="Text Box 5"/>
          <p:cNvSpPr txBox="1">
            <a:spLocks noChangeArrowheads="1"/>
          </p:cNvSpPr>
          <p:nvPr/>
        </p:nvSpPr>
        <p:spPr bwMode="auto">
          <a:xfrm>
            <a:off x="3948113" y="6445250"/>
            <a:ext cx="5195887" cy="274638"/>
          </a:xfrm>
          <a:prstGeom prst="rect">
            <a:avLst/>
          </a:prstGeom>
          <a:noFill/>
          <a:ln w="9525">
            <a:noFill/>
            <a:miter lim="800000"/>
            <a:headEnd/>
            <a:tailEnd/>
          </a:ln>
          <a:effectLst/>
        </p:spPr>
        <p:txBody>
          <a:bodyPr wrap="none">
            <a:spAutoFit/>
          </a:bodyPr>
          <a:lstStyle/>
          <a:p>
            <a:r>
              <a:rPr lang="en-US" sz="1200">
                <a:latin typeface="Arial" charset="0"/>
              </a:rPr>
              <a:t>Science and Technology Policy Institute, Briefing to PCAST, January 2007</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0DA7C63F-FFA6-4B3E-AEC8-8077F1C42BC5}" type="slidenum">
              <a:rPr lang="en-US"/>
              <a:pPr/>
              <a:t>71</a:t>
            </a:fld>
            <a:endParaRPr lang="en-US" sz="1400"/>
          </a:p>
        </p:txBody>
      </p:sp>
      <p:sp>
        <p:nvSpPr>
          <p:cNvPr id="7" name="Date Placeholder 4"/>
          <p:cNvSpPr>
            <a:spLocks noGrp="1"/>
          </p:cNvSpPr>
          <p:nvPr>
            <p:ph type="dt" sz="half" idx="11"/>
          </p:nvPr>
        </p:nvSpPr>
        <p:spPr/>
        <p:txBody>
          <a:bodyPr/>
          <a:lstStyle/>
          <a:p>
            <a:r>
              <a:rPr lang="en-US"/>
              <a:t>Snowbird 2008</a:t>
            </a:r>
          </a:p>
        </p:txBody>
      </p:sp>
      <p:sp>
        <p:nvSpPr>
          <p:cNvPr id="8" name="Footer Placeholder 5"/>
          <p:cNvSpPr>
            <a:spLocks noGrp="1"/>
          </p:cNvSpPr>
          <p:nvPr>
            <p:ph type="ftr" sz="quarter" idx="12"/>
          </p:nvPr>
        </p:nvSpPr>
        <p:spPr/>
        <p:txBody>
          <a:bodyPr/>
          <a:lstStyle/>
          <a:p>
            <a:r>
              <a:rPr lang="en-US"/>
              <a:t>Jeannette M. Wing</a:t>
            </a:r>
          </a:p>
        </p:txBody>
      </p:sp>
      <p:sp>
        <p:nvSpPr>
          <p:cNvPr id="1225730" name="Rectangle 2"/>
          <p:cNvSpPr>
            <a:spLocks noGrp="1" noChangeArrowheads="1"/>
          </p:cNvSpPr>
          <p:nvPr>
            <p:ph type="title"/>
          </p:nvPr>
        </p:nvSpPr>
        <p:spPr/>
        <p:txBody>
          <a:bodyPr/>
          <a:lstStyle/>
          <a:p>
            <a:endParaRPr lang="en-US"/>
          </a:p>
        </p:txBody>
      </p:sp>
      <p:sp>
        <p:nvSpPr>
          <p:cNvPr id="1225731" name="Rectangle 3"/>
          <p:cNvSpPr>
            <a:spLocks noGrp="1" noChangeArrowheads="1"/>
          </p:cNvSpPr>
          <p:nvPr>
            <p:ph type="body" idx="1"/>
          </p:nvPr>
        </p:nvSpPr>
        <p:spPr/>
        <p:txBody>
          <a:bodyPr/>
          <a:lstStyle/>
          <a:p>
            <a:endParaRPr lang="en-US"/>
          </a:p>
        </p:txBody>
      </p:sp>
      <p:pic>
        <p:nvPicPr>
          <p:cNvPr id="1225732" name="Picture 4" descr="Graph of Excluding defense, Federal U.S. ICT funding may be lower than other economies of interest"/>
          <p:cNvPicPr>
            <a:picLocks noChangeAspect="1" noChangeArrowheads="1"/>
          </p:cNvPicPr>
          <p:nvPr/>
        </p:nvPicPr>
        <p:blipFill>
          <a:blip r:embed="rId2" cstate="print"/>
          <a:srcRect/>
          <a:stretch>
            <a:fillRect/>
          </a:stretch>
        </p:blipFill>
        <p:spPr bwMode="auto">
          <a:xfrm>
            <a:off x="193675" y="92075"/>
            <a:ext cx="8782050" cy="6678613"/>
          </a:xfrm>
          <a:prstGeom prst="rect">
            <a:avLst/>
          </a:prstGeom>
          <a:noFill/>
          <a:ln w="9525">
            <a:noFill/>
            <a:miter lim="800000"/>
            <a:headEnd/>
            <a:tailEnd/>
          </a:ln>
          <a:effectLst/>
        </p:spPr>
      </p:pic>
      <p:sp>
        <p:nvSpPr>
          <p:cNvPr id="1225733" name="Text Box 5"/>
          <p:cNvSpPr txBox="1">
            <a:spLocks noChangeArrowheads="1"/>
          </p:cNvSpPr>
          <p:nvPr/>
        </p:nvSpPr>
        <p:spPr bwMode="auto">
          <a:xfrm>
            <a:off x="3948113" y="6445250"/>
            <a:ext cx="5195887" cy="274638"/>
          </a:xfrm>
          <a:prstGeom prst="rect">
            <a:avLst/>
          </a:prstGeom>
          <a:noFill/>
          <a:ln w="9525">
            <a:noFill/>
            <a:miter lim="800000"/>
            <a:headEnd/>
            <a:tailEnd/>
          </a:ln>
          <a:effectLst/>
        </p:spPr>
        <p:txBody>
          <a:bodyPr wrap="none">
            <a:spAutoFit/>
          </a:bodyPr>
          <a:lstStyle/>
          <a:p>
            <a:r>
              <a:rPr lang="en-US" sz="1200">
                <a:latin typeface="Arial" charset="0"/>
              </a:rPr>
              <a:t>Science and Technology Policy Institute, Briefing to PCAST, January 2007</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ACDAEA1C-20F7-4A8C-B494-24DE42A1E831}" type="slidenum">
              <a:rPr lang="en-US"/>
              <a:pPr/>
              <a:t>72</a:t>
            </a:fld>
            <a:endParaRPr lang="en-US" sz="1400"/>
          </a:p>
        </p:txBody>
      </p:sp>
      <p:sp>
        <p:nvSpPr>
          <p:cNvPr id="33" name="Date Placeholder 4"/>
          <p:cNvSpPr>
            <a:spLocks noGrp="1"/>
          </p:cNvSpPr>
          <p:nvPr>
            <p:ph type="dt" sz="half" idx="11"/>
          </p:nvPr>
        </p:nvSpPr>
        <p:spPr/>
        <p:txBody>
          <a:bodyPr/>
          <a:lstStyle/>
          <a:p>
            <a:r>
              <a:rPr lang="en-US"/>
              <a:t>Snowbird 2008</a:t>
            </a:r>
          </a:p>
        </p:txBody>
      </p:sp>
      <p:sp>
        <p:nvSpPr>
          <p:cNvPr id="34" name="Footer Placeholder 5"/>
          <p:cNvSpPr>
            <a:spLocks noGrp="1"/>
          </p:cNvSpPr>
          <p:nvPr>
            <p:ph type="ftr" sz="quarter" idx="12"/>
          </p:nvPr>
        </p:nvSpPr>
        <p:spPr/>
        <p:txBody>
          <a:bodyPr/>
          <a:lstStyle/>
          <a:p>
            <a:r>
              <a:rPr lang="en-US"/>
              <a:t>Jeannette M. Wing</a:t>
            </a:r>
          </a:p>
        </p:txBody>
      </p:sp>
      <p:sp>
        <p:nvSpPr>
          <p:cNvPr id="1235970" name="Rectangle 2"/>
          <p:cNvSpPr>
            <a:spLocks noGrp="1" noChangeArrowheads="1"/>
          </p:cNvSpPr>
          <p:nvPr>
            <p:ph type="title"/>
          </p:nvPr>
        </p:nvSpPr>
        <p:spPr/>
        <p:txBody>
          <a:bodyPr/>
          <a:lstStyle/>
          <a:p>
            <a:r>
              <a:rPr lang="en-US"/>
              <a:t>What the EU is Spending in ICT</a:t>
            </a:r>
          </a:p>
        </p:txBody>
      </p:sp>
      <p:sp>
        <p:nvSpPr>
          <p:cNvPr id="1235971" name="Rectangle 3"/>
          <p:cNvSpPr>
            <a:spLocks noGrp="1" noChangeArrowheads="1"/>
          </p:cNvSpPr>
          <p:nvPr>
            <p:ph type="body" idx="1"/>
          </p:nvPr>
        </p:nvSpPr>
        <p:spPr>
          <a:xfrm>
            <a:off x="685800" y="1144588"/>
            <a:ext cx="7772400" cy="1389062"/>
          </a:xfrm>
        </p:spPr>
        <p:txBody>
          <a:bodyPr/>
          <a:lstStyle/>
          <a:p>
            <a:r>
              <a:rPr lang="en-US"/>
              <a:t>European Community Framework 7</a:t>
            </a:r>
          </a:p>
          <a:p>
            <a:r>
              <a:rPr lang="en-US"/>
              <a:t>Four ICT calls for proposals for 7-year projects</a:t>
            </a:r>
          </a:p>
          <a:p>
            <a:pPr lvl="1">
              <a:buFontTx/>
              <a:buNone/>
            </a:pPr>
            <a:endParaRPr lang="en-US"/>
          </a:p>
          <a:p>
            <a:pPr lvl="1"/>
            <a:endParaRPr lang="en-US"/>
          </a:p>
          <a:p>
            <a:pPr lvl="1"/>
            <a:endParaRPr lang="en-US"/>
          </a:p>
          <a:p>
            <a:endParaRPr lang="en-US"/>
          </a:p>
          <a:p>
            <a:endParaRPr lang="en-US"/>
          </a:p>
        </p:txBody>
      </p:sp>
      <p:sp>
        <p:nvSpPr>
          <p:cNvPr id="1235985" name="Line 17"/>
          <p:cNvSpPr>
            <a:spLocks noChangeShapeType="1"/>
          </p:cNvSpPr>
          <p:nvPr/>
        </p:nvSpPr>
        <p:spPr bwMode="auto">
          <a:xfrm>
            <a:off x="463550" y="2824163"/>
            <a:ext cx="7693025" cy="0"/>
          </a:xfrm>
          <a:prstGeom prst="line">
            <a:avLst/>
          </a:prstGeom>
          <a:noFill/>
          <a:ln w="28575">
            <a:solidFill>
              <a:schemeClr val="tx1"/>
            </a:solidFill>
            <a:round/>
            <a:headEnd/>
            <a:tailEnd/>
          </a:ln>
          <a:effectLst/>
        </p:spPr>
        <p:txBody>
          <a:bodyPr/>
          <a:lstStyle/>
          <a:p>
            <a:endParaRPr lang="en-US"/>
          </a:p>
        </p:txBody>
      </p:sp>
      <p:sp>
        <p:nvSpPr>
          <p:cNvPr id="1235973" name="Rectangle 5"/>
          <p:cNvSpPr>
            <a:spLocks noChangeArrowheads="1"/>
          </p:cNvSpPr>
          <p:nvPr/>
        </p:nvSpPr>
        <p:spPr bwMode="auto">
          <a:xfrm>
            <a:off x="449263" y="2182813"/>
            <a:ext cx="7693025" cy="3841750"/>
          </a:xfrm>
          <a:prstGeom prst="rect">
            <a:avLst/>
          </a:prstGeom>
          <a:noFill/>
          <a:ln w="9525">
            <a:solidFill>
              <a:schemeClr val="tx1"/>
            </a:solidFill>
            <a:miter lim="800000"/>
            <a:headEnd/>
            <a:tailEnd/>
          </a:ln>
          <a:effectLst/>
        </p:spPr>
        <p:txBody>
          <a:bodyPr wrap="none" anchor="ctr"/>
          <a:lstStyle/>
          <a:p>
            <a:endParaRPr lang="en-US"/>
          </a:p>
        </p:txBody>
      </p:sp>
      <p:sp>
        <p:nvSpPr>
          <p:cNvPr id="1235983" name="Line 15"/>
          <p:cNvSpPr>
            <a:spLocks noChangeShapeType="1"/>
          </p:cNvSpPr>
          <p:nvPr/>
        </p:nvSpPr>
        <p:spPr bwMode="auto">
          <a:xfrm>
            <a:off x="4916488" y="2182813"/>
            <a:ext cx="0" cy="3841750"/>
          </a:xfrm>
          <a:prstGeom prst="line">
            <a:avLst/>
          </a:prstGeom>
          <a:noFill/>
          <a:ln w="9525">
            <a:solidFill>
              <a:schemeClr val="tx1"/>
            </a:solidFill>
            <a:round/>
            <a:headEnd/>
            <a:tailEnd/>
          </a:ln>
          <a:effectLst/>
        </p:spPr>
        <p:txBody>
          <a:bodyPr/>
          <a:lstStyle/>
          <a:p>
            <a:endParaRPr lang="en-US"/>
          </a:p>
        </p:txBody>
      </p:sp>
      <p:sp>
        <p:nvSpPr>
          <p:cNvPr id="1235984" name="Line 16"/>
          <p:cNvSpPr>
            <a:spLocks noChangeShapeType="1"/>
          </p:cNvSpPr>
          <p:nvPr/>
        </p:nvSpPr>
        <p:spPr bwMode="auto">
          <a:xfrm>
            <a:off x="6570663" y="2182813"/>
            <a:ext cx="0" cy="3841750"/>
          </a:xfrm>
          <a:prstGeom prst="line">
            <a:avLst/>
          </a:prstGeom>
          <a:noFill/>
          <a:ln w="9525">
            <a:solidFill>
              <a:schemeClr val="tx1"/>
            </a:solidFill>
            <a:round/>
            <a:headEnd/>
            <a:tailEnd/>
          </a:ln>
          <a:effectLst/>
        </p:spPr>
        <p:txBody>
          <a:bodyPr/>
          <a:lstStyle/>
          <a:p>
            <a:endParaRPr lang="en-US"/>
          </a:p>
        </p:txBody>
      </p:sp>
      <p:sp>
        <p:nvSpPr>
          <p:cNvPr id="1235997" name="Line 29"/>
          <p:cNvSpPr>
            <a:spLocks noChangeShapeType="1"/>
          </p:cNvSpPr>
          <p:nvPr/>
        </p:nvSpPr>
        <p:spPr bwMode="auto">
          <a:xfrm>
            <a:off x="449263" y="5568950"/>
            <a:ext cx="7693025" cy="0"/>
          </a:xfrm>
          <a:prstGeom prst="line">
            <a:avLst/>
          </a:prstGeom>
          <a:noFill/>
          <a:ln w="38100">
            <a:solidFill>
              <a:schemeClr val="tx1"/>
            </a:solidFill>
            <a:round/>
            <a:headEnd/>
            <a:tailEnd/>
          </a:ln>
          <a:effectLst/>
        </p:spPr>
        <p:txBody>
          <a:bodyPr/>
          <a:lstStyle/>
          <a:p>
            <a:endParaRPr lang="en-US"/>
          </a:p>
        </p:txBody>
      </p:sp>
      <p:sp>
        <p:nvSpPr>
          <p:cNvPr id="1235975" name="Text Box 7"/>
          <p:cNvSpPr txBox="1">
            <a:spLocks noChangeArrowheads="1"/>
          </p:cNvSpPr>
          <p:nvPr/>
        </p:nvSpPr>
        <p:spPr bwMode="auto">
          <a:xfrm>
            <a:off x="449263" y="3790950"/>
            <a:ext cx="3832225" cy="366713"/>
          </a:xfrm>
          <a:prstGeom prst="rect">
            <a:avLst/>
          </a:prstGeom>
          <a:noFill/>
          <a:ln w="9525">
            <a:noFill/>
            <a:miter lim="800000"/>
            <a:headEnd/>
            <a:tailEnd/>
          </a:ln>
          <a:effectLst/>
        </p:spPr>
        <p:txBody>
          <a:bodyPr wrap="none">
            <a:spAutoFit/>
          </a:bodyPr>
          <a:lstStyle/>
          <a:p>
            <a:r>
              <a:rPr lang="en-US"/>
              <a:t>Future and Emerging Technologies</a:t>
            </a:r>
          </a:p>
        </p:txBody>
      </p:sp>
      <p:sp>
        <p:nvSpPr>
          <p:cNvPr id="1235976" name="Text Box 8"/>
          <p:cNvSpPr txBox="1">
            <a:spLocks noChangeArrowheads="1"/>
          </p:cNvSpPr>
          <p:nvPr/>
        </p:nvSpPr>
        <p:spPr bwMode="auto">
          <a:xfrm>
            <a:off x="449263" y="4321175"/>
            <a:ext cx="4452937" cy="641350"/>
          </a:xfrm>
          <a:prstGeom prst="rect">
            <a:avLst/>
          </a:prstGeom>
          <a:noFill/>
          <a:ln w="9525">
            <a:noFill/>
            <a:miter lim="800000"/>
            <a:headEnd/>
            <a:tailEnd/>
          </a:ln>
          <a:effectLst/>
        </p:spPr>
        <p:txBody>
          <a:bodyPr>
            <a:spAutoFit/>
          </a:bodyPr>
          <a:lstStyle/>
          <a:p>
            <a:r>
              <a:rPr lang="en-US" dirty="0"/>
              <a:t>European Technology Platform for </a:t>
            </a:r>
            <a:r>
              <a:rPr lang="en-US" dirty="0" err="1"/>
              <a:t>Nanoelectronics</a:t>
            </a:r>
            <a:endParaRPr lang="en-US" dirty="0"/>
          </a:p>
        </p:txBody>
      </p:sp>
      <p:sp>
        <p:nvSpPr>
          <p:cNvPr id="1235977" name="Text Box 9"/>
          <p:cNvSpPr txBox="1">
            <a:spLocks noChangeArrowheads="1"/>
          </p:cNvSpPr>
          <p:nvPr/>
        </p:nvSpPr>
        <p:spPr bwMode="auto">
          <a:xfrm>
            <a:off x="449263" y="5126038"/>
            <a:ext cx="2751137" cy="366712"/>
          </a:xfrm>
          <a:prstGeom prst="rect">
            <a:avLst/>
          </a:prstGeom>
          <a:noFill/>
          <a:ln w="9525">
            <a:noFill/>
            <a:miter lim="800000"/>
            <a:headEnd/>
            <a:tailEnd/>
          </a:ln>
          <a:effectLst/>
        </p:spPr>
        <p:txBody>
          <a:bodyPr wrap="none">
            <a:spAutoFit/>
          </a:bodyPr>
          <a:lstStyle/>
          <a:p>
            <a:r>
              <a:rPr lang="en-US"/>
              <a:t>Ambient Assisted Living</a:t>
            </a:r>
          </a:p>
        </p:txBody>
      </p:sp>
      <p:sp>
        <p:nvSpPr>
          <p:cNvPr id="1235978" name="Text Box 10"/>
          <p:cNvSpPr txBox="1">
            <a:spLocks noChangeArrowheads="1"/>
          </p:cNvSpPr>
          <p:nvPr/>
        </p:nvSpPr>
        <p:spPr bwMode="auto">
          <a:xfrm>
            <a:off x="463550" y="2824163"/>
            <a:ext cx="4452938" cy="915987"/>
          </a:xfrm>
          <a:prstGeom prst="rect">
            <a:avLst/>
          </a:prstGeom>
          <a:noFill/>
          <a:ln w="9525">
            <a:noFill/>
            <a:miter lim="800000"/>
            <a:headEnd/>
            <a:tailEnd/>
          </a:ln>
          <a:effectLst/>
        </p:spPr>
        <p:txBody>
          <a:bodyPr>
            <a:spAutoFit/>
          </a:bodyPr>
          <a:lstStyle/>
          <a:p>
            <a:r>
              <a:rPr lang="en-US"/>
              <a:t>Advanced Research and Technology for Embedded Intelligent Systems (ARTEMIS)</a:t>
            </a:r>
            <a:r>
              <a:rPr lang="en-US">
                <a:solidFill>
                  <a:srgbClr val="00BC00"/>
                </a:solidFill>
              </a:rPr>
              <a:t>* </a:t>
            </a:r>
            <a:r>
              <a:rPr lang="en-US" sz="1600">
                <a:solidFill>
                  <a:srgbClr val="00BC00"/>
                </a:solidFill>
              </a:rPr>
              <a:t>[“Cyber-Physical Systems”]</a:t>
            </a:r>
          </a:p>
        </p:txBody>
      </p:sp>
      <p:sp>
        <p:nvSpPr>
          <p:cNvPr id="1235980" name="Text Box 12"/>
          <p:cNvSpPr txBox="1">
            <a:spLocks noChangeArrowheads="1"/>
          </p:cNvSpPr>
          <p:nvPr/>
        </p:nvSpPr>
        <p:spPr bwMode="auto">
          <a:xfrm>
            <a:off x="5167313" y="2182813"/>
            <a:ext cx="1266825" cy="641350"/>
          </a:xfrm>
          <a:prstGeom prst="rect">
            <a:avLst/>
          </a:prstGeom>
          <a:noFill/>
          <a:ln w="9525">
            <a:noFill/>
            <a:miter lim="800000"/>
            <a:headEnd/>
            <a:tailEnd/>
          </a:ln>
          <a:effectLst/>
        </p:spPr>
        <p:txBody>
          <a:bodyPr wrap="none">
            <a:spAutoFit/>
          </a:bodyPr>
          <a:lstStyle/>
          <a:p>
            <a:pPr algn="ctr"/>
            <a:r>
              <a:rPr lang="en-US">
                <a:latin typeface="Arial" charset="0"/>
              </a:rPr>
              <a:t> </a:t>
            </a:r>
            <a:r>
              <a:rPr lang="en-US" sz="1200"/>
              <a:t>Total EC+Nat’l</a:t>
            </a:r>
            <a:r>
              <a:rPr lang="en-US">
                <a:latin typeface="Arial" charset="0"/>
              </a:rPr>
              <a:t/>
            </a:r>
            <a:br>
              <a:rPr lang="en-US">
                <a:latin typeface="Arial" charset="0"/>
              </a:rPr>
            </a:br>
            <a:r>
              <a:rPr lang="en-US">
                <a:latin typeface="Arial" charset="0"/>
              </a:rPr>
              <a:t>€ </a:t>
            </a:r>
            <a:r>
              <a:rPr lang="en-US"/>
              <a:t>M</a:t>
            </a:r>
          </a:p>
        </p:txBody>
      </p:sp>
      <p:sp>
        <p:nvSpPr>
          <p:cNvPr id="1235981" name="Text Box 13"/>
          <p:cNvSpPr txBox="1">
            <a:spLocks noChangeArrowheads="1"/>
          </p:cNvSpPr>
          <p:nvPr/>
        </p:nvSpPr>
        <p:spPr bwMode="auto">
          <a:xfrm>
            <a:off x="6811963" y="2274888"/>
            <a:ext cx="1233487" cy="549275"/>
          </a:xfrm>
          <a:prstGeom prst="rect">
            <a:avLst/>
          </a:prstGeom>
          <a:noFill/>
          <a:ln w="9525">
            <a:noFill/>
            <a:miter lim="800000"/>
            <a:headEnd/>
            <a:tailEnd/>
          </a:ln>
          <a:effectLst/>
        </p:spPr>
        <p:txBody>
          <a:bodyPr wrap="none">
            <a:spAutoFit/>
          </a:bodyPr>
          <a:lstStyle/>
          <a:p>
            <a:r>
              <a:rPr lang="en-US" sz="1200"/>
              <a:t>Equivalent to</a:t>
            </a:r>
            <a:br>
              <a:rPr lang="en-US" sz="1200"/>
            </a:br>
            <a:r>
              <a:rPr lang="en-US"/>
              <a:t>US$M</a:t>
            </a:r>
            <a:r>
              <a:rPr lang="en-US">
                <a:solidFill>
                  <a:srgbClr val="CC00CC"/>
                </a:solidFill>
              </a:rPr>
              <a:t>***</a:t>
            </a:r>
          </a:p>
        </p:txBody>
      </p:sp>
      <p:sp>
        <p:nvSpPr>
          <p:cNvPr id="1235986" name="Text Box 18"/>
          <p:cNvSpPr txBox="1">
            <a:spLocks noChangeArrowheads="1"/>
          </p:cNvSpPr>
          <p:nvPr/>
        </p:nvSpPr>
        <p:spPr bwMode="auto">
          <a:xfrm>
            <a:off x="5502275" y="2984500"/>
            <a:ext cx="844550" cy="366713"/>
          </a:xfrm>
          <a:prstGeom prst="rect">
            <a:avLst/>
          </a:prstGeom>
          <a:noFill/>
          <a:ln w="9525">
            <a:noFill/>
            <a:miter lim="800000"/>
            <a:headEnd/>
            <a:tailEnd/>
          </a:ln>
          <a:effectLst/>
        </p:spPr>
        <p:txBody>
          <a:bodyPr wrap="none">
            <a:spAutoFit/>
          </a:bodyPr>
          <a:lstStyle/>
          <a:p>
            <a:r>
              <a:rPr lang="en-US"/>
              <a:t>243</a:t>
            </a:r>
            <a:r>
              <a:rPr lang="en-US">
                <a:solidFill>
                  <a:schemeClr val="hlink"/>
                </a:solidFill>
              </a:rPr>
              <a:t>**</a:t>
            </a:r>
          </a:p>
        </p:txBody>
      </p:sp>
      <p:sp>
        <p:nvSpPr>
          <p:cNvPr id="1235987" name="Text Box 19"/>
          <p:cNvSpPr txBox="1">
            <a:spLocks noChangeArrowheads="1"/>
          </p:cNvSpPr>
          <p:nvPr/>
        </p:nvSpPr>
        <p:spPr bwMode="auto">
          <a:xfrm>
            <a:off x="5641975" y="3810000"/>
            <a:ext cx="463550" cy="366713"/>
          </a:xfrm>
          <a:prstGeom prst="rect">
            <a:avLst/>
          </a:prstGeom>
          <a:noFill/>
          <a:ln w="9525">
            <a:noFill/>
            <a:miter lim="800000"/>
            <a:headEnd/>
            <a:tailEnd/>
          </a:ln>
          <a:effectLst/>
        </p:spPr>
        <p:txBody>
          <a:bodyPr wrap="none">
            <a:spAutoFit/>
          </a:bodyPr>
          <a:lstStyle/>
          <a:p>
            <a:r>
              <a:rPr lang="en-US"/>
              <a:t>65</a:t>
            </a:r>
          </a:p>
        </p:txBody>
      </p:sp>
      <p:sp>
        <p:nvSpPr>
          <p:cNvPr id="1235988" name="Text Box 20"/>
          <p:cNvSpPr txBox="1">
            <a:spLocks noChangeArrowheads="1"/>
          </p:cNvSpPr>
          <p:nvPr/>
        </p:nvSpPr>
        <p:spPr bwMode="auto">
          <a:xfrm>
            <a:off x="7119938" y="4560888"/>
            <a:ext cx="727075" cy="366712"/>
          </a:xfrm>
          <a:prstGeom prst="rect">
            <a:avLst/>
          </a:prstGeom>
          <a:noFill/>
          <a:ln w="9525">
            <a:noFill/>
            <a:miter lim="800000"/>
            <a:headEnd/>
            <a:tailEnd/>
          </a:ln>
          <a:effectLst/>
        </p:spPr>
        <p:txBody>
          <a:bodyPr wrap="none">
            <a:spAutoFit/>
          </a:bodyPr>
          <a:lstStyle/>
          <a:p>
            <a:r>
              <a:rPr lang="en-US" dirty="0"/>
              <a:t>142.1</a:t>
            </a:r>
          </a:p>
        </p:txBody>
      </p:sp>
      <p:sp>
        <p:nvSpPr>
          <p:cNvPr id="1235989" name="Text Box 21"/>
          <p:cNvSpPr txBox="1">
            <a:spLocks noChangeArrowheads="1"/>
          </p:cNvSpPr>
          <p:nvPr/>
        </p:nvSpPr>
        <p:spPr bwMode="auto">
          <a:xfrm>
            <a:off x="7186613" y="5195888"/>
            <a:ext cx="660400" cy="366712"/>
          </a:xfrm>
          <a:prstGeom prst="rect">
            <a:avLst/>
          </a:prstGeom>
          <a:noFill/>
          <a:ln w="9525">
            <a:noFill/>
            <a:miter lim="800000"/>
            <a:headEnd/>
            <a:tailEnd/>
          </a:ln>
          <a:effectLst/>
        </p:spPr>
        <p:txBody>
          <a:bodyPr wrap="none">
            <a:spAutoFit/>
          </a:bodyPr>
          <a:lstStyle/>
          <a:p>
            <a:r>
              <a:rPr lang="en-US"/>
              <a:t>90.0</a:t>
            </a:r>
          </a:p>
        </p:txBody>
      </p:sp>
      <p:sp>
        <p:nvSpPr>
          <p:cNvPr id="1235990" name="Text Box 22"/>
          <p:cNvSpPr txBox="1">
            <a:spLocks noChangeArrowheads="1"/>
          </p:cNvSpPr>
          <p:nvPr/>
        </p:nvSpPr>
        <p:spPr bwMode="auto">
          <a:xfrm>
            <a:off x="5641975" y="5195888"/>
            <a:ext cx="463550" cy="366712"/>
          </a:xfrm>
          <a:prstGeom prst="rect">
            <a:avLst/>
          </a:prstGeom>
          <a:noFill/>
          <a:ln w="9525">
            <a:noFill/>
            <a:miter lim="800000"/>
            <a:headEnd/>
            <a:tailEnd/>
          </a:ln>
          <a:effectLst/>
        </p:spPr>
        <p:txBody>
          <a:bodyPr wrap="none">
            <a:spAutoFit/>
          </a:bodyPr>
          <a:lstStyle/>
          <a:p>
            <a:r>
              <a:rPr lang="en-US"/>
              <a:t>57</a:t>
            </a:r>
          </a:p>
        </p:txBody>
      </p:sp>
      <p:sp>
        <p:nvSpPr>
          <p:cNvPr id="1235991" name="Text Box 23"/>
          <p:cNvSpPr txBox="1">
            <a:spLocks noChangeArrowheads="1"/>
          </p:cNvSpPr>
          <p:nvPr/>
        </p:nvSpPr>
        <p:spPr bwMode="auto">
          <a:xfrm>
            <a:off x="5641975" y="4560888"/>
            <a:ext cx="463550" cy="366712"/>
          </a:xfrm>
          <a:prstGeom prst="rect">
            <a:avLst/>
          </a:prstGeom>
          <a:noFill/>
          <a:ln w="9525">
            <a:noFill/>
            <a:miter lim="800000"/>
            <a:headEnd/>
            <a:tailEnd/>
          </a:ln>
          <a:effectLst/>
        </p:spPr>
        <p:txBody>
          <a:bodyPr wrap="none">
            <a:spAutoFit/>
          </a:bodyPr>
          <a:lstStyle/>
          <a:p>
            <a:r>
              <a:rPr lang="en-US" dirty="0"/>
              <a:t>90</a:t>
            </a:r>
          </a:p>
        </p:txBody>
      </p:sp>
      <p:sp>
        <p:nvSpPr>
          <p:cNvPr id="1235992" name="Text Box 24"/>
          <p:cNvSpPr txBox="1">
            <a:spLocks noChangeArrowheads="1"/>
          </p:cNvSpPr>
          <p:nvPr/>
        </p:nvSpPr>
        <p:spPr bwMode="auto">
          <a:xfrm>
            <a:off x="7083425" y="3808413"/>
            <a:ext cx="763588" cy="366712"/>
          </a:xfrm>
          <a:prstGeom prst="rect">
            <a:avLst/>
          </a:prstGeom>
          <a:noFill/>
          <a:ln w="9525">
            <a:noFill/>
            <a:miter lim="800000"/>
            <a:headEnd/>
            <a:tailEnd/>
          </a:ln>
          <a:effectLst/>
        </p:spPr>
        <p:txBody>
          <a:bodyPr wrap="none">
            <a:spAutoFit/>
          </a:bodyPr>
          <a:lstStyle/>
          <a:p>
            <a:r>
              <a:rPr lang="en-US"/>
              <a:t>102.6</a:t>
            </a:r>
          </a:p>
        </p:txBody>
      </p:sp>
      <p:sp>
        <p:nvSpPr>
          <p:cNvPr id="1235993" name="Text Box 25"/>
          <p:cNvSpPr txBox="1">
            <a:spLocks noChangeArrowheads="1"/>
          </p:cNvSpPr>
          <p:nvPr/>
        </p:nvSpPr>
        <p:spPr bwMode="auto">
          <a:xfrm>
            <a:off x="7046913" y="2984500"/>
            <a:ext cx="800100" cy="366713"/>
          </a:xfrm>
          <a:prstGeom prst="rect">
            <a:avLst/>
          </a:prstGeom>
          <a:noFill/>
          <a:ln w="9525">
            <a:noFill/>
            <a:miter lim="800000"/>
            <a:headEnd/>
            <a:tailEnd/>
          </a:ln>
          <a:effectLst/>
        </p:spPr>
        <p:txBody>
          <a:bodyPr wrap="none">
            <a:spAutoFit/>
          </a:bodyPr>
          <a:lstStyle/>
          <a:p>
            <a:r>
              <a:rPr lang="en-US"/>
              <a:t>379.9</a:t>
            </a:r>
          </a:p>
        </p:txBody>
      </p:sp>
      <p:sp>
        <p:nvSpPr>
          <p:cNvPr id="1235994" name="Text Box 26"/>
          <p:cNvSpPr txBox="1">
            <a:spLocks noChangeArrowheads="1"/>
          </p:cNvSpPr>
          <p:nvPr/>
        </p:nvSpPr>
        <p:spPr bwMode="auto">
          <a:xfrm>
            <a:off x="449263" y="5657850"/>
            <a:ext cx="747712" cy="366713"/>
          </a:xfrm>
          <a:prstGeom prst="rect">
            <a:avLst/>
          </a:prstGeom>
          <a:noFill/>
          <a:ln w="9525">
            <a:noFill/>
            <a:miter lim="800000"/>
            <a:headEnd/>
            <a:tailEnd/>
          </a:ln>
          <a:effectLst/>
        </p:spPr>
        <p:txBody>
          <a:bodyPr wrap="none">
            <a:spAutoFit/>
          </a:bodyPr>
          <a:lstStyle/>
          <a:p>
            <a:r>
              <a:rPr lang="en-US"/>
              <a:t>Total</a:t>
            </a:r>
          </a:p>
        </p:txBody>
      </p:sp>
      <p:sp>
        <p:nvSpPr>
          <p:cNvPr id="1235998" name="Text Box 30"/>
          <p:cNvSpPr txBox="1">
            <a:spLocks noChangeArrowheads="1"/>
          </p:cNvSpPr>
          <p:nvPr/>
        </p:nvSpPr>
        <p:spPr bwMode="auto">
          <a:xfrm>
            <a:off x="5502275" y="5656263"/>
            <a:ext cx="603250" cy="366712"/>
          </a:xfrm>
          <a:prstGeom prst="rect">
            <a:avLst/>
          </a:prstGeom>
          <a:noFill/>
          <a:ln w="9525">
            <a:noFill/>
            <a:miter lim="800000"/>
            <a:headEnd/>
            <a:tailEnd/>
          </a:ln>
          <a:effectLst/>
        </p:spPr>
        <p:txBody>
          <a:bodyPr wrap="none">
            <a:spAutoFit/>
          </a:bodyPr>
          <a:lstStyle/>
          <a:p>
            <a:r>
              <a:rPr lang="en-US" b="1">
                <a:solidFill>
                  <a:srgbClr val="FF0000"/>
                </a:solidFill>
              </a:rPr>
              <a:t>455</a:t>
            </a:r>
          </a:p>
        </p:txBody>
      </p:sp>
      <p:sp>
        <p:nvSpPr>
          <p:cNvPr id="1235999" name="Text Box 31"/>
          <p:cNvSpPr txBox="1">
            <a:spLocks noChangeArrowheads="1"/>
          </p:cNvSpPr>
          <p:nvPr/>
        </p:nvSpPr>
        <p:spPr bwMode="auto">
          <a:xfrm>
            <a:off x="7083425" y="5624513"/>
            <a:ext cx="841375" cy="366712"/>
          </a:xfrm>
          <a:prstGeom prst="rect">
            <a:avLst/>
          </a:prstGeom>
          <a:noFill/>
          <a:ln w="9525">
            <a:noFill/>
            <a:miter lim="800000"/>
            <a:headEnd/>
            <a:tailEnd/>
          </a:ln>
          <a:effectLst/>
        </p:spPr>
        <p:txBody>
          <a:bodyPr wrap="none">
            <a:spAutoFit/>
          </a:bodyPr>
          <a:lstStyle/>
          <a:p>
            <a:r>
              <a:rPr lang="en-US" b="1">
                <a:solidFill>
                  <a:srgbClr val="FF0000"/>
                </a:solidFill>
              </a:rPr>
              <a:t>718.4</a:t>
            </a:r>
          </a:p>
        </p:txBody>
      </p:sp>
      <p:sp>
        <p:nvSpPr>
          <p:cNvPr id="1236003" name="Rectangle 35"/>
          <p:cNvSpPr>
            <a:spLocks noChangeArrowheads="1"/>
          </p:cNvSpPr>
          <p:nvPr/>
        </p:nvSpPr>
        <p:spPr bwMode="auto">
          <a:xfrm>
            <a:off x="327025" y="6526213"/>
            <a:ext cx="8691563" cy="219075"/>
          </a:xfrm>
          <a:prstGeom prst="rect">
            <a:avLst/>
          </a:prstGeom>
          <a:solidFill>
            <a:schemeClr val="bg1"/>
          </a:solidFill>
          <a:ln w="9525">
            <a:noFill/>
            <a:miter lim="800000"/>
            <a:headEnd/>
            <a:tailEnd/>
          </a:ln>
          <a:effectLst/>
        </p:spPr>
        <p:txBody>
          <a:bodyPr wrap="none" anchor="ctr"/>
          <a:lstStyle/>
          <a:p>
            <a:endParaRPr lang="en-US"/>
          </a:p>
        </p:txBody>
      </p:sp>
      <p:sp>
        <p:nvSpPr>
          <p:cNvPr id="1236001" name="Text Box 33"/>
          <p:cNvSpPr txBox="1">
            <a:spLocks noChangeArrowheads="1"/>
          </p:cNvSpPr>
          <p:nvPr/>
        </p:nvSpPr>
        <p:spPr bwMode="auto">
          <a:xfrm>
            <a:off x="5800725" y="6169025"/>
            <a:ext cx="3121025" cy="336550"/>
          </a:xfrm>
          <a:prstGeom prst="rect">
            <a:avLst/>
          </a:prstGeom>
          <a:noFill/>
          <a:ln w="9525">
            <a:noFill/>
            <a:miter lim="800000"/>
            <a:headEnd/>
            <a:tailEnd/>
          </a:ln>
          <a:effectLst/>
        </p:spPr>
        <p:txBody>
          <a:bodyPr wrap="none">
            <a:spAutoFit/>
          </a:bodyPr>
          <a:lstStyle/>
          <a:p>
            <a:r>
              <a:rPr lang="en-US" sz="1400">
                <a:solidFill>
                  <a:schemeClr val="hlink"/>
                </a:solidFill>
              </a:rPr>
              <a:t>** Includes </a:t>
            </a:r>
            <a:r>
              <a:rPr lang="en-US" sz="1600">
                <a:solidFill>
                  <a:schemeClr val="hlink"/>
                </a:solidFill>
              </a:rPr>
              <a:t>€</a:t>
            </a:r>
            <a:r>
              <a:rPr lang="en-US" sz="1400">
                <a:solidFill>
                  <a:schemeClr val="hlink"/>
                </a:solidFill>
              </a:rPr>
              <a:t>144M in private funds</a:t>
            </a:r>
          </a:p>
        </p:txBody>
      </p:sp>
      <p:sp>
        <p:nvSpPr>
          <p:cNvPr id="1236004" name="Text Box 36"/>
          <p:cNvSpPr txBox="1">
            <a:spLocks noChangeArrowheads="1"/>
          </p:cNvSpPr>
          <p:nvPr/>
        </p:nvSpPr>
        <p:spPr bwMode="auto">
          <a:xfrm>
            <a:off x="0" y="6022975"/>
            <a:ext cx="5294313" cy="336550"/>
          </a:xfrm>
          <a:prstGeom prst="rect">
            <a:avLst/>
          </a:prstGeom>
          <a:noFill/>
          <a:ln w="9525">
            <a:noFill/>
            <a:miter lim="800000"/>
            <a:headEnd/>
            <a:tailEnd/>
          </a:ln>
          <a:effectLst/>
        </p:spPr>
        <p:txBody>
          <a:bodyPr wrap="none">
            <a:spAutoFit/>
          </a:bodyPr>
          <a:lstStyle/>
          <a:p>
            <a:r>
              <a:rPr lang="en-US" sz="1600">
                <a:solidFill>
                  <a:srgbClr val="00BC00"/>
                </a:solidFill>
              </a:rPr>
              <a:t>*10-yr budget €1.1B public funds, €1.6B private funds</a:t>
            </a:r>
            <a:r>
              <a:rPr lang="en-US" sz="1600">
                <a:solidFill>
                  <a:srgbClr val="00DA00"/>
                </a:solidFill>
              </a:rPr>
              <a:t> </a:t>
            </a:r>
          </a:p>
        </p:txBody>
      </p:sp>
      <p:sp>
        <p:nvSpPr>
          <p:cNvPr id="1235979" name="Rectangle 11"/>
          <p:cNvSpPr>
            <a:spLocks noChangeArrowheads="1"/>
          </p:cNvSpPr>
          <p:nvPr/>
        </p:nvSpPr>
        <p:spPr bwMode="auto">
          <a:xfrm>
            <a:off x="5800725" y="6505575"/>
            <a:ext cx="1835150" cy="304800"/>
          </a:xfrm>
          <a:prstGeom prst="rect">
            <a:avLst/>
          </a:prstGeom>
          <a:noFill/>
          <a:ln w="9525">
            <a:noFill/>
            <a:miter lim="800000"/>
            <a:headEnd/>
            <a:tailEnd/>
          </a:ln>
          <a:effectLst/>
        </p:spPr>
        <p:txBody>
          <a:bodyPr wrap="none">
            <a:spAutoFit/>
          </a:bodyPr>
          <a:lstStyle/>
          <a:p>
            <a:r>
              <a:rPr lang="en-US" sz="1400">
                <a:solidFill>
                  <a:srgbClr val="CC00CC"/>
                </a:solidFill>
              </a:rPr>
              <a:t>***€1 = 1.5788 US$</a:t>
            </a:r>
          </a:p>
        </p:txBody>
      </p:sp>
      <p:sp>
        <p:nvSpPr>
          <p:cNvPr id="1236007" name="Text Box 39"/>
          <p:cNvSpPr txBox="1">
            <a:spLocks noChangeArrowheads="1"/>
          </p:cNvSpPr>
          <p:nvPr/>
        </p:nvSpPr>
        <p:spPr bwMode="auto">
          <a:xfrm>
            <a:off x="0" y="6499225"/>
            <a:ext cx="3290888" cy="304800"/>
          </a:xfrm>
          <a:prstGeom prst="rect">
            <a:avLst/>
          </a:prstGeom>
          <a:noFill/>
          <a:ln w="9525">
            <a:noFill/>
            <a:miter lim="800000"/>
            <a:headEnd/>
            <a:tailEnd/>
          </a:ln>
          <a:effectLst/>
        </p:spPr>
        <p:txBody>
          <a:bodyPr wrap="none">
            <a:spAutoFit/>
          </a:bodyPr>
          <a:lstStyle/>
          <a:p>
            <a:r>
              <a:rPr lang="en-US" sz="1400"/>
              <a:t>Source: Wayne Patterson, NSF OISE</a:t>
            </a:r>
          </a:p>
        </p:txBody>
      </p:sp>
      <p:sp>
        <p:nvSpPr>
          <p:cNvPr id="1236008" name="Oval 40" descr="red circle around 243"/>
          <p:cNvSpPr>
            <a:spLocks noChangeArrowheads="1"/>
          </p:cNvSpPr>
          <p:nvPr/>
        </p:nvSpPr>
        <p:spPr bwMode="auto">
          <a:xfrm>
            <a:off x="5294313" y="2824163"/>
            <a:ext cx="1052512" cy="727075"/>
          </a:xfrm>
          <a:prstGeom prst="ellipse">
            <a:avLst/>
          </a:prstGeom>
          <a:noFill/>
          <a:ln w="2857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FFBE31F7-1707-4FBA-978A-B50B2EA23423}" type="slidenum">
              <a:rPr lang="en-US"/>
              <a:pPr/>
              <a:t>73</a:t>
            </a:fld>
            <a:endParaRPr lang="en-US" sz="1400"/>
          </a:p>
        </p:txBody>
      </p:sp>
      <p:sp>
        <p:nvSpPr>
          <p:cNvPr id="10" name="Date Placeholder 4"/>
          <p:cNvSpPr>
            <a:spLocks noGrp="1"/>
          </p:cNvSpPr>
          <p:nvPr>
            <p:ph type="dt" sz="half" idx="11"/>
          </p:nvPr>
        </p:nvSpPr>
        <p:spPr/>
        <p:txBody>
          <a:bodyPr/>
          <a:lstStyle/>
          <a:p>
            <a:r>
              <a:rPr lang="en-US"/>
              <a:t>Snowbird 2008</a:t>
            </a:r>
          </a:p>
        </p:txBody>
      </p:sp>
      <p:sp>
        <p:nvSpPr>
          <p:cNvPr id="11" name="Footer Placeholder 5"/>
          <p:cNvSpPr>
            <a:spLocks noGrp="1"/>
          </p:cNvSpPr>
          <p:nvPr>
            <p:ph type="ftr" sz="quarter" idx="12"/>
          </p:nvPr>
        </p:nvSpPr>
        <p:spPr/>
        <p:txBody>
          <a:bodyPr/>
          <a:lstStyle/>
          <a:p>
            <a:r>
              <a:rPr lang="en-US"/>
              <a:t>Jeannette M. Wing</a:t>
            </a:r>
          </a:p>
        </p:txBody>
      </p:sp>
      <p:sp>
        <p:nvSpPr>
          <p:cNvPr id="1297410" name="Line 2"/>
          <p:cNvSpPr>
            <a:spLocks noChangeShapeType="1"/>
          </p:cNvSpPr>
          <p:nvPr/>
        </p:nvSpPr>
        <p:spPr bwMode="auto">
          <a:xfrm>
            <a:off x="684213" y="1052513"/>
            <a:ext cx="7778750" cy="0"/>
          </a:xfrm>
          <a:prstGeom prst="line">
            <a:avLst/>
          </a:prstGeom>
          <a:noFill/>
          <a:ln w="12700">
            <a:solidFill>
              <a:schemeClr val="folHlink"/>
            </a:solidFill>
            <a:round/>
            <a:headEnd type="none" w="sm" len="sm"/>
            <a:tailEnd type="none" w="sm" len="sm"/>
          </a:ln>
          <a:effectLst/>
          <a:scene3d>
            <a:camera prst="legacyPerspectiveBottom"/>
            <a:lightRig rig="legacyFlat3" dir="t"/>
          </a:scene3d>
          <a:sp3d extrusionH="887400" prstMaterial="legacyMatte">
            <a:bevelT w="13500" h="13500" prst="angle"/>
            <a:bevelB w="13500" h="13500" prst="angle"/>
            <a:extrusionClr>
              <a:schemeClr val="folHlink"/>
            </a:extrusionClr>
          </a:sp3d>
        </p:spPr>
        <p:txBody>
          <a:bodyPr>
            <a:flatTx/>
          </a:bodyPr>
          <a:lstStyle/>
          <a:p>
            <a:endParaRPr lang="en-US"/>
          </a:p>
        </p:txBody>
      </p:sp>
      <p:sp>
        <p:nvSpPr>
          <p:cNvPr id="1297411" name="Rectangle 3"/>
          <p:cNvSpPr>
            <a:spLocks noGrp="1" noChangeArrowheads="1"/>
          </p:cNvSpPr>
          <p:nvPr>
            <p:ph type="title"/>
          </p:nvPr>
        </p:nvSpPr>
        <p:spPr>
          <a:xfrm>
            <a:off x="0" y="188913"/>
            <a:ext cx="7086600" cy="865187"/>
          </a:xfrm>
        </p:spPr>
        <p:txBody>
          <a:bodyPr/>
          <a:lstStyle/>
          <a:p>
            <a:r>
              <a:rPr lang="en-US" altLang="zh-CN">
                <a:ea typeface="宋体" pitchFamily="2" charset="-122"/>
              </a:rPr>
              <a:t>China: Annual Budget of NSFC</a:t>
            </a:r>
          </a:p>
        </p:txBody>
      </p:sp>
      <p:sp>
        <p:nvSpPr>
          <p:cNvPr id="1297412" name="Rectangle 4"/>
          <p:cNvSpPr>
            <a:spLocks noChangeArrowheads="1"/>
          </p:cNvSpPr>
          <p:nvPr/>
        </p:nvSpPr>
        <p:spPr bwMode="auto">
          <a:xfrm>
            <a:off x="5554663" y="0"/>
            <a:ext cx="3589337" cy="519113"/>
          </a:xfrm>
          <a:prstGeom prst="rect">
            <a:avLst/>
          </a:prstGeom>
          <a:noFill/>
          <a:ln w="12700">
            <a:noFill/>
            <a:miter lim="800000"/>
            <a:headEnd type="none" w="sm" len="sm"/>
            <a:tailEnd type="none" w="sm" len="sm"/>
          </a:ln>
          <a:effectLst/>
        </p:spPr>
        <p:txBody>
          <a:bodyPr>
            <a:spAutoFit/>
          </a:bodyPr>
          <a:lstStyle/>
          <a:p>
            <a:pPr algn="ctr"/>
            <a:r>
              <a:rPr kumimoji="1" lang="en-US" altLang="zh-CN" sz="2400">
                <a:solidFill>
                  <a:srgbClr val="FF0066"/>
                </a:solidFill>
                <a:ea typeface="楷体_GB2312" pitchFamily="49" charset="-122"/>
              </a:rPr>
              <a:t>Unit: 100 million Yuan</a:t>
            </a:r>
            <a:r>
              <a:rPr kumimoji="1" lang="en-US" altLang="zh-CN" sz="2800" b="1">
                <a:solidFill>
                  <a:schemeClr val="hlink"/>
                </a:solidFill>
                <a:effectLst>
                  <a:outerShdw blurRad="38100" dist="38100" dir="2700000" algn="tl">
                    <a:srgbClr val="C0C0C0"/>
                  </a:outerShdw>
                </a:effectLst>
                <a:latin typeface="Times New Roman" pitchFamily="18" charset="0"/>
                <a:ea typeface="楷体_GB2312" pitchFamily="49" charset="-122"/>
              </a:rPr>
              <a:t> </a:t>
            </a:r>
          </a:p>
        </p:txBody>
      </p:sp>
      <p:graphicFrame>
        <p:nvGraphicFramePr>
          <p:cNvPr id="1297413" name="Object 5" descr="Graph of China's Annual Budget of NSFC"/>
          <p:cNvGraphicFramePr>
            <a:graphicFrameLocks noChangeAspect="1"/>
          </p:cNvGraphicFramePr>
          <p:nvPr>
            <p:ph idx="1"/>
          </p:nvPr>
        </p:nvGraphicFramePr>
        <p:xfrm>
          <a:off x="0" y="1052513"/>
          <a:ext cx="9144000" cy="5976937"/>
        </p:xfrm>
        <a:graphic>
          <a:graphicData uri="http://schemas.openxmlformats.org/presentationml/2006/ole">
            <p:oleObj spid="_x0000_s181250" name="图表" r:id="rId3" imgW="5800864" imgH="4829221" progId="MSGraph.Chart.8">
              <p:embed followColorScheme="full"/>
            </p:oleObj>
          </a:graphicData>
        </a:graphic>
      </p:graphicFrame>
      <p:sp>
        <p:nvSpPr>
          <p:cNvPr id="1297414" name="Rectangle 6"/>
          <p:cNvSpPr>
            <a:spLocks noChangeArrowheads="1"/>
          </p:cNvSpPr>
          <p:nvPr/>
        </p:nvSpPr>
        <p:spPr bwMode="auto">
          <a:xfrm>
            <a:off x="1631950" y="3335338"/>
            <a:ext cx="4179888" cy="547687"/>
          </a:xfrm>
          <a:prstGeom prst="rect">
            <a:avLst/>
          </a:prstGeom>
          <a:noFill/>
          <a:ln w="28575" algn="ctr">
            <a:solidFill>
              <a:schemeClr val="bg1"/>
            </a:solidFill>
            <a:miter lim="800000"/>
            <a:headEnd/>
            <a:tailEnd/>
          </a:ln>
          <a:effectLst/>
        </p:spPr>
        <p:txBody>
          <a:bodyPr lIns="92075" tIns="46038" rIns="92075" bIns="46038">
            <a:spAutoFit/>
          </a:bodyPr>
          <a:lstStyle/>
          <a:p>
            <a:pPr eaLnBrk="1" hangingPunct="1">
              <a:spcBef>
                <a:spcPct val="50000"/>
              </a:spcBef>
            </a:pPr>
            <a:r>
              <a:rPr kumimoji="1" lang="en-US" altLang="zh-CN" sz="2800" b="1" i="1">
                <a:solidFill>
                  <a:srgbClr val="FF0066"/>
                </a:solidFill>
                <a:latin typeface="Times New Roman" pitchFamily="18" charset="0"/>
                <a:ea typeface="宋体" pitchFamily="2" charset="-122"/>
              </a:rPr>
              <a:t>80 </a:t>
            </a:r>
            <a:r>
              <a:rPr kumimoji="1" lang="en-US" altLang="zh-CN" sz="2800" b="1" i="1">
                <a:solidFill>
                  <a:srgbClr val="FF0066"/>
                </a:solidFill>
                <a:latin typeface="Times New Roman" pitchFamily="18" charset="0"/>
                <a:ea typeface="宋体" pitchFamily="2" charset="-122"/>
                <a:sym typeface="Wingdings" pitchFamily="2" charset="2"/>
              </a:rPr>
              <a:t>  53</a:t>
            </a:r>
            <a:r>
              <a:rPr kumimoji="1" lang="en-US" altLang="zh-CN" sz="2800" b="1" i="1">
                <a:solidFill>
                  <a:srgbClr val="FF0066"/>
                </a:solidFill>
                <a:latin typeface="Times New Roman" pitchFamily="18" charset="0"/>
                <a:ea typeface="宋体" pitchFamily="2" charset="-122"/>
              </a:rPr>
              <a:t>00 (million Yuan)</a:t>
            </a:r>
          </a:p>
        </p:txBody>
      </p:sp>
      <p:sp>
        <p:nvSpPr>
          <p:cNvPr id="1297416" name="Text Box 8"/>
          <p:cNvSpPr txBox="1">
            <a:spLocks noChangeArrowheads="1"/>
          </p:cNvSpPr>
          <p:nvPr/>
        </p:nvSpPr>
        <p:spPr bwMode="auto">
          <a:xfrm>
            <a:off x="1254125" y="1052513"/>
            <a:ext cx="6975475" cy="1844675"/>
          </a:xfrm>
          <a:prstGeom prst="rect">
            <a:avLst/>
          </a:prstGeom>
          <a:noFill/>
          <a:ln w="12700">
            <a:noFill/>
            <a:miter lim="800000"/>
            <a:headEnd type="none" w="sm" len="sm"/>
            <a:tailEnd type="none" w="sm" len="sm"/>
          </a:ln>
          <a:effectLst/>
        </p:spPr>
        <p:txBody>
          <a:bodyPr>
            <a:spAutoFit/>
          </a:bodyPr>
          <a:lstStyle/>
          <a:p>
            <a:pPr>
              <a:lnSpc>
                <a:spcPct val="120000"/>
              </a:lnSpc>
            </a:pPr>
            <a:r>
              <a:rPr kumimoji="1" lang="en-US" altLang="zh-CN" sz="2400" b="1" dirty="0">
                <a:latin typeface="Arial" charset="0"/>
                <a:ea typeface="Arial Unicode MS" pitchFamily="34" charset="-128"/>
                <a:cs typeface="Arial Unicode MS" pitchFamily="34" charset="-128"/>
              </a:rPr>
              <a:t>NSFC budget has increased at an annual rate of over 20%. The budget for 2006-2010 will be doubled compared with that from 2001-2005, reaching </a:t>
            </a:r>
            <a:r>
              <a:rPr kumimoji="1" lang="en-US" altLang="zh-CN" sz="2400" b="1" u="sng" dirty="0">
                <a:latin typeface="Arial" charset="0"/>
                <a:ea typeface="Arial Unicode MS" pitchFamily="34" charset="-128"/>
                <a:cs typeface="Arial Unicode MS" pitchFamily="34" charset="-128"/>
              </a:rPr>
              <a:t>20-30B Yuan</a:t>
            </a:r>
            <a:r>
              <a:rPr kumimoji="1" lang="en-US" altLang="zh-CN" sz="2400" b="1" dirty="0">
                <a:latin typeface="Arial" charset="0"/>
                <a:ea typeface="Arial Unicode MS" pitchFamily="34" charset="-128"/>
                <a:cs typeface="Arial Unicode MS" pitchFamily="34" charset="-128"/>
              </a:rPr>
              <a:t> (3- 4.5B US$).</a:t>
            </a:r>
          </a:p>
        </p:txBody>
      </p:sp>
      <p:sp>
        <p:nvSpPr>
          <p:cNvPr id="1297417" name="Rectangle 9"/>
          <p:cNvSpPr>
            <a:spLocks noChangeArrowheads="1"/>
          </p:cNvSpPr>
          <p:nvPr/>
        </p:nvSpPr>
        <p:spPr bwMode="auto">
          <a:xfrm>
            <a:off x="1898650" y="4087813"/>
            <a:ext cx="3648075" cy="579437"/>
          </a:xfrm>
          <a:prstGeom prst="rect">
            <a:avLst/>
          </a:prstGeom>
          <a:noFill/>
          <a:ln w="9525">
            <a:noFill/>
            <a:miter lim="800000"/>
            <a:headEnd/>
            <a:tailEnd/>
          </a:ln>
          <a:effectLst/>
        </p:spPr>
        <p:txBody>
          <a:bodyPr wrap="none">
            <a:spAutoFit/>
          </a:bodyPr>
          <a:lstStyle/>
          <a:p>
            <a:r>
              <a:rPr kumimoji="1" lang="en-US" altLang="zh-CN" sz="3200" b="1" i="1" dirty="0">
                <a:solidFill>
                  <a:srgbClr val="FF0066"/>
                </a:solidFill>
                <a:latin typeface="Arial" charset="0"/>
                <a:ea typeface="宋体" pitchFamily="2" charset="-122"/>
              </a:rPr>
              <a:t>12 </a:t>
            </a:r>
            <a:r>
              <a:rPr kumimoji="1" lang="en-US" altLang="zh-CN" sz="3200" b="1" i="1" dirty="0">
                <a:solidFill>
                  <a:srgbClr val="FF0066"/>
                </a:solidFill>
                <a:latin typeface="Arial" charset="0"/>
                <a:ea typeface="宋体" pitchFamily="2" charset="-122"/>
                <a:sym typeface="Wingdings" pitchFamily="2" charset="2"/>
              </a:rPr>
              <a:t>  795 (M US$</a:t>
            </a:r>
            <a:r>
              <a:rPr kumimoji="1" lang="en-US" altLang="zh-CN" b="1" i="1" dirty="0">
                <a:solidFill>
                  <a:srgbClr val="FF0066"/>
                </a:solidFill>
                <a:latin typeface="Arial" charset="0"/>
                <a:ea typeface="宋体" pitchFamily="2" charset="-122"/>
                <a:sym typeface="Wingdings" pitchFamily="2" charset="2"/>
              </a:rPr>
              <a:t>)</a:t>
            </a:r>
            <a:endParaRPr kumimoji="1" lang="en-US" b="1" i="1" dirty="0">
              <a:solidFill>
                <a:srgbClr val="FF0066"/>
              </a:solidFill>
              <a:latin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BC798E0-7A31-49D5-A249-94B428598AD9}" type="slidenum">
              <a:rPr lang="en-US" smtClean="0"/>
              <a:pPr>
                <a:defRPr/>
              </a:pPr>
              <a:t>74</a:t>
            </a:fld>
            <a:endParaRPr lang="en-US" sz="1400" smtClean="0"/>
          </a:p>
        </p:txBody>
      </p:sp>
      <p:sp>
        <p:nvSpPr>
          <p:cNvPr id="5" name="Date Placeholder 4"/>
          <p:cNvSpPr>
            <a:spLocks noGrp="1"/>
          </p:cNvSpPr>
          <p:nvPr>
            <p:ph type="dt" sz="quarter" idx="11"/>
          </p:nvPr>
        </p:nvSpPr>
        <p:spPr/>
        <p:txBody>
          <a:bodyPr/>
          <a:lstStyle/>
          <a:p>
            <a:pPr>
              <a:defRPr/>
            </a:pPr>
            <a:r>
              <a:rPr lang="en-US" smtClean="0"/>
              <a:t>Computational Thinking</a:t>
            </a:r>
          </a:p>
        </p:txBody>
      </p:sp>
      <p:sp>
        <p:nvSpPr>
          <p:cNvPr id="6" name="Footer Placeholder 5"/>
          <p:cNvSpPr>
            <a:spLocks noGrp="1"/>
          </p:cNvSpPr>
          <p:nvPr>
            <p:ph type="ftr" sz="quarter" idx="12"/>
          </p:nvPr>
        </p:nvSpPr>
        <p:spPr/>
        <p:txBody>
          <a:bodyPr/>
          <a:lstStyle/>
          <a:p>
            <a:pPr>
              <a:defRPr/>
            </a:pPr>
            <a:r>
              <a:rPr lang="en-US" smtClean="0"/>
              <a:t>Jeannette M. Wing</a:t>
            </a:r>
          </a:p>
        </p:txBody>
      </p:sp>
      <p:sp>
        <p:nvSpPr>
          <p:cNvPr id="49157" name="Rectangle 2"/>
          <p:cNvSpPr>
            <a:spLocks noChangeArrowheads="1"/>
          </p:cNvSpPr>
          <p:nvPr/>
        </p:nvSpPr>
        <p:spPr bwMode="auto">
          <a:xfrm>
            <a:off x="685800" y="393700"/>
            <a:ext cx="7772400" cy="685800"/>
          </a:xfrm>
          <a:prstGeom prst="rect">
            <a:avLst/>
          </a:prstGeom>
          <a:noFill/>
          <a:ln w="9525">
            <a:noFill/>
            <a:miter lim="800000"/>
            <a:headEnd/>
            <a:tailEnd/>
          </a:ln>
        </p:spPr>
        <p:txBody>
          <a:bodyPr anchor="ctr"/>
          <a:lstStyle/>
          <a:p>
            <a:r>
              <a:rPr lang="en-US" sz="3200">
                <a:latin typeface="Calibri" pitchFamily="34" charset="0"/>
              </a:rPr>
              <a:t>Credits</a:t>
            </a:r>
          </a:p>
        </p:txBody>
      </p:sp>
      <p:sp>
        <p:nvSpPr>
          <p:cNvPr id="49158" name="Rectangle 3"/>
          <p:cNvSpPr>
            <a:spLocks noChangeArrowheads="1"/>
          </p:cNvSpPr>
          <p:nvPr/>
        </p:nvSpPr>
        <p:spPr bwMode="auto">
          <a:xfrm>
            <a:off x="685800" y="1447800"/>
            <a:ext cx="7772400" cy="4953000"/>
          </a:xfrm>
          <a:prstGeom prst="rect">
            <a:avLst/>
          </a:prstGeom>
          <a:noFill/>
          <a:ln w="9525">
            <a:noFill/>
            <a:miter lim="800000"/>
            <a:headEnd/>
            <a:tailEnd/>
          </a:ln>
        </p:spPr>
        <p:txBody>
          <a:bodyPr/>
          <a:lstStyle/>
          <a:p>
            <a:pPr marL="342900" indent="-342900">
              <a:spcBef>
                <a:spcPct val="20000"/>
              </a:spcBef>
              <a:buFontTx/>
              <a:buChar char="•"/>
            </a:pPr>
            <a:r>
              <a:rPr lang="en-US" sz="1400">
                <a:latin typeface="Calibri" pitchFamily="34" charset="0"/>
              </a:rPr>
              <a:t>Copyrighted material used under Fair Use.  If you are the copyright holder and believe your material has been used unfairly, or if you have any suggestions, feedback, or support, please contact: ciseitsupport@nsf.gov</a:t>
            </a:r>
          </a:p>
          <a:p>
            <a:pPr marL="342900" indent="-342900">
              <a:spcBef>
                <a:spcPct val="20000"/>
              </a:spcBef>
              <a:buFontTx/>
              <a:buChar char="•"/>
            </a:pPr>
            <a:endParaRPr lang="en-US" sz="1400">
              <a:latin typeface="Calibri" pitchFamily="34" charset="0"/>
            </a:endParaRPr>
          </a:p>
          <a:p>
            <a:pPr marL="342900" indent="-342900">
              <a:spcBef>
                <a:spcPct val="20000"/>
              </a:spcBef>
              <a:buFontTx/>
              <a:buChar char="•"/>
            </a:pPr>
            <a:r>
              <a:rPr lang="en-US" sz="1400">
                <a:latin typeface="Calibri" pitchFamily="34" charset="0"/>
              </a:rPr>
              <a:t>Except where otherwise indicated, permission is granted to copy, distribute, and/or modify all images in this document under the terms of the GNU Free Documentation license, Version 1.2 or any later version published by the Free Software Foundation; with no Invariant Sections, no Front-Cover Texts, and no Back-Cover Texts.  A copy of the license is included in the section entitled “GNU Free Documentation license” (</a:t>
            </a:r>
            <a:r>
              <a:rPr lang="en-US" sz="1400">
                <a:latin typeface="Calibri" pitchFamily="34" charset="0"/>
                <a:hlinkClick r:id="rId2"/>
              </a:rPr>
              <a:t>http://commons.wikimedia.org/wiki/Commons:GNU_Free_Documentation_License</a:t>
            </a:r>
            <a:r>
              <a:rPr lang="en-US" sz="1400">
                <a:latin typeface="Calibri" pitchFamily="34" charset="0"/>
              </a:rPr>
              <a:t>)</a:t>
            </a:r>
          </a:p>
          <a:p>
            <a:pPr marL="342900" indent="-342900">
              <a:spcBef>
                <a:spcPct val="20000"/>
              </a:spcBef>
              <a:buFontTx/>
              <a:buChar char="•"/>
            </a:pPr>
            <a:endParaRPr lang="en-US" sz="1400">
              <a:latin typeface="Calibri" pitchFamily="34" charset="0"/>
            </a:endParaRPr>
          </a:p>
          <a:p>
            <a:pPr marL="342900" indent="-342900">
              <a:spcBef>
                <a:spcPct val="20000"/>
              </a:spcBef>
              <a:buFontTx/>
              <a:buChar char="•"/>
            </a:pPr>
            <a:r>
              <a:rPr lang="en-US" sz="1400">
                <a:latin typeface="Calibri" pitchFamily="34" charset="0"/>
              </a:rPr>
              <a:t>The inclusion of a logo does not express or imply the endorsement by NSF of the entities'  products, services or enterprises.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7" descr="graph of NSF Support of Academic Basic Research in Selected Fields (as a percentage of total federal support) - All science and engineering fields 21%, engineering 39%, physical sciences 47%, environmental sciences 57%, social sciences 57%, mathematics 65%, biology (except NIH) 68% and computer science 87%"/>
          <p:cNvPicPr>
            <a:picLocks noGrp="1" noChangeAspect="1"/>
          </p:cNvPicPr>
          <p:nvPr>
            <p:ph idx="1"/>
          </p:nvPr>
        </p:nvPicPr>
        <p:blipFill>
          <a:blip r:embed="rId2" cstate="print"/>
          <a:srcRect/>
          <a:stretch>
            <a:fillRect/>
          </a:stretch>
        </p:blipFill>
        <p:spPr>
          <a:xfrm>
            <a:off x="96838" y="255588"/>
            <a:ext cx="8305800" cy="5992812"/>
          </a:xfrm>
        </p:spPr>
      </p:pic>
      <p:sp>
        <p:nvSpPr>
          <p:cNvPr id="26626" name="Slide Number Placeholder 3"/>
          <p:cNvSpPr>
            <a:spLocks noGrp="1"/>
          </p:cNvSpPr>
          <p:nvPr>
            <p:ph type="sldNum" sz="quarter" idx="10"/>
          </p:nvPr>
        </p:nvSpPr>
        <p:spPr>
          <a:noFill/>
        </p:spPr>
        <p:txBody>
          <a:bodyPr/>
          <a:lstStyle/>
          <a:p>
            <a:fld id="{13F46D5C-B062-42BE-A6F6-F57A1589A0A1}" type="slidenum">
              <a:rPr lang="en-US" smtClean="0"/>
              <a:pPr/>
              <a:t>8</a:t>
            </a:fld>
            <a:endParaRPr lang="en-US" sz="1400" smtClean="0"/>
          </a:p>
        </p:txBody>
      </p:sp>
      <p:sp>
        <p:nvSpPr>
          <p:cNvPr id="26627" name="Date Placeholder 4"/>
          <p:cNvSpPr>
            <a:spLocks noGrp="1"/>
          </p:cNvSpPr>
          <p:nvPr>
            <p:ph type="dt" sz="quarter" idx="11"/>
          </p:nvPr>
        </p:nvSpPr>
        <p:spPr>
          <a:noFill/>
        </p:spPr>
        <p:txBody>
          <a:bodyPr/>
          <a:lstStyle/>
          <a:p>
            <a:r>
              <a:rPr lang="en-US" smtClean="0"/>
              <a:t>CISE Overview</a:t>
            </a:r>
          </a:p>
        </p:txBody>
      </p:sp>
      <p:sp>
        <p:nvSpPr>
          <p:cNvPr id="26628" name="Footer Placeholder 5"/>
          <p:cNvSpPr>
            <a:spLocks noGrp="1"/>
          </p:cNvSpPr>
          <p:nvPr>
            <p:ph type="ftr" sz="quarter" idx="12"/>
          </p:nvPr>
        </p:nvSpPr>
        <p:spPr>
          <a:noFill/>
        </p:spPr>
        <p:txBody>
          <a:bodyPr/>
          <a:lstStyle/>
          <a:p>
            <a:r>
              <a:rPr lang="en-US" smtClean="0"/>
              <a:t>Jeannette M. Wing</a:t>
            </a:r>
          </a:p>
        </p:txBody>
      </p:sp>
      <p:sp>
        <p:nvSpPr>
          <p:cNvPr id="26629" name="Oval 3" descr="circle around computer science"/>
          <p:cNvSpPr>
            <a:spLocks noChangeArrowheads="1"/>
          </p:cNvSpPr>
          <p:nvPr/>
        </p:nvSpPr>
        <p:spPr bwMode="auto">
          <a:xfrm>
            <a:off x="1619250" y="5224463"/>
            <a:ext cx="7127875" cy="628650"/>
          </a:xfrm>
          <a:prstGeom prst="ellipse">
            <a:avLst/>
          </a:prstGeom>
          <a:noFill/>
          <a:ln w="38100">
            <a:solidFill>
              <a:srgbClr val="FF0000"/>
            </a:solidFill>
            <a:round/>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0"/>
          </p:nvPr>
        </p:nvSpPr>
        <p:spPr>
          <a:noFill/>
        </p:spPr>
        <p:txBody>
          <a:bodyPr/>
          <a:lstStyle/>
          <a:p>
            <a:fld id="{EA72CBB3-D6F1-44B3-B0CF-8C03A556140A}" type="slidenum">
              <a:rPr lang="en-US" smtClean="0"/>
              <a:pPr/>
              <a:t>9</a:t>
            </a:fld>
            <a:endParaRPr lang="en-US" sz="1400" smtClean="0"/>
          </a:p>
        </p:txBody>
      </p:sp>
      <p:sp>
        <p:nvSpPr>
          <p:cNvPr id="24578" name="Date Placeholder 4"/>
          <p:cNvSpPr>
            <a:spLocks noGrp="1"/>
          </p:cNvSpPr>
          <p:nvPr>
            <p:ph type="dt" sz="quarter" idx="11"/>
          </p:nvPr>
        </p:nvSpPr>
        <p:spPr>
          <a:noFill/>
        </p:spPr>
        <p:txBody>
          <a:bodyPr/>
          <a:lstStyle/>
          <a:p>
            <a:r>
              <a:rPr lang="en-US" smtClean="0"/>
              <a:t>CISE Overview</a:t>
            </a:r>
          </a:p>
        </p:txBody>
      </p:sp>
      <p:sp>
        <p:nvSpPr>
          <p:cNvPr id="24579" name="Footer Placeholder 5"/>
          <p:cNvSpPr>
            <a:spLocks noGrp="1"/>
          </p:cNvSpPr>
          <p:nvPr>
            <p:ph type="ftr" sz="quarter" idx="12"/>
          </p:nvPr>
        </p:nvSpPr>
        <p:spPr>
          <a:noFill/>
        </p:spPr>
        <p:txBody>
          <a:bodyPr/>
          <a:lstStyle/>
          <a:p>
            <a:r>
              <a:rPr lang="en-US" smtClean="0"/>
              <a:t>Jeannette M. Wing</a:t>
            </a:r>
          </a:p>
        </p:txBody>
      </p:sp>
      <p:sp>
        <p:nvSpPr>
          <p:cNvPr id="24580" name="Rectangle 2"/>
          <p:cNvSpPr>
            <a:spLocks noGrp="1" noChangeArrowheads="1"/>
          </p:cNvSpPr>
          <p:nvPr>
            <p:ph type="title"/>
          </p:nvPr>
        </p:nvSpPr>
        <p:spPr/>
        <p:txBody>
          <a:bodyPr/>
          <a:lstStyle/>
          <a:p>
            <a:r>
              <a:rPr lang="en-US" smtClean="0"/>
              <a:t>FY08-FY11 NSF/CISE Funding</a:t>
            </a:r>
          </a:p>
        </p:txBody>
      </p:sp>
      <p:sp>
        <p:nvSpPr>
          <p:cNvPr id="1440771" name="Rectangle 3"/>
          <p:cNvSpPr>
            <a:spLocks noGrp="1" noChangeArrowheads="1"/>
          </p:cNvSpPr>
          <p:nvPr>
            <p:ph type="body" idx="1"/>
          </p:nvPr>
        </p:nvSpPr>
        <p:spPr>
          <a:xfrm>
            <a:off x="0" y="1295400"/>
            <a:ext cx="9144000" cy="4953000"/>
          </a:xfrm>
        </p:spPr>
        <p:txBody>
          <a:bodyPr/>
          <a:lstStyle/>
          <a:p>
            <a:r>
              <a:rPr lang="en-US" dirty="0" smtClean="0">
                <a:solidFill>
                  <a:schemeClr val="hlink"/>
                </a:solidFill>
              </a:rPr>
              <a:t>FY08</a:t>
            </a:r>
            <a:r>
              <a:rPr lang="en-US" dirty="0" smtClean="0"/>
              <a:t> NSF $6.13B</a:t>
            </a:r>
          </a:p>
          <a:p>
            <a:pPr lvl="2"/>
            <a:r>
              <a:rPr lang="en-US" sz="2000" smtClean="0"/>
              <a:t>CISE Appropriation </a:t>
            </a:r>
            <a:r>
              <a:rPr lang="en-US" sz="2000" dirty="0" smtClean="0"/>
              <a:t>was </a:t>
            </a:r>
            <a:r>
              <a:rPr lang="en-US" sz="2000" dirty="0" smtClean="0">
                <a:solidFill>
                  <a:srgbClr val="FF0000"/>
                </a:solidFill>
              </a:rPr>
              <a:t>$535 </a:t>
            </a:r>
            <a:r>
              <a:rPr lang="en-US" sz="2000" dirty="0" smtClean="0"/>
              <a:t>million, 1.5% increase from FY07</a:t>
            </a:r>
          </a:p>
          <a:p>
            <a:pPr lvl="2"/>
            <a:endParaRPr lang="en-US" sz="2000" dirty="0" smtClean="0"/>
          </a:p>
          <a:p>
            <a:r>
              <a:rPr lang="en-US" dirty="0" smtClean="0">
                <a:solidFill>
                  <a:schemeClr val="hlink"/>
                </a:solidFill>
              </a:rPr>
              <a:t>FY09 </a:t>
            </a:r>
            <a:r>
              <a:rPr lang="en-US" dirty="0" smtClean="0"/>
              <a:t>NSF $6.49B, 7% over FY08</a:t>
            </a:r>
          </a:p>
          <a:p>
            <a:pPr lvl="2"/>
            <a:r>
              <a:rPr lang="en-US" sz="2000" dirty="0" smtClean="0"/>
              <a:t>CISE Appropriation was </a:t>
            </a:r>
            <a:r>
              <a:rPr lang="en-US" sz="2000" dirty="0" smtClean="0">
                <a:solidFill>
                  <a:srgbClr val="FF0000"/>
                </a:solidFill>
              </a:rPr>
              <a:t>$574</a:t>
            </a:r>
            <a:r>
              <a:rPr lang="en-US" sz="2000" dirty="0" smtClean="0"/>
              <a:t> million, 7.1% over FY08</a:t>
            </a:r>
            <a:r>
              <a:rPr lang="en-US" dirty="0" smtClean="0"/>
              <a:t>.</a:t>
            </a:r>
          </a:p>
          <a:p>
            <a:pPr lvl="1"/>
            <a:r>
              <a:rPr lang="en-US" dirty="0" smtClean="0">
                <a:solidFill>
                  <a:srgbClr val="00A800"/>
                </a:solidFill>
              </a:rPr>
              <a:t>ARRA (“stimulus”)  NSF: $3 billion</a:t>
            </a:r>
          </a:p>
          <a:p>
            <a:pPr lvl="2"/>
            <a:r>
              <a:rPr lang="en-US" dirty="0" smtClean="0"/>
              <a:t>CISE ARRA: $235 million</a:t>
            </a:r>
          </a:p>
          <a:p>
            <a:pPr lvl="2"/>
            <a:endParaRPr lang="en-US" dirty="0" smtClean="0"/>
          </a:p>
          <a:p>
            <a:r>
              <a:rPr lang="en-US" dirty="0" smtClean="0">
                <a:solidFill>
                  <a:schemeClr val="hlink"/>
                </a:solidFill>
              </a:rPr>
              <a:t>FY10 </a:t>
            </a:r>
            <a:r>
              <a:rPr lang="en-US" dirty="0" smtClean="0"/>
              <a:t>NSF $6.93B, 7.07% over FY09</a:t>
            </a:r>
          </a:p>
          <a:p>
            <a:pPr lvl="2"/>
            <a:r>
              <a:rPr lang="en-US" sz="2000" dirty="0" smtClean="0"/>
              <a:t>CISE Appropriation is </a:t>
            </a:r>
            <a:r>
              <a:rPr lang="en-US" sz="2000" dirty="0" smtClean="0">
                <a:solidFill>
                  <a:srgbClr val="FF0000"/>
                </a:solidFill>
              </a:rPr>
              <a:t>$618.83</a:t>
            </a:r>
            <a:r>
              <a:rPr lang="en-US" sz="2000" dirty="0" smtClean="0"/>
              <a:t> million, 7.71% over FY09 (excl. ARRA)</a:t>
            </a:r>
            <a:r>
              <a:rPr lang="en-US" dirty="0" smtClean="0"/>
              <a:t>.</a:t>
            </a:r>
          </a:p>
          <a:p>
            <a:pPr lvl="1">
              <a:buFontTx/>
              <a:buNone/>
            </a:pPr>
            <a:endParaRPr lang="en-US" dirty="0" smtClean="0"/>
          </a:p>
          <a:p>
            <a:r>
              <a:rPr lang="en-US" dirty="0" smtClean="0">
                <a:solidFill>
                  <a:schemeClr val="hlink"/>
                </a:solidFill>
              </a:rPr>
              <a:t>FY11 </a:t>
            </a:r>
            <a:r>
              <a:rPr lang="en-US" dirty="0" smtClean="0"/>
              <a:t>NSF Request $7.4B, 8.5% over FY09</a:t>
            </a:r>
          </a:p>
          <a:p>
            <a:pPr lvl="2"/>
            <a:r>
              <a:rPr lang="en-US" sz="2000" dirty="0" smtClean="0"/>
              <a:t>CISE Request is </a:t>
            </a:r>
            <a:r>
              <a:rPr lang="en-US" sz="2000" dirty="0" smtClean="0">
                <a:solidFill>
                  <a:srgbClr val="FF0000"/>
                </a:solidFill>
              </a:rPr>
              <a:t>$684.51</a:t>
            </a:r>
            <a:r>
              <a:rPr lang="en-US" sz="2000" dirty="0" smtClean="0"/>
              <a:t> million, 10.6% over FY10</a:t>
            </a:r>
            <a:endParaRPr lang="en-US" dirty="0" smtClean="0"/>
          </a:p>
          <a:p>
            <a:pPr lvl="2">
              <a:buFontTx/>
              <a:buNone/>
            </a:pPr>
            <a:endParaRPr lang="en-US"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Blank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CD186A2-07C5-4CFA-843A-3945A03208AC}">
  <ds:schemaRefs>
    <ds:schemaRef ds:uri="http://schemas.microsoft.com/office/2006/metadata/properties"/>
  </ds:schemaRefs>
</ds:datastoreItem>
</file>

<file path=customXml/itemProps2.xml><?xml version="1.0" encoding="utf-8"?>
<ds:datastoreItem xmlns:ds="http://schemas.openxmlformats.org/officeDocument/2006/customXml" ds:itemID="{5CCE3CEA-1EF5-446B-9375-90D205E96428}">
  <ds:schemaRefs>
    <ds:schemaRef ds:uri="http://schemas.microsoft.com/sharepoint/v3/contenttype/forms"/>
  </ds:schemaRefs>
</ds:datastoreItem>
</file>

<file path=customXml/itemProps3.xml><?xml version="1.0" encoding="utf-8"?>
<ds:datastoreItem xmlns:ds="http://schemas.openxmlformats.org/officeDocument/2006/customXml" ds:itemID="{4CF2113F-7021-4F04-AA7C-295CA9FA9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46356</TotalTime>
  <Words>7289</Words>
  <Application>Microsoft Office PowerPoint</Application>
  <PresentationFormat>On-screen Show (4:3)</PresentationFormat>
  <Paragraphs>994</Paragraphs>
  <Slides>74</Slides>
  <Notes>36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77" baseType="lpstr">
      <vt:lpstr>Blank Presentation</vt:lpstr>
      <vt:lpstr>图表</vt:lpstr>
      <vt:lpstr>Microsoft Photo Editor 3.0 Photo</vt:lpstr>
      <vt:lpstr>Frontiers of Computing: A View from the National Science Foundation</vt:lpstr>
      <vt:lpstr>Slide 2</vt:lpstr>
      <vt:lpstr>Drivers of Computing</vt:lpstr>
      <vt:lpstr>Economic Impact</vt:lpstr>
      <vt:lpstr>Social Impact</vt:lpstr>
      <vt:lpstr> NSF</vt:lpstr>
      <vt:lpstr>Slide 7</vt:lpstr>
      <vt:lpstr>Slide 8</vt:lpstr>
      <vt:lpstr>FY08-FY11 NSF/CISE Funding</vt:lpstr>
      <vt:lpstr>CISE-specific NSF-wide Investments </vt:lpstr>
      <vt:lpstr>CDI: Cyber-Enabled Discovery and Innovation</vt:lpstr>
      <vt:lpstr>Range of Disciplines in CDI Awards</vt:lpstr>
      <vt:lpstr>Science and Engineering Beyond Moore’s Law</vt:lpstr>
      <vt:lpstr>CISE</vt:lpstr>
      <vt:lpstr>Core and Cross-Cutting Programs</vt:lpstr>
      <vt:lpstr>Computing and Communications Foundation (CCF)</vt:lpstr>
      <vt:lpstr>Computer and Network Systems Division (CNS) </vt:lpstr>
      <vt:lpstr>Information and Intelligent Systems Division (IIS)</vt:lpstr>
      <vt:lpstr>Expeditions</vt:lpstr>
      <vt:lpstr>FY08-FY09 Awards</vt:lpstr>
      <vt:lpstr>Cyber-Physical Systems</vt:lpstr>
      <vt:lpstr>Slide 22</vt:lpstr>
      <vt:lpstr>Embedded Medical Devices</vt:lpstr>
      <vt:lpstr>Sensors Everywhere</vt:lpstr>
      <vt:lpstr>Slide 25</vt:lpstr>
      <vt:lpstr>Assistive Technologies for Everyone</vt:lpstr>
      <vt:lpstr>What is Common to These Systems?</vt:lpstr>
      <vt:lpstr>A (Flower) Model for Expediting Progress</vt:lpstr>
      <vt:lpstr>Data-Intensive Computing</vt:lpstr>
      <vt:lpstr>How Much Data?</vt:lpstr>
      <vt:lpstr>Convergence in Trends</vt:lpstr>
      <vt:lpstr>Cloud Computing Sample Research Questions</vt:lpstr>
      <vt:lpstr>Data-Intensive Computing Infrastructure for CISE Community</vt:lpstr>
      <vt:lpstr>Network Science and Engineering</vt:lpstr>
      <vt:lpstr>Slide 35</vt:lpstr>
      <vt:lpstr>Slide 36</vt:lpstr>
      <vt:lpstr>Slide 37</vt:lpstr>
      <vt:lpstr>Challenge to the Community</vt:lpstr>
      <vt:lpstr>Network Science and Engineering: Fundamental Challenges </vt:lpstr>
      <vt:lpstr>Network Science and Engineering: Fundamental Challenges </vt:lpstr>
      <vt:lpstr>Trustworthy Computing</vt:lpstr>
      <vt:lpstr>Broader Context: Trustworthy Systems</vt:lpstr>
      <vt:lpstr>Technical Progress: Reliability</vt:lpstr>
      <vt:lpstr>Technical Progress: Security</vt:lpstr>
      <vt:lpstr>Big Picture: It’s not just security </vt:lpstr>
      <vt:lpstr>Others</vt:lpstr>
      <vt:lpstr>New for FY10</vt:lpstr>
      <vt:lpstr>Slide 48</vt:lpstr>
      <vt:lpstr>Slide 49</vt:lpstr>
      <vt:lpstr>  Sample Research Questions</vt:lpstr>
      <vt:lpstr>Socially Intelligent Computing:  Computing BY and FOR Society</vt:lpstr>
      <vt:lpstr>Computer Science and Economics</vt:lpstr>
      <vt:lpstr>Education and Workforce</vt:lpstr>
      <vt:lpstr>Education Implications for K-12</vt:lpstr>
      <vt:lpstr>C.T. in Education: Community Efforts</vt:lpstr>
      <vt:lpstr>Adding “C” to STEM</vt:lpstr>
      <vt:lpstr>Looking Ahead to FY11 and Beyond in Computing  </vt:lpstr>
      <vt:lpstr>IT and Sustainability (Energy, Environment, Climate)</vt:lpstr>
      <vt:lpstr>CyberLearning</vt:lpstr>
      <vt:lpstr>Smart Health</vt:lpstr>
      <vt:lpstr>Computer Science and Biology</vt:lpstr>
      <vt:lpstr>Drivers of Computing</vt:lpstr>
      <vt:lpstr>Drivers of Computing</vt:lpstr>
      <vt:lpstr>Thank You!</vt:lpstr>
      <vt:lpstr>Slide 65</vt:lpstr>
      <vt:lpstr> Federal Picture: NITRD</vt:lpstr>
      <vt:lpstr>What is NITRD?</vt:lpstr>
      <vt:lpstr>Slide 68</vt:lpstr>
      <vt:lpstr> International</vt:lpstr>
      <vt:lpstr>Slide 70</vt:lpstr>
      <vt:lpstr>Slide 71</vt:lpstr>
      <vt:lpstr>What the EU is Spending in ICT</vt:lpstr>
      <vt:lpstr>China: Annual Budget of NSFC</vt:lpstr>
      <vt:lpstr>Slide 74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Generation for Security Protocols</dc:title>
  <dc:creator>snooze</dc:creator>
  <cp:lastModifiedBy>RDEANGEL</cp:lastModifiedBy>
  <cp:revision>3159</cp:revision>
  <cp:lastPrinted>2000-01-27T19:31:12Z</cp:lastPrinted>
  <dcterms:created xsi:type="dcterms:W3CDTF">1999-04-14T03:55:44Z</dcterms:created>
  <dcterms:modified xsi:type="dcterms:W3CDTF">2010-11-29T20:37:27Z</dcterms:modified>
</cp:coreProperties>
</file>