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Lst>
  <p:notesMasterIdLst>
    <p:notesMasterId r:id="rId41"/>
  </p:notesMasterIdLst>
  <p:handoutMasterIdLst>
    <p:handoutMasterId r:id="rId42"/>
  </p:handoutMasterIdLst>
  <p:sldIdLst>
    <p:sldId id="742" r:id="rId5"/>
    <p:sldId id="620" r:id="rId6"/>
    <p:sldId id="758" r:id="rId7"/>
    <p:sldId id="761" r:id="rId8"/>
    <p:sldId id="814" r:id="rId9"/>
    <p:sldId id="839" r:id="rId10"/>
    <p:sldId id="673" r:id="rId11"/>
    <p:sldId id="795" r:id="rId12"/>
    <p:sldId id="831" r:id="rId13"/>
    <p:sldId id="776" r:id="rId14"/>
    <p:sldId id="763" r:id="rId15"/>
    <p:sldId id="796" r:id="rId16"/>
    <p:sldId id="778" r:id="rId17"/>
    <p:sldId id="794" r:id="rId18"/>
    <p:sldId id="835" r:id="rId19"/>
    <p:sldId id="836" r:id="rId20"/>
    <p:sldId id="837" r:id="rId21"/>
    <p:sldId id="838" r:id="rId22"/>
    <p:sldId id="680" r:id="rId23"/>
    <p:sldId id="705" r:id="rId24"/>
    <p:sldId id="725" r:id="rId25"/>
    <p:sldId id="813" r:id="rId26"/>
    <p:sldId id="841" r:id="rId27"/>
    <p:sldId id="842" r:id="rId28"/>
    <p:sldId id="843" r:id="rId29"/>
    <p:sldId id="770" r:id="rId30"/>
    <p:sldId id="840" r:id="rId31"/>
    <p:sldId id="834" r:id="rId32"/>
    <p:sldId id="844" r:id="rId33"/>
    <p:sldId id="815" r:id="rId34"/>
    <p:sldId id="803" r:id="rId35"/>
    <p:sldId id="689" r:id="rId36"/>
    <p:sldId id="832" r:id="rId37"/>
    <p:sldId id="810" r:id="rId38"/>
    <p:sldId id="811" r:id="rId39"/>
    <p:sldId id="812" r:id="rId4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CC00CC"/>
    <a:srgbClr val="FF0066"/>
    <a:srgbClr val="008000"/>
    <a:srgbClr val="66FF66"/>
    <a:srgbClr val="99CCFF"/>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81071" autoAdjust="0"/>
  </p:normalViewPr>
  <p:slideViewPr>
    <p:cSldViewPr snapToGrid="0" snapToObjects="1">
      <p:cViewPr varScale="1">
        <p:scale>
          <a:sx n="91" d="100"/>
          <a:sy n="91" d="100"/>
        </p:scale>
        <p:origin x="-312" y="-9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20" y="223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12" tIns="48306" rIns="96612" bIns="48306" numCol="1" anchor="t" anchorCtr="0" compatLnSpc="1">
            <a:prstTxWarp prst="textNoShape">
              <a:avLst/>
            </a:prstTxWarp>
          </a:bodyPr>
          <a:lstStyle>
            <a:lvl1pPr defTabSz="965200" eaLnBrk="0" hangingPunct="0">
              <a:defRPr sz="1200">
                <a:latin typeface="Times New Roman" pitchFamily="18" charset="0"/>
              </a:defRPr>
            </a:lvl1pPr>
          </a:lstStyle>
          <a:p>
            <a:pPr>
              <a:defRPr/>
            </a:pPr>
            <a:endParaRPr lang="en-US"/>
          </a:p>
        </p:txBody>
      </p:sp>
      <p:sp>
        <p:nvSpPr>
          <p:cNvPr id="12288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12" tIns="48306" rIns="96612" bIns="48306" numCol="1" anchor="t" anchorCtr="0" compatLnSpc="1">
            <a:prstTxWarp prst="textNoShape">
              <a:avLst/>
            </a:prstTxWarp>
          </a:bodyPr>
          <a:lstStyle>
            <a:lvl1pPr algn="r" defTabSz="965200" eaLnBrk="0" hangingPunct="0">
              <a:defRPr sz="1200">
                <a:latin typeface="Times New Roman" pitchFamily="18" charset="0"/>
              </a:defRPr>
            </a:lvl1pPr>
          </a:lstStyle>
          <a:p>
            <a:pPr>
              <a:defRPr/>
            </a:pPr>
            <a:endParaRPr lang="en-US"/>
          </a:p>
        </p:txBody>
      </p:sp>
      <p:sp>
        <p:nvSpPr>
          <p:cNvPr id="12288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12" tIns="48306" rIns="96612" bIns="48306" numCol="1" anchor="b" anchorCtr="0" compatLnSpc="1">
            <a:prstTxWarp prst="textNoShape">
              <a:avLst/>
            </a:prstTxWarp>
          </a:bodyPr>
          <a:lstStyle>
            <a:lvl1pPr defTabSz="965200" eaLnBrk="0" hangingPunct="0">
              <a:defRPr sz="1200">
                <a:latin typeface="Times New Roman" pitchFamily="18" charset="0"/>
              </a:defRPr>
            </a:lvl1pPr>
          </a:lstStyle>
          <a:p>
            <a:pPr>
              <a:defRPr/>
            </a:pPr>
            <a:endParaRPr lang="en-US"/>
          </a:p>
        </p:txBody>
      </p:sp>
      <p:sp>
        <p:nvSpPr>
          <p:cNvPr id="12288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12" tIns="48306" rIns="96612" bIns="48306" numCol="1" anchor="b" anchorCtr="0" compatLnSpc="1">
            <a:prstTxWarp prst="textNoShape">
              <a:avLst/>
            </a:prstTxWarp>
          </a:bodyPr>
          <a:lstStyle>
            <a:lvl1pPr algn="r" defTabSz="965200" eaLnBrk="0" hangingPunct="0">
              <a:defRPr sz="1200">
                <a:latin typeface="Times New Roman" pitchFamily="18" charset="0"/>
              </a:defRPr>
            </a:lvl1pPr>
          </a:lstStyle>
          <a:p>
            <a:pPr>
              <a:defRPr/>
            </a:pPr>
            <a:fld id="{35C136D4-D57F-4C90-B564-C647F649929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597" tIns="48298" rIns="96597" bIns="48298" numCol="1" anchor="t" anchorCtr="0" compatLnSpc="1">
            <a:prstTxWarp prst="textNoShape">
              <a:avLst/>
            </a:prstTxWarp>
          </a:bodyPr>
          <a:lstStyle>
            <a:lvl1pPr defTabSz="965200" eaLnBrk="0" hangingPunct="0">
              <a:defRPr sz="1200">
                <a:latin typeface="Times New Roman" pitchFamily="18" charset="0"/>
              </a:defRPr>
            </a:lvl1pPr>
          </a:lstStyle>
          <a:p>
            <a:pPr>
              <a:defRPr/>
            </a:pPr>
            <a:endParaRPr lang="en-US"/>
          </a:p>
        </p:txBody>
      </p:sp>
      <p:sp>
        <p:nvSpPr>
          <p:cNvPr id="46083"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597" tIns="48298" rIns="96597" bIns="48298" numCol="1" anchor="t" anchorCtr="0" compatLnSpc="1">
            <a:prstTxWarp prst="textNoShape">
              <a:avLst/>
            </a:prstTxWarp>
          </a:bodyPr>
          <a:lstStyle>
            <a:lvl1pPr algn="r" defTabSz="965200" eaLnBrk="0" hangingPunct="0">
              <a:defRPr sz="1200">
                <a:latin typeface="Times New Roman"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8888" y="719138"/>
            <a:ext cx="4802187" cy="3602037"/>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square" lIns="96597" tIns="48298" rIns="96597" bIns="482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597" tIns="48298" rIns="96597" bIns="48298" numCol="1" anchor="b" anchorCtr="0" compatLnSpc="1">
            <a:prstTxWarp prst="textNoShape">
              <a:avLst/>
            </a:prstTxWarp>
          </a:bodyPr>
          <a:lstStyle>
            <a:lvl1pPr defTabSz="965200" eaLnBrk="0" hangingPunct="0">
              <a:defRPr sz="1200">
                <a:latin typeface="Times New Roman" pitchFamily="18" charset="0"/>
              </a:defRPr>
            </a:lvl1pPr>
          </a:lstStyle>
          <a:p>
            <a:pPr>
              <a:defRPr/>
            </a:pPr>
            <a:endParaRPr lang="en-US"/>
          </a:p>
        </p:txBody>
      </p:sp>
      <p:sp>
        <p:nvSpPr>
          <p:cNvPr id="4608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597" tIns="48298" rIns="96597" bIns="48298" numCol="1" anchor="b" anchorCtr="0" compatLnSpc="1">
            <a:prstTxWarp prst="textNoShape">
              <a:avLst/>
            </a:prstTxWarp>
          </a:bodyPr>
          <a:lstStyle>
            <a:lvl1pPr algn="r" defTabSz="965200" eaLnBrk="0" hangingPunct="0">
              <a:defRPr sz="1200">
                <a:latin typeface="Times New Roman" pitchFamily="18" charset="0"/>
              </a:defRPr>
            </a:lvl1pPr>
          </a:lstStyle>
          <a:p>
            <a:pPr>
              <a:defRPr/>
            </a:pPr>
            <a:fld id="{448894CE-FCE1-4AF4-8B20-FEC8C81FA2B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AF7C21FA-78D1-40AD-9C49-C5F4FE33D86D}"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479425" y="4560888"/>
            <a:ext cx="6297613" cy="4321175"/>
          </a:xfrm>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17EE8CC1-6C02-4A5F-9264-DC5BF2E9E856}" type="slidenum">
              <a:rPr lang="en-US" smtClean="0"/>
              <a:pPr/>
              <a:t>16</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85958B8E-9D02-4CBB-BE18-1A0FCDE92099}" type="slidenum">
              <a:rPr lang="en-US" smtClean="0"/>
              <a:pPr/>
              <a:t>17</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FDF985BB-7E24-4D88-875C-5D5356BAC983}" type="slidenum">
              <a:rPr lang="en-US" smtClean="0"/>
              <a:pPr/>
              <a:t>18</a:t>
            </a:fld>
            <a:endParaRPr 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US" smtClean="0"/>
              <a:t>Main impossibility result is the Gibbard-Satterthwaite theorem that says that any voting mechanism is either manipulable or dictatorial </a:t>
            </a:r>
          </a:p>
          <a:p>
            <a:r>
              <a:rPr lang="en-US" smtClean="0"/>
              <a:t>Conitzer and Sandholm can design voting mechanisms where finding a beneficial manipulation is computationally intractable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58146484-AD8C-4620-9922-8ED689FAEF68}" type="slidenum">
              <a:rPr lang="en-US" smtClean="0"/>
              <a:pPr/>
              <a:t>19</a:t>
            </a:fld>
            <a:endParaRPr lang="en-US"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A06C6498-E7BF-42FA-B290-7A83D528413E}" type="slidenum">
              <a:rPr lang="en-US" smtClean="0"/>
              <a:pPr/>
              <a:t>20</a:t>
            </a:fld>
            <a:endParaRPr lang="en-US"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AC1C32E-C7B0-4ACF-A0E6-DF3F1BCDD25F}" type="slidenum">
              <a:rPr lang="en-US" smtClean="0"/>
              <a:pPr/>
              <a:t>21</a:t>
            </a:fld>
            <a:endParaRPr lang="en-US"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5205684F-7329-42EC-80C2-0CAE673FFEA4}" type="slidenum">
              <a:rPr lang="en-US" smtClean="0"/>
              <a:pPr/>
              <a:t>22</a:t>
            </a:fld>
            <a:endParaRPr 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D7E8DBA8-12F3-4D8E-B552-48CEAB5F4135}" type="slidenum">
              <a:rPr lang="en-US" smtClean="0"/>
              <a:pPr/>
              <a:t>26</a:t>
            </a:fld>
            <a:endParaRPr lang="en-US"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479425" y="4560888"/>
            <a:ext cx="6297613" cy="4321175"/>
          </a:xfrm>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A51C0-2D0B-45BA-B9D3-7457E5096054}" type="slidenum">
              <a:rPr lang="en-US"/>
              <a:pPr/>
              <a:t>27</a:t>
            </a:fld>
            <a:endParaRPr lang="en-US"/>
          </a:p>
        </p:txBody>
      </p:sp>
      <p:sp>
        <p:nvSpPr>
          <p:cNvPr id="1476610" name="Rectangle 2"/>
          <p:cNvSpPr>
            <a:spLocks noGrp="1" noRot="1" noChangeAspect="1" noChangeArrowheads="1" noTextEdit="1"/>
          </p:cNvSpPr>
          <p:nvPr>
            <p:ph type="sldImg"/>
          </p:nvPr>
        </p:nvSpPr>
        <p:spPr>
          <a:ln/>
        </p:spPr>
      </p:sp>
      <p:sp>
        <p:nvSpPr>
          <p:cNvPr id="1476611" name="Rectangle 3"/>
          <p:cNvSpPr>
            <a:spLocks noGrp="1" noChangeArrowheads="1"/>
          </p:cNvSpPr>
          <p:nvPr>
            <p:ph type="body" idx="1"/>
          </p:nvPr>
        </p:nvSpPr>
        <p:spPr/>
        <p:txBody>
          <a:bodyPr/>
          <a:lstStyle/>
          <a:p>
            <a:endParaRPr lang="en-US"/>
          </a:p>
          <a:p>
            <a:r>
              <a:rPr lang="en-US"/>
              <a:t>~650 Data to Knowledge, 500 Understanding Complexity, &lt; 200 Virtual Organizations</a:t>
            </a:r>
          </a:p>
          <a:p>
            <a:endParaRPr lang="en-US"/>
          </a:p>
          <a:p>
            <a:r>
              <a:rPr lang="en-US"/>
              <a:t>90 PDs (~35 from CISE) and 6 (4 from CISE) admin staff across the agency helped</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AB263B45-A5A9-412F-921F-7D6008B71089}" type="slidenum">
              <a:rPr lang="en-US" smtClean="0"/>
              <a:pPr/>
              <a:t>31</a:t>
            </a:fld>
            <a:endParaRPr lang="en-US"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smtClean="0"/>
              <a:t>Thinking computationally not programming</a:t>
            </a:r>
          </a:p>
          <a:p>
            <a:r>
              <a:rPr lang="en-US" smtClean="0"/>
              <a:t>Fundamental skill not rote skill</a:t>
            </a:r>
          </a:p>
          <a:p>
            <a:r>
              <a:rPr lang="en-US" smtClean="0"/>
              <a:t>Computing not computers: pervasive computing/computers is passe: 20</a:t>
            </a:r>
            <a:r>
              <a:rPr lang="en-US" baseline="30000" smtClean="0"/>
              <a:t>th</a:t>
            </a:r>
            <a:r>
              <a:rPr lang="en-US" smtClean="0"/>
              <a:t> Century!</a:t>
            </a:r>
          </a:p>
          <a:p>
            <a:r>
              <a:rPr lang="en-US" smtClean="0"/>
              <a:t>“used by” ambitious.  Certainly needed to function in modern society</a:t>
            </a:r>
          </a:p>
          <a:p>
            <a:r>
              <a:rPr lang="en-US" smtClean="0"/>
              <a:t>In research: long-term; in education: nearer-term (outreach, diversity, changing society’s view of our field)</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3EFEF452-35C8-4D14-9F33-9BE6522156A2}" type="slidenum">
              <a:rPr lang="en-US" smtClean="0"/>
              <a:pPr/>
              <a:t>2</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smtClean="0"/>
              <a:t>Thinking computationally not programming</a:t>
            </a:r>
          </a:p>
          <a:p>
            <a:r>
              <a:rPr lang="en-US" smtClean="0"/>
              <a:t>Fundamental skill not rote skill</a:t>
            </a:r>
          </a:p>
          <a:p>
            <a:r>
              <a:rPr lang="en-US" smtClean="0"/>
              <a:t>Computing not computers: pervasive computing/computers is passe: 20</a:t>
            </a:r>
            <a:r>
              <a:rPr lang="en-US" baseline="30000" smtClean="0"/>
              <a:t>th</a:t>
            </a:r>
            <a:r>
              <a:rPr lang="en-US" smtClean="0"/>
              <a:t> Century!</a:t>
            </a:r>
          </a:p>
          <a:p>
            <a:r>
              <a:rPr lang="en-US" smtClean="0"/>
              <a:t>“used by” ambitious.  Certainly needed to function in modern society</a:t>
            </a:r>
          </a:p>
          <a:p>
            <a:r>
              <a:rPr lang="en-US" smtClean="0"/>
              <a:t>In research: long-term; in education: nearer-term (outreach, diversity, changing society’s view of our field)</a:t>
            </a:r>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8B093826-E256-4037-A731-E0F76D493D53}" type="slidenum">
              <a:rPr lang="en-US" smtClean="0"/>
              <a:pPr/>
              <a:t>32</a:t>
            </a:fld>
            <a:endParaRPr lang="en-US"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479425" y="4560888"/>
            <a:ext cx="6297613" cy="4321175"/>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9F3B9DDD-40E2-4E93-A6B3-88C03B31468E}" type="slidenum">
              <a:rPr lang="en-US" smtClean="0"/>
              <a:pPr/>
              <a:t>5</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138326C-63C4-4E72-B68B-E5007343BAA0}" type="slidenum">
              <a:rPr lang="en-US" smtClean="0"/>
              <a:pPr/>
              <a:t>7</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B541967E-C6A2-46D5-8BF1-338B68636875}" type="slidenum">
              <a:rPr lang="en-US" smtClean="0"/>
              <a:pPr/>
              <a:t>8</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6D73380-5F81-4A56-9701-FF3122526524}" type="slidenum">
              <a:rPr lang="en-US" smtClean="0"/>
              <a:pPr/>
              <a:t>10</a:t>
            </a:fld>
            <a:endParaRPr lang="en-US" smtClean="0"/>
          </a:p>
        </p:txBody>
      </p:sp>
      <p:sp>
        <p:nvSpPr>
          <p:cNvPr id="30722" name="Rectangle 2"/>
          <p:cNvSpPr>
            <a:spLocks noGrp="1" noRot="1" noChangeAspect="1" noChangeArrowheads="1" noTextEdit="1"/>
          </p:cNvSpPr>
          <p:nvPr>
            <p:ph type="sldImg"/>
          </p:nvPr>
        </p:nvSpPr>
        <p:spPr>
          <a:xfrm>
            <a:off x="1260475" y="719138"/>
            <a:ext cx="4802188" cy="3602037"/>
          </a:xfrm>
          <a:ln/>
        </p:spPr>
      </p:sp>
      <p:sp>
        <p:nvSpPr>
          <p:cNvPr id="30723" name="Rectangle 3"/>
          <p:cNvSpPr>
            <a:spLocks noGrp="1" noChangeArrowheads="1"/>
          </p:cNvSpPr>
          <p:nvPr>
            <p:ph type="body" idx="1"/>
          </p:nvPr>
        </p:nvSpPr>
        <p:spPr>
          <a:noFill/>
          <a:ln/>
        </p:spPr>
        <p:txBody>
          <a:bodyPr/>
          <a:lstStyle/>
          <a:p>
            <a:r>
              <a:rPr lang="en-US" smtClean="0"/>
              <a:t>Kripke structure (state machine)</a:t>
            </a:r>
          </a:p>
          <a:p>
            <a:r>
              <a:rPr lang="en-US" smtClean="0"/>
              <a:t>Computational tree generated from it.</a:t>
            </a:r>
          </a:p>
          <a:p>
            <a:endParaRPr lang="en-US" smtClean="0"/>
          </a:p>
          <a:p>
            <a:r>
              <a:rPr lang="en-US" smtClean="0"/>
              <a:t>CTL \propersubset CTL*</a:t>
            </a:r>
          </a:p>
          <a:p>
            <a:r>
              <a:rPr lang="en-US" smtClean="0"/>
              <a:t>LTL \propersubset CTL*</a:t>
            </a:r>
          </a:p>
          <a:p>
            <a:r>
              <a:rPr lang="en-US" smtClean="0"/>
              <a:t>CTL \inter LTL =/= \emptyset</a:t>
            </a:r>
          </a:p>
          <a:p>
            <a:endParaRPr lang="en-US" smtClean="0"/>
          </a:p>
          <a:p>
            <a:r>
              <a:rPr lang="en-US" smtClean="0"/>
              <a:t>No CTL formula can express LTL A(FG p) which says along every path, there is some state from which p will hold forever.</a:t>
            </a:r>
          </a:p>
          <a:p>
            <a:endParaRPr lang="en-US" smtClean="0"/>
          </a:p>
          <a:p>
            <a:r>
              <a:rPr lang="en-US" smtClean="0"/>
              <a:t>No LTL formula can express CTL AG(EF p) which says for every path in every state, there is a path where eventually p is true.</a:t>
            </a:r>
          </a:p>
          <a:p>
            <a:r>
              <a:rPr lang="en-US" smtClean="0"/>
              <a:t>A(FG p) \/ AG(EF p) \in CTL* but not \in CTL and not \in LTL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17116512-355B-4265-BDE2-E868E48D8089}" type="slidenum">
              <a:rPr lang="en-US" smtClean="0"/>
              <a:pPr/>
              <a:t>11</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a:lnSpc>
                <a:spcPct val="90000"/>
              </a:lnSpc>
            </a:pPr>
            <a:r>
              <a:rPr lang="en-US" smtClean="0"/>
              <a:t>000 corresponds to the 3-residue protein in a completely unfolded state; 111, folded state.  Other states represent partial foldings of the protein.  A transition from a pair of states is allowed if for the bit vector representation of those state the Hamming distance is small</a:t>
            </a:r>
          </a:p>
          <a:p>
            <a:pPr>
              <a:lnSpc>
                <a:spcPct val="90000"/>
              </a:lnSpc>
            </a:pPr>
            <a:endParaRPr lang="en-US" smtClean="0"/>
          </a:p>
          <a:p>
            <a:pPr>
              <a:lnSpc>
                <a:spcPct val="90000"/>
              </a:lnSpc>
            </a:pPr>
            <a:r>
              <a:rPr lang="en-US" smtClean="0"/>
              <a:t>The numbers in parentheses represent a state’s free energy (Equation 1 of [LJ07]).</a:t>
            </a:r>
          </a:p>
          <a:p>
            <a:pPr>
              <a:lnSpc>
                <a:spcPct val="90000"/>
              </a:lnSpc>
            </a:pPr>
            <a:endParaRPr lang="en-US" smtClean="0"/>
          </a:p>
          <a:p>
            <a:pPr>
              <a:lnSpc>
                <a:spcPct val="90000"/>
              </a:lnSpc>
            </a:pPr>
            <a:r>
              <a:rPr lang="en-US" smtClean="0"/>
              <a:t>The protein’s energy landscape is the function that maps each configuration to its energy.</a:t>
            </a:r>
          </a:p>
          <a:p>
            <a:pPr>
              <a:lnSpc>
                <a:spcPct val="90000"/>
              </a:lnSpc>
            </a:pPr>
            <a:endParaRPr lang="en-US" smtClean="0"/>
          </a:p>
          <a:p>
            <a:pPr>
              <a:lnSpc>
                <a:spcPct val="90000"/>
              </a:lnSpc>
            </a:pPr>
            <a:r>
              <a:rPr lang="en-US" smtClean="0"/>
              <a:t>The BDD efficiently represents all configurations that have the same energy (leaf nodes).</a:t>
            </a:r>
          </a:p>
          <a:p>
            <a:pPr>
              <a:lnSpc>
                <a:spcPct val="90000"/>
              </a:lnSpc>
            </a:pPr>
            <a:endParaRPr lang="en-US" smtClean="0"/>
          </a:p>
          <a:p>
            <a:pPr>
              <a:lnSpc>
                <a:spcPct val="90000"/>
              </a:lnSpc>
            </a:pPr>
            <a:r>
              <a:rPr lang="en-US" smtClean="0"/>
              <a:t>Computationally, the task is to find a low-energy path (or set of paths) from the Unfolded state (as represented by the bit vector 000) to the Folded state (111).</a:t>
            </a:r>
          </a:p>
          <a:p>
            <a:pPr>
              <a:lnSpc>
                <a:spcPct val="90000"/>
              </a:lnSpc>
            </a:pPr>
            <a:endParaRPr lang="en-US" smtClean="0"/>
          </a:p>
          <a:p>
            <a:pPr>
              <a:lnSpc>
                <a:spcPct val="90000"/>
              </a:lnSpc>
            </a:pPr>
            <a:r>
              <a:rPr lang="en-US" smtClean="0"/>
              <a:t>Results: Tried it on 19 proteins with state spaces as large as 2^76 = 10^23, limited only by 2GB memory on a single processor.</a:t>
            </a:r>
          </a:p>
          <a:p>
            <a:pPr>
              <a:lnSpc>
                <a:spcPct val="90000"/>
              </a:lnSpc>
            </a:pPr>
            <a:r>
              <a:rPr lang="en-US" smtClean="0"/>
              <a:t>For proteins up to 74 residues, the longest running time was under 30 minutes. (Cost goes into constructing BDD).</a:t>
            </a:r>
          </a:p>
          <a:p>
            <a:pPr>
              <a:lnSpc>
                <a:spcPct val="90000"/>
              </a:lnSpc>
            </a:pPr>
            <a:r>
              <a:rPr lang="en-US" smtClean="0"/>
              <a:t>With approximate model checking, can do proteins of 2^107 = 10^32 state.s.</a:t>
            </a:r>
          </a:p>
          <a:p>
            <a:pPr>
              <a:lnSpc>
                <a:spcPct val="90000"/>
              </a:lnSpc>
            </a:pPr>
            <a:endParaRPr lang="en-US" smtClean="0"/>
          </a:p>
          <a:p>
            <a:pPr>
              <a:lnSpc>
                <a:spcPct val="90000"/>
              </a:lnSpc>
            </a:pPr>
            <a:r>
              <a:rPr lang="en-US" smtClean="0"/>
              <a:t>Correlation coefficient between predicted folding rates and experimental is 0.87, better than any other comparable technique.  Also smaller mean absolute error.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A51F6D7F-5E12-4EE2-97C7-F7F824CAD6D0}" type="slidenum">
              <a:rPr lang="en-US" smtClean="0"/>
              <a:pPr/>
              <a:t>12</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A0A63272-F948-4E8F-BDC2-C35DC9F14FC6}" type="slidenum">
              <a:rPr lang="en-US" smtClean="0"/>
              <a:pPr/>
              <a:t>15</a:t>
            </a:fld>
            <a:endParaRPr lang="en-U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9F4D952-ED8A-47F5-9385-A29FBB7CCE18}"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7EB557F-EFDD-4E56-A3EA-1B2B1BF723D1}"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41300"/>
            <a:ext cx="1943100" cy="6007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41300"/>
            <a:ext cx="5676900" cy="6007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B759CFD-BCF5-420F-B235-ECBA22D8DCD5}"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DE0C3DA-B792-474E-B69B-4D7572D48960}"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FBB30BCB-FDA6-46B4-BA6D-F81F8F454322}"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031DD2C7-DD92-4F79-AE19-0FD948DCE98E}" type="slidenum">
              <a:rPr lang="en-US"/>
              <a:pPr>
                <a:defRPr/>
              </a:pPr>
              <a:t>‹#›</a:t>
            </a:fld>
            <a:endParaRPr lang="en-US" sz="1400"/>
          </a:p>
        </p:txBody>
      </p:sp>
      <p:sp>
        <p:nvSpPr>
          <p:cNvPr id="6"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7"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6BE61339-F8C0-4878-81D8-1818894D6353}" type="slidenum">
              <a:rPr lang="en-US"/>
              <a:pPr>
                <a:defRPr/>
              </a:pPr>
              <a:t>‹#›</a:t>
            </a:fld>
            <a:endParaRPr lang="en-US" sz="1400"/>
          </a:p>
        </p:txBody>
      </p:sp>
      <p:sp>
        <p:nvSpPr>
          <p:cNvPr id="8"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9"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C65F98EB-E002-4ACF-9212-4DF9FFFE592D}" type="slidenum">
              <a:rPr lang="en-US"/>
              <a:pPr>
                <a:defRPr/>
              </a:pPr>
              <a:t>‹#›</a:t>
            </a:fld>
            <a:endParaRPr lang="en-US" sz="1400"/>
          </a:p>
        </p:txBody>
      </p:sp>
      <p:sp>
        <p:nvSpPr>
          <p:cNvPr id="4"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5"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B7274C8-2CBA-42A5-A089-E2167A18BD8D}" type="slidenum">
              <a:rPr lang="en-US"/>
              <a:pPr>
                <a:defRPr/>
              </a:pPr>
              <a:t>‹#›</a:t>
            </a:fld>
            <a:endParaRPr lang="en-US" sz="1400"/>
          </a:p>
        </p:txBody>
      </p:sp>
      <p:sp>
        <p:nvSpPr>
          <p:cNvPr id="3"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4"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D611CA6-BFD6-483E-A362-0447484AB6A8}" type="slidenum">
              <a:rPr lang="en-US"/>
              <a:pPr>
                <a:defRPr/>
              </a:pPr>
              <a:t>‹#›</a:t>
            </a:fld>
            <a:endParaRPr lang="en-US" sz="1400"/>
          </a:p>
        </p:txBody>
      </p:sp>
      <p:sp>
        <p:nvSpPr>
          <p:cNvPr id="6"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7"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66F1106-1655-4D4D-8640-BBA1A149CAC4}" type="slidenum">
              <a:rPr lang="en-US"/>
              <a:pPr>
                <a:defRPr/>
              </a:pPr>
              <a:t>‹#›</a:t>
            </a:fld>
            <a:endParaRPr lang="en-US" sz="1400"/>
          </a:p>
        </p:txBody>
      </p:sp>
      <p:sp>
        <p:nvSpPr>
          <p:cNvPr id="6" name="Rectangle 5"/>
          <p:cNvSpPr>
            <a:spLocks noGrp="1" noChangeArrowheads="1"/>
          </p:cNvSpPr>
          <p:nvPr>
            <p:ph type="dt" sz="half" idx="11"/>
          </p:nvPr>
        </p:nvSpPr>
        <p:spPr>
          <a:ln/>
        </p:spPr>
        <p:txBody>
          <a:bodyPr/>
          <a:lstStyle>
            <a:lvl1pPr>
              <a:defRPr/>
            </a:lvl1pPr>
          </a:lstStyle>
          <a:p>
            <a:pPr>
              <a:defRPr/>
            </a:pPr>
            <a:r>
              <a:rPr lang="en-US"/>
              <a:t>Computational Thinking</a:t>
            </a:r>
          </a:p>
        </p:txBody>
      </p:sp>
      <p:sp>
        <p:nvSpPr>
          <p:cNvPr id="7"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413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8468" name="Rectangle 4"/>
          <p:cNvSpPr>
            <a:spLocks noGrp="1" noChangeArrowheads="1"/>
          </p:cNvSpPr>
          <p:nvPr>
            <p:ph type="sldNum" sz="quarter" idx="4"/>
          </p:nvPr>
        </p:nvSpPr>
        <p:spPr bwMode="auto">
          <a:xfrm>
            <a:off x="3208338"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a:latin typeface="+mn-lt"/>
              </a:defRPr>
            </a:lvl1pPr>
          </a:lstStyle>
          <a:p>
            <a:pPr>
              <a:defRPr/>
            </a:pPr>
            <a:fld id="{81DCBE30-9DDA-4B28-96DB-3A9049D20410}" type="slidenum">
              <a:rPr lang="en-US"/>
              <a:pPr>
                <a:defRPr/>
              </a:pPr>
              <a:t>‹#›</a:t>
            </a:fld>
            <a:endParaRPr lang="en-US" sz="1400"/>
          </a:p>
        </p:txBody>
      </p:sp>
      <p:sp>
        <p:nvSpPr>
          <p:cNvPr id="958469" name="Rectangle 5"/>
          <p:cNvSpPr>
            <a:spLocks noGrp="1" noChangeArrowheads="1"/>
          </p:cNvSpPr>
          <p:nvPr>
            <p:ph type="dt" sz="half" idx="2"/>
          </p:nvPr>
        </p:nvSpPr>
        <p:spPr bwMode="auto">
          <a:xfrm>
            <a:off x="246063"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latin typeface="+mn-lt"/>
              </a:defRPr>
            </a:lvl1pPr>
          </a:lstStyle>
          <a:p>
            <a:pPr>
              <a:defRPr/>
            </a:pPr>
            <a:r>
              <a:rPr lang="en-US"/>
              <a:t>Computational Thinking</a:t>
            </a:r>
          </a:p>
        </p:txBody>
      </p:sp>
      <p:sp>
        <p:nvSpPr>
          <p:cNvPr id="958470" name="Rectangle 6"/>
          <p:cNvSpPr>
            <a:spLocks noGrp="1" noChangeArrowheads="1"/>
          </p:cNvSpPr>
          <p:nvPr>
            <p:ph type="ftr" sz="quarter" idx="3"/>
          </p:nvPr>
        </p:nvSpPr>
        <p:spPr bwMode="auto">
          <a:xfrm>
            <a:off x="6315075" y="6477000"/>
            <a:ext cx="272573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atin typeface="+mn-lt"/>
              </a:defRPr>
            </a:lvl1pPr>
          </a:lstStyle>
          <a:p>
            <a:pPr>
              <a:defRPr/>
            </a:pPr>
            <a:r>
              <a:rPr lang="en-US"/>
              <a:t>Jeannette M. Wing</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hf hdr="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alibri" pitchFamily="34" charset="0"/>
        </a:defRPr>
      </a:lvl2pPr>
      <a:lvl3pPr algn="l" rtl="0" eaLnBrk="0" fontAlgn="base" hangingPunct="0">
        <a:spcBef>
          <a:spcPct val="0"/>
        </a:spcBef>
        <a:spcAft>
          <a:spcPct val="0"/>
        </a:spcAft>
        <a:defRPr sz="3200">
          <a:solidFill>
            <a:schemeClr val="tx1"/>
          </a:solidFill>
          <a:latin typeface="Calibri" pitchFamily="34" charset="0"/>
        </a:defRPr>
      </a:lvl3pPr>
      <a:lvl4pPr algn="l" rtl="0" eaLnBrk="0" fontAlgn="base" hangingPunct="0">
        <a:spcBef>
          <a:spcPct val="0"/>
        </a:spcBef>
        <a:spcAft>
          <a:spcPct val="0"/>
        </a:spcAft>
        <a:defRPr sz="3200">
          <a:solidFill>
            <a:schemeClr val="tx1"/>
          </a:solidFill>
          <a:latin typeface="Calibri" pitchFamily="34" charset="0"/>
        </a:defRPr>
      </a:lvl4pPr>
      <a:lvl5pPr algn="l" rtl="0" eaLnBrk="0" fontAlgn="base" hangingPunct="0">
        <a:spcBef>
          <a:spcPct val="0"/>
        </a:spcBef>
        <a:spcAft>
          <a:spcPct val="0"/>
        </a:spcAft>
        <a:defRPr sz="3200">
          <a:solidFill>
            <a:schemeClr val="tx1"/>
          </a:solidFill>
          <a:latin typeface="Calibri" pitchFamily="34" charset="0"/>
        </a:defRPr>
      </a:lvl5pPr>
      <a:lvl6pPr marL="457200" algn="l" rtl="0" eaLnBrk="0" fontAlgn="base" hangingPunct="0">
        <a:spcBef>
          <a:spcPct val="0"/>
        </a:spcBef>
        <a:spcAft>
          <a:spcPct val="0"/>
        </a:spcAft>
        <a:defRPr sz="3200">
          <a:solidFill>
            <a:schemeClr val="tx1"/>
          </a:solidFill>
          <a:latin typeface="Calibri" pitchFamily="34" charset="0"/>
        </a:defRPr>
      </a:lvl6pPr>
      <a:lvl7pPr marL="914400" algn="l" rtl="0" eaLnBrk="0" fontAlgn="base" hangingPunct="0">
        <a:spcBef>
          <a:spcPct val="0"/>
        </a:spcBef>
        <a:spcAft>
          <a:spcPct val="0"/>
        </a:spcAft>
        <a:defRPr sz="3200">
          <a:solidFill>
            <a:schemeClr val="tx1"/>
          </a:solidFill>
          <a:latin typeface="Calibri" pitchFamily="34" charset="0"/>
        </a:defRPr>
      </a:lvl7pPr>
      <a:lvl8pPr marL="1371600" algn="l" rtl="0" eaLnBrk="0" fontAlgn="base" hangingPunct="0">
        <a:spcBef>
          <a:spcPct val="0"/>
        </a:spcBef>
        <a:spcAft>
          <a:spcPct val="0"/>
        </a:spcAft>
        <a:defRPr sz="3200">
          <a:solidFill>
            <a:schemeClr val="tx1"/>
          </a:solidFill>
          <a:latin typeface="Calibri" pitchFamily="34" charset="0"/>
        </a:defRPr>
      </a:lvl8pPr>
      <a:lvl9pPr marL="1828800" algn="l" rtl="0" eaLnBrk="0" fontAlgn="base" hangingPunct="0">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s.cmu.edu/~w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en/thumb/e/e6/Merge_sort_algorithm_diagram.svg/618px-Merge_sort_algorithm_diagram.svg.pn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cs.cmu.edu/~wing" TargetMode="External"/><Relationship Id="rId7" Type="http://schemas.openxmlformats.org/officeDocument/2006/relationships/hyperlink" Target="http://www.sb.cs.cmu.edu/pages/publications.html" TargetMode="External"/><Relationship Id="rId2" Type="http://schemas.openxmlformats.org/officeDocument/2006/relationships/hyperlink" Target="http://www.inf.ed.ac.uk/research/programmes/comp-think/" TargetMode="External"/><Relationship Id="rId1" Type="http://schemas.openxmlformats.org/officeDocument/2006/relationships/slideLayout" Target="../slideLayouts/slideLayout2.xml"/><Relationship Id="rId6" Type="http://schemas.openxmlformats.org/officeDocument/2006/relationships/hyperlink" Target="http://www.ploscompbiol.org/article/info:doi/10.1371/journal.pcbi.1000494" TargetMode="External"/><Relationship Id="rId5" Type="http://schemas.openxmlformats.org/officeDocument/2006/relationships/hyperlink" Target="http://en.wikipedia.org/wiki/Special:BookSources/0262032708" TargetMode="External"/><Relationship Id="rId4" Type="http://schemas.openxmlformats.org/officeDocument/2006/relationships/hyperlink" Target="http://en.wikipedia.org/wiki/MIT_Pres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cis.upenn.edu/~mkearns/#gamepapers" TargetMode="External"/><Relationship Id="rId3" Type="http://schemas.openxmlformats.org/officeDocument/2006/relationships/hyperlink" Target="http://www.autonlab.org/autonweb/2.html" TargetMode="External"/><Relationship Id="rId7" Type="http://schemas.openxmlformats.org/officeDocument/2006/relationships/hyperlink" Target="http://www-2.cs.cmu.edu/~sandholm/voting_tweaks.ijcai03.pdf" TargetMode="External"/><Relationship Id="rId2" Type="http://schemas.openxmlformats.org/officeDocument/2006/relationships/hyperlink" Target="http://www.cs.ucr.edu/~eamonn/SAX.htm" TargetMode="External"/><Relationship Id="rId1" Type="http://schemas.openxmlformats.org/officeDocument/2006/relationships/slideLayout" Target="../slideLayouts/slideLayout2.xml"/><Relationship Id="rId6" Type="http://schemas.openxmlformats.org/officeDocument/2006/relationships/hyperlink" Target="http://www-2.cs.cmu.edu/~sandholm/votemanip.jacm07.pdf" TargetMode="External"/><Relationship Id="rId5" Type="http://schemas.openxmlformats.org/officeDocument/2006/relationships/hyperlink" Target="http://www.inf.ed.ac.uk/research/programmes/comp-think/previous.html" TargetMode="External"/><Relationship Id="rId10" Type="http://schemas.openxmlformats.org/officeDocument/2006/relationships/hyperlink" Target="http://research.yahoo.com/ksc/Algorithmic_Economics" TargetMode="External"/><Relationship Id="rId4" Type="http://schemas.openxmlformats.org/officeDocument/2006/relationships/hyperlink" Target="http://www.sdss.jhu.edu/" TargetMode="External"/><Relationship Id="rId9" Type="http://schemas.openxmlformats.org/officeDocument/2006/relationships/hyperlink" Target="http://www.cambridge.org/us/catalogue/catalogue.asp?isbn=9780521872829"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broadcastengineering.com/news/video-data-dissect-basketball-0608/" TargetMode="External"/><Relationship Id="rId3" Type="http://schemas.openxmlformats.org/officeDocument/2006/relationships/hyperlink" Target="http://techresearch.intel.com/articles/Tera-Scale/1496.htm" TargetMode="External"/><Relationship Id="rId7" Type="http://schemas.openxmlformats.org/officeDocument/2006/relationships/hyperlink" Target="https://www-2.cs.cmu.edu/afs/cs.cmu.edu/project/theo-73/www/papers/amia2003-final.pdf" TargetMode="External"/><Relationship Id="rId2" Type="http://schemas.openxmlformats.org/officeDocument/2006/relationships/hyperlink" Target="http://www.geniemachine.com/" TargetMode="External"/><Relationship Id="rId1" Type="http://schemas.openxmlformats.org/officeDocument/2006/relationships/slideLayout" Target="../slideLayouts/slideLayout2.xml"/><Relationship Id="rId6" Type="http://schemas.openxmlformats.org/officeDocument/2006/relationships/hyperlink" Target="https://www-2.cs.cmu.edu/afs/cs.cmu.edu/project/theo-73/www/papers/nips03-submitted.pdf" TargetMode="External"/><Relationship Id="rId5" Type="http://schemas.openxmlformats.org/officeDocument/2006/relationships/hyperlink" Target="https://www-2.cs.cmu.edu/afs/cs.cmu.edu/project/theo-73/www/papers/mlj04-final-published.pdf" TargetMode="External"/><Relationship Id="rId4" Type="http://schemas.openxmlformats.org/officeDocument/2006/relationships/hyperlink" Target="http://www.cs.ucr.edu/~eamonn/SAX.htm"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commons.wikimedia.org/wiki/Commons:GNU_Free_Documentation_Licen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706438" y="1123950"/>
            <a:ext cx="7975600" cy="1470025"/>
          </a:xfrm>
        </p:spPr>
        <p:txBody>
          <a:bodyPr/>
          <a:lstStyle/>
          <a:p>
            <a:pPr algn="ctr"/>
            <a:r>
              <a:rPr lang="en-US" sz="4000" smtClean="0"/>
              <a:t>Computational Thinking</a:t>
            </a:r>
            <a:endParaRPr lang="en-US" sz="4000" b="1" smtClean="0"/>
          </a:p>
        </p:txBody>
      </p:sp>
      <p:sp>
        <p:nvSpPr>
          <p:cNvPr id="15362" name="Text Box 3"/>
          <p:cNvSpPr txBox="1">
            <a:spLocks noChangeArrowheads="1"/>
          </p:cNvSpPr>
          <p:nvPr/>
        </p:nvSpPr>
        <p:spPr bwMode="auto">
          <a:xfrm>
            <a:off x="465138" y="3006725"/>
            <a:ext cx="8216900" cy="2290763"/>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FF0000"/>
                </a:solidFill>
                <a:latin typeface="Calibri" pitchFamily="34" charset="0"/>
              </a:rPr>
              <a:t>Jeannette M. Wing</a:t>
            </a:r>
            <a:endParaRPr lang="en-US" sz="2000">
              <a:solidFill>
                <a:srgbClr val="FF0000"/>
              </a:solidFill>
              <a:latin typeface="Calibri" pitchFamily="34" charset="0"/>
            </a:endParaRPr>
          </a:p>
          <a:p>
            <a:pPr algn="ctr" eaLnBrk="0" hangingPunct="0">
              <a:spcBef>
                <a:spcPct val="50000"/>
              </a:spcBef>
            </a:pPr>
            <a:r>
              <a:rPr lang="en-US" sz="1600">
                <a:latin typeface="Calibri" pitchFamily="34" charset="0"/>
              </a:rPr>
              <a:t>Assistant Director</a:t>
            </a:r>
            <a:br>
              <a:rPr lang="en-US" sz="1600">
                <a:latin typeface="Calibri" pitchFamily="34" charset="0"/>
              </a:rPr>
            </a:br>
            <a:r>
              <a:rPr lang="en-US" sz="1600">
                <a:latin typeface="Calibri" pitchFamily="34" charset="0"/>
              </a:rPr>
              <a:t>Computer and Information Science and Engineering Directorate</a:t>
            </a:r>
            <a:br>
              <a:rPr lang="en-US" sz="1600">
                <a:latin typeface="Calibri" pitchFamily="34" charset="0"/>
              </a:rPr>
            </a:br>
            <a:r>
              <a:rPr lang="en-US" sz="1600">
                <a:latin typeface="Calibri" pitchFamily="34" charset="0"/>
              </a:rPr>
              <a:t>National Science Foundation</a:t>
            </a:r>
          </a:p>
          <a:p>
            <a:pPr algn="ctr" eaLnBrk="0" hangingPunct="0">
              <a:spcBef>
                <a:spcPct val="50000"/>
              </a:spcBef>
            </a:pPr>
            <a:r>
              <a:rPr lang="en-US" sz="1600">
                <a:latin typeface="Calibri" pitchFamily="34" charset="0"/>
              </a:rPr>
              <a:t>and</a:t>
            </a:r>
          </a:p>
          <a:p>
            <a:pPr algn="ctr" eaLnBrk="0" hangingPunct="0">
              <a:spcBef>
                <a:spcPct val="50000"/>
              </a:spcBef>
            </a:pPr>
            <a:r>
              <a:rPr lang="en-US" sz="1600">
                <a:latin typeface="Calibri" pitchFamily="34" charset="0"/>
              </a:rPr>
              <a:t>President’s Professor of Computer Science</a:t>
            </a:r>
            <a:br>
              <a:rPr lang="en-US" sz="1600">
                <a:latin typeface="Calibri" pitchFamily="34" charset="0"/>
              </a:rPr>
            </a:br>
            <a:r>
              <a:rPr lang="en-US" sz="1600">
                <a:latin typeface="Calibri" pitchFamily="34" charset="0"/>
              </a:rPr>
              <a:t>Carnegie Mellon University</a:t>
            </a:r>
          </a:p>
        </p:txBody>
      </p:sp>
      <p:sp>
        <p:nvSpPr>
          <p:cNvPr id="2052" name="Rectangle 4"/>
          <p:cNvSpPr>
            <a:spLocks noChangeArrowheads="1"/>
          </p:cNvSpPr>
          <p:nvPr/>
        </p:nvSpPr>
        <p:spPr bwMode="auto">
          <a:xfrm>
            <a:off x="1373188" y="5815013"/>
            <a:ext cx="6400800" cy="527050"/>
          </a:xfrm>
          <a:prstGeom prst="rect">
            <a:avLst/>
          </a:prstGeom>
          <a:noFill/>
          <a:ln w="9525">
            <a:noFill/>
            <a:miter lim="800000"/>
            <a:headEnd/>
            <a:tailEnd/>
          </a:ln>
        </p:spPr>
        <p:txBody>
          <a:bodyPr/>
          <a:lstStyle/>
          <a:p>
            <a:pPr algn="ctr" eaLnBrk="0" hangingPunct="0">
              <a:lnSpc>
                <a:spcPct val="90000"/>
              </a:lnSpc>
              <a:defRPr/>
            </a:pPr>
            <a:r>
              <a:rPr lang="en-US" sz="1200" dirty="0">
                <a:latin typeface="+mn-lt"/>
              </a:rPr>
              <a:t>CRA-W/CDC </a:t>
            </a:r>
            <a:r>
              <a:rPr lang="en-US" sz="1200">
                <a:latin typeface="+mn-lt"/>
              </a:rPr>
              <a:t>Distinguished Lecture</a:t>
            </a:r>
            <a:r>
              <a:rPr lang="en-US" sz="1200" dirty="0">
                <a:latin typeface="+mn-lt"/>
              </a:rPr>
              <a:t/>
            </a:r>
            <a:br>
              <a:rPr lang="en-US" sz="1200" dirty="0">
                <a:latin typeface="+mn-lt"/>
              </a:rPr>
            </a:br>
            <a:r>
              <a:rPr lang="en-US" sz="1200" dirty="0">
                <a:latin typeface="+mn-lt"/>
              </a:rPr>
              <a:t>University of North Carolina-Charlotte</a:t>
            </a:r>
            <a:br>
              <a:rPr lang="en-US" sz="1200" dirty="0">
                <a:latin typeface="+mn-lt"/>
              </a:rPr>
            </a:br>
            <a:r>
              <a:rPr lang="en-US" sz="1200" dirty="0">
                <a:latin typeface="+mn-lt"/>
              </a:rPr>
              <a:t>Charlotte, NC</a:t>
            </a:r>
            <a:br>
              <a:rPr lang="en-US" sz="1200" dirty="0">
                <a:latin typeface="+mn-lt"/>
              </a:rPr>
            </a:br>
            <a:r>
              <a:rPr lang="en-US" sz="1200" dirty="0">
                <a:latin typeface="+mn-lt"/>
              </a:rPr>
              <a:t>April 30, 2010</a:t>
            </a:r>
            <a:endParaRPr lang="en-US" sz="1400" dirty="0">
              <a:latin typeface="+mn-lt"/>
              <a:sym typeface="Symbol" pitchFamily="18" charset="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lide Number Placeholder 2"/>
          <p:cNvSpPr>
            <a:spLocks noGrp="1"/>
          </p:cNvSpPr>
          <p:nvPr>
            <p:ph type="sldNum" sz="quarter" idx="10"/>
          </p:nvPr>
        </p:nvSpPr>
        <p:spPr/>
        <p:txBody>
          <a:bodyPr/>
          <a:lstStyle/>
          <a:p>
            <a:pPr>
              <a:defRPr/>
            </a:pPr>
            <a:fld id="{C53A1553-DD31-4EC5-93E5-638D2B0DECB2}" type="slidenum">
              <a:rPr lang="en-US"/>
              <a:pPr>
                <a:defRPr/>
              </a:pPr>
              <a:t>10</a:t>
            </a:fld>
            <a:endParaRPr lang="en-US" sz="1400"/>
          </a:p>
        </p:txBody>
      </p:sp>
      <p:sp>
        <p:nvSpPr>
          <p:cNvPr id="74" name="Date Placeholder 3"/>
          <p:cNvSpPr>
            <a:spLocks noGrp="1"/>
          </p:cNvSpPr>
          <p:nvPr>
            <p:ph type="dt" sz="quarter" idx="11"/>
          </p:nvPr>
        </p:nvSpPr>
        <p:spPr/>
        <p:txBody>
          <a:bodyPr/>
          <a:lstStyle/>
          <a:p>
            <a:pPr>
              <a:defRPr/>
            </a:pPr>
            <a:r>
              <a:rPr lang="en-US"/>
              <a:t>Computational Thinking</a:t>
            </a:r>
          </a:p>
        </p:txBody>
      </p:sp>
      <p:sp>
        <p:nvSpPr>
          <p:cNvPr id="75" name="Footer Placeholder 4"/>
          <p:cNvSpPr>
            <a:spLocks noGrp="1"/>
          </p:cNvSpPr>
          <p:nvPr>
            <p:ph type="ftr" sz="quarter" idx="12"/>
          </p:nvPr>
        </p:nvSpPr>
        <p:spPr/>
        <p:txBody>
          <a:bodyPr/>
          <a:lstStyle/>
          <a:p>
            <a:pPr>
              <a:defRPr/>
            </a:pPr>
            <a:r>
              <a:rPr lang="en-US"/>
              <a:t>Jeannette M. Wing</a:t>
            </a:r>
          </a:p>
        </p:txBody>
      </p:sp>
      <p:sp>
        <p:nvSpPr>
          <p:cNvPr id="29700" name="Rectangle 2"/>
          <p:cNvSpPr>
            <a:spLocks noGrp="1" noChangeArrowheads="1"/>
          </p:cNvSpPr>
          <p:nvPr>
            <p:ph type="title"/>
          </p:nvPr>
        </p:nvSpPr>
        <p:spPr/>
        <p:txBody>
          <a:bodyPr/>
          <a:lstStyle/>
          <a:p>
            <a:pPr algn="ctr"/>
            <a:r>
              <a:rPr lang="en-US" smtClean="0"/>
              <a:t>Model Checking Primer</a:t>
            </a:r>
          </a:p>
        </p:txBody>
      </p:sp>
      <p:grpSp>
        <p:nvGrpSpPr>
          <p:cNvPr id="76" name="Group 75" descr="M's computational tree"/>
          <p:cNvGrpSpPr/>
          <p:nvPr/>
        </p:nvGrpSpPr>
        <p:grpSpPr>
          <a:xfrm>
            <a:off x="498475" y="2960688"/>
            <a:ext cx="1028700" cy="2522537"/>
            <a:chOff x="498475" y="2960688"/>
            <a:chExt cx="1028700" cy="2522537"/>
          </a:xfrm>
        </p:grpSpPr>
        <p:grpSp>
          <p:nvGrpSpPr>
            <p:cNvPr id="5" name="Group 36"/>
            <p:cNvGrpSpPr>
              <a:grpSpLocks/>
            </p:cNvGrpSpPr>
            <p:nvPr/>
          </p:nvGrpSpPr>
          <p:grpSpPr bwMode="auto">
            <a:xfrm>
              <a:off x="706438" y="3986213"/>
              <a:ext cx="373062" cy="1497012"/>
              <a:chOff x="447" y="2775"/>
              <a:chExt cx="235" cy="943"/>
            </a:xfrm>
          </p:grpSpPr>
          <p:sp>
            <p:nvSpPr>
              <p:cNvPr id="29752" name="Oval 37" descr="Dark horizontal"/>
              <p:cNvSpPr>
                <a:spLocks noChangeArrowheads="1"/>
              </p:cNvSpPr>
              <p:nvPr/>
            </p:nvSpPr>
            <p:spPr bwMode="auto">
              <a:xfrm>
                <a:off x="447" y="2950"/>
                <a:ext cx="94" cy="112"/>
              </a:xfrm>
              <a:prstGeom prst="ellipse">
                <a:avLst/>
              </a:prstGeom>
              <a:pattFill prst="dkHorz">
                <a:fgClr>
                  <a:schemeClr val="hlink"/>
                </a:fgClr>
                <a:bgClr>
                  <a:schemeClr val="bg1"/>
                </a:bgClr>
              </a:pattFill>
              <a:ln w="9525">
                <a:solidFill>
                  <a:schemeClr val="hlink"/>
                </a:solidFill>
                <a:round/>
                <a:headEnd/>
                <a:tailEnd/>
              </a:ln>
            </p:spPr>
            <p:txBody>
              <a:bodyPr wrap="none" anchor="ctr"/>
              <a:lstStyle/>
              <a:p>
                <a:pPr eaLnBrk="0" hangingPunct="0"/>
                <a:endParaRPr lang="en-US"/>
              </a:p>
            </p:txBody>
          </p:sp>
          <p:sp>
            <p:nvSpPr>
              <p:cNvPr id="29753" name="Oval 38" descr="Wide upward diagonal"/>
              <p:cNvSpPr>
                <a:spLocks noChangeArrowheads="1"/>
              </p:cNvSpPr>
              <p:nvPr/>
            </p:nvSpPr>
            <p:spPr bwMode="auto">
              <a:xfrm>
                <a:off x="588" y="2950"/>
                <a:ext cx="94" cy="112"/>
              </a:xfrm>
              <a:prstGeom prst="ellipse">
                <a:avLst/>
              </a:prstGeom>
              <a:pattFill prst="wdUpDiag">
                <a:fgClr>
                  <a:schemeClr val="hlink"/>
                </a:fgClr>
                <a:bgClr>
                  <a:srgbClr val="FFFFFF"/>
                </a:bgClr>
              </a:pattFill>
              <a:ln w="9525">
                <a:solidFill>
                  <a:schemeClr val="hlink"/>
                </a:solidFill>
                <a:round/>
                <a:headEnd/>
                <a:tailEnd/>
              </a:ln>
            </p:spPr>
            <p:txBody>
              <a:bodyPr wrap="none" anchor="ctr"/>
              <a:lstStyle/>
              <a:p>
                <a:pPr eaLnBrk="0" hangingPunct="0"/>
                <a:endParaRPr lang="en-US"/>
              </a:p>
            </p:txBody>
          </p:sp>
          <p:sp>
            <p:nvSpPr>
              <p:cNvPr id="29754" name="Oval 39" descr="Dark horizontal"/>
              <p:cNvSpPr>
                <a:spLocks noChangeArrowheads="1"/>
              </p:cNvSpPr>
              <p:nvPr/>
            </p:nvSpPr>
            <p:spPr bwMode="auto">
              <a:xfrm>
                <a:off x="447" y="3194"/>
                <a:ext cx="94" cy="112"/>
              </a:xfrm>
              <a:prstGeom prst="ellipse">
                <a:avLst/>
              </a:prstGeom>
              <a:pattFill prst="dkHorz">
                <a:fgClr>
                  <a:schemeClr val="hlink"/>
                </a:fgClr>
                <a:bgClr>
                  <a:schemeClr val="bg1"/>
                </a:bgClr>
              </a:pattFill>
              <a:ln w="9525">
                <a:solidFill>
                  <a:schemeClr val="hlink"/>
                </a:solidFill>
                <a:round/>
                <a:headEnd/>
                <a:tailEnd/>
              </a:ln>
            </p:spPr>
            <p:txBody>
              <a:bodyPr wrap="none" anchor="ctr"/>
              <a:lstStyle/>
              <a:p>
                <a:pPr eaLnBrk="0" hangingPunct="0"/>
                <a:endParaRPr lang="en-US"/>
              </a:p>
            </p:txBody>
          </p:sp>
          <p:sp>
            <p:nvSpPr>
              <p:cNvPr id="29755" name="Oval 40" descr="Dark horizontal"/>
              <p:cNvSpPr>
                <a:spLocks noChangeArrowheads="1"/>
              </p:cNvSpPr>
              <p:nvPr/>
            </p:nvSpPr>
            <p:spPr bwMode="auto">
              <a:xfrm>
                <a:off x="449" y="3426"/>
                <a:ext cx="94" cy="112"/>
              </a:xfrm>
              <a:prstGeom prst="ellipse">
                <a:avLst/>
              </a:prstGeom>
              <a:pattFill prst="dkHorz">
                <a:fgClr>
                  <a:schemeClr val="hlink"/>
                </a:fgClr>
                <a:bgClr>
                  <a:schemeClr val="bg1"/>
                </a:bgClr>
              </a:pattFill>
              <a:ln w="9525">
                <a:solidFill>
                  <a:schemeClr val="hlink"/>
                </a:solidFill>
                <a:round/>
                <a:headEnd/>
                <a:tailEnd/>
              </a:ln>
            </p:spPr>
            <p:txBody>
              <a:bodyPr wrap="none" anchor="ctr"/>
              <a:lstStyle/>
              <a:p>
                <a:pPr eaLnBrk="0" hangingPunct="0"/>
                <a:endParaRPr lang="en-US"/>
              </a:p>
            </p:txBody>
          </p:sp>
          <p:sp>
            <p:nvSpPr>
              <p:cNvPr id="29756" name="Line 41"/>
              <p:cNvSpPr>
                <a:spLocks noChangeShapeType="1"/>
              </p:cNvSpPr>
              <p:nvPr/>
            </p:nvSpPr>
            <p:spPr bwMode="auto">
              <a:xfrm>
                <a:off x="590" y="2775"/>
                <a:ext cx="53" cy="184"/>
              </a:xfrm>
              <a:prstGeom prst="line">
                <a:avLst/>
              </a:prstGeom>
              <a:noFill/>
              <a:ln w="9525">
                <a:solidFill>
                  <a:schemeClr val="hlink"/>
                </a:solidFill>
                <a:round/>
                <a:headEnd/>
                <a:tailEnd type="triangle" w="med" len="med"/>
              </a:ln>
            </p:spPr>
            <p:txBody>
              <a:bodyPr/>
              <a:lstStyle/>
              <a:p>
                <a:endParaRPr lang="en-US"/>
              </a:p>
            </p:txBody>
          </p:sp>
          <p:sp>
            <p:nvSpPr>
              <p:cNvPr id="29757" name="Line 42"/>
              <p:cNvSpPr>
                <a:spLocks noChangeShapeType="1"/>
              </p:cNvSpPr>
              <p:nvPr/>
            </p:nvSpPr>
            <p:spPr bwMode="auto">
              <a:xfrm flipH="1">
                <a:off x="507" y="2775"/>
                <a:ext cx="71" cy="184"/>
              </a:xfrm>
              <a:prstGeom prst="line">
                <a:avLst/>
              </a:prstGeom>
              <a:noFill/>
              <a:ln w="9525">
                <a:solidFill>
                  <a:schemeClr val="hlink"/>
                </a:solidFill>
                <a:round/>
                <a:headEnd/>
                <a:tailEnd type="triangle" w="med" len="med"/>
              </a:ln>
            </p:spPr>
            <p:txBody>
              <a:bodyPr/>
              <a:lstStyle/>
              <a:p>
                <a:endParaRPr lang="en-US"/>
              </a:p>
            </p:txBody>
          </p:sp>
          <p:sp>
            <p:nvSpPr>
              <p:cNvPr id="29758" name="Line 43" descr="Dark horizontal"/>
              <p:cNvSpPr>
                <a:spLocks noChangeShapeType="1"/>
              </p:cNvSpPr>
              <p:nvPr/>
            </p:nvSpPr>
            <p:spPr bwMode="auto">
              <a:xfrm flipH="1">
                <a:off x="494" y="3062"/>
                <a:ext cx="2" cy="132"/>
              </a:xfrm>
              <a:prstGeom prst="line">
                <a:avLst/>
              </a:prstGeom>
              <a:noFill/>
              <a:ln w="9525">
                <a:solidFill>
                  <a:schemeClr val="hlink"/>
                </a:solidFill>
                <a:round/>
                <a:headEnd/>
                <a:tailEnd type="triangle" w="med" len="med"/>
              </a:ln>
            </p:spPr>
            <p:txBody>
              <a:bodyPr/>
              <a:lstStyle/>
              <a:p>
                <a:endParaRPr lang="en-US"/>
              </a:p>
            </p:txBody>
          </p:sp>
          <p:sp>
            <p:nvSpPr>
              <p:cNvPr id="29759" name="Line 44"/>
              <p:cNvSpPr>
                <a:spLocks noChangeShapeType="1"/>
              </p:cNvSpPr>
              <p:nvPr/>
            </p:nvSpPr>
            <p:spPr bwMode="auto">
              <a:xfrm flipH="1">
                <a:off x="492" y="3290"/>
                <a:ext cx="2" cy="132"/>
              </a:xfrm>
              <a:prstGeom prst="line">
                <a:avLst/>
              </a:prstGeom>
              <a:noFill/>
              <a:ln w="9525">
                <a:solidFill>
                  <a:schemeClr val="hlink"/>
                </a:solidFill>
                <a:round/>
                <a:headEnd/>
                <a:tailEnd type="triangle" w="med" len="med"/>
              </a:ln>
            </p:spPr>
            <p:txBody>
              <a:bodyPr/>
              <a:lstStyle/>
              <a:p>
                <a:endParaRPr lang="en-US"/>
              </a:p>
            </p:txBody>
          </p:sp>
          <p:sp>
            <p:nvSpPr>
              <p:cNvPr id="29760" name="Line 45"/>
              <p:cNvSpPr>
                <a:spLocks noChangeShapeType="1"/>
              </p:cNvSpPr>
              <p:nvPr/>
            </p:nvSpPr>
            <p:spPr bwMode="auto">
              <a:xfrm>
                <a:off x="498" y="3538"/>
                <a:ext cx="0" cy="180"/>
              </a:xfrm>
              <a:prstGeom prst="line">
                <a:avLst/>
              </a:prstGeom>
              <a:noFill/>
              <a:ln w="9525">
                <a:solidFill>
                  <a:schemeClr val="hlink"/>
                </a:solidFill>
                <a:round/>
                <a:headEnd/>
                <a:tailEnd type="triangle" w="med" len="med"/>
              </a:ln>
            </p:spPr>
            <p:txBody>
              <a:bodyPr/>
              <a:lstStyle/>
              <a:p>
                <a:endParaRPr lang="en-US"/>
              </a:p>
            </p:txBody>
          </p:sp>
        </p:grpSp>
        <p:grpSp>
          <p:nvGrpSpPr>
            <p:cNvPr id="6" name="Group 46"/>
            <p:cNvGrpSpPr>
              <a:grpSpLocks/>
            </p:cNvGrpSpPr>
            <p:nvPr/>
          </p:nvGrpSpPr>
          <p:grpSpPr bwMode="auto">
            <a:xfrm>
              <a:off x="498475" y="2960688"/>
              <a:ext cx="1028700" cy="1025525"/>
              <a:chOff x="314" y="1865"/>
              <a:chExt cx="648" cy="646"/>
            </a:xfrm>
          </p:grpSpPr>
          <p:grpSp>
            <p:nvGrpSpPr>
              <p:cNvPr id="29738" name="Group 47"/>
              <p:cNvGrpSpPr>
                <a:grpSpLocks/>
              </p:cNvGrpSpPr>
              <p:nvPr/>
            </p:nvGrpSpPr>
            <p:grpSpPr bwMode="auto">
              <a:xfrm>
                <a:off x="539" y="1865"/>
                <a:ext cx="423" cy="646"/>
                <a:chOff x="539" y="1865"/>
                <a:chExt cx="423" cy="646"/>
              </a:xfrm>
            </p:grpSpPr>
            <p:sp>
              <p:nvSpPr>
                <p:cNvPr id="29741" name="Oval 48"/>
                <p:cNvSpPr>
                  <a:spLocks noChangeArrowheads="1"/>
                </p:cNvSpPr>
                <p:nvPr/>
              </p:nvSpPr>
              <p:spPr bwMode="auto">
                <a:xfrm>
                  <a:off x="682" y="1865"/>
                  <a:ext cx="94" cy="112"/>
                </a:xfrm>
                <a:prstGeom prst="ellipse">
                  <a:avLst/>
                </a:prstGeom>
                <a:noFill/>
                <a:ln w="9525">
                  <a:solidFill>
                    <a:schemeClr val="hlink"/>
                  </a:solidFill>
                  <a:round/>
                  <a:headEnd/>
                  <a:tailEnd/>
                </a:ln>
              </p:spPr>
              <p:txBody>
                <a:bodyPr wrap="none" anchor="ctr"/>
                <a:lstStyle/>
                <a:p>
                  <a:pPr eaLnBrk="0" hangingPunct="0"/>
                  <a:endParaRPr lang="en-US"/>
                </a:p>
              </p:txBody>
            </p:sp>
            <p:sp>
              <p:nvSpPr>
                <p:cNvPr id="29742" name="Oval 49" descr="Dark vertical"/>
                <p:cNvSpPr>
                  <a:spLocks noChangeArrowheads="1"/>
                </p:cNvSpPr>
                <p:nvPr/>
              </p:nvSpPr>
              <p:spPr bwMode="auto">
                <a:xfrm>
                  <a:off x="586" y="2149"/>
                  <a:ext cx="94" cy="112"/>
                </a:xfrm>
                <a:prstGeom prst="ellipse">
                  <a:avLst/>
                </a:prstGeom>
                <a:pattFill prst="dkVert">
                  <a:fgClr>
                    <a:schemeClr val="hlink"/>
                  </a:fgClr>
                  <a:bgClr>
                    <a:srgbClr val="FFFFFF"/>
                  </a:bgClr>
                </a:pattFill>
                <a:ln w="9525">
                  <a:solidFill>
                    <a:schemeClr val="hlink"/>
                  </a:solidFill>
                  <a:round/>
                  <a:headEnd/>
                  <a:tailEnd/>
                </a:ln>
              </p:spPr>
              <p:txBody>
                <a:bodyPr wrap="none" anchor="ctr"/>
                <a:lstStyle/>
                <a:p>
                  <a:pPr eaLnBrk="0" hangingPunct="0"/>
                  <a:endParaRPr lang="en-US"/>
                </a:p>
              </p:txBody>
            </p:sp>
            <p:sp>
              <p:nvSpPr>
                <p:cNvPr id="29743" name="Oval 50"/>
                <p:cNvSpPr>
                  <a:spLocks noChangeArrowheads="1"/>
                </p:cNvSpPr>
                <p:nvPr/>
              </p:nvSpPr>
              <p:spPr bwMode="auto">
                <a:xfrm>
                  <a:off x="774" y="2149"/>
                  <a:ext cx="94" cy="112"/>
                </a:xfrm>
                <a:prstGeom prst="ellipse">
                  <a:avLst/>
                </a:prstGeom>
                <a:solidFill>
                  <a:schemeClr val="hlink"/>
                </a:solidFill>
                <a:ln w="9525">
                  <a:solidFill>
                    <a:schemeClr val="hlink"/>
                  </a:solidFill>
                  <a:round/>
                  <a:headEnd/>
                  <a:tailEnd/>
                </a:ln>
              </p:spPr>
              <p:txBody>
                <a:bodyPr wrap="none" anchor="ctr"/>
                <a:lstStyle/>
                <a:p>
                  <a:pPr eaLnBrk="0" hangingPunct="0"/>
                  <a:endParaRPr lang="en-US"/>
                </a:p>
              </p:txBody>
            </p:sp>
            <p:sp>
              <p:nvSpPr>
                <p:cNvPr id="29744" name="Oval 51"/>
                <p:cNvSpPr>
                  <a:spLocks noChangeArrowheads="1"/>
                </p:cNvSpPr>
                <p:nvPr/>
              </p:nvSpPr>
              <p:spPr bwMode="auto">
                <a:xfrm>
                  <a:off x="539" y="2399"/>
                  <a:ext cx="94" cy="112"/>
                </a:xfrm>
                <a:prstGeom prst="ellipse">
                  <a:avLst/>
                </a:prstGeom>
                <a:solidFill>
                  <a:schemeClr val="hlink"/>
                </a:solidFill>
                <a:ln w="9525">
                  <a:solidFill>
                    <a:schemeClr val="hlink"/>
                  </a:solidFill>
                  <a:round/>
                  <a:headEnd/>
                  <a:tailEnd/>
                </a:ln>
              </p:spPr>
              <p:txBody>
                <a:bodyPr wrap="none" anchor="ctr"/>
                <a:lstStyle/>
                <a:p>
                  <a:pPr eaLnBrk="0" hangingPunct="0"/>
                  <a:endParaRPr lang="en-US"/>
                </a:p>
              </p:txBody>
            </p:sp>
            <p:sp>
              <p:nvSpPr>
                <p:cNvPr id="29745" name="Line 52"/>
                <p:cNvSpPr>
                  <a:spLocks noChangeShapeType="1"/>
                </p:cNvSpPr>
                <p:nvPr/>
              </p:nvSpPr>
              <p:spPr bwMode="auto">
                <a:xfrm>
                  <a:off x="747" y="1977"/>
                  <a:ext cx="74" cy="168"/>
                </a:xfrm>
                <a:prstGeom prst="line">
                  <a:avLst/>
                </a:prstGeom>
                <a:noFill/>
                <a:ln w="9525">
                  <a:solidFill>
                    <a:schemeClr val="hlink"/>
                  </a:solidFill>
                  <a:round/>
                  <a:headEnd/>
                  <a:tailEnd type="triangle" w="med" len="med"/>
                </a:ln>
              </p:spPr>
              <p:txBody>
                <a:bodyPr/>
                <a:lstStyle/>
                <a:p>
                  <a:endParaRPr lang="en-US"/>
                </a:p>
              </p:txBody>
            </p:sp>
            <p:sp>
              <p:nvSpPr>
                <p:cNvPr id="29746" name="Line 53"/>
                <p:cNvSpPr>
                  <a:spLocks noChangeShapeType="1"/>
                </p:cNvSpPr>
                <p:nvPr/>
              </p:nvSpPr>
              <p:spPr bwMode="auto">
                <a:xfrm flipH="1">
                  <a:off x="658" y="1977"/>
                  <a:ext cx="69" cy="172"/>
                </a:xfrm>
                <a:prstGeom prst="line">
                  <a:avLst/>
                </a:prstGeom>
                <a:noFill/>
                <a:ln w="9525">
                  <a:solidFill>
                    <a:schemeClr val="hlink"/>
                  </a:solidFill>
                  <a:round/>
                  <a:headEnd/>
                  <a:tailEnd type="triangle" w="med" len="med"/>
                </a:ln>
              </p:spPr>
              <p:txBody>
                <a:bodyPr/>
                <a:lstStyle/>
                <a:p>
                  <a:endParaRPr lang="en-US"/>
                </a:p>
              </p:txBody>
            </p:sp>
            <p:sp>
              <p:nvSpPr>
                <p:cNvPr id="29747" name="Line 54"/>
                <p:cNvSpPr>
                  <a:spLocks noChangeShapeType="1"/>
                </p:cNvSpPr>
                <p:nvPr/>
              </p:nvSpPr>
              <p:spPr bwMode="auto">
                <a:xfrm flipH="1">
                  <a:off x="586" y="2261"/>
                  <a:ext cx="40" cy="138"/>
                </a:xfrm>
                <a:prstGeom prst="line">
                  <a:avLst/>
                </a:prstGeom>
                <a:noFill/>
                <a:ln w="9525">
                  <a:solidFill>
                    <a:schemeClr val="hlink"/>
                  </a:solidFill>
                  <a:round/>
                  <a:headEnd/>
                  <a:tailEnd type="triangle" w="med" len="med"/>
                </a:ln>
              </p:spPr>
              <p:txBody>
                <a:bodyPr/>
                <a:lstStyle/>
                <a:p>
                  <a:endParaRPr lang="en-US"/>
                </a:p>
              </p:txBody>
            </p:sp>
            <p:sp>
              <p:nvSpPr>
                <p:cNvPr id="29748" name="Oval 55" descr="Dark horizontal"/>
                <p:cNvSpPr>
                  <a:spLocks noChangeArrowheads="1"/>
                </p:cNvSpPr>
                <p:nvPr/>
              </p:nvSpPr>
              <p:spPr bwMode="auto">
                <a:xfrm>
                  <a:off x="727" y="2399"/>
                  <a:ext cx="94" cy="112"/>
                </a:xfrm>
                <a:prstGeom prst="ellipse">
                  <a:avLst/>
                </a:prstGeom>
                <a:pattFill prst="dkHorz">
                  <a:fgClr>
                    <a:schemeClr val="hlink"/>
                  </a:fgClr>
                  <a:bgClr>
                    <a:srgbClr val="FFFFFF"/>
                  </a:bgClr>
                </a:pattFill>
                <a:ln w="9525">
                  <a:solidFill>
                    <a:schemeClr val="hlink"/>
                  </a:solidFill>
                  <a:round/>
                  <a:headEnd/>
                  <a:tailEnd/>
                </a:ln>
              </p:spPr>
              <p:txBody>
                <a:bodyPr wrap="none" anchor="ctr"/>
                <a:lstStyle/>
                <a:p>
                  <a:pPr eaLnBrk="0" hangingPunct="0"/>
                  <a:endParaRPr lang="en-US"/>
                </a:p>
              </p:txBody>
            </p:sp>
            <p:sp>
              <p:nvSpPr>
                <p:cNvPr id="29749" name="Oval 56" descr="Wide upward diagonal"/>
                <p:cNvSpPr>
                  <a:spLocks noChangeArrowheads="1"/>
                </p:cNvSpPr>
                <p:nvPr/>
              </p:nvSpPr>
              <p:spPr bwMode="auto">
                <a:xfrm>
                  <a:off x="868" y="2399"/>
                  <a:ext cx="94" cy="112"/>
                </a:xfrm>
                <a:prstGeom prst="ellipse">
                  <a:avLst/>
                </a:prstGeom>
                <a:pattFill prst="wdUpDiag">
                  <a:fgClr>
                    <a:schemeClr val="hlink"/>
                  </a:fgClr>
                  <a:bgClr>
                    <a:srgbClr val="FFFFFF"/>
                  </a:bgClr>
                </a:pattFill>
                <a:ln w="9525">
                  <a:solidFill>
                    <a:schemeClr val="hlink"/>
                  </a:solidFill>
                  <a:round/>
                  <a:headEnd/>
                  <a:tailEnd/>
                </a:ln>
              </p:spPr>
              <p:txBody>
                <a:bodyPr wrap="none" anchor="ctr"/>
                <a:lstStyle/>
                <a:p>
                  <a:pPr eaLnBrk="0" hangingPunct="0"/>
                  <a:endParaRPr lang="en-US"/>
                </a:p>
              </p:txBody>
            </p:sp>
            <p:sp>
              <p:nvSpPr>
                <p:cNvPr id="29750" name="Line 57"/>
                <p:cNvSpPr>
                  <a:spLocks noChangeShapeType="1"/>
                </p:cNvSpPr>
                <p:nvPr/>
              </p:nvSpPr>
              <p:spPr bwMode="auto">
                <a:xfrm>
                  <a:off x="857" y="2215"/>
                  <a:ext cx="53" cy="184"/>
                </a:xfrm>
                <a:prstGeom prst="line">
                  <a:avLst/>
                </a:prstGeom>
                <a:noFill/>
                <a:ln w="9525">
                  <a:solidFill>
                    <a:schemeClr val="hlink"/>
                  </a:solidFill>
                  <a:round/>
                  <a:headEnd/>
                  <a:tailEnd type="triangle" w="med" len="med"/>
                </a:ln>
              </p:spPr>
              <p:txBody>
                <a:bodyPr/>
                <a:lstStyle/>
                <a:p>
                  <a:endParaRPr lang="en-US"/>
                </a:p>
              </p:txBody>
            </p:sp>
            <p:sp>
              <p:nvSpPr>
                <p:cNvPr id="29751" name="Line 58"/>
                <p:cNvSpPr>
                  <a:spLocks noChangeShapeType="1"/>
                </p:cNvSpPr>
                <p:nvPr/>
              </p:nvSpPr>
              <p:spPr bwMode="auto">
                <a:xfrm flipH="1">
                  <a:off x="774" y="2261"/>
                  <a:ext cx="47" cy="138"/>
                </a:xfrm>
                <a:prstGeom prst="line">
                  <a:avLst/>
                </a:prstGeom>
                <a:noFill/>
                <a:ln w="9525">
                  <a:solidFill>
                    <a:schemeClr val="hlink"/>
                  </a:solidFill>
                  <a:round/>
                  <a:headEnd/>
                  <a:tailEnd type="triangle" w="med" len="med"/>
                </a:ln>
              </p:spPr>
              <p:txBody>
                <a:bodyPr/>
                <a:lstStyle/>
                <a:p>
                  <a:endParaRPr lang="en-US"/>
                </a:p>
              </p:txBody>
            </p:sp>
          </p:grpSp>
          <p:sp>
            <p:nvSpPr>
              <p:cNvPr id="29739" name="Oval 59" descr="Dark horizontal"/>
              <p:cNvSpPr>
                <a:spLocks noChangeArrowheads="1"/>
              </p:cNvSpPr>
              <p:nvPr/>
            </p:nvSpPr>
            <p:spPr bwMode="auto">
              <a:xfrm>
                <a:off x="314" y="2399"/>
                <a:ext cx="94" cy="112"/>
              </a:xfrm>
              <a:prstGeom prst="ellipse">
                <a:avLst/>
              </a:prstGeom>
              <a:pattFill prst="dkHorz">
                <a:fgClr>
                  <a:schemeClr val="hlink"/>
                </a:fgClr>
                <a:bgClr>
                  <a:srgbClr val="FFFFFF"/>
                </a:bgClr>
              </a:pattFill>
              <a:ln w="9525">
                <a:solidFill>
                  <a:schemeClr val="hlink"/>
                </a:solidFill>
                <a:round/>
                <a:headEnd/>
                <a:tailEnd/>
              </a:ln>
            </p:spPr>
            <p:txBody>
              <a:bodyPr wrap="none" anchor="ctr"/>
              <a:lstStyle/>
              <a:p>
                <a:pPr eaLnBrk="0" hangingPunct="0"/>
                <a:endParaRPr lang="en-US"/>
              </a:p>
            </p:txBody>
          </p:sp>
          <p:sp>
            <p:nvSpPr>
              <p:cNvPr id="29740" name="Line 60"/>
              <p:cNvSpPr>
                <a:spLocks noChangeShapeType="1"/>
              </p:cNvSpPr>
              <p:nvPr/>
            </p:nvSpPr>
            <p:spPr bwMode="auto">
              <a:xfrm flipH="1">
                <a:off x="361" y="2231"/>
                <a:ext cx="210" cy="168"/>
              </a:xfrm>
              <a:prstGeom prst="line">
                <a:avLst/>
              </a:prstGeom>
              <a:noFill/>
              <a:ln w="9525">
                <a:solidFill>
                  <a:schemeClr val="hlink"/>
                </a:solidFill>
                <a:round/>
                <a:headEnd/>
                <a:tailEnd type="triangle" w="med" len="med"/>
              </a:ln>
            </p:spPr>
            <p:txBody>
              <a:bodyPr/>
              <a:lstStyle/>
              <a:p>
                <a:endParaRPr lang="en-US"/>
              </a:p>
            </p:txBody>
          </p:sp>
        </p:grpSp>
        <p:grpSp>
          <p:nvGrpSpPr>
            <p:cNvPr id="8" name="Group 61"/>
            <p:cNvGrpSpPr>
              <a:grpSpLocks/>
            </p:cNvGrpSpPr>
            <p:nvPr/>
          </p:nvGrpSpPr>
          <p:grpSpPr bwMode="auto">
            <a:xfrm>
              <a:off x="1150938" y="3986213"/>
              <a:ext cx="152400" cy="1041400"/>
              <a:chOff x="962" y="2746"/>
              <a:chExt cx="96" cy="656"/>
            </a:xfrm>
          </p:grpSpPr>
          <p:sp>
            <p:nvSpPr>
              <p:cNvPr id="29733" name="Oval 62" descr="Dark horizontal"/>
              <p:cNvSpPr>
                <a:spLocks noChangeArrowheads="1"/>
              </p:cNvSpPr>
              <p:nvPr/>
            </p:nvSpPr>
            <p:spPr bwMode="auto">
              <a:xfrm>
                <a:off x="962" y="2878"/>
                <a:ext cx="94" cy="112"/>
              </a:xfrm>
              <a:prstGeom prst="ellipse">
                <a:avLst/>
              </a:prstGeom>
              <a:pattFill prst="dkHorz">
                <a:fgClr>
                  <a:schemeClr val="hlink"/>
                </a:fgClr>
                <a:bgClr>
                  <a:srgbClr val="FFFFFF"/>
                </a:bgClr>
              </a:pattFill>
              <a:ln w="9525">
                <a:solidFill>
                  <a:schemeClr val="hlink"/>
                </a:solidFill>
                <a:round/>
                <a:headEnd/>
                <a:tailEnd/>
              </a:ln>
            </p:spPr>
            <p:txBody>
              <a:bodyPr wrap="none" anchor="ctr"/>
              <a:lstStyle/>
              <a:p>
                <a:pPr eaLnBrk="0" hangingPunct="0"/>
                <a:endParaRPr lang="en-US"/>
              </a:p>
            </p:txBody>
          </p:sp>
          <p:sp>
            <p:nvSpPr>
              <p:cNvPr id="29734" name="Oval 63" descr="Dark horizontal"/>
              <p:cNvSpPr>
                <a:spLocks noChangeArrowheads="1"/>
              </p:cNvSpPr>
              <p:nvPr/>
            </p:nvSpPr>
            <p:spPr bwMode="auto">
              <a:xfrm>
                <a:off x="964" y="3110"/>
                <a:ext cx="94" cy="112"/>
              </a:xfrm>
              <a:prstGeom prst="ellipse">
                <a:avLst/>
              </a:prstGeom>
              <a:pattFill prst="dkHorz">
                <a:fgClr>
                  <a:schemeClr val="hlink"/>
                </a:fgClr>
                <a:bgClr>
                  <a:srgbClr val="FFFFFF"/>
                </a:bgClr>
              </a:pattFill>
              <a:ln w="9525">
                <a:solidFill>
                  <a:schemeClr val="hlink"/>
                </a:solidFill>
                <a:round/>
                <a:headEnd/>
                <a:tailEnd/>
              </a:ln>
            </p:spPr>
            <p:txBody>
              <a:bodyPr wrap="none" anchor="ctr"/>
              <a:lstStyle/>
              <a:p>
                <a:pPr eaLnBrk="0" hangingPunct="0"/>
                <a:endParaRPr lang="en-US"/>
              </a:p>
            </p:txBody>
          </p:sp>
          <p:sp>
            <p:nvSpPr>
              <p:cNvPr id="29735" name="Line 64"/>
              <p:cNvSpPr>
                <a:spLocks noChangeShapeType="1"/>
              </p:cNvSpPr>
              <p:nvPr/>
            </p:nvSpPr>
            <p:spPr bwMode="auto">
              <a:xfrm flipH="1">
                <a:off x="1009" y="2746"/>
                <a:ext cx="2" cy="132"/>
              </a:xfrm>
              <a:prstGeom prst="line">
                <a:avLst/>
              </a:prstGeom>
              <a:noFill/>
              <a:ln w="9525">
                <a:solidFill>
                  <a:schemeClr val="hlink"/>
                </a:solidFill>
                <a:round/>
                <a:headEnd/>
                <a:tailEnd type="triangle" w="med" len="med"/>
              </a:ln>
            </p:spPr>
            <p:txBody>
              <a:bodyPr/>
              <a:lstStyle/>
              <a:p>
                <a:endParaRPr lang="en-US"/>
              </a:p>
            </p:txBody>
          </p:sp>
          <p:sp>
            <p:nvSpPr>
              <p:cNvPr id="29736" name="Line 65"/>
              <p:cNvSpPr>
                <a:spLocks noChangeShapeType="1"/>
              </p:cNvSpPr>
              <p:nvPr/>
            </p:nvSpPr>
            <p:spPr bwMode="auto">
              <a:xfrm flipH="1">
                <a:off x="1007" y="2974"/>
                <a:ext cx="2" cy="132"/>
              </a:xfrm>
              <a:prstGeom prst="line">
                <a:avLst/>
              </a:prstGeom>
              <a:noFill/>
              <a:ln w="9525">
                <a:solidFill>
                  <a:schemeClr val="hlink"/>
                </a:solidFill>
                <a:round/>
                <a:headEnd/>
                <a:tailEnd type="triangle" w="med" len="med"/>
              </a:ln>
            </p:spPr>
            <p:txBody>
              <a:bodyPr/>
              <a:lstStyle/>
              <a:p>
                <a:endParaRPr lang="en-US"/>
              </a:p>
            </p:txBody>
          </p:sp>
          <p:sp>
            <p:nvSpPr>
              <p:cNvPr id="29737" name="Line 66"/>
              <p:cNvSpPr>
                <a:spLocks noChangeShapeType="1"/>
              </p:cNvSpPr>
              <p:nvPr/>
            </p:nvSpPr>
            <p:spPr bwMode="auto">
              <a:xfrm>
                <a:off x="1011" y="3222"/>
                <a:ext cx="0" cy="180"/>
              </a:xfrm>
              <a:prstGeom prst="line">
                <a:avLst/>
              </a:prstGeom>
              <a:noFill/>
              <a:ln w="9525">
                <a:solidFill>
                  <a:schemeClr val="hlink"/>
                </a:solidFill>
                <a:round/>
                <a:headEnd/>
                <a:tailEnd type="triangle" w="med" len="med"/>
              </a:ln>
            </p:spPr>
            <p:txBody>
              <a:bodyPr/>
              <a:lstStyle/>
              <a:p>
                <a:endParaRPr lang="en-US"/>
              </a:p>
            </p:txBody>
          </p:sp>
        </p:grpSp>
        <p:grpSp>
          <p:nvGrpSpPr>
            <p:cNvPr id="9" name="Group 67"/>
            <p:cNvGrpSpPr>
              <a:grpSpLocks/>
            </p:cNvGrpSpPr>
            <p:nvPr/>
          </p:nvGrpSpPr>
          <p:grpSpPr bwMode="auto">
            <a:xfrm>
              <a:off x="498475" y="3986213"/>
              <a:ext cx="149225" cy="679450"/>
              <a:chOff x="106" y="2942"/>
              <a:chExt cx="94" cy="428"/>
            </a:xfrm>
          </p:grpSpPr>
          <p:sp>
            <p:nvSpPr>
              <p:cNvPr id="29730" name="Oval 68" descr="Dark horizontal"/>
              <p:cNvSpPr>
                <a:spLocks noChangeArrowheads="1"/>
              </p:cNvSpPr>
              <p:nvPr/>
            </p:nvSpPr>
            <p:spPr bwMode="auto">
              <a:xfrm>
                <a:off x="106" y="3078"/>
                <a:ext cx="94" cy="112"/>
              </a:xfrm>
              <a:prstGeom prst="ellipse">
                <a:avLst/>
              </a:prstGeom>
              <a:pattFill prst="dkHorz">
                <a:fgClr>
                  <a:schemeClr val="hlink"/>
                </a:fgClr>
                <a:bgClr>
                  <a:srgbClr val="FFFFFF"/>
                </a:bgClr>
              </a:pattFill>
              <a:ln w="9525">
                <a:solidFill>
                  <a:schemeClr val="hlink"/>
                </a:solidFill>
                <a:round/>
                <a:headEnd/>
                <a:tailEnd/>
              </a:ln>
            </p:spPr>
            <p:txBody>
              <a:bodyPr wrap="none" anchor="ctr"/>
              <a:lstStyle/>
              <a:p>
                <a:pPr eaLnBrk="0" hangingPunct="0"/>
                <a:endParaRPr lang="en-US"/>
              </a:p>
            </p:txBody>
          </p:sp>
          <p:sp>
            <p:nvSpPr>
              <p:cNvPr id="29731" name="Line 69" descr="Dark horizontal"/>
              <p:cNvSpPr>
                <a:spLocks noChangeShapeType="1"/>
              </p:cNvSpPr>
              <p:nvPr/>
            </p:nvSpPr>
            <p:spPr bwMode="auto">
              <a:xfrm flipH="1">
                <a:off x="149" y="2942"/>
                <a:ext cx="2" cy="132"/>
              </a:xfrm>
              <a:prstGeom prst="line">
                <a:avLst/>
              </a:prstGeom>
              <a:noFill/>
              <a:ln w="9525">
                <a:solidFill>
                  <a:schemeClr val="hlink"/>
                </a:solidFill>
                <a:round/>
                <a:headEnd/>
                <a:tailEnd type="triangle" w="med" len="med"/>
              </a:ln>
            </p:spPr>
            <p:txBody>
              <a:bodyPr/>
              <a:lstStyle/>
              <a:p>
                <a:endParaRPr lang="en-US"/>
              </a:p>
            </p:txBody>
          </p:sp>
          <p:sp>
            <p:nvSpPr>
              <p:cNvPr id="29732" name="Line 70" descr="Dark horizontal"/>
              <p:cNvSpPr>
                <a:spLocks noChangeShapeType="1"/>
              </p:cNvSpPr>
              <p:nvPr/>
            </p:nvSpPr>
            <p:spPr bwMode="auto">
              <a:xfrm>
                <a:off x="153" y="3190"/>
                <a:ext cx="0" cy="180"/>
              </a:xfrm>
              <a:prstGeom prst="line">
                <a:avLst/>
              </a:prstGeom>
              <a:noFill/>
              <a:ln w="9525">
                <a:solidFill>
                  <a:schemeClr val="hlink"/>
                </a:solidFill>
                <a:round/>
                <a:headEnd/>
                <a:tailEnd type="triangle" w="med" len="med"/>
              </a:ln>
            </p:spPr>
            <p:txBody>
              <a:bodyPr/>
              <a:lstStyle/>
              <a:p>
                <a:endParaRPr lang="en-US"/>
              </a:p>
            </p:txBody>
          </p:sp>
        </p:grpSp>
      </p:grpSp>
      <p:grpSp>
        <p:nvGrpSpPr>
          <p:cNvPr id="77" name="Group 76" descr="Finite State Machine for model M"/>
          <p:cNvGrpSpPr/>
          <p:nvPr/>
        </p:nvGrpSpPr>
        <p:grpSpPr>
          <a:xfrm>
            <a:off x="1628775" y="1936750"/>
            <a:ext cx="1436688" cy="881063"/>
            <a:chOff x="1628775" y="1936750"/>
            <a:chExt cx="1436688" cy="881063"/>
          </a:xfrm>
        </p:grpSpPr>
        <p:sp>
          <p:nvSpPr>
            <p:cNvPr id="29706" name="Oval 9"/>
            <p:cNvSpPr>
              <a:spLocks noChangeArrowheads="1"/>
            </p:cNvSpPr>
            <p:nvPr/>
          </p:nvSpPr>
          <p:spPr bwMode="auto">
            <a:xfrm>
              <a:off x="1862138" y="2181225"/>
              <a:ext cx="149225" cy="177800"/>
            </a:xfrm>
            <a:prstGeom prst="ellipse">
              <a:avLst/>
            </a:prstGeom>
            <a:noFill/>
            <a:ln w="9525">
              <a:solidFill>
                <a:schemeClr val="hlink"/>
              </a:solidFill>
              <a:round/>
              <a:headEnd/>
              <a:tailEnd/>
            </a:ln>
          </p:spPr>
          <p:txBody>
            <a:bodyPr wrap="none" anchor="ctr"/>
            <a:lstStyle/>
            <a:p>
              <a:pPr eaLnBrk="0" hangingPunct="0"/>
              <a:endParaRPr lang="en-US"/>
            </a:p>
          </p:txBody>
        </p:sp>
        <p:sp>
          <p:nvSpPr>
            <p:cNvPr id="29707" name="Oval 10" descr="Dark vertical"/>
            <p:cNvSpPr>
              <a:spLocks noChangeArrowheads="1"/>
            </p:cNvSpPr>
            <p:nvPr/>
          </p:nvSpPr>
          <p:spPr bwMode="auto">
            <a:xfrm>
              <a:off x="2319338" y="1936750"/>
              <a:ext cx="149225" cy="177800"/>
            </a:xfrm>
            <a:prstGeom prst="ellipse">
              <a:avLst/>
            </a:prstGeom>
            <a:pattFill prst="dkVert">
              <a:fgClr>
                <a:schemeClr val="hlink"/>
              </a:fgClr>
              <a:bgClr>
                <a:srgbClr val="FFFFFF"/>
              </a:bgClr>
            </a:pattFill>
            <a:ln w="9525">
              <a:solidFill>
                <a:schemeClr val="hlink"/>
              </a:solidFill>
              <a:round/>
              <a:headEnd/>
              <a:tailEnd/>
            </a:ln>
          </p:spPr>
          <p:txBody>
            <a:bodyPr wrap="none" anchor="ctr"/>
            <a:lstStyle/>
            <a:p>
              <a:pPr eaLnBrk="0" hangingPunct="0"/>
              <a:endParaRPr lang="en-US"/>
            </a:p>
          </p:txBody>
        </p:sp>
        <p:sp>
          <p:nvSpPr>
            <p:cNvPr id="29708" name="Oval 11"/>
            <p:cNvSpPr>
              <a:spLocks noChangeArrowheads="1"/>
            </p:cNvSpPr>
            <p:nvPr/>
          </p:nvSpPr>
          <p:spPr bwMode="auto">
            <a:xfrm>
              <a:off x="2393950" y="2387600"/>
              <a:ext cx="149225" cy="177800"/>
            </a:xfrm>
            <a:prstGeom prst="ellipse">
              <a:avLst/>
            </a:prstGeom>
            <a:solidFill>
              <a:schemeClr val="hlink"/>
            </a:solidFill>
            <a:ln w="9525">
              <a:solidFill>
                <a:schemeClr val="hlink"/>
              </a:solidFill>
              <a:round/>
              <a:headEnd/>
              <a:tailEnd/>
            </a:ln>
          </p:spPr>
          <p:txBody>
            <a:bodyPr wrap="none" anchor="ctr"/>
            <a:lstStyle/>
            <a:p>
              <a:pPr eaLnBrk="0" hangingPunct="0"/>
              <a:endParaRPr lang="en-US"/>
            </a:p>
          </p:txBody>
        </p:sp>
        <p:sp>
          <p:nvSpPr>
            <p:cNvPr id="29709" name="Oval 12" descr="Dark horizontal"/>
            <p:cNvSpPr>
              <a:spLocks noChangeArrowheads="1"/>
            </p:cNvSpPr>
            <p:nvPr/>
          </p:nvSpPr>
          <p:spPr bwMode="auto">
            <a:xfrm>
              <a:off x="2916238" y="2136775"/>
              <a:ext cx="149225" cy="177800"/>
            </a:xfrm>
            <a:prstGeom prst="ellipse">
              <a:avLst/>
            </a:prstGeom>
            <a:pattFill prst="dkHorz">
              <a:fgClr>
                <a:schemeClr val="hlink"/>
              </a:fgClr>
              <a:bgClr>
                <a:srgbClr val="FFFFFF"/>
              </a:bgClr>
            </a:pattFill>
            <a:ln w="9525">
              <a:solidFill>
                <a:schemeClr val="hlink"/>
              </a:solidFill>
              <a:round/>
              <a:headEnd/>
              <a:tailEnd/>
            </a:ln>
          </p:spPr>
          <p:txBody>
            <a:bodyPr wrap="none" anchor="ctr"/>
            <a:lstStyle/>
            <a:p>
              <a:pPr eaLnBrk="0" hangingPunct="0"/>
              <a:endParaRPr lang="en-US"/>
            </a:p>
          </p:txBody>
        </p:sp>
        <p:sp>
          <p:nvSpPr>
            <p:cNvPr id="29710" name="Line 13"/>
            <p:cNvSpPr>
              <a:spLocks noChangeShapeType="1"/>
            </p:cNvSpPr>
            <p:nvPr/>
          </p:nvSpPr>
          <p:spPr bwMode="auto">
            <a:xfrm flipV="1">
              <a:off x="2014538" y="2025650"/>
              <a:ext cx="304800" cy="177800"/>
            </a:xfrm>
            <a:prstGeom prst="line">
              <a:avLst/>
            </a:prstGeom>
            <a:noFill/>
            <a:ln w="9525">
              <a:solidFill>
                <a:schemeClr val="hlink"/>
              </a:solidFill>
              <a:round/>
              <a:headEnd/>
              <a:tailEnd type="triangle" w="med" len="med"/>
            </a:ln>
          </p:spPr>
          <p:txBody>
            <a:bodyPr/>
            <a:lstStyle/>
            <a:p>
              <a:endParaRPr lang="en-US"/>
            </a:p>
          </p:txBody>
        </p:sp>
        <p:sp>
          <p:nvSpPr>
            <p:cNvPr id="29711" name="Line 14"/>
            <p:cNvSpPr>
              <a:spLocks noChangeShapeType="1"/>
            </p:cNvSpPr>
            <p:nvPr/>
          </p:nvSpPr>
          <p:spPr bwMode="auto">
            <a:xfrm>
              <a:off x="2014538" y="2314575"/>
              <a:ext cx="379412" cy="168275"/>
            </a:xfrm>
            <a:prstGeom prst="line">
              <a:avLst/>
            </a:prstGeom>
            <a:noFill/>
            <a:ln w="9525">
              <a:solidFill>
                <a:schemeClr val="hlink"/>
              </a:solidFill>
              <a:round/>
              <a:headEnd/>
              <a:tailEnd type="triangle" w="med" len="med"/>
            </a:ln>
          </p:spPr>
          <p:txBody>
            <a:bodyPr/>
            <a:lstStyle/>
            <a:p>
              <a:endParaRPr lang="en-US"/>
            </a:p>
          </p:txBody>
        </p:sp>
        <p:sp>
          <p:nvSpPr>
            <p:cNvPr id="29712" name="Line 15"/>
            <p:cNvSpPr>
              <a:spLocks noChangeShapeType="1"/>
            </p:cNvSpPr>
            <p:nvPr/>
          </p:nvSpPr>
          <p:spPr bwMode="auto">
            <a:xfrm flipV="1">
              <a:off x="2543175" y="2270125"/>
              <a:ext cx="393700" cy="184150"/>
            </a:xfrm>
            <a:prstGeom prst="line">
              <a:avLst/>
            </a:prstGeom>
            <a:noFill/>
            <a:ln w="9525">
              <a:solidFill>
                <a:schemeClr val="hlink"/>
              </a:solidFill>
              <a:round/>
              <a:headEnd/>
              <a:tailEnd type="triangle" w="med" len="med"/>
            </a:ln>
          </p:spPr>
          <p:txBody>
            <a:bodyPr/>
            <a:lstStyle/>
            <a:p>
              <a:endParaRPr lang="en-US"/>
            </a:p>
          </p:txBody>
        </p:sp>
        <p:sp>
          <p:nvSpPr>
            <p:cNvPr id="29713" name="Line 16"/>
            <p:cNvSpPr>
              <a:spLocks noChangeShapeType="1"/>
            </p:cNvSpPr>
            <p:nvPr/>
          </p:nvSpPr>
          <p:spPr bwMode="auto">
            <a:xfrm>
              <a:off x="2468563" y="2025650"/>
              <a:ext cx="468312" cy="133350"/>
            </a:xfrm>
            <a:prstGeom prst="line">
              <a:avLst/>
            </a:prstGeom>
            <a:noFill/>
            <a:ln w="9525">
              <a:solidFill>
                <a:schemeClr val="hlink"/>
              </a:solidFill>
              <a:round/>
              <a:headEnd/>
              <a:tailEnd type="triangle" w="med" len="med"/>
            </a:ln>
          </p:spPr>
          <p:txBody>
            <a:bodyPr/>
            <a:lstStyle/>
            <a:p>
              <a:endParaRPr lang="en-US"/>
            </a:p>
          </p:txBody>
        </p:sp>
        <p:sp>
          <p:nvSpPr>
            <p:cNvPr id="29715" name="Line 18"/>
            <p:cNvSpPr>
              <a:spLocks noChangeShapeType="1"/>
            </p:cNvSpPr>
            <p:nvPr/>
          </p:nvSpPr>
          <p:spPr bwMode="auto">
            <a:xfrm>
              <a:off x="2465388" y="2506663"/>
              <a:ext cx="396875" cy="222250"/>
            </a:xfrm>
            <a:prstGeom prst="line">
              <a:avLst/>
            </a:prstGeom>
            <a:noFill/>
            <a:ln w="9525">
              <a:solidFill>
                <a:schemeClr val="hlink"/>
              </a:solidFill>
              <a:round/>
              <a:headEnd/>
              <a:tailEnd type="triangle" w="med" len="med"/>
            </a:ln>
          </p:spPr>
          <p:txBody>
            <a:bodyPr/>
            <a:lstStyle/>
            <a:p>
              <a:endParaRPr lang="en-US"/>
            </a:p>
          </p:txBody>
        </p:sp>
        <p:sp>
          <p:nvSpPr>
            <p:cNvPr id="29716" name="Oval 19" descr="Wide upward diagonal"/>
            <p:cNvSpPr>
              <a:spLocks noChangeArrowheads="1"/>
            </p:cNvSpPr>
            <p:nvPr/>
          </p:nvSpPr>
          <p:spPr bwMode="auto">
            <a:xfrm>
              <a:off x="2862263" y="2640013"/>
              <a:ext cx="149225" cy="177800"/>
            </a:xfrm>
            <a:prstGeom prst="ellipse">
              <a:avLst/>
            </a:prstGeom>
            <a:pattFill prst="wdUpDiag">
              <a:fgClr>
                <a:schemeClr val="hlink"/>
              </a:fgClr>
              <a:bgClr>
                <a:srgbClr val="FFFFFF"/>
              </a:bgClr>
            </a:pattFill>
            <a:ln w="9525">
              <a:solidFill>
                <a:schemeClr val="hlink"/>
              </a:solidFill>
              <a:round/>
              <a:headEnd/>
              <a:tailEnd/>
            </a:ln>
          </p:spPr>
          <p:txBody>
            <a:bodyPr wrap="none" anchor="ctr"/>
            <a:lstStyle/>
            <a:p>
              <a:pPr eaLnBrk="0" hangingPunct="0"/>
              <a:endParaRPr lang="en-US"/>
            </a:p>
          </p:txBody>
        </p:sp>
        <p:sp>
          <p:nvSpPr>
            <p:cNvPr id="29717" name="Line 20"/>
            <p:cNvSpPr>
              <a:spLocks noChangeShapeType="1"/>
            </p:cNvSpPr>
            <p:nvPr/>
          </p:nvSpPr>
          <p:spPr bwMode="auto">
            <a:xfrm>
              <a:off x="2393950" y="2130425"/>
              <a:ext cx="71438" cy="279400"/>
            </a:xfrm>
            <a:prstGeom prst="line">
              <a:avLst/>
            </a:prstGeom>
            <a:noFill/>
            <a:ln w="9525">
              <a:solidFill>
                <a:schemeClr val="hlink"/>
              </a:solidFill>
              <a:round/>
              <a:headEnd/>
              <a:tailEnd type="triangle" w="med" len="med"/>
            </a:ln>
          </p:spPr>
          <p:txBody>
            <a:bodyPr/>
            <a:lstStyle/>
            <a:p>
              <a:endParaRPr lang="en-US"/>
            </a:p>
          </p:txBody>
        </p:sp>
        <p:sp>
          <p:nvSpPr>
            <p:cNvPr id="29727" name="Line 71"/>
            <p:cNvSpPr>
              <a:spLocks noChangeShapeType="1"/>
            </p:cNvSpPr>
            <p:nvPr/>
          </p:nvSpPr>
          <p:spPr bwMode="auto">
            <a:xfrm>
              <a:off x="1628775" y="2136775"/>
              <a:ext cx="233363" cy="87313"/>
            </a:xfrm>
            <a:prstGeom prst="line">
              <a:avLst/>
            </a:prstGeom>
            <a:noFill/>
            <a:ln w="9525">
              <a:solidFill>
                <a:schemeClr val="hlink"/>
              </a:solidFill>
              <a:round/>
              <a:headEnd/>
              <a:tailEnd type="triangle" w="med" len="med"/>
            </a:ln>
          </p:spPr>
          <p:txBody>
            <a:bodyPr/>
            <a:lstStyle/>
            <a:p>
              <a:endParaRPr lang="en-US"/>
            </a:p>
          </p:txBody>
        </p:sp>
      </p:grpSp>
      <p:sp>
        <p:nvSpPr>
          <p:cNvPr id="1255496" name="Text Box 72"/>
          <p:cNvSpPr txBox="1">
            <a:spLocks noChangeArrowheads="1"/>
          </p:cNvSpPr>
          <p:nvPr/>
        </p:nvSpPr>
        <p:spPr bwMode="auto">
          <a:xfrm>
            <a:off x="317500" y="2617788"/>
            <a:ext cx="2062163" cy="274637"/>
          </a:xfrm>
          <a:prstGeom prst="rect">
            <a:avLst/>
          </a:prstGeom>
          <a:noFill/>
          <a:ln w="19050" algn="ctr">
            <a:noFill/>
            <a:miter lim="800000"/>
            <a:headEnd/>
            <a:tailEnd/>
          </a:ln>
        </p:spPr>
        <p:txBody>
          <a:bodyPr>
            <a:spAutoFit/>
          </a:bodyPr>
          <a:lstStyle/>
          <a:p>
            <a:pPr eaLnBrk="0" hangingPunct="0">
              <a:spcBef>
                <a:spcPct val="50000"/>
              </a:spcBef>
            </a:pPr>
            <a:r>
              <a:rPr lang="en-US" sz="1200">
                <a:solidFill>
                  <a:schemeClr val="hlink"/>
                </a:solidFill>
                <a:latin typeface="Calibri" pitchFamily="34" charset="0"/>
              </a:rPr>
              <a:t>M’s computational tree</a:t>
            </a:r>
          </a:p>
        </p:txBody>
      </p:sp>
      <p:grpSp>
        <p:nvGrpSpPr>
          <p:cNvPr id="78" name="Group 77" descr="Model Checker diagram"/>
          <p:cNvGrpSpPr/>
          <p:nvPr/>
        </p:nvGrpSpPr>
        <p:grpSpPr>
          <a:xfrm>
            <a:off x="2182813" y="1108075"/>
            <a:ext cx="6197600" cy="4962525"/>
            <a:chOff x="2182813" y="1108075"/>
            <a:chExt cx="6197600" cy="4962525"/>
          </a:xfrm>
        </p:grpSpPr>
        <p:sp>
          <p:nvSpPr>
            <p:cNvPr id="29701" name="Text Box 3"/>
            <p:cNvSpPr txBox="1">
              <a:spLocks noChangeArrowheads="1"/>
            </p:cNvSpPr>
            <p:nvPr/>
          </p:nvSpPr>
          <p:spPr bwMode="auto">
            <a:xfrm>
              <a:off x="3590925" y="2955925"/>
              <a:ext cx="1928813" cy="396875"/>
            </a:xfrm>
            <a:prstGeom prst="rect">
              <a:avLst/>
            </a:prstGeom>
            <a:noFill/>
            <a:ln w="9525">
              <a:noFill/>
              <a:miter lim="800000"/>
              <a:headEnd/>
              <a:tailEnd/>
            </a:ln>
          </p:spPr>
          <p:txBody>
            <a:bodyPr>
              <a:spAutoFit/>
            </a:bodyPr>
            <a:lstStyle/>
            <a:p>
              <a:pPr eaLnBrk="0" hangingPunct="0">
                <a:spcBef>
                  <a:spcPct val="50000"/>
                </a:spcBef>
              </a:pPr>
              <a:r>
                <a:rPr lang="en-US" sz="2000">
                  <a:latin typeface="Calibri" pitchFamily="34" charset="0"/>
                </a:rPr>
                <a:t>Model Checker</a:t>
              </a:r>
            </a:p>
          </p:txBody>
        </p:sp>
        <p:sp>
          <p:nvSpPr>
            <p:cNvPr id="29702" name="Text Box 4"/>
            <p:cNvSpPr txBox="1">
              <a:spLocks noChangeArrowheads="1"/>
            </p:cNvSpPr>
            <p:nvPr/>
          </p:nvSpPr>
          <p:spPr bwMode="auto">
            <a:xfrm>
              <a:off x="2182813" y="1108075"/>
              <a:ext cx="2749550" cy="701675"/>
            </a:xfrm>
            <a:prstGeom prst="rect">
              <a:avLst/>
            </a:prstGeom>
            <a:noFill/>
            <a:ln w="9525">
              <a:noFill/>
              <a:miter lim="800000"/>
              <a:headEnd/>
              <a:tailEnd/>
            </a:ln>
          </p:spPr>
          <p:txBody>
            <a:bodyPr>
              <a:spAutoFit/>
            </a:bodyPr>
            <a:lstStyle/>
            <a:p>
              <a:pPr eaLnBrk="0" hangingPunct="0">
                <a:spcBef>
                  <a:spcPct val="50000"/>
                </a:spcBef>
              </a:pPr>
              <a:r>
                <a:rPr lang="en-US" sz="2000" b="1">
                  <a:solidFill>
                    <a:schemeClr val="hlink"/>
                  </a:solidFill>
                  <a:latin typeface="Calibri" pitchFamily="34" charset="0"/>
                </a:rPr>
                <a:t>Finite</a:t>
              </a:r>
              <a:r>
                <a:rPr lang="en-US" sz="2000">
                  <a:solidFill>
                    <a:schemeClr val="hlink"/>
                  </a:solidFill>
                  <a:latin typeface="Calibri" pitchFamily="34" charset="0"/>
                </a:rPr>
                <a:t> State Machine model M</a:t>
              </a:r>
            </a:p>
          </p:txBody>
        </p:sp>
        <p:sp>
          <p:nvSpPr>
            <p:cNvPr id="29703" name="Text Box 5"/>
            <p:cNvSpPr txBox="1">
              <a:spLocks noChangeArrowheads="1"/>
            </p:cNvSpPr>
            <p:nvPr/>
          </p:nvSpPr>
          <p:spPr bwMode="auto">
            <a:xfrm>
              <a:off x="4733925" y="1108075"/>
              <a:ext cx="3371850" cy="762000"/>
            </a:xfrm>
            <a:prstGeom prst="rect">
              <a:avLst/>
            </a:prstGeom>
            <a:noFill/>
            <a:ln w="9525">
              <a:noFill/>
              <a:miter lim="800000"/>
              <a:headEnd/>
              <a:tailEnd/>
            </a:ln>
          </p:spPr>
          <p:txBody>
            <a:bodyPr>
              <a:spAutoFit/>
            </a:bodyPr>
            <a:lstStyle/>
            <a:p>
              <a:pPr eaLnBrk="0" hangingPunct="0">
                <a:spcBef>
                  <a:spcPct val="50000"/>
                </a:spcBef>
              </a:pPr>
              <a:r>
                <a:rPr lang="en-US" sz="2000">
                  <a:solidFill>
                    <a:srgbClr val="008000"/>
                  </a:solidFill>
                  <a:latin typeface="Calibri" pitchFamily="34" charset="0"/>
                </a:rPr>
                <a:t>Temporal Logic</a:t>
              </a:r>
              <a:br>
                <a:rPr lang="en-US" sz="2000">
                  <a:solidFill>
                    <a:srgbClr val="008000"/>
                  </a:solidFill>
                  <a:latin typeface="Calibri" pitchFamily="34" charset="0"/>
                </a:rPr>
              </a:br>
              <a:r>
                <a:rPr lang="en-US" sz="2000">
                  <a:solidFill>
                    <a:srgbClr val="008000"/>
                  </a:solidFill>
                  <a:latin typeface="Calibri" pitchFamily="34" charset="0"/>
                </a:rPr>
                <a:t>property</a:t>
              </a:r>
              <a:r>
                <a:rPr lang="en-US" sz="2000">
                  <a:solidFill>
                    <a:srgbClr val="990099"/>
                  </a:solidFill>
                  <a:latin typeface="Tahoma" pitchFamily="34" charset="0"/>
                </a:rPr>
                <a:t> </a:t>
              </a:r>
              <a:r>
                <a:rPr lang="en-US" sz="2400">
                  <a:solidFill>
                    <a:srgbClr val="008000"/>
                  </a:solidFill>
                  <a:latin typeface="Symbol" pitchFamily="18" charset="2"/>
                </a:rPr>
                <a:t>F</a:t>
              </a:r>
            </a:p>
          </p:txBody>
        </p:sp>
        <p:sp>
          <p:nvSpPr>
            <p:cNvPr id="29704" name="Rectangle 6"/>
            <p:cNvSpPr>
              <a:spLocks noChangeArrowheads="1"/>
            </p:cNvSpPr>
            <p:nvPr/>
          </p:nvSpPr>
          <p:spPr bwMode="auto">
            <a:xfrm>
              <a:off x="3590925" y="2816225"/>
              <a:ext cx="1928813" cy="792163"/>
            </a:xfrm>
            <a:prstGeom prst="rect">
              <a:avLst/>
            </a:prstGeom>
            <a:noFill/>
            <a:ln w="28575">
              <a:solidFill>
                <a:schemeClr val="tx1"/>
              </a:solidFill>
              <a:miter lim="800000"/>
              <a:headEnd/>
              <a:tailEnd/>
            </a:ln>
          </p:spPr>
          <p:txBody>
            <a:bodyPr wrap="none" anchor="ctr"/>
            <a:lstStyle/>
            <a:p>
              <a:pPr eaLnBrk="0" hangingPunct="0"/>
              <a:endParaRPr lang="en-US"/>
            </a:p>
          </p:txBody>
        </p:sp>
        <p:sp>
          <p:nvSpPr>
            <p:cNvPr id="29705" name="Line 7"/>
            <p:cNvSpPr>
              <a:spLocks noChangeShapeType="1"/>
            </p:cNvSpPr>
            <p:nvPr/>
          </p:nvSpPr>
          <p:spPr bwMode="auto">
            <a:xfrm>
              <a:off x="4094163" y="1925638"/>
              <a:ext cx="0" cy="866775"/>
            </a:xfrm>
            <a:prstGeom prst="line">
              <a:avLst/>
            </a:prstGeom>
            <a:noFill/>
            <a:ln w="9525">
              <a:solidFill>
                <a:schemeClr val="tx1"/>
              </a:solidFill>
              <a:round/>
              <a:headEnd/>
              <a:tailEnd type="triangle" w="med" len="med"/>
            </a:ln>
          </p:spPr>
          <p:txBody>
            <a:bodyPr wrap="none" anchor="ctr"/>
            <a:lstStyle/>
            <a:p>
              <a:endParaRPr lang="en-US"/>
            </a:p>
          </p:txBody>
        </p:sp>
        <p:cxnSp>
          <p:nvCxnSpPr>
            <p:cNvPr id="29714" name="AutoShape 17"/>
            <p:cNvCxnSpPr>
              <a:cxnSpLocks noChangeShapeType="1"/>
            </p:cNvCxnSpPr>
            <p:nvPr/>
          </p:nvCxnSpPr>
          <p:spPr bwMode="auto">
            <a:xfrm rot="5400000" flipV="1">
              <a:off x="2928144" y="2199481"/>
              <a:ext cx="127000" cy="1588"/>
            </a:xfrm>
            <a:prstGeom prst="curvedConnector5">
              <a:avLst>
                <a:gd name="adj1" fmla="val -200000"/>
                <a:gd name="adj2" fmla="val 22400009"/>
                <a:gd name="adj3" fmla="val 300000"/>
              </a:avLst>
            </a:prstGeom>
            <a:noFill/>
            <a:ln w="9525">
              <a:solidFill>
                <a:schemeClr val="hlink"/>
              </a:solidFill>
              <a:round/>
              <a:headEnd/>
              <a:tailEnd type="triangle" w="med" len="med"/>
            </a:ln>
          </p:spPr>
        </p:cxnSp>
        <p:grpSp>
          <p:nvGrpSpPr>
            <p:cNvPr id="2" name="Group 21"/>
            <p:cNvGrpSpPr>
              <a:grpSpLocks/>
            </p:cNvGrpSpPr>
            <p:nvPr/>
          </p:nvGrpSpPr>
          <p:grpSpPr bwMode="auto">
            <a:xfrm>
              <a:off x="5775325" y="5446713"/>
              <a:ext cx="1663700" cy="623887"/>
              <a:chOff x="3638" y="3431"/>
              <a:chExt cx="1048" cy="393"/>
            </a:xfrm>
          </p:grpSpPr>
          <p:sp>
            <p:nvSpPr>
              <p:cNvPr id="29769" name="Rectangle 22"/>
              <p:cNvSpPr>
                <a:spLocks noChangeArrowheads="1"/>
              </p:cNvSpPr>
              <p:nvPr/>
            </p:nvSpPr>
            <p:spPr bwMode="auto">
              <a:xfrm>
                <a:off x="3638" y="3536"/>
                <a:ext cx="1048" cy="288"/>
              </a:xfrm>
              <a:prstGeom prst="rect">
                <a:avLst/>
              </a:prstGeom>
              <a:noFill/>
              <a:ln w="9525">
                <a:noFill/>
                <a:miter lim="800000"/>
                <a:headEnd/>
                <a:tailEnd/>
              </a:ln>
            </p:spPr>
            <p:txBody>
              <a:bodyPr wrap="none">
                <a:spAutoFit/>
              </a:bodyPr>
              <a:lstStyle/>
              <a:p>
                <a:pPr eaLnBrk="0" hangingPunct="0"/>
                <a:r>
                  <a:rPr lang="en-US" sz="2400" b="1">
                    <a:solidFill>
                      <a:srgbClr val="008000"/>
                    </a:solidFill>
                    <a:latin typeface="Symbol" pitchFamily="18" charset="2"/>
                  </a:rPr>
                  <a:t>F</a:t>
                </a:r>
                <a:r>
                  <a:rPr lang="en-US" sz="2400">
                    <a:solidFill>
                      <a:srgbClr val="990099"/>
                    </a:solidFill>
                    <a:latin typeface="Symbol" pitchFamily="18" charset="2"/>
                  </a:rPr>
                  <a:t> </a:t>
                </a:r>
                <a:r>
                  <a:rPr lang="en-US" sz="1400">
                    <a:latin typeface="Calibri" pitchFamily="34" charset="0"/>
                  </a:rPr>
                  <a:t>is falsified here</a:t>
                </a:r>
                <a:r>
                  <a:rPr lang="en-US" sz="2400">
                    <a:latin typeface="Calibri" pitchFamily="34" charset="0"/>
                  </a:rPr>
                  <a:t>.</a:t>
                </a:r>
              </a:p>
            </p:txBody>
          </p:sp>
          <p:sp>
            <p:nvSpPr>
              <p:cNvPr id="29770" name="Line 23"/>
              <p:cNvSpPr>
                <a:spLocks noChangeShapeType="1"/>
              </p:cNvSpPr>
              <p:nvPr/>
            </p:nvSpPr>
            <p:spPr bwMode="auto">
              <a:xfrm flipH="1" flipV="1">
                <a:off x="3638" y="3431"/>
                <a:ext cx="33" cy="174"/>
              </a:xfrm>
              <a:prstGeom prst="line">
                <a:avLst/>
              </a:prstGeom>
              <a:noFill/>
              <a:ln w="9525">
                <a:solidFill>
                  <a:schemeClr val="tx1"/>
                </a:solidFill>
                <a:round/>
                <a:headEnd/>
                <a:tailEnd type="triangle" w="med" len="med"/>
              </a:ln>
            </p:spPr>
            <p:txBody>
              <a:bodyPr/>
              <a:lstStyle/>
              <a:p>
                <a:endParaRPr lang="en-US"/>
              </a:p>
            </p:txBody>
          </p:sp>
        </p:grpSp>
        <p:grpSp>
          <p:nvGrpSpPr>
            <p:cNvPr id="3" name="Group 24"/>
            <p:cNvGrpSpPr>
              <a:grpSpLocks/>
            </p:cNvGrpSpPr>
            <p:nvPr/>
          </p:nvGrpSpPr>
          <p:grpSpPr bwMode="auto">
            <a:xfrm>
              <a:off x="4487863" y="3608388"/>
              <a:ext cx="2063750" cy="1730375"/>
              <a:chOff x="2827" y="2273"/>
              <a:chExt cx="1300" cy="1090"/>
            </a:xfrm>
          </p:grpSpPr>
          <p:sp>
            <p:nvSpPr>
              <p:cNvPr id="29763" name="Line 25"/>
              <p:cNvSpPr>
                <a:spLocks noChangeShapeType="1"/>
              </p:cNvSpPr>
              <p:nvPr/>
            </p:nvSpPr>
            <p:spPr bwMode="auto">
              <a:xfrm>
                <a:off x="2878" y="2273"/>
                <a:ext cx="363" cy="651"/>
              </a:xfrm>
              <a:prstGeom prst="line">
                <a:avLst/>
              </a:prstGeom>
              <a:noFill/>
              <a:ln w="9525">
                <a:solidFill>
                  <a:schemeClr val="tx1"/>
                </a:solidFill>
                <a:round/>
                <a:headEnd/>
                <a:tailEnd type="triangle" w="med" len="med"/>
              </a:ln>
            </p:spPr>
            <p:txBody>
              <a:bodyPr wrap="none" anchor="ctr"/>
              <a:lstStyle/>
              <a:p>
                <a:endParaRPr lang="en-US"/>
              </a:p>
            </p:txBody>
          </p:sp>
          <p:sp>
            <p:nvSpPr>
              <p:cNvPr id="29764" name="Oval 26"/>
              <p:cNvSpPr>
                <a:spLocks noChangeArrowheads="1"/>
              </p:cNvSpPr>
              <p:nvPr/>
            </p:nvSpPr>
            <p:spPr bwMode="auto">
              <a:xfrm>
                <a:off x="2943" y="3251"/>
                <a:ext cx="94" cy="112"/>
              </a:xfrm>
              <a:prstGeom prst="ellipse">
                <a:avLst/>
              </a:prstGeom>
              <a:noFill/>
              <a:ln w="9525">
                <a:solidFill>
                  <a:schemeClr val="hlink"/>
                </a:solidFill>
                <a:round/>
                <a:headEnd/>
                <a:tailEnd/>
              </a:ln>
            </p:spPr>
            <p:txBody>
              <a:bodyPr wrap="none" anchor="ctr"/>
              <a:lstStyle/>
              <a:p>
                <a:pPr eaLnBrk="0" hangingPunct="0"/>
                <a:endParaRPr lang="en-US"/>
              </a:p>
            </p:txBody>
          </p:sp>
          <p:sp>
            <p:nvSpPr>
              <p:cNvPr id="29765" name="Oval 27"/>
              <p:cNvSpPr>
                <a:spLocks noChangeArrowheads="1"/>
              </p:cNvSpPr>
              <p:nvPr/>
            </p:nvSpPr>
            <p:spPr bwMode="auto">
              <a:xfrm>
                <a:off x="3365" y="3251"/>
                <a:ext cx="94" cy="112"/>
              </a:xfrm>
              <a:prstGeom prst="ellipse">
                <a:avLst/>
              </a:prstGeom>
              <a:solidFill>
                <a:schemeClr val="hlink"/>
              </a:solidFill>
              <a:ln w="9525">
                <a:solidFill>
                  <a:schemeClr val="hlink"/>
                </a:solidFill>
                <a:round/>
                <a:headEnd/>
                <a:tailEnd/>
              </a:ln>
            </p:spPr>
            <p:txBody>
              <a:bodyPr wrap="none" anchor="ctr"/>
              <a:lstStyle/>
              <a:p>
                <a:pPr eaLnBrk="0" hangingPunct="0"/>
                <a:endParaRPr lang="en-US"/>
              </a:p>
            </p:txBody>
          </p:sp>
          <p:sp>
            <p:nvSpPr>
              <p:cNvPr id="29766" name="Oval 28" descr="Dark vertical"/>
              <p:cNvSpPr>
                <a:spLocks noChangeArrowheads="1"/>
              </p:cNvSpPr>
              <p:nvPr/>
            </p:nvSpPr>
            <p:spPr bwMode="auto">
              <a:xfrm>
                <a:off x="3154" y="3251"/>
                <a:ext cx="94" cy="112"/>
              </a:xfrm>
              <a:prstGeom prst="ellipse">
                <a:avLst/>
              </a:prstGeom>
              <a:pattFill prst="dkVert">
                <a:fgClr>
                  <a:schemeClr val="hlink"/>
                </a:fgClr>
                <a:bgClr>
                  <a:srgbClr val="FFFFFF"/>
                </a:bgClr>
              </a:pattFill>
              <a:ln w="9525">
                <a:solidFill>
                  <a:schemeClr val="hlink"/>
                </a:solidFill>
                <a:round/>
                <a:headEnd/>
                <a:tailEnd/>
              </a:ln>
            </p:spPr>
            <p:txBody>
              <a:bodyPr wrap="none" anchor="ctr"/>
              <a:lstStyle/>
              <a:p>
                <a:pPr eaLnBrk="0" hangingPunct="0"/>
                <a:endParaRPr lang="en-US"/>
              </a:p>
            </p:txBody>
          </p:sp>
          <p:sp>
            <p:nvSpPr>
              <p:cNvPr id="29767" name="Oval 29" descr="Wide upward diagonal"/>
              <p:cNvSpPr>
                <a:spLocks noChangeArrowheads="1"/>
              </p:cNvSpPr>
              <p:nvPr/>
            </p:nvSpPr>
            <p:spPr bwMode="auto">
              <a:xfrm>
                <a:off x="3577" y="3251"/>
                <a:ext cx="94" cy="112"/>
              </a:xfrm>
              <a:prstGeom prst="ellipse">
                <a:avLst/>
              </a:prstGeom>
              <a:pattFill prst="wdUpDiag">
                <a:fgClr>
                  <a:schemeClr val="hlink"/>
                </a:fgClr>
                <a:bgClr>
                  <a:srgbClr val="FFFFFF"/>
                </a:bgClr>
              </a:pattFill>
              <a:ln w="9525">
                <a:solidFill>
                  <a:schemeClr val="hlink"/>
                </a:solidFill>
                <a:round/>
                <a:headEnd/>
                <a:tailEnd/>
              </a:ln>
            </p:spPr>
            <p:txBody>
              <a:bodyPr wrap="none" anchor="ctr"/>
              <a:lstStyle/>
              <a:p>
                <a:pPr eaLnBrk="0" hangingPunct="0"/>
                <a:endParaRPr lang="en-US"/>
              </a:p>
            </p:txBody>
          </p:sp>
          <p:sp>
            <p:nvSpPr>
              <p:cNvPr id="29768" name="Text Box 30"/>
              <p:cNvSpPr txBox="1">
                <a:spLocks noChangeArrowheads="1"/>
              </p:cNvSpPr>
              <p:nvPr/>
            </p:nvSpPr>
            <p:spPr bwMode="auto">
              <a:xfrm>
                <a:off x="2827" y="2924"/>
                <a:ext cx="1300" cy="250"/>
              </a:xfrm>
              <a:prstGeom prst="rect">
                <a:avLst/>
              </a:prstGeom>
              <a:noFill/>
              <a:ln w="9525">
                <a:noFill/>
                <a:miter lim="800000"/>
                <a:headEnd/>
                <a:tailEnd/>
              </a:ln>
            </p:spPr>
            <p:txBody>
              <a:bodyPr>
                <a:spAutoFit/>
              </a:bodyPr>
              <a:lstStyle/>
              <a:p>
                <a:pPr eaLnBrk="0" hangingPunct="0">
                  <a:spcBef>
                    <a:spcPct val="50000"/>
                  </a:spcBef>
                </a:pPr>
                <a:r>
                  <a:rPr lang="en-US" sz="2000">
                    <a:solidFill>
                      <a:srgbClr val="FF3300"/>
                    </a:solidFill>
                    <a:latin typeface="Calibri" pitchFamily="34" charset="0"/>
                  </a:rPr>
                  <a:t>counterexample</a:t>
                </a:r>
              </a:p>
            </p:txBody>
          </p:sp>
        </p:grpSp>
        <p:grpSp>
          <p:nvGrpSpPr>
            <p:cNvPr id="4" name="Group 31"/>
            <p:cNvGrpSpPr>
              <a:grpSpLocks/>
            </p:cNvGrpSpPr>
            <p:nvPr/>
          </p:nvGrpSpPr>
          <p:grpSpPr bwMode="auto">
            <a:xfrm>
              <a:off x="3424238" y="3608388"/>
              <a:ext cx="1144587" cy="1430337"/>
              <a:chOff x="2157" y="2273"/>
              <a:chExt cx="721" cy="901"/>
            </a:xfrm>
          </p:grpSpPr>
          <p:sp>
            <p:nvSpPr>
              <p:cNvPr id="29761" name="Line 32"/>
              <p:cNvSpPr>
                <a:spLocks noChangeShapeType="1"/>
              </p:cNvSpPr>
              <p:nvPr/>
            </p:nvSpPr>
            <p:spPr bwMode="auto">
              <a:xfrm flipH="1">
                <a:off x="2436" y="2273"/>
                <a:ext cx="442" cy="651"/>
              </a:xfrm>
              <a:prstGeom prst="line">
                <a:avLst/>
              </a:prstGeom>
              <a:noFill/>
              <a:ln w="9525">
                <a:solidFill>
                  <a:schemeClr val="tx1"/>
                </a:solidFill>
                <a:round/>
                <a:headEnd/>
                <a:tailEnd type="triangle" w="med" len="med"/>
              </a:ln>
            </p:spPr>
            <p:txBody>
              <a:bodyPr wrap="none" anchor="ctr"/>
              <a:lstStyle/>
              <a:p>
                <a:endParaRPr lang="en-US"/>
              </a:p>
            </p:txBody>
          </p:sp>
          <p:sp>
            <p:nvSpPr>
              <p:cNvPr id="29762" name="Text Box 33"/>
              <p:cNvSpPr txBox="1">
                <a:spLocks noChangeArrowheads="1"/>
              </p:cNvSpPr>
              <p:nvPr/>
            </p:nvSpPr>
            <p:spPr bwMode="auto">
              <a:xfrm>
                <a:off x="2157" y="2924"/>
                <a:ext cx="462" cy="250"/>
              </a:xfrm>
              <a:prstGeom prst="rect">
                <a:avLst/>
              </a:prstGeom>
              <a:noFill/>
              <a:ln w="9525">
                <a:noFill/>
                <a:miter lim="800000"/>
                <a:headEnd/>
                <a:tailEnd/>
              </a:ln>
            </p:spPr>
            <p:txBody>
              <a:bodyPr>
                <a:spAutoFit/>
              </a:bodyPr>
              <a:lstStyle/>
              <a:p>
                <a:pPr eaLnBrk="0" hangingPunct="0">
                  <a:spcBef>
                    <a:spcPct val="50000"/>
                  </a:spcBef>
                </a:pPr>
                <a:r>
                  <a:rPr lang="en-US" sz="2000">
                    <a:solidFill>
                      <a:srgbClr val="FF3300"/>
                    </a:solidFill>
                    <a:latin typeface="Calibri" pitchFamily="34" charset="0"/>
                  </a:rPr>
                  <a:t>yes</a:t>
                </a:r>
              </a:p>
            </p:txBody>
          </p:sp>
        </p:grpSp>
        <p:sp>
          <p:nvSpPr>
            <p:cNvPr id="1255458" name="Rectangle 34"/>
            <p:cNvSpPr>
              <a:spLocks noChangeArrowheads="1"/>
            </p:cNvSpPr>
            <p:nvPr/>
          </p:nvSpPr>
          <p:spPr bwMode="auto">
            <a:xfrm>
              <a:off x="6249988" y="2062163"/>
              <a:ext cx="1358900" cy="457200"/>
            </a:xfrm>
            <a:prstGeom prst="rect">
              <a:avLst/>
            </a:prstGeom>
            <a:noFill/>
            <a:ln w="9525">
              <a:noFill/>
              <a:miter lim="800000"/>
              <a:headEnd/>
              <a:tailEnd/>
            </a:ln>
          </p:spPr>
          <p:txBody>
            <a:bodyPr wrap="none">
              <a:spAutoFit/>
            </a:bodyPr>
            <a:lstStyle/>
            <a:p>
              <a:pPr eaLnBrk="0" hangingPunct="0"/>
              <a:r>
                <a:rPr lang="en-US" sz="2400" b="1">
                  <a:solidFill>
                    <a:srgbClr val="008000"/>
                  </a:solidFill>
                  <a:latin typeface="Symbol" pitchFamily="18" charset="2"/>
                </a:rPr>
                <a:t>F =</a:t>
              </a:r>
              <a:r>
                <a:rPr lang="en-US" sz="2400" b="1">
                  <a:solidFill>
                    <a:srgbClr val="008000"/>
                  </a:solidFill>
                  <a:latin typeface="Tahoma" pitchFamily="34" charset="0"/>
                </a:rPr>
                <a:t> </a:t>
              </a:r>
              <a:r>
                <a:rPr lang="en-US" sz="2400" b="1">
                  <a:solidFill>
                    <a:srgbClr val="008000"/>
                  </a:solidFill>
                  <a:latin typeface="Calibri" pitchFamily="34" charset="0"/>
                </a:rPr>
                <a:t>AG p</a:t>
              </a:r>
            </a:p>
          </p:txBody>
        </p:sp>
        <p:sp>
          <p:nvSpPr>
            <p:cNvPr id="1255459" name="Rectangle 35"/>
            <p:cNvSpPr>
              <a:spLocks noChangeArrowheads="1"/>
            </p:cNvSpPr>
            <p:nvPr/>
          </p:nvSpPr>
          <p:spPr bwMode="auto">
            <a:xfrm>
              <a:off x="6249988" y="2592388"/>
              <a:ext cx="2130425" cy="457200"/>
            </a:xfrm>
            <a:prstGeom prst="rect">
              <a:avLst/>
            </a:prstGeom>
            <a:noFill/>
            <a:ln w="9525">
              <a:noFill/>
              <a:miter lim="800000"/>
              <a:headEnd/>
              <a:tailEnd/>
            </a:ln>
          </p:spPr>
          <p:txBody>
            <a:bodyPr wrap="none">
              <a:spAutoFit/>
            </a:bodyPr>
            <a:lstStyle/>
            <a:p>
              <a:pPr eaLnBrk="0" hangingPunct="0"/>
              <a:r>
                <a:rPr lang="en-US" sz="2400" b="1">
                  <a:solidFill>
                    <a:srgbClr val="008000"/>
                  </a:solidFill>
                  <a:latin typeface="Calibri" pitchFamily="34" charset="0"/>
                </a:rPr>
                <a:t>AF p, EG p, EF p</a:t>
              </a:r>
            </a:p>
          </p:txBody>
        </p:sp>
        <p:sp>
          <p:nvSpPr>
            <p:cNvPr id="29729" name="Line 73"/>
            <p:cNvSpPr>
              <a:spLocks noChangeShapeType="1"/>
            </p:cNvSpPr>
            <p:nvPr/>
          </p:nvSpPr>
          <p:spPr bwMode="auto">
            <a:xfrm>
              <a:off x="5006975" y="1925638"/>
              <a:ext cx="0" cy="866775"/>
            </a:xfrm>
            <a:prstGeom prst="line">
              <a:avLst/>
            </a:prstGeom>
            <a:noFill/>
            <a:ln w="9525">
              <a:solidFill>
                <a:schemeClr val="tx1"/>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p:txBody>
          <a:bodyPr/>
          <a:lstStyle/>
          <a:p>
            <a:pPr>
              <a:defRPr/>
            </a:pPr>
            <a:fld id="{B8F2C6DB-8076-4556-8DA8-4AB9895575A2}" type="slidenum">
              <a:rPr lang="en-US"/>
              <a:pPr>
                <a:defRPr/>
              </a:pPr>
              <a:t>11</a:t>
            </a:fld>
            <a:endParaRPr lang="en-US" sz="1400"/>
          </a:p>
        </p:txBody>
      </p:sp>
      <p:sp>
        <p:nvSpPr>
          <p:cNvPr id="17" name="Date Placeholder 4"/>
          <p:cNvSpPr>
            <a:spLocks noGrp="1"/>
          </p:cNvSpPr>
          <p:nvPr>
            <p:ph type="dt" sz="quarter" idx="11"/>
          </p:nvPr>
        </p:nvSpPr>
        <p:spPr/>
        <p:txBody>
          <a:bodyPr/>
          <a:lstStyle/>
          <a:p>
            <a:pPr>
              <a:defRPr/>
            </a:pPr>
            <a:r>
              <a:rPr lang="en-US"/>
              <a:t>Computational Thinking</a:t>
            </a:r>
          </a:p>
        </p:txBody>
      </p:sp>
      <p:sp>
        <p:nvSpPr>
          <p:cNvPr id="18" name="Footer Placeholder 5"/>
          <p:cNvSpPr>
            <a:spLocks noGrp="1"/>
          </p:cNvSpPr>
          <p:nvPr>
            <p:ph type="ftr" sz="quarter" idx="12"/>
          </p:nvPr>
        </p:nvSpPr>
        <p:spPr/>
        <p:txBody>
          <a:bodyPr/>
          <a:lstStyle/>
          <a:p>
            <a:pPr>
              <a:defRPr/>
            </a:pPr>
            <a:r>
              <a:rPr lang="en-US"/>
              <a:t>Jeannette M. Wing</a:t>
            </a:r>
          </a:p>
        </p:txBody>
      </p:sp>
      <p:sp>
        <p:nvSpPr>
          <p:cNvPr id="33796" name="Rectangle 2"/>
          <p:cNvSpPr>
            <a:spLocks noGrp="1" noChangeArrowheads="1"/>
          </p:cNvSpPr>
          <p:nvPr>
            <p:ph type="title"/>
          </p:nvPr>
        </p:nvSpPr>
        <p:spPr>
          <a:xfrm>
            <a:off x="685800" y="57150"/>
            <a:ext cx="7772400" cy="685800"/>
          </a:xfrm>
        </p:spPr>
        <p:txBody>
          <a:bodyPr/>
          <a:lstStyle/>
          <a:p>
            <a:pPr algn="ctr"/>
            <a:r>
              <a:rPr lang="en-US" smtClean="0"/>
              <a:t>Model Checking in Biology</a:t>
            </a:r>
          </a:p>
        </p:txBody>
      </p:sp>
      <p:sp>
        <p:nvSpPr>
          <p:cNvPr id="1234955" name="Text Box 11"/>
          <p:cNvSpPr txBox="1">
            <a:spLocks noChangeArrowheads="1"/>
          </p:cNvSpPr>
          <p:nvPr/>
        </p:nvSpPr>
        <p:spPr bwMode="auto">
          <a:xfrm>
            <a:off x="4705350" y="4554538"/>
            <a:ext cx="4329113" cy="1431925"/>
          </a:xfrm>
          <a:prstGeom prst="rect">
            <a:avLst/>
          </a:prstGeom>
          <a:solidFill>
            <a:srgbClr val="FFFF00"/>
          </a:solidFill>
          <a:ln w="9525">
            <a:noFill/>
            <a:miter lim="800000"/>
            <a:headEnd/>
            <a:tailEnd/>
          </a:ln>
        </p:spPr>
        <p:txBody>
          <a:bodyPr wrap="none">
            <a:spAutoFit/>
          </a:bodyPr>
          <a:lstStyle/>
          <a:p>
            <a:pPr eaLnBrk="0" hangingPunct="0"/>
            <a:r>
              <a:rPr lang="en-US" sz="2200">
                <a:latin typeface="Calibri" pitchFamily="34" charset="0"/>
              </a:rPr>
              <a:t>Model checking can explore</a:t>
            </a:r>
          </a:p>
          <a:p>
            <a:pPr eaLnBrk="0" hangingPunct="0"/>
            <a:r>
              <a:rPr lang="en-US" sz="2200">
                <a:latin typeface="Calibri" pitchFamily="34" charset="0"/>
              </a:rPr>
              <a:t>state spaces as large as 2</a:t>
            </a:r>
            <a:r>
              <a:rPr lang="en-US" sz="2200" baseline="30000">
                <a:latin typeface="Calibri" pitchFamily="34" charset="0"/>
              </a:rPr>
              <a:t>76 </a:t>
            </a:r>
            <a:r>
              <a:rPr lang="en-US" sz="2200" baseline="30000">
                <a:latin typeface="Calibri" pitchFamily="34" charset="0"/>
                <a:sym typeface="Symbol" pitchFamily="18" charset="2"/>
              </a:rPr>
              <a:t> </a:t>
            </a:r>
            <a:r>
              <a:rPr lang="en-US" sz="2200">
                <a:latin typeface="Calibri" pitchFamily="34" charset="0"/>
              </a:rPr>
              <a:t>10</a:t>
            </a:r>
            <a:r>
              <a:rPr lang="en-US" sz="2200" baseline="30000">
                <a:latin typeface="Calibri" pitchFamily="34" charset="0"/>
              </a:rPr>
              <a:t>23</a:t>
            </a:r>
            <a:r>
              <a:rPr lang="en-US" sz="2200">
                <a:latin typeface="Calibri" pitchFamily="34" charset="0"/>
              </a:rPr>
              <a:t>,</a:t>
            </a:r>
            <a:br>
              <a:rPr lang="en-US" sz="2200">
                <a:latin typeface="Calibri" pitchFamily="34" charset="0"/>
              </a:rPr>
            </a:br>
            <a:r>
              <a:rPr lang="en-US" sz="2200">
                <a:latin typeface="Calibri" pitchFamily="34" charset="0"/>
              </a:rPr>
              <a:t>14 orders of magnitude greater than</a:t>
            </a:r>
            <a:br>
              <a:rPr lang="en-US" sz="2200">
                <a:latin typeface="Calibri" pitchFamily="34" charset="0"/>
              </a:rPr>
            </a:br>
            <a:r>
              <a:rPr lang="en-US" sz="2200">
                <a:latin typeface="Calibri" pitchFamily="34" charset="0"/>
              </a:rPr>
              <a:t>comparable techniques [LJ07].</a:t>
            </a:r>
            <a:r>
              <a:rPr lang="en-US" sz="2000">
                <a:latin typeface="Calibri" pitchFamily="34" charset="0"/>
              </a:rPr>
              <a:t> </a:t>
            </a:r>
          </a:p>
        </p:txBody>
      </p:sp>
      <p:grpSp>
        <p:nvGrpSpPr>
          <p:cNvPr id="2" name="Group 13"/>
          <p:cNvGrpSpPr>
            <a:grpSpLocks/>
          </p:cNvGrpSpPr>
          <p:nvPr/>
        </p:nvGrpSpPr>
        <p:grpSpPr bwMode="auto">
          <a:xfrm>
            <a:off x="0" y="1092200"/>
            <a:ext cx="5451475" cy="2654300"/>
            <a:chOff x="0" y="955"/>
            <a:chExt cx="3434" cy="1672"/>
          </a:xfrm>
        </p:grpSpPr>
        <p:pic>
          <p:nvPicPr>
            <p:cNvPr id="33806" name="Picture 5" descr="protein"/>
            <p:cNvPicPr>
              <a:picLocks noChangeAspect="1" noChangeArrowheads="1"/>
            </p:cNvPicPr>
            <p:nvPr/>
          </p:nvPicPr>
          <p:blipFill>
            <a:blip r:embed="rId3" cstate="print"/>
            <a:srcRect/>
            <a:stretch>
              <a:fillRect/>
            </a:stretch>
          </p:blipFill>
          <p:spPr bwMode="auto">
            <a:xfrm>
              <a:off x="0" y="1312"/>
              <a:ext cx="3434" cy="1315"/>
            </a:xfrm>
            <a:prstGeom prst="rect">
              <a:avLst/>
            </a:prstGeom>
            <a:noFill/>
            <a:ln w="9525">
              <a:noFill/>
              <a:miter lim="800000"/>
              <a:headEnd/>
              <a:tailEnd/>
            </a:ln>
          </p:spPr>
        </p:pic>
        <p:sp>
          <p:nvSpPr>
            <p:cNvPr id="33807" name="Text Box 8"/>
            <p:cNvSpPr txBox="1">
              <a:spLocks noChangeArrowheads="1"/>
            </p:cNvSpPr>
            <p:nvPr/>
          </p:nvSpPr>
          <p:spPr bwMode="auto">
            <a:xfrm>
              <a:off x="241" y="955"/>
              <a:ext cx="1793" cy="404"/>
            </a:xfrm>
            <a:prstGeom prst="rect">
              <a:avLst/>
            </a:prstGeom>
            <a:noFill/>
            <a:ln w="9525">
              <a:noFill/>
              <a:miter lim="800000"/>
              <a:headEnd/>
              <a:tailEnd/>
            </a:ln>
          </p:spPr>
          <p:txBody>
            <a:bodyPr wrap="none">
              <a:spAutoFit/>
            </a:bodyPr>
            <a:lstStyle/>
            <a:p>
              <a:pPr eaLnBrk="0" hangingPunct="0"/>
              <a:r>
                <a:rPr lang="en-US">
                  <a:latin typeface="Calibri" pitchFamily="34" charset="0"/>
                </a:rPr>
                <a:t>1. Finite State Machine </a:t>
              </a:r>
              <a:r>
                <a:rPr lang="en-US" b="1">
                  <a:solidFill>
                    <a:schemeClr val="hlink"/>
                  </a:solidFill>
                  <a:latin typeface="Calibri" pitchFamily="34" charset="0"/>
                </a:rPr>
                <a:t>M</a:t>
              </a:r>
              <a:r>
                <a:rPr lang="en-US">
                  <a:latin typeface="Calibri" pitchFamily="34" charset="0"/>
                </a:rPr>
                <a:t/>
              </a:r>
              <a:br>
                <a:rPr lang="en-US">
                  <a:latin typeface="Calibri" pitchFamily="34" charset="0"/>
                </a:rPr>
              </a:br>
              <a:r>
                <a:rPr lang="en-US">
                  <a:latin typeface="Calibri" pitchFamily="34" charset="0"/>
                </a:rPr>
                <a:t>represents 3-residue protein</a:t>
              </a:r>
            </a:p>
          </p:txBody>
        </p:sp>
        <p:sp>
          <p:nvSpPr>
            <p:cNvPr id="33808" name="Text Box 9"/>
            <p:cNvSpPr txBox="1">
              <a:spLocks noChangeArrowheads="1"/>
            </p:cNvSpPr>
            <p:nvPr/>
          </p:nvSpPr>
          <p:spPr bwMode="auto">
            <a:xfrm>
              <a:off x="2152" y="955"/>
              <a:ext cx="812" cy="460"/>
            </a:xfrm>
            <a:prstGeom prst="rect">
              <a:avLst/>
            </a:prstGeom>
            <a:noFill/>
            <a:ln w="9525">
              <a:noFill/>
              <a:miter lim="800000"/>
              <a:headEnd/>
              <a:tailEnd/>
            </a:ln>
          </p:spPr>
          <p:txBody>
            <a:bodyPr>
              <a:spAutoFit/>
            </a:bodyPr>
            <a:lstStyle/>
            <a:p>
              <a:pPr eaLnBrk="0" hangingPunct="0"/>
              <a:r>
                <a:rPr lang="en-US" sz="1400">
                  <a:latin typeface="Calibri" pitchFamily="34" charset="0"/>
                </a:rPr>
                <a:t>1’. BDD</a:t>
              </a:r>
              <a:br>
                <a:rPr lang="en-US" sz="1400">
                  <a:latin typeface="Calibri" pitchFamily="34" charset="0"/>
                </a:rPr>
              </a:br>
              <a:r>
                <a:rPr lang="en-US" sz="1400">
                  <a:latin typeface="Calibri" pitchFamily="34" charset="0"/>
                </a:rPr>
                <a:t>efficiently represents </a:t>
              </a:r>
              <a:r>
                <a:rPr lang="en-US" sz="1400">
                  <a:solidFill>
                    <a:srgbClr val="990099"/>
                  </a:solidFill>
                  <a:latin typeface="Calibri" pitchFamily="34" charset="0"/>
                </a:rPr>
                <a:t>M</a:t>
              </a:r>
            </a:p>
          </p:txBody>
        </p:sp>
        <p:sp>
          <p:nvSpPr>
            <p:cNvPr id="33809" name="Rectangle 12"/>
            <p:cNvSpPr>
              <a:spLocks noChangeArrowheads="1"/>
            </p:cNvSpPr>
            <p:nvPr/>
          </p:nvSpPr>
          <p:spPr bwMode="auto">
            <a:xfrm>
              <a:off x="164" y="955"/>
              <a:ext cx="2998" cy="1672"/>
            </a:xfrm>
            <a:prstGeom prst="rect">
              <a:avLst/>
            </a:prstGeom>
            <a:noFill/>
            <a:ln w="9525">
              <a:solidFill>
                <a:schemeClr val="tx1"/>
              </a:solidFill>
              <a:miter lim="800000"/>
              <a:headEnd/>
              <a:tailEnd/>
            </a:ln>
          </p:spPr>
          <p:txBody>
            <a:bodyPr wrap="none" anchor="ctr"/>
            <a:lstStyle/>
            <a:p>
              <a:pPr eaLnBrk="0" hangingPunct="0"/>
              <a:endParaRPr lang="en-US"/>
            </a:p>
          </p:txBody>
        </p:sp>
      </p:grpSp>
      <p:sp>
        <p:nvSpPr>
          <p:cNvPr id="1234954" name="Text Box 10"/>
          <p:cNvSpPr txBox="1">
            <a:spLocks noChangeArrowheads="1"/>
          </p:cNvSpPr>
          <p:nvPr/>
        </p:nvSpPr>
        <p:spPr bwMode="auto">
          <a:xfrm>
            <a:off x="5156200" y="1092200"/>
            <a:ext cx="3735388" cy="2938463"/>
          </a:xfrm>
          <a:prstGeom prst="rect">
            <a:avLst/>
          </a:prstGeom>
          <a:noFill/>
          <a:ln w="9525">
            <a:solidFill>
              <a:schemeClr val="tx1"/>
            </a:solidFill>
            <a:miter lim="800000"/>
            <a:headEnd/>
            <a:tailEnd/>
          </a:ln>
        </p:spPr>
        <p:txBody>
          <a:bodyPr wrap="none">
            <a:spAutoFit/>
          </a:bodyPr>
          <a:lstStyle/>
          <a:p>
            <a:pPr eaLnBrk="0" hangingPunct="0"/>
            <a:r>
              <a:rPr lang="en-US">
                <a:latin typeface="Calibri" pitchFamily="34" charset="0"/>
              </a:rPr>
              <a:t>2. Temporal Logic Formula </a:t>
            </a:r>
            <a:r>
              <a:rPr lang="en-US" sz="2400" b="1">
                <a:solidFill>
                  <a:srgbClr val="008000"/>
                </a:solidFill>
                <a:sym typeface="Symbol" pitchFamily="18" charset="2"/>
              </a:rPr>
              <a:t></a:t>
            </a:r>
            <a:r>
              <a:rPr lang="en-US" sz="2400">
                <a:latin typeface="Calibri" pitchFamily="34" charset="0"/>
              </a:rPr>
              <a:t/>
            </a:r>
            <a:br>
              <a:rPr lang="en-US" sz="2400">
                <a:latin typeface="Calibri" pitchFamily="34" charset="0"/>
              </a:rPr>
            </a:br>
            <a:r>
              <a:rPr lang="en-US">
                <a:latin typeface="Calibri" pitchFamily="34" charset="0"/>
              </a:rPr>
              <a:t>     a. Will the protein end up in a</a:t>
            </a:r>
            <a:br>
              <a:rPr lang="en-US">
                <a:latin typeface="Calibri" pitchFamily="34" charset="0"/>
              </a:rPr>
            </a:br>
            <a:r>
              <a:rPr lang="en-US">
                <a:latin typeface="Calibri" pitchFamily="34" charset="0"/>
              </a:rPr>
              <a:t>          particular configuration?</a:t>
            </a:r>
            <a:br>
              <a:rPr lang="en-US">
                <a:latin typeface="Calibri" pitchFamily="34" charset="0"/>
              </a:rPr>
            </a:br>
            <a:r>
              <a:rPr lang="en-US">
                <a:latin typeface="Calibri" pitchFamily="34" charset="0"/>
              </a:rPr>
              <a:t>     b. Will the second residue fold</a:t>
            </a:r>
            <a:br>
              <a:rPr lang="en-US">
                <a:latin typeface="Calibri" pitchFamily="34" charset="0"/>
              </a:rPr>
            </a:br>
            <a:r>
              <a:rPr lang="en-US">
                <a:latin typeface="Calibri" pitchFamily="34" charset="0"/>
              </a:rPr>
              <a:t>          before the first one?</a:t>
            </a:r>
            <a:br>
              <a:rPr lang="en-US">
                <a:latin typeface="Calibri" pitchFamily="34" charset="0"/>
              </a:rPr>
            </a:br>
            <a:r>
              <a:rPr lang="en-US">
                <a:latin typeface="Calibri" pitchFamily="34" charset="0"/>
              </a:rPr>
              <a:t>     c. Will the protein fold within </a:t>
            </a:r>
            <a:r>
              <a:rPr lang="en-US" i="1">
                <a:latin typeface="Calibri" pitchFamily="34" charset="0"/>
              </a:rPr>
              <a:t>t</a:t>
            </a:r>
            <a:r>
              <a:rPr lang="en-US">
                <a:latin typeface="Calibri" pitchFamily="34" charset="0"/>
              </a:rPr>
              <a:t> ms?</a:t>
            </a:r>
            <a:br>
              <a:rPr lang="en-US">
                <a:latin typeface="Calibri" pitchFamily="34" charset="0"/>
              </a:rPr>
            </a:br>
            <a:r>
              <a:rPr lang="en-US">
                <a:latin typeface="Calibri" pitchFamily="34" charset="0"/>
              </a:rPr>
              <a:t>     d. What is the probability that (c)?</a:t>
            </a:r>
          </a:p>
          <a:p>
            <a:pPr eaLnBrk="0" hangingPunct="0"/>
            <a:endParaRPr lang="en-US">
              <a:latin typeface="Calibri" pitchFamily="34" charset="0"/>
            </a:endParaRPr>
          </a:p>
          <a:p>
            <a:pPr eaLnBrk="0" hangingPunct="0"/>
            <a:endParaRPr lang="en-US">
              <a:latin typeface="Calibri" pitchFamily="34" charset="0"/>
            </a:endParaRPr>
          </a:p>
          <a:p>
            <a:pPr eaLnBrk="0" hangingPunct="0"/>
            <a:endParaRPr lang="en-US">
              <a:solidFill>
                <a:schemeClr val="hlink"/>
              </a:solidFill>
              <a:latin typeface="Calibri" pitchFamily="34" charset="0"/>
            </a:endParaRPr>
          </a:p>
        </p:txBody>
      </p:sp>
      <p:sp>
        <p:nvSpPr>
          <p:cNvPr id="1234958" name="Text Box 14"/>
          <p:cNvSpPr txBox="1">
            <a:spLocks noChangeArrowheads="1"/>
          </p:cNvSpPr>
          <p:nvPr/>
        </p:nvSpPr>
        <p:spPr bwMode="auto">
          <a:xfrm>
            <a:off x="2755900" y="719138"/>
            <a:ext cx="3898900" cy="366712"/>
          </a:xfrm>
          <a:prstGeom prst="rect">
            <a:avLst/>
          </a:prstGeom>
          <a:solidFill>
            <a:srgbClr val="FFFF00"/>
          </a:solidFill>
          <a:ln w="9525">
            <a:noFill/>
            <a:miter lim="800000"/>
            <a:headEnd/>
            <a:tailEnd/>
          </a:ln>
        </p:spPr>
        <p:txBody>
          <a:bodyPr wrap="none">
            <a:spAutoFit/>
          </a:bodyPr>
          <a:lstStyle/>
          <a:p>
            <a:pPr eaLnBrk="0" hangingPunct="0"/>
            <a:r>
              <a:rPr lang="en-US">
                <a:latin typeface="Calibri" pitchFamily="34" charset="0"/>
              </a:rPr>
              <a:t>Goal: Predict Rate of Folding of Proteins</a:t>
            </a:r>
          </a:p>
        </p:txBody>
      </p:sp>
      <p:sp>
        <p:nvSpPr>
          <p:cNvPr id="1234959" name="Text Box 15" descr="25%"/>
          <p:cNvSpPr txBox="1">
            <a:spLocks noChangeArrowheads="1"/>
          </p:cNvSpPr>
          <p:nvPr/>
        </p:nvSpPr>
        <p:spPr bwMode="auto">
          <a:xfrm>
            <a:off x="193675" y="3663950"/>
            <a:ext cx="4962525" cy="366713"/>
          </a:xfrm>
          <a:prstGeom prst="rect">
            <a:avLst/>
          </a:prstGeom>
          <a:pattFill prst="pct25">
            <a:fgClr>
              <a:schemeClr val="hlink"/>
            </a:fgClr>
            <a:bgClr>
              <a:schemeClr val="bg1"/>
            </a:bgClr>
          </a:pattFill>
          <a:ln w="9525">
            <a:noFill/>
            <a:miter lim="800000"/>
            <a:headEnd/>
            <a:tailEnd/>
          </a:ln>
        </p:spPr>
        <p:txBody>
          <a:bodyPr>
            <a:spAutoFit/>
          </a:bodyPr>
          <a:lstStyle/>
          <a:p>
            <a:pPr eaLnBrk="0" hangingPunct="0"/>
            <a:r>
              <a:rPr lang="en-US">
                <a:latin typeface="Calibri" pitchFamily="34" charset="0"/>
              </a:rPr>
              <a:t>Method easily handles proteins up to 76 residues.</a:t>
            </a:r>
          </a:p>
        </p:txBody>
      </p:sp>
      <p:sp>
        <p:nvSpPr>
          <p:cNvPr id="1234960" name="Rectangle 16" descr="25%"/>
          <p:cNvSpPr>
            <a:spLocks noChangeArrowheads="1"/>
          </p:cNvSpPr>
          <p:nvPr/>
        </p:nvSpPr>
        <p:spPr bwMode="auto">
          <a:xfrm>
            <a:off x="5427663" y="3146425"/>
            <a:ext cx="3284537" cy="641350"/>
          </a:xfrm>
          <a:prstGeom prst="rect">
            <a:avLst/>
          </a:prstGeom>
          <a:pattFill prst="pct25">
            <a:fgClr>
              <a:srgbClr val="008000"/>
            </a:fgClr>
            <a:bgClr>
              <a:schemeClr val="bg1"/>
            </a:bgClr>
          </a:pattFill>
          <a:ln w="9525">
            <a:noFill/>
            <a:miter lim="800000"/>
            <a:headEnd/>
            <a:tailEnd/>
          </a:ln>
        </p:spPr>
        <p:txBody>
          <a:bodyPr wrap="none">
            <a:spAutoFit/>
          </a:bodyPr>
          <a:lstStyle/>
          <a:p>
            <a:pPr eaLnBrk="0" hangingPunct="0"/>
            <a:r>
              <a:rPr lang="en-US">
                <a:latin typeface="Calibri" pitchFamily="34" charset="0"/>
              </a:rPr>
              <a:t>e. Does the state </a:t>
            </a:r>
            <a:r>
              <a:rPr lang="en-US" i="1">
                <a:latin typeface="Calibri" pitchFamily="34" charset="0"/>
              </a:rPr>
              <a:t>s</a:t>
            </a:r>
            <a:r>
              <a:rPr lang="en-US">
                <a:latin typeface="Calibri" pitchFamily="34" charset="0"/>
              </a:rPr>
              <a:t> have </a:t>
            </a:r>
            <a:r>
              <a:rPr lang="en-US" i="1">
                <a:latin typeface="Calibri" pitchFamily="34" charset="0"/>
              </a:rPr>
              <a:t>k</a:t>
            </a:r>
            <a:r>
              <a:rPr lang="en-US">
                <a:latin typeface="Calibri" pitchFamily="34" charset="0"/>
              </a:rPr>
              <a:t> folded</a:t>
            </a:r>
            <a:br>
              <a:rPr lang="en-US">
                <a:latin typeface="Calibri" pitchFamily="34" charset="0"/>
              </a:rPr>
            </a:br>
            <a:r>
              <a:rPr lang="en-US">
                <a:latin typeface="Calibri" pitchFamily="34" charset="0"/>
              </a:rPr>
              <a:t>         residues and have energy </a:t>
            </a:r>
            <a:r>
              <a:rPr lang="en-US" i="1">
                <a:latin typeface="Calibri" pitchFamily="34" charset="0"/>
              </a:rPr>
              <a:t>c</a:t>
            </a:r>
            <a:r>
              <a:rPr lang="en-US">
                <a:latin typeface="Calibri" pitchFamily="34" charset="0"/>
              </a:rPr>
              <a:t>?</a:t>
            </a:r>
          </a:p>
        </p:txBody>
      </p:sp>
      <p:grpSp>
        <p:nvGrpSpPr>
          <p:cNvPr id="3" name="Group 19"/>
          <p:cNvGrpSpPr>
            <a:grpSpLocks/>
          </p:cNvGrpSpPr>
          <p:nvPr/>
        </p:nvGrpSpPr>
        <p:grpSpPr bwMode="auto">
          <a:xfrm>
            <a:off x="125413" y="4030663"/>
            <a:ext cx="5695950" cy="2779712"/>
            <a:chOff x="79" y="2539"/>
            <a:chExt cx="3588" cy="1751"/>
          </a:xfrm>
        </p:grpSpPr>
        <p:pic>
          <p:nvPicPr>
            <p:cNvPr id="33804" name="Picture 17" descr="energy"/>
            <p:cNvPicPr>
              <a:picLocks noChangeAspect="1" noChangeArrowheads="1"/>
            </p:cNvPicPr>
            <p:nvPr/>
          </p:nvPicPr>
          <p:blipFill>
            <a:blip r:embed="rId4" cstate="print"/>
            <a:srcRect/>
            <a:stretch>
              <a:fillRect/>
            </a:stretch>
          </p:blipFill>
          <p:spPr bwMode="auto">
            <a:xfrm>
              <a:off x="122" y="2539"/>
              <a:ext cx="2717" cy="1541"/>
            </a:xfrm>
            <a:prstGeom prst="rect">
              <a:avLst/>
            </a:prstGeom>
            <a:pattFill prst="pct25">
              <a:fgClr>
                <a:srgbClr val="FF0000"/>
              </a:fgClr>
              <a:bgClr>
                <a:srgbClr val="FFFFFF"/>
              </a:bgClr>
            </a:pattFill>
            <a:ln w="9525">
              <a:noFill/>
              <a:miter lim="800000"/>
              <a:headEnd/>
              <a:tailEnd/>
            </a:ln>
          </p:spPr>
        </p:pic>
        <p:sp>
          <p:nvSpPr>
            <p:cNvPr id="33805" name="Text Box 18" descr="25%"/>
            <p:cNvSpPr txBox="1">
              <a:spLocks noChangeArrowheads="1"/>
            </p:cNvSpPr>
            <p:nvPr/>
          </p:nvSpPr>
          <p:spPr bwMode="auto">
            <a:xfrm>
              <a:off x="79" y="4059"/>
              <a:ext cx="3588" cy="231"/>
            </a:xfrm>
            <a:prstGeom prst="rect">
              <a:avLst/>
            </a:prstGeom>
            <a:pattFill prst="pct25">
              <a:fgClr>
                <a:srgbClr val="FF0000"/>
              </a:fgClr>
              <a:bgClr>
                <a:schemeClr val="bg1"/>
              </a:bgClr>
            </a:pattFill>
            <a:ln w="9525">
              <a:noFill/>
              <a:miter lim="800000"/>
              <a:headEnd/>
              <a:tailEnd/>
            </a:ln>
          </p:spPr>
          <p:txBody>
            <a:bodyPr>
              <a:spAutoFit/>
            </a:bodyPr>
            <a:lstStyle/>
            <a:p>
              <a:pPr eaLnBrk="0" hangingPunct="0"/>
              <a:r>
                <a:rPr lang="en-US">
                  <a:latin typeface="Calibri" pitchFamily="34" charset="0"/>
                </a:rPr>
                <a:t>Energy Profile for FKBP-12, Computed via  Method</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988A5CA-7600-4DDA-A691-0B25C022290D}" type="slidenum">
              <a:rPr lang="en-US"/>
              <a:pPr>
                <a:defRPr/>
              </a:pPr>
              <a:t>12</a:t>
            </a:fld>
            <a:endParaRPr lang="en-US" sz="1400"/>
          </a:p>
        </p:txBody>
      </p:sp>
      <p:sp>
        <p:nvSpPr>
          <p:cNvPr id="5" name="Date Placeholder 4"/>
          <p:cNvSpPr>
            <a:spLocks noGrp="1"/>
          </p:cNvSpPr>
          <p:nvPr>
            <p:ph type="dt" sz="quarter" idx="11"/>
          </p:nvPr>
        </p:nvSpPr>
        <p:spPr/>
        <p:txBody>
          <a:bodyPr/>
          <a:lstStyle/>
          <a:p>
            <a:pPr>
              <a:defRPr/>
            </a:pPr>
            <a:r>
              <a:rPr lang="en-US"/>
              <a:t>Computational Thinking</a:t>
            </a:r>
          </a:p>
        </p:txBody>
      </p:sp>
      <p:sp>
        <p:nvSpPr>
          <p:cNvPr id="6" name="Footer Placeholder 5"/>
          <p:cNvSpPr>
            <a:spLocks noGrp="1"/>
          </p:cNvSpPr>
          <p:nvPr>
            <p:ph type="ftr" sz="quarter" idx="12"/>
          </p:nvPr>
        </p:nvSpPr>
        <p:spPr/>
        <p:txBody>
          <a:bodyPr/>
          <a:lstStyle/>
          <a:p>
            <a:pPr>
              <a:defRPr/>
            </a:pPr>
            <a:r>
              <a:rPr lang="en-US"/>
              <a:t>Jeannette M. Wing</a:t>
            </a:r>
          </a:p>
        </p:txBody>
      </p:sp>
      <p:sp>
        <p:nvSpPr>
          <p:cNvPr id="35844" name="Rectangle 2"/>
          <p:cNvSpPr>
            <a:spLocks noGrp="1" noChangeArrowheads="1"/>
          </p:cNvSpPr>
          <p:nvPr>
            <p:ph type="body" idx="1"/>
          </p:nvPr>
        </p:nvSpPr>
        <p:spPr/>
        <p:txBody>
          <a:bodyPr/>
          <a:lstStyle/>
          <a:p>
            <a:pPr algn="ctr">
              <a:buFontTx/>
              <a:buNone/>
            </a:pPr>
            <a:endParaRPr lang="en-US" sz="3600" smtClean="0"/>
          </a:p>
          <a:p>
            <a:pPr algn="ctr">
              <a:buFontTx/>
              <a:buNone/>
            </a:pPr>
            <a:endParaRPr lang="en-US" sz="3600" smtClean="0"/>
          </a:p>
          <a:p>
            <a:pPr algn="ctr">
              <a:buFontTx/>
              <a:buNone/>
            </a:pPr>
            <a:r>
              <a:rPr lang="en-US" sz="3600" smtClean="0"/>
              <a:t>One Computational Method,</a:t>
            </a:r>
          </a:p>
          <a:p>
            <a:pPr algn="ctr">
              <a:buFontTx/>
              <a:buNone/>
            </a:pPr>
            <a:r>
              <a:rPr lang="en-US" sz="3600" smtClean="0"/>
              <a:t>Many Disciplines</a:t>
            </a:r>
          </a:p>
        </p:txBody>
      </p:sp>
      <p:sp>
        <p:nvSpPr>
          <p:cNvPr id="1295364" name="Text Box 4"/>
          <p:cNvSpPr txBox="1">
            <a:spLocks noChangeArrowheads="1"/>
          </p:cNvSpPr>
          <p:nvPr/>
        </p:nvSpPr>
        <p:spPr bwMode="auto">
          <a:xfrm>
            <a:off x="1831975" y="4886325"/>
            <a:ext cx="5434013" cy="366713"/>
          </a:xfrm>
          <a:prstGeom prst="rect">
            <a:avLst/>
          </a:prstGeom>
          <a:noFill/>
          <a:ln w="9525">
            <a:noFill/>
            <a:miter lim="800000"/>
            <a:headEnd/>
            <a:tailEnd/>
          </a:ln>
        </p:spPr>
        <p:txBody>
          <a:bodyPr wrap="none">
            <a:spAutoFit/>
          </a:bodyPr>
          <a:lstStyle/>
          <a:p>
            <a:pPr algn="ctr" eaLnBrk="0" hangingPunct="0"/>
            <a:r>
              <a:rPr lang="en-US">
                <a:latin typeface="Calibri" pitchFamily="34" charset="0"/>
              </a:rPr>
              <a:t>Machine Learning has transformed the field of Statistics.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0"/>
          </p:nvPr>
        </p:nvSpPr>
        <p:spPr/>
        <p:txBody>
          <a:bodyPr/>
          <a:lstStyle/>
          <a:p>
            <a:pPr>
              <a:defRPr/>
            </a:pPr>
            <a:fld id="{F313A27C-D52A-49CF-8CF6-220CC41EAC9F}" type="slidenum">
              <a:rPr lang="en-US"/>
              <a:pPr>
                <a:defRPr/>
              </a:pPr>
              <a:t>13</a:t>
            </a:fld>
            <a:endParaRPr lang="en-US" sz="1400"/>
          </a:p>
        </p:txBody>
      </p:sp>
      <p:sp>
        <p:nvSpPr>
          <p:cNvPr id="25" name="Date Placeholder 4"/>
          <p:cNvSpPr>
            <a:spLocks noGrp="1"/>
          </p:cNvSpPr>
          <p:nvPr>
            <p:ph type="dt" sz="quarter" idx="11"/>
          </p:nvPr>
        </p:nvSpPr>
        <p:spPr/>
        <p:txBody>
          <a:bodyPr/>
          <a:lstStyle/>
          <a:p>
            <a:pPr>
              <a:defRPr/>
            </a:pPr>
            <a:r>
              <a:rPr lang="en-US"/>
              <a:t>Computational Thinking</a:t>
            </a:r>
          </a:p>
        </p:txBody>
      </p:sp>
      <p:sp>
        <p:nvSpPr>
          <p:cNvPr id="26" name="Footer Placeholder 5"/>
          <p:cNvSpPr>
            <a:spLocks noGrp="1"/>
          </p:cNvSpPr>
          <p:nvPr>
            <p:ph type="ftr" sz="quarter" idx="12"/>
          </p:nvPr>
        </p:nvSpPr>
        <p:spPr/>
        <p:txBody>
          <a:bodyPr/>
          <a:lstStyle/>
          <a:p>
            <a:pPr>
              <a:defRPr/>
            </a:pPr>
            <a:r>
              <a:rPr lang="en-US"/>
              <a:t>Jeannette M. Wing</a:t>
            </a:r>
          </a:p>
        </p:txBody>
      </p:sp>
      <p:sp>
        <p:nvSpPr>
          <p:cNvPr id="37892" name="Rectangle 2"/>
          <p:cNvSpPr>
            <a:spLocks noGrp="1" noChangeArrowheads="1"/>
          </p:cNvSpPr>
          <p:nvPr>
            <p:ph type="title"/>
          </p:nvPr>
        </p:nvSpPr>
        <p:spPr/>
        <p:txBody>
          <a:bodyPr/>
          <a:lstStyle/>
          <a:p>
            <a:pPr algn="ctr"/>
            <a:r>
              <a:rPr lang="en-US" smtClean="0"/>
              <a:t>Machine Learning in the Sciences</a:t>
            </a:r>
          </a:p>
        </p:txBody>
      </p:sp>
      <p:grpSp>
        <p:nvGrpSpPr>
          <p:cNvPr id="2" name="Group 72"/>
          <p:cNvGrpSpPr>
            <a:grpSpLocks/>
          </p:cNvGrpSpPr>
          <p:nvPr/>
        </p:nvGrpSpPr>
        <p:grpSpPr bwMode="auto">
          <a:xfrm>
            <a:off x="9525" y="4503738"/>
            <a:ext cx="8534400" cy="2371725"/>
            <a:chOff x="6" y="2837"/>
            <a:chExt cx="5376" cy="1494"/>
          </a:xfrm>
        </p:grpSpPr>
        <p:sp>
          <p:nvSpPr>
            <p:cNvPr id="37910" name="Text Box 52"/>
            <p:cNvSpPr txBox="1">
              <a:spLocks noChangeArrowheads="1"/>
            </p:cNvSpPr>
            <p:nvPr/>
          </p:nvSpPr>
          <p:spPr bwMode="auto">
            <a:xfrm>
              <a:off x="13" y="2837"/>
              <a:ext cx="1853" cy="135"/>
            </a:xfrm>
            <a:prstGeom prst="rect">
              <a:avLst/>
            </a:prstGeom>
            <a:noFill/>
            <a:ln w="9525">
              <a:noFill/>
              <a:miter lim="800000"/>
              <a:headEnd/>
              <a:tailEnd/>
            </a:ln>
          </p:spPr>
          <p:txBody>
            <a:bodyPr>
              <a:spAutoFit/>
            </a:bodyPr>
            <a:lstStyle/>
            <a:p>
              <a:pPr algn="r" eaLnBrk="0" hangingPunct="0">
                <a:spcBef>
                  <a:spcPct val="50000"/>
                </a:spcBef>
              </a:pPr>
              <a:r>
                <a:rPr lang="en-US" sz="800">
                  <a:latin typeface="Calibri" pitchFamily="34" charset="0"/>
                </a:rPr>
                <a:t>Credit: LiveScience</a:t>
              </a:r>
            </a:p>
          </p:txBody>
        </p:sp>
        <p:sp>
          <p:nvSpPr>
            <p:cNvPr id="37911" name="Rectangle 46"/>
            <p:cNvSpPr>
              <a:spLocks noChangeArrowheads="1"/>
            </p:cNvSpPr>
            <p:nvPr/>
          </p:nvSpPr>
          <p:spPr bwMode="auto">
            <a:xfrm>
              <a:off x="1830" y="3730"/>
              <a:ext cx="3552" cy="442"/>
            </a:xfrm>
            <a:prstGeom prst="rect">
              <a:avLst/>
            </a:prstGeom>
            <a:noFill/>
            <a:ln w="9525">
              <a:noFill/>
              <a:miter lim="800000"/>
              <a:headEnd/>
              <a:tailEnd/>
            </a:ln>
          </p:spPr>
          <p:txBody>
            <a:bodyPr>
              <a:spAutoFit/>
            </a:bodyPr>
            <a:lstStyle/>
            <a:p>
              <a:pPr eaLnBrk="0" hangingPunct="0"/>
              <a:r>
                <a:rPr lang="en-US" sz="2000">
                  <a:latin typeface="Calibri" pitchFamily="34" charset="0"/>
                </a:rPr>
                <a:t>- fMRI data analysis to understand language</a:t>
              </a:r>
              <a:br>
                <a:rPr lang="en-US" sz="2000">
                  <a:latin typeface="Calibri" pitchFamily="34" charset="0"/>
                </a:rPr>
              </a:br>
              <a:r>
                <a:rPr lang="en-US" sz="2000">
                  <a:latin typeface="Calibri" pitchFamily="34" charset="0"/>
                </a:rPr>
                <a:t>   via machine learning</a:t>
              </a:r>
            </a:p>
          </p:txBody>
        </p:sp>
        <p:pic>
          <p:nvPicPr>
            <p:cNvPr id="37912" name="Picture 47" descr="Brain fMRI"/>
            <p:cNvPicPr>
              <a:picLocks noChangeAspect="1" noChangeArrowheads="1"/>
            </p:cNvPicPr>
            <p:nvPr/>
          </p:nvPicPr>
          <p:blipFill>
            <a:blip r:embed="rId2" cstate="print"/>
            <a:srcRect t="8652"/>
            <a:stretch>
              <a:fillRect/>
            </a:stretch>
          </p:blipFill>
          <p:spPr bwMode="auto">
            <a:xfrm>
              <a:off x="6" y="2987"/>
              <a:ext cx="1877" cy="1344"/>
            </a:xfrm>
            <a:prstGeom prst="rect">
              <a:avLst/>
            </a:prstGeom>
            <a:noFill/>
            <a:ln w="9525">
              <a:noFill/>
              <a:miter lim="800000"/>
              <a:headEnd/>
              <a:tailEnd/>
            </a:ln>
          </p:spPr>
        </p:pic>
        <p:sp>
          <p:nvSpPr>
            <p:cNvPr id="37913" name="Text Box 61"/>
            <p:cNvSpPr txBox="1">
              <a:spLocks noChangeArrowheads="1"/>
            </p:cNvSpPr>
            <p:nvPr/>
          </p:nvSpPr>
          <p:spPr bwMode="auto">
            <a:xfrm>
              <a:off x="1915" y="3406"/>
              <a:ext cx="1254" cy="288"/>
            </a:xfrm>
            <a:prstGeom prst="rect">
              <a:avLst/>
            </a:prstGeom>
            <a:solidFill>
              <a:srgbClr val="FFFF00"/>
            </a:solidFill>
            <a:ln w="9525">
              <a:noFill/>
              <a:miter lim="800000"/>
              <a:headEnd/>
              <a:tailEnd/>
            </a:ln>
          </p:spPr>
          <p:txBody>
            <a:bodyPr wrap="none">
              <a:spAutoFit/>
            </a:bodyPr>
            <a:lstStyle/>
            <a:p>
              <a:pPr eaLnBrk="0" hangingPunct="0"/>
              <a:r>
                <a:rPr lang="en-US" sz="2400">
                  <a:latin typeface="Calibri" pitchFamily="34" charset="0"/>
                </a:rPr>
                <a:t>Neurosciences</a:t>
              </a:r>
            </a:p>
          </p:txBody>
        </p:sp>
      </p:grpSp>
      <p:grpSp>
        <p:nvGrpSpPr>
          <p:cNvPr id="3" name="Group 70"/>
          <p:cNvGrpSpPr>
            <a:grpSpLocks/>
          </p:cNvGrpSpPr>
          <p:nvPr/>
        </p:nvGrpSpPr>
        <p:grpSpPr bwMode="auto">
          <a:xfrm>
            <a:off x="-6350" y="923925"/>
            <a:ext cx="9150350" cy="1758950"/>
            <a:chOff x="-4" y="582"/>
            <a:chExt cx="5764" cy="1108"/>
          </a:xfrm>
        </p:grpSpPr>
        <p:sp>
          <p:nvSpPr>
            <p:cNvPr id="37905" name="Text Box 44"/>
            <p:cNvSpPr txBox="1">
              <a:spLocks noChangeArrowheads="1"/>
            </p:cNvSpPr>
            <p:nvPr/>
          </p:nvSpPr>
          <p:spPr bwMode="auto">
            <a:xfrm>
              <a:off x="3741" y="1522"/>
              <a:ext cx="1352" cy="135"/>
            </a:xfrm>
            <a:prstGeom prst="rect">
              <a:avLst/>
            </a:prstGeom>
            <a:noFill/>
            <a:ln w="9525">
              <a:noFill/>
              <a:miter lim="800000"/>
              <a:headEnd/>
              <a:tailEnd/>
            </a:ln>
          </p:spPr>
          <p:txBody>
            <a:bodyPr>
              <a:spAutoFit/>
            </a:bodyPr>
            <a:lstStyle/>
            <a:p>
              <a:pPr eaLnBrk="0" hangingPunct="0"/>
              <a:r>
                <a:rPr lang="en-US" sz="800">
                  <a:latin typeface="Calibri" pitchFamily="34" charset="0"/>
                </a:rPr>
                <a:t>Credit: SDSS</a:t>
              </a:r>
              <a:endParaRPr lang="en-US">
                <a:latin typeface="Calibri" pitchFamily="34" charset="0"/>
              </a:endParaRPr>
            </a:p>
          </p:txBody>
        </p:sp>
        <p:sp>
          <p:nvSpPr>
            <p:cNvPr id="37906" name="Rectangle 42"/>
            <p:cNvSpPr>
              <a:spLocks noChangeArrowheads="1"/>
            </p:cNvSpPr>
            <p:nvPr/>
          </p:nvSpPr>
          <p:spPr bwMode="auto">
            <a:xfrm>
              <a:off x="-4" y="780"/>
              <a:ext cx="4248" cy="750"/>
            </a:xfrm>
            <a:prstGeom prst="rect">
              <a:avLst/>
            </a:prstGeom>
            <a:noFill/>
            <a:ln w="9525">
              <a:noFill/>
              <a:miter lim="800000"/>
              <a:headEnd/>
              <a:tailEnd/>
            </a:ln>
          </p:spPr>
          <p:txBody>
            <a:bodyPr>
              <a:spAutoFit/>
            </a:bodyPr>
            <a:lstStyle/>
            <a:p>
              <a:pPr eaLnBrk="0" hangingPunct="0"/>
              <a:r>
                <a:rPr lang="en-US">
                  <a:latin typeface="Calibri" pitchFamily="34" charset="0"/>
                </a:rPr>
                <a:t>- Brown dwarfs and fossil galaxies discovery</a:t>
              </a:r>
              <a:br>
                <a:rPr lang="en-US">
                  <a:latin typeface="Calibri" pitchFamily="34" charset="0"/>
                </a:rPr>
              </a:br>
              <a:r>
                <a:rPr lang="en-US">
                  <a:latin typeface="Calibri" pitchFamily="34" charset="0"/>
                </a:rPr>
                <a:t>     via machine learning, data mining, data federation</a:t>
              </a:r>
              <a:br>
                <a:rPr lang="en-US">
                  <a:latin typeface="Calibri" pitchFamily="34" charset="0"/>
                </a:rPr>
              </a:br>
              <a:r>
                <a:rPr lang="en-US">
                  <a:latin typeface="Calibri" pitchFamily="34" charset="0"/>
                </a:rPr>
                <a:t>- Very large multi-dimensional datasets analysis</a:t>
              </a:r>
              <a:br>
                <a:rPr lang="en-US">
                  <a:latin typeface="Calibri" pitchFamily="34" charset="0"/>
                </a:rPr>
              </a:br>
              <a:r>
                <a:rPr lang="en-US">
                  <a:latin typeface="Calibri" pitchFamily="34" charset="0"/>
                </a:rPr>
                <a:t>      using KD-trees</a:t>
              </a:r>
            </a:p>
          </p:txBody>
        </p:sp>
        <p:pic>
          <p:nvPicPr>
            <p:cNvPr id="37907" name="Picture 43" descr="Soan Digital Sky Survey"/>
            <p:cNvPicPr>
              <a:picLocks noChangeAspect="1" noChangeArrowheads="1"/>
            </p:cNvPicPr>
            <p:nvPr/>
          </p:nvPicPr>
          <p:blipFill>
            <a:blip r:embed="rId3" cstate="print"/>
            <a:srcRect/>
            <a:stretch>
              <a:fillRect/>
            </a:stretch>
          </p:blipFill>
          <p:spPr bwMode="auto">
            <a:xfrm>
              <a:off x="3714" y="582"/>
              <a:ext cx="1808" cy="904"/>
            </a:xfrm>
            <a:prstGeom prst="rect">
              <a:avLst/>
            </a:prstGeom>
            <a:noFill/>
            <a:ln w="9525">
              <a:noFill/>
              <a:miter lim="800000"/>
              <a:headEnd/>
              <a:tailEnd/>
            </a:ln>
          </p:spPr>
        </p:pic>
        <p:sp>
          <p:nvSpPr>
            <p:cNvPr id="37908" name="Text Box 59"/>
            <p:cNvSpPr txBox="1">
              <a:spLocks noChangeArrowheads="1"/>
            </p:cNvSpPr>
            <p:nvPr/>
          </p:nvSpPr>
          <p:spPr bwMode="auto">
            <a:xfrm>
              <a:off x="2685" y="654"/>
              <a:ext cx="976" cy="288"/>
            </a:xfrm>
            <a:prstGeom prst="rect">
              <a:avLst/>
            </a:prstGeom>
            <a:solidFill>
              <a:srgbClr val="FFFF00"/>
            </a:solidFill>
            <a:ln w="9525">
              <a:noFill/>
              <a:miter lim="800000"/>
              <a:headEnd/>
              <a:tailEnd/>
            </a:ln>
          </p:spPr>
          <p:txBody>
            <a:bodyPr wrap="none">
              <a:spAutoFit/>
            </a:bodyPr>
            <a:lstStyle/>
            <a:p>
              <a:pPr eaLnBrk="0" hangingPunct="0"/>
              <a:r>
                <a:rPr lang="en-US" sz="2400">
                  <a:latin typeface="Calibri" pitchFamily="34" charset="0"/>
                </a:rPr>
                <a:t>Astronomy</a:t>
              </a:r>
            </a:p>
          </p:txBody>
        </p:sp>
        <p:sp>
          <p:nvSpPr>
            <p:cNvPr id="37909" name="Freeform 63" descr="line"/>
            <p:cNvSpPr>
              <a:spLocks/>
            </p:cNvSpPr>
            <p:nvPr/>
          </p:nvSpPr>
          <p:spPr bwMode="auto">
            <a:xfrm>
              <a:off x="5" y="1487"/>
              <a:ext cx="5755" cy="203"/>
            </a:xfrm>
            <a:custGeom>
              <a:avLst/>
              <a:gdLst>
                <a:gd name="T0" fmla="*/ 0 w 5755"/>
                <a:gd name="T1" fmla="*/ 203 h 203"/>
                <a:gd name="T2" fmla="*/ 566 w 5755"/>
                <a:gd name="T3" fmla="*/ 49 h 203"/>
                <a:gd name="T4" fmla="*/ 1405 w 5755"/>
                <a:gd name="T5" fmla="*/ 33 h 203"/>
                <a:gd name="T6" fmla="*/ 3890 w 5755"/>
                <a:gd name="T7" fmla="*/ 181 h 203"/>
                <a:gd name="T8" fmla="*/ 5755 w 5755"/>
                <a:gd name="T9" fmla="*/ 0 h 203"/>
                <a:gd name="T10" fmla="*/ 0 60000 65536"/>
                <a:gd name="T11" fmla="*/ 0 60000 65536"/>
                <a:gd name="T12" fmla="*/ 0 60000 65536"/>
                <a:gd name="T13" fmla="*/ 0 60000 65536"/>
                <a:gd name="T14" fmla="*/ 0 60000 65536"/>
                <a:gd name="T15" fmla="*/ 0 w 5755"/>
                <a:gd name="T16" fmla="*/ 0 h 203"/>
                <a:gd name="T17" fmla="*/ 5755 w 5755"/>
                <a:gd name="T18" fmla="*/ 203 h 203"/>
              </a:gdLst>
              <a:ahLst/>
              <a:cxnLst>
                <a:cxn ang="T10">
                  <a:pos x="T0" y="T1"/>
                </a:cxn>
                <a:cxn ang="T11">
                  <a:pos x="T2" y="T3"/>
                </a:cxn>
                <a:cxn ang="T12">
                  <a:pos x="T4" y="T5"/>
                </a:cxn>
                <a:cxn ang="T13">
                  <a:pos x="T6" y="T7"/>
                </a:cxn>
                <a:cxn ang="T14">
                  <a:pos x="T8" y="T9"/>
                </a:cxn>
              </a:cxnLst>
              <a:rect l="T15" t="T16" r="T17" b="T18"/>
              <a:pathLst>
                <a:path w="5755" h="203">
                  <a:moveTo>
                    <a:pt x="0" y="203"/>
                  </a:moveTo>
                  <a:cubicBezTo>
                    <a:pt x="166" y="140"/>
                    <a:pt x="332" y="77"/>
                    <a:pt x="566" y="49"/>
                  </a:cubicBezTo>
                  <a:cubicBezTo>
                    <a:pt x="800" y="21"/>
                    <a:pt x="851" y="11"/>
                    <a:pt x="1405" y="33"/>
                  </a:cubicBezTo>
                  <a:cubicBezTo>
                    <a:pt x="1959" y="55"/>
                    <a:pt x="3165" y="187"/>
                    <a:pt x="3890" y="181"/>
                  </a:cubicBezTo>
                  <a:cubicBezTo>
                    <a:pt x="4615" y="175"/>
                    <a:pt x="5185" y="87"/>
                    <a:pt x="5755" y="0"/>
                  </a:cubicBezTo>
                </a:path>
              </a:pathLst>
            </a:custGeom>
            <a:noFill/>
            <a:ln w="9525">
              <a:solidFill>
                <a:schemeClr val="tx1"/>
              </a:solidFill>
              <a:round/>
              <a:headEnd/>
              <a:tailEnd/>
            </a:ln>
          </p:spPr>
          <p:txBody>
            <a:bodyPr/>
            <a:lstStyle/>
            <a:p>
              <a:pPr eaLnBrk="0" hangingPunct="0"/>
              <a:endParaRPr lang="en-US"/>
            </a:p>
          </p:txBody>
        </p:sp>
      </p:grpSp>
      <p:grpSp>
        <p:nvGrpSpPr>
          <p:cNvPr id="4" name="Group 71"/>
          <p:cNvGrpSpPr>
            <a:grpSpLocks/>
          </p:cNvGrpSpPr>
          <p:nvPr/>
        </p:nvGrpSpPr>
        <p:grpSpPr bwMode="auto">
          <a:xfrm>
            <a:off x="17463" y="2513013"/>
            <a:ext cx="5983287" cy="1957387"/>
            <a:chOff x="11" y="1583"/>
            <a:chExt cx="3769" cy="1233"/>
          </a:xfrm>
        </p:grpSpPr>
        <p:sp>
          <p:nvSpPr>
            <p:cNvPr id="37901" name="Rectangle 50"/>
            <p:cNvSpPr>
              <a:spLocks noChangeArrowheads="1"/>
            </p:cNvSpPr>
            <p:nvPr/>
          </p:nvSpPr>
          <p:spPr bwMode="auto">
            <a:xfrm>
              <a:off x="1261" y="1844"/>
              <a:ext cx="2163" cy="826"/>
            </a:xfrm>
            <a:prstGeom prst="rect">
              <a:avLst/>
            </a:prstGeom>
            <a:noFill/>
            <a:ln w="9525">
              <a:noFill/>
              <a:miter lim="800000"/>
              <a:headEnd/>
              <a:tailEnd/>
            </a:ln>
          </p:spPr>
          <p:txBody>
            <a:bodyPr>
              <a:spAutoFit/>
            </a:bodyPr>
            <a:lstStyle/>
            <a:p>
              <a:pPr eaLnBrk="0" hangingPunct="0"/>
              <a:r>
                <a:rPr lang="en-US" sz="2000">
                  <a:latin typeface="Calibri" pitchFamily="34" charset="0"/>
                </a:rPr>
                <a:t> - Anti-inflammatory drugs</a:t>
              </a:r>
              <a:br>
                <a:rPr lang="en-US" sz="2000">
                  <a:latin typeface="Calibri" pitchFamily="34" charset="0"/>
                </a:rPr>
              </a:br>
              <a:r>
                <a:rPr lang="en-US" sz="2000">
                  <a:latin typeface="Calibri" pitchFamily="34" charset="0"/>
                </a:rPr>
                <a:t> - Chronic hepatitis</a:t>
              </a:r>
              <a:br>
                <a:rPr lang="en-US" sz="2000">
                  <a:latin typeface="Calibri" pitchFamily="34" charset="0"/>
                </a:rPr>
              </a:br>
              <a:r>
                <a:rPr lang="en-US" sz="2000">
                  <a:latin typeface="Calibri" pitchFamily="34" charset="0"/>
                </a:rPr>
                <a:t> - Mammograms</a:t>
              </a:r>
              <a:br>
                <a:rPr lang="en-US" sz="2000">
                  <a:latin typeface="Calibri" pitchFamily="34" charset="0"/>
                </a:rPr>
              </a:br>
              <a:r>
                <a:rPr lang="en-US" sz="2000">
                  <a:latin typeface="Calibri" pitchFamily="34" charset="0"/>
                </a:rPr>
                <a:t> - Renal and respiratory failure</a:t>
              </a:r>
            </a:p>
          </p:txBody>
        </p:sp>
        <p:pic>
          <p:nvPicPr>
            <p:cNvPr id="37902" name="Picture 53" descr="medical symbol"/>
            <p:cNvPicPr>
              <a:picLocks noChangeAspect="1" noChangeArrowheads="1"/>
            </p:cNvPicPr>
            <p:nvPr/>
          </p:nvPicPr>
          <p:blipFill>
            <a:blip r:embed="rId4" cstate="print"/>
            <a:srcRect/>
            <a:stretch>
              <a:fillRect/>
            </a:stretch>
          </p:blipFill>
          <p:spPr bwMode="auto">
            <a:xfrm>
              <a:off x="634" y="1910"/>
              <a:ext cx="648" cy="774"/>
            </a:xfrm>
            <a:prstGeom prst="rect">
              <a:avLst/>
            </a:prstGeom>
            <a:solidFill>
              <a:srgbClr val="FFFF00"/>
            </a:solidFill>
            <a:ln w="9525">
              <a:noFill/>
              <a:miter lim="800000"/>
              <a:headEnd/>
              <a:tailEnd/>
            </a:ln>
          </p:spPr>
        </p:pic>
        <p:sp>
          <p:nvSpPr>
            <p:cNvPr id="37903" name="Text Box 60"/>
            <p:cNvSpPr txBox="1">
              <a:spLocks noChangeArrowheads="1"/>
            </p:cNvSpPr>
            <p:nvPr/>
          </p:nvSpPr>
          <p:spPr bwMode="auto">
            <a:xfrm>
              <a:off x="696" y="1583"/>
              <a:ext cx="843" cy="288"/>
            </a:xfrm>
            <a:prstGeom prst="rect">
              <a:avLst/>
            </a:prstGeom>
            <a:solidFill>
              <a:srgbClr val="FFFF00"/>
            </a:solidFill>
            <a:ln w="9525">
              <a:noFill/>
              <a:miter lim="800000"/>
              <a:headEnd/>
              <a:tailEnd/>
            </a:ln>
          </p:spPr>
          <p:txBody>
            <a:bodyPr wrap="none">
              <a:spAutoFit/>
            </a:bodyPr>
            <a:lstStyle/>
            <a:p>
              <a:pPr eaLnBrk="0" hangingPunct="0"/>
              <a:r>
                <a:rPr lang="en-US" sz="2400">
                  <a:latin typeface="Calibri" pitchFamily="34" charset="0"/>
                </a:rPr>
                <a:t>Medicine</a:t>
              </a:r>
            </a:p>
          </p:txBody>
        </p:sp>
        <p:sp>
          <p:nvSpPr>
            <p:cNvPr id="37904" name="Freeform 64" descr="line"/>
            <p:cNvSpPr>
              <a:spLocks/>
            </p:cNvSpPr>
            <p:nvPr/>
          </p:nvSpPr>
          <p:spPr bwMode="auto">
            <a:xfrm>
              <a:off x="11" y="1673"/>
              <a:ext cx="3769" cy="1143"/>
            </a:xfrm>
            <a:custGeom>
              <a:avLst/>
              <a:gdLst>
                <a:gd name="T0" fmla="*/ 0 w 3769"/>
                <a:gd name="T1" fmla="*/ 1130 h 1143"/>
                <a:gd name="T2" fmla="*/ 1355 w 3769"/>
                <a:gd name="T3" fmla="*/ 1075 h 1143"/>
                <a:gd name="T4" fmla="*/ 2589 w 3769"/>
                <a:gd name="T5" fmla="*/ 1108 h 1143"/>
                <a:gd name="T6" fmla="*/ 3544 w 3769"/>
                <a:gd name="T7" fmla="*/ 867 h 1143"/>
                <a:gd name="T8" fmla="*/ 3769 w 3769"/>
                <a:gd name="T9" fmla="*/ 0 h 1143"/>
                <a:gd name="T10" fmla="*/ 0 60000 65536"/>
                <a:gd name="T11" fmla="*/ 0 60000 65536"/>
                <a:gd name="T12" fmla="*/ 0 60000 65536"/>
                <a:gd name="T13" fmla="*/ 0 60000 65536"/>
                <a:gd name="T14" fmla="*/ 0 60000 65536"/>
                <a:gd name="T15" fmla="*/ 0 w 3769"/>
                <a:gd name="T16" fmla="*/ 0 h 1143"/>
                <a:gd name="T17" fmla="*/ 3769 w 3769"/>
                <a:gd name="T18" fmla="*/ 1143 h 1143"/>
              </a:gdLst>
              <a:ahLst/>
              <a:cxnLst>
                <a:cxn ang="T10">
                  <a:pos x="T0" y="T1"/>
                </a:cxn>
                <a:cxn ang="T11">
                  <a:pos x="T2" y="T3"/>
                </a:cxn>
                <a:cxn ang="T12">
                  <a:pos x="T4" y="T5"/>
                </a:cxn>
                <a:cxn ang="T13">
                  <a:pos x="T6" y="T7"/>
                </a:cxn>
                <a:cxn ang="T14">
                  <a:pos x="T8" y="T9"/>
                </a:cxn>
              </a:cxnLst>
              <a:rect l="T15" t="T16" r="T17" b="T18"/>
              <a:pathLst>
                <a:path w="3769" h="1143">
                  <a:moveTo>
                    <a:pt x="0" y="1130"/>
                  </a:moveTo>
                  <a:cubicBezTo>
                    <a:pt x="462" y="1104"/>
                    <a:pt x="924" y="1079"/>
                    <a:pt x="1355" y="1075"/>
                  </a:cubicBezTo>
                  <a:cubicBezTo>
                    <a:pt x="1786" y="1071"/>
                    <a:pt x="2224" y="1143"/>
                    <a:pt x="2589" y="1108"/>
                  </a:cubicBezTo>
                  <a:cubicBezTo>
                    <a:pt x="2954" y="1073"/>
                    <a:pt x="3347" y="1052"/>
                    <a:pt x="3544" y="867"/>
                  </a:cubicBezTo>
                  <a:cubicBezTo>
                    <a:pt x="3741" y="682"/>
                    <a:pt x="3755" y="341"/>
                    <a:pt x="3769" y="0"/>
                  </a:cubicBezTo>
                </a:path>
              </a:pathLst>
            </a:custGeom>
            <a:noFill/>
            <a:ln w="9525">
              <a:solidFill>
                <a:schemeClr val="tx1"/>
              </a:solidFill>
              <a:round/>
              <a:headEnd/>
              <a:tailEnd/>
            </a:ln>
          </p:spPr>
          <p:txBody>
            <a:bodyPr/>
            <a:lstStyle/>
            <a:p>
              <a:pPr eaLnBrk="0" hangingPunct="0"/>
              <a:endParaRPr lang="en-US"/>
            </a:p>
          </p:txBody>
        </p:sp>
      </p:grpSp>
      <p:grpSp>
        <p:nvGrpSpPr>
          <p:cNvPr id="5" name="Group 68"/>
          <p:cNvGrpSpPr>
            <a:grpSpLocks/>
          </p:cNvGrpSpPr>
          <p:nvPr/>
        </p:nvGrpSpPr>
        <p:grpSpPr bwMode="auto">
          <a:xfrm>
            <a:off x="3509963" y="2698750"/>
            <a:ext cx="5616575" cy="3302000"/>
            <a:chOff x="2211" y="1700"/>
            <a:chExt cx="3538" cy="2080"/>
          </a:xfrm>
        </p:grpSpPr>
        <p:pic>
          <p:nvPicPr>
            <p:cNvPr id="37897" name="Picture 54" descr="image of tornado and rainbow"/>
            <p:cNvPicPr>
              <a:picLocks noChangeAspect="1" noChangeArrowheads="1"/>
            </p:cNvPicPr>
            <p:nvPr/>
          </p:nvPicPr>
          <p:blipFill>
            <a:blip r:embed="rId5" cstate="print"/>
            <a:srcRect/>
            <a:stretch>
              <a:fillRect/>
            </a:stretch>
          </p:blipFill>
          <p:spPr bwMode="auto">
            <a:xfrm>
              <a:off x="4093" y="1700"/>
              <a:ext cx="1616" cy="1918"/>
            </a:xfrm>
            <a:prstGeom prst="rect">
              <a:avLst/>
            </a:prstGeom>
            <a:noFill/>
            <a:ln w="9525">
              <a:noFill/>
              <a:miter lim="800000"/>
              <a:headEnd/>
              <a:tailEnd/>
            </a:ln>
          </p:spPr>
        </p:pic>
        <p:sp>
          <p:nvSpPr>
            <p:cNvPr id="37898" name="Rectangle 55"/>
            <p:cNvSpPr>
              <a:spLocks noChangeArrowheads="1"/>
            </p:cNvSpPr>
            <p:nvPr/>
          </p:nvSpPr>
          <p:spPr bwMode="auto">
            <a:xfrm>
              <a:off x="2663" y="3109"/>
              <a:ext cx="1587" cy="250"/>
            </a:xfrm>
            <a:prstGeom prst="rect">
              <a:avLst/>
            </a:prstGeom>
            <a:noFill/>
            <a:ln w="9525">
              <a:noFill/>
              <a:miter lim="800000"/>
              <a:headEnd/>
              <a:tailEnd/>
            </a:ln>
          </p:spPr>
          <p:txBody>
            <a:bodyPr>
              <a:spAutoFit/>
            </a:bodyPr>
            <a:lstStyle/>
            <a:p>
              <a:pPr eaLnBrk="0" hangingPunct="0"/>
              <a:r>
                <a:rPr lang="en-US" sz="2000">
                  <a:latin typeface="Calibri" pitchFamily="34" charset="0"/>
                </a:rPr>
                <a:t>- Tornado formation</a:t>
              </a:r>
            </a:p>
          </p:txBody>
        </p:sp>
        <p:sp>
          <p:nvSpPr>
            <p:cNvPr id="37899" name="Text Box 62"/>
            <p:cNvSpPr txBox="1">
              <a:spLocks noChangeArrowheads="1"/>
            </p:cNvSpPr>
            <p:nvPr/>
          </p:nvSpPr>
          <p:spPr bwMode="auto">
            <a:xfrm>
              <a:off x="2930" y="2768"/>
              <a:ext cx="1127" cy="288"/>
            </a:xfrm>
            <a:prstGeom prst="rect">
              <a:avLst/>
            </a:prstGeom>
            <a:solidFill>
              <a:srgbClr val="FFFF00"/>
            </a:solidFill>
            <a:ln w="9525">
              <a:noFill/>
              <a:miter lim="800000"/>
              <a:headEnd/>
              <a:tailEnd/>
            </a:ln>
          </p:spPr>
          <p:txBody>
            <a:bodyPr wrap="none">
              <a:spAutoFit/>
            </a:bodyPr>
            <a:lstStyle/>
            <a:p>
              <a:pPr eaLnBrk="0" hangingPunct="0"/>
              <a:r>
                <a:rPr lang="en-US" sz="2400">
                  <a:latin typeface="Calibri" pitchFamily="34" charset="0"/>
                </a:rPr>
                <a:t>Meteorology</a:t>
              </a:r>
            </a:p>
          </p:txBody>
        </p:sp>
        <p:sp>
          <p:nvSpPr>
            <p:cNvPr id="37900" name="Freeform 65" descr="line"/>
            <p:cNvSpPr>
              <a:spLocks/>
            </p:cNvSpPr>
            <p:nvPr/>
          </p:nvSpPr>
          <p:spPr bwMode="auto">
            <a:xfrm>
              <a:off x="2211" y="2803"/>
              <a:ext cx="3538" cy="977"/>
            </a:xfrm>
            <a:custGeom>
              <a:avLst/>
              <a:gdLst>
                <a:gd name="T0" fmla="*/ 0 w 3538"/>
                <a:gd name="T1" fmla="*/ 0 h 977"/>
                <a:gd name="T2" fmla="*/ 153 w 3538"/>
                <a:gd name="T3" fmla="*/ 439 h 977"/>
                <a:gd name="T4" fmla="*/ 620 w 3538"/>
                <a:gd name="T5" fmla="*/ 565 h 977"/>
                <a:gd name="T6" fmla="*/ 1437 w 3538"/>
                <a:gd name="T7" fmla="*/ 593 h 977"/>
                <a:gd name="T8" fmla="*/ 1739 w 3538"/>
                <a:gd name="T9" fmla="*/ 878 h 977"/>
                <a:gd name="T10" fmla="*/ 3538 w 3538"/>
                <a:gd name="T11" fmla="*/ 977 h 977"/>
                <a:gd name="T12" fmla="*/ 0 60000 65536"/>
                <a:gd name="T13" fmla="*/ 0 60000 65536"/>
                <a:gd name="T14" fmla="*/ 0 60000 65536"/>
                <a:gd name="T15" fmla="*/ 0 60000 65536"/>
                <a:gd name="T16" fmla="*/ 0 60000 65536"/>
                <a:gd name="T17" fmla="*/ 0 60000 65536"/>
                <a:gd name="T18" fmla="*/ 0 w 3538"/>
                <a:gd name="T19" fmla="*/ 0 h 977"/>
                <a:gd name="T20" fmla="*/ 3538 w 3538"/>
                <a:gd name="T21" fmla="*/ 977 h 977"/>
              </a:gdLst>
              <a:ahLst/>
              <a:cxnLst>
                <a:cxn ang="T12">
                  <a:pos x="T0" y="T1"/>
                </a:cxn>
                <a:cxn ang="T13">
                  <a:pos x="T2" y="T3"/>
                </a:cxn>
                <a:cxn ang="T14">
                  <a:pos x="T4" y="T5"/>
                </a:cxn>
                <a:cxn ang="T15">
                  <a:pos x="T6" y="T7"/>
                </a:cxn>
                <a:cxn ang="T16">
                  <a:pos x="T8" y="T9"/>
                </a:cxn>
                <a:cxn ang="T17">
                  <a:pos x="T10" y="T11"/>
                </a:cxn>
              </a:cxnLst>
              <a:rect l="T18" t="T19" r="T20" b="T21"/>
              <a:pathLst>
                <a:path w="3538" h="977">
                  <a:moveTo>
                    <a:pt x="0" y="0"/>
                  </a:moveTo>
                  <a:cubicBezTo>
                    <a:pt x="25" y="172"/>
                    <a:pt x="50" y="345"/>
                    <a:pt x="153" y="439"/>
                  </a:cubicBezTo>
                  <a:cubicBezTo>
                    <a:pt x="256" y="533"/>
                    <a:pt x="406" y="539"/>
                    <a:pt x="620" y="565"/>
                  </a:cubicBezTo>
                  <a:cubicBezTo>
                    <a:pt x="834" y="591"/>
                    <a:pt x="1250" y="541"/>
                    <a:pt x="1437" y="593"/>
                  </a:cubicBezTo>
                  <a:cubicBezTo>
                    <a:pt x="1624" y="645"/>
                    <a:pt x="1389" y="814"/>
                    <a:pt x="1739" y="878"/>
                  </a:cubicBezTo>
                  <a:cubicBezTo>
                    <a:pt x="2089" y="942"/>
                    <a:pt x="3238" y="960"/>
                    <a:pt x="3538" y="977"/>
                  </a:cubicBezTo>
                </a:path>
              </a:pathLst>
            </a:custGeom>
            <a:noFill/>
            <a:ln w="9525">
              <a:solidFill>
                <a:schemeClr val="tx1"/>
              </a:solidFill>
              <a:round/>
              <a:headEnd/>
              <a:tailEnd/>
            </a:ln>
          </p:spPr>
          <p:txBody>
            <a:bodyPr/>
            <a:lstStyle/>
            <a:p>
              <a:pPr eaLnBrk="0" hangingPunct="0"/>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p>
            <a:pPr>
              <a:defRPr/>
            </a:pPr>
            <a:fld id="{B48F3821-D662-47F3-8EC0-AE94CD1E0D2A}" type="slidenum">
              <a:rPr lang="en-US"/>
              <a:pPr>
                <a:defRPr/>
              </a:pPr>
              <a:t>14</a:t>
            </a:fld>
            <a:endParaRPr lang="en-US" sz="1400"/>
          </a:p>
        </p:txBody>
      </p:sp>
      <p:sp>
        <p:nvSpPr>
          <p:cNvPr id="32" name="Date Placeholder 4"/>
          <p:cNvSpPr>
            <a:spLocks noGrp="1"/>
          </p:cNvSpPr>
          <p:nvPr>
            <p:ph type="dt" sz="quarter" idx="11"/>
          </p:nvPr>
        </p:nvSpPr>
        <p:spPr/>
        <p:txBody>
          <a:bodyPr/>
          <a:lstStyle/>
          <a:p>
            <a:pPr>
              <a:defRPr/>
            </a:pPr>
            <a:r>
              <a:rPr lang="en-US"/>
              <a:t>Computational Thinking</a:t>
            </a:r>
          </a:p>
        </p:txBody>
      </p:sp>
      <p:sp>
        <p:nvSpPr>
          <p:cNvPr id="33" name="Footer Placeholder 5"/>
          <p:cNvSpPr>
            <a:spLocks noGrp="1"/>
          </p:cNvSpPr>
          <p:nvPr>
            <p:ph type="ftr" sz="quarter" idx="12"/>
          </p:nvPr>
        </p:nvSpPr>
        <p:spPr/>
        <p:txBody>
          <a:bodyPr/>
          <a:lstStyle/>
          <a:p>
            <a:pPr>
              <a:defRPr/>
            </a:pPr>
            <a:r>
              <a:rPr lang="en-US"/>
              <a:t>Jeannette M. Wing</a:t>
            </a:r>
          </a:p>
        </p:txBody>
      </p:sp>
      <p:sp>
        <p:nvSpPr>
          <p:cNvPr id="38916" name="Rectangle 2"/>
          <p:cNvSpPr>
            <a:spLocks noGrp="1" noChangeArrowheads="1"/>
          </p:cNvSpPr>
          <p:nvPr>
            <p:ph type="title"/>
          </p:nvPr>
        </p:nvSpPr>
        <p:spPr/>
        <p:txBody>
          <a:bodyPr/>
          <a:lstStyle/>
          <a:p>
            <a:pPr algn="ctr"/>
            <a:r>
              <a:rPr lang="en-US" smtClean="0"/>
              <a:t>Machine Learning Everywhere</a:t>
            </a:r>
          </a:p>
        </p:txBody>
      </p:sp>
      <p:grpSp>
        <p:nvGrpSpPr>
          <p:cNvPr id="2" name="Group 42" descr="Images of Lance Armstrong and Michael Jordan"/>
          <p:cNvGrpSpPr>
            <a:grpSpLocks/>
          </p:cNvGrpSpPr>
          <p:nvPr/>
        </p:nvGrpSpPr>
        <p:grpSpPr bwMode="auto">
          <a:xfrm>
            <a:off x="4503738" y="3832225"/>
            <a:ext cx="4640262" cy="2933700"/>
            <a:chOff x="2837" y="2414"/>
            <a:chExt cx="2923" cy="1848"/>
          </a:xfrm>
        </p:grpSpPr>
        <p:pic>
          <p:nvPicPr>
            <p:cNvPr id="38942" name="Picture 15"/>
            <p:cNvPicPr>
              <a:picLocks noChangeAspect="1" noChangeArrowheads="1"/>
            </p:cNvPicPr>
            <p:nvPr/>
          </p:nvPicPr>
          <p:blipFill>
            <a:blip r:embed="rId2" cstate="print"/>
            <a:srcRect/>
            <a:stretch>
              <a:fillRect/>
            </a:stretch>
          </p:blipFill>
          <p:spPr bwMode="auto">
            <a:xfrm>
              <a:off x="4396" y="2414"/>
              <a:ext cx="1364" cy="1848"/>
            </a:xfrm>
            <a:prstGeom prst="rect">
              <a:avLst/>
            </a:prstGeom>
            <a:noFill/>
            <a:ln w="9525">
              <a:noFill/>
              <a:miter lim="800000"/>
              <a:headEnd/>
              <a:tailEnd/>
            </a:ln>
          </p:spPr>
        </p:pic>
        <p:sp>
          <p:nvSpPr>
            <p:cNvPr id="38943" name="Text Box 16"/>
            <p:cNvSpPr txBox="1">
              <a:spLocks noChangeArrowheads="1"/>
            </p:cNvSpPr>
            <p:nvPr/>
          </p:nvSpPr>
          <p:spPr bwMode="auto">
            <a:xfrm>
              <a:off x="3725" y="2900"/>
              <a:ext cx="612" cy="288"/>
            </a:xfrm>
            <a:prstGeom prst="rect">
              <a:avLst/>
            </a:prstGeom>
            <a:solidFill>
              <a:srgbClr val="FFFF00"/>
            </a:solidFill>
            <a:ln w="9525">
              <a:noFill/>
              <a:miter lim="800000"/>
              <a:headEnd/>
              <a:tailEnd/>
            </a:ln>
          </p:spPr>
          <p:txBody>
            <a:bodyPr wrap="none">
              <a:spAutoFit/>
            </a:bodyPr>
            <a:lstStyle/>
            <a:p>
              <a:pPr eaLnBrk="0" hangingPunct="0"/>
              <a:r>
                <a:rPr lang="en-US" sz="2400">
                  <a:latin typeface="Calibri" pitchFamily="34" charset="0"/>
                </a:rPr>
                <a:t>Sports</a:t>
              </a:r>
            </a:p>
          </p:txBody>
        </p:sp>
        <p:pic>
          <p:nvPicPr>
            <p:cNvPr id="38944" name="Picture 30"/>
            <p:cNvPicPr>
              <a:picLocks noChangeAspect="1" noChangeArrowheads="1"/>
            </p:cNvPicPr>
            <p:nvPr/>
          </p:nvPicPr>
          <p:blipFill>
            <a:blip r:embed="rId3" cstate="print"/>
            <a:srcRect/>
            <a:stretch>
              <a:fillRect/>
            </a:stretch>
          </p:blipFill>
          <p:spPr bwMode="auto">
            <a:xfrm>
              <a:off x="2837" y="3332"/>
              <a:ext cx="1500" cy="930"/>
            </a:xfrm>
            <a:prstGeom prst="rect">
              <a:avLst/>
            </a:prstGeom>
            <a:noFill/>
            <a:ln w="9525">
              <a:noFill/>
              <a:miter lim="800000"/>
              <a:headEnd/>
              <a:tailEnd/>
            </a:ln>
          </p:spPr>
        </p:pic>
      </p:grpSp>
      <p:grpSp>
        <p:nvGrpSpPr>
          <p:cNvPr id="3" name="Group 43" descr="Images of credit card logos"/>
          <p:cNvGrpSpPr>
            <a:grpSpLocks/>
          </p:cNvGrpSpPr>
          <p:nvPr/>
        </p:nvGrpSpPr>
        <p:grpSpPr bwMode="auto">
          <a:xfrm>
            <a:off x="44450" y="1084263"/>
            <a:ext cx="3830638" cy="2111375"/>
            <a:chOff x="28" y="683"/>
            <a:chExt cx="2413" cy="1330"/>
          </a:xfrm>
        </p:grpSpPr>
        <p:sp>
          <p:nvSpPr>
            <p:cNvPr id="38936" name="Text Box 28"/>
            <p:cNvSpPr txBox="1">
              <a:spLocks noChangeArrowheads="1"/>
            </p:cNvSpPr>
            <p:nvPr/>
          </p:nvSpPr>
          <p:spPr bwMode="auto">
            <a:xfrm>
              <a:off x="1110" y="1512"/>
              <a:ext cx="1070" cy="288"/>
            </a:xfrm>
            <a:prstGeom prst="rect">
              <a:avLst/>
            </a:prstGeom>
            <a:solidFill>
              <a:srgbClr val="FFFF00"/>
            </a:solidFill>
            <a:ln w="9525">
              <a:noFill/>
              <a:miter lim="800000"/>
              <a:headEnd/>
              <a:tailEnd/>
            </a:ln>
          </p:spPr>
          <p:txBody>
            <a:bodyPr wrap="none">
              <a:spAutoFit/>
            </a:bodyPr>
            <a:lstStyle/>
            <a:p>
              <a:pPr eaLnBrk="0" hangingPunct="0"/>
              <a:r>
                <a:rPr lang="en-US" sz="2400">
                  <a:latin typeface="Calibri" pitchFamily="34" charset="0"/>
                </a:rPr>
                <a:t>Credit Cards</a:t>
              </a:r>
            </a:p>
          </p:txBody>
        </p:sp>
        <p:grpSp>
          <p:nvGrpSpPr>
            <p:cNvPr id="38937" name="Group 38"/>
            <p:cNvGrpSpPr>
              <a:grpSpLocks/>
            </p:cNvGrpSpPr>
            <p:nvPr/>
          </p:nvGrpSpPr>
          <p:grpSpPr bwMode="auto">
            <a:xfrm>
              <a:off x="28" y="683"/>
              <a:ext cx="2413" cy="1330"/>
              <a:chOff x="28" y="683"/>
              <a:chExt cx="2413" cy="1330"/>
            </a:xfrm>
          </p:grpSpPr>
          <p:pic>
            <p:nvPicPr>
              <p:cNvPr id="38938" name="Picture 25" descr="ae"/>
              <p:cNvPicPr>
                <a:picLocks noChangeAspect="1" noChangeArrowheads="1"/>
              </p:cNvPicPr>
              <p:nvPr/>
            </p:nvPicPr>
            <p:blipFill>
              <a:blip r:embed="rId4" cstate="print"/>
              <a:srcRect/>
              <a:stretch>
                <a:fillRect/>
              </a:stretch>
            </p:blipFill>
            <p:spPr bwMode="auto">
              <a:xfrm>
                <a:off x="1003" y="1020"/>
                <a:ext cx="450" cy="420"/>
              </a:xfrm>
              <a:prstGeom prst="rect">
                <a:avLst/>
              </a:prstGeom>
              <a:noFill/>
              <a:ln w="9525">
                <a:noFill/>
                <a:miter lim="800000"/>
                <a:headEnd/>
                <a:tailEnd/>
              </a:ln>
            </p:spPr>
          </p:pic>
          <p:pic>
            <p:nvPicPr>
              <p:cNvPr id="38939" name="Picture 26" descr="mastercard"/>
              <p:cNvPicPr>
                <a:picLocks noChangeAspect="1" noChangeArrowheads="1"/>
              </p:cNvPicPr>
              <p:nvPr/>
            </p:nvPicPr>
            <p:blipFill>
              <a:blip r:embed="rId5" cstate="print"/>
              <a:srcRect/>
              <a:stretch>
                <a:fillRect/>
              </a:stretch>
            </p:blipFill>
            <p:spPr bwMode="auto">
              <a:xfrm>
                <a:off x="136" y="892"/>
                <a:ext cx="762" cy="474"/>
              </a:xfrm>
              <a:prstGeom prst="rect">
                <a:avLst/>
              </a:prstGeom>
              <a:noFill/>
              <a:ln w="9525">
                <a:noFill/>
                <a:miter lim="800000"/>
                <a:headEnd/>
                <a:tailEnd/>
              </a:ln>
            </p:spPr>
          </p:pic>
          <p:pic>
            <p:nvPicPr>
              <p:cNvPr id="38940" name="Picture 27" descr="visa"/>
              <p:cNvPicPr>
                <a:picLocks noChangeAspect="1" noChangeArrowheads="1"/>
              </p:cNvPicPr>
              <p:nvPr/>
            </p:nvPicPr>
            <p:blipFill>
              <a:blip r:embed="rId6" cstate="print"/>
              <a:srcRect/>
              <a:stretch>
                <a:fillRect/>
              </a:stretch>
            </p:blipFill>
            <p:spPr bwMode="auto">
              <a:xfrm>
                <a:off x="372" y="1440"/>
                <a:ext cx="738" cy="360"/>
              </a:xfrm>
              <a:prstGeom prst="rect">
                <a:avLst/>
              </a:prstGeom>
              <a:noFill/>
              <a:ln w="9525">
                <a:noFill/>
                <a:miter lim="800000"/>
                <a:headEnd/>
                <a:tailEnd/>
              </a:ln>
            </p:spPr>
          </p:pic>
          <p:sp>
            <p:nvSpPr>
              <p:cNvPr id="38941" name="Freeform 34"/>
              <p:cNvSpPr>
                <a:spLocks/>
              </p:cNvSpPr>
              <p:nvPr/>
            </p:nvSpPr>
            <p:spPr bwMode="auto">
              <a:xfrm>
                <a:off x="28" y="683"/>
                <a:ext cx="2413" cy="1330"/>
              </a:xfrm>
              <a:custGeom>
                <a:avLst/>
                <a:gdLst>
                  <a:gd name="T0" fmla="*/ 0 w 2413"/>
                  <a:gd name="T1" fmla="*/ 1305 h 1330"/>
                  <a:gd name="T2" fmla="*/ 1909 w 2413"/>
                  <a:gd name="T3" fmla="*/ 1254 h 1330"/>
                  <a:gd name="T4" fmla="*/ 2332 w 2413"/>
                  <a:gd name="T5" fmla="*/ 847 h 1330"/>
                  <a:gd name="T6" fmla="*/ 2395 w 2413"/>
                  <a:gd name="T7" fmla="*/ 0 h 1330"/>
                  <a:gd name="T8" fmla="*/ 0 60000 65536"/>
                  <a:gd name="T9" fmla="*/ 0 60000 65536"/>
                  <a:gd name="T10" fmla="*/ 0 60000 65536"/>
                  <a:gd name="T11" fmla="*/ 0 60000 65536"/>
                  <a:gd name="T12" fmla="*/ 0 w 2413"/>
                  <a:gd name="T13" fmla="*/ 0 h 1330"/>
                  <a:gd name="T14" fmla="*/ 2413 w 2413"/>
                  <a:gd name="T15" fmla="*/ 1330 h 1330"/>
                </a:gdLst>
                <a:ahLst/>
                <a:cxnLst>
                  <a:cxn ang="T8">
                    <a:pos x="T0" y="T1"/>
                  </a:cxn>
                  <a:cxn ang="T9">
                    <a:pos x="T2" y="T3"/>
                  </a:cxn>
                  <a:cxn ang="T10">
                    <a:pos x="T4" y="T5"/>
                  </a:cxn>
                  <a:cxn ang="T11">
                    <a:pos x="T6" y="T7"/>
                  </a:cxn>
                </a:cxnLst>
                <a:rect l="T12" t="T13" r="T14" b="T15"/>
                <a:pathLst>
                  <a:path w="2413" h="1330">
                    <a:moveTo>
                      <a:pt x="0" y="1305"/>
                    </a:moveTo>
                    <a:cubicBezTo>
                      <a:pt x="760" y="1317"/>
                      <a:pt x="1520" y="1330"/>
                      <a:pt x="1909" y="1254"/>
                    </a:cubicBezTo>
                    <a:cubicBezTo>
                      <a:pt x="2298" y="1178"/>
                      <a:pt x="2251" y="1056"/>
                      <a:pt x="2332" y="847"/>
                    </a:cubicBezTo>
                    <a:cubicBezTo>
                      <a:pt x="2413" y="638"/>
                      <a:pt x="2385" y="141"/>
                      <a:pt x="2395" y="0"/>
                    </a:cubicBezTo>
                  </a:path>
                </a:pathLst>
              </a:custGeom>
              <a:noFill/>
              <a:ln w="9525">
                <a:solidFill>
                  <a:schemeClr val="tx1"/>
                </a:solidFill>
                <a:round/>
                <a:headEnd/>
                <a:tailEnd/>
              </a:ln>
            </p:spPr>
            <p:txBody>
              <a:bodyPr/>
              <a:lstStyle/>
              <a:p>
                <a:pPr eaLnBrk="0" hangingPunct="0"/>
                <a:endParaRPr lang="en-US"/>
              </a:p>
            </p:txBody>
          </p:sp>
        </p:grpSp>
      </p:grpSp>
      <p:grpSp>
        <p:nvGrpSpPr>
          <p:cNvPr id="5" name="Group 39" descr="image of finance logos"/>
          <p:cNvGrpSpPr>
            <a:grpSpLocks/>
          </p:cNvGrpSpPr>
          <p:nvPr/>
        </p:nvGrpSpPr>
        <p:grpSpPr bwMode="auto">
          <a:xfrm>
            <a:off x="2071688" y="2303463"/>
            <a:ext cx="4895850" cy="1993900"/>
            <a:chOff x="1305" y="1451"/>
            <a:chExt cx="3084" cy="1256"/>
          </a:xfrm>
        </p:grpSpPr>
        <p:pic>
          <p:nvPicPr>
            <p:cNvPr id="38932" name="Picture 31" descr="fidelity"/>
            <p:cNvPicPr>
              <a:picLocks noChangeAspect="1" noChangeArrowheads="1"/>
            </p:cNvPicPr>
            <p:nvPr/>
          </p:nvPicPr>
          <p:blipFill>
            <a:blip r:embed="rId7" cstate="print"/>
            <a:srcRect/>
            <a:stretch>
              <a:fillRect/>
            </a:stretch>
          </p:blipFill>
          <p:spPr bwMode="auto">
            <a:xfrm>
              <a:off x="2636" y="1800"/>
              <a:ext cx="756" cy="180"/>
            </a:xfrm>
            <a:prstGeom prst="rect">
              <a:avLst/>
            </a:prstGeom>
            <a:noFill/>
            <a:ln w="9525">
              <a:noFill/>
              <a:miter lim="800000"/>
              <a:headEnd/>
              <a:tailEnd/>
            </a:ln>
          </p:spPr>
        </p:pic>
        <p:pic>
          <p:nvPicPr>
            <p:cNvPr id="38933" name="Picture 32" descr="troweprice"/>
            <p:cNvPicPr>
              <a:picLocks noChangeAspect="1" noChangeArrowheads="1"/>
            </p:cNvPicPr>
            <p:nvPr/>
          </p:nvPicPr>
          <p:blipFill>
            <a:blip r:embed="rId8" cstate="print"/>
            <a:srcRect/>
            <a:stretch>
              <a:fillRect/>
            </a:stretch>
          </p:blipFill>
          <p:spPr bwMode="auto">
            <a:xfrm>
              <a:off x="1642" y="1988"/>
              <a:ext cx="1254" cy="450"/>
            </a:xfrm>
            <a:prstGeom prst="rect">
              <a:avLst/>
            </a:prstGeom>
            <a:noFill/>
            <a:ln w="9525">
              <a:noFill/>
              <a:miter lim="800000"/>
              <a:headEnd/>
              <a:tailEnd/>
            </a:ln>
          </p:spPr>
        </p:pic>
        <p:sp>
          <p:nvSpPr>
            <p:cNvPr id="38934" name="Text Box 33"/>
            <p:cNvSpPr txBox="1">
              <a:spLocks noChangeArrowheads="1"/>
            </p:cNvSpPr>
            <p:nvPr/>
          </p:nvSpPr>
          <p:spPr bwMode="auto">
            <a:xfrm>
              <a:off x="2896" y="2126"/>
              <a:ext cx="985" cy="288"/>
            </a:xfrm>
            <a:prstGeom prst="rect">
              <a:avLst/>
            </a:prstGeom>
            <a:solidFill>
              <a:srgbClr val="FFFF00"/>
            </a:solidFill>
            <a:ln w="9525">
              <a:noFill/>
              <a:miter lim="800000"/>
              <a:headEnd/>
              <a:tailEnd/>
            </a:ln>
          </p:spPr>
          <p:txBody>
            <a:bodyPr wrap="none">
              <a:spAutoFit/>
            </a:bodyPr>
            <a:lstStyle/>
            <a:p>
              <a:pPr eaLnBrk="0" hangingPunct="0"/>
              <a:r>
                <a:rPr lang="en-US" sz="2400">
                  <a:latin typeface="Calibri" pitchFamily="34" charset="0"/>
                </a:rPr>
                <a:t>Wall Street</a:t>
              </a:r>
            </a:p>
          </p:txBody>
        </p:sp>
        <p:sp>
          <p:nvSpPr>
            <p:cNvPr id="38935" name="Freeform 35"/>
            <p:cNvSpPr>
              <a:spLocks/>
            </p:cNvSpPr>
            <p:nvPr/>
          </p:nvSpPr>
          <p:spPr bwMode="auto">
            <a:xfrm>
              <a:off x="1305" y="1451"/>
              <a:ext cx="3084" cy="1256"/>
            </a:xfrm>
            <a:custGeom>
              <a:avLst/>
              <a:gdLst>
                <a:gd name="T0" fmla="*/ 186 w 3084"/>
                <a:gd name="T1" fmla="*/ 548 h 1256"/>
                <a:gd name="T2" fmla="*/ 400 w 3084"/>
                <a:gd name="T3" fmla="*/ 1062 h 1256"/>
                <a:gd name="T4" fmla="*/ 2586 w 3084"/>
                <a:gd name="T5" fmla="*/ 1124 h 1256"/>
                <a:gd name="T6" fmla="*/ 2834 w 3084"/>
                <a:gd name="T7" fmla="*/ 271 h 1256"/>
                <a:gd name="T8" fmla="*/ 1084 w 3084"/>
                <a:gd name="T9" fmla="*/ 0 h 1256"/>
                <a:gd name="T10" fmla="*/ 0 60000 65536"/>
                <a:gd name="T11" fmla="*/ 0 60000 65536"/>
                <a:gd name="T12" fmla="*/ 0 60000 65536"/>
                <a:gd name="T13" fmla="*/ 0 60000 65536"/>
                <a:gd name="T14" fmla="*/ 0 60000 65536"/>
                <a:gd name="T15" fmla="*/ 0 w 3084"/>
                <a:gd name="T16" fmla="*/ 0 h 1256"/>
                <a:gd name="T17" fmla="*/ 3084 w 3084"/>
                <a:gd name="T18" fmla="*/ 1256 h 1256"/>
              </a:gdLst>
              <a:ahLst/>
              <a:cxnLst>
                <a:cxn ang="T10">
                  <a:pos x="T0" y="T1"/>
                </a:cxn>
                <a:cxn ang="T11">
                  <a:pos x="T2" y="T3"/>
                </a:cxn>
                <a:cxn ang="T12">
                  <a:pos x="T4" y="T5"/>
                </a:cxn>
                <a:cxn ang="T13">
                  <a:pos x="T6" y="T7"/>
                </a:cxn>
                <a:cxn ang="T14">
                  <a:pos x="T8" y="T9"/>
                </a:cxn>
              </a:cxnLst>
              <a:rect l="T15" t="T16" r="T17" b="T18"/>
              <a:pathLst>
                <a:path w="3084" h="1256">
                  <a:moveTo>
                    <a:pt x="186" y="548"/>
                  </a:moveTo>
                  <a:cubicBezTo>
                    <a:pt x="93" y="757"/>
                    <a:pt x="0" y="966"/>
                    <a:pt x="400" y="1062"/>
                  </a:cubicBezTo>
                  <a:cubicBezTo>
                    <a:pt x="800" y="1158"/>
                    <a:pt x="2180" y="1256"/>
                    <a:pt x="2586" y="1124"/>
                  </a:cubicBezTo>
                  <a:cubicBezTo>
                    <a:pt x="2992" y="992"/>
                    <a:pt x="3084" y="458"/>
                    <a:pt x="2834" y="271"/>
                  </a:cubicBezTo>
                  <a:cubicBezTo>
                    <a:pt x="2584" y="84"/>
                    <a:pt x="1834" y="42"/>
                    <a:pt x="1084" y="0"/>
                  </a:cubicBezTo>
                </a:path>
              </a:pathLst>
            </a:custGeom>
            <a:noFill/>
            <a:ln w="9525">
              <a:solidFill>
                <a:schemeClr val="tx1"/>
              </a:solidFill>
              <a:round/>
              <a:headEnd/>
              <a:tailEnd/>
            </a:ln>
          </p:spPr>
          <p:txBody>
            <a:bodyPr/>
            <a:lstStyle/>
            <a:p>
              <a:pPr eaLnBrk="0" hangingPunct="0"/>
              <a:endParaRPr lang="en-US"/>
            </a:p>
          </p:txBody>
        </p:sp>
      </p:grpSp>
      <p:grpSp>
        <p:nvGrpSpPr>
          <p:cNvPr id="6" name="Group 40" descr="images of supermarket logos"/>
          <p:cNvGrpSpPr>
            <a:grpSpLocks/>
          </p:cNvGrpSpPr>
          <p:nvPr/>
        </p:nvGrpSpPr>
        <p:grpSpPr bwMode="auto">
          <a:xfrm>
            <a:off x="5056188" y="1198563"/>
            <a:ext cx="4087812" cy="1989137"/>
            <a:chOff x="3185" y="755"/>
            <a:chExt cx="2575" cy="1253"/>
          </a:xfrm>
        </p:grpSpPr>
        <p:pic>
          <p:nvPicPr>
            <p:cNvPr id="38928" name="Picture 22" descr="safeway"/>
            <p:cNvPicPr>
              <a:picLocks noChangeAspect="1" noChangeArrowheads="1"/>
            </p:cNvPicPr>
            <p:nvPr/>
          </p:nvPicPr>
          <p:blipFill>
            <a:blip r:embed="rId9" cstate="print"/>
            <a:srcRect/>
            <a:stretch>
              <a:fillRect/>
            </a:stretch>
          </p:blipFill>
          <p:spPr bwMode="auto">
            <a:xfrm>
              <a:off x="3185" y="755"/>
              <a:ext cx="1410" cy="468"/>
            </a:xfrm>
            <a:prstGeom prst="rect">
              <a:avLst/>
            </a:prstGeom>
            <a:noFill/>
            <a:ln w="9525">
              <a:noFill/>
              <a:miter lim="800000"/>
              <a:headEnd/>
              <a:tailEnd/>
            </a:ln>
          </p:spPr>
        </p:pic>
        <p:sp>
          <p:nvSpPr>
            <p:cNvPr id="38929" name="Text Box 24"/>
            <p:cNvSpPr txBox="1">
              <a:spLocks noChangeArrowheads="1"/>
            </p:cNvSpPr>
            <p:nvPr/>
          </p:nvSpPr>
          <p:spPr bwMode="auto">
            <a:xfrm>
              <a:off x="3193" y="1265"/>
              <a:ext cx="1203" cy="288"/>
            </a:xfrm>
            <a:prstGeom prst="rect">
              <a:avLst/>
            </a:prstGeom>
            <a:solidFill>
              <a:srgbClr val="FFFF00"/>
            </a:solidFill>
            <a:ln w="9525">
              <a:noFill/>
              <a:miter lim="800000"/>
              <a:headEnd/>
              <a:tailEnd/>
            </a:ln>
          </p:spPr>
          <p:txBody>
            <a:bodyPr wrap="none">
              <a:spAutoFit/>
            </a:bodyPr>
            <a:lstStyle/>
            <a:p>
              <a:pPr eaLnBrk="0" hangingPunct="0"/>
              <a:r>
                <a:rPr lang="en-US" sz="2400">
                  <a:latin typeface="Calibri" pitchFamily="34" charset="0"/>
                </a:rPr>
                <a:t>Supermarkets</a:t>
              </a:r>
            </a:p>
          </p:txBody>
        </p:sp>
        <p:pic>
          <p:nvPicPr>
            <p:cNvPr id="38930" name="Picture 29" descr="wholefoods"/>
            <p:cNvPicPr>
              <a:picLocks noChangeAspect="1" noChangeArrowheads="1"/>
            </p:cNvPicPr>
            <p:nvPr/>
          </p:nvPicPr>
          <p:blipFill>
            <a:blip r:embed="rId10" cstate="print"/>
            <a:srcRect/>
            <a:stretch>
              <a:fillRect/>
            </a:stretch>
          </p:blipFill>
          <p:spPr bwMode="auto">
            <a:xfrm>
              <a:off x="4470" y="1129"/>
              <a:ext cx="1290" cy="366"/>
            </a:xfrm>
            <a:prstGeom prst="rect">
              <a:avLst/>
            </a:prstGeom>
            <a:noFill/>
            <a:ln w="9525">
              <a:noFill/>
              <a:miter lim="800000"/>
              <a:headEnd/>
              <a:tailEnd/>
            </a:ln>
          </p:spPr>
        </p:pic>
        <p:sp>
          <p:nvSpPr>
            <p:cNvPr id="38931" name="Freeform 36"/>
            <p:cNvSpPr>
              <a:spLocks/>
            </p:cNvSpPr>
            <p:nvPr/>
          </p:nvSpPr>
          <p:spPr bwMode="auto">
            <a:xfrm>
              <a:off x="4252" y="1858"/>
              <a:ext cx="1502" cy="150"/>
            </a:xfrm>
            <a:custGeom>
              <a:avLst/>
              <a:gdLst>
                <a:gd name="T0" fmla="*/ 0 w 1502"/>
                <a:gd name="T1" fmla="*/ 0 h 150"/>
                <a:gd name="T2" fmla="*/ 1107 w 1502"/>
                <a:gd name="T3" fmla="*/ 147 h 150"/>
                <a:gd name="T4" fmla="*/ 1502 w 1502"/>
                <a:gd name="T5" fmla="*/ 17 h 150"/>
                <a:gd name="T6" fmla="*/ 0 60000 65536"/>
                <a:gd name="T7" fmla="*/ 0 60000 65536"/>
                <a:gd name="T8" fmla="*/ 0 60000 65536"/>
                <a:gd name="T9" fmla="*/ 0 w 1502"/>
                <a:gd name="T10" fmla="*/ 0 h 150"/>
                <a:gd name="T11" fmla="*/ 1502 w 1502"/>
                <a:gd name="T12" fmla="*/ 150 h 150"/>
              </a:gdLst>
              <a:ahLst/>
              <a:cxnLst>
                <a:cxn ang="T6">
                  <a:pos x="T0" y="T1"/>
                </a:cxn>
                <a:cxn ang="T7">
                  <a:pos x="T2" y="T3"/>
                </a:cxn>
                <a:cxn ang="T8">
                  <a:pos x="T4" y="T5"/>
                </a:cxn>
              </a:cxnLst>
              <a:rect l="T9" t="T10" r="T11" b="T12"/>
              <a:pathLst>
                <a:path w="1502" h="150">
                  <a:moveTo>
                    <a:pt x="0" y="0"/>
                  </a:moveTo>
                  <a:cubicBezTo>
                    <a:pt x="428" y="72"/>
                    <a:pt x="857" y="144"/>
                    <a:pt x="1107" y="147"/>
                  </a:cubicBezTo>
                  <a:cubicBezTo>
                    <a:pt x="1357" y="150"/>
                    <a:pt x="1429" y="83"/>
                    <a:pt x="1502" y="17"/>
                  </a:cubicBezTo>
                </a:path>
              </a:pathLst>
            </a:custGeom>
            <a:noFill/>
            <a:ln w="9525">
              <a:solidFill>
                <a:schemeClr val="tx1"/>
              </a:solidFill>
              <a:round/>
              <a:headEnd/>
              <a:tailEnd/>
            </a:ln>
          </p:spPr>
          <p:txBody>
            <a:bodyPr/>
            <a:lstStyle/>
            <a:p>
              <a:pPr eaLnBrk="0" hangingPunct="0"/>
              <a:endParaRPr lang="en-US"/>
            </a:p>
          </p:txBody>
        </p:sp>
      </p:grpSp>
      <p:grpSp>
        <p:nvGrpSpPr>
          <p:cNvPr id="7" name="Group 41" descr="images of web logos"/>
          <p:cNvGrpSpPr>
            <a:grpSpLocks/>
          </p:cNvGrpSpPr>
          <p:nvPr/>
        </p:nvGrpSpPr>
        <p:grpSpPr bwMode="auto">
          <a:xfrm>
            <a:off x="0" y="4021138"/>
            <a:ext cx="5513388" cy="2836862"/>
            <a:chOff x="0" y="2533"/>
            <a:chExt cx="3473" cy="1787"/>
          </a:xfrm>
        </p:grpSpPr>
        <p:pic>
          <p:nvPicPr>
            <p:cNvPr id="38922" name="Picture 17"/>
            <p:cNvPicPr>
              <a:picLocks noChangeAspect="1" noChangeArrowheads="1"/>
            </p:cNvPicPr>
            <p:nvPr/>
          </p:nvPicPr>
          <p:blipFill>
            <a:blip r:embed="rId11" cstate="print"/>
            <a:srcRect/>
            <a:stretch>
              <a:fillRect/>
            </a:stretch>
          </p:blipFill>
          <p:spPr bwMode="auto">
            <a:xfrm>
              <a:off x="768" y="3134"/>
              <a:ext cx="1098" cy="396"/>
            </a:xfrm>
            <a:prstGeom prst="rect">
              <a:avLst/>
            </a:prstGeom>
            <a:noFill/>
            <a:ln w="9525">
              <a:noFill/>
              <a:miter lim="800000"/>
              <a:headEnd/>
              <a:tailEnd/>
            </a:ln>
          </p:spPr>
        </p:pic>
        <p:sp>
          <p:nvSpPr>
            <p:cNvPr id="38923" name="Text Box 18"/>
            <p:cNvSpPr txBox="1">
              <a:spLocks noChangeArrowheads="1"/>
            </p:cNvSpPr>
            <p:nvPr/>
          </p:nvSpPr>
          <p:spPr bwMode="auto">
            <a:xfrm>
              <a:off x="768" y="2533"/>
              <a:ext cx="1970" cy="518"/>
            </a:xfrm>
            <a:prstGeom prst="rect">
              <a:avLst/>
            </a:prstGeom>
            <a:solidFill>
              <a:srgbClr val="FFFF00"/>
            </a:solidFill>
            <a:ln w="9525">
              <a:noFill/>
              <a:miter lim="800000"/>
              <a:headEnd/>
              <a:tailEnd/>
            </a:ln>
          </p:spPr>
          <p:txBody>
            <a:bodyPr wrap="none">
              <a:spAutoFit/>
            </a:bodyPr>
            <a:lstStyle/>
            <a:p>
              <a:pPr eaLnBrk="0" hangingPunct="0"/>
              <a:r>
                <a:rPr lang="en-US" sz="2400">
                  <a:latin typeface="Calibri" pitchFamily="34" charset="0"/>
                </a:rPr>
                <a:t>Entertainment:</a:t>
              </a:r>
              <a:br>
                <a:rPr lang="en-US" sz="2400">
                  <a:latin typeface="Calibri" pitchFamily="34" charset="0"/>
                </a:rPr>
              </a:br>
              <a:r>
                <a:rPr lang="en-US" sz="2400">
                  <a:latin typeface="Calibri" pitchFamily="34" charset="0"/>
                </a:rPr>
                <a:t>Shopping, Music, Travel</a:t>
              </a:r>
            </a:p>
          </p:txBody>
        </p:sp>
        <p:pic>
          <p:nvPicPr>
            <p:cNvPr id="38924" name="Picture 19" descr="amazon"/>
            <p:cNvPicPr>
              <a:picLocks noChangeAspect="1" noChangeArrowheads="1"/>
            </p:cNvPicPr>
            <p:nvPr/>
          </p:nvPicPr>
          <p:blipFill>
            <a:blip r:embed="rId12" cstate="print"/>
            <a:srcRect/>
            <a:stretch>
              <a:fillRect/>
            </a:stretch>
          </p:blipFill>
          <p:spPr bwMode="auto">
            <a:xfrm>
              <a:off x="343" y="3553"/>
              <a:ext cx="1110" cy="318"/>
            </a:xfrm>
            <a:prstGeom prst="rect">
              <a:avLst/>
            </a:prstGeom>
            <a:noFill/>
            <a:ln w="9525">
              <a:noFill/>
              <a:miter lim="800000"/>
              <a:headEnd/>
              <a:tailEnd/>
            </a:ln>
          </p:spPr>
        </p:pic>
        <p:pic>
          <p:nvPicPr>
            <p:cNvPr id="38925" name="Picture 20"/>
            <p:cNvPicPr>
              <a:picLocks noChangeAspect="1" noChangeArrowheads="1"/>
            </p:cNvPicPr>
            <p:nvPr/>
          </p:nvPicPr>
          <p:blipFill>
            <a:blip r:embed="rId13" cstate="print"/>
            <a:srcRect/>
            <a:stretch>
              <a:fillRect/>
            </a:stretch>
          </p:blipFill>
          <p:spPr bwMode="auto">
            <a:xfrm>
              <a:off x="0" y="2663"/>
              <a:ext cx="768" cy="768"/>
            </a:xfrm>
            <a:prstGeom prst="rect">
              <a:avLst/>
            </a:prstGeom>
            <a:noFill/>
            <a:ln w="9525">
              <a:noFill/>
              <a:miter lim="800000"/>
              <a:headEnd/>
              <a:tailEnd/>
            </a:ln>
          </p:spPr>
        </p:pic>
        <p:pic>
          <p:nvPicPr>
            <p:cNvPr id="38926" name="Picture 21" descr="travelocity"/>
            <p:cNvPicPr>
              <a:picLocks noChangeAspect="1" noChangeArrowheads="1"/>
            </p:cNvPicPr>
            <p:nvPr/>
          </p:nvPicPr>
          <p:blipFill>
            <a:blip r:embed="rId14" cstate="print"/>
            <a:srcRect/>
            <a:stretch>
              <a:fillRect/>
            </a:stretch>
          </p:blipFill>
          <p:spPr bwMode="auto">
            <a:xfrm>
              <a:off x="63" y="3871"/>
              <a:ext cx="1047" cy="449"/>
            </a:xfrm>
            <a:prstGeom prst="rect">
              <a:avLst/>
            </a:prstGeom>
            <a:noFill/>
            <a:ln w="9525">
              <a:noFill/>
              <a:miter lim="800000"/>
              <a:headEnd/>
              <a:tailEnd/>
            </a:ln>
          </p:spPr>
        </p:pic>
        <p:sp>
          <p:nvSpPr>
            <p:cNvPr id="38927" name="Freeform 37"/>
            <p:cNvSpPr>
              <a:spLocks/>
            </p:cNvSpPr>
            <p:nvPr/>
          </p:nvSpPr>
          <p:spPr bwMode="auto">
            <a:xfrm>
              <a:off x="2406" y="2643"/>
              <a:ext cx="1067" cy="1666"/>
            </a:xfrm>
            <a:custGeom>
              <a:avLst/>
              <a:gdLst>
                <a:gd name="T0" fmla="*/ 1067 w 1067"/>
                <a:gd name="T1" fmla="*/ 0 h 1666"/>
                <a:gd name="T2" fmla="*/ 423 w 1067"/>
                <a:gd name="T3" fmla="*/ 356 h 1666"/>
                <a:gd name="T4" fmla="*/ 118 w 1067"/>
                <a:gd name="T5" fmla="*/ 869 h 1666"/>
                <a:gd name="T6" fmla="*/ 0 w 1067"/>
                <a:gd name="T7" fmla="*/ 1666 h 1666"/>
                <a:gd name="T8" fmla="*/ 0 60000 65536"/>
                <a:gd name="T9" fmla="*/ 0 60000 65536"/>
                <a:gd name="T10" fmla="*/ 0 60000 65536"/>
                <a:gd name="T11" fmla="*/ 0 60000 65536"/>
                <a:gd name="T12" fmla="*/ 0 w 1067"/>
                <a:gd name="T13" fmla="*/ 0 h 1666"/>
                <a:gd name="T14" fmla="*/ 1067 w 1067"/>
                <a:gd name="T15" fmla="*/ 1666 h 1666"/>
              </a:gdLst>
              <a:ahLst/>
              <a:cxnLst>
                <a:cxn ang="T8">
                  <a:pos x="T0" y="T1"/>
                </a:cxn>
                <a:cxn ang="T9">
                  <a:pos x="T2" y="T3"/>
                </a:cxn>
                <a:cxn ang="T10">
                  <a:pos x="T4" y="T5"/>
                </a:cxn>
                <a:cxn ang="T11">
                  <a:pos x="T6" y="T7"/>
                </a:cxn>
              </a:cxnLst>
              <a:rect l="T12" t="T13" r="T14" b="T15"/>
              <a:pathLst>
                <a:path w="1067" h="1666">
                  <a:moveTo>
                    <a:pt x="1067" y="0"/>
                  </a:moveTo>
                  <a:cubicBezTo>
                    <a:pt x="824" y="105"/>
                    <a:pt x="581" y="211"/>
                    <a:pt x="423" y="356"/>
                  </a:cubicBezTo>
                  <a:cubicBezTo>
                    <a:pt x="265" y="501"/>
                    <a:pt x="188" y="651"/>
                    <a:pt x="118" y="869"/>
                  </a:cubicBezTo>
                  <a:cubicBezTo>
                    <a:pt x="48" y="1087"/>
                    <a:pt x="24" y="1376"/>
                    <a:pt x="0" y="1666"/>
                  </a:cubicBezTo>
                </a:path>
              </a:pathLst>
            </a:custGeom>
            <a:noFill/>
            <a:ln w="9525">
              <a:solidFill>
                <a:schemeClr val="tx1"/>
              </a:solidFill>
              <a:round/>
              <a:headEnd/>
              <a:tailEnd/>
            </a:ln>
          </p:spPr>
          <p:txBody>
            <a:bodyPr/>
            <a:lstStyle/>
            <a:p>
              <a:pPr eaLnBrk="0" hangingPunct="0"/>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82C295E4-B0ED-450E-9A7E-72BDCB1E43AC}" type="slidenum">
              <a:rPr lang="en-US"/>
              <a:pPr>
                <a:defRPr/>
              </a:pPr>
              <a:t>15</a:t>
            </a:fld>
            <a:endParaRPr lang="en-US" sz="1400"/>
          </a:p>
        </p:txBody>
      </p:sp>
      <p:sp>
        <p:nvSpPr>
          <p:cNvPr id="4" name="Date Placeholder 4"/>
          <p:cNvSpPr>
            <a:spLocks noGrp="1"/>
          </p:cNvSpPr>
          <p:nvPr>
            <p:ph type="dt" sz="quarter" idx="11"/>
          </p:nvPr>
        </p:nvSpPr>
        <p:spPr/>
        <p:txBody>
          <a:bodyPr/>
          <a:lstStyle/>
          <a:p>
            <a:pPr>
              <a:defRPr/>
            </a:pPr>
            <a:r>
              <a:rPr lang="en-US"/>
              <a:t>Computational Thinking</a:t>
            </a:r>
          </a:p>
        </p:txBody>
      </p:sp>
      <p:sp>
        <p:nvSpPr>
          <p:cNvPr id="5" name="Footer Placeholder 5"/>
          <p:cNvSpPr>
            <a:spLocks noGrp="1"/>
          </p:cNvSpPr>
          <p:nvPr>
            <p:ph type="ftr" sz="quarter" idx="12"/>
          </p:nvPr>
        </p:nvSpPr>
        <p:spPr/>
        <p:txBody>
          <a:bodyPr/>
          <a:lstStyle/>
          <a:p>
            <a:pPr>
              <a:defRPr/>
            </a:pPr>
            <a:r>
              <a:rPr lang="en-US"/>
              <a:t>Jeannette M. Wing</a:t>
            </a:r>
          </a:p>
        </p:txBody>
      </p:sp>
      <p:sp>
        <p:nvSpPr>
          <p:cNvPr id="62468" name="Rectangle 2"/>
          <p:cNvSpPr>
            <a:spLocks noGrp="1" noChangeArrowheads="1"/>
          </p:cNvSpPr>
          <p:nvPr>
            <p:ph type="body" idx="1"/>
          </p:nvPr>
        </p:nvSpPr>
        <p:spPr/>
        <p:txBody>
          <a:bodyPr/>
          <a:lstStyle/>
          <a:p>
            <a:pPr algn="ctr">
              <a:buFontTx/>
              <a:buNone/>
            </a:pPr>
            <a:endParaRPr lang="en-US" sz="3600" smtClean="0"/>
          </a:p>
          <a:p>
            <a:pPr algn="ctr">
              <a:buFontTx/>
              <a:buNone/>
            </a:pPr>
            <a:endParaRPr lang="en-US" sz="3600" smtClean="0"/>
          </a:p>
          <a:p>
            <a:pPr algn="ctr">
              <a:buFontTx/>
              <a:buNone/>
            </a:pPr>
            <a:r>
              <a:rPr lang="en-US" sz="3600" smtClean="0"/>
              <a:t>Computational Thinking in the Sciences and Beyond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pPr>
              <a:defRPr/>
            </a:pPr>
            <a:fld id="{F6465EBE-2B88-4F02-BF25-57C8F678AE2D}" type="slidenum">
              <a:rPr lang="en-US"/>
              <a:pPr>
                <a:defRPr/>
              </a:pPr>
              <a:t>16</a:t>
            </a:fld>
            <a:endParaRPr lang="en-US" sz="1400"/>
          </a:p>
        </p:txBody>
      </p:sp>
      <p:sp>
        <p:nvSpPr>
          <p:cNvPr id="20" name="Date Placeholder 4"/>
          <p:cNvSpPr>
            <a:spLocks noGrp="1"/>
          </p:cNvSpPr>
          <p:nvPr>
            <p:ph type="dt" sz="quarter" idx="11"/>
          </p:nvPr>
        </p:nvSpPr>
        <p:spPr/>
        <p:txBody>
          <a:bodyPr/>
          <a:lstStyle/>
          <a:p>
            <a:pPr>
              <a:defRPr/>
            </a:pPr>
            <a:r>
              <a:rPr lang="en-US"/>
              <a:t>Computational Thinking</a:t>
            </a:r>
          </a:p>
        </p:txBody>
      </p:sp>
      <p:sp>
        <p:nvSpPr>
          <p:cNvPr id="21" name="Footer Placeholder 5"/>
          <p:cNvSpPr>
            <a:spLocks noGrp="1"/>
          </p:cNvSpPr>
          <p:nvPr>
            <p:ph type="ftr" sz="quarter" idx="12"/>
          </p:nvPr>
        </p:nvSpPr>
        <p:spPr/>
        <p:txBody>
          <a:bodyPr/>
          <a:lstStyle/>
          <a:p>
            <a:pPr>
              <a:defRPr/>
            </a:pPr>
            <a:r>
              <a:rPr lang="en-US"/>
              <a:t>Jeannette M. Wing</a:t>
            </a:r>
          </a:p>
        </p:txBody>
      </p:sp>
      <p:sp>
        <p:nvSpPr>
          <p:cNvPr id="64516" name="Rectangle 2"/>
          <p:cNvSpPr>
            <a:spLocks noGrp="1" noChangeArrowheads="1"/>
          </p:cNvSpPr>
          <p:nvPr>
            <p:ph type="title"/>
          </p:nvPr>
        </p:nvSpPr>
        <p:spPr>
          <a:xfrm>
            <a:off x="68263" y="58738"/>
            <a:ext cx="7772400" cy="685800"/>
          </a:xfrm>
        </p:spPr>
        <p:txBody>
          <a:bodyPr/>
          <a:lstStyle/>
          <a:p>
            <a:r>
              <a:rPr lang="en-US" sz="2800" smtClean="0"/>
              <a:t>CT in Other Sciences</a:t>
            </a:r>
          </a:p>
        </p:txBody>
      </p:sp>
      <p:sp>
        <p:nvSpPr>
          <p:cNvPr id="64517" name="Rectangle 3"/>
          <p:cNvSpPr>
            <a:spLocks noGrp="1" noChangeArrowheads="1"/>
          </p:cNvSpPr>
          <p:nvPr>
            <p:ph type="body" idx="1"/>
          </p:nvPr>
        </p:nvSpPr>
        <p:spPr>
          <a:xfrm>
            <a:off x="355600" y="1295400"/>
            <a:ext cx="8458200" cy="4953000"/>
          </a:xfrm>
        </p:spPr>
        <p:txBody>
          <a:bodyPr/>
          <a:lstStyle/>
          <a:p>
            <a:pPr lvl="1">
              <a:buFontTx/>
              <a:buNone/>
            </a:pPr>
            <a:endParaRPr lang="en-US" smtClean="0"/>
          </a:p>
          <a:p>
            <a:pPr lvl="1">
              <a:buFontTx/>
              <a:buNone/>
            </a:pPr>
            <a:endParaRPr lang="en-US" smtClean="0"/>
          </a:p>
        </p:txBody>
      </p:sp>
      <p:grpSp>
        <p:nvGrpSpPr>
          <p:cNvPr id="64518" name="Group 4"/>
          <p:cNvGrpSpPr>
            <a:grpSpLocks/>
          </p:cNvGrpSpPr>
          <p:nvPr/>
        </p:nvGrpSpPr>
        <p:grpSpPr bwMode="auto">
          <a:xfrm>
            <a:off x="355600" y="558800"/>
            <a:ext cx="9020175" cy="2908300"/>
            <a:chOff x="224" y="352"/>
            <a:chExt cx="5682" cy="1832"/>
          </a:xfrm>
        </p:grpSpPr>
        <p:pic>
          <p:nvPicPr>
            <p:cNvPr id="64529" name="Picture 5" descr="RNS Catalysis examples"/>
            <p:cNvPicPr>
              <a:picLocks noChangeAspect="1" noChangeArrowheads="1"/>
            </p:cNvPicPr>
            <p:nvPr/>
          </p:nvPicPr>
          <p:blipFill>
            <a:blip r:embed="rId3" cstate="print"/>
            <a:srcRect/>
            <a:stretch>
              <a:fillRect/>
            </a:stretch>
          </p:blipFill>
          <p:spPr bwMode="auto">
            <a:xfrm>
              <a:off x="1335" y="352"/>
              <a:ext cx="1589" cy="1783"/>
            </a:xfrm>
            <a:prstGeom prst="rect">
              <a:avLst/>
            </a:prstGeom>
            <a:noFill/>
            <a:ln w="9525">
              <a:noFill/>
              <a:miter lim="800000"/>
              <a:headEnd/>
              <a:tailEnd/>
            </a:ln>
          </p:spPr>
        </p:pic>
        <p:sp>
          <p:nvSpPr>
            <p:cNvPr id="64530" name="Rectangle 6"/>
            <p:cNvSpPr>
              <a:spLocks noChangeArrowheads="1"/>
            </p:cNvSpPr>
            <p:nvPr/>
          </p:nvSpPr>
          <p:spPr bwMode="auto">
            <a:xfrm>
              <a:off x="2924" y="551"/>
              <a:ext cx="2982" cy="923"/>
            </a:xfrm>
            <a:prstGeom prst="rect">
              <a:avLst/>
            </a:prstGeom>
            <a:noFill/>
            <a:ln w="9525">
              <a:noFill/>
              <a:miter lim="800000"/>
              <a:headEnd/>
              <a:tailEnd/>
            </a:ln>
          </p:spPr>
          <p:txBody>
            <a:bodyPr>
              <a:spAutoFit/>
            </a:bodyPr>
            <a:lstStyle/>
            <a:p>
              <a:pPr eaLnBrk="0" hangingPunct="0"/>
              <a:r>
                <a:rPr lang="en-US">
                  <a:latin typeface="Calibri" pitchFamily="34" charset="0"/>
                </a:rPr>
                <a:t>- Atomistic calculations are used to explore</a:t>
              </a:r>
              <a:br>
                <a:rPr lang="en-US">
                  <a:latin typeface="Calibri" pitchFamily="34" charset="0"/>
                </a:rPr>
              </a:br>
              <a:r>
                <a:rPr lang="en-US">
                  <a:latin typeface="Calibri" pitchFamily="34" charset="0"/>
                </a:rPr>
                <a:t>  chemical phenomena</a:t>
              </a:r>
            </a:p>
            <a:p>
              <a:pPr eaLnBrk="0" hangingPunct="0">
                <a:buFontTx/>
                <a:buChar char="-"/>
              </a:pPr>
              <a:r>
                <a:rPr lang="en-US">
                  <a:latin typeface="Calibri" pitchFamily="34" charset="0"/>
                </a:rPr>
                <a:t> Optimization and searching algorithms</a:t>
              </a:r>
              <a:br>
                <a:rPr lang="en-US">
                  <a:latin typeface="Calibri" pitchFamily="34" charset="0"/>
                </a:rPr>
              </a:br>
              <a:r>
                <a:rPr lang="en-US">
                  <a:latin typeface="Calibri" pitchFamily="34" charset="0"/>
                </a:rPr>
                <a:t>   identify best chemicals for improving</a:t>
              </a:r>
              <a:br>
                <a:rPr lang="en-US">
                  <a:latin typeface="Calibri" pitchFamily="34" charset="0"/>
                </a:rPr>
              </a:br>
              <a:r>
                <a:rPr lang="en-US">
                  <a:latin typeface="Calibri" pitchFamily="34" charset="0"/>
                </a:rPr>
                <a:t>   reaction conditions to improve yields</a:t>
              </a:r>
            </a:p>
          </p:txBody>
        </p:sp>
        <p:sp>
          <p:nvSpPr>
            <p:cNvPr id="64531" name="Rectangle 7"/>
            <p:cNvSpPr>
              <a:spLocks noChangeArrowheads="1"/>
            </p:cNvSpPr>
            <p:nvPr/>
          </p:nvSpPr>
          <p:spPr bwMode="auto">
            <a:xfrm>
              <a:off x="224" y="725"/>
              <a:ext cx="905" cy="288"/>
            </a:xfrm>
            <a:prstGeom prst="rect">
              <a:avLst/>
            </a:prstGeom>
            <a:solidFill>
              <a:srgbClr val="FFFF00"/>
            </a:solidFill>
            <a:ln w="9525">
              <a:noFill/>
              <a:miter lim="800000"/>
              <a:headEnd/>
              <a:tailEnd/>
            </a:ln>
          </p:spPr>
          <p:txBody>
            <a:bodyPr wrap="none">
              <a:spAutoFit/>
            </a:bodyPr>
            <a:lstStyle/>
            <a:p>
              <a:pPr eaLnBrk="0" hangingPunct="0"/>
              <a:r>
                <a:rPr lang="en-US" sz="2400">
                  <a:latin typeface="Calibri" pitchFamily="34" charset="0"/>
                </a:rPr>
                <a:t>Chemistry</a:t>
              </a:r>
            </a:p>
          </p:txBody>
        </p:sp>
        <p:sp>
          <p:nvSpPr>
            <p:cNvPr id="64532" name="Text Box 8"/>
            <p:cNvSpPr txBox="1">
              <a:spLocks noChangeArrowheads="1"/>
            </p:cNvSpPr>
            <p:nvPr/>
          </p:nvSpPr>
          <p:spPr bwMode="auto">
            <a:xfrm>
              <a:off x="1499" y="2049"/>
              <a:ext cx="583" cy="135"/>
            </a:xfrm>
            <a:prstGeom prst="rect">
              <a:avLst/>
            </a:prstGeom>
            <a:noFill/>
            <a:ln w="9525">
              <a:noFill/>
              <a:miter lim="800000"/>
              <a:headEnd/>
              <a:tailEnd/>
            </a:ln>
          </p:spPr>
          <p:txBody>
            <a:bodyPr wrap="none">
              <a:spAutoFit/>
            </a:bodyPr>
            <a:lstStyle/>
            <a:p>
              <a:pPr eaLnBrk="0" hangingPunct="0"/>
              <a:r>
                <a:rPr lang="en-US" sz="800">
                  <a:latin typeface="Calibri" pitchFamily="34" charset="0"/>
                </a:rPr>
                <a:t>[York, Minnesota]</a:t>
              </a:r>
            </a:p>
          </p:txBody>
        </p:sp>
      </p:grpSp>
      <p:grpSp>
        <p:nvGrpSpPr>
          <p:cNvPr id="64519" name="Group 9"/>
          <p:cNvGrpSpPr>
            <a:grpSpLocks/>
          </p:cNvGrpSpPr>
          <p:nvPr/>
        </p:nvGrpSpPr>
        <p:grpSpPr bwMode="auto">
          <a:xfrm>
            <a:off x="68263" y="2463800"/>
            <a:ext cx="9028112" cy="2420938"/>
            <a:chOff x="43" y="1552"/>
            <a:chExt cx="5687" cy="1525"/>
          </a:xfrm>
        </p:grpSpPr>
        <p:sp>
          <p:nvSpPr>
            <p:cNvPr id="64525" name="Rectangle 10"/>
            <p:cNvSpPr>
              <a:spLocks noChangeArrowheads="1"/>
            </p:cNvSpPr>
            <p:nvPr/>
          </p:nvSpPr>
          <p:spPr bwMode="auto">
            <a:xfrm>
              <a:off x="224" y="2285"/>
              <a:ext cx="3922" cy="404"/>
            </a:xfrm>
            <a:prstGeom prst="rect">
              <a:avLst/>
            </a:prstGeom>
            <a:noFill/>
            <a:ln w="9525">
              <a:noFill/>
              <a:miter lim="800000"/>
              <a:headEnd/>
              <a:tailEnd/>
            </a:ln>
          </p:spPr>
          <p:txBody>
            <a:bodyPr>
              <a:spAutoFit/>
            </a:bodyPr>
            <a:lstStyle/>
            <a:p>
              <a:pPr eaLnBrk="0" hangingPunct="0"/>
              <a:r>
                <a:rPr lang="en-US">
                  <a:latin typeface="Calibri" pitchFamily="34" charset="0"/>
                </a:rPr>
                <a:t>- Adiabatic quantum computing: How quickly is convergence?</a:t>
              </a:r>
              <a:br>
                <a:rPr lang="en-US">
                  <a:latin typeface="Calibri" pitchFamily="34" charset="0"/>
                </a:rPr>
              </a:br>
              <a:r>
                <a:rPr lang="en-US">
                  <a:latin typeface="Calibri" pitchFamily="34" charset="0"/>
                </a:rPr>
                <a:t>- Genetic algorithms discover laws of physics.</a:t>
              </a:r>
            </a:p>
          </p:txBody>
        </p:sp>
        <p:sp>
          <p:nvSpPr>
            <p:cNvPr id="64526" name="Rectangle 11"/>
            <p:cNvSpPr>
              <a:spLocks noChangeArrowheads="1"/>
            </p:cNvSpPr>
            <p:nvPr/>
          </p:nvSpPr>
          <p:spPr bwMode="auto">
            <a:xfrm>
              <a:off x="3583" y="1847"/>
              <a:ext cx="678" cy="288"/>
            </a:xfrm>
            <a:prstGeom prst="rect">
              <a:avLst/>
            </a:prstGeom>
            <a:solidFill>
              <a:srgbClr val="FFFF00"/>
            </a:solidFill>
            <a:ln w="9525">
              <a:noFill/>
              <a:miter lim="800000"/>
              <a:headEnd/>
              <a:tailEnd/>
            </a:ln>
          </p:spPr>
          <p:txBody>
            <a:bodyPr wrap="none">
              <a:spAutoFit/>
            </a:bodyPr>
            <a:lstStyle/>
            <a:p>
              <a:pPr eaLnBrk="0" hangingPunct="0"/>
              <a:r>
                <a:rPr lang="en-US" sz="2400">
                  <a:latin typeface="Calibri" pitchFamily="34" charset="0"/>
                </a:rPr>
                <a:t>Physics</a:t>
              </a:r>
            </a:p>
          </p:txBody>
        </p:sp>
        <p:sp>
          <p:nvSpPr>
            <p:cNvPr id="64527" name="Freeform 12" descr="line"/>
            <p:cNvSpPr>
              <a:spLocks/>
            </p:cNvSpPr>
            <p:nvPr/>
          </p:nvSpPr>
          <p:spPr bwMode="auto">
            <a:xfrm>
              <a:off x="43" y="1552"/>
              <a:ext cx="5687" cy="733"/>
            </a:xfrm>
            <a:custGeom>
              <a:avLst/>
              <a:gdLst>
                <a:gd name="T0" fmla="*/ 0 w 5755"/>
                <a:gd name="T1" fmla="*/ 48 h 877"/>
                <a:gd name="T2" fmla="*/ 847 w 5755"/>
                <a:gd name="T3" fmla="*/ 40 h 877"/>
                <a:gd name="T4" fmla="*/ 1066 w 5755"/>
                <a:gd name="T5" fmla="*/ 285 h 877"/>
                <a:gd name="T6" fmla="*/ 1211 w 5755"/>
                <a:gd name="T7" fmla="*/ 481 h 877"/>
                <a:gd name="T8" fmla="*/ 1484 w 5755"/>
                <a:gd name="T9" fmla="*/ 577 h 877"/>
                <a:gd name="T10" fmla="*/ 2170 w 5755"/>
                <a:gd name="T11" fmla="*/ 577 h 877"/>
                <a:gd name="T12" fmla="*/ 2786 w 5755"/>
                <a:gd name="T13" fmla="*/ 561 h 877"/>
                <a:gd name="T14" fmla="*/ 3161 w 5755"/>
                <a:gd name="T15" fmla="*/ 266 h 877"/>
                <a:gd name="T16" fmla="*/ 3975 w 5755"/>
                <a:gd name="T17" fmla="*/ 97 h 877"/>
                <a:gd name="T18" fmla="*/ 5620 w 5755"/>
                <a:gd name="T19" fmla="*/ 36 h 8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55"/>
                <a:gd name="T31" fmla="*/ 0 h 877"/>
                <a:gd name="T32" fmla="*/ 5755 w 5755"/>
                <a:gd name="T33" fmla="*/ 877 h 8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55" h="877">
                  <a:moveTo>
                    <a:pt x="0" y="68"/>
                  </a:moveTo>
                  <a:cubicBezTo>
                    <a:pt x="342" y="34"/>
                    <a:pt x="685" y="0"/>
                    <a:pt x="867" y="57"/>
                  </a:cubicBezTo>
                  <a:cubicBezTo>
                    <a:pt x="1049" y="114"/>
                    <a:pt x="1030" y="303"/>
                    <a:pt x="1092" y="408"/>
                  </a:cubicBezTo>
                  <a:cubicBezTo>
                    <a:pt x="1154" y="513"/>
                    <a:pt x="1169" y="618"/>
                    <a:pt x="1240" y="688"/>
                  </a:cubicBezTo>
                  <a:cubicBezTo>
                    <a:pt x="1311" y="758"/>
                    <a:pt x="1356" y="802"/>
                    <a:pt x="1520" y="825"/>
                  </a:cubicBezTo>
                  <a:cubicBezTo>
                    <a:pt x="1684" y="848"/>
                    <a:pt x="2000" y="829"/>
                    <a:pt x="2222" y="825"/>
                  </a:cubicBezTo>
                  <a:cubicBezTo>
                    <a:pt x="2444" y="821"/>
                    <a:pt x="2684" y="877"/>
                    <a:pt x="2853" y="803"/>
                  </a:cubicBezTo>
                  <a:cubicBezTo>
                    <a:pt x="3022" y="729"/>
                    <a:pt x="3034" y="492"/>
                    <a:pt x="3237" y="381"/>
                  </a:cubicBezTo>
                  <a:cubicBezTo>
                    <a:pt x="3440" y="270"/>
                    <a:pt x="3651" y="194"/>
                    <a:pt x="4071" y="139"/>
                  </a:cubicBezTo>
                  <a:cubicBezTo>
                    <a:pt x="4491" y="84"/>
                    <a:pt x="5123" y="67"/>
                    <a:pt x="5755" y="51"/>
                  </a:cubicBezTo>
                </a:path>
              </a:pathLst>
            </a:custGeom>
            <a:noFill/>
            <a:ln w="9525">
              <a:solidFill>
                <a:schemeClr val="tx1"/>
              </a:solidFill>
              <a:round/>
              <a:headEnd/>
              <a:tailEnd/>
            </a:ln>
          </p:spPr>
          <p:txBody>
            <a:bodyPr/>
            <a:lstStyle/>
            <a:p>
              <a:pPr eaLnBrk="0" hangingPunct="0"/>
              <a:endParaRPr lang="en-US"/>
            </a:p>
          </p:txBody>
        </p:sp>
        <p:pic>
          <p:nvPicPr>
            <p:cNvPr id="64528" name="Picture 13" descr="example Physics image"/>
            <p:cNvPicPr>
              <a:picLocks noChangeAspect="1" noChangeArrowheads="1"/>
            </p:cNvPicPr>
            <p:nvPr/>
          </p:nvPicPr>
          <p:blipFill>
            <a:blip r:embed="rId4" cstate="print"/>
            <a:srcRect/>
            <a:stretch>
              <a:fillRect/>
            </a:stretch>
          </p:blipFill>
          <p:spPr bwMode="auto">
            <a:xfrm>
              <a:off x="4324" y="1847"/>
              <a:ext cx="1230" cy="1230"/>
            </a:xfrm>
            <a:prstGeom prst="rect">
              <a:avLst/>
            </a:prstGeom>
            <a:noFill/>
            <a:ln w="9525">
              <a:noFill/>
              <a:miter lim="800000"/>
              <a:headEnd/>
              <a:tailEnd/>
            </a:ln>
          </p:spPr>
        </p:pic>
      </p:grpSp>
      <p:grpSp>
        <p:nvGrpSpPr>
          <p:cNvPr id="64520" name="Group 14"/>
          <p:cNvGrpSpPr>
            <a:grpSpLocks/>
          </p:cNvGrpSpPr>
          <p:nvPr/>
        </p:nvGrpSpPr>
        <p:grpSpPr bwMode="auto">
          <a:xfrm>
            <a:off x="0" y="4229100"/>
            <a:ext cx="9220200" cy="2628900"/>
            <a:chOff x="0" y="2664"/>
            <a:chExt cx="5808" cy="1656"/>
          </a:xfrm>
        </p:grpSpPr>
        <p:pic>
          <p:nvPicPr>
            <p:cNvPr id="64521" name="Picture 15" descr="picture of Earth from space"/>
            <p:cNvPicPr>
              <a:picLocks noChangeAspect="1" noChangeArrowheads="1"/>
            </p:cNvPicPr>
            <p:nvPr/>
          </p:nvPicPr>
          <p:blipFill>
            <a:blip r:embed="rId5" cstate="print"/>
            <a:srcRect/>
            <a:stretch>
              <a:fillRect/>
            </a:stretch>
          </p:blipFill>
          <p:spPr bwMode="auto">
            <a:xfrm>
              <a:off x="0" y="2867"/>
              <a:ext cx="1472" cy="1453"/>
            </a:xfrm>
            <a:prstGeom prst="rect">
              <a:avLst/>
            </a:prstGeom>
            <a:noFill/>
            <a:ln w="9525">
              <a:noFill/>
              <a:miter lim="800000"/>
              <a:headEnd/>
              <a:tailEnd/>
            </a:ln>
          </p:spPr>
        </p:pic>
        <p:sp>
          <p:nvSpPr>
            <p:cNvPr id="64522" name="Rectangle 16"/>
            <p:cNvSpPr>
              <a:spLocks noChangeArrowheads="1"/>
            </p:cNvSpPr>
            <p:nvPr/>
          </p:nvSpPr>
          <p:spPr bwMode="auto">
            <a:xfrm>
              <a:off x="1499" y="3205"/>
              <a:ext cx="3779" cy="1115"/>
            </a:xfrm>
            <a:prstGeom prst="rect">
              <a:avLst/>
            </a:prstGeom>
            <a:noFill/>
            <a:ln w="9525">
              <a:noFill/>
              <a:miter lim="800000"/>
              <a:headEnd/>
              <a:tailEnd/>
            </a:ln>
          </p:spPr>
          <p:txBody>
            <a:bodyPr>
              <a:spAutoFit/>
            </a:bodyPr>
            <a:lstStyle/>
            <a:p>
              <a:pPr eaLnBrk="0" hangingPunct="0"/>
              <a:r>
                <a:rPr lang="en-US">
                  <a:solidFill>
                    <a:srgbClr val="FF0000"/>
                  </a:solidFill>
                  <a:latin typeface="Calibri" pitchFamily="34" charset="0"/>
                </a:rPr>
                <a:t>- </a:t>
              </a:r>
              <a:r>
                <a:rPr lang="en-US">
                  <a:latin typeface="Calibri" pitchFamily="34" charset="0"/>
                </a:rPr>
                <a:t>Abstractions for Sky, Sea, Ice, Land, Life, People, etc.</a:t>
              </a:r>
              <a:br>
                <a:rPr lang="en-US">
                  <a:latin typeface="Calibri" pitchFamily="34" charset="0"/>
                </a:rPr>
              </a:br>
              <a:r>
                <a:rPr lang="en-US">
                  <a:latin typeface="Calibri" pitchFamily="34" charset="0"/>
                </a:rPr>
                <a:t>         - Hierarchical, composable , modular,</a:t>
              </a:r>
              <a:br>
                <a:rPr lang="en-US">
                  <a:latin typeface="Calibri" pitchFamily="34" charset="0"/>
                </a:rPr>
              </a:br>
              <a:r>
                <a:rPr lang="en-US">
                  <a:latin typeface="Calibri" pitchFamily="34" charset="0"/>
                </a:rPr>
                <a:t>           traceability, allowing multiple projections</a:t>
              </a:r>
              <a:br>
                <a:rPr lang="en-US">
                  <a:latin typeface="Calibri" pitchFamily="34" charset="0"/>
                </a:rPr>
              </a:br>
              <a:r>
                <a:rPr lang="en-US">
                  <a:latin typeface="Calibri" pitchFamily="34" charset="0"/>
                </a:rPr>
                <a:t>           along any dimension, data element, or query</a:t>
              </a:r>
            </a:p>
            <a:p>
              <a:pPr eaLnBrk="0" hangingPunct="0"/>
              <a:r>
                <a:rPr lang="en-US">
                  <a:latin typeface="Calibri" pitchFamily="34" charset="0"/>
                </a:rPr>
                <a:t>   - Well-defined interfaces</a:t>
              </a:r>
            </a:p>
            <a:p>
              <a:pPr eaLnBrk="0" hangingPunct="0"/>
              <a:endParaRPr lang="en-US" sz="2000">
                <a:latin typeface="Calibri" pitchFamily="34" charset="0"/>
              </a:endParaRPr>
            </a:p>
          </p:txBody>
        </p:sp>
        <p:sp>
          <p:nvSpPr>
            <p:cNvPr id="64523" name="Rectangle 17"/>
            <p:cNvSpPr>
              <a:spLocks noChangeArrowheads="1"/>
            </p:cNvSpPr>
            <p:nvPr/>
          </p:nvSpPr>
          <p:spPr bwMode="auto">
            <a:xfrm>
              <a:off x="2382" y="2917"/>
              <a:ext cx="1083" cy="288"/>
            </a:xfrm>
            <a:prstGeom prst="rect">
              <a:avLst/>
            </a:prstGeom>
            <a:solidFill>
              <a:srgbClr val="FFFF00"/>
            </a:solidFill>
            <a:ln w="9525">
              <a:noFill/>
              <a:miter lim="800000"/>
              <a:headEnd/>
              <a:tailEnd/>
            </a:ln>
          </p:spPr>
          <p:txBody>
            <a:bodyPr wrap="none">
              <a:spAutoFit/>
            </a:bodyPr>
            <a:lstStyle/>
            <a:p>
              <a:pPr eaLnBrk="0" hangingPunct="0"/>
              <a:r>
                <a:rPr lang="en-US" sz="2400">
                  <a:latin typeface="Calibri" pitchFamily="34" charset="0"/>
                </a:rPr>
                <a:t>Geosciences</a:t>
              </a:r>
            </a:p>
          </p:txBody>
        </p:sp>
        <p:sp>
          <p:nvSpPr>
            <p:cNvPr id="64524" name="Freeform 18" descr="line"/>
            <p:cNvSpPr>
              <a:spLocks/>
            </p:cNvSpPr>
            <p:nvPr/>
          </p:nvSpPr>
          <p:spPr bwMode="auto">
            <a:xfrm>
              <a:off x="32" y="2664"/>
              <a:ext cx="5776" cy="1200"/>
            </a:xfrm>
            <a:custGeom>
              <a:avLst/>
              <a:gdLst>
                <a:gd name="T0" fmla="*/ 0 w 5776"/>
                <a:gd name="T1" fmla="*/ 48 h 1200"/>
                <a:gd name="T2" fmla="*/ 1664 w 5776"/>
                <a:gd name="T3" fmla="*/ 136 h 1200"/>
                <a:gd name="T4" fmla="*/ 3144 w 5776"/>
                <a:gd name="T5" fmla="*/ 24 h 1200"/>
                <a:gd name="T6" fmla="*/ 4112 w 5776"/>
                <a:gd name="T7" fmla="*/ 280 h 1200"/>
                <a:gd name="T8" fmla="*/ 4776 w 5776"/>
                <a:gd name="T9" fmla="*/ 648 h 1200"/>
                <a:gd name="T10" fmla="*/ 5776 w 5776"/>
                <a:gd name="T11" fmla="*/ 1200 h 1200"/>
                <a:gd name="T12" fmla="*/ 0 60000 65536"/>
                <a:gd name="T13" fmla="*/ 0 60000 65536"/>
                <a:gd name="T14" fmla="*/ 0 60000 65536"/>
                <a:gd name="T15" fmla="*/ 0 60000 65536"/>
                <a:gd name="T16" fmla="*/ 0 60000 65536"/>
                <a:gd name="T17" fmla="*/ 0 60000 65536"/>
                <a:gd name="T18" fmla="*/ 0 w 5776"/>
                <a:gd name="T19" fmla="*/ 0 h 1200"/>
                <a:gd name="T20" fmla="*/ 5776 w 5776"/>
                <a:gd name="T21" fmla="*/ 1200 h 1200"/>
              </a:gdLst>
              <a:ahLst/>
              <a:cxnLst>
                <a:cxn ang="T12">
                  <a:pos x="T0" y="T1"/>
                </a:cxn>
                <a:cxn ang="T13">
                  <a:pos x="T2" y="T3"/>
                </a:cxn>
                <a:cxn ang="T14">
                  <a:pos x="T4" y="T5"/>
                </a:cxn>
                <a:cxn ang="T15">
                  <a:pos x="T6" y="T7"/>
                </a:cxn>
                <a:cxn ang="T16">
                  <a:pos x="T8" y="T9"/>
                </a:cxn>
                <a:cxn ang="T17">
                  <a:pos x="T10" y="T11"/>
                </a:cxn>
              </a:cxnLst>
              <a:rect l="T18" t="T19" r="T20" b="T21"/>
              <a:pathLst>
                <a:path w="5776" h="1200">
                  <a:moveTo>
                    <a:pt x="0" y="48"/>
                  </a:moveTo>
                  <a:cubicBezTo>
                    <a:pt x="570" y="94"/>
                    <a:pt x="1140" y="140"/>
                    <a:pt x="1664" y="136"/>
                  </a:cubicBezTo>
                  <a:cubicBezTo>
                    <a:pt x="2188" y="132"/>
                    <a:pt x="2736" y="0"/>
                    <a:pt x="3144" y="24"/>
                  </a:cubicBezTo>
                  <a:cubicBezTo>
                    <a:pt x="3552" y="48"/>
                    <a:pt x="3840" y="176"/>
                    <a:pt x="4112" y="280"/>
                  </a:cubicBezTo>
                  <a:cubicBezTo>
                    <a:pt x="4384" y="384"/>
                    <a:pt x="4499" y="495"/>
                    <a:pt x="4776" y="648"/>
                  </a:cubicBezTo>
                  <a:cubicBezTo>
                    <a:pt x="5053" y="801"/>
                    <a:pt x="5414" y="1000"/>
                    <a:pt x="5776" y="1200"/>
                  </a:cubicBezTo>
                </a:path>
              </a:pathLst>
            </a:custGeom>
            <a:noFill/>
            <a:ln w="9525">
              <a:solidFill>
                <a:schemeClr val="tx1"/>
              </a:solidFill>
              <a:round/>
              <a:headEnd/>
              <a:tailEnd/>
            </a:ln>
          </p:spPr>
          <p:txBody>
            <a:bodyPr/>
            <a:lstStyle/>
            <a:p>
              <a:pPr eaLnBrk="0" hangingPunct="0"/>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pPr>
              <a:defRPr/>
            </a:pPr>
            <a:fld id="{F0EED0CF-7E34-4C2C-8FB4-60C64D5781A0}" type="slidenum">
              <a:rPr lang="en-US"/>
              <a:pPr>
                <a:defRPr/>
              </a:pPr>
              <a:t>17</a:t>
            </a:fld>
            <a:endParaRPr lang="en-US" sz="1400"/>
          </a:p>
        </p:txBody>
      </p:sp>
      <p:sp>
        <p:nvSpPr>
          <p:cNvPr id="18" name="Date Placeholder 4"/>
          <p:cNvSpPr>
            <a:spLocks noGrp="1"/>
          </p:cNvSpPr>
          <p:nvPr>
            <p:ph type="dt" sz="quarter" idx="11"/>
          </p:nvPr>
        </p:nvSpPr>
        <p:spPr/>
        <p:txBody>
          <a:bodyPr/>
          <a:lstStyle/>
          <a:p>
            <a:pPr>
              <a:defRPr/>
            </a:pPr>
            <a:r>
              <a:rPr lang="en-US"/>
              <a:t>Computational Thinking</a:t>
            </a:r>
          </a:p>
        </p:txBody>
      </p:sp>
      <p:sp>
        <p:nvSpPr>
          <p:cNvPr id="19" name="Footer Placeholder 5"/>
          <p:cNvSpPr>
            <a:spLocks noGrp="1"/>
          </p:cNvSpPr>
          <p:nvPr>
            <p:ph type="ftr" sz="quarter" idx="12"/>
          </p:nvPr>
        </p:nvSpPr>
        <p:spPr/>
        <p:txBody>
          <a:bodyPr/>
          <a:lstStyle/>
          <a:p>
            <a:pPr>
              <a:defRPr/>
            </a:pPr>
            <a:r>
              <a:rPr lang="en-US"/>
              <a:t>Jeannette M. Wing</a:t>
            </a:r>
          </a:p>
        </p:txBody>
      </p:sp>
      <p:sp>
        <p:nvSpPr>
          <p:cNvPr id="66564" name="Rectangle 2"/>
          <p:cNvSpPr>
            <a:spLocks noGrp="1" noChangeArrowheads="1"/>
          </p:cNvSpPr>
          <p:nvPr>
            <p:ph type="title"/>
          </p:nvPr>
        </p:nvSpPr>
        <p:spPr>
          <a:xfrm>
            <a:off x="68263" y="58738"/>
            <a:ext cx="7772400" cy="685800"/>
          </a:xfrm>
        </p:spPr>
        <p:txBody>
          <a:bodyPr/>
          <a:lstStyle/>
          <a:p>
            <a:r>
              <a:rPr lang="en-US" sz="2800" smtClean="0"/>
              <a:t>CT in Math and Engineering</a:t>
            </a:r>
          </a:p>
        </p:txBody>
      </p:sp>
      <p:sp>
        <p:nvSpPr>
          <p:cNvPr id="66565" name="Rectangle 3"/>
          <p:cNvSpPr>
            <a:spLocks noGrp="1" noChangeArrowheads="1"/>
          </p:cNvSpPr>
          <p:nvPr>
            <p:ph type="body" idx="1"/>
          </p:nvPr>
        </p:nvSpPr>
        <p:spPr>
          <a:xfrm>
            <a:off x="355600" y="1295400"/>
            <a:ext cx="8458200" cy="4953000"/>
          </a:xfrm>
        </p:spPr>
        <p:txBody>
          <a:bodyPr/>
          <a:lstStyle/>
          <a:p>
            <a:pPr lvl="1">
              <a:buFontTx/>
              <a:buNone/>
            </a:pPr>
            <a:endParaRPr lang="en-US" smtClean="0"/>
          </a:p>
          <a:p>
            <a:pPr lvl="1">
              <a:buFontTx/>
              <a:buNone/>
            </a:pPr>
            <a:endParaRPr lang="en-US" smtClean="0"/>
          </a:p>
        </p:txBody>
      </p:sp>
      <p:grpSp>
        <p:nvGrpSpPr>
          <p:cNvPr id="2" name="Group 4"/>
          <p:cNvGrpSpPr>
            <a:grpSpLocks/>
          </p:cNvGrpSpPr>
          <p:nvPr/>
        </p:nvGrpSpPr>
        <p:grpSpPr bwMode="auto">
          <a:xfrm>
            <a:off x="-214313" y="446088"/>
            <a:ext cx="9291638" cy="3265487"/>
            <a:chOff x="-135" y="281"/>
            <a:chExt cx="5853" cy="2057"/>
          </a:xfrm>
        </p:grpSpPr>
        <p:pic>
          <p:nvPicPr>
            <p:cNvPr id="66573" name="Picture 5" descr="4 Color Map Example"/>
            <p:cNvPicPr>
              <a:picLocks noChangeAspect="1" noChangeArrowheads="1"/>
            </p:cNvPicPr>
            <p:nvPr/>
          </p:nvPicPr>
          <p:blipFill>
            <a:blip r:embed="rId3" cstate="print"/>
            <a:srcRect/>
            <a:stretch>
              <a:fillRect/>
            </a:stretch>
          </p:blipFill>
          <p:spPr bwMode="auto">
            <a:xfrm>
              <a:off x="4357" y="281"/>
              <a:ext cx="1262" cy="1806"/>
            </a:xfrm>
            <a:prstGeom prst="rect">
              <a:avLst/>
            </a:prstGeom>
            <a:noFill/>
            <a:ln w="9525">
              <a:noFill/>
              <a:miter lim="800000"/>
              <a:headEnd/>
              <a:tailEnd/>
            </a:ln>
          </p:spPr>
        </p:pic>
        <p:sp>
          <p:nvSpPr>
            <p:cNvPr id="66574" name="Rectangle 6"/>
            <p:cNvSpPr>
              <a:spLocks noChangeArrowheads="1"/>
            </p:cNvSpPr>
            <p:nvPr/>
          </p:nvSpPr>
          <p:spPr bwMode="auto">
            <a:xfrm>
              <a:off x="1266" y="1041"/>
              <a:ext cx="3664" cy="923"/>
            </a:xfrm>
            <a:prstGeom prst="rect">
              <a:avLst/>
            </a:prstGeom>
            <a:noFill/>
            <a:ln w="9525">
              <a:noFill/>
              <a:miter lim="800000"/>
              <a:headEnd/>
              <a:tailEnd/>
            </a:ln>
          </p:spPr>
          <p:txBody>
            <a:bodyPr>
              <a:spAutoFit/>
            </a:bodyPr>
            <a:lstStyle/>
            <a:p>
              <a:pPr eaLnBrk="0" hangingPunct="0"/>
              <a:r>
                <a:rPr lang="en-US">
                  <a:latin typeface="Calibri" pitchFamily="34" charset="0"/>
                </a:rPr>
                <a:t>  - Discovering E8 Lie Group:</a:t>
              </a:r>
              <a:br>
                <a:rPr lang="en-US">
                  <a:latin typeface="Calibri" pitchFamily="34" charset="0"/>
                </a:rPr>
              </a:br>
              <a:r>
                <a:rPr lang="en-US">
                  <a:latin typeface="Calibri" pitchFamily="34" charset="0"/>
                </a:rPr>
                <a:t>      18 mathematicians, 4 years and 77 hours of</a:t>
              </a:r>
              <a:br>
                <a:rPr lang="en-US">
                  <a:latin typeface="Calibri" pitchFamily="34" charset="0"/>
                </a:rPr>
              </a:br>
              <a:r>
                <a:rPr lang="en-US">
                  <a:latin typeface="Calibri" pitchFamily="34" charset="0"/>
                </a:rPr>
                <a:t>      supercomputer time (200 billion numbers).</a:t>
              </a:r>
              <a:br>
                <a:rPr lang="en-US">
                  <a:latin typeface="Calibri" pitchFamily="34" charset="0"/>
                </a:rPr>
              </a:br>
              <a:r>
                <a:rPr lang="en-US">
                  <a:latin typeface="Calibri" pitchFamily="34" charset="0"/>
                </a:rPr>
                <a:t>      Profound implications for physics (string theory)</a:t>
              </a:r>
              <a:br>
                <a:rPr lang="en-US">
                  <a:latin typeface="Calibri" pitchFamily="34" charset="0"/>
                </a:rPr>
              </a:br>
              <a:r>
                <a:rPr lang="en-US">
                  <a:latin typeface="Calibri" pitchFamily="34" charset="0"/>
                </a:rPr>
                <a:t>   - Four-color theorem proof</a:t>
              </a:r>
            </a:p>
          </p:txBody>
        </p:sp>
        <p:pic>
          <p:nvPicPr>
            <p:cNvPr id="66575" name="Picture 7" descr="E-8 Root system"/>
            <p:cNvPicPr>
              <a:picLocks noChangeAspect="1" noChangeArrowheads="1"/>
            </p:cNvPicPr>
            <p:nvPr/>
          </p:nvPicPr>
          <p:blipFill>
            <a:blip r:embed="rId4" cstate="print"/>
            <a:srcRect/>
            <a:stretch>
              <a:fillRect/>
            </a:stretch>
          </p:blipFill>
          <p:spPr bwMode="auto">
            <a:xfrm>
              <a:off x="25" y="692"/>
              <a:ext cx="1376" cy="1328"/>
            </a:xfrm>
            <a:prstGeom prst="rect">
              <a:avLst/>
            </a:prstGeom>
            <a:noFill/>
            <a:ln w="9525">
              <a:noFill/>
              <a:miter lim="800000"/>
              <a:headEnd/>
              <a:tailEnd/>
            </a:ln>
          </p:spPr>
        </p:pic>
        <p:sp>
          <p:nvSpPr>
            <p:cNvPr id="66576" name="Text Box 8"/>
            <p:cNvSpPr txBox="1">
              <a:spLocks noChangeArrowheads="1"/>
            </p:cNvSpPr>
            <p:nvPr/>
          </p:nvSpPr>
          <p:spPr bwMode="auto">
            <a:xfrm>
              <a:off x="-135" y="2068"/>
              <a:ext cx="1401" cy="135"/>
            </a:xfrm>
            <a:prstGeom prst="rect">
              <a:avLst/>
            </a:prstGeom>
            <a:noFill/>
            <a:ln w="9525">
              <a:noFill/>
              <a:miter lim="800000"/>
              <a:headEnd/>
              <a:tailEnd/>
            </a:ln>
          </p:spPr>
          <p:txBody>
            <a:bodyPr>
              <a:spAutoFit/>
            </a:bodyPr>
            <a:lstStyle/>
            <a:p>
              <a:pPr algn="r" eaLnBrk="0" hangingPunct="0"/>
              <a:r>
                <a:rPr lang="en-US" sz="800">
                  <a:latin typeface="Calibri" pitchFamily="34" charset="0"/>
                </a:rPr>
                <a:t>Credit: Wikipedia</a:t>
              </a:r>
              <a:endParaRPr lang="en-US">
                <a:latin typeface="Calibri" pitchFamily="34" charset="0"/>
              </a:endParaRPr>
            </a:p>
          </p:txBody>
        </p:sp>
        <p:sp>
          <p:nvSpPr>
            <p:cNvPr id="66577" name="Text Box 9"/>
            <p:cNvSpPr txBox="1">
              <a:spLocks noChangeArrowheads="1"/>
            </p:cNvSpPr>
            <p:nvPr/>
          </p:nvSpPr>
          <p:spPr bwMode="auto">
            <a:xfrm>
              <a:off x="4317" y="2203"/>
              <a:ext cx="1401" cy="135"/>
            </a:xfrm>
            <a:prstGeom prst="rect">
              <a:avLst/>
            </a:prstGeom>
            <a:noFill/>
            <a:ln w="9525">
              <a:noFill/>
              <a:miter lim="800000"/>
              <a:headEnd/>
              <a:tailEnd/>
            </a:ln>
          </p:spPr>
          <p:txBody>
            <a:bodyPr>
              <a:spAutoFit/>
            </a:bodyPr>
            <a:lstStyle/>
            <a:p>
              <a:pPr algn="r" eaLnBrk="0" hangingPunct="0"/>
              <a:r>
                <a:rPr lang="en-US" sz="800">
                  <a:latin typeface="Calibri" pitchFamily="34" charset="0"/>
                </a:rPr>
                <a:t>Credit: Wikipedia</a:t>
              </a:r>
              <a:endParaRPr lang="en-US">
                <a:latin typeface="Calibri" pitchFamily="34" charset="0"/>
              </a:endParaRPr>
            </a:p>
          </p:txBody>
        </p:sp>
        <p:sp>
          <p:nvSpPr>
            <p:cNvPr id="66578" name="Text Box 10"/>
            <p:cNvSpPr txBox="1">
              <a:spLocks noChangeArrowheads="1"/>
            </p:cNvSpPr>
            <p:nvPr/>
          </p:nvSpPr>
          <p:spPr bwMode="auto">
            <a:xfrm>
              <a:off x="3076" y="593"/>
              <a:ext cx="1142" cy="288"/>
            </a:xfrm>
            <a:prstGeom prst="rect">
              <a:avLst/>
            </a:prstGeom>
            <a:solidFill>
              <a:srgbClr val="FFFF00"/>
            </a:solidFill>
            <a:ln w="9525">
              <a:noFill/>
              <a:miter lim="800000"/>
              <a:headEnd/>
              <a:tailEnd/>
            </a:ln>
          </p:spPr>
          <p:txBody>
            <a:bodyPr wrap="none">
              <a:spAutoFit/>
            </a:bodyPr>
            <a:lstStyle/>
            <a:p>
              <a:pPr eaLnBrk="0" hangingPunct="0"/>
              <a:r>
                <a:rPr lang="en-US" sz="2400">
                  <a:latin typeface="Calibri" pitchFamily="34" charset="0"/>
                </a:rPr>
                <a:t>Mathematics</a:t>
              </a:r>
            </a:p>
          </p:txBody>
        </p:sp>
      </p:grpSp>
      <p:grpSp>
        <p:nvGrpSpPr>
          <p:cNvPr id="3" name="Group 11"/>
          <p:cNvGrpSpPr>
            <a:grpSpLocks/>
          </p:cNvGrpSpPr>
          <p:nvPr/>
        </p:nvGrpSpPr>
        <p:grpSpPr bwMode="auto">
          <a:xfrm>
            <a:off x="0" y="3313113"/>
            <a:ext cx="9144000" cy="3398837"/>
            <a:chOff x="0" y="2087"/>
            <a:chExt cx="5760" cy="2141"/>
          </a:xfrm>
        </p:grpSpPr>
        <p:sp>
          <p:nvSpPr>
            <p:cNvPr id="66568" name="Rectangle 12"/>
            <p:cNvSpPr>
              <a:spLocks noChangeArrowheads="1"/>
            </p:cNvSpPr>
            <p:nvPr/>
          </p:nvSpPr>
          <p:spPr bwMode="auto">
            <a:xfrm>
              <a:off x="0" y="3093"/>
              <a:ext cx="3922" cy="750"/>
            </a:xfrm>
            <a:prstGeom prst="rect">
              <a:avLst/>
            </a:prstGeom>
            <a:noFill/>
            <a:ln w="9525">
              <a:noFill/>
              <a:miter lim="800000"/>
              <a:headEnd/>
              <a:tailEnd/>
            </a:ln>
          </p:spPr>
          <p:txBody>
            <a:bodyPr>
              <a:spAutoFit/>
            </a:bodyPr>
            <a:lstStyle/>
            <a:p>
              <a:pPr eaLnBrk="0" hangingPunct="0"/>
              <a:r>
                <a:rPr lang="en-US">
                  <a:latin typeface="Calibri" pitchFamily="34" charset="0"/>
                </a:rPr>
                <a:t>- Calculating higher order terms implies more precision,</a:t>
              </a:r>
              <a:br>
                <a:rPr lang="en-US">
                  <a:latin typeface="Calibri" pitchFamily="34" charset="0"/>
                </a:rPr>
              </a:br>
              <a:r>
                <a:rPr lang="en-US">
                  <a:latin typeface="Calibri" pitchFamily="34" charset="0"/>
                </a:rPr>
                <a:t>   which implies reducing weight, waste, costs in fabrication</a:t>
              </a:r>
              <a:br>
                <a:rPr lang="en-US">
                  <a:latin typeface="Calibri" pitchFamily="34" charset="0"/>
                </a:rPr>
              </a:br>
              <a:r>
                <a:rPr lang="en-US">
                  <a:latin typeface="Calibri" pitchFamily="34" charset="0"/>
                </a:rPr>
                <a:t>- Boeing 777 tested via computer simulation alone,</a:t>
              </a:r>
              <a:br>
                <a:rPr lang="en-US">
                  <a:latin typeface="Calibri" pitchFamily="34" charset="0"/>
                </a:rPr>
              </a:br>
              <a:r>
                <a:rPr lang="en-US">
                  <a:latin typeface="Calibri" pitchFamily="34" charset="0"/>
                </a:rPr>
                <a:t>   not in a wind tunnel</a:t>
              </a:r>
            </a:p>
          </p:txBody>
        </p:sp>
        <p:pic>
          <p:nvPicPr>
            <p:cNvPr id="66569" name="Picture 13" descr="Boeing 787"/>
            <p:cNvPicPr>
              <a:picLocks noChangeAspect="1" noChangeArrowheads="1"/>
            </p:cNvPicPr>
            <p:nvPr/>
          </p:nvPicPr>
          <p:blipFill>
            <a:blip r:embed="rId5" cstate="print"/>
            <a:srcRect t="14865" b="16516"/>
            <a:stretch>
              <a:fillRect/>
            </a:stretch>
          </p:blipFill>
          <p:spPr bwMode="auto">
            <a:xfrm>
              <a:off x="3553" y="3002"/>
              <a:ext cx="2207" cy="1226"/>
            </a:xfrm>
            <a:prstGeom prst="rect">
              <a:avLst/>
            </a:prstGeom>
            <a:noFill/>
            <a:ln w="9525">
              <a:noFill/>
              <a:miter lim="800000"/>
              <a:headEnd/>
              <a:tailEnd/>
            </a:ln>
          </p:spPr>
        </p:pic>
        <p:sp>
          <p:nvSpPr>
            <p:cNvPr id="66570" name="Text Box 14"/>
            <p:cNvSpPr txBox="1">
              <a:spLocks noChangeArrowheads="1"/>
            </p:cNvSpPr>
            <p:nvPr/>
          </p:nvSpPr>
          <p:spPr bwMode="auto">
            <a:xfrm>
              <a:off x="3922" y="2890"/>
              <a:ext cx="1374" cy="135"/>
            </a:xfrm>
            <a:prstGeom prst="rect">
              <a:avLst/>
            </a:prstGeom>
            <a:noFill/>
            <a:ln w="9525">
              <a:noFill/>
              <a:miter lim="800000"/>
              <a:headEnd/>
              <a:tailEnd/>
            </a:ln>
          </p:spPr>
          <p:txBody>
            <a:bodyPr>
              <a:spAutoFit/>
            </a:bodyPr>
            <a:lstStyle/>
            <a:p>
              <a:pPr algn="r" eaLnBrk="0" hangingPunct="0"/>
              <a:r>
                <a:rPr lang="en-US" sz="800">
                  <a:latin typeface="Calibri" pitchFamily="34" charset="0"/>
                </a:rPr>
                <a:t>Credit: Boeing</a:t>
              </a:r>
              <a:endParaRPr lang="en-US">
                <a:latin typeface="Calibri" pitchFamily="34" charset="0"/>
              </a:endParaRPr>
            </a:p>
          </p:txBody>
        </p:sp>
        <p:sp>
          <p:nvSpPr>
            <p:cNvPr id="66571" name="Rectangle 15"/>
            <p:cNvSpPr>
              <a:spLocks noChangeArrowheads="1"/>
            </p:cNvSpPr>
            <p:nvPr/>
          </p:nvSpPr>
          <p:spPr bwMode="auto">
            <a:xfrm>
              <a:off x="31" y="2540"/>
              <a:ext cx="4519" cy="288"/>
            </a:xfrm>
            <a:prstGeom prst="rect">
              <a:avLst/>
            </a:prstGeom>
            <a:solidFill>
              <a:srgbClr val="FFFF00"/>
            </a:solidFill>
            <a:ln w="9525">
              <a:noFill/>
              <a:miter lim="800000"/>
              <a:headEnd/>
              <a:tailEnd/>
            </a:ln>
          </p:spPr>
          <p:txBody>
            <a:bodyPr wrap="none">
              <a:spAutoFit/>
            </a:bodyPr>
            <a:lstStyle/>
            <a:p>
              <a:pPr eaLnBrk="0" hangingPunct="0"/>
              <a:r>
                <a:rPr lang="en-US" sz="2400">
                  <a:latin typeface="Calibri" pitchFamily="34" charset="0"/>
                </a:rPr>
                <a:t>Engineering (electrical, civil, mechanical, aero &amp; astro,…)</a:t>
              </a:r>
            </a:p>
          </p:txBody>
        </p:sp>
        <p:sp>
          <p:nvSpPr>
            <p:cNvPr id="66572" name="Freeform 16" descr="line"/>
            <p:cNvSpPr>
              <a:spLocks/>
            </p:cNvSpPr>
            <p:nvPr/>
          </p:nvSpPr>
          <p:spPr bwMode="auto">
            <a:xfrm>
              <a:off x="43" y="2087"/>
              <a:ext cx="5675" cy="609"/>
            </a:xfrm>
            <a:custGeom>
              <a:avLst/>
              <a:gdLst>
                <a:gd name="T0" fmla="*/ 0 w 5738"/>
                <a:gd name="T1" fmla="*/ 70 h 260"/>
                <a:gd name="T2" fmla="*/ 762 w 5738"/>
                <a:gd name="T3" fmla="*/ 646 h 260"/>
                <a:gd name="T4" fmla="*/ 2119 w 5738"/>
                <a:gd name="T5" fmla="*/ 494 h 260"/>
                <a:gd name="T6" fmla="*/ 3322 w 5738"/>
                <a:gd name="T7" fmla="*/ 16 h 260"/>
                <a:gd name="T8" fmla="*/ 4218 w 5738"/>
                <a:gd name="T9" fmla="*/ 405 h 260"/>
                <a:gd name="T10" fmla="*/ 5613 w 5738"/>
                <a:gd name="T11" fmla="*/ 1426 h 260"/>
                <a:gd name="T12" fmla="*/ 0 60000 65536"/>
                <a:gd name="T13" fmla="*/ 0 60000 65536"/>
                <a:gd name="T14" fmla="*/ 0 60000 65536"/>
                <a:gd name="T15" fmla="*/ 0 60000 65536"/>
                <a:gd name="T16" fmla="*/ 0 60000 65536"/>
                <a:gd name="T17" fmla="*/ 0 60000 65536"/>
                <a:gd name="T18" fmla="*/ 0 w 5738"/>
                <a:gd name="T19" fmla="*/ 0 h 260"/>
                <a:gd name="T20" fmla="*/ 5738 w 5738"/>
                <a:gd name="T21" fmla="*/ 260 h 260"/>
              </a:gdLst>
              <a:ahLst/>
              <a:cxnLst>
                <a:cxn ang="T12">
                  <a:pos x="T0" y="T1"/>
                </a:cxn>
                <a:cxn ang="T13">
                  <a:pos x="T2" y="T3"/>
                </a:cxn>
                <a:cxn ang="T14">
                  <a:pos x="T4" y="T5"/>
                </a:cxn>
                <a:cxn ang="T15">
                  <a:pos x="T6" y="T7"/>
                </a:cxn>
                <a:cxn ang="T16">
                  <a:pos x="T8" y="T9"/>
                </a:cxn>
                <a:cxn ang="T17">
                  <a:pos x="T10" y="T11"/>
                </a:cxn>
              </a:cxnLst>
              <a:rect l="T18" t="T19" r="T20" b="T21"/>
              <a:pathLst>
                <a:path w="5738" h="260">
                  <a:moveTo>
                    <a:pt x="0" y="13"/>
                  </a:moveTo>
                  <a:cubicBezTo>
                    <a:pt x="209" y="59"/>
                    <a:pt x="418" y="105"/>
                    <a:pt x="779" y="118"/>
                  </a:cubicBezTo>
                  <a:cubicBezTo>
                    <a:pt x="1140" y="131"/>
                    <a:pt x="1731" y="109"/>
                    <a:pt x="2167" y="90"/>
                  </a:cubicBezTo>
                  <a:cubicBezTo>
                    <a:pt x="2603" y="71"/>
                    <a:pt x="3039" y="6"/>
                    <a:pt x="3396" y="3"/>
                  </a:cubicBezTo>
                  <a:cubicBezTo>
                    <a:pt x="3753" y="0"/>
                    <a:pt x="3922" y="31"/>
                    <a:pt x="4312" y="74"/>
                  </a:cubicBezTo>
                  <a:cubicBezTo>
                    <a:pt x="4702" y="117"/>
                    <a:pt x="5220" y="188"/>
                    <a:pt x="5738" y="260"/>
                  </a:cubicBezTo>
                </a:path>
              </a:pathLst>
            </a:custGeom>
            <a:noFill/>
            <a:ln w="9525">
              <a:solidFill>
                <a:schemeClr val="tx1"/>
              </a:solidFill>
              <a:round/>
              <a:headEnd/>
              <a:tailEnd/>
            </a:ln>
          </p:spPr>
          <p:txBody>
            <a:bodyPr/>
            <a:lstStyle/>
            <a:p>
              <a:pPr eaLnBrk="0" hangingPunct="0"/>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a:spLocks noGrp="1"/>
          </p:cNvSpPr>
          <p:nvPr>
            <p:ph type="sldNum" sz="quarter" idx="10"/>
          </p:nvPr>
        </p:nvSpPr>
        <p:spPr/>
        <p:txBody>
          <a:bodyPr/>
          <a:lstStyle/>
          <a:p>
            <a:pPr>
              <a:defRPr/>
            </a:pPr>
            <a:fld id="{87E4D857-B01D-4847-B627-AE47961216D3}" type="slidenum">
              <a:rPr lang="en-US"/>
              <a:pPr>
                <a:defRPr/>
              </a:pPr>
              <a:t>18</a:t>
            </a:fld>
            <a:endParaRPr lang="en-US" sz="1400"/>
          </a:p>
        </p:txBody>
      </p:sp>
      <p:sp>
        <p:nvSpPr>
          <p:cNvPr id="22" name="Date Placeholder 4"/>
          <p:cNvSpPr>
            <a:spLocks noGrp="1"/>
          </p:cNvSpPr>
          <p:nvPr>
            <p:ph type="dt" sz="quarter" idx="11"/>
          </p:nvPr>
        </p:nvSpPr>
        <p:spPr/>
        <p:txBody>
          <a:bodyPr/>
          <a:lstStyle/>
          <a:p>
            <a:pPr>
              <a:defRPr/>
            </a:pPr>
            <a:r>
              <a:rPr lang="en-US"/>
              <a:t>Computational Thinking</a:t>
            </a:r>
          </a:p>
        </p:txBody>
      </p:sp>
      <p:sp>
        <p:nvSpPr>
          <p:cNvPr id="23" name="Footer Placeholder 5"/>
          <p:cNvSpPr>
            <a:spLocks noGrp="1"/>
          </p:cNvSpPr>
          <p:nvPr>
            <p:ph type="ftr" sz="quarter" idx="12"/>
          </p:nvPr>
        </p:nvSpPr>
        <p:spPr/>
        <p:txBody>
          <a:bodyPr/>
          <a:lstStyle/>
          <a:p>
            <a:pPr>
              <a:defRPr/>
            </a:pPr>
            <a:r>
              <a:rPr lang="en-US"/>
              <a:t>Jeannette M. Wing</a:t>
            </a:r>
          </a:p>
        </p:txBody>
      </p:sp>
      <p:grpSp>
        <p:nvGrpSpPr>
          <p:cNvPr id="2" name="Group 2"/>
          <p:cNvGrpSpPr>
            <a:grpSpLocks/>
          </p:cNvGrpSpPr>
          <p:nvPr/>
        </p:nvGrpSpPr>
        <p:grpSpPr bwMode="auto">
          <a:xfrm>
            <a:off x="-7938" y="1393825"/>
            <a:ext cx="9109076" cy="3608388"/>
            <a:chOff x="-5" y="878"/>
            <a:chExt cx="5738" cy="2273"/>
          </a:xfrm>
        </p:grpSpPr>
        <p:sp>
          <p:nvSpPr>
            <p:cNvPr id="68627" name="Text Box 3"/>
            <p:cNvSpPr txBox="1">
              <a:spLocks noChangeArrowheads="1"/>
            </p:cNvSpPr>
            <p:nvPr/>
          </p:nvSpPr>
          <p:spPr bwMode="auto">
            <a:xfrm>
              <a:off x="4072" y="2213"/>
              <a:ext cx="426" cy="288"/>
            </a:xfrm>
            <a:prstGeom prst="rect">
              <a:avLst/>
            </a:prstGeom>
            <a:solidFill>
              <a:srgbClr val="FFFF00"/>
            </a:solidFill>
            <a:ln w="9525">
              <a:noFill/>
              <a:miter lim="800000"/>
              <a:headEnd/>
              <a:tailEnd/>
            </a:ln>
          </p:spPr>
          <p:txBody>
            <a:bodyPr wrap="none">
              <a:spAutoFit/>
            </a:bodyPr>
            <a:lstStyle/>
            <a:p>
              <a:pPr eaLnBrk="0" hangingPunct="0"/>
              <a:r>
                <a:rPr lang="en-US" sz="2400">
                  <a:latin typeface="Calibri" pitchFamily="34" charset="0"/>
                </a:rPr>
                <a:t>Law</a:t>
              </a:r>
            </a:p>
          </p:txBody>
        </p:sp>
        <p:sp>
          <p:nvSpPr>
            <p:cNvPr id="68628" name="Rectangle 4"/>
            <p:cNvSpPr>
              <a:spLocks noChangeArrowheads="1"/>
            </p:cNvSpPr>
            <p:nvPr/>
          </p:nvSpPr>
          <p:spPr bwMode="auto">
            <a:xfrm>
              <a:off x="516" y="1828"/>
              <a:ext cx="4618" cy="1001"/>
            </a:xfrm>
            <a:prstGeom prst="rect">
              <a:avLst/>
            </a:prstGeom>
            <a:noFill/>
            <a:ln w="9525">
              <a:noFill/>
              <a:miter lim="800000"/>
              <a:headEnd/>
              <a:tailEnd/>
            </a:ln>
          </p:spPr>
          <p:txBody>
            <a:bodyPr>
              <a:spAutoFit/>
            </a:bodyPr>
            <a:lstStyle/>
            <a:p>
              <a:pPr eaLnBrk="0" hangingPunct="0"/>
              <a:r>
                <a:rPr lang="en-US" sz="1600">
                  <a:latin typeface="Calibri" pitchFamily="34" charset="0"/>
                </a:rPr>
                <a:t>  - Inventions discovered through automated search are patentable</a:t>
              </a:r>
              <a:endParaRPr lang="en-US"/>
            </a:p>
            <a:p>
              <a:pPr eaLnBrk="0" hangingPunct="0"/>
              <a:r>
                <a:rPr lang="en-US" sz="1600"/>
                <a:t>  -</a:t>
              </a:r>
              <a:r>
                <a:rPr lang="en-US"/>
                <a:t> </a:t>
              </a:r>
              <a:r>
                <a:rPr lang="en-US" sz="1600">
                  <a:latin typeface="Calibri" pitchFamily="34" charset="0"/>
                </a:rPr>
                <a:t>Stanford CL approaches include AI, temporal logic, state machines,</a:t>
              </a:r>
              <a:br>
                <a:rPr lang="en-US" sz="1600">
                  <a:latin typeface="Calibri" pitchFamily="34" charset="0"/>
                </a:rPr>
              </a:br>
              <a:r>
                <a:rPr lang="en-US" sz="1600">
                  <a:latin typeface="Calibri" pitchFamily="34" charset="0"/>
                </a:rPr>
                <a:t>        process algebras, Petri nets</a:t>
              </a:r>
              <a:br>
                <a:rPr lang="en-US" sz="1600">
                  <a:latin typeface="Calibri" pitchFamily="34" charset="0"/>
                </a:rPr>
              </a:br>
              <a:r>
                <a:rPr lang="en-US" sz="1600">
                  <a:latin typeface="Calibri" pitchFamily="34" charset="0"/>
                </a:rPr>
                <a:t>   - POIROT Project on fraud investigation is creating a detailed</a:t>
              </a:r>
              <a:br>
                <a:rPr lang="en-US" sz="1600">
                  <a:latin typeface="Calibri" pitchFamily="34" charset="0"/>
                </a:rPr>
              </a:br>
              <a:r>
                <a:rPr lang="en-US" sz="1600">
                  <a:latin typeface="Calibri" pitchFamily="34" charset="0"/>
                </a:rPr>
                <a:t>        ontology of European law</a:t>
              </a:r>
              <a:br>
                <a:rPr lang="en-US" sz="1600">
                  <a:latin typeface="Calibri" pitchFamily="34" charset="0"/>
                </a:rPr>
              </a:br>
              <a:r>
                <a:rPr lang="en-US" sz="1600">
                  <a:latin typeface="Calibri" pitchFamily="34" charset="0"/>
                </a:rPr>
                <a:t>   - Sherlock Project on crime scene investigation</a:t>
              </a:r>
            </a:p>
          </p:txBody>
        </p:sp>
        <p:pic>
          <p:nvPicPr>
            <p:cNvPr id="68629" name="Picture 5" descr="Cartoon of lawyer"/>
            <p:cNvPicPr>
              <a:picLocks noChangeAspect="1" noChangeArrowheads="1"/>
            </p:cNvPicPr>
            <p:nvPr/>
          </p:nvPicPr>
          <p:blipFill>
            <a:blip r:embed="rId3" cstate="print"/>
            <a:srcRect/>
            <a:stretch>
              <a:fillRect/>
            </a:stretch>
          </p:blipFill>
          <p:spPr bwMode="auto">
            <a:xfrm>
              <a:off x="4628" y="1687"/>
              <a:ext cx="766" cy="1464"/>
            </a:xfrm>
            <a:prstGeom prst="rect">
              <a:avLst/>
            </a:prstGeom>
            <a:noFill/>
            <a:ln w="9525">
              <a:noFill/>
              <a:miter lim="800000"/>
              <a:headEnd/>
              <a:tailEnd/>
            </a:ln>
          </p:spPr>
        </p:pic>
        <p:sp>
          <p:nvSpPr>
            <p:cNvPr id="68630" name="Freeform 6" descr="line"/>
            <p:cNvSpPr>
              <a:spLocks/>
            </p:cNvSpPr>
            <p:nvPr/>
          </p:nvSpPr>
          <p:spPr bwMode="auto">
            <a:xfrm>
              <a:off x="-5" y="878"/>
              <a:ext cx="5738" cy="1022"/>
            </a:xfrm>
            <a:custGeom>
              <a:avLst/>
              <a:gdLst>
                <a:gd name="T0" fmla="*/ 0 w 5738"/>
                <a:gd name="T1" fmla="*/ 631 h 1022"/>
                <a:gd name="T2" fmla="*/ 351 w 5738"/>
                <a:gd name="T3" fmla="*/ 861 h 1022"/>
                <a:gd name="T4" fmla="*/ 1607 w 5738"/>
                <a:gd name="T5" fmla="*/ 899 h 1022"/>
                <a:gd name="T6" fmla="*/ 4651 w 5738"/>
                <a:gd name="T7" fmla="*/ 872 h 1022"/>
                <a:gd name="T8" fmla="*/ 5738 w 5738"/>
                <a:gd name="T9" fmla="*/ 0 h 1022"/>
                <a:gd name="T10" fmla="*/ 0 60000 65536"/>
                <a:gd name="T11" fmla="*/ 0 60000 65536"/>
                <a:gd name="T12" fmla="*/ 0 60000 65536"/>
                <a:gd name="T13" fmla="*/ 0 60000 65536"/>
                <a:gd name="T14" fmla="*/ 0 60000 65536"/>
                <a:gd name="T15" fmla="*/ 0 w 5738"/>
                <a:gd name="T16" fmla="*/ 0 h 1022"/>
                <a:gd name="T17" fmla="*/ 5738 w 5738"/>
                <a:gd name="T18" fmla="*/ 1022 h 1022"/>
              </a:gdLst>
              <a:ahLst/>
              <a:cxnLst>
                <a:cxn ang="T10">
                  <a:pos x="T0" y="T1"/>
                </a:cxn>
                <a:cxn ang="T11">
                  <a:pos x="T2" y="T3"/>
                </a:cxn>
                <a:cxn ang="T12">
                  <a:pos x="T4" y="T5"/>
                </a:cxn>
                <a:cxn ang="T13">
                  <a:pos x="T6" y="T7"/>
                </a:cxn>
                <a:cxn ang="T14">
                  <a:pos x="T8" y="T9"/>
                </a:cxn>
              </a:cxnLst>
              <a:rect l="T15" t="T16" r="T17" b="T18"/>
              <a:pathLst>
                <a:path w="5738" h="1022">
                  <a:moveTo>
                    <a:pt x="0" y="631"/>
                  </a:moveTo>
                  <a:cubicBezTo>
                    <a:pt x="41" y="723"/>
                    <a:pt x="83" y="816"/>
                    <a:pt x="351" y="861"/>
                  </a:cubicBezTo>
                  <a:cubicBezTo>
                    <a:pt x="619" y="906"/>
                    <a:pt x="890" y="897"/>
                    <a:pt x="1607" y="899"/>
                  </a:cubicBezTo>
                  <a:cubicBezTo>
                    <a:pt x="2324" y="901"/>
                    <a:pt x="3963" y="1022"/>
                    <a:pt x="4651" y="872"/>
                  </a:cubicBezTo>
                  <a:cubicBezTo>
                    <a:pt x="5339" y="722"/>
                    <a:pt x="5557" y="146"/>
                    <a:pt x="5738" y="0"/>
                  </a:cubicBezTo>
                </a:path>
              </a:pathLst>
            </a:custGeom>
            <a:noFill/>
            <a:ln w="9525">
              <a:solidFill>
                <a:schemeClr val="tx1"/>
              </a:solidFill>
              <a:round/>
              <a:headEnd/>
              <a:tailEnd/>
            </a:ln>
          </p:spPr>
          <p:txBody>
            <a:bodyPr/>
            <a:lstStyle/>
            <a:p>
              <a:pPr eaLnBrk="0" hangingPunct="0"/>
              <a:endParaRPr lang="en-US"/>
            </a:p>
          </p:txBody>
        </p:sp>
      </p:grpSp>
      <p:sp>
        <p:nvSpPr>
          <p:cNvPr id="68613" name="Rectangle 7"/>
          <p:cNvSpPr>
            <a:spLocks noGrp="1" noChangeArrowheads="1"/>
          </p:cNvSpPr>
          <p:nvPr>
            <p:ph type="title"/>
          </p:nvPr>
        </p:nvSpPr>
        <p:spPr/>
        <p:txBody>
          <a:bodyPr/>
          <a:lstStyle/>
          <a:p>
            <a:pPr algn="ctr"/>
            <a:r>
              <a:rPr lang="en-US" sz="3600" smtClean="0"/>
              <a:t>CT for Society</a:t>
            </a:r>
          </a:p>
        </p:txBody>
      </p:sp>
      <p:sp>
        <p:nvSpPr>
          <p:cNvPr id="68614" name="Rectangle 8"/>
          <p:cNvSpPr>
            <a:spLocks noGrp="1" noChangeArrowheads="1"/>
          </p:cNvSpPr>
          <p:nvPr>
            <p:ph type="body" idx="1"/>
          </p:nvPr>
        </p:nvSpPr>
        <p:spPr>
          <a:xfrm>
            <a:off x="393700" y="1244600"/>
            <a:ext cx="8280400" cy="4953000"/>
          </a:xfrm>
        </p:spPr>
        <p:txBody>
          <a:bodyPr/>
          <a:lstStyle/>
          <a:p>
            <a:endParaRPr lang="en-US" sz="1600" smtClean="0"/>
          </a:p>
          <a:p>
            <a:endParaRPr lang="en-US" sz="1600" smtClean="0"/>
          </a:p>
          <a:p>
            <a:endParaRPr lang="en-US" sz="1600" smtClean="0"/>
          </a:p>
          <a:p>
            <a:endParaRPr lang="en-US" sz="1600" smtClean="0"/>
          </a:p>
          <a:p>
            <a:endParaRPr lang="en-US" sz="1600" smtClean="0"/>
          </a:p>
        </p:txBody>
      </p:sp>
      <p:grpSp>
        <p:nvGrpSpPr>
          <p:cNvPr id="3" name="Group 9"/>
          <p:cNvGrpSpPr>
            <a:grpSpLocks/>
          </p:cNvGrpSpPr>
          <p:nvPr/>
        </p:nvGrpSpPr>
        <p:grpSpPr bwMode="auto">
          <a:xfrm>
            <a:off x="-7938" y="4400550"/>
            <a:ext cx="9151938" cy="2457450"/>
            <a:chOff x="-5" y="2772"/>
            <a:chExt cx="5765" cy="1548"/>
          </a:xfrm>
        </p:grpSpPr>
        <p:pic>
          <p:nvPicPr>
            <p:cNvPr id="68623" name="Picture 10" descr="Image of a classical painting"/>
            <p:cNvPicPr>
              <a:picLocks noChangeAspect="1" noChangeArrowheads="1"/>
            </p:cNvPicPr>
            <p:nvPr/>
          </p:nvPicPr>
          <p:blipFill>
            <a:blip r:embed="rId4" cstate="print"/>
            <a:srcRect/>
            <a:stretch>
              <a:fillRect/>
            </a:stretch>
          </p:blipFill>
          <p:spPr bwMode="auto">
            <a:xfrm>
              <a:off x="0" y="2928"/>
              <a:ext cx="1752" cy="1392"/>
            </a:xfrm>
            <a:prstGeom prst="rect">
              <a:avLst/>
            </a:prstGeom>
            <a:noFill/>
            <a:ln w="9525">
              <a:noFill/>
              <a:miter lim="800000"/>
              <a:headEnd/>
              <a:tailEnd/>
            </a:ln>
          </p:spPr>
        </p:pic>
        <p:sp>
          <p:nvSpPr>
            <p:cNvPr id="68624" name="Rectangle 11"/>
            <p:cNvSpPr>
              <a:spLocks noChangeArrowheads="1"/>
            </p:cNvSpPr>
            <p:nvPr/>
          </p:nvSpPr>
          <p:spPr bwMode="auto">
            <a:xfrm>
              <a:off x="1735" y="3422"/>
              <a:ext cx="3955" cy="674"/>
            </a:xfrm>
            <a:prstGeom prst="rect">
              <a:avLst/>
            </a:prstGeom>
            <a:noFill/>
            <a:ln w="9525">
              <a:noFill/>
              <a:miter lim="800000"/>
              <a:headEnd/>
              <a:tailEnd/>
            </a:ln>
          </p:spPr>
          <p:txBody>
            <a:bodyPr>
              <a:spAutoFit/>
            </a:bodyPr>
            <a:lstStyle/>
            <a:p>
              <a:pPr eaLnBrk="0" hangingPunct="0"/>
              <a:r>
                <a:rPr lang="en-US" sz="1600">
                  <a:latin typeface="Calibri" pitchFamily="34" charset="0"/>
                </a:rPr>
                <a:t>- Digging into Data Challenge: What could you do with a million books?</a:t>
              </a:r>
              <a:br>
                <a:rPr lang="en-US" sz="1600">
                  <a:latin typeface="Calibri" pitchFamily="34" charset="0"/>
                </a:rPr>
              </a:br>
              <a:r>
                <a:rPr lang="en-US" sz="1600">
                  <a:latin typeface="Calibri" pitchFamily="34" charset="0"/>
                </a:rPr>
                <a:t>          Nat’l Endowment for the Humanities (US),</a:t>
              </a:r>
              <a:br>
                <a:rPr lang="en-US" sz="1600">
                  <a:latin typeface="Calibri" pitchFamily="34" charset="0"/>
                </a:rPr>
              </a:br>
              <a:r>
                <a:rPr lang="en-US" sz="1600">
                  <a:latin typeface="Calibri" pitchFamily="34" charset="0"/>
                </a:rPr>
                <a:t>          JISC (UK), SSHRC (Canada)</a:t>
              </a:r>
              <a:br>
                <a:rPr lang="en-US" sz="1600">
                  <a:latin typeface="Calibri" pitchFamily="34" charset="0"/>
                </a:rPr>
              </a:br>
              <a:r>
                <a:rPr lang="en-US" sz="1600">
                  <a:latin typeface="Calibri" pitchFamily="34" charset="0"/>
                </a:rPr>
                <a:t>- Music, English, Art, Design, Photography, …</a:t>
              </a:r>
            </a:p>
          </p:txBody>
        </p:sp>
        <p:sp>
          <p:nvSpPr>
            <p:cNvPr id="68625" name="Text Box 12"/>
            <p:cNvSpPr txBox="1">
              <a:spLocks noChangeArrowheads="1"/>
            </p:cNvSpPr>
            <p:nvPr/>
          </p:nvSpPr>
          <p:spPr bwMode="auto">
            <a:xfrm>
              <a:off x="2248" y="2974"/>
              <a:ext cx="1006" cy="288"/>
            </a:xfrm>
            <a:prstGeom prst="rect">
              <a:avLst/>
            </a:prstGeom>
            <a:solidFill>
              <a:srgbClr val="FFFF00"/>
            </a:solidFill>
            <a:ln w="9525">
              <a:noFill/>
              <a:miter lim="800000"/>
              <a:headEnd/>
              <a:tailEnd/>
            </a:ln>
          </p:spPr>
          <p:txBody>
            <a:bodyPr wrap="none">
              <a:spAutoFit/>
            </a:bodyPr>
            <a:lstStyle/>
            <a:p>
              <a:pPr eaLnBrk="0" hangingPunct="0"/>
              <a:r>
                <a:rPr lang="en-US" sz="2400">
                  <a:latin typeface="Calibri" pitchFamily="34" charset="0"/>
                </a:rPr>
                <a:t>Humanities</a:t>
              </a:r>
            </a:p>
          </p:txBody>
        </p:sp>
        <p:sp>
          <p:nvSpPr>
            <p:cNvPr id="68626" name="Freeform 13" descr="line"/>
            <p:cNvSpPr>
              <a:spLocks/>
            </p:cNvSpPr>
            <p:nvPr/>
          </p:nvSpPr>
          <p:spPr bwMode="auto">
            <a:xfrm>
              <a:off x="-5" y="2772"/>
              <a:ext cx="5765" cy="816"/>
            </a:xfrm>
            <a:custGeom>
              <a:avLst/>
              <a:gdLst>
                <a:gd name="T0" fmla="*/ 0 w 5733"/>
                <a:gd name="T1" fmla="*/ 0 h 1103"/>
                <a:gd name="T2" fmla="*/ 1315 w 5733"/>
                <a:gd name="T3" fmla="*/ 27 h 1103"/>
                <a:gd name="T4" fmla="*/ 2830 w 5733"/>
                <a:gd name="T5" fmla="*/ 48 h 1103"/>
                <a:gd name="T6" fmla="*/ 4244 w 5733"/>
                <a:gd name="T7" fmla="*/ 165 h 1103"/>
                <a:gd name="T8" fmla="*/ 5797 w 5733"/>
                <a:gd name="T9" fmla="*/ 604 h 1103"/>
                <a:gd name="T10" fmla="*/ 0 60000 65536"/>
                <a:gd name="T11" fmla="*/ 0 60000 65536"/>
                <a:gd name="T12" fmla="*/ 0 60000 65536"/>
                <a:gd name="T13" fmla="*/ 0 60000 65536"/>
                <a:gd name="T14" fmla="*/ 0 60000 65536"/>
                <a:gd name="T15" fmla="*/ 0 w 5733"/>
                <a:gd name="T16" fmla="*/ 0 h 1103"/>
                <a:gd name="T17" fmla="*/ 5733 w 5733"/>
                <a:gd name="T18" fmla="*/ 1103 h 1103"/>
              </a:gdLst>
              <a:ahLst/>
              <a:cxnLst>
                <a:cxn ang="T10">
                  <a:pos x="T0" y="T1"/>
                </a:cxn>
                <a:cxn ang="T11">
                  <a:pos x="T2" y="T3"/>
                </a:cxn>
                <a:cxn ang="T12">
                  <a:pos x="T4" y="T5"/>
                </a:cxn>
                <a:cxn ang="T13">
                  <a:pos x="T6" y="T7"/>
                </a:cxn>
                <a:cxn ang="T14">
                  <a:pos x="T8" y="T9"/>
                </a:cxn>
              </a:cxnLst>
              <a:rect l="T15" t="T16" r="T17" b="T18"/>
              <a:pathLst>
                <a:path w="5733" h="1103">
                  <a:moveTo>
                    <a:pt x="0" y="0"/>
                  </a:moveTo>
                  <a:cubicBezTo>
                    <a:pt x="417" y="17"/>
                    <a:pt x="835" y="35"/>
                    <a:pt x="1301" y="50"/>
                  </a:cubicBezTo>
                  <a:cubicBezTo>
                    <a:pt x="1767" y="65"/>
                    <a:pt x="2315" y="46"/>
                    <a:pt x="2798" y="88"/>
                  </a:cubicBezTo>
                  <a:cubicBezTo>
                    <a:pt x="3281" y="130"/>
                    <a:pt x="3708" y="133"/>
                    <a:pt x="4197" y="302"/>
                  </a:cubicBezTo>
                  <a:cubicBezTo>
                    <a:pt x="4686" y="471"/>
                    <a:pt x="5209" y="787"/>
                    <a:pt x="5733" y="1103"/>
                  </a:cubicBezTo>
                </a:path>
              </a:pathLst>
            </a:custGeom>
            <a:noFill/>
            <a:ln w="9525">
              <a:solidFill>
                <a:schemeClr val="tx1"/>
              </a:solidFill>
              <a:round/>
              <a:headEnd/>
              <a:tailEnd/>
            </a:ln>
          </p:spPr>
          <p:txBody>
            <a:bodyPr/>
            <a:lstStyle/>
            <a:p>
              <a:pPr eaLnBrk="0" hangingPunct="0"/>
              <a:endParaRPr lang="en-US"/>
            </a:p>
          </p:txBody>
        </p:sp>
      </p:grpSp>
      <p:grpSp>
        <p:nvGrpSpPr>
          <p:cNvPr id="4" name="Group 14"/>
          <p:cNvGrpSpPr>
            <a:grpSpLocks/>
          </p:cNvGrpSpPr>
          <p:nvPr/>
        </p:nvGrpSpPr>
        <p:grpSpPr bwMode="auto">
          <a:xfrm>
            <a:off x="395288" y="931863"/>
            <a:ext cx="8304212" cy="1774825"/>
            <a:chOff x="249" y="587"/>
            <a:chExt cx="5231" cy="1118"/>
          </a:xfrm>
        </p:grpSpPr>
        <p:sp>
          <p:nvSpPr>
            <p:cNvPr id="68617" name="Rectangle 15"/>
            <p:cNvSpPr>
              <a:spLocks noChangeArrowheads="1"/>
            </p:cNvSpPr>
            <p:nvPr/>
          </p:nvSpPr>
          <p:spPr bwMode="auto">
            <a:xfrm>
              <a:off x="249" y="1031"/>
              <a:ext cx="5021" cy="674"/>
            </a:xfrm>
            <a:prstGeom prst="rect">
              <a:avLst/>
            </a:prstGeom>
            <a:noFill/>
            <a:ln w="9525">
              <a:noFill/>
              <a:miter lim="800000"/>
              <a:headEnd/>
              <a:tailEnd/>
            </a:ln>
          </p:spPr>
          <p:txBody>
            <a:bodyPr>
              <a:spAutoFit/>
            </a:bodyPr>
            <a:lstStyle/>
            <a:p>
              <a:pPr eaLnBrk="0" hangingPunct="0"/>
              <a:r>
                <a:rPr lang="en-US" sz="1600">
                  <a:latin typeface="Calibri" pitchFamily="34" charset="0"/>
                </a:rPr>
                <a:t>- Automated mechanism design underlies electronic commerce,</a:t>
              </a:r>
              <a:br>
                <a:rPr lang="en-US" sz="1600">
                  <a:latin typeface="Calibri" pitchFamily="34" charset="0"/>
                </a:rPr>
              </a:br>
              <a:r>
                <a:rPr lang="en-US" sz="1600">
                  <a:latin typeface="Calibri" pitchFamily="34" charset="0"/>
                </a:rPr>
                <a:t>     e.g., ad placement,  on-line auctions, kidney exchange</a:t>
              </a:r>
              <a:br>
                <a:rPr lang="en-US" sz="1600">
                  <a:latin typeface="Calibri" pitchFamily="34" charset="0"/>
                </a:rPr>
              </a:br>
              <a:r>
                <a:rPr lang="en-US" sz="1600">
                  <a:latin typeface="Calibri" pitchFamily="34" charset="0"/>
                </a:rPr>
                <a:t> - Internet marketplace requires revisiting Nash equilibria model</a:t>
              </a:r>
            </a:p>
            <a:p>
              <a:pPr eaLnBrk="0" hangingPunct="0"/>
              <a:r>
                <a:rPr lang="en-US" sz="1600">
                  <a:latin typeface="Calibri" pitchFamily="34" charset="0"/>
                </a:rPr>
                <a:t> - Use intractability for voting schemes to circumvent impossibility results</a:t>
              </a:r>
            </a:p>
          </p:txBody>
        </p:sp>
        <p:pic>
          <p:nvPicPr>
            <p:cNvPr id="68618" name="Picture 16" descr="E-bay logo"/>
            <p:cNvPicPr>
              <a:picLocks noChangeAspect="1" noChangeArrowheads="1"/>
            </p:cNvPicPr>
            <p:nvPr/>
          </p:nvPicPr>
          <p:blipFill>
            <a:blip r:embed="rId5" cstate="print"/>
            <a:srcRect/>
            <a:stretch>
              <a:fillRect/>
            </a:stretch>
          </p:blipFill>
          <p:spPr bwMode="auto">
            <a:xfrm>
              <a:off x="3713" y="844"/>
              <a:ext cx="666" cy="319"/>
            </a:xfrm>
            <a:prstGeom prst="rect">
              <a:avLst/>
            </a:prstGeom>
            <a:noFill/>
            <a:ln w="9525">
              <a:noFill/>
              <a:miter lim="800000"/>
              <a:headEnd/>
              <a:tailEnd/>
            </a:ln>
          </p:spPr>
        </p:pic>
        <p:pic>
          <p:nvPicPr>
            <p:cNvPr id="68619" name="Picture 17" descr="Microsoft Digital Advertising Solutions logo"/>
            <p:cNvPicPr>
              <a:picLocks noChangeAspect="1" noChangeArrowheads="1"/>
            </p:cNvPicPr>
            <p:nvPr/>
          </p:nvPicPr>
          <p:blipFill>
            <a:blip r:embed="rId6" cstate="print"/>
            <a:srcRect/>
            <a:stretch>
              <a:fillRect/>
            </a:stretch>
          </p:blipFill>
          <p:spPr bwMode="auto">
            <a:xfrm>
              <a:off x="3598" y="587"/>
              <a:ext cx="1882" cy="137"/>
            </a:xfrm>
            <a:prstGeom prst="rect">
              <a:avLst/>
            </a:prstGeom>
            <a:noFill/>
            <a:ln w="9525">
              <a:noFill/>
              <a:miter lim="800000"/>
              <a:headEnd/>
              <a:tailEnd/>
            </a:ln>
          </p:spPr>
        </p:pic>
        <p:pic>
          <p:nvPicPr>
            <p:cNvPr id="68620" name="Picture 18" descr="Overstock.com logo"/>
            <p:cNvPicPr>
              <a:picLocks noChangeAspect="1" noChangeArrowheads="1"/>
            </p:cNvPicPr>
            <p:nvPr/>
          </p:nvPicPr>
          <p:blipFill>
            <a:blip r:embed="rId7" cstate="print"/>
            <a:srcRect/>
            <a:stretch>
              <a:fillRect/>
            </a:stretch>
          </p:blipFill>
          <p:spPr bwMode="auto">
            <a:xfrm>
              <a:off x="3933" y="1212"/>
              <a:ext cx="993" cy="216"/>
            </a:xfrm>
            <a:prstGeom prst="rect">
              <a:avLst/>
            </a:prstGeom>
            <a:noFill/>
            <a:ln w="9525">
              <a:noFill/>
              <a:miter lim="800000"/>
              <a:headEnd/>
              <a:tailEnd/>
            </a:ln>
          </p:spPr>
        </p:pic>
        <p:pic>
          <p:nvPicPr>
            <p:cNvPr id="68621" name="Picture 19" descr="Google Logo"/>
            <p:cNvPicPr>
              <a:picLocks noChangeAspect="1" noChangeArrowheads="1"/>
            </p:cNvPicPr>
            <p:nvPr/>
          </p:nvPicPr>
          <p:blipFill>
            <a:blip r:embed="rId8" cstate="print"/>
            <a:srcRect/>
            <a:stretch>
              <a:fillRect/>
            </a:stretch>
          </p:blipFill>
          <p:spPr bwMode="auto">
            <a:xfrm>
              <a:off x="2751" y="682"/>
              <a:ext cx="877" cy="354"/>
            </a:xfrm>
            <a:prstGeom prst="rect">
              <a:avLst/>
            </a:prstGeom>
            <a:noFill/>
            <a:ln w="9525">
              <a:noFill/>
              <a:miter lim="800000"/>
              <a:headEnd/>
              <a:tailEnd/>
            </a:ln>
          </p:spPr>
        </p:pic>
        <p:sp>
          <p:nvSpPr>
            <p:cNvPr id="68622" name="Text Box 20"/>
            <p:cNvSpPr txBox="1">
              <a:spLocks noChangeArrowheads="1"/>
            </p:cNvSpPr>
            <p:nvPr/>
          </p:nvSpPr>
          <p:spPr bwMode="auto">
            <a:xfrm>
              <a:off x="940" y="725"/>
              <a:ext cx="947" cy="288"/>
            </a:xfrm>
            <a:prstGeom prst="rect">
              <a:avLst/>
            </a:prstGeom>
            <a:solidFill>
              <a:srgbClr val="FFFF00"/>
            </a:solidFill>
            <a:ln w="9525">
              <a:noFill/>
              <a:miter lim="800000"/>
              <a:headEnd/>
              <a:tailEnd/>
            </a:ln>
          </p:spPr>
          <p:txBody>
            <a:bodyPr wrap="none">
              <a:spAutoFit/>
            </a:bodyPr>
            <a:lstStyle/>
            <a:p>
              <a:pPr eaLnBrk="0" hangingPunct="0"/>
              <a:r>
                <a:rPr lang="en-US" sz="2400">
                  <a:latin typeface="Calibri" pitchFamily="34" charset="0"/>
                </a:rPr>
                <a:t>Economics</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358AD1C1-4992-48DC-8C21-EB8C58AFAC98}" type="slidenum">
              <a:rPr lang="en-US"/>
              <a:pPr>
                <a:defRPr/>
              </a:pPr>
              <a:t>19</a:t>
            </a:fld>
            <a:endParaRPr lang="en-US" sz="1400"/>
          </a:p>
        </p:txBody>
      </p:sp>
      <p:sp>
        <p:nvSpPr>
          <p:cNvPr id="4" name="Date Placeholder 4"/>
          <p:cNvSpPr>
            <a:spLocks noGrp="1"/>
          </p:cNvSpPr>
          <p:nvPr>
            <p:ph type="dt" sz="quarter" idx="11"/>
          </p:nvPr>
        </p:nvSpPr>
        <p:spPr/>
        <p:txBody>
          <a:bodyPr/>
          <a:lstStyle/>
          <a:p>
            <a:pPr>
              <a:defRPr/>
            </a:pPr>
            <a:r>
              <a:rPr lang="en-US"/>
              <a:t>Computational Thinking</a:t>
            </a:r>
          </a:p>
        </p:txBody>
      </p:sp>
      <p:sp>
        <p:nvSpPr>
          <p:cNvPr id="5" name="Footer Placeholder 5"/>
          <p:cNvSpPr>
            <a:spLocks noGrp="1"/>
          </p:cNvSpPr>
          <p:nvPr>
            <p:ph type="ftr" sz="quarter" idx="12"/>
          </p:nvPr>
        </p:nvSpPr>
        <p:spPr/>
        <p:txBody>
          <a:bodyPr/>
          <a:lstStyle/>
          <a:p>
            <a:pPr>
              <a:defRPr/>
            </a:pPr>
            <a:r>
              <a:rPr lang="en-US"/>
              <a:t>Jeannette M. Wing</a:t>
            </a:r>
          </a:p>
        </p:txBody>
      </p:sp>
      <p:sp>
        <p:nvSpPr>
          <p:cNvPr id="70660" name="Rectangle 2"/>
          <p:cNvSpPr>
            <a:spLocks noGrp="1" noChangeArrowheads="1"/>
          </p:cNvSpPr>
          <p:nvPr>
            <p:ph type="body" idx="1"/>
          </p:nvPr>
        </p:nvSpPr>
        <p:spPr/>
        <p:txBody>
          <a:bodyPr/>
          <a:lstStyle/>
          <a:p>
            <a:pPr algn="ctr">
              <a:buFontTx/>
              <a:buNone/>
            </a:pPr>
            <a:endParaRPr lang="en-US" sz="3600" smtClean="0"/>
          </a:p>
          <a:p>
            <a:pPr algn="ctr">
              <a:buFontTx/>
              <a:buNone/>
            </a:pPr>
            <a:endParaRPr lang="en-US" sz="3600" smtClean="0"/>
          </a:p>
          <a:p>
            <a:pPr algn="ctr">
              <a:buFontTx/>
              <a:buNone/>
            </a:pPr>
            <a:r>
              <a:rPr lang="en-US" sz="3600" smtClean="0"/>
              <a:t>Educational Implications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6BE6C207-30AC-4074-A12A-0DBA7722274C}" type="slidenum">
              <a:rPr lang="en-US"/>
              <a:pPr>
                <a:defRPr/>
              </a:pPr>
              <a:t>2</a:t>
            </a:fld>
            <a:endParaRPr lang="en-US" sz="1400"/>
          </a:p>
        </p:txBody>
      </p:sp>
      <p:sp>
        <p:nvSpPr>
          <p:cNvPr id="6" name="Date Placeholder 4"/>
          <p:cNvSpPr>
            <a:spLocks noGrp="1"/>
          </p:cNvSpPr>
          <p:nvPr>
            <p:ph type="dt" sz="quarter" idx="11"/>
          </p:nvPr>
        </p:nvSpPr>
        <p:spPr/>
        <p:txBody>
          <a:bodyPr/>
          <a:lstStyle/>
          <a:p>
            <a:pPr>
              <a:defRPr/>
            </a:pPr>
            <a:r>
              <a:rPr lang="en-US"/>
              <a:t>Computational Thinking</a:t>
            </a:r>
          </a:p>
        </p:txBody>
      </p:sp>
      <p:sp>
        <p:nvSpPr>
          <p:cNvPr id="7" name="Footer Placeholder 5"/>
          <p:cNvSpPr>
            <a:spLocks noGrp="1"/>
          </p:cNvSpPr>
          <p:nvPr>
            <p:ph type="ftr" sz="quarter" idx="12"/>
          </p:nvPr>
        </p:nvSpPr>
        <p:spPr/>
        <p:txBody>
          <a:bodyPr/>
          <a:lstStyle/>
          <a:p>
            <a:pPr>
              <a:defRPr/>
            </a:pPr>
            <a:r>
              <a:rPr lang="en-US"/>
              <a:t>Jeannette M. Wing</a:t>
            </a:r>
          </a:p>
        </p:txBody>
      </p:sp>
      <p:sp>
        <p:nvSpPr>
          <p:cNvPr id="17412" name="Rectangle 2"/>
          <p:cNvSpPr>
            <a:spLocks noGrp="1" noChangeArrowheads="1"/>
          </p:cNvSpPr>
          <p:nvPr>
            <p:ph type="title"/>
          </p:nvPr>
        </p:nvSpPr>
        <p:spPr/>
        <p:txBody>
          <a:bodyPr/>
          <a:lstStyle/>
          <a:p>
            <a:r>
              <a:rPr lang="en-US" smtClean="0"/>
              <a:t>My Grand Vision</a:t>
            </a:r>
          </a:p>
        </p:txBody>
      </p:sp>
      <p:sp>
        <p:nvSpPr>
          <p:cNvPr id="801795" name="Rectangle 3"/>
          <p:cNvSpPr>
            <a:spLocks noGrp="1" noChangeArrowheads="1"/>
          </p:cNvSpPr>
          <p:nvPr>
            <p:ph type="body" idx="1"/>
          </p:nvPr>
        </p:nvSpPr>
        <p:spPr>
          <a:xfrm>
            <a:off x="566738" y="1295400"/>
            <a:ext cx="8215312" cy="4953000"/>
          </a:xfrm>
        </p:spPr>
        <p:txBody>
          <a:bodyPr/>
          <a:lstStyle/>
          <a:p>
            <a:r>
              <a:rPr lang="en-US" smtClean="0">
                <a:solidFill>
                  <a:schemeClr val="hlink"/>
                </a:solidFill>
              </a:rPr>
              <a:t>Computational thinking</a:t>
            </a:r>
            <a:r>
              <a:rPr lang="en-US" smtClean="0"/>
              <a:t> will be a fundamental skill used by everyone in the world by the middle of the 21</a:t>
            </a:r>
            <a:r>
              <a:rPr lang="en-US" baseline="30000" smtClean="0"/>
              <a:t>st</a:t>
            </a:r>
            <a:r>
              <a:rPr lang="en-US" smtClean="0"/>
              <a:t> Century.</a:t>
            </a:r>
          </a:p>
          <a:p>
            <a:endParaRPr lang="en-US" smtClean="0"/>
          </a:p>
          <a:p>
            <a:pPr lvl="1"/>
            <a:r>
              <a:rPr lang="en-US" smtClean="0"/>
              <a:t>Just like reading, writing, and arithmetic.</a:t>
            </a:r>
          </a:p>
          <a:p>
            <a:pPr lvl="1"/>
            <a:r>
              <a:rPr lang="en-US" smtClean="0"/>
              <a:t>Incestuous: Computing and computers will enable the spread of computational thinking.</a:t>
            </a:r>
          </a:p>
          <a:p>
            <a:pPr lvl="1"/>
            <a:endParaRPr lang="en-US" smtClean="0"/>
          </a:p>
          <a:p>
            <a:pPr lvl="1"/>
            <a:r>
              <a:rPr lang="en-US" smtClean="0">
                <a:solidFill>
                  <a:srgbClr val="FF0000"/>
                </a:solidFill>
              </a:rPr>
              <a:t>In research:</a:t>
            </a:r>
            <a:r>
              <a:rPr lang="en-US" smtClean="0"/>
              <a:t> scientists, engineers, …, historians, artists</a:t>
            </a:r>
          </a:p>
          <a:p>
            <a:pPr lvl="1"/>
            <a:r>
              <a:rPr lang="en-US" smtClean="0">
                <a:solidFill>
                  <a:srgbClr val="FF0000"/>
                </a:solidFill>
              </a:rPr>
              <a:t>In education:</a:t>
            </a:r>
            <a:r>
              <a:rPr lang="en-US" smtClean="0"/>
              <a:t> K-12 students and teachers, undergrads, …</a:t>
            </a:r>
          </a:p>
        </p:txBody>
      </p:sp>
      <p:sp>
        <p:nvSpPr>
          <p:cNvPr id="801796" name="Text Box 4"/>
          <p:cNvSpPr txBox="1">
            <a:spLocks noChangeArrowheads="1"/>
          </p:cNvSpPr>
          <p:nvPr/>
        </p:nvSpPr>
        <p:spPr bwMode="auto">
          <a:xfrm>
            <a:off x="681038" y="5462588"/>
            <a:ext cx="7585075" cy="641350"/>
          </a:xfrm>
          <a:prstGeom prst="rect">
            <a:avLst/>
          </a:prstGeom>
          <a:noFill/>
          <a:ln w="9525">
            <a:noFill/>
            <a:miter lim="800000"/>
            <a:headEnd/>
            <a:tailEnd/>
          </a:ln>
        </p:spPr>
        <p:txBody>
          <a:bodyPr wrap="none">
            <a:spAutoFit/>
          </a:bodyPr>
          <a:lstStyle/>
          <a:p>
            <a:pPr algn="ctr" eaLnBrk="0" hangingPunct="0"/>
            <a:r>
              <a:rPr lang="en-US">
                <a:solidFill>
                  <a:schemeClr val="hlink"/>
                </a:solidFill>
                <a:latin typeface="Calibri" pitchFamily="34" charset="0"/>
              </a:rPr>
              <a:t>J.M. Wing, “Computational Thinking,” </a:t>
            </a:r>
            <a:r>
              <a:rPr lang="en-US" i="1">
                <a:solidFill>
                  <a:schemeClr val="hlink"/>
                </a:solidFill>
                <a:latin typeface="Calibri" pitchFamily="34" charset="0"/>
              </a:rPr>
              <a:t>CACM</a:t>
            </a:r>
            <a:r>
              <a:rPr lang="en-US">
                <a:solidFill>
                  <a:schemeClr val="hlink"/>
                </a:solidFill>
                <a:latin typeface="Calibri" pitchFamily="34" charset="0"/>
              </a:rPr>
              <a:t> Viewpoint, March 2006, pp. 33-35.</a:t>
            </a:r>
          </a:p>
          <a:p>
            <a:pPr algn="ctr" eaLnBrk="0" hangingPunct="0"/>
            <a:r>
              <a:rPr lang="en-US">
                <a:solidFill>
                  <a:schemeClr val="hlink"/>
                </a:solidFill>
                <a:latin typeface="Calibri" pitchFamily="34" charset="0"/>
              </a:rPr>
              <a:t>Paper off </a:t>
            </a:r>
            <a:r>
              <a:rPr lang="en-US">
                <a:solidFill>
                  <a:schemeClr val="accent2"/>
                </a:solidFill>
                <a:latin typeface="Calibri" pitchFamily="34" charset="0"/>
              </a:rPr>
              <a:t> </a:t>
            </a:r>
            <a:r>
              <a:rPr lang="en-US">
                <a:solidFill>
                  <a:schemeClr val="accent2"/>
                </a:solidFill>
                <a:latin typeface="Calibri" pitchFamily="34" charset="0"/>
                <a:hlinkClick r:id="rId3"/>
              </a:rPr>
              <a:t>http://www.cs.cmu.edu/~wing</a:t>
            </a:r>
            <a:r>
              <a:rPr lang="en-US">
                <a:solidFill>
                  <a:schemeClr val="accent2"/>
                </a:solidFill>
                <a:latin typeface="Calibri" pitchFamily="34" charset="0"/>
              </a:rPr>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1D4157F9-B6A2-4F7C-B88A-2497FF8975AE}" type="slidenum">
              <a:rPr lang="en-US"/>
              <a:pPr>
                <a:defRPr/>
              </a:pPr>
              <a:t>20</a:t>
            </a:fld>
            <a:endParaRPr lang="en-US" sz="1400"/>
          </a:p>
        </p:txBody>
      </p:sp>
      <p:sp>
        <p:nvSpPr>
          <p:cNvPr id="7" name="Date Placeholder 4"/>
          <p:cNvSpPr>
            <a:spLocks noGrp="1"/>
          </p:cNvSpPr>
          <p:nvPr>
            <p:ph type="dt" sz="quarter" idx="11"/>
          </p:nvPr>
        </p:nvSpPr>
        <p:spPr/>
        <p:txBody>
          <a:bodyPr/>
          <a:lstStyle/>
          <a:p>
            <a:pPr>
              <a:defRPr/>
            </a:pPr>
            <a:r>
              <a:rPr lang="en-US"/>
              <a:t>Computational Thinking</a:t>
            </a:r>
          </a:p>
        </p:txBody>
      </p:sp>
      <p:sp>
        <p:nvSpPr>
          <p:cNvPr id="8" name="Footer Placeholder 5"/>
          <p:cNvSpPr>
            <a:spLocks noGrp="1"/>
          </p:cNvSpPr>
          <p:nvPr>
            <p:ph type="ftr" sz="quarter" idx="12"/>
          </p:nvPr>
        </p:nvSpPr>
        <p:spPr/>
        <p:txBody>
          <a:bodyPr/>
          <a:lstStyle/>
          <a:p>
            <a:pPr>
              <a:defRPr/>
            </a:pPr>
            <a:r>
              <a:rPr lang="en-US"/>
              <a:t>Jeannette M. Wing</a:t>
            </a:r>
          </a:p>
        </p:txBody>
      </p:sp>
      <p:sp>
        <p:nvSpPr>
          <p:cNvPr id="72708" name="Rectangle 2"/>
          <p:cNvSpPr>
            <a:spLocks noGrp="1" noChangeArrowheads="1"/>
          </p:cNvSpPr>
          <p:nvPr>
            <p:ph type="title"/>
          </p:nvPr>
        </p:nvSpPr>
        <p:spPr/>
        <p:txBody>
          <a:bodyPr/>
          <a:lstStyle/>
          <a:p>
            <a:r>
              <a:rPr lang="en-US" smtClean="0"/>
              <a:t>Pre-K to Grey</a:t>
            </a:r>
          </a:p>
        </p:txBody>
      </p:sp>
      <p:sp>
        <p:nvSpPr>
          <p:cNvPr id="72709" name="Rectangle 3"/>
          <p:cNvSpPr>
            <a:spLocks noGrp="1" noChangeArrowheads="1"/>
          </p:cNvSpPr>
          <p:nvPr>
            <p:ph type="body" idx="1"/>
          </p:nvPr>
        </p:nvSpPr>
        <p:spPr>
          <a:xfrm>
            <a:off x="685800" y="1168400"/>
            <a:ext cx="7772400" cy="5321300"/>
          </a:xfrm>
        </p:spPr>
        <p:txBody>
          <a:bodyPr/>
          <a:lstStyle/>
          <a:p>
            <a:r>
              <a:rPr lang="en-US" smtClean="0"/>
              <a:t>K-6, 7-9, 10-12</a:t>
            </a:r>
          </a:p>
          <a:p>
            <a:r>
              <a:rPr lang="en-US" smtClean="0"/>
              <a:t>Undergraduate courses</a:t>
            </a:r>
          </a:p>
          <a:p>
            <a:pPr lvl="1"/>
            <a:r>
              <a:rPr lang="en-US" smtClean="0"/>
              <a:t>Freshmen year</a:t>
            </a:r>
          </a:p>
          <a:p>
            <a:pPr lvl="2"/>
            <a:r>
              <a:rPr lang="en-US" smtClean="0"/>
              <a:t>“Ways to Think Like a Computer Scientist” aka Principles of Computing</a:t>
            </a:r>
          </a:p>
          <a:p>
            <a:pPr lvl="1"/>
            <a:r>
              <a:rPr lang="en-US" smtClean="0"/>
              <a:t>Upper-level courses</a:t>
            </a:r>
          </a:p>
          <a:p>
            <a:r>
              <a:rPr lang="en-US" smtClean="0"/>
              <a:t>Graduate-level courses</a:t>
            </a:r>
          </a:p>
          <a:p>
            <a:pPr lvl="1"/>
            <a:r>
              <a:rPr lang="en-US" smtClean="0"/>
              <a:t>Computational arts and sciences</a:t>
            </a:r>
          </a:p>
          <a:p>
            <a:pPr lvl="2"/>
            <a:r>
              <a:rPr lang="en-US" smtClean="0"/>
              <a:t>E.g., entertainment technology, computational linguistics, …, computational finance, …, computational biology, computational astrophysics</a:t>
            </a:r>
          </a:p>
          <a:p>
            <a:r>
              <a:rPr lang="en-US" smtClean="0"/>
              <a:t>Post-graduate</a:t>
            </a:r>
          </a:p>
          <a:p>
            <a:pPr lvl="1"/>
            <a:r>
              <a:rPr lang="en-US" smtClean="0"/>
              <a:t>Executive and continuing education, senior citizens</a:t>
            </a:r>
          </a:p>
          <a:p>
            <a:pPr lvl="1"/>
            <a:r>
              <a:rPr lang="en-US" smtClean="0"/>
              <a:t>Teachers, not just students</a:t>
            </a:r>
          </a:p>
        </p:txBody>
      </p:sp>
      <p:sp>
        <p:nvSpPr>
          <p:cNvPr id="1115140" name="Line 4" descr="red arrow"/>
          <p:cNvSpPr>
            <a:spLocks noChangeShapeType="1"/>
          </p:cNvSpPr>
          <p:nvPr/>
        </p:nvSpPr>
        <p:spPr bwMode="auto">
          <a:xfrm>
            <a:off x="376238" y="927100"/>
            <a:ext cx="0" cy="5184775"/>
          </a:xfrm>
          <a:prstGeom prst="line">
            <a:avLst/>
          </a:prstGeom>
          <a:noFill/>
          <a:ln w="76200">
            <a:solidFill>
              <a:srgbClr val="FF0000"/>
            </a:solidFill>
            <a:round/>
            <a:headEnd/>
            <a:tailEnd type="triangle" w="med" len="med"/>
          </a:ln>
        </p:spPr>
        <p:txBody>
          <a:bodyPr/>
          <a:lstStyle/>
          <a:p>
            <a:endParaRPr lang="en-US"/>
          </a:p>
        </p:txBody>
      </p:sp>
      <p:sp>
        <p:nvSpPr>
          <p:cNvPr id="1115142" name="Line 6" descr="red arrow"/>
          <p:cNvSpPr>
            <a:spLocks noChangeShapeType="1"/>
          </p:cNvSpPr>
          <p:nvPr/>
        </p:nvSpPr>
        <p:spPr bwMode="auto">
          <a:xfrm>
            <a:off x="0" y="1357313"/>
            <a:ext cx="1023938" cy="0"/>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ADAE0C45-9B5C-4D6B-8E64-708963A826D5}" type="slidenum">
              <a:rPr lang="en-US"/>
              <a:pPr>
                <a:defRPr/>
              </a:pPr>
              <a:t>21</a:t>
            </a:fld>
            <a:endParaRPr lang="en-US" sz="1400"/>
          </a:p>
        </p:txBody>
      </p:sp>
      <p:sp>
        <p:nvSpPr>
          <p:cNvPr id="7" name="Date Placeholder 4"/>
          <p:cNvSpPr>
            <a:spLocks noGrp="1"/>
          </p:cNvSpPr>
          <p:nvPr>
            <p:ph type="dt" sz="quarter" idx="11"/>
          </p:nvPr>
        </p:nvSpPr>
        <p:spPr/>
        <p:txBody>
          <a:bodyPr/>
          <a:lstStyle/>
          <a:p>
            <a:pPr>
              <a:defRPr/>
            </a:pPr>
            <a:r>
              <a:rPr lang="en-US"/>
              <a:t>Computational Thinking</a:t>
            </a:r>
          </a:p>
        </p:txBody>
      </p:sp>
      <p:sp>
        <p:nvSpPr>
          <p:cNvPr id="8" name="Footer Placeholder 5"/>
          <p:cNvSpPr>
            <a:spLocks noGrp="1"/>
          </p:cNvSpPr>
          <p:nvPr>
            <p:ph type="ftr" sz="quarter" idx="12"/>
          </p:nvPr>
        </p:nvSpPr>
        <p:spPr/>
        <p:txBody>
          <a:bodyPr/>
          <a:lstStyle/>
          <a:p>
            <a:pPr>
              <a:defRPr/>
            </a:pPr>
            <a:r>
              <a:rPr lang="en-US"/>
              <a:t>Jeannette M. Wing</a:t>
            </a:r>
          </a:p>
        </p:txBody>
      </p:sp>
      <p:sp>
        <p:nvSpPr>
          <p:cNvPr id="74756" name="Rectangle 2"/>
          <p:cNvSpPr>
            <a:spLocks noGrp="1" noChangeArrowheads="1"/>
          </p:cNvSpPr>
          <p:nvPr>
            <p:ph type="title"/>
          </p:nvPr>
        </p:nvSpPr>
        <p:spPr/>
        <p:txBody>
          <a:bodyPr/>
          <a:lstStyle/>
          <a:p>
            <a:pPr algn="ctr"/>
            <a:r>
              <a:rPr lang="en-US" smtClean="0"/>
              <a:t>Education Implications for K-12</a:t>
            </a:r>
          </a:p>
        </p:txBody>
      </p:sp>
      <p:sp>
        <p:nvSpPr>
          <p:cNvPr id="1160195" name="Text Box 3"/>
          <p:cNvSpPr txBox="1">
            <a:spLocks noChangeArrowheads="1"/>
          </p:cNvSpPr>
          <p:nvPr/>
        </p:nvSpPr>
        <p:spPr bwMode="auto">
          <a:xfrm>
            <a:off x="209550" y="2409825"/>
            <a:ext cx="8823325" cy="2349500"/>
          </a:xfrm>
          <a:prstGeom prst="rect">
            <a:avLst/>
          </a:prstGeom>
          <a:noFill/>
          <a:ln w="9525">
            <a:noFill/>
            <a:miter lim="800000"/>
            <a:headEnd/>
            <a:tailEnd/>
          </a:ln>
        </p:spPr>
        <p:txBody>
          <a:bodyPr wrap="none">
            <a:spAutoFit/>
          </a:bodyPr>
          <a:lstStyle/>
          <a:p>
            <a:pPr eaLnBrk="0" hangingPunct="0"/>
            <a:r>
              <a:rPr lang="en-US" sz="2000">
                <a:solidFill>
                  <a:schemeClr val="hlink"/>
                </a:solidFill>
                <a:latin typeface="Calibri" pitchFamily="34" charset="0"/>
              </a:rPr>
              <a:t>What is an effective way of learning (teaching) computational thinking by (to) K-12?</a:t>
            </a:r>
            <a:br>
              <a:rPr lang="en-US" sz="2000">
                <a:solidFill>
                  <a:schemeClr val="hlink"/>
                </a:solidFill>
                <a:latin typeface="Calibri" pitchFamily="34" charset="0"/>
              </a:rPr>
            </a:br>
            <a:endParaRPr lang="en-US" sz="2000">
              <a:solidFill>
                <a:schemeClr val="hlink"/>
              </a:solidFill>
              <a:latin typeface="Calibri" pitchFamily="34" charset="0"/>
            </a:endParaRPr>
          </a:p>
          <a:p>
            <a:pPr eaLnBrk="0" hangingPunct="0"/>
            <a:r>
              <a:rPr lang="en-US">
                <a:latin typeface="Calibri" pitchFamily="34" charset="0"/>
              </a:rPr>
              <a:t>    - What concepts can students (educators) best learn (teach) when?</a:t>
            </a:r>
          </a:p>
          <a:p>
            <a:pPr eaLnBrk="0" hangingPunct="0"/>
            <a:r>
              <a:rPr lang="en-US">
                <a:latin typeface="Calibri" pitchFamily="34" charset="0"/>
              </a:rPr>
              <a:t>       What is our analogy to numbers in K, algebra in 7, and calculus in 12?</a:t>
            </a:r>
          </a:p>
          <a:p>
            <a:pPr eaLnBrk="0" hangingPunct="0"/>
            <a:r>
              <a:rPr lang="en-US">
                <a:latin typeface="Calibri" pitchFamily="34" charset="0"/>
              </a:rPr>
              <a:t/>
            </a:r>
            <a:br>
              <a:rPr lang="en-US">
                <a:latin typeface="Calibri" pitchFamily="34" charset="0"/>
              </a:rPr>
            </a:br>
            <a:r>
              <a:rPr lang="en-US">
                <a:latin typeface="Calibri" pitchFamily="34" charset="0"/>
              </a:rPr>
              <a:t>    - We uniquely also should ask how best to integrate The Computer</a:t>
            </a:r>
            <a:br>
              <a:rPr lang="en-US">
                <a:latin typeface="Calibri" pitchFamily="34" charset="0"/>
              </a:rPr>
            </a:br>
            <a:r>
              <a:rPr lang="en-US">
                <a:latin typeface="Calibri" pitchFamily="34" charset="0"/>
              </a:rPr>
              <a:t>       with teaching the concepts.</a:t>
            </a:r>
          </a:p>
          <a:p>
            <a:pPr eaLnBrk="0" hangingPunct="0"/>
            <a:endParaRPr lang="en-US">
              <a:latin typeface="Calibri" pitchFamily="34" charset="0"/>
            </a:endParaRPr>
          </a:p>
        </p:txBody>
      </p:sp>
      <p:sp>
        <p:nvSpPr>
          <p:cNvPr id="74758" name="Rectangle 4"/>
          <p:cNvSpPr>
            <a:spLocks noChangeArrowheads="1"/>
          </p:cNvSpPr>
          <p:nvPr/>
        </p:nvSpPr>
        <p:spPr bwMode="auto">
          <a:xfrm>
            <a:off x="1319213" y="1433513"/>
            <a:ext cx="5922962" cy="396875"/>
          </a:xfrm>
          <a:prstGeom prst="rect">
            <a:avLst/>
          </a:prstGeom>
          <a:noFill/>
          <a:ln w="9525">
            <a:noFill/>
            <a:miter lim="800000"/>
            <a:headEnd/>
            <a:tailEnd/>
          </a:ln>
        </p:spPr>
        <p:txBody>
          <a:bodyPr wrap="none">
            <a:spAutoFit/>
          </a:bodyPr>
          <a:lstStyle/>
          <a:p>
            <a:pPr eaLnBrk="0" hangingPunct="0"/>
            <a:r>
              <a:rPr lang="en-US" sz="2000">
                <a:solidFill>
                  <a:srgbClr val="FF0000"/>
                </a:solidFill>
                <a:latin typeface="Calibri" pitchFamily="34" charset="0"/>
              </a:rPr>
              <a:t>Question and Challenge for the Computing Community:</a:t>
            </a:r>
          </a:p>
        </p:txBody>
      </p:sp>
      <p:sp>
        <p:nvSpPr>
          <p:cNvPr id="1160197" name="Rectangle 5"/>
          <p:cNvSpPr>
            <a:spLocks noChangeArrowheads="1"/>
          </p:cNvSpPr>
          <p:nvPr/>
        </p:nvSpPr>
        <p:spPr bwMode="auto">
          <a:xfrm>
            <a:off x="34925" y="5162550"/>
            <a:ext cx="8353425" cy="641350"/>
          </a:xfrm>
          <a:prstGeom prst="rect">
            <a:avLst/>
          </a:prstGeom>
          <a:noFill/>
          <a:ln w="9525">
            <a:noFill/>
            <a:miter lim="800000"/>
            <a:headEnd/>
            <a:tailEnd/>
          </a:ln>
        </p:spPr>
        <p:txBody>
          <a:bodyPr wrap="none">
            <a:spAutoFit/>
          </a:bodyPr>
          <a:lstStyle/>
          <a:p>
            <a:pPr eaLnBrk="0" hangingPunct="0"/>
            <a:r>
              <a:rPr lang="en-US">
                <a:solidFill>
                  <a:schemeClr val="hlink"/>
                </a:solidFill>
                <a:latin typeface="Calibri" pitchFamily="34" charset="0"/>
              </a:rPr>
              <a:t>Computer scientists are now working with educators and cognitive learning scientists to</a:t>
            </a:r>
            <a:br>
              <a:rPr lang="en-US">
                <a:solidFill>
                  <a:schemeClr val="hlink"/>
                </a:solidFill>
                <a:latin typeface="Calibri" pitchFamily="34" charset="0"/>
              </a:rPr>
            </a:br>
            <a:r>
              <a:rPr lang="en-US">
                <a:solidFill>
                  <a:schemeClr val="hlink"/>
                </a:solidFill>
                <a:latin typeface="Calibri" pitchFamily="34" charset="0"/>
              </a:rPr>
              <a:t>address these questions.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92FE216C-39F5-4DBF-90A8-06EEA2CBA379}" type="slidenum">
              <a:rPr lang="en-US"/>
              <a:pPr>
                <a:defRPr/>
              </a:pPr>
              <a:t>22</a:t>
            </a:fld>
            <a:endParaRPr lang="en-US" sz="1400"/>
          </a:p>
        </p:txBody>
      </p:sp>
      <p:sp>
        <p:nvSpPr>
          <p:cNvPr id="4" name="Date Placeholder 4"/>
          <p:cNvSpPr>
            <a:spLocks noGrp="1"/>
          </p:cNvSpPr>
          <p:nvPr>
            <p:ph type="dt" sz="quarter" idx="11"/>
          </p:nvPr>
        </p:nvSpPr>
        <p:spPr/>
        <p:txBody>
          <a:bodyPr/>
          <a:lstStyle/>
          <a:p>
            <a:pPr>
              <a:defRPr/>
            </a:pPr>
            <a:r>
              <a:rPr lang="en-US"/>
              <a:t>Computational Thinking</a:t>
            </a:r>
          </a:p>
        </p:txBody>
      </p:sp>
      <p:sp>
        <p:nvSpPr>
          <p:cNvPr id="5" name="Footer Placeholder 5"/>
          <p:cNvSpPr>
            <a:spLocks noGrp="1"/>
          </p:cNvSpPr>
          <p:nvPr>
            <p:ph type="ftr" sz="quarter" idx="12"/>
          </p:nvPr>
        </p:nvSpPr>
        <p:spPr/>
        <p:txBody>
          <a:bodyPr/>
          <a:lstStyle/>
          <a:p>
            <a:pPr>
              <a:defRPr/>
            </a:pPr>
            <a:r>
              <a:rPr lang="en-US"/>
              <a:t>Jeannette M. Wing</a:t>
            </a:r>
          </a:p>
        </p:txBody>
      </p:sp>
      <p:sp>
        <p:nvSpPr>
          <p:cNvPr id="76804" name="Rectangle 2"/>
          <p:cNvSpPr>
            <a:spLocks noGrp="1" noChangeArrowheads="1"/>
          </p:cNvSpPr>
          <p:nvPr>
            <p:ph type="body" idx="1"/>
          </p:nvPr>
        </p:nvSpPr>
        <p:spPr/>
        <p:txBody>
          <a:bodyPr/>
          <a:lstStyle/>
          <a:p>
            <a:pPr algn="ctr">
              <a:buFontTx/>
              <a:buNone/>
            </a:pPr>
            <a:endParaRPr lang="en-US" sz="3600" smtClean="0"/>
          </a:p>
          <a:p>
            <a:pPr algn="ctr">
              <a:buFontTx/>
              <a:buNone/>
            </a:pPr>
            <a:endParaRPr lang="en-US" sz="3600" smtClean="0"/>
          </a:p>
          <a:p>
            <a:pPr algn="ctr">
              <a:buFontTx/>
              <a:buNone/>
            </a:pPr>
            <a:r>
              <a:rPr lang="en-US" sz="3600" smtClean="0"/>
              <a:t>Computational Thinking in Daily Life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0"/>
          </p:nvPr>
        </p:nvSpPr>
        <p:spPr/>
        <p:txBody>
          <a:bodyPr/>
          <a:lstStyle/>
          <a:p>
            <a:pPr>
              <a:defRPr/>
            </a:pPr>
            <a:fld id="{1A5244D2-85E6-494D-B59B-D118C6D46F51}" type="slidenum">
              <a:rPr lang="en-US"/>
              <a:pPr>
                <a:defRPr/>
              </a:pPr>
              <a:t>23</a:t>
            </a:fld>
            <a:endParaRPr lang="en-US" sz="1400"/>
          </a:p>
        </p:txBody>
      </p:sp>
      <p:sp>
        <p:nvSpPr>
          <p:cNvPr id="29" name="Date Placeholder 4"/>
          <p:cNvSpPr>
            <a:spLocks noGrp="1"/>
          </p:cNvSpPr>
          <p:nvPr>
            <p:ph type="dt" sz="quarter" idx="11"/>
          </p:nvPr>
        </p:nvSpPr>
        <p:spPr/>
        <p:txBody>
          <a:bodyPr/>
          <a:lstStyle/>
          <a:p>
            <a:pPr>
              <a:defRPr/>
            </a:pPr>
            <a:r>
              <a:rPr lang="en-US" dirty="0"/>
              <a:t>Computational Thinking</a:t>
            </a:r>
          </a:p>
        </p:txBody>
      </p:sp>
      <p:sp>
        <p:nvSpPr>
          <p:cNvPr id="30" name="Footer Placeholder 5"/>
          <p:cNvSpPr>
            <a:spLocks noGrp="1"/>
          </p:cNvSpPr>
          <p:nvPr>
            <p:ph type="ftr" sz="quarter" idx="12"/>
          </p:nvPr>
        </p:nvSpPr>
        <p:spPr/>
        <p:txBody>
          <a:bodyPr/>
          <a:lstStyle/>
          <a:p>
            <a:pPr>
              <a:defRPr/>
            </a:pPr>
            <a:r>
              <a:rPr lang="en-US"/>
              <a:t>Jeannette M. Wing</a:t>
            </a:r>
          </a:p>
        </p:txBody>
      </p:sp>
      <p:sp>
        <p:nvSpPr>
          <p:cNvPr id="36869" name="Rectangle 2"/>
          <p:cNvSpPr>
            <a:spLocks noGrp="1" noChangeArrowheads="1"/>
          </p:cNvSpPr>
          <p:nvPr>
            <p:ph type="title"/>
          </p:nvPr>
        </p:nvSpPr>
        <p:spPr>
          <a:xfrm>
            <a:off x="163513" y="254000"/>
            <a:ext cx="8196262" cy="685800"/>
          </a:xfrm>
        </p:spPr>
        <p:txBody>
          <a:bodyPr/>
          <a:lstStyle/>
          <a:p>
            <a:pPr algn="ctr"/>
            <a:r>
              <a:rPr lang="en-US" smtClean="0"/>
              <a:t>Getting Morning Coffee at the Cafeteria</a:t>
            </a:r>
          </a:p>
        </p:txBody>
      </p:sp>
      <p:grpSp>
        <p:nvGrpSpPr>
          <p:cNvPr id="2" name="Group 30" descr="layout of cafeteria"/>
          <p:cNvGrpSpPr>
            <a:grpSpLocks/>
          </p:cNvGrpSpPr>
          <p:nvPr/>
        </p:nvGrpSpPr>
        <p:grpSpPr bwMode="auto">
          <a:xfrm>
            <a:off x="1865313" y="939800"/>
            <a:ext cx="6240462" cy="3657600"/>
            <a:chOff x="1175" y="592"/>
            <a:chExt cx="3931" cy="2304"/>
          </a:xfrm>
        </p:grpSpPr>
        <p:sp>
          <p:nvSpPr>
            <p:cNvPr id="36885" name="Text Box 3"/>
            <p:cNvSpPr txBox="1">
              <a:spLocks noChangeArrowheads="1"/>
            </p:cNvSpPr>
            <p:nvPr/>
          </p:nvSpPr>
          <p:spPr bwMode="auto">
            <a:xfrm>
              <a:off x="2120" y="904"/>
              <a:ext cx="872" cy="294"/>
            </a:xfrm>
            <a:prstGeom prst="rect">
              <a:avLst/>
            </a:prstGeom>
            <a:solidFill>
              <a:srgbClr val="FFCC00"/>
            </a:solidFill>
            <a:ln w="9525">
              <a:solidFill>
                <a:schemeClr val="tx1"/>
              </a:solidFill>
              <a:miter lim="800000"/>
              <a:headEnd/>
              <a:tailEnd/>
            </a:ln>
          </p:spPr>
          <p:txBody>
            <a:bodyPr wrap="none">
              <a:spAutoFit/>
            </a:bodyPr>
            <a:lstStyle/>
            <a:p>
              <a:r>
                <a:rPr lang="en-US" sz="2400">
                  <a:latin typeface="Calibri" pitchFamily="34" charset="0"/>
                </a:rPr>
                <a:t>   coffee   </a:t>
              </a:r>
            </a:p>
          </p:txBody>
        </p:sp>
        <p:sp>
          <p:nvSpPr>
            <p:cNvPr id="36886" name="Text Box 4"/>
            <p:cNvSpPr txBox="1">
              <a:spLocks noChangeArrowheads="1"/>
            </p:cNvSpPr>
            <p:nvPr/>
          </p:nvSpPr>
          <p:spPr bwMode="auto">
            <a:xfrm>
              <a:off x="3207" y="904"/>
              <a:ext cx="749" cy="294"/>
            </a:xfrm>
            <a:prstGeom prst="rect">
              <a:avLst/>
            </a:prstGeom>
            <a:solidFill>
              <a:srgbClr val="CCECFF"/>
            </a:solidFill>
            <a:ln w="9525">
              <a:solidFill>
                <a:schemeClr val="tx1"/>
              </a:solidFill>
              <a:miter lim="800000"/>
              <a:headEnd/>
              <a:tailEnd/>
            </a:ln>
          </p:spPr>
          <p:txBody>
            <a:bodyPr wrap="none">
              <a:spAutoFit/>
            </a:bodyPr>
            <a:lstStyle/>
            <a:p>
              <a:r>
                <a:rPr lang="en-US" sz="2400">
                  <a:latin typeface="Calibri" pitchFamily="34" charset="0"/>
                </a:rPr>
                <a:t>   soda   </a:t>
              </a:r>
            </a:p>
          </p:txBody>
        </p:sp>
        <p:sp>
          <p:nvSpPr>
            <p:cNvPr id="36887" name="Text Box 5"/>
            <p:cNvSpPr txBox="1">
              <a:spLocks noChangeArrowheads="1"/>
            </p:cNvSpPr>
            <p:nvPr/>
          </p:nvSpPr>
          <p:spPr bwMode="auto">
            <a:xfrm>
              <a:off x="1175" y="1464"/>
              <a:ext cx="667" cy="410"/>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sugar,</a:t>
              </a:r>
              <a:br>
                <a:rPr lang="en-US">
                  <a:latin typeface="Calibri" pitchFamily="34" charset="0"/>
                </a:rPr>
              </a:br>
              <a:r>
                <a:rPr lang="en-US">
                  <a:latin typeface="Calibri" pitchFamily="34" charset="0"/>
                </a:rPr>
                <a:t>creamers</a:t>
              </a:r>
            </a:p>
          </p:txBody>
        </p:sp>
        <p:sp>
          <p:nvSpPr>
            <p:cNvPr id="36888" name="Text Box 6"/>
            <p:cNvSpPr txBox="1">
              <a:spLocks noChangeArrowheads="1"/>
            </p:cNvSpPr>
            <p:nvPr/>
          </p:nvSpPr>
          <p:spPr bwMode="auto">
            <a:xfrm>
              <a:off x="1181" y="2381"/>
              <a:ext cx="573"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napkins</a:t>
              </a:r>
            </a:p>
          </p:txBody>
        </p:sp>
        <p:sp>
          <p:nvSpPr>
            <p:cNvPr id="36889" name="Text Box 7"/>
            <p:cNvSpPr txBox="1">
              <a:spLocks noChangeArrowheads="1"/>
            </p:cNvSpPr>
            <p:nvPr/>
          </p:nvSpPr>
          <p:spPr bwMode="auto">
            <a:xfrm>
              <a:off x="4690" y="904"/>
              <a:ext cx="391"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cups</a:t>
              </a:r>
            </a:p>
          </p:txBody>
        </p:sp>
        <p:sp>
          <p:nvSpPr>
            <p:cNvPr id="36890" name="Text Box 8"/>
            <p:cNvSpPr txBox="1">
              <a:spLocks noChangeArrowheads="1"/>
            </p:cNvSpPr>
            <p:nvPr/>
          </p:nvSpPr>
          <p:spPr bwMode="auto">
            <a:xfrm>
              <a:off x="4786" y="1567"/>
              <a:ext cx="320"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lids</a:t>
              </a:r>
            </a:p>
          </p:txBody>
        </p:sp>
        <p:sp>
          <p:nvSpPr>
            <p:cNvPr id="36891" name="Text Box 9"/>
            <p:cNvSpPr txBox="1">
              <a:spLocks noChangeArrowheads="1"/>
            </p:cNvSpPr>
            <p:nvPr/>
          </p:nvSpPr>
          <p:spPr bwMode="auto">
            <a:xfrm>
              <a:off x="4046" y="592"/>
              <a:ext cx="573" cy="583"/>
            </a:xfrm>
            <a:prstGeom prst="rect">
              <a:avLst/>
            </a:prstGeom>
            <a:solidFill>
              <a:srgbClr val="FFCCFF"/>
            </a:solidFill>
            <a:ln w="9525">
              <a:solidFill>
                <a:schemeClr val="tx1"/>
              </a:solidFill>
              <a:miter lim="800000"/>
              <a:headEnd/>
              <a:tailEnd/>
            </a:ln>
          </p:spPr>
          <p:txBody>
            <a:bodyPr wrap="none">
              <a:spAutoFit/>
            </a:bodyPr>
            <a:lstStyle/>
            <a:p>
              <a:r>
                <a:rPr lang="en-US">
                  <a:latin typeface="Calibri" pitchFamily="34" charset="0"/>
                </a:rPr>
                <a:t>straws,</a:t>
              </a:r>
              <a:br>
                <a:rPr lang="en-US">
                  <a:latin typeface="Calibri" pitchFamily="34" charset="0"/>
                </a:rPr>
              </a:br>
              <a:r>
                <a:rPr lang="en-US">
                  <a:latin typeface="Calibri" pitchFamily="34" charset="0"/>
                </a:rPr>
                <a:t>stirrers,</a:t>
              </a:r>
              <a:br>
                <a:rPr lang="en-US">
                  <a:latin typeface="Calibri" pitchFamily="34" charset="0"/>
                </a:rPr>
              </a:br>
              <a:r>
                <a:rPr lang="en-US">
                  <a:latin typeface="Calibri" pitchFamily="34" charset="0"/>
                </a:rPr>
                <a:t>milk</a:t>
              </a:r>
            </a:p>
          </p:txBody>
        </p:sp>
        <p:sp>
          <p:nvSpPr>
            <p:cNvPr id="36892" name="Line 10"/>
            <p:cNvSpPr>
              <a:spLocks noChangeShapeType="1"/>
            </p:cNvSpPr>
            <p:nvPr/>
          </p:nvSpPr>
          <p:spPr bwMode="auto">
            <a:xfrm>
              <a:off x="5100" y="860"/>
              <a:ext cx="6" cy="2036"/>
            </a:xfrm>
            <a:prstGeom prst="line">
              <a:avLst/>
            </a:prstGeom>
            <a:noFill/>
            <a:ln w="57150">
              <a:solidFill>
                <a:schemeClr val="tx1"/>
              </a:solidFill>
              <a:round/>
              <a:headEnd/>
              <a:tailEnd/>
            </a:ln>
          </p:spPr>
          <p:txBody>
            <a:bodyPr/>
            <a:lstStyle/>
            <a:p>
              <a:endParaRPr lang="en-US"/>
            </a:p>
          </p:txBody>
        </p:sp>
        <p:sp>
          <p:nvSpPr>
            <p:cNvPr id="36893" name="Line 11"/>
            <p:cNvSpPr>
              <a:spLocks noChangeShapeType="1"/>
            </p:cNvSpPr>
            <p:nvPr/>
          </p:nvSpPr>
          <p:spPr bwMode="auto">
            <a:xfrm>
              <a:off x="1175" y="860"/>
              <a:ext cx="0" cy="2036"/>
            </a:xfrm>
            <a:prstGeom prst="line">
              <a:avLst/>
            </a:prstGeom>
            <a:noFill/>
            <a:ln w="57150">
              <a:solidFill>
                <a:schemeClr val="tx1"/>
              </a:solidFill>
              <a:round/>
              <a:headEnd/>
              <a:tailEnd/>
            </a:ln>
          </p:spPr>
          <p:txBody>
            <a:bodyPr/>
            <a:lstStyle/>
            <a:p>
              <a:endParaRPr lang="en-US"/>
            </a:p>
          </p:txBody>
        </p:sp>
        <p:sp>
          <p:nvSpPr>
            <p:cNvPr id="36894" name="Line 12"/>
            <p:cNvSpPr>
              <a:spLocks noChangeShapeType="1"/>
            </p:cNvSpPr>
            <p:nvPr/>
          </p:nvSpPr>
          <p:spPr bwMode="auto">
            <a:xfrm flipH="1">
              <a:off x="1175" y="1257"/>
              <a:ext cx="3925" cy="0"/>
            </a:xfrm>
            <a:prstGeom prst="line">
              <a:avLst/>
            </a:prstGeom>
            <a:noFill/>
            <a:ln w="57150">
              <a:solidFill>
                <a:schemeClr val="tx1"/>
              </a:solidFill>
              <a:round/>
              <a:headEnd/>
              <a:tailEnd/>
            </a:ln>
          </p:spPr>
          <p:txBody>
            <a:bodyPr/>
            <a:lstStyle/>
            <a:p>
              <a:endParaRPr lang="en-US"/>
            </a:p>
          </p:txBody>
        </p:sp>
      </p:grpSp>
      <p:grpSp>
        <p:nvGrpSpPr>
          <p:cNvPr id="3" name="Group 13" descr="stick figure with lines from head"/>
          <p:cNvGrpSpPr>
            <a:grpSpLocks/>
          </p:cNvGrpSpPr>
          <p:nvPr/>
        </p:nvGrpSpPr>
        <p:grpSpPr bwMode="auto">
          <a:xfrm>
            <a:off x="685800" y="4786313"/>
            <a:ext cx="681038" cy="1298575"/>
            <a:chOff x="4192" y="174"/>
            <a:chExt cx="691" cy="1016"/>
          </a:xfrm>
        </p:grpSpPr>
        <p:sp>
          <p:nvSpPr>
            <p:cNvPr id="36873" name="Oval 14"/>
            <p:cNvSpPr>
              <a:spLocks noChangeArrowheads="1"/>
            </p:cNvSpPr>
            <p:nvPr/>
          </p:nvSpPr>
          <p:spPr bwMode="auto">
            <a:xfrm>
              <a:off x="4454" y="174"/>
              <a:ext cx="180" cy="202"/>
            </a:xfrm>
            <a:prstGeom prst="ellipse">
              <a:avLst/>
            </a:prstGeom>
            <a:noFill/>
            <a:ln w="9525">
              <a:solidFill>
                <a:srgbClr val="FF0000"/>
              </a:solidFill>
              <a:round/>
              <a:headEnd/>
              <a:tailEnd/>
            </a:ln>
          </p:spPr>
          <p:txBody>
            <a:bodyPr wrap="none" anchor="ctr"/>
            <a:lstStyle/>
            <a:p>
              <a:endParaRPr lang="en-US"/>
            </a:p>
          </p:txBody>
        </p:sp>
        <p:sp>
          <p:nvSpPr>
            <p:cNvPr id="36874" name="Line 15" descr="stick figure with lines from head"/>
            <p:cNvSpPr>
              <a:spLocks noChangeShapeType="1"/>
            </p:cNvSpPr>
            <p:nvPr/>
          </p:nvSpPr>
          <p:spPr bwMode="auto">
            <a:xfrm>
              <a:off x="4544" y="376"/>
              <a:ext cx="0" cy="374"/>
            </a:xfrm>
            <a:prstGeom prst="line">
              <a:avLst/>
            </a:prstGeom>
            <a:noFill/>
            <a:ln w="9525">
              <a:solidFill>
                <a:srgbClr val="FF0000"/>
              </a:solidFill>
              <a:round/>
              <a:headEnd/>
              <a:tailEnd/>
            </a:ln>
          </p:spPr>
          <p:txBody>
            <a:bodyPr/>
            <a:lstStyle/>
            <a:p>
              <a:endParaRPr lang="en-US"/>
            </a:p>
          </p:txBody>
        </p:sp>
        <p:sp>
          <p:nvSpPr>
            <p:cNvPr id="36875" name="Line 16"/>
            <p:cNvSpPr>
              <a:spLocks noChangeShapeType="1"/>
            </p:cNvSpPr>
            <p:nvPr/>
          </p:nvSpPr>
          <p:spPr bwMode="auto">
            <a:xfrm flipH="1">
              <a:off x="4346" y="750"/>
              <a:ext cx="198" cy="440"/>
            </a:xfrm>
            <a:prstGeom prst="line">
              <a:avLst/>
            </a:prstGeom>
            <a:noFill/>
            <a:ln w="9525">
              <a:solidFill>
                <a:srgbClr val="FF0000"/>
              </a:solidFill>
              <a:round/>
              <a:headEnd/>
              <a:tailEnd/>
            </a:ln>
          </p:spPr>
          <p:txBody>
            <a:bodyPr/>
            <a:lstStyle/>
            <a:p>
              <a:endParaRPr lang="en-US"/>
            </a:p>
          </p:txBody>
        </p:sp>
        <p:sp>
          <p:nvSpPr>
            <p:cNvPr id="36876" name="Line 17"/>
            <p:cNvSpPr>
              <a:spLocks noChangeShapeType="1"/>
            </p:cNvSpPr>
            <p:nvPr/>
          </p:nvSpPr>
          <p:spPr bwMode="auto">
            <a:xfrm>
              <a:off x="4544" y="750"/>
              <a:ext cx="211" cy="440"/>
            </a:xfrm>
            <a:prstGeom prst="line">
              <a:avLst/>
            </a:prstGeom>
            <a:noFill/>
            <a:ln w="9525">
              <a:solidFill>
                <a:srgbClr val="FF0000"/>
              </a:solidFill>
              <a:round/>
              <a:headEnd/>
              <a:tailEnd/>
            </a:ln>
          </p:spPr>
          <p:txBody>
            <a:bodyPr/>
            <a:lstStyle/>
            <a:p>
              <a:endParaRPr lang="en-US"/>
            </a:p>
          </p:txBody>
        </p:sp>
        <p:sp>
          <p:nvSpPr>
            <p:cNvPr id="36877" name="Line 18"/>
            <p:cNvSpPr>
              <a:spLocks noChangeShapeType="1"/>
            </p:cNvSpPr>
            <p:nvPr/>
          </p:nvSpPr>
          <p:spPr bwMode="auto">
            <a:xfrm flipV="1">
              <a:off x="4544" y="174"/>
              <a:ext cx="339" cy="370"/>
            </a:xfrm>
            <a:prstGeom prst="line">
              <a:avLst/>
            </a:prstGeom>
            <a:noFill/>
            <a:ln w="9525">
              <a:solidFill>
                <a:srgbClr val="FF0000"/>
              </a:solidFill>
              <a:round/>
              <a:headEnd/>
              <a:tailEnd/>
            </a:ln>
          </p:spPr>
          <p:txBody>
            <a:bodyPr/>
            <a:lstStyle/>
            <a:p>
              <a:endParaRPr lang="en-US"/>
            </a:p>
          </p:txBody>
        </p:sp>
        <p:sp>
          <p:nvSpPr>
            <p:cNvPr id="36878" name="Line 19"/>
            <p:cNvSpPr>
              <a:spLocks noChangeShapeType="1"/>
            </p:cNvSpPr>
            <p:nvPr/>
          </p:nvSpPr>
          <p:spPr bwMode="auto">
            <a:xfrm flipH="1" flipV="1">
              <a:off x="4192" y="174"/>
              <a:ext cx="352" cy="370"/>
            </a:xfrm>
            <a:prstGeom prst="line">
              <a:avLst/>
            </a:prstGeom>
            <a:noFill/>
            <a:ln w="9525">
              <a:solidFill>
                <a:srgbClr val="FF0000"/>
              </a:solidFill>
              <a:round/>
              <a:headEnd/>
              <a:tailEnd/>
            </a:ln>
          </p:spPr>
          <p:txBody>
            <a:bodyPr/>
            <a:lstStyle/>
            <a:p>
              <a:endParaRPr lang="en-US"/>
            </a:p>
          </p:txBody>
        </p:sp>
        <p:sp>
          <p:nvSpPr>
            <p:cNvPr id="36879" name="Line 20"/>
            <p:cNvSpPr>
              <a:spLocks noChangeShapeType="1"/>
            </p:cNvSpPr>
            <p:nvPr/>
          </p:nvSpPr>
          <p:spPr bwMode="auto">
            <a:xfrm flipH="1">
              <a:off x="4346" y="174"/>
              <a:ext cx="198" cy="576"/>
            </a:xfrm>
            <a:prstGeom prst="line">
              <a:avLst/>
            </a:prstGeom>
            <a:noFill/>
            <a:ln w="12700">
              <a:solidFill>
                <a:schemeClr val="tx1"/>
              </a:solidFill>
              <a:round/>
              <a:headEnd/>
              <a:tailEnd/>
            </a:ln>
          </p:spPr>
          <p:txBody>
            <a:bodyPr/>
            <a:lstStyle/>
            <a:p>
              <a:endParaRPr lang="en-US"/>
            </a:p>
          </p:txBody>
        </p:sp>
        <p:sp>
          <p:nvSpPr>
            <p:cNvPr id="36880" name="Line 21"/>
            <p:cNvSpPr>
              <a:spLocks noChangeShapeType="1"/>
            </p:cNvSpPr>
            <p:nvPr/>
          </p:nvSpPr>
          <p:spPr bwMode="auto">
            <a:xfrm flipH="1">
              <a:off x="4454" y="174"/>
              <a:ext cx="90" cy="576"/>
            </a:xfrm>
            <a:prstGeom prst="line">
              <a:avLst/>
            </a:prstGeom>
            <a:noFill/>
            <a:ln w="12700">
              <a:solidFill>
                <a:schemeClr val="tx1"/>
              </a:solidFill>
              <a:round/>
              <a:headEnd/>
              <a:tailEnd/>
            </a:ln>
          </p:spPr>
          <p:txBody>
            <a:bodyPr/>
            <a:lstStyle/>
            <a:p>
              <a:endParaRPr lang="en-US"/>
            </a:p>
          </p:txBody>
        </p:sp>
        <p:sp>
          <p:nvSpPr>
            <p:cNvPr id="36881" name="Line 22"/>
            <p:cNvSpPr>
              <a:spLocks noChangeShapeType="1"/>
            </p:cNvSpPr>
            <p:nvPr/>
          </p:nvSpPr>
          <p:spPr bwMode="auto">
            <a:xfrm>
              <a:off x="4544" y="174"/>
              <a:ext cx="90" cy="576"/>
            </a:xfrm>
            <a:prstGeom prst="line">
              <a:avLst/>
            </a:prstGeom>
            <a:noFill/>
            <a:ln w="12700">
              <a:solidFill>
                <a:schemeClr val="tx1"/>
              </a:solidFill>
              <a:round/>
              <a:headEnd/>
              <a:tailEnd/>
            </a:ln>
          </p:spPr>
          <p:txBody>
            <a:bodyPr/>
            <a:lstStyle/>
            <a:p>
              <a:endParaRPr lang="en-US"/>
            </a:p>
          </p:txBody>
        </p:sp>
        <p:sp>
          <p:nvSpPr>
            <p:cNvPr id="36882" name="Line 23"/>
            <p:cNvSpPr>
              <a:spLocks noChangeShapeType="1"/>
            </p:cNvSpPr>
            <p:nvPr/>
          </p:nvSpPr>
          <p:spPr bwMode="auto">
            <a:xfrm>
              <a:off x="4544" y="174"/>
              <a:ext cx="211" cy="576"/>
            </a:xfrm>
            <a:prstGeom prst="line">
              <a:avLst/>
            </a:prstGeom>
            <a:noFill/>
            <a:ln w="12700">
              <a:solidFill>
                <a:schemeClr val="tx1"/>
              </a:solidFill>
              <a:round/>
              <a:headEnd/>
              <a:tailEnd/>
            </a:ln>
          </p:spPr>
          <p:txBody>
            <a:bodyPr/>
            <a:lstStyle/>
            <a:p>
              <a:endParaRPr lang="en-US"/>
            </a:p>
          </p:txBody>
        </p:sp>
        <p:sp>
          <p:nvSpPr>
            <p:cNvPr id="36883" name="Line 24"/>
            <p:cNvSpPr>
              <a:spLocks noChangeShapeType="1"/>
            </p:cNvSpPr>
            <p:nvPr/>
          </p:nvSpPr>
          <p:spPr bwMode="auto">
            <a:xfrm>
              <a:off x="4544" y="240"/>
              <a:ext cx="339" cy="510"/>
            </a:xfrm>
            <a:prstGeom prst="line">
              <a:avLst/>
            </a:prstGeom>
            <a:noFill/>
            <a:ln w="12700">
              <a:solidFill>
                <a:schemeClr val="tx1"/>
              </a:solidFill>
              <a:round/>
              <a:headEnd/>
              <a:tailEnd/>
            </a:ln>
          </p:spPr>
          <p:txBody>
            <a:bodyPr/>
            <a:lstStyle/>
            <a:p>
              <a:endParaRPr lang="en-US"/>
            </a:p>
          </p:txBody>
        </p:sp>
        <p:sp>
          <p:nvSpPr>
            <p:cNvPr id="36884" name="Line 25"/>
            <p:cNvSpPr>
              <a:spLocks noChangeShapeType="1"/>
            </p:cNvSpPr>
            <p:nvPr/>
          </p:nvSpPr>
          <p:spPr bwMode="auto">
            <a:xfrm flipH="1">
              <a:off x="4269" y="240"/>
              <a:ext cx="275" cy="510"/>
            </a:xfrm>
            <a:prstGeom prst="line">
              <a:avLst/>
            </a:prstGeom>
            <a:noFill/>
            <a:ln w="12700">
              <a:solidFill>
                <a:schemeClr val="tx1"/>
              </a:solidFill>
              <a:round/>
              <a:headEnd/>
              <a:tailEnd/>
            </a:ln>
          </p:spPr>
          <p:txBody>
            <a:bodyPr/>
            <a:lstStyle/>
            <a:p>
              <a:endParaRPr lang="en-US"/>
            </a:p>
          </p:txBody>
        </p:sp>
      </p:grpSp>
      <p:sp>
        <p:nvSpPr>
          <p:cNvPr id="36872" name="Freeform 29" descr="twisted path for getting coffe in the morning"/>
          <p:cNvSpPr>
            <a:spLocks/>
          </p:cNvSpPr>
          <p:nvPr/>
        </p:nvSpPr>
        <p:spPr bwMode="auto">
          <a:xfrm>
            <a:off x="477838" y="2170113"/>
            <a:ext cx="7110412" cy="3562350"/>
          </a:xfrm>
          <a:custGeom>
            <a:avLst/>
            <a:gdLst>
              <a:gd name="T0" fmla="*/ 2147483647 w 4479"/>
              <a:gd name="T1" fmla="*/ 2147483647 h 2244"/>
              <a:gd name="T2" fmla="*/ 2147483647 w 4479"/>
              <a:gd name="T3" fmla="*/ 2147483647 h 2244"/>
              <a:gd name="T4" fmla="*/ 2147483647 w 4479"/>
              <a:gd name="T5" fmla="*/ 2147483647 h 2244"/>
              <a:gd name="T6" fmla="*/ 2147483647 w 4479"/>
              <a:gd name="T7" fmla="*/ 2147483647 h 2244"/>
              <a:gd name="T8" fmla="*/ 2147483647 w 4479"/>
              <a:gd name="T9" fmla="*/ 2147483647 h 2244"/>
              <a:gd name="T10" fmla="*/ 2147483647 w 4479"/>
              <a:gd name="T11" fmla="*/ 2147483647 h 2244"/>
              <a:gd name="T12" fmla="*/ 2147483647 w 4479"/>
              <a:gd name="T13" fmla="*/ 2147483647 h 2244"/>
              <a:gd name="T14" fmla="*/ 2147483647 w 4479"/>
              <a:gd name="T15" fmla="*/ 2147483647 h 2244"/>
              <a:gd name="T16" fmla="*/ 2147483647 w 4479"/>
              <a:gd name="T17" fmla="*/ 2147483647 h 2244"/>
              <a:gd name="T18" fmla="*/ 2147483647 w 4479"/>
              <a:gd name="T19" fmla="*/ 2147483647 h 2244"/>
              <a:gd name="T20" fmla="*/ 2147483647 w 4479"/>
              <a:gd name="T21" fmla="*/ 2147483647 h 2244"/>
              <a:gd name="T22" fmla="*/ 2147483647 w 4479"/>
              <a:gd name="T23" fmla="*/ 2147483647 h 2244"/>
              <a:gd name="T24" fmla="*/ 2147483647 w 4479"/>
              <a:gd name="T25" fmla="*/ 2147483647 h 2244"/>
              <a:gd name="T26" fmla="*/ 2147483647 w 4479"/>
              <a:gd name="T27" fmla="*/ 2147483647 h 2244"/>
              <a:gd name="T28" fmla="*/ 2147483647 w 4479"/>
              <a:gd name="T29" fmla="*/ 2147483647 h 2244"/>
              <a:gd name="T30" fmla="*/ 2147483647 w 4479"/>
              <a:gd name="T31" fmla="*/ 2147483647 h 2244"/>
              <a:gd name="T32" fmla="*/ 2147483647 w 4479"/>
              <a:gd name="T33" fmla="*/ 2147483647 h 2244"/>
              <a:gd name="T34" fmla="*/ 2147483647 w 4479"/>
              <a:gd name="T35" fmla="*/ 2147483647 h 2244"/>
              <a:gd name="T36" fmla="*/ 2147483647 w 4479"/>
              <a:gd name="T37" fmla="*/ 2147483647 h 2244"/>
              <a:gd name="T38" fmla="*/ 2147483647 w 4479"/>
              <a:gd name="T39" fmla="*/ 2147483647 h 2244"/>
              <a:gd name="T40" fmla="*/ 2147483647 w 4479"/>
              <a:gd name="T41" fmla="*/ 2147483647 h 2244"/>
              <a:gd name="T42" fmla="*/ 2147483647 w 4479"/>
              <a:gd name="T43" fmla="*/ 2147483647 h 2244"/>
              <a:gd name="T44" fmla="*/ 2147483647 w 4479"/>
              <a:gd name="T45" fmla="*/ 2147483647 h 2244"/>
              <a:gd name="T46" fmla="*/ 2147483647 w 4479"/>
              <a:gd name="T47" fmla="*/ 2147483647 h 2244"/>
              <a:gd name="T48" fmla="*/ 2147483647 w 4479"/>
              <a:gd name="T49" fmla="*/ 2147483647 h 2244"/>
              <a:gd name="T50" fmla="*/ 2147483647 w 4479"/>
              <a:gd name="T51" fmla="*/ 2147483647 h 2244"/>
              <a:gd name="T52" fmla="*/ 2147483647 w 4479"/>
              <a:gd name="T53" fmla="*/ 2147483647 h 2244"/>
              <a:gd name="T54" fmla="*/ 2147483647 w 4479"/>
              <a:gd name="T55" fmla="*/ 2147483647 h 2244"/>
              <a:gd name="T56" fmla="*/ 2147483647 w 4479"/>
              <a:gd name="T57" fmla="*/ 2147483647 h 2244"/>
              <a:gd name="T58" fmla="*/ 2147483647 w 4479"/>
              <a:gd name="T59" fmla="*/ 2147483647 h 2244"/>
              <a:gd name="T60" fmla="*/ 2147483647 w 4479"/>
              <a:gd name="T61" fmla="*/ 2147483647 h 2244"/>
              <a:gd name="T62" fmla="*/ 2147483647 w 4479"/>
              <a:gd name="T63" fmla="*/ 2147483647 h 2244"/>
              <a:gd name="T64" fmla="*/ 2147483647 w 4479"/>
              <a:gd name="T65" fmla="*/ 2147483647 h 2244"/>
              <a:gd name="T66" fmla="*/ 2147483647 w 4479"/>
              <a:gd name="T67" fmla="*/ 2147483647 h 2244"/>
              <a:gd name="T68" fmla="*/ 2147483647 w 4479"/>
              <a:gd name="T69" fmla="*/ 2147483647 h 2244"/>
              <a:gd name="T70" fmla="*/ 2147483647 w 4479"/>
              <a:gd name="T71" fmla="*/ 2147483647 h 2244"/>
              <a:gd name="T72" fmla="*/ 2147483647 w 4479"/>
              <a:gd name="T73" fmla="*/ 2147483647 h 2244"/>
              <a:gd name="T74" fmla="*/ 2147483647 w 4479"/>
              <a:gd name="T75" fmla="*/ 2147483647 h 2244"/>
              <a:gd name="T76" fmla="*/ 2147483647 w 4479"/>
              <a:gd name="T77" fmla="*/ 2147483647 h 2244"/>
              <a:gd name="T78" fmla="*/ 2147483647 w 4479"/>
              <a:gd name="T79" fmla="*/ 2147483647 h 2244"/>
              <a:gd name="T80" fmla="*/ 2147483647 w 4479"/>
              <a:gd name="T81" fmla="*/ 2147483647 h 2244"/>
              <a:gd name="T82" fmla="*/ 2147483647 w 4479"/>
              <a:gd name="T83" fmla="*/ 2147483647 h 2244"/>
              <a:gd name="T84" fmla="*/ 2147483647 w 4479"/>
              <a:gd name="T85" fmla="*/ 2147483647 h 2244"/>
              <a:gd name="T86" fmla="*/ 2147483647 w 4479"/>
              <a:gd name="T87" fmla="*/ 2147483647 h 2244"/>
              <a:gd name="T88" fmla="*/ 2147483647 w 4479"/>
              <a:gd name="T89" fmla="*/ 2147483647 h 2244"/>
              <a:gd name="T90" fmla="*/ 2147483647 w 4479"/>
              <a:gd name="T91" fmla="*/ 2147483647 h 2244"/>
              <a:gd name="T92" fmla="*/ 2147483647 w 4479"/>
              <a:gd name="T93" fmla="*/ 2147483647 h 2244"/>
              <a:gd name="T94" fmla="*/ 2147483647 w 4479"/>
              <a:gd name="T95" fmla="*/ 2147483647 h 2244"/>
              <a:gd name="T96" fmla="*/ 2147483647 w 4479"/>
              <a:gd name="T97" fmla="*/ 2147483647 h 2244"/>
              <a:gd name="T98" fmla="*/ 2147483647 w 4479"/>
              <a:gd name="T99" fmla="*/ 2147483647 h 2244"/>
              <a:gd name="T100" fmla="*/ 2147483647 w 4479"/>
              <a:gd name="T101" fmla="*/ 2147483647 h 2244"/>
              <a:gd name="T102" fmla="*/ 2147483647 w 4479"/>
              <a:gd name="T103" fmla="*/ 2147483647 h 2244"/>
              <a:gd name="T104" fmla="*/ 2147483647 w 4479"/>
              <a:gd name="T105" fmla="*/ 2147483647 h 2244"/>
              <a:gd name="T106" fmla="*/ 2147483647 w 4479"/>
              <a:gd name="T107" fmla="*/ 2147483647 h 2244"/>
              <a:gd name="T108" fmla="*/ 0 w 4479"/>
              <a:gd name="T109" fmla="*/ 2147483647 h 22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79"/>
              <a:gd name="T166" fmla="*/ 0 h 2244"/>
              <a:gd name="T167" fmla="*/ 4479 w 4479"/>
              <a:gd name="T168" fmla="*/ 2244 h 22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79" h="2244">
                <a:moveTo>
                  <a:pt x="653" y="2244"/>
                </a:moveTo>
                <a:cubicBezTo>
                  <a:pt x="808" y="2218"/>
                  <a:pt x="940" y="2141"/>
                  <a:pt x="1075" y="2063"/>
                </a:cubicBezTo>
                <a:cubicBezTo>
                  <a:pt x="1117" y="2039"/>
                  <a:pt x="1159" y="2015"/>
                  <a:pt x="1203" y="1994"/>
                </a:cubicBezTo>
                <a:cubicBezTo>
                  <a:pt x="1291" y="1952"/>
                  <a:pt x="1385" y="1922"/>
                  <a:pt x="1470" y="1874"/>
                </a:cubicBezTo>
                <a:cubicBezTo>
                  <a:pt x="1523" y="1844"/>
                  <a:pt x="1564" y="1794"/>
                  <a:pt x="1616" y="1762"/>
                </a:cubicBezTo>
                <a:cubicBezTo>
                  <a:pt x="1750" y="1679"/>
                  <a:pt x="1901" y="1622"/>
                  <a:pt x="2029" y="1530"/>
                </a:cubicBezTo>
                <a:cubicBezTo>
                  <a:pt x="2069" y="1501"/>
                  <a:pt x="2107" y="1470"/>
                  <a:pt x="2149" y="1444"/>
                </a:cubicBezTo>
                <a:cubicBezTo>
                  <a:pt x="2194" y="1416"/>
                  <a:pt x="2244" y="1397"/>
                  <a:pt x="2287" y="1367"/>
                </a:cubicBezTo>
                <a:cubicBezTo>
                  <a:pt x="2319" y="1345"/>
                  <a:pt x="2339" y="1308"/>
                  <a:pt x="2373" y="1289"/>
                </a:cubicBezTo>
                <a:cubicBezTo>
                  <a:pt x="2435" y="1255"/>
                  <a:pt x="2504" y="1238"/>
                  <a:pt x="2570" y="1212"/>
                </a:cubicBezTo>
                <a:cubicBezTo>
                  <a:pt x="2814" y="1117"/>
                  <a:pt x="3014" y="927"/>
                  <a:pt x="3258" y="825"/>
                </a:cubicBezTo>
                <a:cubicBezTo>
                  <a:pt x="3358" y="741"/>
                  <a:pt x="3461" y="673"/>
                  <a:pt x="3568" y="602"/>
                </a:cubicBezTo>
                <a:cubicBezTo>
                  <a:pt x="3770" y="468"/>
                  <a:pt x="3955" y="308"/>
                  <a:pt x="4187" y="232"/>
                </a:cubicBezTo>
                <a:cubicBezTo>
                  <a:pt x="4224" y="207"/>
                  <a:pt x="4257" y="168"/>
                  <a:pt x="4298" y="155"/>
                </a:cubicBezTo>
                <a:cubicBezTo>
                  <a:pt x="4322" y="131"/>
                  <a:pt x="4344" y="114"/>
                  <a:pt x="4376" y="103"/>
                </a:cubicBezTo>
                <a:cubicBezTo>
                  <a:pt x="4403" y="76"/>
                  <a:pt x="4417" y="46"/>
                  <a:pt x="4453" y="34"/>
                </a:cubicBezTo>
                <a:cubicBezTo>
                  <a:pt x="4462" y="26"/>
                  <a:pt x="4479" y="21"/>
                  <a:pt x="4479" y="9"/>
                </a:cubicBezTo>
                <a:cubicBezTo>
                  <a:pt x="4479" y="0"/>
                  <a:pt x="4462" y="15"/>
                  <a:pt x="4453" y="17"/>
                </a:cubicBezTo>
                <a:cubicBezTo>
                  <a:pt x="4413" y="24"/>
                  <a:pt x="4373" y="28"/>
                  <a:pt x="4333" y="34"/>
                </a:cubicBezTo>
                <a:cubicBezTo>
                  <a:pt x="4280" y="61"/>
                  <a:pt x="4211" y="80"/>
                  <a:pt x="4152" y="94"/>
                </a:cubicBezTo>
                <a:cubicBezTo>
                  <a:pt x="4129" y="91"/>
                  <a:pt x="4105" y="92"/>
                  <a:pt x="4083" y="86"/>
                </a:cubicBezTo>
                <a:cubicBezTo>
                  <a:pt x="4053" y="78"/>
                  <a:pt x="4047" y="40"/>
                  <a:pt x="4032" y="17"/>
                </a:cubicBezTo>
                <a:cubicBezTo>
                  <a:pt x="3982" y="33"/>
                  <a:pt x="3939" y="59"/>
                  <a:pt x="3894" y="86"/>
                </a:cubicBezTo>
                <a:cubicBezTo>
                  <a:pt x="3876" y="96"/>
                  <a:pt x="3863" y="115"/>
                  <a:pt x="3843" y="120"/>
                </a:cubicBezTo>
                <a:cubicBezTo>
                  <a:pt x="3771" y="138"/>
                  <a:pt x="3703" y="155"/>
                  <a:pt x="3628" y="163"/>
                </a:cubicBezTo>
                <a:cubicBezTo>
                  <a:pt x="3490" y="192"/>
                  <a:pt x="3010" y="135"/>
                  <a:pt x="2871" y="129"/>
                </a:cubicBezTo>
                <a:cubicBezTo>
                  <a:pt x="2823" y="92"/>
                  <a:pt x="2783" y="91"/>
                  <a:pt x="2725" y="103"/>
                </a:cubicBezTo>
                <a:cubicBezTo>
                  <a:pt x="2659" y="100"/>
                  <a:pt x="2592" y="108"/>
                  <a:pt x="2527" y="94"/>
                </a:cubicBezTo>
                <a:cubicBezTo>
                  <a:pt x="2503" y="89"/>
                  <a:pt x="2471" y="35"/>
                  <a:pt x="2441" y="26"/>
                </a:cubicBezTo>
                <a:cubicBezTo>
                  <a:pt x="2322" y="45"/>
                  <a:pt x="2226" y="122"/>
                  <a:pt x="2123" y="180"/>
                </a:cubicBezTo>
                <a:cubicBezTo>
                  <a:pt x="2049" y="221"/>
                  <a:pt x="1954" y="230"/>
                  <a:pt x="1874" y="258"/>
                </a:cubicBezTo>
                <a:cubicBezTo>
                  <a:pt x="1813" y="307"/>
                  <a:pt x="1744" y="371"/>
                  <a:pt x="1668" y="395"/>
                </a:cubicBezTo>
                <a:cubicBezTo>
                  <a:pt x="1718" y="425"/>
                  <a:pt x="1741" y="425"/>
                  <a:pt x="1797" y="438"/>
                </a:cubicBezTo>
                <a:cubicBezTo>
                  <a:pt x="1875" y="456"/>
                  <a:pt x="1901" y="473"/>
                  <a:pt x="1986" y="481"/>
                </a:cubicBezTo>
                <a:cubicBezTo>
                  <a:pt x="2157" y="476"/>
                  <a:pt x="2314" y="464"/>
                  <a:pt x="2484" y="456"/>
                </a:cubicBezTo>
                <a:cubicBezTo>
                  <a:pt x="2795" y="410"/>
                  <a:pt x="3083" y="401"/>
                  <a:pt x="3404" y="395"/>
                </a:cubicBezTo>
                <a:cubicBezTo>
                  <a:pt x="3663" y="322"/>
                  <a:pt x="4039" y="368"/>
                  <a:pt x="4316" y="361"/>
                </a:cubicBezTo>
                <a:cubicBezTo>
                  <a:pt x="4337" y="355"/>
                  <a:pt x="4395" y="335"/>
                  <a:pt x="4410" y="361"/>
                </a:cubicBezTo>
                <a:cubicBezTo>
                  <a:pt x="4418" y="375"/>
                  <a:pt x="4390" y="388"/>
                  <a:pt x="4376" y="395"/>
                </a:cubicBezTo>
                <a:cubicBezTo>
                  <a:pt x="4321" y="423"/>
                  <a:pt x="4261" y="441"/>
                  <a:pt x="4204" y="464"/>
                </a:cubicBezTo>
                <a:cubicBezTo>
                  <a:pt x="4096" y="508"/>
                  <a:pt x="3972" y="529"/>
                  <a:pt x="3860" y="559"/>
                </a:cubicBezTo>
                <a:cubicBezTo>
                  <a:pt x="3780" y="580"/>
                  <a:pt x="3721" y="603"/>
                  <a:pt x="3636" y="610"/>
                </a:cubicBezTo>
                <a:cubicBezTo>
                  <a:pt x="3492" y="638"/>
                  <a:pt x="3359" y="681"/>
                  <a:pt x="3215" y="705"/>
                </a:cubicBezTo>
                <a:cubicBezTo>
                  <a:pt x="3175" y="702"/>
                  <a:pt x="3135" y="691"/>
                  <a:pt x="3095" y="696"/>
                </a:cubicBezTo>
                <a:cubicBezTo>
                  <a:pt x="2974" y="711"/>
                  <a:pt x="2891" y="832"/>
                  <a:pt x="2777" y="868"/>
                </a:cubicBezTo>
                <a:cubicBezTo>
                  <a:pt x="2708" y="890"/>
                  <a:pt x="2624" y="897"/>
                  <a:pt x="2553" y="903"/>
                </a:cubicBezTo>
                <a:cubicBezTo>
                  <a:pt x="2478" y="926"/>
                  <a:pt x="2408" y="939"/>
                  <a:pt x="2330" y="954"/>
                </a:cubicBezTo>
                <a:cubicBezTo>
                  <a:pt x="2136" y="1089"/>
                  <a:pt x="2011" y="1092"/>
                  <a:pt x="1771" y="1100"/>
                </a:cubicBezTo>
                <a:cubicBezTo>
                  <a:pt x="1717" y="1109"/>
                  <a:pt x="1660" y="1109"/>
                  <a:pt x="1608" y="1126"/>
                </a:cubicBezTo>
                <a:cubicBezTo>
                  <a:pt x="1572" y="1160"/>
                  <a:pt x="1599" y="1125"/>
                  <a:pt x="1599" y="1195"/>
                </a:cubicBezTo>
                <a:cubicBezTo>
                  <a:pt x="1599" y="1257"/>
                  <a:pt x="1611" y="1330"/>
                  <a:pt x="1573" y="1384"/>
                </a:cubicBezTo>
                <a:cubicBezTo>
                  <a:pt x="1482" y="1515"/>
                  <a:pt x="1349" y="1616"/>
                  <a:pt x="1229" y="1719"/>
                </a:cubicBezTo>
                <a:cubicBezTo>
                  <a:pt x="1206" y="1739"/>
                  <a:pt x="1190" y="1773"/>
                  <a:pt x="1160" y="1780"/>
                </a:cubicBezTo>
                <a:cubicBezTo>
                  <a:pt x="918" y="1833"/>
                  <a:pt x="688" y="1842"/>
                  <a:pt x="438" y="1848"/>
                </a:cubicBezTo>
                <a:cubicBezTo>
                  <a:pt x="290" y="1856"/>
                  <a:pt x="147" y="1883"/>
                  <a:pt x="0" y="1883"/>
                </a:cubicBezTo>
              </a:path>
            </a:pathLst>
          </a:custGeom>
          <a:noFill/>
          <a:ln w="28575">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
          <p:cNvSpPr>
            <a:spLocks noGrp="1"/>
          </p:cNvSpPr>
          <p:nvPr>
            <p:ph type="sldNum" sz="quarter" idx="10"/>
          </p:nvPr>
        </p:nvSpPr>
        <p:spPr/>
        <p:txBody>
          <a:bodyPr/>
          <a:lstStyle/>
          <a:p>
            <a:pPr>
              <a:defRPr/>
            </a:pPr>
            <a:fld id="{153CC3E2-4068-4C7E-80DF-FC82AAFE5ED5}" type="slidenum">
              <a:rPr lang="en-US"/>
              <a:pPr>
                <a:defRPr/>
              </a:pPr>
              <a:t>24</a:t>
            </a:fld>
            <a:endParaRPr lang="en-US" sz="1400"/>
          </a:p>
        </p:txBody>
      </p:sp>
      <p:sp>
        <p:nvSpPr>
          <p:cNvPr id="41" name="Date Placeholder 4"/>
          <p:cNvSpPr>
            <a:spLocks noGrp="1"/>
          </p:cNvSpPr>
          <p:nvPr>
            <p:ph type="dt" sz="quarter" idx="11"/>
          </p:nvPr>
        </p:nvSpPr>
        <p:spPr/>
        <p:txBody>
          <a:bodyPr/>
          <a:lstStyle/>
          <a:p>
            <a:pPr>
              <a:defRPr/>
            </a:pPr>
            <a:r>
              <a:rPr lang="en-US" dirty="0"/>
              <a:t>Computational Thinking</a:t>
            </a:r>
          </a:p>
        </p:txBody>
      </p:sp>
      <p:sp>
        <p:nvSpPr>
          <p:cNvPr id="42" name="Footer Placeholder 5"/>
          <p:cNvSpPr>
            <a:spLocks noGrp="1"/>
          </p:cNvSpPr>
          <p:nvPr>
            <p:ph type="ftr" sz="quarter" idx="12"/>
          </p:nvPr>
        </p:nvSpPr>
        <p:spPr/>
        <p:txBody>
          <a:bodyPr/>
          <a:lstStyle/>
          <a:p>
            <a:pPr>
              <a:defRPr/>
            </a:pPr>
            <a:r>
              <a:rPr lang="en-US"/>
              <a:t>Jeannette M. Wing</a:t>
            </a:r>
          </a:p>
        </p:txBody>
      </p:sp>
      <p:sp>
        <p:nvSpPr>
          <p:cNvPr id="37893" name="Rectangle 2"/>
          <p:cNvSpPr>
            <a:spLocks noGrp="1" noChangeArrowheads="1"/>
          </p:cNvSpPr>
          <p:nvPr>
            <p:ph type="title"/>
          </p:nvPr>
        </p:nvSpPr>
        <p:spPr/>
        <p:txBody>
          <a:bodyPr/>
          <a:lstStyle/>
          <a:p>
            <a:pPr algn="ctr"/>
            <a:r>
              <a:rPr lang="en-US" smtClean="0"/>
              <a:t>Getting Morning Coffee at the Cafeteria</a:t>
            </a:r>
          </a:p>
        </p:txBody>
      </p:sp>
      <p:sp>
        <p:nvSpPr>
          <p:cNvPr id="37894" name="Text Box 3"/>
          <p:cNvSpPr txBox="1">
            <a:spLocks noChangeArrowheads="1"/>
          </p:cNvSpPr>
          <p:nvPr/>
        </p:nvSpPr>
        <p:spPr bwMode="auto">
          <a:xfrm>
            <a:off x="2152650" y="5756275"/>
            <a:ext cx="6318250" cy="457200"/>
          </a:xfrm>
          <a:prstGeom prst="rect">
            <a:avLst/>
          </a:prstGeom>
          <a:noFill/>
          <a:ln w="9525">
            <a:noFill/>
            <a:miter lim="800000"/>
            <a:headEnd/>
            <a:tailEnd/>
          </a:ln>
        </p:spPr>
        <p:txBody>
          <a:bodyPr wrap="none">
            <a:spAutoFit/>
          </a:bodyPr>
          <a:lstStyle/>
          <a:p>
            <a:r>
              <a:rPr lang="en-US" sz="2400">
                <a:latin typeface="Calibri" pitchFamily="34" charset="0"/>
              </a:rPr>
              <a:t>Especially Inefficient With Two or More Persons…</a:t>
            </a:r>
          </a:p>
        </p:txBody>
      </p:sp>
      <p:grpSp>
        <p:nvGrpSpPr>
          <p:cNvPr id="2" name="Group 40" descr="layout of cafeteria"/>
          <p:cNvGrpSpPr>
            <a:grpSpLocks/>
          </p:cNvGrpSpPr>
          <p:nvPr/>
        </p:nvGrpSpPr>
        <p:grpSpPr bwMode="auto">
          <a:xfrm>
            <a:off x="1865313" y="939800"/>
            <a:ext cx="6240462" cy="3657600"/>
            <a:chOff x="1175" y="592"/>
            <a:chExt cx="3931" cy="2304"/>
          </a:xfrm>
        </p:grpSpPr>
        <p:sp>
          <p:nvSpPr>
            <p:cNvPr id="37921" name="Text Box 4"/>
            <p:cNvSpPr txBox="1">
              <a:spLocks noChangeArrowheads="1"/>
            </p:cNvSpPr>
            <p:nvPr/>
          </p:nvSpPr>
          <p:spPr bwMode="auto">
            <a:xfrm>
              <a:off x="2120" y="904"/>
              <a:ext cx="872" cy="294"/>
            </a:xfrm>
            <a:prstGeom prst="rect">
              <a:avLst/>
            </a:prstGeom>
            <a:solidFill>
              <a:srgbClr val="FFCC00"/>
            </a:solidFill>
            <a:ln w="9525">
              <a:solidFill>
                <a:schemeClr val="tx1"/>
              </a:solidFill>
              <a:miter lim="800000"/>
              <a:headEnd/>
              <a:tailEnd/>
            </a:ln>
          </p:spPr>
          <p:txBody>
            <a:bodyPr wrap="none">
              <a:spAutoFit/>
            </a:bodyPr>
            <a:lstStyle/>
            <a:p>
              <a:r>
                <a:rPr lang="en-US" sz="2400">
                  <a:latin typeface="Calibri" pitchFamily="34" charset="0"/>
                </a:rPr>
                <a:t>   coffee   </a:t>
              </a:r>
            </a:p>
          </p:txBody>
        </p:sp>
        <p:sp>
          <p:nvSpPr>
            <p:cNvPr id="37922" name="Text Box 5"/>
            <p:cNvSpPr txBox="1">
              <a:spLocks noChangeArrowheads="1"/>
            </p:cNvSpPr>
            <p:nvPr/>
          </p:nvSpPr>
          <p:spPr bwMode="auto">
            <a:xfrm>
              <a:off x="3207" y="904"/>
              <a:ext cx="749" cy="294"/>
            </a:xfrm>
            <a:prstGeom prst="rect">
              <a:avLst/>
            </a:prstGeom>
            <a:solidFill>
              <a:srgbClr val="CCECFF"/>
            </a:solidFill>
            <a:ln w="9525">
              <a:solidFill>
                <a:schemeClr val="tx1"/>
              </a:solidFill>
              <a:miter lim="800000"/>
              <a:headEnd/>
              <a:tailEnd/>
            </a:ln>
          </p:spPr>
          <p:txBody>
            <a:bodyPr wrap="none">
              <a:spAutoFit/>
            </a:bodyPr>
            <a:lstStyle/>
            <a:p>
              <a:r>
                <a:rPr lang="en-US" sz="2400">
                  <a:latin typeface="Calibri" pitchFamily="34" charset="0"/>
                </a:rPr>
                <a:t>   soda   </a:t>
              </a:r>
            </a:p>
          </p:txBody>
        </p:sp>
        <p:sp>
          <p:nvSpPr>
            <p:cNvPr id="37923" name="Text Box 6"/>
            <p:cNvSpPr txBox="1">
              <a:spLocks noChangeArrowheads="1"/>
            </p:cNvSpPr>
            <p:nvPr/>
          </p:nvSpPr>
          <p:spPr bwMode="auto">
            <a:xfrm>
              <a:off x="1175" y="1464"/>
              <a:ext cx="667" cy="410"/>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sugar,</a:t>
              </a:r>
              <a:br>
                <a:rPr lang="en-US">
                  <a:latin typeface="Calibri" pitchFamily="34" charset="0"/>
                </a:rPr>
              </a:br>
              <a:r>
                <a:rPr lang="en-US">
                  <a:latin typeface="Calibri" pitchFamily="34" charset="0"/>
                </a:rPr>
                <a:t>creamers</a:t>
              </a:r>
            </a:p>
          </p:txBody>
        </p:sp>
        <p:sp>
          <p:nvSpPr>
            <p:cNvPr id="37924" name="Text Box 7"/>
            <p:cNvSpPr txBox="1">
              <a:spLocks noChangeArrowheads="1"/>
            </p:cNvSpPr>
            <p:nvPr/>
          </p:nvSpPr>
          <p:spPr bwMode="auto">
            <a:xfrm>
              <a:off x="1181" y="2381"/>
              <a:ext cx="573"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napkins</a:t>
              </a:r>
            </a:p>
          </p:txBody>
        </p:sp>
        <p:sp>
          <p:nvSpPr>
            <p:cNvPr id="37925" name="Text Box 8"/>
            <p:cNvSpPr txBox="1">
              <a:spLocks noChangeArrowheads="1"/>
            </p:cNvSpPr>
            <p:nvPr/>
          </p:nvSpPr>
          <p:spPr bwMode="auto">
            <a:xfrm>
              <a:off x="4690" y="904"/>
              <a:ext cx="391"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cups</a:t>
              </a:r>
            </a:p>
          </p:txBody>
        </p:sp>
        <p:sp>
          <p:nvSpPr>
            <p:cNvPr id="37926" name="Text Box 9"/>
            <p:cNvSpPr txBox="1">
              <a:spLocks noChangeArrowheads="1"/>
            </p:cNvSpPr>
            <p:nvPr/>
          </p:nvSpPr>
          <p:spPr bwMode="auto">
            <a:xfrm>
              <a:off x="4786" y="1567"/>
              <a:ext cx="320"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lids</a:t>
              </a:r>
            </a:p>
          </p:txBody>
        </p:sp>
        <p:sp>
          <p:nvSpPr>
            <p:cNvPr id="37927" name="Text Box 10"/>
            <p:cNvSpPr txBox="1">
              <a:spLocks noChangeArrowheads="1"/>
            </p:cNvSpPr>
            <p:nvPr/>
          </p:nvSpPr>
          <p:spPr bwMode="auto">
            <a:xfrm>
              <a:off x="4046" y="592"/>
              <a:ext cx="573" cy="583"/>
            </a:xfrm>
            <a:prstGeom prst="rect">
              <a:avLst/>
            </a:prstGeom>
            <a:solidFill>
              <a:srgbClr val="FFCCFF"/>
            </a:solidFill>
            <a:ln w="9525">
              <a:solidFill>
                <a:schemeClr val="tx1"/>
              </a:solidFill>
              <a:miter lim="800000"/>
              <a:headEnd/>
              <a:tailEnd/>
            </a:ln>
          </p:spPr>
          <p:txBody>
            <a:bodyPr wrap="none">
              <a:spAutoFit/>
            </a:bodyPr>
            <a:lstStyle/>
            <a:p>
              <a:r>
                <a:rPr lang="en-US">
                  <a:latin typeface="Calibri" pitchFamily="34" charset="0"/>
                </a:rPr>
                <a:t>straws,</a:t>
              </a:r>
              <a:br>
                <a:rPr lang="en-US">
                  <a:latin typeface="Calibri" pitchFamily="34" charset="0"/>
                </a:rPr>
              </a:br>
              <a:r>
                <a:rPr lang="en-US">
                  <a:latin typeface="Calibri" pitchFamily="34" charset="0"/>
                </a:rPr>
                <a:t>stirrers,</a:t>
              </a:r>
              <a:br>
                <a:rPr lang="en-US">
                  <a:latin typeface="Calibri" pitchFamily="34" charset="0"/>
                </a:rPr>
              </a:br>
              <a:r>
                <a:rPr lang="en-US">
                  <a:latin typeface="Calibri" pitchFamily="34" charset="0"/>
                </a:rPr>
                <a:t>milk</a:t>
              </a:r>
            </a:p>
          </p:txBody>
        </p:sp>
        <p:sp>
          <p:nvSpPr>
            <p:cNvPr id="37928" name="Line 11"/>
            <p:cNvSpPr>
              <a:spLocks noChangeShapeType="1"/>
            </p:cNvSpPr>
            <p:nvPr/>
          </p:nvSpPr>
          <p:spPr bwMode="auto">
            <a:xfrm>
              <a:off x="5100" y="860"/>
              <a:ext cx="6" cy="2036"/>
            </a:xfrm>
            <a:prstGeom prst="line">
              <a:avLst/>
            </a:prstGeom>
            <a:noFill/>
            <a:ln w="57150">
              <a:solidFill>
                <a:schemeClr val="tx1"/>
              </a:solidFill>
              <a:round/>
              <a:headEnd/>
              <a:tailEnd/>
            </a:ln>
          </p:spPr>
          <p:txBody>
            <a:bodyPr/>
            <a:lstStyle/>
            <a:p>
              <a:endParaRPr lang="en-US"/>
            </a:p>
          </p:txBody>
        </p:sp>
        <p:sp>
          <p:nvSpPr>
            <p:cNvPr id="37929" name="Line 12"/>
            <p:cNvSpPr>
              <a:spLocks noChangeShapeType="1"/>
            </p:cNvSpPr>
            <p:nvPr/>
          </p:nvSpPr>
          <p:spPr bwMode="auto">
            <a:xfrm>
              <a:off x="1175" y="860"/>
              <a:ext cx="0" cy="2036"/>
            </a:xfrm>
            <a:prstGeom prst="line">
              <a:avLst/>
            </a:prstGeom>
            <a:noFill/>
            <a:ln w="57150">
              <a:solidFill>
                <a:schemeClr val="tx1"/>
              </a:solidFill>
              <a:round/>
              <a:headEnd/>
              <a:tailEnd/>
            </a:ln>
          </p:spPr>
          <p:txBody>
            <a:bodyPr/>
            <a:lstStyle/>
            <a:p>
              <a:endParaRPr lang="en-US"/>
            </a:p>
          </p:txBody>
        </p:sp>
        <p:sp>
          <p:nvSpPr>
            <p:cNvPr id="37930" name="Line 13"/>
            <p:cNvSpPr>
              <a:spLocks noChangeShapeType="1"/>
            </p:cNvSpPr>
            <p:nvPr/>
          </p:nvSpPr>
          <p:spPr bwMode="auto">
            <a:xfrm flipH="1">
              <a:off x="1175" y="1257"/>
              <a:ext cx="3925" cy="0"/>
            </a:xfrm>
            <a:prstGeom prst="line">
              <a:avLst/>
            </a:prstGeom>
            <a:noFill/>
            <a:ln w="57150">
              <a:solidFill>
                <a:schemeClr val="tx1"/>
              </a:solidFill>
              <a:round/>
              <a:headEnd/>
              <a:tailEnd/>
            </a:ln>
          </p:spPr>
          <p:txBody>
            <a:bodyPr/>
            <a:lstStyle/>
            <a:p>
              <a:endParaRPr lang="en-US"/>
            </a:p>
          </p:txBody>
        </p:sp>
      </p:grpSp>
      <p:grpSp>
        <p:nvGrpSpPr>
          <p:cNvPr id="3" name="Group 39" descr="twisted path for getting coffe in the morning for two people"/>
          <p:cNvGrpSpPr>
            <a:grpSpLocks/>
          </p:cNvGrpSpPr>
          <p:nvPr/>
        </p:nvGrpSpPr>
        <p:grpSpPr bwMode="auto">
          <a:xfrm>
            <a:off x="425450" y="2049463"/>
            <a:ext cx="7312025" cy="4294187"/>
            <a:chOff x="268" y="1291"/>
            <a:chExt cx="4606" cy="2705"/>
          </a:xfrm>
        </p:grpSpPr>
        <p:grpSp>
          <p:nvGrpSpPr>
            <p:cNvPr id="4" name="Group 38"/>
            <p:cNvGrpSpPr>
              <a:grpSpLocks/>
            </p:cNvGrpSpPr>
            <p:nvPr/>
          </p:nvGrpSpPr>
          <p:grpSpPr bwMode="auto">
            <a:xfrm>
              <a:off x="395" y="1488"/>
              <a:ext cx="4479" cy="2508"/>
              <a:chOff x="395" y="1488"/>
              <a:chExt cx="4479" cy="2508"/>
            </a:xfrm>
          </p:grpSpPr>
          <p:sp>
            <p:nvSpPr>
              <p:cNvPr id="37913" name="Freeform 34"/>
              <p:cNvSpPr>
                <a:spLocks/>
              </p:cNvSpPr>
              <p:nvPr/>
            </p:nvSpPr>
            <p:spPr bwMode="auto">
              <a:xfrm>
                <a:off x="395" y="1488"/>
                <a:ext cx="4479" cy="2244"/>
              </a:xfrm>
              <a:custGeom>
                <a:avLst/>
                <a:gdLst>
                  <a:gd name="T0" fmla="*/ 653 w 4479"/>
                  <a:gd name="T1" fmla="*/ 2244 h 2244"/>
                  <a:gd name="T2" fmla="*/ 1075 w 4479"/>
                  <a:gd name="T3" fmla="*/ 2063 h 2244"/>
                  <a:gd name="T4" fmla="*/ 1203 w 4479"/>
                  <a:gd name="T5" fmla="*/ 1994 h 2244"/>
                  <a:gd name="T6" fmla="*/ 1470 w 4479"/>
                  <a:gd name="T7" fmla="*/ 1874 h 2244"/>
                  <a:gd name="T8" fmla="*/ 1616 w 4479"/>
                  <a:gd name="T9" fmla="*/ 1762 h 2244"/>
                  <a:gd name="T10" fmla="*/ 2029 w 4479"/>
                  <a:gd name="T11" fmla="*/ 1530 h 2244"/>
                  <a:gd name="T12" fmla="*/ 2149 w 4479"/>
                  <a:gd name="T13" fmla="*/ 1444 h 2244"/>
                  <a:gd name="T14" fmla="*/ 2287 w 4479"/>
                  <a:gd name="T15" fmla="*/ 1367 h 2244"/>
                  <a:gd name="T16" fmla="*/ 2373 w 4479"/>
                  <a:gd name="T17" fmla="*/ 1289 h 2244"/>
                  <a:gd name="T18" fmla="*/ 2570 w 4479"/>
                  <a:gd name="T19" fmla="*/ 1212 h 2244"/>
                  <a:gd name="T20" fmla="*/ 3258 w 4479"/>
                  <a:gd name="T21" fmla="*/ 825 h 2244"/>
                  <a:gd name="T22" fmla="*/ 3568 w 4479"/>
                  <a:gd name="T23" fmla="*/ 602 h 2244"/>
                  <a:gd name="T24" fmla="*/ 4187 w 4479"/>
                  <a:gd name="T25" fmla="*/ 232 h 2244"/>
                  <a:gd name="T26" fmla="*/ 4298 w 4479"/>
                  <a:gd name="T27" fmla="*/ 155 h 2244"/>
                  <a:gd name="T28" fmla="*/ 4376 w 4479"/>
                  <a:gd name="T29" fmla="*/ 103 h 2244"/>
                  <a:gd name="T30" fmla="*/ 4453 w 4479"/>
                  <a:gd name="T31" fmla="*/ 34 h 2244"/>
                  <a:gd name="T32" fmla="*/ 4479 w 4479"/>
                  <a:gd name="T33" fmla="*/ 9 h 2244"/>
                  <a:gd name="T34" fmla="*/ 4453 w 4479"/>
                  <a:gd name="T35" fmla="*/ 17 h 2244"/>
                  <a:gd name="T36" fmla="*/ 4333 w 4479"/>
                  <a:gd name="T37" fmla="*/ 34 h 2244"/>
                  <a:gd name="T38" fmla="*/ 4152 w 4479"/>
                  <a:gd name="T39" fmla="*/ 94 h 2244"/>
                  <a:gd name="T40" fmla="*/ 4083 w 4479"/>
                  <a:gd name="T41" fmla="*/ 86 h 2244"/>
                  <a:gd name="T42" fmla="*/ 4032 w 4479"/>
                  <a:gd name="T43" fmla="*/ 17 h 2244"/>
                  <a:gd name="T44" fmla="*/ 3894 w 4479"/>
                  <a:gd name="T45" fmla="*/ 86 h 2244"/>
                  <a:gd name="T46" fmla="*/ 3843 w 4479"/>
                  <a:gd name="T47" fmla="*/ 120 h 2244"/>
                  <a:gd name="T48" fmla="*/ 3628 w 4479"/>
                  <a:gd name="T49" fmla="*/ 163 h 2244"/>
                  <a:gd name="T50" fmla="*/ 2871 w 4479"/>
                  <a:gd name="T51" fmla="*/ 129 h 2244"/>
                  <a:gd name="T52" fmla="*/ 2725 w 4479"/>
                  <a:gd name="T53" fmla="*/ 103 h 2244"/>
                  <a:gd name="T54" fmla="*/ 2527 w 4479"/>
                  <a:gd name="T55" fmla="*/ 94 h 2244"/>
                  <a:gd name="T56" fmla="*/ 2441 w 4479"/>
                  <a:gd name="T57" fmla="*/ 26 h 2244"/>
                  <a:gd name="T58" fmla="*/ 2123 w 4479"/>
                  <a:gd name="T59" fmla="*/ 180 h 2244"/>
                  <a:gd name="T60" fmla="*/ 1874 w 4479"/>
                  <a:gd name="T61" fmla="*/ 258 h 2244"/>
                  <a:gd name="T62" fmla="*/ 1668 w 4479"/>
                  <a:gd name="T63" fmla="*/ 395 h 2244"/>
                  <a:gd name="T64" fmla="*/ 1797 w 4479"/>
                  <a:gd name="T65" fmla="*/ 438 h 2244"/>
                  <a:gd name="T66" fmla="*/ 1986 w 4479"/>
                  <a:gd name="T67" fmla="*/ 481 h 2244"/>
                  <a:gd name="T68" fmla="*/ 2484 w 4479"/>
                  <a:gd name="T69" fmla="*/ 456 h 2244"/>
                  <a:gd name="T70" fmla="*/ 3404 w 4479"/>
                  <a:gd name="T71" fmla="*/ 395 h 2244"/>
                  <a:gd name="T72" fmla="*/ 4316 w 4479"/>
                  <a:gd name="T73" fmla="*/ 361 h 2244"/>
                  <a:gd name="T74" fmla="*/ 4410 w 4479"/>
                  <a:gd name="T75" fmla="*/ 361 h 2244"/>
                  <a:gd name="T76" fmla="*/ 4376 w 4479"/>
                  <a:gd name="T77" fmla="*/ 395 h 2244"/>
                  <a:gd name="T78" fmla="*/ 4204 w 4479"/>
                  <a:gd name="T79" fmla="*/ 464 h 2244"/>
                  <a:gd name="T80" fmla="*/ 3860 w 4479"/>
                  <a:gd name="T81" fmla="*/ 559 h 2244"/>
                  <a:gd name="T82" fmla="*/ 3636 w 4479"/>
                  <a:gd name="T83" fmla="*/ 610 h 2244"/>
                  <a:gd name="T84" fmla="*/ 3215 w 4479"/>
                  <a:gd name="T85" fmla="*/ 705 h 2244"/>
                  <a:gd name="T86" fmla="*/ 3095 w 4479"/>
                  <a:gd name="T87" fmla="*/ 696 h 2244"/>
                  <a:gd name="T88" fmla="*/ 2777 w 4479"/>
                  <a:gd name="T89" fmla="*/ 868 h 2244"/>
                  <a:gd name="T90" fmla="*/ 2553 w 4479"/>
                  <a:gd name="T91" fmla="*/ 903 h 2244"/>
                  <a:gd name="T92" fmla="*/ 2330 w 4479"/>
                  <a:gd name="T93" fmla="*/ 954 h 2244"/>
                  <a:gd name="T94" fmla="*/ 1771 w 4479"/>
                  <a:gd name="T95" fmla="*/ 1100 h 2244"/>
                  <a:gd name="T96" fmla="*/ 1608 w 4479"/>
                  <a:gd name="T97" fmla="*/ 1126 h 2244"/>
                  <a:gd name="T98" fmla="*/ 1599 w 4479"/>
                  <a:gd name="T99" fmla="*/ 1195 h 2244"/>
                  <a:gd name="T100" fmla="*/ 1573 w 4479"/>
                  <a:gd name="T101" fmla="*/ 1384 h 2244"/>
                  <a:gd name="T102" fmla="*/ 1229 w 4479"/>
                  <a:gd name="T103" fmla="*/ 1719 h 2244"/>
                  <a:gd name="T104" fmla="*/ 1160 w 4479"/>
                  <a:gd name="T105" fmla="*/ 1780 h 2244"/>
                  <a:gd name="T106" fmla="*/ 438 w 4479"/>
                  <a:gd name="T107" fmla="*/ 1848 h 2244"/>
                  <a:gd name="T108" fmla="*/ 0 w 4479"/>
                  <a:gd name="T109" fmla="*/ 1883 h 22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79"/>
                  <a:gd name="T166" fmla="*/ 0 h 2244"/>
                  <a:gd name="T167" fmla="*/ 4479 w 4479"/>
                  <a:gd name="T168" fmla="*/ 2244 h 22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79" h="2244">
                    <a:moveTo>
                      <a:pt x="653" y="2244"/>
                    </a:moveTo>
                    <a:cubicBezTo>
                      <a:pt x="808" y="2218"/>
                      <a:pt x="940" y="2141"/>
                      <a:pt x="1075" y="2063"/>
                    </a:cubicBezTo>
                    <a:cubicBezTo>
                      <a:pt x="1117" y="2039"/>
                      <a:pt x="1159" y="2015"/>
                      <a:pt x="1203" y="1994"/>
                    </a:cubicBezTo>
                    <a:cubicBezTo>
                      <a:pt x="1291" y="1952"/>
                      <a:pt x="1385" y="1922"/>
                      <a:pt x="1470" y="1874"/>
                    </a:cubicBezTo>
                    <a:cubicBezTo>
                      <a:pt x="1523" y="1844"/>
                      <a:pt x="1564" y="1794"/>
                      <a:pt x="1616" y="1762"/>
                    </a:cubicBezTo>
                    <a:cubicBezTo>
                      <a:pt x="1750" y="1679"/>
                      <a:pt x="1901" y="1622"/>
                      <a:pt x="2029" y="1530"/>
                    </a:cubicBezTo>
                    <a:cubicBezTo>
                      <a:pt x="2069" y="1501"/>
                      <a:pt x="2107" y="1470"/>
                      <a:pt x="2149" y="1444"/>
                    </a:cubicBezTo>
                    <a:cubicBezTo>
                      <a:pt x="2194" y="1416"/>
                      <a:pt x="2244" y="1397"/>
                      <a:pt x="2287" y="1367"/>
                    </a:cubicBezTo>
                    <a:cubicBezTo>
                      <a:pt x="2319" y="1345"/>
                      <a:pt x="2339" y="1308"/>
                      <a:pt x="2373" y="1289"/>
                    </a:cubicBezTo>
                    <a:cubicBezTo>
                      <a:pt x="2435" y="1255"/>
                      <a:pt x="2504" y="1238"/>
                      <a:pt x="2570" y="1212"/>
                    </a:cubicBezTo>
                    <a:cubicBezTo>
                      <a:pt x="2814" y="1117"/>
                      <a:pt x="3014" y="927"/>
                      <a:pt x="3258" y="825"/>
                    </a:cubicBezTo>
                    <a:cubicBezTo>
                      <a:pt x="3358" y="741"/>
                      <a:pt x="3461" y="673"/>
                      <a:pt x="3568" y="602"/>
                    </a:cubicBezTo>
                    <a:cubicBezTo>
                      <a:pt x="3770" y="468"/>
                      <a:pt x="3955" y="308"/>
                      <a:pt x="4187" y="232"/>
                    </a:cubicBezTo>
                    <a:cubicBezTo>
                      <a:pt x="4224" y="207"/>
                      <a:pt x="4257" y="168"/>
                      <a:pt x="4298" y="155"/>
                    </a:cubicBezTo>
                    <a:cubicBezTo>
                      <a:pt x="4322" y="131"/>
                      <a:pt x="4344" y="114"/>
                      <a:pt x="4376" y="103"/>
                    </a:cubicBezTo>
                    <a:cubicBezTo>
                      <a:pt x="4403" y="76"/>
                      <a:pt x="4417" y="46"/>
                      <a:pt x="4453" y="34"/>
                    </a:cubicBezTo>
                    <a:cubicBezTo>
                      <a:pt x="4462" y="26"/>
                      <a:pt x="4479" y="21"/>
                      <a:pt x="4479" y="9"/>
                    </a:cubicBezTo>
                    <a:cubicBezTo>
                      <a:pt x="4479" y="0"/>
                      <a:pt x="4462" y="15"/>
                      <a:pt x="4453" y="17"/>
                    </a:cubicBezTo>
                    <a:cubicBezTo>
                      <a:pt x="4413" y="24"/>
                      <a:pt x="4373" y="28"/>
                      <a:pt x="4333" y="34"/>
                    </a:cubicBezTo>
                    <a:cubicBezTo>
                      <a:pt x="4280" y="61"/>
                      <a:pt x="4211" y="80"/>
                      <a:pt x="4152" y="94"/>
                    </a:cubicBezTo>
                    <a:cubicBezTo>
                      <a:pt x="4129" y="91"/>
                      <a:pt x="4105" y="92"/>
                      <a:pt x="4083" y="86"/>
                    </a:cubicBezTo>
                    <a:cubicBezTo>
                      <a:pt x="4053" y="78"/>
                      <a:pt x="4047" y="40"/>
                      <a:pt x="4032" y="17"/>
                    </a:cubicBezTo>
                    <a:cubicBezTo>
                      <a:pt x="3982" y="33"/>
                      <a:pt x="3939" y="59"/>
                      <a:pt x="3894" y="86"/>
                    </a:cubicBezTo>
                    <a:cubicBezTo>
                      <a:pt x="3876" y="96"/>
                      <a:pt x="3863" y="115"/>
                      <a:pt x="3843" y="120"/>
                    </a:cubicBezTo>
                    <a:cubicBezTo>
                      <a:pt x="3771" y="138"/>
                      <a:pt x="3703" y="155"/>
                      <a:pt x="3628" y="163"/>
                    </a:cubicBezTo>
                    <a:cubicBezTo>
                      <a:pt x="3490" y="192"/>
                      <a:pt x="3010" y="135"/>
                      <a:pt x="2871" y="129"/>
                    </a:cubicBezTo>
                    <a:cubicBezTo>
                      <a:pt x="2823" y="92"/>
                      <a:pt x="2783" y="91"/>
                      <a:pt x="2725" y="103"/>
                    </a:cubicBezTo>
                    <a:cubicBezTo>
                      <a:pt x="2659" y="100"/>
                      <a:pt x="2592" y="108"/>
                      <a:pt x="2527" y="94"/>
                    </a:cubicBezTo>
                    <a:cubicBezTo>
                      <a:pt x="2503" y="89"/>
                      <a:pt x="2471" y="35"/>
                      <a:pt x="2441" y="26"/>
                    </a:cubicBezTo>
                    <a:cubicBezTo>
                      <a:pt x="2322" y="45"/>
                      <a:pt x="2226" y="122"/>
                      <a:pt x="2123" y="180"/>
                    </a:cubicBezTo>
                    <a:cubicBezTo>
                      <a:pt x="2049" y="221"/>
                      <a:pt x="1954" y="230"/>
                      <a:pt x="1874" y="258"/>
                    </a:cubicBezTo>
                    <a:cubicBezTo>
                      <a:pt x="1813" y="307"/>
                      <a:pt x="1744" y="371"/>
                      <a:pt x="1668" y="395"/>
                    </a:cubicBezTo>
                    <a:cubicBezTo>
                      <a:pt x="1718" y="425"/>
                      <a:pt x="1741" y="425"/>
                      <a:pt x="1797" y="438"/>
                    </a:cubicBezTo>
                    <a:cubicBezTo>
                      <a:pt x="1875" y="456"/>
                      <a:pt x="1901" y="473"/>
                      <a:pt x="1986" y="481"/>
                    </a:cubicBezTo>
                    <a:cubicBezTo>
                      <a:pt x="2157" y="476"/>
                      <a:pt x="2314" y="464"/>
                      <a:pt x="2484" y="456"/>
                    </a:cubicBezTo>
                    <a:cubicBezTo>
                      <a:pt x="2795" y="410"/>
                      <a:pt x="3083" y="401"/>
                      <a:pt x="3404" y="395"/>
                    </a:cubicBezTo>
                    <a:cubicBezTo>
                      <a:pt x="3663" y="322"/>
                      <a:pt x="4039" y="368"/>
                      <a:pt x="4316" y="361"/>
                    </a:cubicBezTo>
                    <a:cubicBezTo>
                      <a:pt x="4337" y="355"/>
                      <a:pt x="4395" y="335"/>
                      <a:pt x="4410" y="361"/>
                    </a:cubicBezTo>
                    <a:cubicBezTo>
                      <a:pt x="4418" y="375"/>
                      <a:pt x="4390" y="388"/>
                      <a:pt x="4376" y="395"/>
                    </a:cubicBezTo>
                    <a:cubicBezTo>
                      <a:pt x="4321" y="423"/>
                      <a:pt x="4261" y="441"/>
                      <a:pt x="4204" y="464"/>
                    </a:cubicBezTo>
                    <a:cubicBezTo>
                      <a:pt x="4096" y="508"/>
                      <a:pt x="3972" y="529"/>
                      <a:pt x="3860" y="559"/>
                    </a:cubicBezTo>
                    <a:cubicBezTo>
                      <a:pt x="3780" y="580"/>
                      <a:pt x="3721" y="603"/>
                      <a:pt x="3636" y="610"/>
                    </a:cubicBezTo>
                    <a:cubicBezTo>
                      <a:pt x="3492" y="638"/>
                      <a:pt x="3359" y="681"/>
                      <a:pt x="3215" y="705"/>
                    </a:cubicBezTo>
                    <a:cubicBezTo>
                      <a:pt x="3175" y="702"/>
                      <a:pt x="3135" y="691"/>
                      <a:pt x="3095" y="696"/>
                    </a:cubicBezTo>
                    <a:cubicBezTo>
                      <a:pt x="2974" y="711"/>
                      <a:pt x="2891" y="832"/>
                      <a:pt x="2777" y="868"/>
                    </a:cubicBezTo>
                    <a:cubicBezTo>
                      <a:pt x="2708" y="890"/>
                      <a:pt x="2624" y="897"/>
                      <a:pt x="2553" y="903"/>
                    </a:cubicBezTo>
                    <a:cubicBezTo>
                      <a:pt x="2478" y="926"/>
                      <a:pt x="2408" y="939"/>
                      <a:pt x="2330" y="954"/>
                    </a:cubicBezTo>
                    <a:cubicBezTo>
                      <a:pt x="2136" y="1089"/>
                      <a:pt x="2011" y="1092"/>
                      <a:pt x="1771" y="1100"/>
                    </a:cubicBezTo>
                    <a:cubicBezTo>
                      <a:pt x="1717" y="1109"/>
                      <a:pt x="1660" y="1109"/>
                      <a:pt x="1608" y="1126"/>
                    </a:cubicBezTo>
                    <a:cubicBezTo>
                      <a:pt x="1572" y="1160"/>
                      <a:pt x="1599" y="1125"/>
                      <a:pt x="1599" y="1195"/>
                    </a:cubicBezTo>
                    <a:cubicBezTo>
                      <a:pt x="1599" y="1257"/>
                      <a:pt x="1611" y="1330"/>
                      <a:pt x="1573" y="1384"/>
                    </a:cubicBezTo>
                    <a:cubicBezTo>
                      <a:pt x="1482" y="1515"/>
                      <a:pt x="1349" y="1616"/>
                      <a:pt x="1229" y="1719"/>
                    </a:cubicBezTo>
                    <a:cubicBezTo>
                      <a:pt x="1206" y="1739"/>
                      <a:pt x="1190" y="1773"/>
                      <a:pt x="1160" y="1780"/>
                    </a:cubicBezTo>
                    <a:cubicBezTo>
                      <a:pt x="918" y="1833"/>
                      <a:pt x="688" y="1842"/>
                      <a:pt x="438" y="1848"/>
                    </a:cubicBezTo>
                    <a:cubicBezTo>
                      <a:pt x="290" y="1856"/>
                      <a:pt x="147" y="1883"/>
                      <a:pt x="0" y="1883"/>
                    </a:cubicBezTo>
                  </a:path>
                </a:pathLst>
              </a:custGeom>
              <a:noFill/>
              <a:ln w="28575">
                <a:solidFill>
                  <a:schemeClr val="hlink"/>
                </a:solidFill>
                <a:round/>
                <a:headEnd/>
                <a:tailEnd/>
              </a:ln>
            </p:spPr>
            <p:txBody>
              <a:bodyPr/>
              <a:lstStyle/>
              <a:p>
                <a:endParaRPr lang="en-US"/>
              </a:p>
            </p:txBody>
          </p:sp>
          <p:grpSp>
            <p:nvGrpSpPr>
              <p:cNvPr id="5" name="Group 27"/>
              <p:cNvGrpSpPr>
                <a:grpSpLocks/>
              </p:cNvGrpSpPr>
              <p:nvPr/>
            </p:nvGrpSpPr>
            <p:grpSpPr bwMode="auto">
              <a:xfrm>
                <a:off x="651" y="3178"/>
                <a:ext cx="455" cy="818"/>
                <a:chOff x="1982" y="3178"/>
                <a:chExt cx="455" cy="818"/>
              </a:xfrm>
            </p:grpSpPr>
            <p:sp>
              <p:nvSpPr>
                <p:cNvPr id="37915" name="Oval 28"/>
                <p:cNvSpPr>
                  <a:spLocks noChangeArrowheads="1"/>
                </p:cNvSpPr>
                <p:nvPr/>
              </p:nvSpPr>
              <p:spPr bwMode="auto">
                <a:xfrm>
                  <a:off x="2145" y="3178"/>
                  <a:ext cx="111" cy="163"/>
                </a:xfrm>
                <a:prstGeom prst="ellipse">
                  <a:avLst/>
                </a:prstGeom>
                <a:solidFill>
                  <a:schemeClr val="hlink"/>
                </a:solidFill>
                <a:ln w="57150">
                  <a:solidFill>
                    <a:schemeClr val="hlink"/>
                  </a:solidFill>
                  <a:round/>
                  <a:headEnd/>
                  <a:tailEnd/>
                </a:ln>
              </p:spPr>
              <p:txBody>
                <a:bodyPr wrap="none" anchor="ctr"/>
                <a:lstStyle/>
                <a:p>
                  <a:endParaRPr lang="en-US"/>
                </a:p>
              </p:txBody>
            </p:sp>
            <p:sp>
              <p:nvSpPr>
                <p:cNvPr id="37916" name="Line 29"/>
                <p:cNvSpPr>
                  <a:spLocks noChangeShapeType="1"/>
                </p:cNvSpPr>
                <p:nvPr/>
              </p:nvSpPr>
              <p:spPr bwMode="auto">
                <a:xfrm>
                  <a:off x="2201" y="3341"/>
                  <a:ext cx="0" cy="301"/>
                </a:xfrm>
                <a:prstGeom prst="line">
                  <a:avLst/>
                </a:prstGeom>
                <a:noFill/>
                <a:ln w="57150">
                  <a:solidFill>
                    <a:schemeClr val="hlink"/>
                  </a:solidFill>
                  <a:round/>
                  <a:headEnd/>
                  <a:tailEnd/>
                </a:ln>
              </p:spPr>
              <p:txBody>
                <a:bodyPr/>
                <a:lstStyle/>
                <a:p>
                  <a:endParaRPr lang="en-US"/>
                </a:p>
              </p:txBody>
            </p:sp>
            <p:sp>
              <p:nvSpPr>
                <p:cNvPr id="37917" name="Line 30"/>
                <p:cNvSpPr>
                  <a:spLocks noChangeShapeType="1"/>
                </p:cNvSpPr>
                <p:nvPr/>
              </p:nvSpPr>
              <p:spPr bwMode="auto">
                <a:xfrm flipH="1">
                  <a:off x="2078" y="3642"/>
                  <a:ext cx="123" cy="354"/>
                </a:xfrm>
                <a:prstGeom prst="line">
                  <a:avLst/>
                </a:prstGeom>
                <a:noFill/>
                <a:ln w="57150">
                  <a:solidFill>
                    <a:schemeClr val="hlink"/>
                  </a:solidFill>
                  <a:round/>
                  <a:headEnd/>
                  <a:tailEnd/>
                </a:ln>
              </p:spPr>
              <p:txBody>
                <a:bodyPr/>
                <a:lstStyle/>
                <a:p>
                  <a:endParaRPr lang="en-US"/>
                </a:p>
              </p:txBody>
            </p:sp>
            <p:sp>
              <p:nvSpPr>
                <p:cNvPr id="37918" name="Line 31"/>
                <p:cNvSpPr>
                  <a:spLocks noChangeShapeType="1"/>
                </p:cNvSpPr>
                <p:nvPr/>
              </p:nvSpPr>
              <p:spPr bwMode="auto">
                <a:xfrm>
                  <a:off x="2201" y="3642"/>
                  <a:ext cx="131" cy="354"/>
                </a:xfrm>
                <a:prstGeom prst="line">
                  <a:avLst/>
                </a:prstGeom>
                <a:noFill/>
                <a:ln w="57150">
                  <a:solidFill>
                    <a:schemeClr val="hlink"/>
                  </a:solidFill>
                  <a:round/>
                  <a:headEnd/>
                  <a:tailEnd/>
                </a:ln>
              </p:spPr>
              <p:txBody>
                <a:bodyPr/>
                <a:lstStyle/>
                <a:p>
                  <a:endParaRPr lang="en-US"/>
                </a:p>
              </p:txBody>
            </p:sp>
            <p:sp>
              <p:nvSpPr>
                <p:cNvPr id="37919" name="Line 32"/>
                <p:cNvSpPr>
                  <a:spLocks noChangeShapeType="1"/>
                </p:cNvSpPr>
                <p:nvPr/>
              </p:nvSpPr>
              <p:spPr bwMode="auto">
                <a:xfrm>
                  <a:off x="2201" y="3479"/>
                  <a:ext cx="236" cy="246"/>
                </a:xfrm>
                <a:prstGeom prst="line">
                  <a:avLst/>
                </a:prstGeom>
                <a:noFill/>
                <a:ln w="57150">
                  <a:solidFill>
                    <a:schemeClr val="hlink"/>
                  </a:solidFill>
                  <a:round/>
                  <a:headEnd/>
                  <a:tailEnd/>
                </a:ln>
              </p:spPr>
              <p:txBody>
                <a:bodyPr/>
                <a:lstStyle/>
                <a:p>
                  <a:endParaRPr lang="en-US"/>
                </a:p>
              </p:txBody>
            </p:sp>
            <p:sp>
              <p:nvSpPr>
                <p:cNvPr id="37920" name="Line 33"/>
                <p:cNvSpPr>
                  <a:spLocks noChangeShapeType="1"/>
                </p:cNvSpPr>
                <p:nvPr/>
              </p:nvSpPr>
              <p:spPr bwMode="auto">
                <a:xfrm flipH="1">
                  <a:off x="1982" y="3479"/>
                  <a:ext cx="219" cy="262"/>
                </a:xfrm>
                <a:prstGeom prst="line">
                  <a:avLst/>
                </a:prstGeom>
                <a:noFill/>
                <a:ln w="57150">
                  <a:solidFill>
                    <a:schemeClr val="hlink"/>
                  </a:solidFill>
                  <a:round/>
                  <a:headEnd/>
                  <a:tailEnd/>
                </a:ln>
              </p:spPr>
              <p:txBody>
                <a:bodyPr/>
                <a:lstStyle/>
                <a:p>
                  <a:endParaRPr lang="en-US"/>
                </a:p>
              </p:txBody>
            </p:sp>
          </p:grpSp>
        </p:grpSp>
        <p:grpSp>
          <p:nvGrpSpPr>
            <p:cNvPr id="6" name="Group 37"/>
            <p:cNvGrpSpPr>
              <a:grpSpLocks/>
            </p:cNvGrpSpPr>
            <p:nvPr/>
          </p:nvGrpSpPr>
          <p:grpSpPr bwMode="auto">
            <a:xfrm>
              <a:off x="268" y="1291"/>
              <a:ext cx="4479" cy="2542"/>
              <a:chOff x="268" y="1291"/>
              <a:chExt cx="4479" cy="2542"/>
            </a:xfrm>
          </p:grpSpPr>
          <p:grpSp>
            <p:nvGrpSpPr>
              <p:cNvPr id="7" name="Group 14"/>
              <p:cNvGrpSpPr>
                <a:grpSpLocks/>
              </p:cNvGrpSpPr>
              <p:nvPr/>
            </p:nvGrpSpPr>
            <p:grpSpPr bwMode="auto">
              <a:xfrm>
                <a:off x="432" y="3015"/>
                <a:ext cx="429" cy="818"/>
                <a:chOff x="4192" y="174"/>
                <a:chExt cx="691" cy="1016"/>
              </a:xfrm>
            </p:grpSpPr>
            <p:sp>
              <p:nvSpPr>
                <p:cNvPr id="37901" name="Oval 15"/>
                <p:cNvSpPr>
                  <a:spLocks noChangeArrowheads="1"/>
                </p:cNvSpPr>
                <p:nvPr/>
              </p:nvSpPr>
              <p:spPr bwMode="auto">
                <a:xfrm>
                  <a:off x="4454" y="174"/>
                  <a:ext cx="180" cy="202"/>
                </a:xfrm>
                <a:prstGeom prst="ellipse">
                  <a:avLst/>
                </a:prstGeom>
                <a:noFill/>
                <a:ln w="9525">
                  <a:solidFill>
                    <a:srgbClr val="FF0000"/>
                  </a:solidFill>
                  <a:round/>
                  <a:headEnd/>
                  <a:tailEnd/>
                </a:ln>
              </p:spPr>
              <p:txBody>
                <a:bodyPr wrap="none" anchor="ctr"/>
                <a:lstStyle/>
                <a:p>
                  <a:endParaRPr lang="en-US"/>
                </a:p>
              </p:txBody>
            </p:sp>
            <p:sp>
              <p:nvSpPr>
                <p:cNvPr id="37902" name="Line 16"/>
                <p:cNvSpPr>
                  <a:spLocks noChangeShapeType="1"/>
                </p:cNvSpPr>
                <p:nvPr/>
              </p:nvSpPr>
              <p:spPr bwMode="auto">
                <a:xfrm>
                  <a:off x="4544" y="376"/>
                  <a:ext cx="0" cy="374"/>
                </a:xfrm>
                <a:prstGeom prst="line">
                  <a:avLst/>
                </a:prstGeom>
                <a:noFill/>
                <a:ln w="9525">
                  <a:solidFill>
                    <a:srgbClr val="FF0000"/>
                  </a:solidFill>
                  <a:round/>
                  <a:headEnd/>
                  <a:tailEnd/>
                </a:ln>
              </p:spPr>
              <p:txBody>
                <a:bodyPr/>
                <a:lstStyle/>
                <a:p>
                  <a:endParaRPr lang="en-US"/>
                </a:p>
              </p:txBody>
            </p:sp>
            <p:sp>
              <p:nvSpPr>
                <p:cNvPr id="37903" name="Line 17"/>
                <p:cNvSpPr>
                  <a:spLocks noChangeShapeType="1"/>
                </p:cNvSpPr>
                <p:nvPr/>
              </p:nvSpPr>
              <p:spPr bwMode="auto">
                <a:xfrm flipH="1">
                  <a:off x="4346" y="750"/>
                  <a:ext cx="198" cy="440"/>
                </a:xfrm>
                <a:prstGeom prst="line">
                  <a:avLst/>
                </a:prstGeom>
                <a:noFill/>
                <a:ln w="9525">
                  <a:solidFill>
                    <a:srgbClr val="FF0000"/>
                  </a:solidFill>
                  <a:round/>
                  <a:headEnd/>
                  <a:tailEnd/>
                </a:ln>
              </p:spPr>
              <p:txBody>
                <a:bodyPr/>
                <a:lstStyle/>
                <a:p>
                  <a:endParaRPr lang="en-US"/>
                </a:p>
              </p:txBody>
            </p:sp>
            <p:sp>
              <p:nvSpPr>
                <p:cNvPr id="37904" name="Line 18"/>
                <p:cNvSpPr>
                  <a:spLocks noChangeShapeType="1"/>
                </p:cNvSpPr>
                <p:nvPr/>
              </p:nvSpPr>
              <p:spPr bwMode="auto">
                <a:xfrm>
                  <a:off x="4544" y="750"/>
                  <a:ext cx="211" cy="440"/>
                </a:xfrm>
                <a:prstGeom prst="line">
                  <a:avLst/>
                </a:prstGeom>
                <a:noFill/>
                <a:ln w="9525">
                  <a:solidFill>
                    <a:srgbClr val="FF0000"/>
                  </a:solidFill>
                  <a:round/>
                  <a:headEnd/>
                  <a:tailEnd/>
                </a:ln>
              </p:spPr>
              <p:txBody>
                <a:bodyPr/>
                <a:lstStyle/>
                <a:p>
                  <a:endParaRPr lang="en-US"/>
                </a:p>
              </p:txBody>
            </p:sp>
            <p:sp>
              <p:nvSpPr>
                <p:cNvPr id="37905" name="Line 19"/>
                <p:cNvSpPr>
                  <a:spLocks noChangeShapeType="1"/>
                </p:cNvSpPr>
                <p:nvPr/>
              </p:nvSpPr>
              <p:spPr bwMode="auto">
                <a:xfrm flipV="1">
                  <a:off x="4544" y="174"/>
                  <a:ext cx="339" cy="370"/>
                </a:xfrm>
                <a:prstGeom prst="line">
                  <a:avLst/>
                </a:prstGeom>
                <a:noFill/>
                <a:ln w="9525">
                  <a:solidFill>
                    <a:srgbClr val="FF0000"/>
                  </a:solidFill>
                  <a:round/>
                  <a:headEnd/>
                  <a:tailEnd/>
                </a:ln>
              </p:spPr>
              <p:txBody>
                <a:bodyPr/>
                <a:lstStyle/>
                <a:p>
                  <a:endParaRPr lang="en-US"/>
                </a:p>
              </p:txBody>
            </p:sp>
            <p:sp>
              <p:nvSpPr>
                <p:cNvPr id="37906" name="Line 20"/>
                <p:cNvSpPr>
                  <a:spLocks noChangeShapeType="1"/>
                </p:cNvSpPr>
                <p:nvPr/>
              </p:nvSpPr>
              <p:spPr bwMode="auto">
                <a:xfrm flipH="1" flipV="1">
                  <a:off x="4192" y="174"/>
                  <a:ext cx="352" cy="370"/>
                </a:xfrm>
                <a:prstGeom prst="line">
                  <a:avLst/>
                </a:prstGeom>
                <a:noFill/>
                <a:ln w="9525">
                  <a:solidFill>
                    <a:srgbClr val="FF0000"/>
                  </a:solidFill>
                  <a:round/>
                  <a:headEnd/>
                  <a:tailEnd/>
                </a:ln>
              </p:spPr>
              <p:txBody>
                <a:bodyPr/>
                <a:lstStyle/>
                <a:p>
                  <a:endParaRPr lang="en-US"/>
                </a:p>
              </p:txBody>
            </p:sp>
            <p:sp>
              <p:nvSpPr>
                <p:cNvPr id="37907" name="Line 21"/>
                <p:cNvSpPr>
                  <a:spLocks noChangeShapeType="1"/>
                </p:cNvSpPr>
                <p:nvPr/>
              </p:nvSpPr>
              <p:spPr bwMode="auto">
                <a:xfrm flipH="1">
                  <a:off x="4346" y="174"/>
                  <a:ext cx="198" cy="576"/>
                </a:xfrm>
                <a:prstGeom prst="line">
                  <a:avLst/>
                </a:prstGeom>
                <a:noFill/>
                <a:ln w="12700">
                  <a:solidFill>
                    <a:schemeClr val="tx1"/>
                  </a:solidFill>
                  <a:round/>
                  <a:headEnd/>
                  <a:tailEnd/>
                </a:ln>
              </p:spPr>
              <p:txBody>
                <a:bodyPr/>
                <a:lstStyle/>
                <a:p>
                  <a:endParaRPr lang="en-US"/>
                </a:p>
              </p:txBody>
            </p:sp>
            <p:sp>
              <p:nvSpPr>
                <p:cNvPr id="37908" name="Line 22"/>
                <p:cNvSpPr>
                  <a:spLocks noChangeShapeType="1"/>
                </p:cNvSpPr>
                <p:nvPr/>
              </p:nvSpPr>
              <p:spPr bwMode="auto">
                <a:xfrm flipH="1">
                  <a:off x="4454" y="174"/>
                  <a:ext cx="90" cy="576"/>
                </a:xfrm>
                <a:prstGeom prst="line">
                  <a:avLst/>
                </a:prstGeom>
                <a:noFill/>
                <a:ln w="12700">
                  <a:solidFill>
                    <a:schemeClr val="tx1"/>
                  </a:solidFill>
                  <a:round/>
                  <a:headEnd/>
                  <a:tailEnd/>
                </a:ln>
              </p:spPr>
              <p:txBody>
                <a:bodyPr/>
                <a:lstStyle/>
                <a:p>
                  <a:endParaRPr lang="en-US"/>
                </a:p>
              </p:txBody>
            </p:sp>
            <p:sp>
              <p:nvSpPr>
                <p:cNvPr id="37909" name="Line 23"/>
                <p:cNvSpPr>
                  <a:spLocks noChangeShapeType="1"/>
                </p:cNvSpPr>
                <p:nvPr/>
              </p:nvSpPr>
              <p:spPr bwMode="auto">
                <a:xfrm>
                  <a:off x="4544" y="174"/>
                  <a:ext cx="90" cy="576"/>
                </a:xfrm>
                <a:prstGeom prst="line">
                  <a:avLst/>
                </a:prstGeom>
                <a:noFill/>
                <a:ln w="12700">
                  <a:solidFill>
                    <a:schemeClr val="tx1"/>
                  </a:solidFill>
                  <a:round/>
                  <a:headEnd/>
                  <a:tailEnd/>
                </a:ln>
              </p:spPr>
              <p:txBody>
                <a:bodyPr/>
                <a:lstStyle/>
                <a:p>
                  <a:endParaRPr lang="en-US"/>
                </a:p>
              </p:txBody>
            </p:sp>
            <p:sp>
              <p:nvSpPr>
                <p:cNvPr id="37910" name="Line 24"/>
                <p:cNvSpPr>
                  <a:spLocks noChangeShapeType="1"/>
                </p:cNvSpPr>
                <p:nvPr/>
              </p:nvSpPr>
              <p:spPr bwMode="auto">
                <a:xfrm>
                  <a:off x="4544" y="174"/>
                  <a:ext cx="211" cy="576"/>
                </a:xfrm>
                <a:prstGeom prst="line">
                  <a:avLst/>
                </a:prstGeom>
                <a:noFill/>
                <a:ln w="12700">
                  <a:solidFill>
                    <a:schemeClr val="tx1"/>
                  </a:solidFill>
                  <a:round/>
                  <a:headEnd/>
                  <a:tailEnd/>
                </a:ln>
              </p:spPr>
              <p:txBody>
                <a:bodyPr/>
                <a:lstStyle/>
                <a:p>
                  <a:endParaRPr lang="en-US"/>
                </a:p>
              </p:txBody>
            </p:sp>
            <p:sp>
              <p:nvSpPr>
                <p:cNvPr id="37911" name="Line 25"/>
                <p:cNvSpPr>
                  <a:spLocks noChangeShapeType="1"/>
                </p:cNvSpPr>
                <p:nvPr/>
              </p:nvSpPr>
              <p:spPr bwMode="auto">
                <a:xfrm>
                  <a:off x="4544" y="240"/>
                  <a:ext cx="339" cy="510"/>
                </a:xfrm>
                <a:prstGeom prst="line">
                  <a:avLst/>
                </a:prstGeom>
                <a:noFill/>
                <a:ln w="12700">
                  <a:solidFill>
                    <a:schemeClr val="tx1"/>
                  </a:solidFill>
                  <a:round/>
                  <a:headEnd/>
                  <a:tailEnd/>
                </a:ln>
              </p:spPr>
              <p:txBody>
                <a:bodyPr/>
                <a:lstStyle/>
                <a:p>
                  <a:endParaRPr lang="en-US"/>
                </a:p>
              </p:txBody>
            </p:sp>
            <p:sp>
              <p:nvSpPr>
                <p:cNvPr id="37912" name="Line 26"/>
                <p:cNvSpPr>
                  <a:spLocks noChangeShapeType="1"/>
                </p:cNvSpPr>
                <p:nvPr/>
              </p:nvSpPr>
              <p:spPr bwMode="auto">
                <a:xfrm flipH="1">
                  <a:off x="4269" y="240"/>
                  <a:ext cx="275" cy="510"/>
                </a:xfrm>
                <a:prstGeom prst="line">
                  <a:avLst/>
                </a:prstGeom>
                <a:noFill/>
                <a:ln w="12700">
                  <a:solidFill>
                    <a:schemeClr val="tx1"/>
                  </a:solidFill>
                  <a:round/>
                  <a:headEnd/>
                  <a:tailEnd/>
                </a:ln>
              </p:spPr>
              <p:txBody>
                <a:bodyPr/>
                <a:lstStyle/>
                <a:p>
                  <a:endParaRPr lang="en-US"/>
                </a:p>
              </p:txBody>
            </p:sp>
          </p:grpSp>
          <p:sp>
            <p:nvSpPr>
              <p:cNvPr id="37900" name="Freeform 35"/>
              <p:cNvSpPr>
                <a:spLocks/>
              </p:cNvSpPr>
              <p:nvPr/>
            </p:nvSpPr>
            <p:spPr bwMode="auto">
              <a:xfrm>
                <a:off x="268" y="1291"/>
                <a:ext cx="4479" cy="2244"/>
              </a:xfrm>
              <a:custGeom>
                <a:avLst/>
                <a:gdLst>
                  <a:gd name="T0" fmla="*/ 653 w 4479"/>
                  <a:gd name="T1" fmla="*/ 2244 h 2244"/>
                  <a:gd name="T2" fmla="*/ 1075 w 4479"/>
                  <a:gd name="T3" fmla="*/ 2063 h 2244"/>
                  <a:gd name="T4" fmla="*/ 1203 w 4479"/>
                  <a:gd name="T5" fmla="*/ 1994 h 2244"/>
                  <a:gd name="T6" fmla="*/ 1470 w 4479"/>
                  <a:gd name="T7" fmla="*/ 1874 h 2244"/>
                  <a:gd name="T8" fmla="*/ 1616 w 4479"/>
                  <a:gd name="T9" fmla="*/ 1762 h 2244"/>
                  <a:gd name="T10" fmla="*/ 2029 w 4479"/>
                  <a:gd name="T11" fmla="*/ 1530 h 2244"/>
                  <a:gd name="T12" fmla="*/ 2149 w 4479"/>
                  <a:gd name="T13" fmla="*/ 1444 h 2244"/>
                  <a:gd name="T14" fmla="*/ 2287 w 4479"/>
                  <a:gd name="T15" fmla="*/ 1367 h 2244"/>
                  <a:gd name="T16" fmla="*/ 2373 w 4479"/>
                  <a:gd name="T17" fmla="*/ 1289 h 2244"/>
                  <a:gd name="T18" fmla="*/ 2570 w 4479"/>
                  <a:gd name="T19" fmla="*/ 1212 h 2244"/>
                  <a:gd name="T20" fmla="*/ 3258 w 4479"/>
                  <a:gd name="T21" fmla="*/ 825 h 2244"/>
                  <a:gd name="T22" fmla="*/ 3568 w 4479"/>
                  <a:gd name="T23" fmla="*/ 602 h 2244"/>
                  <a:gd name="T24" fmla="*/ 4187 w 4479"/>
                  <a:gd name="T25" fmla="*/ 232 h 2244"/>
                  <a:gd name="T26" fmla="*/ 4298 w 4479"/>
                  <a:gd name="T27" fmla="*/ 155 h 2244"/>
                  <a:gd name="T28" fmla="*/ 4376 w 4479"/>
                  <a:gd name="T29" fmla="*/ 103 h 2244"/>
                  <a:gd name="T30" fmla="*/ 4453 w 4479"/>
                  <a:gd name="T31" fmla="*/ 34 h 2244"/>
                  <a:gd name="T32" fmla="*/ 4479 w 4479"/>
                  <a:gd name="T33" fmla="*/ 9 h 2244"/>
                  <a:gd name="T34" fmla="*/ 4453 w 4479"/>
                  <a:gd name="T35" fmla="*/ 17 h 2244"/>
                  <a:gd name="T36" fmla="*/ 4333 w 4479"/>
                  <a:gd name="T37" fmla="*/ 34 h 2244"/>
                  <a:gd name="T38" fmla="*/ 4152 w 4479"/>
                  <a:gd name="T39" fmla="*/ 94 h 2244"/>
                  <a:gd name="T40" fmla="*/ 4083 w 4479"/>
                  <a:gd name="T41" fmla="*/ 86 h 2244"/>
                  <a:gd name="T42" fmla="*/ 4032 w 4479"/>
                  <a:gd name="T43" fmla="*/ 17 h 2244"/>
                  <a:gd name="T44" fmla="*/ 3894 w 4479"/>
                  <a:gd name="T45" fmla="*/ 86 h 2244"/>
                  <a:gd name="T46" fmla="*/ 3843 w 4479"/>
                  <a:gd name="T47" fmla="*/ 120 h 2244"/>
                  <a:gd name="T48" fmla="*/ 3628 w 4479"/>
                  <a:gd name="T49" fmla="*/ 163 h 2244"/>
                  <a:gd name="T50" fmla="*/ 2871 w 4479"/>
                  <a:gd name="T51" fmla="*/ 129 h 2244"/>
                  <a:gd name="T52" fmla="*/ 2725 w 4479"/>
                  <a:gd name="T53" fmla="*/ 103 h 2244"/>
                  <a:gd name="T54" fmla="*/ 2527 w 4479"/>
                  <a:gd name="T55" fmla="*/ 94 h 2244"/>
                  <a:gd name="T56" fmla="*/ 2441 w 4479"/>
                  <a:gd name="T57" fmla="*/ 26 h 2244"/>
                  <a:gd name="T58" fmla="*/ 2123 w 4479"/>
                  <a:gd name="T59" fmla="*/ 180 h 2244"/>
                  <a:gd name="T60" fmla="*/ 1874 w 4479"/>
                  <a:gd name="T61" fmla="*/ 258 h 2244"/>
                  <a:gd name="T62" fmla="*/ 1668 w 4479"/>
                  <a:gd name="T63" fmla="*/ 395 h 2244"/>
                  <a:gd name="T64" fmla="*/ 1797 w 4479"/>
                  <a:gd name="T65" fmla="*/ 438 h 2244"/>
                  <a:gd name="T66" fmla="*/ 1986 w 4479"/>
                  <a:gd name="T67" fmla="*/ 481 h 2244"/>
                  <a:gd name="T68" fmla="*/ 2484 w 4479"/>
                  <a:gd name="T69" fmla="*/ 456 h 2244"/>
                  <a:gd name="T70" fmla="*/ 3404 w 4479"/>
                  <a:gd name="T71" fmla="*/ 395 h 2244"/>
                  <a:gd name="T72" fmla="*/ 4316 w 4479"/>
                  <a:gd name="T73" fmla="*/ 361 h 2244"/>
                  <a:gd name="T74" fmla="*/ 4410 w 4479"/>
                  <a:gd name="T75" fmla="*/ 361 h 2244"/>
                  <a:gd name="T76" fmla="*/ 4376 w 4479"/>
                  <a:gd name="T77" fmla="*/ 395 h 2244"/>
                  <a:gd name="T78" fmla="*/ 4204 w 4479"/>
                  <a:gd name="T79" fmla="*/ 464 h 2244"/>
                  <a:gd name="T80" fmla="*/ 3860 w 4479"/>
                  <a:gd name="T81" fmla="*/ 559 h 2244"/>
                  <a:gd name="T82" fmla="*/ 3636 w 4479"/>
                  <a:gd name="T83" fmla="*/ 610 h 2244"/>
                  <a:gd name="T84" fmla="*/ 3215 w 4479"/>
                  <a:gd name="T85" fmla="*/ 705 h 2244"/>
                  <a:gd name="T86" fmla="*/ 3095 w 4479"/>
                  <a:gd name="T87" fmla="*/ 696 h 2244"/>
                  <a:gd name="T88" fmla="*/ 2777 w 4479"/>
                  <a:gd name="T89" fmla="*/ 868 h 2244"/>
                  <a:gd name="T90" fmla="*/ 2553 w 4479"/>
                  <a:gd name="T91" fmla="*/ 903 h 2244"/>
                  <a:gd name="T92" fmla="*/ 2330 w 4479"/>
                  <a:gd name="T93" fmla="*/ 954 h 2244"/>
                  <a:gd name="T94" fmla="*/ 1771 w 4479"/>
                  <a:gd name="T95" fmla="*/ 1100 h 2244"/>
                  <a:gd name="T96" fmla="*/ 1608 w 4479"/>
                  <a:gd name="T97" fmla="*/ 1126 h 2244"/>
                  <a:gd name="T98" fmla="*/ 1599 w 4479"/>
                  <a:gd name="T99" fmla="*/ 1195 h 2244"/>
                  <a:gd name="T100" fmla="*/ 1573 w 4479"/>
                  <a:gd name="T101" fmla="*/ 1384 h 2244"/>
                  <a:gd name="T102" fmla="*/ 1229 w 4479"/>
                  <a:gd name="T103" fmla="*/ 1719 h 2244"/>
                  <a:gd name="T104" fmla="*/ 1160 w 4479"/>
                  <a:gd name="T105" fmla="*/ 1780 h 2244"/>
                  <a:gd name="T106" fmla="*/ 438 w 4479"/>
                  <a:gd name="T107" fmla="*/ 1848 h 2244"/>
                  <a:gd name="T108" fmla="*/ 0 w 4479"/>
                  <a:gd name="T109" fmla="*/ 1883 h 22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79"/>
                  <a:gd name="T166" fmla="*/ 0 h 2244"/>
                  <a:gd name="T167" fmla="*/ 4479 w 4479"/>
                  <a:gd name="T168" fmla="*/ 2244 h 22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79" h="2244">
                    <a:moveTo>
                      <a:pt x="653" y="2244"/>
                    </a:moveTo>
                    <a:cubicBezTo>
                      <a:pt x="808" y="2218"/>
                      <a:pt x="940" y="2141"/>
                      <a:pt x="1075" y="2063"/>
                    </a:cubicBezTo>
                    <a:cubicBezTo>
                      <a:pt x="1117" y="2039"/>
                      <a:pt x="1159" y="2015"/>
                      <a:pt x="1203" y="1994"/>
                    </a:cubicBezTo>
                    <a:cubicBezTo>
                      <a:pt x="1291" y="1952"/>
                      <a:pt x="1385" y="1922"/>
                      <a:pt x="1470" y="1874"/>
                    </a:cubicBezTo>
                    <a:cubicBezTo>
                      <a:pt x="1523" y="1844"/>
                      <a:pt x="1564" y="1794"/>
                      <a:pt x="1616" y="1762"/>
                    </a:cubicBezTo>
                    <a:cubicBezTo>
                      <a:pt x="1750" y="1679"/>
                      <a:pt x="1901" y="1622"/>
                      <a:pt x="2029" y="1530"/>
                    </a:cubicBezTo>
                    <a:cubicBezTo>
                      <a:pt x="2069" y="1501"/>
                      <a:pt x="2107" y="1470"/>
                      <a:pt x="2149" y="1444"/>
                    </a:cubicBezTo>
                    <a:cubicBezTo>
                      <a:pt x="2194" y="1416"/>
                      <a:pt x="2244" y="1397"/>
                      <a:pt x="2287" y="1367"/>
                    </a:cubicBezTo>
                    <a:cubicBezTo>
                      <a:pt x="2319" y="1345"/>
                      <a:pt x="2339" y="1308"/>
                      <a:pt x="2373" y="1289"/>
                    </a:cubicBezTo>
                    <a:cubicBezTo>
                      <a:pt x="2435" y="1255"/>
                      <a:pt x="2504" y="1238"/>
                      <a:pt x="2570" y="1212"/>
                    </a:cubicBezTo>
                    <a:cubicBezTo>
                      <a:pt x="2814" y="1117"/>
                      <a:pt x="3014" y="927"/>
                      <a:pt x="3258" y="825"/>
                    </a:cubicBezTo>
                    <a:cubicBezTo>
                      <a:pt x="3358" y="741"/>
                      <a:pt x="3461" y="673"/>
                      <a:pt x="3568" y="602"/>
                    </a:cubicBezTo>
                    <a:cubicBezTo>
                      <a:pt x="3770" y="468"/>
                      <a:pt x="3955" y="308"/>
                      <a:pt x="4187" y="232"/>
                    </a:cubicBezTo>
                    <a:cubicBezTo>
                      <a:pt x="4224" y="207"/>
                      <a:pt x="4257" y="168"/>
                      <a:pt x="4298" y="155"/>
                    </a:cubicBezTo>
                    <a:cubicBezTo>
                      <a:pt x="4322" y="131"/>
                      <a:pt x="4344" y="114"/>
                      <a:pt x="4376" y="103"/>
                    </a:cubicBezTo>
                    <a:cubicBezTo>
                      <a:pt x="4403" y="76"/>
                      <a:pt x="4417" y="46"/>
                      <a:pt x="4453" y="34"/>
                    </a:cubicBezTo>
                    <a:cubicBezTo>
                      <a:pt x="4462" y="26"/>
                      <a:pt x="4479" y="21"/>
                      <a:pt x="4479" y="9"/>
                    </a:cubicBezTo>
                    <a:cubicBezTo>
                      <a:pt x="4479" y="0"/>
                      <a:pt x="4462" y="15"/>
                      <a:pt x="4453" y="17"/>
                    </a:cubicBezTo>
                    <a:cubicBezTo>
                      <a:pt x="4413" y="24"/>
                      <a:pt x="4373" y="28"/>
                      <a:pt x="4333" y="34"/>
                    </a:cubicBezTo>
                    <a:cubicBezTo>
                      <a:pt x="4280" y="61"/>
                      <a:pt x="4211" y="80"/>
                      <a:pt x="4152" y="94"/>
                    </a:cubicBezTo>
                    <a:cubicBezTo>
                      <a:pt x="4129" y="91"/>
                      <a:pt x="4105" y="92"/>
                      <a:pt x="4083" y="86"/>
                    </a:cubicBezTo>
                    <a:cubicBezTo>
                      <a:pt x="4053" y="78"/>
                      <a:pt x="4047" y="40"/>
                      <a:pt x="4032" y="17"/>
                    </a:cubicBezTo>
                    <a:cubicBezTo>
                      <a:pt x="3982" y="33"/>
                      <a:pt x="3939" y="59"/>
                      <a:pt x="3894" y="86"/>
                    </a:cubicBezTo>
                    <a:cubicBezTo>
                      <a:pt x="3876" y="96"/>
                      <a:pt x="3863" y="115"/>
                      <a:pt x="3843" y="120"/>
                    </a:cubicBezTo>
                    <a:cubicBezTo>
                      <a:pt x="3771" y="138"/>
                      <a:pt x="3703" y="155"/>
                      <a:pt x="3628" y="163"/>
                    </a:cubicBezTo>
                    <a:cubicBezTo>
                      <a:pt x="3490" y="192"/>
                      <a:pt x="3010" y="135"/>
                      <a:pt x="2871" y="129"/>
                    </a:cubicBezTo>
                    <a:cubicBezTo>
                      <a:pt x="2823" y="92"/>
                      <a:pt x="2783" y="91"/>
                      <a:pt x="2725" y="103"/>
                    </a:cubicBezTo>
                    <a:cubicBezTo>
                      <a:pt x="2659" y="100"/>
                      <a:pt x="2592" y="108"/>
                      <a:pt x="2527" y="94"/>
                    </a:cubicBezTo>
                    <a:cubicBezTo>
                      <a:pt x="2503" y="89"/>
                      <a:pt x="2471" y="35"/>
                      <a:pt x="2441" y="26"/>
                    </a:cubicBezTo>
                    <a:cubicBezTo>
                      <a:pt x="2322" y="45"/>
                      <a:pt x="2226" y="122"/>
                      <a:pt x="2123" y="180"/>
                    </a:cubicBezTo>
                    <a:cubicBezTo>
                      <a:pt x="2049" y="221"/>
                      <a:pt x="1954" y="230"/>
                      <a:pt x="1874" y="258"/>
                    </a:cubicBezTo>
                    <a:cubicBezTo>
                      <a:pt x="1813" y="307"/>
                      <a:pt x="1744" y="371"/>
                      <a:pt x="1668" y="395"/>
                    </a:cubicBezTo>
                    <a:cubicBezTo>
                      <a:pt x="1718" y="425"/>
                      <a:pt x="1741" y="425"/>
                      <a:pt x="1797" y="438"/>
                    </a:cubicBezTo>
                    <a:cubicBezTo>
                      <a:pt x="1875" y="456"/>
                      <a:pt x="1901" y="473"/>
                      <a:pt x="1986" y="481"/>
                    </a:cubicBezTo>
                    <a:cubicBezTo>
                      <a:pt x="2157" y="476"/>
                      <a:pt x="2314" y="464"/>
                      <a:pt x="2484" y="456"/>
                    </a:cubicBezTo>
                    <a:cubicBezTo>
                      <a:pt x="2795" y="410"/>
                      <a:pt x="3083" y="401"/>
                      <a:pt x="3404" y="395"/>
                    </a:cubicBezTo>
                    <a:cubicBezTo>
                      <a:pt x="3663" y="322"/>
                      <a:pt x="4039" y="368"/>
                      <a:pt x="4316" y="361"/>
                    </a:cubicBezTo>
                    <a:cubicBezTo>
                      <a:pt x="4337" y="355"/>
                      <a:pt x="4395" y="335"/>
                      <a:pt x="4410" y="361"/>
                    </a:cubicBezTo>
                    <a:cubicBezTo>
                      <a:pt x="4418" y="375"/>
                      <a:pt x="4390" y="388"/>
                      <a:pt x="4376" y="395"/>
                    </a:cubicBezTo>
                    <a:cubicBezTo>
                      <a:pt x="4321" y="423"/>
                      <a:pt x="4261" y="441"/>
                      <a:pt x="4204" y="464"/>
                    </a:cubicBezTo>
                    <a:cubicBezTo>
                      <a:pt x="4096" y="508"/>
                      <a:pt x="3972" y="529"/>
                      <a:pt x="3860" y="559"/>
                    </a:cubicBezTo>
                    <a:cubicBezTo>
                      <a:pt x="3780" y="580"/>
                      <a:pt x="3721" y="603"/>
                      <a:pt x="3636" y="610"/>
                    </a:cubicBezTo>
                    <a:cubicBezTo>
                      <a:pt x="3492" y="638"/>
                      <a:pt x="3359" y="681"/>
                      <a:pt x="3215" y="705"/>
                    </a:cubicBezTo>
                    <a:cubicBezTo>
                      <a:pt x="3175" y="702"/>
                      <a:pt x="3135" y="691"/>
                      <a:pt x="3095" y="696"/>
                    </a:cubicBezTo>
                    <a:cubicBezTo>
                      <a:pt x="2974" y="711"/>
                      <a:pt x="2891" y="832"/>
                      <a:pt x="2777" y="868"/>
                    </a:cubicBezTo>
                    <a:cubicBezTo>
                      <a:pt x="2708" y="890"/>
                      <a:pt x="2624" y="897"/>
                      <a:pt x="2553" y="903"/>
                    </a:cubicBezTo>
                    <a:cubicBezTo>
                      <a:pt x="2478" y="926"/>
                      <a:pt x="2408" y="939"/>
                      <a:pt x="2330" y="954"/>
                    </a:cubicBezTo>
                    <a:cubicBezTo>
                      <a:pt x="2136" y="1089"/>
                      <a:pt x="2011" y="1092"/>
                      <a:pt x="1771" y="1100"/>
                    </a:cubicBezTo>
                    <a:cubicBezTo>
                      <a:pt x="1717" y="1109"/>
                      <a:pt x="1660" y="1109"/>
                      <a:pt x="1608" y="1126"/>
                    </a:cubicBezTo>
                    <a:cubicBezTo>
                      <a:pt x="1572" y="1160"/>
                      <a:pt x="1599" y="1125"/>
                      <a:pt x="1599" y="1195"/>
                    </a:cubicBezTo>
                    <a:cubicBezTo>
                      <a:pt x="1599" y="1257"/>
                      <a:pt x="1611" y="1330"/>
                      <a:pt x="1573" y="1384"/>
                    </a:cubicBezTo>
                    <a:cubicBezTo>
                      <a:pt x="1482" y="1515"/>
                      <a:pt x="1349" y="1616"/>
                      <a:pt x="1229" y="1719"/>
                    </a:cubicBezTo>
                    <a:cubicBezTo>
                      <a:pt x="1206" y="1739"/>
                      <a:pt x="1190" y="1773"/>
                      <a:pt x="1160" y="1780"/>
                    </a:cubicBezTo>
                    <a:cubicBezTo>
                      <a:pt x="918" y="1833"/>
                      <a:pt x="688" y="1842"/>
                      <a:pt x="438" y="1848"/>
                    </a:cubicBezTo>
                    <a:cubicBezTo>
                      <a:pt x="290" y="1856"/>
                      <a:pt x="147" y="1883"/>
                      <a:pt x="0" y="1883"/>
                    </a:cubicBezTo>
                  </a:path>
                </a:pathLst>
              </a:custGeom>
              <a:noFill/>
              <a:ln w="28575">
                <a:solidFill>
                  <a:srgbClr val="FF0000"/>
                </a:solidFill>
                <a:round/>
                <a:headEnd/>
                <a:tailEnd/>
              </a:ln>
            </p:spPr>
            <p:txBody>
              <a:bodyPr/>
              <a:lstStyle/>
              <a:p>
                <a:endParaRPr lang="en-US"/>
              </a:p>
            </p:txBody>
          </p:sp>
        </p:gr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p:cNvSpPr>
            <a:spLocks noGrp="1"/>
          </p:cNvSpPr>
          <p:nvPr>
            <p:ph type="sldNum" sz="quarter" idx="10"/>
          </p:nvPr>
        </p:nvSpPr>
        <p:spPr/>
        <p:txBody>
          <a:bodyPr/>
          <a:lstStyle/>
          <a:p>
            <a:pPr>
              <a:defRPr/>
            </a:pPr>
            <a:fld id="{F350F6E3-71B5-4149-ABB4-CEDAB7DD2498}" type="slidenum">
              <a:rPr lang="en-US"/>
              <a:pPr>
                <a:defRPr/>
              </a:pPr>
              <a:t>25</a:t>
            </a:fld>
            <a:endParaRPr lang="en-US" sz="1400"/>
          </a:p>
        </p:txBody>
      </p:sp>
      <p:sp>
        <p:nvSpPr>
          <p:cNvPr id="36" name="Date Placeholder 4"/>
          <p:cNvSpPr>
            <a:spLocks noGrp="1"/>
          </p:cNvSpPr>
          <p:nvPr>
            <p:ph type="dt" sz="quarter" idx="11"/>
          </p:nvPr>
        </p:nvSpPr>
        <p:spPr/>
        <p:txBody>
          <a:bodyPr/>
          <a:lstStyle/>
          <a:p>
            <a:pPr>
              <a:defRPr/>
            </a:pPr>
            <a:r>
              <a:rPr lang="en-US" dirty="0"/>
              <a:t>Computational Thinking</a:t>
            </a:r>
          </a:p>
        </p:txBody>
      </p:sp>
      <p:sp>
        <p:nvSpPr>
          <p:cNvPr id="37" name="Footer Placeholder 5"/>
          <p:cNvSpPr>
            <a:spLocks noGrp="1"/>
          </p:cNvSpPr>
          <p:nvPr>
            <p:ph type="ftr" sz="quarter" idx="12"/>
          </p:nvPr>
        </p:nvSpPr>
        <p:spPr/>
        <p:txBody>
          <a:bodyPr/>
          <a:lstStyle/>
          <a:p>
            <a:pPr>
              <a:defRPr/>
            </a:pPr>
            <a:r>
              <a:rPr lang="en-US"/>
              <a:t>Jeannette M. Wing</a:t>
            </a:r>
          </a:p>
        </p:txBody>
      </p:sp>
      <p:sp>
        <p:nvSpPr>
          <p:cNvPr id="38917" name="Rectangle 2"/>
          <p:cNvSpPr>
            <a:spLocks noGrp="1" noChangeArrowheads="1"/>
          </p:cNvSpPr>
          <p:nvPr>
            <p:ph type="title"/>
          </p:nvPr>
        </p:nvSpPr>
        <p:spPr/>
        <p:txBody>
          <a:bodyPr/>
          <a:lstStyle/>
          <a:p>
            <a:pPr algn="ctr"/>
            <a:r>
              <a:rPr lang="en-US" smtClean="0"/>
              <a:t>Better: Think Computationally—Pipelining!</a:t>
            </a:r>
          </a:p>
        </p:txBody>
      </p:sp>
      <p:grpSp>
        <p:nvGrpSpPr>
          <p:cNvPr id="2" name="Group 36" descr="improved layout of cafeteria"/>
          <p:cNvGrpSpPr>
            <a:grpSpLocks/>
          </p:cNvGrpSpPr>
          <p:nvPr/>
        </p:nvGrpSpPr>
        <p:grpSpPr bwMode="auto">
          <a:xfrm>
            <a:off x="1865313" y="939800"/>
            <a:ext cx="6240462" cy="3657600"/>
            <a:chOff x="1175" y="592"/>
            <a:chExt cx="3931" cy="2304"/>
          </a:xfrm>
        </p:grpSpPr>
        <p:sp>
          <p:nvSpPr>
            <p:cNvPr id="38940" name="Text Box 3"/>
            <p:cNvSpPr txBox="1">
              <a:spLocks noChangeArrowheads="1"/>
            </p:cNvSpPr>
            <p:nvPr/>
          </p:nvSpPr>
          <p:spPr bwMode="auto">
            <a:xfrm>
              <a:off x="2120" y="904"/>
              <a:ext cx="872" cy="294"/>
            </a:xfrm>
            <a:prstGeom prst="rect">
              <a:avLst/>
            </a:prstGeom>
            <a:solidFill>
              <a:srgbClr val="FFCC00"/>
            </a:solidFill>
            <a:ln w="9525">
              <a:solidFill>
                <a:schemeClr val="tx1"/>
              </a:solidFill>
              <a:miter lim="800000"/>
              <a:headEnd/>
              <a:tailEnd/>
            </a:ln>
          </p:spPr>
          <p:txBody>
            <a:bodyPr wrap="none">
              <a:spAutoFit/>
            </a:bodyPr>
            <a:lstStyle/>
            <a:p>
              <a:r>
                <a:rPr lang="en-US" sz="2400">
                  <a:latin typeface="Calibri" pitchFamily="34" charset="0"/>
                </a:rPr>
                <a:t>   coffee   </a:t>
              </a:r>
            </a:p>
          </p:txBody>
        </p:sp>
        <p:sp>
          <p:nvSpPr>
            <p:cNvPr id="38941" name="Text Box 4"/>
            <p:cNvSpPr txBox="1">
              <a:spLocks noChangeArrowheads="1"/>
            </p:cNvSpPr>
            <p:nvPr/>
          </p:nvSpPr>
          <p:spPr bwMode="auto">
            <a:xfrm>
              <a:off x="3207" y="904"/>
              <a:ext cx="749" cy="294"/>
            </a:xfrm>
            <a:prstGeom prst="rect">
              <a:avLst/>
            </a:prstGeom>
            <a:solidFill>
              <a:srgbClr val="CCECFF"/>
            </a:solidFill>
            <a:ln w="9525">
              <a:solidFill>
                <a:schemeClr val="tx1"/>
              </a:solidFill>
              <a:miter lim="800000"/>
              <a:headEnd/>
              <a:tailEnd/>
            </a:ln>
          </p:spPr>
          <p:txBody>
            <a:bodyPr wrap="none">
              <a:spAutoFit/>
            </a:bodyPr>
            <a:lstStyle/>
            <a:p>
              <a:r>
                <a:rPr lang="en-US" sz="2400">
                  <a:latin typeface="Calibri" pitchFamily="34" charset="0"/>
                </a:rPr>
                <a:t>   soda   </a:t>
              </a:r>
            </a:p>
          </p:txBody>
        </p:sp>
        <p:sp>
          <p:nvSpPr>
            <p:cNvPr id="38942" name="Text Box 5"/>
            <p:cNvSpPr txBox="1">
              <a:spLocks noChangeArrowheads="1"/>
            </p:cNvSpPr>
            <p:nvPr/>
          </p:nvSpPr>
          <p:spPr bwMode="auto">
            <a:xfrm>
              <a:off x="1175" y="1394"/>
              <a:ext cx="667" cy="410"/>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sugar,</a:t>
              </a:r>
              <a:br>
                <a:rPr lang="en-US">
                  <a:latin typeface="Calibri" pitchFamily="34" charset="0"/>
                </a:rPr>
              </a:br>
              <a:r>
                <a:rPr lang="en-US">
                  <a:latin typeface="Calibri" pitchFamily="34" charset="0"/>
                </a:rPr>
                <a:t>creamers</a:t>
              </a:r>
            </a:p>
          </p:txBody>
        </p:sp>
        <p:sp>
          <p:nvSpPr>
            <p:cNvPr id="38943" name="Text Box 6"/>
            <p:cNvSpPr txBox="1">
              <a:spLocks noChangeArrowheads="1"/>
            </p:cNvSpPr>
            <p:nvPr/>
          </p:nvSpPr>
          <p:spPr bwMode="auto">
            <a:xfrm>
              <a:off x="1181" y="2381"/>
              <a:ext cx="573"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napkins</a:t>
              </a:r>
            </a:p>
          </p:txBody>
        </p:sp>
        <p:sp>
          <p:nvSpPr>
            <p:cNvPr id="38944" name="Text Box 7"/>
            <p:cNvSpPr txBox="1">
              <a:spLocks noChangeArrowheads="1"/>
            </p:cNvSpPr>
            <p:nvPr/>
          </p:nvSpPr>
          <p:spPr bwMode="auto">
            <a:xfrm>
              <a:off x="4690" y="904"/>
              <a:ext cx="391"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cups</a:t>
              </a:r>
            </a:p>
          </p:txBody>
        </p:sp>
        <p:sp>
          <p:nvSpPr>
            <p:cNvPr id="38945" name="Text Box 8"/>
            <p:cNvSpPr txBox="1">
              <a:spLocks noChangeArrowheads="1"/>
            </p:cNvSpPr>
            <p:nvPr/>
          </p:nvSpPr>
          <p:spPr bwMode="auto">
            <a:xfrm>
              <a:off x="1181" y="1951"/>
              <a:ext cx="320" cy="237"/>
            </a:xfrm>
            <a:prstGeom prst="rect">
              <a:avLst/>
            </a:prstGeom>
            <a:solidFill>
              <a:srgbClr val="EAEAEA"/>
            </a:solidFill>
            <a:ln w="9525">
              <a:solidFill>
                <a:schemeClr val="tx1"/>
              </a:solidFill>
              <a:miter lim="800000"/>
              <a:headEnd/>
              <a:tailEnd/>
            </a:ln>
          </p:spPr>
          <p:txBody>
            <a:bodyPr wrap="none">
              <a:spAutoFit/>
            </a:bodyPr>
            <a:lstStyle/>
            <a:p>
              <a:r>
                <a:rPr lang="en-US">
                  <a:latin typeface="Calibri" pitchFamily="34" charset="0"/>
                </a:rPr>
                <a:t>lids</a:t>
              </a:r>
            </a:p>
          </p:txBody>
        </p:sp>
        <p:sp>
          <p:nvSpPr>
            <p:cNvPr id="38946" name="Text Box 9"/>
            <p:cNvSpPr txBox="1">
              <a:spLocks noChangeArrowheads="1"/>
            </p:cNvSpPr>
            <p:nvPr/>
          </p:nvSpPr>
          <p:spPr bwMode="auto">
            <a:xfrm>
              <a:off x="4046" y="592"/>
              <a:ext cx="573" cy="583"/>
            </a:xfrm>
            <a:prstGeom prst="rect">
              <a:avLst/>
            </a:prstGeom>
            <a:solidFill>
              <a:srgbClr val="FFCCFF"/>
            </a:solidFill>
            <a:ln w="9525">
              <a:solidFill>
                <a:schemeClr val="tx1"/>
              </a:solidFill>
              <a:miter lim="800000"/>
              <a:headEnd/>
              <a:tailEnd/>
            </a:ln>
          </p:spPr>
          <p:txBody>
            <a:bodyPr wrap="none">
              <a:spAutoFit/>
            </a:bodyPr>
            <a:lstStyle/>
            <a:p>
              <a:r>
                <a:rPr lang="en-US">
                  <a:latin typeface="Calibri" pitchFamily="34" charset="0"/>
                </a:rPr>
                <a:t>straws,</a:t>
              </a:r>
              <a:br>
                <a:rPr lang="en-US">
                  <a:latin typeface="Calibri" pitchFamily="34" charset="0"/>
                </a:rPr>
              </a:br>
              <a:r>
                <a:rPr lang="en-US">
                  <a:latin typeface="Calibri" pitchFamily="34" charset="0"/>
                </a:rPr>
                <a:t>stirrers,</a:t>
              </a:r>
              <a:br>
                <a:rPr lang="en-US">
                  <a:latin typeface="Calibri" pitchFamily="34" charset="0"/>
                </a:rPr>
              </a:br>
              <a:r>
                <a:rPr lang="en-US">
                  <a:latin typeface="Calibri" pitchFamily="34" charset="0"/>
                </a:rPr>
                <a:t>milk</a:t>
              </a:r>
            </a:p>
          </p:txBody>
        </p:sp>
        <p:sp>
          <p:nvSpPr>
            <p:cNvPr id="38947" name="Line 10"/>
            <p:cNvSpPr>
              <a:spLocks noChangeShapeType="1"/>
            </p:cNvSpPr>
            <p:nvPr/>
          </p:nvSpPr>
          <p:spPr bwMode="auto">
            <a:xfrm>
              <a:off x="5100" y="860"/>
              <a:ext cx="6" cy="2036"/>
            </a:xfrm>
            <a:prstGeom prst="line">
              <a:avLst/>
            </a:prstGeom>
            <a:noFill/>
            <a:ln w="57150">
              <a:solidFill>
                <a:schemeClr val="tx1"/>
              </a:solidFill>
              <a:round/>
              <a:headEnd/>
              <a:tailEnd/>
            </a:ln>
          </p:spPr>
          <p:txBody>
            <a:bodyPr/>
            <a:lstStyle/>
            <a:p>
              <a:endParaRPr lang="en-US"/>
            </a:p>
          </p:txBody>
        </p:sp>
        <p:sp>
          <p:nvSpPr>
            <p:cNvPr id="38948" name="Line 11"/>
            <p:cNvSpPr>
              <a:spLocks noChangeShapeType="1"/>
            </p:cNvSpPr>
            <p:nvPr/>
          </p:nvSpPr>
          <p:spPr bwMode="auto">
            <a:xfrm>
              <a:off x="1175" y="860"/>
              <a:ext cx="0" cy="2036"/>
            </a:xfrm>
            <a:prstGeom prst="line">
              <a:avLst/>
            </a:prstGeom>
            <a:noFill/>
            <a:ln w="57150">
              <a:solidFill>
                <a:schemeClr val="tx1"/>
              </a:solidFill>
              <a:round/>
              <a:headEnd/>
              <a:tailEnd/>
            </a:ln>
          </p:spPr>
          <p:txBody>
            <a:bodyPr/>
            <a:lstStyle/>
            <a:p>
              <a:endParaRPr lang="en-US"/>
            </a:p>
          </p:txBody>
        </p:sp>
        <p:sp>
          <p:nvSpPr>
            <p:cNvPr id="38949" name="Line 12"/>
            <p:cNvSpPr>
              <a:spLocks noChangeShapeType="1"/>
            </p:cNvSpPr>
            <p:nvPr/>
          </p:nvSpPr>
          <p:spPr bwMode="auto">
            <a:xfrm flipH="1">
              <a:off x="1175" y="1257"/>
              <a:ext cx="3925" cy="0"/>
            </a:xfrm>
            <a:prstGeom prst="line">
              <a:avLst/>
            </a:prstGeom>
            <a:noFill/>
            <a:ln w="57150">
              <a:solidFill>
                <a:schemeClr val="tx1"/>
              </a:solidFill>
              <a:round/>
              <a:headEnd/>
              <a:tailEnd/>
            </a:ln>
          </p:spPr>
          <p:txBody>
            <a:bodyPr/>
            <a:lstStyle/>
            <a:p>
              <a:endParaRPr lang="en-US"/>
            </a:p>
          </p:txBody>
        </p:sp>
      </p:grpSp>
      <p:grpSp>
        <p:nvGrpSpPr>
          <p:cNvPr id="3" name="Group 13" descr="stick figure with lines from head"/>
          <p:cNvGrpSpPr>
            <a:grpSpLocks/>
          </p:cNvGrpSpPr>
          <p:nvPr/>
        </p:nvGrpSpPr>
        <p:grpSpPr bwMode="auto">
          <a:xfrm>
            <a:off x="685800" y="4786313"/>
            <a:ext cx="681038" cy="1298575"/>
            <a:chOff x="4192" y="174"/>
            <a:chExt cx="691" cy="1016"/>
          </a:xfrm>
        </p:grpSpPr>
        <p:sp>
          <p:nvSpPr>
            <p:cNvPr id="38928" name="Oval 14"/>
            <p:cNvSpPr>
              <a:spLocks noChangeArrowheads="1"/>
            </p:cNvSpPr>
            <p:nvPr/>
          </p:nvSpPr>
          <p:spPr bwMode="auto">
            <a:xfrm>
              <a:off x="4454" y="174"/>
              <a:ext cx="180" cy="202"/>
            </a:xfrm>
            <a:prstGeom prst="ellipse">
              <a:avLst/>
            </a:prstGeom>
            <a:noFill/>
            <a:ln w="9525">
              <a:solidFill>
                <a:srgbClr val="FF0000"/>
              </a:solidFill>
              <a:round/>
              <a:headEnd/>
              <a:tailEnd/>
            </a:ln>
          </p:spPr>
          <p:txBody>
            <a:bodyPr wrap="none" anchor="ctr"/>
            <a:lstStyle/>
            <a:p>
              <a:endParaRPr lang="en-US"/>
            </a:p>
          </p:txBody>
        </p:sp>
        <p:sp>
          <p:nvSpPr>
            <p:cNvPr id="38929" name="Line 15"/>
            <p:cNvSpPr>
              <a:spLocks noChangeShapeType="1"/>
            </p:cNvSpPr>
            <p:nvPr/>
          </p:nvSpPr>
          <p:spPr bwMode="auto">
            <a:xfrm>
              <a:off x="4544" y="376"/>
              <a:ext cx="0" cy="374"/>
            </a:xfrm>
            <a:prstGeom prst="line">
              <a:avLst/>
            </a:prstGeom>
            <a:noFill/>
            <a:ln w="9525">
              <a:solidFill>
                <a:srgbClr val="FF0000"/>
              </a:solidFill>
              <a:round/>
              <a:headEnd/>
              <a:tailEnd/>
            </a:ln>
          </p:spPr>
          <p:txBody>
            <a:bodyPr/>
            <a:lstStyle/>
            <a:p>
              <a:endParaRPr lang="en-US"/>
            </a:p>
          </p:txBody>
        </p:sp>
        <p:sp>
          <p:nvSpPr>
            <p:cNvPr id="38930" name="Line 16"/>
            <p:cNvSpPr>
              <a:spLocks noChangeShapeType="1"/>
            </p:cNvSpPr>
            <p:nvPr/>
          </p:nvSpPr>
          <p:spPr bwMode="auto">
            <a:xfrm flipH="1">
              <a:off x="4346" y="750"/>
              <a:ext cx="198" cy="440"/>
            </a:xfrm>
            <a:prstGeom prst="line">
              <a:avLst/>
            </a:prstGeom>
            <a:noFill/>
            <a:ln w="9525">
              <a:solidFill>
                <a:srgbClr val="FF0000"/>
              </a:solidFill>
              <a:round/>
              <a:headEnd/>
              <a:tailEnd/>
            </a:ln>
          </p:spPr>
          <p:txBody>
            <a:bodyPr/>
            <a:lstStyle/>
            <a:p>
              <a:endParaRPr lang="en-US"/>
            </a:p>
          </p:txBody>
        </p:sp>
        <p:sp>
          <p:nvSpPr>
            <p:cNvPr id="38931" name="Line 17"/>
            <p:cNvSpPr>
              <a:spLocks noChangeShapeType="1"/>
            </p:cNvSpPr>
            <p:nvPr/>
          </p:nvSpPr>
          <p:spPr bwMode="auto">
            <a:xfrm>
              <a:off x="4544" y="750"/>
              <a:ext cx="211" cy="440"/>
            </a:xfrm>
            <a:prstGeom prst="line">
              <a:avLst/>
            </a:prstGeom>
            <a:noFill/>
            <a:ln w="9525">
              <a:solidFill>
                <a:srgbClr val="FF0000"/>
              </a:solidFill>
              <a:round/>
              <a:headEnd/>
              <a:tailEnd/>
            </a:ln>
          </p:spPr>
          <p:txBody>
            <a:bodyPr/>
            <a:lstStyle/>
            <a:p>
              <a:endParaRPr lang="en-US"/>
            </a:p>
          </p:txBody>
        </p:sp>
        <p:sp>
          <p:nvSpPr>
            <p:cNvPr id="38932" name="Line 18"/>
            <p:cNvSpPr>
              <a:spLocks noChangeShapeType="1"/>
            </p:cNvSpPr>
            <p:nvPr/>
          </p:nvSpPr>
          <p:spPr bwMode="auto">
            <a:xfrm flipV="1">
              <a:off x="4544" y="174"/>
              <a:ext cx="339" cy="370"/>
            </a:xfrm>
            <a:prstGeom prst="line">
              <a:avLst/>
            </a:prstGeom>
            <a:noFill/>
            <a:ln w="9525">
              <a:solidFill>
                <a:srgbClr val="FF0000"/>
              </a:solidFill>
              <a:round/>
              <a:headEnd/>
              <a:tailEnd/>
            </a:ln>
          </p:spPr>
          <p:txBody>
            <a:bodyPr/>
            <a:lstStyle/>
            <a:p>
              <a:endParaRPr lang="en-US"/>
            </a:p>
          </p:txBody>
        </p:sp>
        <p:sp>
          <p:nvSpPr>
            <p:cNvPr id="38933" name="Line 19"/>
            <p:cNvSpPr>
              <a:spLocks noChangeShapeType="1"/>
            </p:cNvSpPr>
            <p:nvPr/>
          </p:nvSpPr>
          <p:spPr bwMode="auto">
            <a:xfrm flipH="1" flipV="1">
              <a:off x="4192" y="174"/>
              <a:ext cx="352" cy="370"/>
            </a:xfrm>
            <a:prstGeom prst="line">
              <a:avLst/>
            </a:prstGeom>
            <a:noFill/>
            <a:ln w="9525">
              <a:solidFill>
                <a:srgbClr val="FF0000"/>
              </a:solidFill>
              <a:round/>
              <a:headEnd/>
              <a:tailEnd/>
            </a:ln>
          </p:spPr>
          <p:txBody>
            <a:bodyPr/>
            <a:lstStyle/>
            <a:p>
              <a:endParaRPr lang="en-US"/>
            </a:p>
          </p:txBody>
        </p:sp>
        <p:sp>
          <p:nvSpPr>
            <p:cNvPr id="38934" name="Line 20"/>
            <p:cNvSpPr>
              <a:spLocks noChangeShapeType="1"/>
            </p:cNvSpPr>
            <p:nvPr/>
          </p:nvSpPr>
          <p:spPr bwMode="auto">
            <a:xfrm flipH="1">
              <a:off x="4346" y="174"/>
              <a:ext cx="198" cy="576"/>
            </a:xfrm>
            <a:prstGeom prst="line">
              <a:avLst/>
            </a:prstGeom>
            <a:noFill/>
            <a:ln w="12700">
              <a:solidFill>
                <a:schemeClr val="tx1"/>
              </a:solidFill>
              <a:round/>
              <a:headEnd/>
              <a:tailEnd/>
            </a:ln>
          </p:spPr>
          <p:txBody>
            <a:bodyPr/>
            <a:lstStyle/>
            <a:p>
              <a:endParaRPr lang="en-US"/>
            </a:p>
          </p:txBody>
        </p:sp>
        <p:sp>
          <p:nvSpPr>
            <p:cNvPr id="38935" name="Line 21"/>
            <p:cNvSpPr>
              <a:spLocks noChangeShapeType="1"/>
            </p:cNvSpPr>
            <p:nvPr/>
          </p:nvSpPr>
          <p:spPr bwMode="auto">
            <a:xfrm flipH="1">
              <a:off x="4454" y="174"/>
              <a:ext cx="90" cy="576"/>
            </a:xfrm>
            <a:prstGeom prst="line">
              <a:avLst/>
            </a:prstGeom>
            <a:noFill/>
            <a:ln w="12700">
              <a:solidFill>
                <a:schemeClr val="tx1"/>
              </a:solidFill>
              <a:round/>
              <a:headEnd/>
              <a:tailEnd/>
            </a:ln>
          </p:spPr>
          <p:txBody>
            <a:bodyPr/>
            <a:lstStyle/>
            <a:p>
              <a:endParaRPr lang="en-US"/>
            </a:p>
          </p:txBody>
        </p:sp>
        <p:sp>
          <p:nvSpPr>
            <p:cNvPr id="38936" name="Line 22"/>
            <p:cNvSpPr>
              <a:spLocks noChangeShapeType="1"/>
            </p:cNvSpPr>
            <p:nvPr/>
          </p:nvSpPr>
          <p:spPr bwMode="auto">
            <a:xfrm>
              <a:off x="4544" y="174"/>
              <a:ext cx="90" cy="576"/>
            </a:xfrm>
            <a:prstGeom prst="line">
              <a:avLst/>
            </a:prstGeom>
            <a:noFill/>
            <a:ln w="12700">
              <a:solidFill>
                <a:schemeClr val="tx1"/>
              </a:solidFill>
              <a:round/>
              <a:headEnd/>
              <a:tailEnd/>
            </a:ln>
          </p:spPr>
          <p:txBody>
            <a:bodyPr/>
            <a:lstStyle/>
            <a:p>
              <a:endParaRPr lang="en-US"/>
            </a:p>
          </p:txBody>
        </p:sp>
        <p:sp>
          <p:nvSpPr>
            <p:cNvPr id="38937" name="Line 23"/>
            <p:cNvSpPr>
              <a:spLocks noChangeShapeType="1"/>
            </p:cNvSpPr>
            <p:nvPr/>
          </p:nvSpPr>
          <p:spPr bwMode="auto">
            <a:xfrm>
              <a:off x="4544" y="174"/>
              <a:ext cx="211" cy="576"/>
            </a:xfrm>
            <a:prstGeom prst="line">
              <a:avLst/>
            </a:prstGeom>
            <a:noFill/>
            <a:ln w="12700">
              <a:solidFill>
                <a:schemeClr val="tx1"/>
              </a:solidFill>
              <a:round/>
              <a:headEnd/>
              <a:tailEnd/>
            </a:ln>
          </p:spPr>
          <p:txBody>
            <a:bodyPr/>
            <a:lstStyle/>
            <a:p>
              <a:endParaRPr lang="en-US"/>
            </a:p>
          </p:txBody>
        </p:sp>
        <p:sp>
          <p:nvSpPr>
            <p:cNvPr id="38938" name="Line 24"/>
            <p:cNvSpPr>
              <a:spLocks noChangeShapeType="1"/>
            </p:cNvSpPr>
            <p:nvPr/>
          </p:nvSpPr>
          <p:spPr bwMode="auto">
            <a:xfrm>
              <a:off x="4544" y="240"/>
              <a:ext cx="339" cy="510"/>
            </a:xfrm>
            <a:prstGeom prst="line">
              <a:avLst/>
            </a:prstGeom>
            <a:noFill/>
            <a:ln w="12700">
              <a:solidFill>
                <a:schemeClr val="tx1"/>
              </a:solidFill>
              <a:round/>
              <a:headEnd/>
              <a:tailEnd/>
            </a:ln>
          </p:spPr>
          <p:txBody>
            <a:bodyPr/>
            <a:lstStyle/>
            <a:p>
              <a:endParaRPr lang="en-US"/>
            </a:p>
          </p:txBody>
        </p:sp>
        <p:sp>
          <p:nvSpPr>
            <p:cNvPr id="38939" name="Line 25"/>
            <p:cNvSpPr>
              <a:spLocks noChangeShapeType="1"/>
            </p:cNvSpPr>
            <p:nvPr/>
          </p:nvSpPr>
          <p:spPr bwMode="auto">
            <a:xfrm flipH="1">
              <a:off x="4269" y="240"/>
              <a:ext cx="275" cy="510"/>
            </a:xfrm>
            <a:prstGeom prst="line">
              <a:avLst/>
            </a:prstGeom>
            <a:noFill/>
            <a:ln w="12700">
              <a:solidFill>
                <a:schemeClr val="tx1"/>
              </a:solidFill>
              <a:round/>
              <a:headEnd/>
              <a:tailEnd/>
            </a:ln>
          </p:spPr>
          <p:txBody>
            <a:bodyPr/>
            <a:lstStyle/>
            <a:p>
              <a:endParaRPr lang="en-US"/>
            </a:p>
          </p:txBody>
        </p:sp>
      </p:grpSp>
      <p:grpSp>
        <p:nvGrpSpPr>
          <p:cNvPr id="4" name="Group 28" descr="path for getting coffe in the morning made more efficient with pipelining by rearranging item locations"/>
          <p:cNvGrpSpPr>
            <a:grpSpLocks/>
          </p:cNvGrpSpPr>
          <p:nvPr/>
        </p:nvGrpSpPr>
        <p:grpSpPr bwMode="auto">
          <a:xfrm>
            <a:off x="1120775" y="2212975"/>
            <a:ext cx="6477000" cy="3309938"/>
            <a:chOff x="706" y="1394"/>
            <a:chExt cx="4080" cy="2085"/>
          </a:xfrm>
        </p:grpSpPr>
        <p:sp>
          <p:nvSpPr>
            <p:cNvPr id="38921" name="Line 29"/>
            <p:cNvSpPr>
              <a:spLocks noChangeShapeType="1"/>
            </p:cNvSpPr>
            <p:nvPr/>
          </p:nvSpPr>
          <p:spPr bwMode="auto">
            <a:xfrm flipV="1">
              <a:off x="706" y="1394"/>
              <a:ext cx="4080" cy="2085"/>
            </a:xfrm>
            <a:prstGeom prst="line">
              <a:avLst/>
            </a:prstGeom>
            <a:noFill/>
            <a:ln w="28575">
              <a:solidFill>
                <a:srgbClr val="FF0000"/>
              </a:solidFill>
              <a:round/>
              <a:headEnd/>
              <a:tailEnd/>
            </a:ln>
          </p:spPr>
          <p:txBody>
            <a:bodyPr/>
            <a:lstStyle/>
            <a:p>
              <a:endParaRPr lang="en-US"/>
            </a:p>
          </p:txBody>
        </p:sp>
        <p:sp>
          <p:nvSpPr>
            <p:cNvPr id="38922" name="Line 30"/>
            <p:cNvSpPr>
              <a:spLocks noChangeShapeType="1"/>
            </p:cNvSpPr>
            <p:nvPr/>
          </p:nvSpPr>
          <p:spPr bwMode="auto">
            <a:xfrm flipH="1">
              <a:off x="2510" y="1394"/>
              <a:ext cx="2276" cy="0"/>
            </a:xfrm>
            <a:prstGeom prst="line">
              <a:avLst/>
            </a:prstGeom>
            <a:noFill/>
            <a:ln w="28575">
              <a:solidFill>
                <a:srgbClr val="FF0000"/>
              </a:solidFill>
              <a:round/>
              <a:headEnd/>
              <a:tailEnd/>
            </a:ln>
          </p:spPr>
          <p:txBody>
            <a:bodyPr/>
            <a:lstStyle/>
            <a:p>
              <a:endParaRPr lang="en-US"/>
            </a:p>
          </p:txBody>
        </p:sp>
        <p:grpSp>
          <p:nvGrpSpPr>
            <p:cNvPr id="5" name="Group 31"/>
            <p:cNvGrpSpPr>
              <a:grpSpLocks/>
            </p:cNvGrpSpPr>
            <p:nvPr/>
          </p:nvGrpSpPr>
          <p:grpSpPr bwMode="auto">
            <a:xfrm>
              <a:off x="706" y="1394"/>
              <a:ext cx="1804" cy="1674"/>
              <a:chOff x="706" y="1394"/>
              <a:chExt cx="1804" cy="1674"/>
            </a:xfrm>
          </p:grpSpPr>
          <p:sp>
            <p:nvSpPr>
              <p:cNvPr id="38924" name="Line 32"/>
              <p:cNvSpPr>
                <a:spLocks noChangeShapeType="1"/>
              </p:cNvSpPr>
              <p:nvPr/>
            </p:nvSpPr>
            <p:spPr bwMode="auto">
              <a:xfrm flipH="1">
                <a:off x="2120" y="1394"/>
                <a:ext cx="390" cy="173"/>
              </a:xfrm>
              <a:prstGeom prst="line">
                <a:avLst/>
              </a:prstGeom>
              <a:noFill/>
              <a:ln w="28575">
                <a:solidFill>
                  <a:srgbClr val="FF0000"/>
                </a:solidFill>
                <a:round/>
                <a:headEnd/>
                <a:tailEnd/>
              </a:ln>
            </p:spPr>
            <p:txBody>
              <a:bodyPr/>
              <a:lstStyle/>
              <a:p>
                <a:endParaRPr lang="en-US"/>
              </a:p>
            </p:txBody>
          </p:sp>
          <p:sp>
            <p:nvSpPr>
              <p:cNvPr id="38925" name="Line 33"/>
              <p:cNvSpPr>
                <a:spLocks noChangeShapeType="1"/>
              </p:cNvSpPr>
              <p:nvPr/>
            </p:nvSpPr>
            <p:spPr bwMode="auto">
              <a:xfrm>
                <a:off x="2120" y="1567"/>
                <a:ext cx="0" cy="943"/>
              </a:xfrm>
              <a:prstGeom prst="line">
                <a:avLst/>
              </a:prstGeom>
              <a:noFill/>
              <a:ln w="28575">
                <a:solidFill>
                  <a:srgbClr val="FF0000"/>
                </a:solidFill>
                <a:round/>
                <a:headEnd/>
                <a:tailEnd/>
              </a:ln>
            </p:spPr>
            <p:txBody>
              <a:bodyPr/>
              <a:lstStyle/>
              <a:p>
                <a:endParaRPr lang="en-US"/>
              </a:p>
            </p:txBody>
          </p:sp>
          <p:sp>
            <p:nvSpPr>
              <p:cNvPr id="38926" name="Line 34"/>
              <p:cNvSpPr>
                <a:spLocks noChangeShapeType="1"/>
              </p:cNvSpPr>
              <p:nvPr/>
            </p:nvSpPr>
            <p:spPr bwMode="auto">
              <a:xfrm flipH="1">
                <a:off x="1315" y="2510"/>
                <a:ext cx="805" cy="558"/>
              </a:xfrm>
              <a:prstGeom prst="line">
                <a:avLst/>
              </a:prstGeom>
              <a:noFill/>
              <a:ln w="28575">
                <a:solidFill>
                  <a:srgbClr val="FF0000"/>
                </a:solidFill>
                <a:round/>
                <a:headEnd/>
                <a:tailEnd/>
              </a:ln>
            </p:spPr>
            <p:txBody>
              <a:bodyPr/>
              <a:lstStyle/>
              <a:p>
                <a:endParaRPr lang="en-US"/>
              </a:p>
            </p:txBody>
          </p:sp>
          <p:sp>
            <p:nvSpPr>
              <p:cNvPr id="38927" name="Line 35"/>
              <p:cNvSpPr>
                <a:spLocks noChangeShapeType="1"/>
              </p:cNvSpPr>
              <p:nvPr/>
            </p:nvSpPr>
            <p:spPr bwMode="auto">
              <a:xfrm flipH="1">
                <a:off x="706" y="3068"/>
                <a:ext cx="609" cy="0"/>
              </a:xfrm>
              <a:prstGeom prst="line">
                <a:avLst/>
              </a:prstGeom>
              <a:noFill/>
              <a:ln w="28575">
                <a:solidFill>
                  <a:srgbClr val="FF0000"/>
                </a:solidFill>
                <a:round/>
                <a:headEnd/>
                <a:tailEnd/>
              </a:ln>
            </p:spPr>
            <p:txBody>
              <a:bodyPr/>
              <a:lstStyle/>
              <a:p>
                <a:endParaRPr lang="en-US"/>
              </a:p>
            </p:txBody>
          </p:sp>
        </p:gr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ctrTitle"/>
          </p:nvPr>
        </p:nvSpPr>
        <p:spPr>
          <a:xfrm>
            <a:off x="685800" y="2768600"/>
            <a:ext cx="7772400" cy="1470025"/>
          </a:xfrm>
        </p:spPr>
        <p:txBody>
          <a:bodyPr/>
          <a:lstStyle/>
          <a:p>
            <a:pPr algn="ctr"/>
            <a:r>
              <a:rPr lang="en-US" sz="4000" smtClean="0"/>
              <a:t>Computational Thinking at NSF</a:t>
            </a:r>
            <a:endParaRPr lang="en-US" sz="4000" b="1"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4F197300-60BD-466D-94B6-BBEBE5FA5204}" type="slidenum">
              <a:rPr lang="en-US"/>
              <a:pPr/>
              <a:t>27</a:t>
            </a:fld>
            <a:endParaRPr lang="en-US" sz="1400"/>
          </a:p>
        </p:txBody>
      </p:sp>
      <p:sp>
        <p:nvSpPr>
          <p:cNvPr id="7" name="Date Placeholder 4"/>
          <p:cNvSpPr>
            <a:spLocks noGrp="1"/>
          </p:cNvSpPr>
          <p:nvPr>
            <p:ph type="dt" sz="half" idx="11"/>
          </p:nvPr>
        </p:nvSpPr>
        <p:spPr/>
        <p:txBody>
          <a:bodyPr/>
          <a:lstStyle/>
          <a:p>
            <a:r>
              <a:rPr lang="en-US"/>
              <a:t>CISE AC</a:t>
            </a:r>
          </a:p>
        </p:txBody>
      </p:sp>
      <p:sp>
        <p:nvSpPr>
          <p:cNvPr id="8" name="Footer Placeholder 5"/>
          <p:cNvSpPr>
            <a:spLocks noGrp="1"/>
          </p:cNvSpPr>
          <p:nvPr>
            <p:ph type="ftr" sz="quarter" idx="12"/>
          </p:nvPr>
        </p:nvSpPr>
        <p:spPr/>
        <p:txBody>
          <a:bodyPr/>
          <a:lstStyle/>
          <a:p>
            <a:r>
              <a:rPr lang="en-US"/>
              <a:t>Jeannette M. Wing</a:t>
            </a:r>
          </a:p>
        </p:txBody>
      </p:sp>
      <p:sp>
        <p:nvSpPr>
          <p:cNvPr id="1475586" name="Rectangle 2"/>
          <p:cNvSpPr>
            <a:spLocks noGrp="1" noChangeArrowheads="1"/>
          </p:cNvSpPr>
          <p:nvPr>
            <p:ph type="title"/>
          </p:nvPr>
        </p:nvSpPr>
        <p:spPr/>
        <p:txBody>
          <a:bodyPr/>
          <a:lstStyle/>
          <a:p>
            <a:r>
              <a:rPr lang="en-US" sz="2800"/>
              <a:t>CDI: Cyber-Enabled Discovery and Innovation</a:t>
            </a:r>
          </a:p>
        </p:txBody>
      </p:sp>
      <p:sp>
        <p:nvSpPr>
          <p:cNvPr id="1475587" name="Rectangle 3"/>
          <p:cNvSpPr>
            <a:spLocks noGrp="1" noChangeArrowheads="1"/>
          </p:cNvSpPr>
          <p:nvPr>
            <p:ph type="body" idx="1"/>
          </p:nvPr>
        </p:nvSpPr>
        <p:spPr>
          <a:xfrm>
            <a:off x="0" y="1111250"/>
            <a:ext cx="8832850" cy="5419725"/>
          </a:xfrm>
          <a:noFill/>
        </p:spPr>
        <p:txBody>
          <a:bodyPr/>
          <a:lstStyle/>
          <a:p>
            <a:pPr marL="381000" indent="-381000" algn="ctr">
              <a:buFontTx/>
              <a:buNone/>
            </a:pPr>
            <a:endParaRPr lang="en-US" dirty="0"/>
          </a:p>
          <a:p>
            <a:pPr marL="381000" indent="-381000" algn="ctr">
              <a:buFontTx/>
              <a:buNone/>
            </a:pPr>
            <a:endParaRPr lang="en-US" dirty="0"/>
          </a:p>
          <a:p>
            <a:pPr marL="381000" indent="-381000"/>
            <a:r>
              <a:rPr lang="en-US" dirty="0"/>
              <a:t>Paradigm shift</a:t>
            </a:r>
          </a:p>
          <a:p>
            <a:pPr marL="800100" lvl="1" indent="-342900"/>
            <a:r>
              <a:rPr lang="en-US" dirty="0"/>
              <a:t>Not just </a:t>
            </a:r>
            <a:r>
              <a:rPr lang="en-US" dirty="0" err="1"/>
              <a:t>computing’s</a:t>
            </a:r>
            <a:r>
              <a:rPr lang="en-US" dirty="0">
                <a:solidFill>
                  <a:schemeClr val="hlink"/>
                </a:solidFill>
              </a:rPr>
              <a:t> metal tools</a:t>
            </a:r>
            <a:r>
              <a:rPr lang="en-US" dirty="0"/>
              <a:t> (transistors and wires) but also our </a:t>
            </a:r>
            <a:r>
              <a:rPr lang="en-US" dirty="0">
                <a:solidFill>
                  <a:schemeClr val="hlink"/>
                </a:solidFill>
              </a:rPr>
              <a:t>mental tools</a:t>
            </a:r>
            <a:r>
              <a:rPr lang="en-US" dirty="0"/>
              <a:t> (abstractions and methods</a:t>
            </a:r>
            <a:r>
              <a:rPr lang="en-US" dirty="0" smtClean="0"/>
              <a:t>)</a:t>
            </a:r>
            <a:endParaRPr lang="en-US" dirty="0"/>
          </a:p>
          <a:p>
            <a:pPr marL="381000" indent="-381000"/>
            <a:r>
              <a:rPr lang="en-US" dirty="0"/>
              <a:t>It’s about </a:t>
            </a:r>
            <a:r>
              <a:rPr lang="en-US" dirty="0">
                <a:solidFill>
                  <a:schemeClr val="hlink"/>
                </a:solidFill>
              </a:rPr>
              <a:t>partnerships</a:t>
            </a:r>
            <a:r>
              <a:rPr lang="en-US" dirty="0">
                <a:solidFill>
                  <a:srgbClr val="FF0000"/>
                </a:solidFill>
              </a:rPr>
              <a:t> </a:t>
            </a:r>
            <a:r>
              <a:rPr lang="en-US" dirty="0"/>
              <a:t>and</a:t>
            </a:r>
            <a:r>
              <a:rPr lang="en-US" dirty="0">
                <a:solidFill>
                  <a:srgbClr val="FF0000"/>
                </a:solidFill>
              </a:rPr>
              <a:t> </a:t>
            </a:r>
            <a:r>
              <a:rPr lang="en-US" dirty="0">
                <a:solidFill>
                  <a:schemeClr val="hlink"/>
                </a:solidFill>
              </a:rPr>
              <a:t>transformative research</a:t>
            </a:r>
            <a:r>
              <a:rPr lang="en-US" dirty="0"/>
              <a:t>.</a:t>
            </a:r>
          </a:p>
          <a:p>
            <a:pPr marL="800100" lvl="1" indent="-342900"/>
            <a:r>
              <a:rPr lang="en-US" dirty="0"/>
              <a:t>To innovate in/innovatively use </a:t>
            </a:r>
            <a:r>
              <a:rPr lang="en-US" i="1" dirty="0"/>
              <a:t>computational thinking</a:t>
            </a:r>
            <a:r>
              <a:rPr lang="en-US" dirty="0"/>
              <a:t>; and</a:t>
            </a:r>
          </a:p>
          <a:p>
            <a:pPr marL="800100" lvl="1" indent="-342900"/>
            <a:r>
              <a:rPr lang="en-US" dirty="0"/>
              <a:t>To advance </a:t>
            </a:r>
            <a:r>
              <a:rPr lang="en-US" dirty="0">
                <a:solidFill>
                  <a:schemeClr val="hlink"/>
                </a:solidFill>
              </a:rPr>
              <a:t>more than one</a:t>
            </a:r>
            <a:r>
              <a:rPr lang="en-US" dirty="0"/>
              <a:t> science/engineering discipline</a:t>
            </a:r>
            <a:r>
              <a:rPr lang="en-US" dirty="0" smtClean="0"/>
              <a:t>.</a:t>
            </a:r>
            <a:endParaRPr lang="en-US" dirty="0"/>
          </a:p>
          <a:p>
            <a:pPr marL="381000" indent="-381000"/>
            <a:r>
              <a:rPr lang="en-US" dirty="0"/>
              <a:t>Investments by all directorates and offices</a:t>
            </a:r>
          </a:p>
          <a:p>
            <a:pPr marL="800100" lvl="1" indent="-342900"/>
            <a:r>
              <a:rPr lang="en-US" dirty="0"/>
              <a:t>FY08: $48M, 1800 Letters of Intent, 1300 Preliminary Proposals, 200 Full Proposals, 36 Awards</a:t>
            </a:r>
          </a:p>
          <a:p>
            <a:pPr marL="800100" lvl="1" indent="-342900"/>
            <a:r>
              <a:rPr lang="en-US" dirty="0"/>
              <a:t>FY09: $63M+, 830 </a:t>
            </a:r>
            <a:r>
              <a:rPr lang="en-US" dirty="0" smtClean="0"/>
              <a:t>Preliminary </a:t>
            </a:r>
            <a:r>
              <a:rPr lang="en-US" dirty="0"/>
              <a:t>Proposals, 283 Full Proposals, 53+ </a:t>
            </a:r>
            <a:r>
              <a:rPr lang="en-US" dirty="0" smtClean="0"/>
              <a:t>Awards</a:t>
            </a:r>
          </a:p>
          <a:p>
            <a:pPr marL="800100" lvl="1" indent="-342900"/>
            <a:r>
              <a:rPr lang="en-US" dirty="0" smtClean="0">
                <a:sym typeface="Symbol" pitchFamily="18" charset="2"/>
              </a:rPr>
              <a:t>FY10: 320 Full Proposals, … holding panels now ….</a:t>
            </a:r>
          </a:p>
          <a:p>
            <a:pPr marL="800100" lvl="1" indent="-342900"/>
            <a:r>
              <a:rPr lang="en-US" dirty="0" smtClean="0">
                <a:sym typeface="Symbol" pitchFamily="18" charset="2"/>
              </a:rPr>
              <a:t>FY11 President’s Request: &gt; $100M</a:t>
            </a:r>
            <a:endParaRPr lang="en-US" dirty="0">
              <a:sym typeface="Symbol" pitchFamily="18" charset="2"/>
            </a:endParaRPr>
          </a:p>
        </p:txBody>
      </p:sp>
      <p:sp>
        <p:nvSpPr>
          <p:cNvPr id="1475588" name="Text Box 4"/>
          <p:cNvSpPr txBox="1">
            <a:spLocks noChangeArrowheads="1"/>
          </p:cNvSpPr>
          <p:nvPr/>
        </p:nvSpPr>
        <p:spPr bwMode="auto">
          <a:xfrm>
            <a:off x="1370012" y="1114425"/>
            <a:ext cx="6151249" cy="396875"/>
          </a:xfrm>
          <a:prstGeom prst="rect">
            <a:avLst/>
          </a:prstGeom>
          <a:solidFill>
            <a:srgbClr val="FFFF00"/>
          </a:solidFill>
          <a:ln w="9525">
            <a:noFill/>
            <a:miter lim="800000"/>
            <a:headEnd/>
            <a:tailEnd/>
          </a:ln>
          <a:effectLst/>
        </p:spPr>
        <p:txBody>
          <a:bodyPr wrap="square">
            <a:spAutoFit/>
          </a:bodyPr>
          <a:lstStyle/>
          <a:p>
            <a:r>
              <a:rPr lang="en-US" sz="2000" dirty="0"/>
              <a:t>Computational Thinking for Science and Engineering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5D2A2ABE-A309-4932-8BD5-B70F4E22A0DD}" type="slidenum">
              <a:rPr lang="en-US"/>
              <a:pPr>
                <a:defRPr/>
              </a:pPr>
              <a:t>28</a:t>
            </a:fld>
            <a:endParaRPr lang="en-US" sz="1400"/>
          </a:p>
        </p:txBody>
      </p:sp>
      <p:sp>
        <p:nvSpPr>
          <p:cNvPr id="7" name="Date Placeholder 5"/>
          <p:cNvSpPr>
            <a:spLocks noGrp="1"/>
          </p:cNvSpPr>
          <p:nvPr>
            <p:ph type="dt" sz="quarter" idx="11"/>
          </p:nvPr>
        </p:nvSpPr>
        <p:spPr/>
        <p:txBody>
          <a:bodyPr/>
          <a:lstStyle/>
          <a:p>
            <a:pPr>
              <a:defRPr/>
            </a:pPr>
            <a:r>
              <a:rPr lang="en-US"/>
              <a:t>Computational Thinking</a:t>
            </a:r>
          </a:p>
        </p:txBody>
      </p:sp>
      <p:sp>
        <p:nvSpPr>
          <p:cNvPr id="8" name="Footer Placeholder 6"/>
          <p:cNvSpPr>
            <a:spLocks noGrp="1"/>
          </p:cNvSpPr>
          <p:nvPr>
            <p:ph type="ftr" sz="quarter" idx="12"/>
          </p:nvPr>
        </p:nvSpPr>
        <p:spPr/>
        <p:txBody>
          <a:bodyPr/>
          <a:lstStyle/>
          <a:p>
            <a:pPr>
              <a:defRPr/>
            </a:pPr>
            <a:r>
              <a:rPr lang="en-US"/>
              <a:t>Jeannette M. Wing</a:t>
            </a:r>
          </a:p>
        </p:txBody>
      </p:sp>
      <p:sp>
        <p:nvSpPr>
          <p:cNvPr id="87044" name="Rectangle 2"/>
          <p:cNvSpPr>
            <a:spLocks noGrp="1" noChangeArrowheads="1"/>
          </p:cNvSpPr>
          <p:nvPr>
            <p:ph type="title"/>
          </p:nvPr>
        </p:nvSpPr>
        <p:spPr/>
        <p:txBody>
          <a:bodyPr/>
          <a:lstStyle/>
          <a:p>
            <a:r>
              <a:rPr lang="en-US" smtClean="0"/>
              <a:t>Range of Disciplines in CDI Awards</a:t>
            </a:r>
          </a:p>
        </p:txBody>
      </p:sp>
      <p:sp>
        <p:nvSpPr>
          <p:cNvPr id="87045" name="Rectangle 3"/>
          <p:cNvSpPr>
            <a:spLocks noGrp="1" noChangeArrowheads="1"/>
          </p:cNvSpPr>
          <p:nvPr>
            <p:ph type="body" sz="half" idx="1"/>
          </p:nvPr>
        </p:nvSpPr>
        <p:spPr/>
        <p:txBody>
          <a:bodyPr/>
          <a:lstStyle/>
          <a:p>
            <a:r>
              <a:rPr lang="en-US" sz="1800" smtClean="0"/>
              <a:t>Aerospace engineering</a:t>
            </a:r>
          </a:p>
          <a:p>
            <a:r>
              <a:rPr lang="en-US" sz="1800" smtClean="0"/>
              <a:t>Astrophysics and cosmology</a:t>
            </a:r>
          </a:p>
          <a:p>
            <a:r>
              <a:rPr lang="en-US" sz="1800" smtClean="0"/>
              <a:t>Atmospheric sciences</a:t>
            </a:r>
          </a:p>
          <a:p>
            <a:r>
              <a:rPr lang="en-US" sz="1800" smtClean="0"/>
              <a:t>Biochemistry</a:t>
            </a:r>
          </a:p>
          <a:p>
            <a:r>
              <a:rPr lang="en-US" sz="1800" smtClean="0"/>
              <a:t>Biomaterials</a:t>
            </a:r>
          </a:p>
          <a:p>
            <a:r>
              <a:rPr lang="en-US" sz="1800" smtClean="0"/>
              <a:t>Biophysics</a:t>
            </a:r>
          </a:p>
          <a:p>
            <a:r>
              <a:rPr lang="en-US" sz="1800" smtClean="0"/>
              <a:t>Chemical engineering</a:t>
            </a:r>
          </a:p>
          <a:p>
            <a:r>
              <a:rPr lang="en-US" sz="1800" smtClean="0"/>
              <a:t>Civil engineering</a:t>
            </a:r>
          </a:p>
          <a:p>
            <a:r>
              <a:rPr lang="en-US" sz="1800" smtClean="0"/>
              <a:t>Communications science and engineering</a:t>
            </a:r>
          </a:p>
          <a:p>
            <a:r>
              <a:rPr lang="en-US" sz="1800" smtClean="0"/>
              <a:t>Computer science</a:t>
            </a:r>
          </a:p>
          <a:p>
            <a:r>
              <a:rPr lang="en-US" sz="1800" smtClean="0"/>
              <a:t>Cosmology</a:t>
            </a:r>
          </a:p>
          <a:p>
            <a:r>
              <a:rPr lang="en-US" sz="1800" smtClean="0"/>
              <a:t>Ecosystems</a:t>
            </a:r>
          </a:p>
          <a:p>
            <a:r>
              <a:rPr lang="en-US" sz="1800" smtClean="0"/>
              <a:t>Genomics</a:t>
            </a:r>
          </a:p>
          <a:p>
            <a:r>
              <a:rPr lang="en-US" sz="1800" smtClean="0"/>
              <a:t>Geosciences</a:t>
            </a:r>
          </a:p>
          <a:p>
            <a:endParaRPr lang="en-US" sz="1800" smtClean="0"/>
          </a:p>
        </p:txBody>
      </p:sp>
      <p:sp>
        <p:nvSpPr>
          <p:cNvPr id="87046" name="Rectangle 4"/>
          <p:cNvSpPr>
            <a:spLocks noGrp="1" noChangeArrowheads="1"/>
          </p:cNvSpPr>
          <p:nvPr>
            <p:ph type="body" sz="half" idx="2"/>
          </p:nvPr>
        </p:nvSpPr>
        <p:spPr/>
        <p:txBody>
          <a:bodyPr/>
          <a:lstStyle/>
          <a:p>
            <a:r>
              <a:rPr lang="en-US" sz="1800" smtClean="0"/>
              <a:t>Linguistics</a:t>
            </a:r>
          </a:p>
          <a:p>
            <a:r>
              <a:rPr lang="en-US" sz="1800" smtClean="0"/>
              <a:t>Materials engineering</a:t>
            </a:r>
          </a:p>
          <a:p>
            <a:r>
              <a:rPr lang="en-US" sz="1800" smtClean="0"/>
              <a:t>Mathematics</a:t>
            </a:r>
          </a:p>
          <a:p>
            <a:r>
              <a:rPr lang="en-US" sz="1800" smtClean="0"/>
              <a:t>Mechanical engineering</a:t>
            </a:r>
          </a:p>
          <a:p>
            <a:r>
              <a:rPr lang="en-US" sz="1800" smtClean="0"/>
              <a:t>Molecular biology</a:t>
            </a:r>
          </a:p>
          <a:p>
            <a:r>
              <a:rPr lang="en-US" sz="1800" smtClean="0"/>
              <a:t>Nanocomputing</a:t>
            </a:r>
          </a:p>
          <a:p>
            <a:r>
              <a:rPr lang="en-US" sz="1800" smtClean="0"/>
              <a:t>Neuroscience</a:t>
            </a:r>
          </a:p>
          <a:p>
            <a:r>
              <a:rPr lang="en-US" sz="1800" smtClean="0"/>
              <a:t>Proteomics</a:t>
            </a:r>
          </a:p>
          <a:p>
            <a:r>
              <a:rPr lang="en-US" sz="1800" smtClean="0"/>
              <a:t>Robotics</a:t>
            </a:r>
          </a:p>
          <a:p>
            <a:r>
              <a:rPr lang="en-US" sz="1800" smtClean="0"/>
              <a:t>Social sciences</a:t>
            </a:r>
          </a:p>
          <a:p>
            <a:r>
              <a:rPr lang="en-US" sz="1800" smtClean="0"/>
              <a:t>Statistics</a:t>
            </a:r>
          </a:p>
          <a:p>
            <a:r>
              <a:rPr lang="en-US" sz="1800" smtClean="0"/>
              <a:t>Statistical physics</a:t>
            </a:r>
          </a:p>
          <a:p>
            <a:r>
              <a:rPr lang="en-US" sz="1800" smtClean="0"/>
              <a:t>Sustainability</a:t>
            </a:r>
          </a:p>
          <a:p>
            <a:r>
              <a:rPr lang="en-US" sz="1800" smtClean="0"/>
              <a:t>…</a:t>
            </a:r>
          </a:p>
        </p:txBody>
      </p:sp>
      <p:sp>
        <p:nvSpPr>
          <p:cNvPr id="1362949" name="Text Box 5"/>
          <p:cNvSpPr txBox="1">
            <a:spLocks noChangeArrowheads="1"/>
          </p:cNvSpPr>
          <p:nvPr/>
        </p:nvSpPr>
        <p:spPr bwMode="auto">
          <a:xfrm>
            <a:off x="2549525" y="6124575"/>
            <a:ext cx="3852863" cy="366713"/>
          </a:xfrm>
          <a:prstGeom prst="rect">
            <a:avLst/>
          </a:prstGeom>
          <a:solidFill>
            <a:srgbClr val="FFFF00"/>
          </a:solidFill>
          <a:ln w="9525">
            <a:noFill/>
            <a:miter lim="800000"/>
            <a:headEnd/>
            <a:tailEnd/>
          </a:ln>
        </p:spPr>
        <p:txBody>
          <a:bodyPr wrap="none">
            <a:spAutoFit/>
          </a:bodyPr>
          <a:lstStyle/>
          <a:p>
            <a:pPr eaLnBrk="0" hangingPunct="0"/>
            <a:r>
              <a:rPr lang="en-US">
                <a:latin typeface="Calibri" pitchFamily="34" charset="0"/>
              </a:rPr>
              <a:t>… advances via Computational Thinking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3"/>
          <p:cNvSpPr>
            <a:spLocks noGrp="1"/>
          </p:cNvSpPr>
          <p:nvPr>
            <p:ph type="sldNum" sz="quarter" idx="10"/>
          </p:nvPr>
        </p:nvSpPr>
        <p:spPr/>
        <p:txBody>
          <a:bodyPr/>
          <a:lstStyle/>
          <a:p>
            <a:pPr>
              <a:defRPr/>
            </a:pPr>
            <a:fld id="{8FB8865A-C872-473A-9601-E0E206435BA5}" type="slidenum">
              <a:rPr lang="en-US"/>
              <a:pPr>
                <a:defRPr/>
              </a:pPr>
              <a:t>29</a:t>
            </a:fld>
            <a:endParaRPr lang="en-US" sz="1400"/>
          </a:p>
        </p:txBody>
      </p:sp>
      <p:sp>
        <p:nvSpPr>
          <p:cNvPr id="54" name="Date Placeholder 4"/>
          <p:cNvSpPr>
            <a:spLocks noGrp="1"/>
          </p:cNvSpPr>
          <p:nvPr>
            <p:ph type="dt" sz="quarter" idx="11"/>
          </p:nvPr>
        </p:nvSpPr>
        <p:spPr/>
        <p:txBody>
          <a:bodyPr/>
          <a:lstStyle/>
          <a:p>
            <a:pPr>
              <a:defRPr/>
            </a:pPr>
            <a:r>
              <a:rPr lang="en-US"/>
              <a:t>CT &amp; TC</a:t>
            </a:r>
          </a:p>
        </p:txBody>
      </p:sp>
      <p:sp>
        <p:nvSpPr>
          <p:cNvPr id="55" name="Footer Placeholder 5"/>
          <p:cNvSpPr>
            <a:spLocks noGrp="1"/>
          </p:cNvSpPr>
          <p:nvPr>
            <p:ph type="ftr" sz="quarter" idx="12"/>
          </p:nvPr>
        </p:nvSpPr>
        <p:spPr/>
        <p:txBody>
          <a:bodyPr/>
          <a:lstStyle/>
          <a:p>
            <a:pPr>
              <a:defRPr/>
            </a:pPr>
            <a:r>
              <a:rPr lang="en-US"/>
              <a:t>Jeannette M. Wing</a:t>
            </a:r>
          </a:p>
        </p:txBody>
      </p:sp>
      <p:sp>
        <p:nvSpPr>
          <p:cNvPr id="44037" name="Rectangle 2"/>
          <p:cNvSpPr>
            <a:spLocks noGrp="1" noChangeArrowheads="1"/>
          </p:cNvSpPr>
          <p:nvPr>
            <p:ph type="title"/>
          </p:nvPr>
        </p:nvSpPr>
        <p:spPr/>
        <p:txBody>
          <a:bodyPr/>
          <a:lstStyle/>
          <a:p>
            <a:pPr algn="ctr"/>
            <a:r>
              <a:rPr lang="en-US" smtClean="0"/>
              <a:t>C.T. in Education: National Efforts</a:t>
            </a:r>
            <a:endParaRPr lang="en-US" smtClean="0">
              <a:solidFill>
                <a:schemeClr val="hlink"/>
              </a:solidFill>
            </a:endParaRPr>
          </a:p>
        </p:txBody>
      </p:sp>
      <p:sp>
        <p:nvSpPr>
          <p:cNvPr id="44038" name="Text Box 42"/>
          <p:cNvSpPr txBox="1">
            <a:spLocks noChangeArrowheads="1"/>
          </p:cNvSpPr>
          <p:nvPr/>
        </p:nvSpPr>
        <p:spPr bwMode="auto">
          <a:xfrm>
            <a:off x="6376988" y="4322763"/>
            <a:ext cx="2767012" cy="2463800"/>
          </a:xfrm>
          <a:prstGeom prst="rect">
            <a:avLst/>
          </a:prstGeom>
          <a:noFill/>
          <a:ln w="9525">
            <a:noFill/>
            <a:miter lim="800000"/>
            <a:headEnd/>
            <a:tailEnd/>
          </a:ln>
        </p:spPr>
        <p:txBody>
          <a:bodyPr>
            <a:spAutoFit/>
          </a:bodyPr>
          <a:lstStyle/>
          <a:p>
            <a:r>
              <a:rPr lang="en-US" sz="1400" u="sng">
                <a:latin typeface="Calibri" pitchFamily="34" charset="0"/>
              </a:rPr>
              <a:t>CSTB “CT for Everyone” Steering Committee</a:t>
            </a:r>
          </a:p>
          <a:p>
            <a:pPr>
              <a:buFontTx/>
              <a:buChar char="•"/>
            </a:pPr>
            <a:r>
              <a:rPr lang="en-US" sz="1400">
                <a:latin typeface="Calibri" pitchFamily="34" charset="0"/>
              </a:rPr>
              <a:t> Marcia Linn, Berkeley</a:t>
            </a:r>
          </a:p>
          <a:p>
            <a:pPr>
              <a:buFontTx/>
              <a:buChar char="•"/>
            </a:pPr>
            <a:r>
              <a:rPr lang="en-US" sz="1400">
                <a:latin typeface="Calibri" pitchFamily="34" charset="0"/>
              </a:rPr>
              <a:t> Al Aho, Columbia</a:t>
            </a:r>
          </a:p>
          <a:p>
            <a:pPr>
              <a:buFontTx/>
              <a:buChar char="•"/>
            </a:pPr>
            <a:r>
              <a:rPr lang="en-US" sz="1400">
                <a:latin typeface="Calibri" pitchFamily="34" charset="0"/>
              </a:rPr>
              <a:t> Brian Blake, Georgetown</a:t>
            </a:r>
          </a:p>
          <a:p>
            <a:pPr>
              <a:buFontTx/>
              <a:buChar char="•"/>
            </a:pPr>
            <a:r>
              <a:rPr lang="en-US" sz="1400">
                <a:latin typeface="Calibri" pitchFamily="34" charset="0"/>
              </a:rPr>
              <a:t> Bob Constable, Cornell</a:t>
            </a:r>
          </a:p>
          <a:p>
            <a:pPr>
              <a:buFontTx/>
              <a:buChar char="•"/>
            </a:pPr>
            <a:r>
              <a:rPr lang="en-US" sz="1400">
                <a:latin typeface="Calibri" pitchFamily="34" charset="0"/>
              </a:rPr>
              <a:t> Yasmin Kafai, U Penn</a:t>
            </a:r>
          </a:p>
          <a:p>
            <a:pPr>
              <a:buFontTx/>
              <a:buChar char="•"/>
            </a:pPr>
            <a:r>
              <a:rPr lang="en-US" sz="1400">
                <a:latin typeface="Calibri" pitchFamily="34" charset="0"/>
              </a:rPr>
              <a:t> Janet Kolodner, Georgia Tech</a:t>
            </a:r>
          </a:p>
          <a:p>
            <a:pPr>
              <a:buFontTx/>
              <a:buChar char="•"/>
            </a:pPr>
            <a:r>
              <a:rPr lang="en-US" sz="1400">
                <a:latin typeface="Calibri" pitchFamily="34" charset="0"/>
              </a:rPr>
              <a:t> Larry Snyder, U Washington</a:t>
            </a:r>
          </a:p>
          <a:p>
            <a:pPr>
              <a:buFontTx/>
              <a:buChar char="•"/>
            </a:pPr>
            <a:r>
              <a:rPr lang="en-US" sz="1400">
                <a:latin typeface="Calibri" pitchFamily="34" charset="0"/>
              </a:rPr>
              <a:t> Uri Wilensky, Northwestern</a:t>
            </a:r>
          </a:p>
          <a:p>
            <a:endParaRPr lang="en-US" sz="1600">
              <a:latin typeface="Calibri" pitchFamily="34" charset="0"/>
            </a:endParaRPr>
          </a:p>
        </p:txBody>
      </p:sp>
      <p:grpSp>
        <p:nvGrpSpPr>
          <p:cNvPr id="2" name="Group 51" descr="diagram of Computational Thinking cloud relationships"/>
          <p:cNvGrpSpPr>
            <a:grpSpLocks/>
          </p:cNvGrpSpPr>
          <p:nvPr/>
        </p:nvGrpSpPr>
        <p:grpSpPr bwMode="auto">
          <a:xfrm>
            <a:off x="903288" y="1019175"/>
            <a:ext cx="8108950" cy="4708525"/>
            <a:chOff x="903288" y="1019175"/>
            <a:chExt cx="8108950" cy="4708525"/>
          </a:xfrm>
        </p:grpSpPr>
        <p:sp>
          <p:nvSpPr>
            <p:cNvPr id="44040" name="Oval 4"/>
            <p:cNvSpPr>
              <a:spLocks noChangeArrowheads="1"/>
            </p:cNvSpPr>
            <p:nvPr/>
          </p:nvSpPr>
          <p:spPr bwMode="auto">
            <a:xfrm>
              <a:off x="3162300" y="1055688"/>
              <a:ext cx="2162175" cy="1360487"/>
            </a:xfrm>
            <a:prstGeom prst="ellipse">
              <a:avLst/>
            </a:prstGeom>
            <a:noFill/>
            <a:ln w="9525">
              <a:solidFill>
                <a:schemeClr val="tx1"/>
              </a:solidFill>
              <a:round/>
              <a:headEnd/>
              <a:tailEnd/>
            </a:ln>
          </p:spPr>
          <p:txBody>
            <a:bodyPr wrap="none" anchor="ctr"/>
            <a:lstStyle/>
            <a:p>
              <a:endParaRPr lang="en-US"/>
            </a:p>
          </p:txBody>
        </p:sp>
        <p:sp>
          <p:nvSpPr>
            <p:cNvPr id="44041" name="Text Box 5"/>
            <p:cNvSpPr txBox="1">
              <a:spLocks noChangeArrowheads="1"/>
            </p:cNvSpPr>
            <p:nvPr/>
          </p:nvSpPr>
          <p:spPr bwMode="auto">
            <a:xfrm>
              <a:off x="3632200" y="1409700"/>
              <a:ext cx="1265238" cy="641350"/>
            </a:xfrm>
            <a:prstGeom prst="rect">
              <a:avLst/>
            </a:prstGeom>
            <a:noFill/>
            <a:ln w="9525">
              <a:noFill/>
              <a:miter lim="800000"/>
              <a:headEnd/>
              <a:tailEnd/>
            </a:ln>
          </p:spPr>
          <p:txBody>
            <a:bodyPr wrap="none">
              <a:spAutoFit/>
            </a:bodyPr>
            <a:lstStyle/>
            <a:p>
              <a:r>
                <a:rPr lang="en-US">
                  <a:latin typeface="Calibri" pitchFamily="34" charset="0"/>
                </a:rPr>
                <a:t>Computing</a:t>
              </a:r>
              <a:br>
                <a:rPr lang="en-US">
                  <a:latin typeface="Calibri" pitchFamily="34" charset="0"/>
                </a:rPr>
              </a:br>
              <a:r>
                <a:rPr lang="en-US">
                  <a:latin typeface="Calibri" pitchFamily="34" charset="0"/>
                </a:rPr>
                <a:t>Community</a:t>
              </a:r>
            </a:p>
          </p:txBody>
        </p:sp>
        <p:sp>
          <p:nvSpPr>
            <p:cNvPr id="61" name="Cloud"/>
            <p:cNvSpPr>
              <a:spLocks noChangeAspect="1" noEditPoints="1" noChangeArrowheads="1"/>
            </p:cNvSpPr>
            <p:nvPr/>
          </p:nvSpPr>
          <p:spPr bwMode="auto">
            <a:xfrm>
              <a:off x="2768600" y="2760663"/>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latin typeface="Calibri" pitchFamily="34" charset="0"/>
              </a:endParaRPr>
            </a:p>
            <a:p>
              <a:pPr>
                <a:defRPr/>
              </a:pPr>
              <a:r>
                <a:rPr lang="en-US">
                  <a:latin typeface="Calibri" pitchFamily="34" charset="0"/>
                </a:rPr>
                <a:t>Computational</a:t>
              </a:r>
              <a:br>
                <a:rPr lang="en-US">
                  <a:latin typeface="Calibri" pitchFamily="34" charset="0"/>
                </a:rPr>
              </a:br>
              <a:r>
                <a:rPr lang="en-US">
                  <a:latin typeface="Calibri" pitchFamily="34" charset="0"/>
                </a:rPr>
                <a:t>     Thinking</a:t>
              </a:r>
            </a:p>
          </p:txBody>
        </p:sp>
        <p:grpSp>
          <p:nvGrpSpPr>
            <p:cNvPr id="3" name="Group 45"/>
            <p:cNvGrpSpPr>
              <a:grpSpLocks/>
            </p:cNvGrpSpPr>
            <p:nvPr/>
          </p:nvGrpSpPr>
          <p:grpSpPr bwMode="auto">
            <a:xfrm>
              <a:off x="903288" y="2687641"/>
              <a:ext cx="1865311" cy="792163"/>
              <a:chOff x="569" y="1693"/>
              <a:chExt cx="1175" cy="499"/>
            </a:xfrm>
          </p:grpSpPr>
          <p:sp>
            <p:nvSpPr>
              <p:cNvPr id="44082" name="Line 8"/>
              <p:cNvSpPr>
                <a:spLocks noChangeShapeType="1"/>
              </p:cNvSpPr>
              <p:nvPr/>
            </p:nvSpPr>
            <p:spPr bwMode="auto">
              <a:xfrm>
                <a:off x="1427" y="1936"/>
                <a:ext cx="317" cy="256"/>
              </a:xfrm>
              <a:prstGeom prst="line">
                <a:avLst/>
              </a:prstGeom>
              <a:noFill/>
              <a:ln w="9525">
                <a:solidFill>
                  <a:schemeClr val="tx1"/>
                </a:solidFill>
                <a:round/>
                <a:headEnd type="triangle" w="med" len="med"/>
                <a:tailEnd type="triangle" w="med" len="med"/>
              </a:ln>
            </p:spPr>
            <p:txBody>
              <a:bodyPr/>
              <a:lstStyle/>
              <a:p>
                <a:endParaRPr lang="en-US"/>
              </a:p>
            </p:txBody>
          </p:sp>
          <p:sp>
            <p:nvSpPr>
              <p:cNvPr id="44083" name="Oval 9"/>
              <p:cNvSpPr>
                <a:spLocks noChangeArrowheads="1"/>
              </p:cNvSpPr>
              <p:nvPr/>
            </p:nvSpPr>
            <p:spPr bwMode="auto">
              <a:xfrm>
                <a:off x="569" y="1693"/>
                <a:ext cx="858" cy="390"/>
              </a:xfrm>
              <a:prstGeom prst="ellipse">
                <a:avLst/>
              </a:prstGeom>
              <a:solidFill>
                <a:srgbClr val="DDDDDD"/>
              </a:solidFill>
              <a:ln w="9525">
                <a:solidFill>
                  <a:schemeClr val="tx1"/>
                </a:solidFill>
                <a:round/>
                <a:headEnd/>
                <a:tailEnd/>
              </a:ln>
            </p:spPr>
            <p:txBody>
              <a:bodyPr wrap="none" anchor="ctr"/>
              <a:lstStyle/>
              <a:p>
                <a:endParaRPr lang="en-US"/>
              </a:p>
            </p:txBody>
          </p:sp>
          <p:sp>
            <p:nvSpPr>
              <p:cNvPr id="44084" name="Text Box 10"/>
              <p:cNvSpPr txBox="1">
                <a:spLocks noChangeArrowheads="1"/>
              </p:cNvSpPr>
              <p:nvPr/>
            </p:nvSpPr>
            <p:spPr bwMode="auto">
              <a:xfrm>
                <a:off x="646" y="1772"/>
                <a:ext cx="719" cy="231"/>
              </a:xfrm>
              <a:prstGeom prst="rect">
                <a:avLst/>
              </a:prstGeom>
              <a:noFill/>
              <a:ln w="9525">
                <a:noFill/>
                <a:miter lim="800000"/>
                <a:headEnd/>
                <a:tailEnd/>
              </a:ln>
            </p:spPr>
            <p:txBody>
              <a:bodyPr wrap="none">
                <a:spAutoFit/>
              </a:bodyPr>
              <a:lstStyle/>
              <a:p>
                <a:r>
                  <a:rPr lang="en-US">
                    <a:latin typeface="Calibri" pitchFamily="34" charset="0"/>
                  </a:rPr>
                  <a:t>Rebooting</a:t>
                </a:r>
              </a:p>
            </p:txBody>
          </p:sp>
        </p:grpSp>
        <p:sp>
          <p:nvSpPr>
            <p:cNvPr id="44044" name="Line 11"/>
            <p:cNvSpPr>
              <a:spLocks noChangeShapeType="1"/>
            </p:cNvSpPr>
            <p:nvPr/>
          </p:nvSpPr>
          <p:spPr bwMode="auto">
            <a:xfrm>
              <a:off x="4211638" y="2416175"/>
              <a:ext cx="0" cy="508000"/>
            </a:xfrm>
            <a:prstGeom prst="line">
              <a:avLst/>
            </a:prstGeom>
            <a:noFill/>
            <a:ln w="9525">
              <a:solidFill>
                <a:schemeClr val="tx1"/>
              </a:solidFill>
              <a:round/>
              <a:headEnd type="triangle" w="med" len="med"/>
              <a:tailEnd type="triangle" w="med" len="med"/>
            </a:ln>
          </p:spPr>
          <p:txBody>
            <a:bodyPr/>
            <a:lstStyle/>
            <a:p>
              <a:endParaRPr lang="en-US"/>
            </a:p>
          </p:txBody>
        </p:sp>
        <p:grpSp>
          <p:nvGrpSpPr>
            <p:cNvPr id="4" name="Group 47"/>
            <p:cNvGrpSpPr>
              <a:grpSpLocks/>
            </p:cNvGrpSpPr>
            <p:nvPr/>
          </p:nvGrpSpPr>
          <p:grpSpPr bwMode="auto">
            <a:xfrm>
              <a:off x="3162300" y="4532316"/>
              <a:ext cx="939800" cy="1195388"/>
              <a:chOff x="1992" y="2855"/>
              <a:chExt cx="592" cy="753"/>
            </a:xfrm>
          </p:grpSpPr>
          <p:sp>
            <p:nvSpPr>
              <p:cNvPr id="44079" name="Oval 17"/>
              <p:cNvSpPr>
                <a:spLocks noChangeArrowheads="1"/>
              </p:cNvSpPr>
              <p:nvPr/>
            </p:nvSpPr>
            <p:spPr bwMode="auto">
              <a:xfrm>
                <a:off x="1992" y="3318"/>
                <a:ext cx="592" cy="290"/>
              </a:xfrm>
              <a:prstGeom prst="ellipse">
                <a:avLst/>
              </a:prstGeom>
              <a:solidFill>
                <a:srgbClr val="DDDDDD"/>
              </a:solidFill>
              <a:ln w="9525">
                <a:solidFill>
                  <a:schemeClr val="tx1"/>
                </a:solidFill>
                <a:round/>
                <a:headEnd/>
                <a:tailEnd/>
              </a:ln>
            </p:spPr>
            <p:txBody>
              <a:bodyPr wrap="none" anchor="ctr"/>
              <a:lstStyle/>
              <a:p>
                <a:endParaRPr lang="en-US"/>
              </a:p>
            </p:txBody>
          </p:sp>
          <p:sp>
            <p:nvSpPr>
              <p:cNvPr id="44080" name="Line 20"/>
              <p:cNvSpPr>
                <a:spLocks noChangeShapeType="1"/>
              </p:cNvSpPr>
              <p:nvPr/>
            </p:nvSpPr>
            <p:spPr bwMode="auto">
              <a:xfrm>
                <a:off x="2185" y="2855"/>
                <a:ext cx="19" cy="463"/>
              </a:xfrm>
              <a:prstGeom prst="line">
                <a:avLst/>
              </a:prstGeom>
              <a:noFill/>
              <a:ln w="9525">
                <a:solidFill>
                  <a:schemeClr val="tx1"/>
                </a:solidFill>
                <a:round/>
                <a:headEnd/>
                <a:tailEnd type="triangle" w="med" len="med"/>
              </a:ln>
            </p:spPr>
            <p:txBody>
              <a:bodyPr/>
              <a:lstStyle/>
              <a:p>
                <a:endParaRPr lang="en-US"/>
              </a:p>
            </p:txBody>
          </p:sp>
          <p:sp>
            <p:nvSpPr>
              <p:cNvPr id="44081" name="Text Box 21"/>
              <p:cNvSpPr txBox="1">
                <a:spLocks noChangeArrowheads="1"/>
              </p:cNvSpPr>
              <p:nvPr/>
            </p:nvSpPr>
            <p:spPr bwMode="auto">
              <a:xfrm>
                <a:off x="1992" y="3354"/>
                <a:ext cx="510" cy="231"/>
              </a:xfrm>
              <a:prstGeom prst="rect">
                <a:avLst/>
              </a:prstGeom>
              <a:noFill/>
              <a:ln w="9525">
                <a:noFill/>
                <a:miter lim="800000"/>
                <a:headEnd/>
                <a:tailEnd/>
              </a:ln>
            </p:spPr>
            <p:txBody>
              <a:bodyPr wrap="none">
                <a:spAutoFit/>
              </a:bodyPr>
              <a:lstStyle/>
              <a:p>
                <a:r>
                  <a:rPr lang="en-US">
                    <a:latin typeface="Calibri" pitchFamily="34" charset="0"/>
                  </a:rPr>
                  <a:t>CPATH</a:t>
                </a:r>
              </a:p>
            </p:txBody>
          </p:sp>
        </p:grpSp>
        <p:grpSp>
          <p:nvGrpSpPr>
            <p:cNvPr id="5" name="Group 46"/>
            <p:cNvGrpSpPr>
              <a:grpSpLocks/>
            </p:cNvGrpSpPr>
            <p:nvPr/>
          </p:nvGrpSpPr>
          <p:grpSpPr bwMode="auto">
            <a:xfrm>
              <a:off x="2205040" y="4394200"/>
              <a:ext cx="1131888" cy="1333500"/>
              <a:chOff x="1389" y="2768"/>
              <a:chExt cx="713" cy="840"/>
            </a:xfrm>
          </p:grpSpPr>
          <p:sp>
            <p:nvSpPr>
              <p:cNvPr id="44076" name="Oval 18"/>
              <p:cNvSpPr>
                <a:spLocks noChangeArrowheads="1"/>
              </p:cNvSpPr>
              <p:nvPr/>
            </p:nvSpPr>
            <p:spPr bwMode="auto">
              <a:xfrm>
                <a:off x="1389" y="3318"/>
                <a:ext cx="464" cy="290"/>
              </a:xfrm>
              <a:prstGeom prst="ellipse">
                <a:avLst/>
              </a:prstGeom>
              <a:solidFill>
                <a:srgbClr val="DDDDDD"/>
              </a:solidFill>
              <a:ln w="9525">
                <a:solidFill>
                  <a:schemeClr val="tx1"/>
                </a:solidFill>
                <a:round/>
                <a:headEnd/>
                <a:tailEnd/>
              </a:ln>
            </p:spPr>
            <p:txBody>
              <a:bodyPr wrap="none" anchor="ctr"/>
              <a:lstStyle/>
              <a:p>
                <a:endParaRPr lang="en-US"/>
              </a:p>
            </p:txBody>
          </p:sp>
          <p:sp>
            <p:nvSpPr>
              <p:cNvPr id="44077" name="Line 19"/>
              <p:cNvSpPr>
                <a:spLocks noChangeShapeType="1"/>
              </p:cNvSpPr>
              <p:nvPr/>
            </p:nvSpPr>
            <p:spPr bwMode="auto">
              <a:xfrm flipH="1">
                <a:off x="1635" y="2768"/>
                <a:ext cx="467" cy="550"/>
              </a:xfrm>
              <a:prstGeom prst="line">
                <a:avLst/>
              </a:prstGeom>
              <a:noFill/>
              <a:ln w="9525">
                <a:solidFill>
                  <a:schemeClr val="tx1"/>
                </a:solidFill>
                <a:round/>
                <a:headEnd/>
                <a:tailEnd type="triangle" w="med" len="med"/>
              </a:ln>
            </p:spPr>
            <p:txBody>
              <a:bodyPr/>
              <a:lstStyle/>
              <a:p>
                <a:endParaRPr lang="en-US"/>
              </a:p>
            </p:txBody>
          </p:sp>
          <p:sp>
            <p:nvSpPr>
              <p:cNvPr id="44078" name="Text Box 22"/>
              <p:cNvSpPr txBox="1">
                <a:spLocks noChangeArrowheads="1"/>
              </p:cNvSpPr>
              <p:nvPr/>
            </p:nvSpPr>
            <p:spPr bwMode="auto">
              <a:xfrm>
                <a:off x="1427" y="3354"/>
                <a:ext cx="345" cy="231"/>
              </a:xfrm>
              <a:prstGeom prst="rect">
                <a:avLst/>
              </a:prstGeom>
              <a:noFill/>
              <a:ln w="9525">
                <a:noFill/>
                <a:miter lim="800000"/>
                <a:headEnd/>
                <a:tailEnd/>
              </a:ln>
            </p:spPr>
            <p:txBody>
              <a:bodyPr wrap="none">
                <a:spAutoFit/>
              </a:bodyPr>
              <a:lstStyle/>
              <a:p>
                <a:r>
                  <a:rPr lang="en-US">
                    <a:latin typeface="Calibri" pitchFamily="34" charset="0"/>
                  </a:rPr>
                  <a:t>BPC</a:t>
                </a:r>
              </a:p>
            </p:txBody>
          </p:sp>
        </p:grpSp>
        <p:grpSp>
          <p:nvGrpSpPr>
            <p:cNvPr id="6" name="Group 49"/>
            <p:cNvGrpSpPr>
              <a:grpSpLocks/>
            </p:cNvGrpSpPr>
            <p:nvPr/>
          </p:nvGrpSpPr>
          <p:grpSpPr bwMode="auto">
            <a:xfrm>
              <a:off x="5248275" y="1965326"/>
              <a:ext cx="1566863" cy="1108076"/>
              <a:chOff x="3306" y="1238"/>
              <a:chExt cx="987" cy="698"/>
            </a:xfrm>
          </p:grpSpPr>
          <p:sp>
            <p:nvSpPr>
              <p:cNvPr id="44073" name="Oval 24"/>
              <p:cNvSpPr>
                <a:spLocks noChangeArrowheads="1"/>
              </p:cNvSpPr>
              <p:nvPr/>
            </p:nvSpPr>
            <p:spPr bwMode="auto">
              <a:xfrm>
                <a:off x="3306" y="1238"/>
                <a:ext cx="987" cy="455"/>
              </a:xfrm>
              <a:prstGeom prst="ellipse">
                <a:avLst/>
              </a:prstGeom>
              <a:solidFill>
                <a:srgbClr val="DDDDDD"/>
              </a:solidFill>
              <a:ln w="9525">
                <a:solidFill>
                  <a:schemeClr val="tx1"/>
                </a:solidFill>
                <a:round/>
                <a:headEnd/>
                <a:tailEnd/>
              </a:ln>
            </p:spPr>
            <p:txBody>
              <a:bodyPr wrap="none" anchor="ctr"/>
              <a:lstStyle/>
              <a:p>
                <a:endParaRPr lang="en-US"/>
              </a:p>
            </p:txBody>
          </p:sp>
          <p:sp>
            <p:nvSpPr>
              <p:cNvPr id="44074" name="Text Box 3"/>
              <p:cNvSpPr txBox="1">
                <a:spLocks noChangeArrowheads="1"/>
              </p:cNvSpPr>
              <p:nvPr/>
            </p:nvSpPr>
            <p:spPr bwMode="auto">
              <a:xfrm>
                <a:off x="3599" y="1366"/>
                <a:ext cx="341" cy="231"/>
              </a:xfrm>
              <a:prstGeom prst="rect">
                <a:avLst/>
              </a:prstGeom>
              <a:noFill/>
              <a:ln w="9525">
                <a:noFill/>
                <a:miter lim="800000"/>
                <a:headEnd/>
                <a:tailEnd/>
              </a:ln>
            </p:spPr>
            <p:txBody>
              <a:bodyPr wrap="none">
                <a:spAutoFit/>
              </a:bodyPr>
              <a:lstStyle/>
              <a:p>
                <a:r>
                  <a:rPr lang="en-US">
                    <a:latin typeface="Calibri" pitchFamily="34" charset="0"/>
                  </a:rPr>
                  <a:t>NSF</a:t>
                </a:r>
              </a:p>
            </p:txBody>
          </p:sp>
          <p:sp>
            <p:nvSpPr>
              <p:cNvPr id="44075" name="Line 23"/>
              <p:cNvSpPr>
                <a:spLocks noChangeShapeType="1"/>
              </p:cNvSpPr>
              <p:nvPr/>
            </p:nvSpPr>
            <p:spPr bwMode="auto">
              <a:xfrm flipH="1">
                <a:off x="3308" y="1679"/>
                <a:ext cx="291" cy="257"/>
              </a:xfrm>
              <a:prstGeom prst="line">
                <a:avLst/>
              </a:prstGeom>
              <a:noFill/>
              <a:ln w="9525">
                <a:solidFill>
                  <a:schemeClr val="tx1"/>
                </a:solidFill>
                <a:round/>
                <a:headEnd/>
                <a:tailEnd type="triangle" w="med" len="med"/>
              </a:ln>
            </p:spPr>
            <p:txBody>
              <a:bodyPr/>
              <a:lstStyle/>
              <a:p>
                <a:endParaRPr lang="en-US"/>
              </a:p>
            </p:txBody>
          </p:sp>
        </p:grpSp>
        <p:grpSp>
          <p:nvGrpSpPr>
            <p:cNvPr id="7" name="Group 48"/>
            <p:cNvGrpSpPr>
              <a:grpSpLocks/>
            </p:cNvGrpSpPr>
            <p:nvPr/>
          </p:nvGrpSpPr>
          <p:grpSpPr bwMode="auto">
            <a:xfrm>
              <a:off x="4581525" y="4462466"/>
              <a:ext cx="1797050" cy="1265238"/>
              <a:chOff x="2886" y="2811"/>
              <a:chExt cx="1132" cy="797"/>
            </a:xfrm>
          </p:grpSpPr>
          <p:sp>
            <p:nvSpPr>
              <p:cNvPr id="44067" name="Oval 13"/>
              <p:cNvSpPr>
                <a:spLocks noChangeArrowheads="1"/>
              </p:cNvSpPr>
              <p:nvPr/>
            </p:nvSpPr>
            <p:spPr bwMode="auto">
              <a:xfrm>
                <a:off x="3308" y="3318"/>
                <a:ext cx="464" cy="290"/>
              </a:xfrm>
              <a:prstGeom prst="ellipse">
                <a:avLst/>
              </a:prstGeom>
              <a:solidFill>
                <a:srgbClr val="DDDDDD"/>
              </a:solidFill>
              <a:ln w="9525">
                <a:solidFill>
                  <a:schemeClr val="tx1"/>
                </a:solidFill>
                <a:round/>
                <a:headEnd/>
                <a:tailEnd/>
              </a:ln>
            </p:spPr>
            <p:txBody>
              <a:bodyPr wrap="none" anchor="ctr"/>
              <a:lstStyle/>
              <a:p>
                <a:endParaRPr lang="en-US"/>
              </a:p>
            </p:txBody>
          </p:sp>
          <p:sp>
            <p:nvSpPr>
              <p:cNvPr id="44068" name="Line 14"/>
              <p:cNvSpPr>
                <a:spLocks noChangeShapeType="1"/>
              </p:cNvSpPr>
              <p:nvPr/>
            </p:nvSpPr>
            <p:spPr bwMode="auto">
              <a:xfrm>
                <a:off x="2886" y="2855"/>
                <a:ext cx="420" cy="595"/>
              </a:xfrm>
              <a:prstGeom prst="line">
                <a:avLst/>
              </a:prstGeom>
              <a:noFill/>
              <a:ln w="9525">
                <a:solidFill>
                  <a:schemeClr val="tx1"/>
                </a:solidFill>
                <a:round/>
                <a:headEnd/>
                <a:tailEnd type="triangle" w="med" len="med"/>
              </a:ln>
            </p:spPr>
            <p:txBody>
              <a:bodyPr/>
              <a:lstStyle/>
              <a:p>
                <a:endParaRPr lang="en-US"/>
              </a:p>
            </p:txBody>
          </p:sp>
          <p:sp>
            <p:nvSpPr>
              <p:cNvPr id="44069" name="Text Box 15"/>
              <p:cNvSpPr txBox="1">
                <a:spLocks noChangeArrowheads="1"/>
              </p:cNvSpPr>
              <p:nvPr/>
            </p:nvSpPr>
            <p:spPr bwMode="auto">
              <a:xfrm>
                <a:off x="3380" y="3354"/>
                <a:ext cx="273" cy="231"/>
              </a:xfrm>
              <a:prstGeom prst="rect">
                <a:avLst/>
              </a:prstGeom>
              <a:noFill/>
              <a:ln w="9525">
                <a:noFill/>
                <a:miter lim="800000"/>
                <a:headEnd/>
                <a:tailEnd/>
              </a:ln>
            </p:spPr>
            <p:txBody>
              <a:bodyPr wrap="none">
                <a:spAutoFit/>
              </a:bodyPr>
              <a:lstStyle/>
              <a:p>
                <a:r>
                  <a:rPr lang="en-US">
                    <a:latin typeface="Calibri" pitchFamily="34" charset="0"/>
                  </a:rPr>
                  <a:t>AP</a:t>
                </a:r>
              </a:p>
            </p:txBody>
          </p:sp>
          <p:sp>
            <p:nvSpPr>
              <p:cNvPr id="44070" name="Oval 26"/>
              <p:cNvSpPr>
                <a:spLocks noChangeArrowheads="1"/>
              </p:cNvSpPr>
              <p:nvPr/>
            </p:nvSpPr>
            <p:spPr bwMode="auto">
              <a:xfrm>
                <a:off x="3554" y="3129"/>
                <a:ext cx="464" cy="290"/>
              </a:xfrm>
              <a:prstGeom prst="ellipse">
                <a:avLst/>
              </a:prstGeom>
              <a:solidFill>
                <a:srgbClr val="DDDDDD"/>
              </a:solidFill>
              <a:ln w="9525">
                <a:solidFill>
                  <a:schemeClr val="tx1"/>
                </a:solidFill>
                <a:round/>
                <a:headEnd/>
                <a:tailEnd/>
              </a:ln>
            </p:spPr>
            <p:txBody>
              <a:bodyPr wrap="none" anchor="ctr"/>
              <a:lstStyle/>
              <a:p>
                <a:endParaRPr lang="en-US"/>
              </a:p>
            </p:txBody>
          </p:sp>
          <p:sp>
            <p:nvSpPr>
              <p:cNvPr id="44071" name="Line 27"/>
              <p:cNvSpPr>
                <a:spLocks noChangeShapeType="1"/>
              </p:cNvSpPr>
              <p:nvPr/>
            </p:nvSpPr>
            <p:spPr bwMode="auto">
              <a:xfrm>
                <a:off x="2976" y="2811"/>
                <a:ext cx="648" cy="347"/>
              </a:xfrm>
              <a:prstGeom prst="line">
                <a:avLst/>
              </a:prstGeom>
              <a:noFill/>
              <a:ln w="9525">
                <a:solidFill>
                  <a:schemeClr val="tx1"/>
                </a:solidFill>
                <a:round/>
                <a:headEnd/>
                <a:tailEnd type="triangle" w="med" len="med"/>
              </a:ln>
            </p:spPr>
            <p:txBody>
              <a:bodyPr/>
              <a:lstStyle/>
              <a:p>
                <a:endParaRPr lang="en-US"/>
              </a:p>
            </p:txBody>
          </p:sp>
          <p:sp>
            <p:nvSpPr>
              <p:cNvPr id="44072" name="Text Box 28"/>
              <p:cNvSpPr txBox="1">
                <a:spLocks noChangeArrowheads="1"/>
              </p:cNvSpPr>
              <p:nvPr/>
            </p:nvSpPr>
            <p:spPr bwMode="auto">
              <a:xfrm>
                <a:off x="3600" y="3158"/>
                <a:ext cx="417" cy="231"/>
              </a:xfrm>
              <a:prstGeom prst="rect">
                <a:avLst/>
              </a:prstGeom>
              <a:noFill/>
              <a:ln w="9525">
                <a:noFill/>
                <a:miter lim="800000"/>
                <a:headEnd/>
                <a:tailEnd/>
              </a:ln>
            </p:spPr>
            <p:txBody>
              <a:bodyPr>
                <a:spAutoFit/>
              </a:bodyPr>
              <a:lstStyle/>
              <a:p>
                <a:r>
                  <a:rPr lang="en-US">
                    <a:latin typeface="Calibri" pitchFamily="34" charset="0"/>
                  </a:rPr>
                  <a:t>K-12</a:t>
                </a:r>
              </a:p>
            </p:txBody>
          </p:sp>
        </p:grpSp>
        <p:grpSp>
          <p:nvGrpSpPr>
            <p:cNvPr id="8" name="Group 29"/>
            <p:cNvGrpSpPr>
              <a:grpSpLocks/>
            </p:cNvGrpSpPr>
            <p:nvPr/>
          </p:nvGrpSpPr>
          <p:grpSpPr bwMode="auto">
            <a:xfrm>
              <a:off x="5413378" y="2687647"/>
              <a:ext cx="3598865" cy="1519238"/>
              <a:chOff x="3410" y="1693"/>
              <a:chExt cx="2267" cy="957"/>
            </a:xfrm>
          </p:grpSpPr>
          <p:sp>
            <p:nvSpPr>
              <p:cNvPr id="44062" name="Line 30"/>
              <p:cNvSpPr>
                <a:spLocks noChangeShapeType="1"/>
              </p:cNvSpPr>
              <p:nvPr/>
            </p:nvSpPr>
            <p:spPr bwMode="auto">
              <a:xfrm>
                <a:off x="3410" y="2192"/>
                <a:ext cx="509" cy="256"/>
              </a:xfrm>
              <a:prstGeom prst="line">
                <a:avLst/>
              </a:prstGeom>
              <a:noFill/>
              <a:ln w="9525">
                <a:solidFill>
                  <a:schemeClr val="tx1"/>
                </a:solidFill>
                <a:round/>
                <a:headEnd type="triangle" w="med" len="med"/>
                <a:tailEnd type="triangle" w="med" len="med"/>
              </a:ln>
            </p:spPr>
            <p:txBody>
              <a:bodyPr/>
              <a:lstStyle/>
              <a:p>
                <a:endParaRPr lang="en-US"/>
              </a:p>
            </p:txBody>
          </p:sp>
          <p:sp>
            <p:nvSpPr>
              <p:cNvPr id="44063" name="Oval 31"/>
              <p:cNvSpPr>
                <a:spLocks noChangeArrowheads="1"/>
              </p:cNvSpPr>
              <p:nvPr/>
            </p:nvSpPr>
            <p:spPr bwMode="auto">
              <a:xfrm>
                <a:off x="4216" y="1693"/>
                <a:ext cx="1461" cy="406"/>
              </a:xfrm>
              <a:prstGeom prst="ellipse">
                <a:avLst/>
              </a:prstGeom>
              <a:noFill/>
              <a:ln w="9525">
                <a:solidFill>
                  <a:schemeClr val="tx1"/>
                </a:solidFill>
                <a:round/>
                <a:headEnd/>
                <a:tailEnd/>
              </a:ln>
            </p:spPr>
            <p:txBody>
              <a:bodyPr wrap="none" anchor="ctr"/>
              <a:lstStyle/>
              <a:p>
                <a:endParaRPr lang="en-US"/>
              </a:p>
            </p:txBody>
          </p:sp>
          <p:sp>
            <p:nvSpPr>
              <p:cNvPr id="44064" name="Text Box 32"/>
              <p:cNvSpPr txBox="1">
                <a:spLocks noChangeArrowheads="1"/>
              </p:cNvSpPr>
              <p:nvPr/>
            </p:nvSpPr>
            <p:spPr bwMode="auto">
              <a:xfrm>
                <a:off x="4239" y="1772"/>
                <a:ext cx="1283" cy="231"/>
              </a:xfrm>
              <a:prstGeom prst="rect">
                <a:avLst/>
              </a:prstGeom>
              <a:noFill/>
              <a:ln w="9525">
                <a:noFill/>
                <a:miter lim="800000"/>
                <a:headEnd/>
                <a:tailEnd/>
              </a:ln>
            </p:spPr>
            <p:txBody>
              <a:bodyPr wrap="none">
                <a:spAutoFit/>
              </a:bodyPr>
              <a:lstStyle/>
              <a:p>
                <a:r>
                  <a:rPr lang="en-US">
                    <a:latin typeface="Calibri" pitchFamily="34" charset="0"/>
                  </a:rPr>
                  <a:t>National Academies</a:t>
                </a:r>
              </a:p>
            </p:txBody>
          </p:sp>
          <p:sp>
            <p:nvSpPr>
              <p:cNvPr id="44065" name="Oval 33"/>
              <p:cNvSpPr>
                <a:spLocks noChangeArrowheads="1"/>
              </p:cNvSpPr>
              <p:nvPr/>
            </p:nvSpPr>
            <p:spPr bwMode="auto">
              <a:xfrm>
                <a:off x="3919" y="2246"/>
                <a:ext cx="805" cy="404"/>
              </a:xfrm>
              <a:prstGeom prst="ellipse">
                <a:avLst/>
              </a:prstGeom>
              <a:solidFill>
                <a:srgbClr val="DDDDDD"/>
              </a:solidFill>
              <a:ln w="9525">
                <a:solidFill>
                  <a:schemeClr val="tx1"/>
                </a:solidFill>
                <a:round/>
                <a:headEnd/>
                <a:tailEnd/>
              </a:ln>
            </p:spPr>
            <p:txBody>
              <a:bodyPr wrap="none" anchor="ctr"/>
              <a:lstStyle/>
              <a:p>
                <a:endParaRPr lang="en-US"/>
              </a:p>
            </p:txBody>
          </p:sp>
          <p:sp>
            <p:nvSpPr>
              <p:cNvPr id="44066" name="Text Box 34"/>
              <p:cNvSpPr txBox="1">
                <a:spLocks noChangeArrowheads="1"/>
              </p:cNvSpPr>
              <p:nvPr/>
            </p:nvSpPr>
            <p:spPr bwMode="auto">
              <a:xfrm>
                <a:off x="3919" y="2334"/>
                <a:ext cx="750" cy="231"/>
              </a:xfrm>
              <a:prstGeom prst="rect">
                <a:avLst/>
              </a:prstGeom>
              <a:noFill/>
              <a:ln w="9525">
                <a:noFill/>
                <a:miter lim="800000"/>
                <a:headEnd/>
                <a:tailEnd/>
              </a:ln>
            </p:spPr>
            <p:txBody>
              <a:bodyPr wrap="none">
                <a:spAutoFit/>
              </a:bodyPr>
              <a:lstStyle/>
              <a:p>
                <a:r>
                  <a:rPr lang="en-US">
                    <a:latin typeface="Calibri" pitchFamily="34" charset="0"/>
                  </a:rPr>
                  <a:t>workshops</a:t>
                </a:r>
              </a:p>
            </p:txBody>
          </p:sp>
        </p:grpSp>
        <p:grpSp>
          <p:nvGrpSpPr>
            <p:cNvPr id="9" name="Group 51"/>
            <p:cNvGrpSpPr>
              <a:grpSpLocks/>
            </p:cNvGrpSpPr>
            <p:nvPr/>
          </p:nvGrpSpPr>
          <p:grpSpPr bwMode="auto">
            <a:xfrm>
              <a:off x="7151695" y="1019177"/>
              <a:ext cx="1063626" cy="549276"/>
              <a:chOff x="4505" y="642"/>
              <a:chExt cx="670" cy="346"/>
            </a:xfrm>
          </p:grpSpPr>
          <p:sp>
            <p:nvSpPr>
              <p:cNvPr id="44060" name="Text Box 36"/>
              <p:cNvSpPr txBox="1">
                <a:spLocks noChangeArrowheads="1"/>
              </p:cNvSpPr>
              <p:nvPr/>
            </p:nvSpPr>
            <p:spPr bwMode="auto">
              <a:xfrm>
                <a:off x="4505" y="701"/>
                <a:ext cx="589" cy="231"/>
              </a:xfrm>
              <a:prstGeom prst="rect">
                <a:avLst/>
              </a:prstGeom>
              <a:noFill/>
              <a:ln w="9525">
                <a:noFill/>
                <a:miter lim="800000"/>
                <a:headEnd/>
                <a:tailEnd/>
              </a:ln>
            </p:spPr>
            <p:txBody>
              <a:bodyPr wrap="none">
                <a:spAutoFit/>
              </a:bodyPr>
              <a:lstStyle/>
              <a:p>
                <a:r>
                  <a:rPr lang="en-US">
                    <a:latin typeface="Calibri" pitchFamily="34" charset="0"/>
                  </a:rPr>
                  <a:t>ACM-Ed</a:t>
                </a:r>
              </a:p>
            </p:txBody>
          </p:sp>
          <p:sp>
            <p:nvSpPr>
              <p:cNvPr id="44061" name="Oval 38"/>
              <p:cNvSpPr>
                <a:spLocks noChangeArrowheads="1"/>
              </p:cNvSpPr>
              <p:nvPr/>
            </p:nvSpPr>
            <p:spPr bwMode="auto">
              <a:xfrm>
                <a:off x="4505" y="642"/>
                <a:ext cx="670" cy="346"/>
              </a:xfrm>
              <a:prstGeom prst="ellipse">
                <a:avLst/>
              </a:prstGeom>
              <a:noFill/>
              <a:ln w="9525">
                <a:solidFill>
                  <a:schemeClr val="tx1"/>
                </a:solidFill>
                <a:round/>
                <a:headEnd/>
                <a:tailEnd/>
              </a:ln>
            </p:spPr>
            <p:txBody>
              <a:bodyPr wrap="none" anchor="ctr"/>
              <a:lstStyle/>
              <a:p>
                <a:endParaRPr lang="en-US"/>
              </a:p>
            </p:txBody>
          </p:sp>
        </p:grpSp>
        <p:grpSp>
          <p:nvGrpSpPr>
            <p:cNvPr id="10" name="Group 50"/>
            <p:cNvGrpSpPr>
              <a:grpSpLocks/>
            </p:cNvGrpSpPr>
            <p:nvPr/>
          </p:nvGrpSpPr>
          <p:grpSpPr bwMode="auto">
            <a:xfrm>
              <a:off x="5829300" y="1293813"/>
              <a:ext cx="1255713" cy="369887"/>
              <a:chOff x="3672" y="815"/>
              <a:chExt cx="791" cy="233"/>
            </a:xfrm>
          </p:grpSpPr>
          <p:sp>
            <p:nvSpPr>
              <p:cNvPr id="44058" name="Text Box 37"/>
              <p:cNvSpPr txBox="1">
                <a:spLocks noChangeArrowheads="1"/>
              </p:cNvSpPr>
              <p:nvPr/>
            </p:nvSpPr>
            <p:spPr bwMode="auto">
              <a:xfrm>
                <a:off x="3772" y="817"/>
                <a:ext cx="468" cy="231"/>
              </a:xfrm>
              <a:prstGeom prst="rect">
                <a:avLst/>
              </a:prstGeom>
              <a:noFill/>
              <a:ln w="9525">
                <a:noFill/>
                <a:miter lim="800000"/>
                <a:headEnd/>
                <a:tailEnd/>
              </a:ln>
            </p:spPr>
            <p:txBody>
              <a:bodyPr wrap="none">
                <a:spAutoFit/>
              </a:bodyPr>
              <a:lstStyle/>
              <a:p>
                <a:r>
                  <a:rPr lang="en-US">
                    <a:latin typeface="Calibri" pitchFamily="34" charset="0"/>
                  </a:rPr>
                  <a:t>CRA-E</a:t>
                </a:r>
              </a:p>
            </p:txBody>
          </p:sp>
          <p:sp>
            <p:nvSpPr>
              <p:cNvPr id="44059" name="Oval 39"/>
              <p:cNvSpPr>
                <a:spLocks noChangeArrowheads="1"/>
              </p:cNvSpPr>
              <p:nvPr/>
            </p:nvSpPr>
            <p:spPr bwMode="auto">
              <a:xfrm>
                <a:off x="3672" y="815"/>
                <a:ext cx="791" cy="231"/>
              </a:xfrm>
              <a:prstGeom prst="ellipse">
                <a:avLst/>
              </a:prstGeom>
              <a:noFill/>
              <a:ln w="9525">
                <a:solidFill>
                  <a:schemeClr val="tx1"/>
                </a:solidFill>
                <a:round/>
                <a:headEnd/>
                <a:tailEnd/>
              </a:ln>
            </p:spPr>
            <p:txBody>
              <a:bodyPr wrap="none" anchor="ctr"/>
              <a:lstStyle/>
              <a:p>
                <a:endParaRPr lang="en-US"/>
              </a:p>
            </p:txBody>
          </p:sp>
        </p:grpSp>
        <p:grpSp>
          <p:nvGrpSpPr>
            <p:cNvPr id="11" name="Group 52"/>
            <p:cNvGrpSpPr>
              <a:grpSpLocks/>
            </p:cNvGrpSpPr>
            <p:nvPr/>
          </p:nvGrpSpPr>
          <p:grpSpPr bwMode="auto">
            <a:xfrm>
              <a:off x="7315200" y="1681163"/>
              <a:ext cx="1255713" cy="369887"/>
              <a:chOff x="4608" y="1059"/>
              <a:chExt cx="791" cy="233"/>
            </a:xfrm>
          </p:grpSpPr>
          <p:sp>
            <p:nvSpPr>
              <p:cNvPr id="44056" name="Text Box 40"/>
              <p:cNvSpPr txBox="1">
                <a:spLocks noChangeArrowheads="1"/>
              </p:cNvSpPr>
              <p:nvPr/>
            </p:nvSpPr>
            <p:spPr bwMode="auto">
              <a:xfrm>
                <a:off x="4779" y="1061"/>
                <a:ext cx="412" cy="231"/>
              </a:xfrm>
              <a:prstGeom prst="rect">
                <a:avLst/>
              </a:prstGeom>
              <a:noFill/>
              <a:ln w="9525">
                <a:noFill/>
                <a:miter lim="800000"/>
                <a:headEnd/>
                <a:tailEnd/>
              </a:ln>
            </p:spPr>
            <p:txBody>
              <a:bodyPr wrap="none">
                <a:spAutoFit/>
              </a:bodyPr>
              <a:lstStyle/>
              <a:p>
                <a:r>
                  <a:rPr lang="en-US">
                    <a:latin typeface="Calibri" pitchFamily="34" charset="0"/>
                  </a:rPr>
                  <a:t>CSTA</a:t>
                </a:r>
              </a:p>
            </p:txBody>
          </p:sp>
          <p:sp>
            <p:nvSpPr>
              <p:cNvPr id="44057" name="Oval 41"/>
              <p:cNvSpPr>
                <a:spLocks noChangeArrowheads="1"/>
              </p:cNvSpPr>
              <p:nvPr/>
            </p:nvSpPr>
            <p:spPr bwMode="auto">
              <a:xfrm>
                <a:off x="4608" y="1059"/>
                <a:ext cx="791" cy="231"/>
              </a:xfrm>
              <a:prstGeom prst="ellipse">
                <a:avLst/>
              </a:prstGeom>
              <a:noFill/>
              <a:ln w="9525">
                <a:solidFill>
                  <a:schemeClr val="tx1"/>
                </a:solidFill>
                <a:round/>
                <a:headEnd/>
                <a:tailEnd/>
              </a:ln>
            </p:spPr>
            <p:txBody>
              <a:bodyPr wrap="none" anchor="ctr"/>
              <a:lstStyle/>
              <a:p>
                <a:endParaRPr lang="en-US"/>
              </a:p>
            </p:txBody>
          </p:sp>
        </p:grpSp>
        <p:grpSp>
          <p:nvGrpSpPr>
            <p:cNvPr id="12" name="Group 53"/>
            <p:cNvGrpSpPr>
              <a:grpSpLocks/>
            </p:cNvGrpSpPr>
            <p:nvPr/>
          </p:nvGrpSpPr>
          <p:grpSpPr bwMode="auto">
            <a:xfrm>
              <a:off x="6970713" y="2165350"/>
              <a:ext cx="1997075" cy="430213"/>
              <a:chOff x="4391" y="1364"/>
              <a:chExt cx="1258" cy="271"/>
            </a:xfrm>
          </p:grpSpPr>
          <p:sp>
            <p:nvSpPr>
              <p:cNvPr id="44054" name="Oval 43"/>
              <p:cNvSpPr>
                <a:spLocks noChangeArrowheads="1"/>
              </p:cNvSpPr>
              <p:nvPr/>
            </p:nvSpPr>
            <p:spPr bwMode="auto">
              <a:xfrm>
                <a:off x="4391" y="1364"/>
                <a:ext cx="1258" cy="271"/>
              </a:xfrm>
              <a:prstGeom prst="ellipse">
                <a:avLst/>
              </a:prstGeom>
              <a:noFill/>
              <a:ln w="9525">
                <a:solidFill>
                  <a:schemeClr val="tx1"/>
                </a:solidFill>
                <a:round/>
                <a:headEnd/>
                <a:tailEnd/>
              </a:ln>
            </p:spPr>
            <p:txBody>
              <a:bodyPr wrap="none" anchor="ctr"/>
              <a:lstStyle/>
              <a:p>
                <a:endParaRPr lang="en-US"/>
              </a:p>
            </p:txBody>
          </p:sp>
          <p:sp>
            <p:nvSpPr>
              <p:cNvPr id="44055" name="Text Box 44"/>
              <p:cNvSpPr txBox="1">
                <a:spLocks noChangeArrowheads="1"/>
              </p:cNvSpPr>
              <p:nvPr/>
            </p:nvSpPr>
            <p:spPr bwMode="auto">
              <a:xfrm>
                <a:off x="4463" y="1366"/>
                <a:ext cx="929" cy="231"/>
              </a:xfrm>
              <a:prstGeom prst="rect">
                <a:avLst/>
              </a:prstGeom>
              <a:noFill/>
              <a:ln w="9525">
                <a:noFill/>
                <a:miter lim="800000"/>
                <a:headEnd/>
                <a:tailEnd/>
              </a:ln>
            </p:spPr>
            <p:txBody>
              <a:bodyPr wrap="none">
                <a:spAutoFit/>
              </a:bodyPr>
              <a:lstStyle/>
              <a:p>
                <a:r>
                  <a:rPr lang="en-US">
                    <a:latin typeface="Calibri" pitchFamily="34" charset="0"/>
                  </a:rPr>
                  <a:t>College Board</a:t>
                </a:r>
              </a:p>
            </p:txBody>
          </p:sp>
        </p:gr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pPr>
              <a:defRPr/>
            </a:pPr>
            <a:fld id="{6F0DAC22-0B2D-49A6-9046-B2DF47CD7820}" type="slidenum">
              <a:rPr lang="en-US"/>
              <a:pPr>
                <a:defRPr/>
              </a:pPr>
              <a:t>3</a:t>
            </a:fld>
            <a:endParaRPr lang="en-US" sz="1400"/>
          </a:p>
        </p:txBody>
      </p:sp>
      <p:sp>
        <p:nvSpPr>
          <p:cNvPr id="13" name="Date Placeholder 4"/>
          <p:cNvSpPr>
            <a:spLocks noGrp="1"/>
          </p:cNvSpPr>
          <p:nvPr>
            <p:ph type="dt" sz="quarter" idx="11"/>
          </p:nvPr>
        </p:nvSpPr>
        <p:spPr/>
        <p:txBody>
          <a:bodyPr/>
          <a:lstStyle/>
          <a:p>
            <a:pPr>
              <a:defRPr/>
            </a:pPr>
            <a:r>
              <a:rPr lang="en-US"/>
              <a:t>Computational Thinking</a:t>
            </a:r>
          </a:p>
        </p:txBody>
      </p:sp>
      <p:sp>
        <p:nvSpPr>
          <p:cNvPr id="14" name="Footer Placeholder 5"/>
          <p:cNvSpPr>
            <a:spLocks noGrp="1"/>
          </p:cNvSpPr>
          <p:nvPr>
            <p:ph type="ftr" sz="quarter" idx="12"/>
          </p:nvPr>
        </p:nvSpPr>
        <p:spPr/>
        <p:txBody>
          <a:bodyPr/>
          <a:lstStyle/>
          <a:p>
            <a:pPr>
              <a:defRPr/>
            </a:pPr>
            <a:r>
              <a:rPr lang="en-US"/>
              <a:t>Jeannette M. Wing</a:t>
            </a:r>
          </a:p>
        </p:txBody>
      </p:sp>
      <p:grpSp>
        <p:nvGrpSpPr>
          <p:cNvPr id="2" name="Group 22" descr="Abstractions - Automation cycle"/>
          <p:cNvGrpSpPr>
            <a:grpSpLocks/>
          </p:cNvGrpSpPr>
          <p:nvPr/>
        </p:nvGrpSpPr>
        <p:grpSpPr bwMode="auto">
          <a:xfrm>
            <a:off x="3065464" y="1127125"/>
            <a:ext cx="2863850" cy="3224213"/>
            <a:chOff x="1931" y="710"/>
            <a:chExt cx="1804" cy="2031"/>
          </a:xfrm>
        </p:grpSpPr>
        <p:pic>
          <p:nvPicPr>
            <p:cNvPr id="19465" name="Picture 5" descr="See full size image">
              <a:hlinkClick r:id="rId2"/>
            </p:cNvPr>
            <p:cNvPicPr>
              <a:picLocks noChangeAspect="1" noChangeArrowheads="1"/>
            </p:cNvPicPr>
            <p:nvPr/>
          </p:nvPicPr>
          <p:blipFill>
            <a:blip r:embed="rId3" cstate="print"/>
            <a:srcRect/>
            <a:stretch>
              <a:fillRect/>
            </a:stretch>
          </p:blipFill>
          <p:spPr bwMode="auto">
            <a:xfrm>
              <a:off x="2262" y="1111"/>
              <a:ext cx="1087" cy="1204"/>
            </a:xfrm>
            <a:prstGeom prst="rect">
              <a:avLst/>
            </a:prstGeom>
            <a:noFill/>
            <a:ln w="9525">
              <a:noFill/>
              <a:miter lim="800000"/>
              <a:headEnd/>
              <a:tailEnd/>
            </a:ln>
          </p:spPr>
        </p:pic>
        <p:sp>
          <p:nvSpPr>
            <p:cNvPr id="19466" name="AutoShape 6" descr="Abstractions - Automation cycle"/>
            <p:cNvSpPr>
              <a:spLocks noChangeArrowheads="1"/>
            </p:cNvSpPr>
            <p:nvPr/>
          </p:nvSpPr>
          <p:spPr bwMode="auto">
            <a:xfrm rot="336672" flipH="1" flipV="1">
              <a:off x="1931" y="874"/>
              <a:ext cx="217" cy="1625"/>
            </a:xfrm>
            <a:prstGeom prst="curvedLeftArrow">
              <a:avLst>
                <a:gd name="adj1" fmla="val 149770"/>
                <a:gd name="adj2" fmla="val 299539"/>
                <a:gd name="adj3" fmla="val 74236"/>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19467" name="Text Box 7"/>
            <p:cNvSpPr txBox="1">
              <a:spLocks noChangeArrowheads="1"/>
            </p:cNvSpPr>
            <p:nvPr/>
          </p:nvSpPr>
          <p:spPr bwMode="auto">
            <a:xfrm>
              <a:off x="2204" y="2414"/>
              <a:ext cx="1205" cy="327"/>
            </a:xfrm>
            <a:prstGeom prst="rect">
              <a:avLst/>
            </a:prstGeom>
            <a:noFill/>
            <a:ln w="9525">
              <a:noFill/>
              <a:miter lim="800000"/>
              <a:headEnd/>
              <a:tailEnd/>
            </a:ln>
          </p:spPr>
          <p:txBody>
            <a:bodyPr wrap="none">
              <a:spAutoFit/>
            </a:bodyPr>
            <a:lstStyle/>
            <a:p>
              <a:r>
                <a:rPr lang="en-US" sz="2800">
                  <a:solidFill>
                    <a:srgbClr val="FF0000"/>
                  </a:solidFill>
                  <a:latin typeface="Calibri" pitchFamily="34" charset="0"/>
                </a:rPr>
                <a:t>Automation</a:t>
              </a:r>
            </a:p>
          </p:txBody>
        </p:sp>
        <p:sp>
          <p:nvSpPr>
            <p:cNvPr id="19468" name="Text Box 8"/>
            <p:cNvSpPr txBox="1">
              <a:spLocks noChangeArrowheads="1"/>
            </p:cNvSpPr>
            <p:nvPr/>
          </p:nvSpPr>
          <p:spPr bwMode="auto">
            <a:xfrm>
              <a:off x="2177" y="710"/>
              <a:ext cx="1257" cy="327"/>
            </a:xfrm>
            <a:prstGeom prst="rect">
              <a:avLst/>
            </a:prstGeom>
            <a:noFill/>
            <a:ln w="9525">
              <a:noFill/>
              <a:miter lim="800000"/>
              <a:headEnd/>
              <a:tailEnd/>
            </a:ln>
          </p:spPr>
          <p:txBody>
            <a:bodyPr wrap="none">
              <a:spAutoFit/>
            </a:bodyPr>
            <a:lstStyle/>
            <a:p>
              <a:r>
                <a:rPr lang="en-US" sz="2800">
                  <a:solidFill>
                    <a:srgbClr val="FF0000"/>
                  </a:solidFill>
                  <a:latin typeface="Calibri" pitchFamily="34" charset="0"/>
                </a:rPr>
                <a:t>Abstractions</a:t>
              </a:r>
            </a:p>
          </p:txBody>
        </p:sp>
        <p:sp>
          <p:nvSpPr>
            <p:cNvPr id="19469" name="AutoShape 10"/>
            <p:cNvSpPr>
              <a:spLocks noChangeArrowheads="1"/>
            </p:cNvSpPr>
            <p:nvPr/>
          </p:nvSpPr>
          <p:spPr bwMode="auto">
            <a:xfrm rot="10800000" flipH="1" flipV="1">
              <a:off x="3518" y="1111"/>
              <a:ext cx="217" cy="1625"/>
            </a:xfrm>
            <a:prstGeom prst="curvedLeftArrow">
              <a:avLst>
                <a:gd name="adj1" fmla="val 149770"/>
                <a:gd name="adj2" fmla="val 299539"/>
                <a:gd name="adj3" fmla="val 74236"/>
              </a:avLst>
            </a:prstGeom>
            <a:solidFill>
              <a:srgbClr val="FF0000"/>
            </a:solidFill>
            <a:ln w="9525">
              <a:solidFill>
                <a:schemeClr val="tx1"/>
              </a:solidFill>
              <a:miter lim="800000"/>
              <a:headEnd/>
              <a:tailEnd/>
            </a:ln>
          </p:spPr>
          <p:txBody>
            <a:bodyPr wrap="none" anchor="ctr"/>
            <a:lstStyle/>
            <a:p>
              <a:pPr eaLnBrk="0" hangingPunct="0"/>
              <a:endParaRPr lang="en-US"/>
            </a:p>
          </p:txBody>
        </p:sp>
      </p:grpSp>
      <p:sp>
        <p:nvSpPr>
          <p:cNvPr id="19461" name="Rectangle 2"/>
          <p:cNvSpPr>
            <a:spLocks noGrp="1" noChangeArrowheads="1"/>
          </p:cNvSpPr>
          <p:nvPr>
            <p:ph type="title"/>
          </p:nvPr>
        </p:nvSpPr>
        <p:spPr>
          <a:xfrm>
            <a:off x="685800" y="220663"/>
            <a:ext cx="7772400" cy="685800"/>
          </a:xfrm>
        </p:spPr>
        <p:txBody>
          <a:bodyPr/>
          <a:lstStyle/>
          <a:p>
            <a:r>
              <a:rPr lang="en-US" smtClean="0"/>
              <a:t>Computing is the </a:t>
            </a:r>
            <a:r>
              <a:rPr lang="en-US" smtClean="0">
                <a:solidFill>
                  <a:srgbClr val="FF0000"/>
                </a:solidFill>
              </a:rPr>
              <a:t>A</a:t>
            </a:r>
            <a:r>
              <a:rPr lang="en-US" smtClean="0"/>
              <a:t>utomation of </a:t>
            </a:r>
            <a:r>
              <a:rPr lang="en-US" smtClean="0">
                <a:solidFill>
                  <a:srgbClr val="FF0000"/>
                </a:solidFill>
              </a:rPr>
              <a:t>A</a:t>
            </a:r>
            <a:r>
              <a:rPr lang="en-US" smtClean="0"/>
              <a:t>bstractions</a:t>
            </a:r>
          </a:p>
        </p:txBody>
      </p:sp>
      <p:sp>
        <p:nvSpPr>
          <p:cNvPr id="1226764" name="Rectangle 12"/>
          <p:cNvSpPr>
            <a:spLocks noChangeArrowheads="1"/>
          </p:cNvSpPr>
          <p:nvPr/>
        </p:nvSpPr>
        <p:spPr bwMode="auto">
          <a:xfrm>
            <a:off x="685800" y="4592638"/>
            <a:ext cx="6465888" cy="1374775"/>
          </a:xfrm>
          <a:prstGeom prst="rect">
            <a:avLst/>
          </a:prstGeom>
          <a:noFill/>
          <a:ln w="9525">
            <a:noFill/>
            <a:miter lim="800000"/>
            <a:headEnd/>
            <a:tailEnd/>
          </a:ln>
        </p:spPr>
        <p:txBody>
          <a:bodyPr>
            <a:spAutoFit/>
          </a:bodyPr>
          <a:lstStyle/>
          <a:p>
            <a:pPr eaLnBrk="0" hangingPunct="0"/>
            <a:r>
              <a:rPr lang="en-US">
                <a:solidFill>
                  <a:schemeClr val="hlink"/>
                </a:solidFill>
                <a:latin typeface="Calibri" pitchFamily="34" charset="0"/>
              </a:rPr>
              <a:t>Computational Thinking</a:t>
            </a:r>
            <a:r>
              <a:rPr lang="en-US">
                <a:latin typeface="Calibri" pitchFamily="34" charset="0"/>
              </a:rPr>
              <a:t> focuses on the </a:t>
            </a:r>
            <a:r>
              <a:rPr lang="en-US" u="sng">
                <a:latin typeface="Calibri" pitchFamily="34" charset="0"/>
              </a:rPr>
              <a:t>process of abstraction</a:t>
            </a:r>
            <a:r>
              <a:rPr lang="en-US">
                <a:latin typeface="Calibri" pitchFamily="34" charset="0"/>
              </a:rPr>
              <a:t/>
            </a:r>
            <a:br>
              <a:rPr lang="en-US">
                <a:latin typeface="Calibri" pitchFamily="34" charset="0"/>
              </a:rPr>
            </a:br>
            <a:r>
              <a:rPr lang="en-US">
                <a:latin typeface="Calibri" pitchFamily="34" charset="0"/>
              </a:rPr>
              <a:t>  - </a:t>
            </a:r>
            <a:r>
              <a:rPr lang="en-US" sz="1600">
                <a:latin typeface="Calibri" pitchFamily="34" charset="0"/>
              </a:rPr>
              <a:t>choosing the right abstractions</a:t>
            </a:r>
            <a:br>
              <a:rPr lang="en-US" sz="1600">
                <a:latin typeface="Calibri" pitchFamily="34" charset="0"/>
              </a:rPr>
            </a:br>
            <a:r>
              <a:rPr lang="en-US" sz="1600">
                <a:latin typeface="Calibri" pitchFamily="34" charset="0"/>
              </a:rPr>
              <a:t>  - operating in terms of multiple layers of abstraction simultaneously</a:t>
            </a:r>
            <a:br>
              <a:rPr lang="en-US" sz="1600">
                <a:latin typeface="Calibri" pitchFamily="34" charset="0"/>
              </a:rPr>
            </a:br>
            <a:r>
              <a:rPr lang="en-US" sz="1600">
                <a:latin typeface="Calibri" pitchFamily="34" charset="0"/>
              </a:rPr>
              <a:t>  - defining the relationships the between layers</a:t>
            </a:r>
          </a:p>
          <a:p>
            <a:pPr eaLnBrk="0" hangingPunct="0"/>
            <a:endParaRPr lang="en-US" sz="1600">
              <a:latin typeface="Calibri" pitchFamily="34" charset="0"/>
            </a:endParaRPr>
          </a:p>
        </p:txBody>
      </p:sp>
      <p:sp>
        <p:nvSpPr>
          <p:cNvPr id="1226771" name="AutoShape 19" descr="thought cloud"/>
          <p:cNvSpPr>
            <a:spLocks noChangeArrowheads="1"/>
          </p:cNvSpPr>
          <p:nvPr/>
        </p:nvSpPr>
        <p:spPr bwMode="auto">
          <a:xfrm>
            <a:off x="5584825" y="5068888"/>
            <a:ext cx="2359025" cy="955675"/>
          </a:xfrm>
          <a:prstGeom prst="cloudCallout">
            <a:avLst>
              <a:gd name="adj1" fmla="val -44347"/>
              <a:gd name="adj2" fmla="val -69435"/>
            </a:avLst>
          </a:prstGeom>
          <a:solidFill>
            <a:srgbClr val="FFFF00"/>
          </a:solidFill>
          <a:ln w="9525">
            <a:solidFill>
              <a:schemeClr val="tx1"/>
            </a:solidFill>
            <a:round/>
            <a:headEnd/>
            <a:tailEnd/>
          </a:ln>
        </p:spPr>
        <p:txBody>
          <a:bodyPr/>
          <a:lstStyle/>
          <a:p>
            <a:pPr algn="ctr" eaLnBrk="0" hangingPunct="0"/>
            <a:r>
              <a:rPr lang="en-US">
                <a:latin typeface="Calibri" pitchFamily="34" charset="0"/>
              </a:rPr>
              <a:t>as in </a:t>
            </a:r>
            <a:r>
              <a:rPr lang="en-US">
                <a:solidFill>
                  <a:schemeClr val="hlink"/>
                </a:solidFill>
                <a:latin typeface="Calibri" pitchFamily="34" charset="0"/>
              </a:rPr>
              <a:t>Mathematics</a:t>
            </a:r>
          </a:p>
        </p:txBody>
      </p:sp>
      <p:sp>
        <p:nvSpPr>
          <p:cNvPr id="1226775" name="Rectangle 23"/>
          <p:cNvSpPr>
            <a:spLocks noChangeArrowheads="1"/>
          </p:cNvSpPr>
          <p:nvPr/>
        </p:nvSpPr>
        <p:spPr bwMode="auto">
          <a:xfrm>
            <a:off x="2579688" y="5967413"/>
            <a:ext cx="3484562" cy="366712"/>
          </a:xfrm>
          <a:prstGeom prst="rect">
            <a:avLst/>
          </a:prstGeom>
          <a:noFill/>
          <a:ln w="9525">
            <a:noFill/>
            <a:miter lim="800000"/>
            <a:headEnd/>
            <a:tailEnd/>
          </a:ln>
        </p:spPr>
        <p:txBody>
          <a:bodyPr wrap="none">
            <a:spAutoFit/>
          </a:bodyPr>
          <a:lstStyle/>
          <a:p>
            <a:pPr eaLnBrk="0" hangingPunct="0"/>
            <a:r>
              <a:rPr lang="en-US"/>
              <a:t> </a:t>
            </a:r>
            <a:r>
              <a:rPr lang="en-US">
                <a:latin typeface="Calibri" pitchFamily="34" charset="0"/>
              </a:rPr>
              <a:t>guided by the following concerns…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fld id="{B75918AA-6EBF-4279-BF09-9C4386ABA894}" type="slidenum">
              <a:rPr lang="en-US"/>
              <a:pPr>
                <a:defRPr/>
              </a:pPr>
              <a:t>30</a:t>
            </a:fld>
            <a:endParaRPr lang="en-US" sz="1400"/>
          </a:p>
        </p:txBody>
      </p:sp>
      <p:sp>
        <p:nvSpPr>
          <p:cNvPr id="8" name="Date Placeholder 4"/>
          <p:cNvSpPr>
            <a:spLocks noGrp="1"/>
          </p:cNvSpPr>
          <p:nvPr>
            <p:ph type="dt" sz="quarter" idx="11"/>
          </p:nvPr>
        </p:nvSpPr>
        <p:spPr/>
        <p:txBody>
          <a:bodyPr/>
          <a:lstStyle/>
          <a:p>
            <a:pPr>
              <a:defRPr/>
            </a:pPr>
            <a:r>
              <a:rPr lang="en-US"/>
              <a:t>Computational Thinking</a:t>
            </a:r>
          </a:p>
        </p:txBody>
      </p:sp>
      <p:sp>
        <p:nvSpPr>
          <p:cNvPr id="9" name="Footer Placeholder 5"/>
          <p:cNvSpPr>
            <a:spLocks noGrp="1"/>
          </p:cNvSpPr>
          <p:nvPr>
            <p:ph type="ftr" sz="quarter" idx="12"/>
          </p:nvPr>
        </p:nvSpPr>
        <p:spPr/>
        <p:txBody>
          <a:bodyPr/>
          <a:lstStyle/>
          <a:p>
            <a:pPr>
              <a:defRPr/>
            </a:pPr>
            <a:r>
              <a:rPr lang="en-US"/>
              <a:t>Jeannette M. Wing</a:t>
            </a:r>
          </a:p>
        </p:txBody>
      </p:sp>
      <p:sp>
        <p:nvSpPr>
          <p:cNvPr id="90116" name="Rectangle 2"/>
          <p:cNvSpPr>
            <a:spLocks noGrp="1" noChangeArrowheads="1"/>
          </p:cNvSpPr>
          <p:nvPr>
            <p:ph type="title"/>
          </p:nvPr>
        </p:nvSpPr>
        <p:spPr/>
        <p:txBody>
          <a:bodyPr/>
          <a:lstStyle/>
          <a:p>
            <a:r>
              <a:rPr lang="en-US" smtClean="0"/>
              <a:t>Computational Thinking, International</a:t>
            </a:r>
          </a:p>
        </p:txBody>
      </p:sp>
      <p:sp>
        <p:nvSpPr>
          <p:cNvPr id="90117" name="Rectangle 3"/>
          <p:cNvSpPr>
            <a:spLocks noGrp="1" noChangeArrowheads="1"/>
          </p:cNvSpPr>
          <p:nvPr>
            <p:ph type="body" idx="1"/>
          </p:nvPr>
        </p:nvSpPr>
        <p:spPr/>
        <p:txBody>
          <a:bodyPr/>
          <a:lstStyle/>
          <a:p>
            <a:pPr lvl="1"/>
            <a:endParaRPr lang="en-US" smtClean="0"/>
          </a:p>
          <a:p>
            <a:pPr lvl="1"/>
            <a:endParaRPr lang="en-US" smtClean="0"/>
          </a:p>
        </p:txBody>
      </p:sp>
      <p:pic>
        <p:nvPicPr>
          <p:cNvPr id="1330180" name="Picture 4" descr="Chinese example of computational thinking"/>
          <p:cNvPicPr>
            <a:picLocks noChangeAspect="1" noChangeArrowheads="1"/>
          </p:cNvPicPr>
          <p:nvPr/>
        </p:nvPicPr>
        <p:blipFill>
          <a:blip r:embed="rId2" cstate="print"/>
          <a:srcRect/>
          <a:stretch>
            <a:fillRect/>
          </a:stretch>
        </p:blipFill>
        <p:spPr bwMode="auto">
          <a:xfrm>
            <a:off x="0" y="927100"/>
            <a:ext cx="6372225" cy="3419475"/>
          </a:xfrm>
          <a:prstGeom prst="rect">
            <a:avLst/>
          </a:prstGeom>
          <a:noFill/>
          <a:ln w="9525">
            <a:noFill/>
            <a:miter lim="800000"/>
            <a:headEnd/>
            <a:tailEnd/>
          </a:ln>
        </p:spPr>
      </p:pic>
      <p:pic>
        <p:nvPicPr>
          <p:cNvPr id="1330181" name="Picture 5" descr="french-ct1"/>
          <p:cNvPicPr>
            <a:picLocks noChangeAspect="1" noChangeArrowheads="1"/>
          </p:cNvPicPr>
          <p:nvPr/>
        </p:nvPicPr>
        <p:blipFill>
          <a:blip r:embed="rId3" cstate="print"/>
          <a:srcRect/>
          <a:stretch>
            <a:fillRect/>
          </a:stretch>
        </p:blipFill>
        <p:spPr bwMode="auto">
          <a:xfrm>
            <a:off x="2152650" y="4133850"/>
            <a:ext cx="6991350" cy="2724150"/>
          </a:xfrm>
          <a:prstGeom prst="rect">
            <a:avLst/>
          </a:prstGeom>
          <a:noFill/>
          <a:ln w="9525">
            <a:noFill/>
            <a:miter lim="800000"/>
            <a:headEnd/>
            <a:tailEnd/>
          </a:ln>
        </p:spPr>
      </p:pic>
      <p:sp>
        <p:nvSpPr>
          <p:cNvPr id="1330182" name="Text Box 6"/>
          <p:cNvSpPr txBox="1">
            <a:spLocks noChangeArrowheads="1"/>
          </p:cNvSpPr>
          <p:nvPr/>
        </p:nvSpPr>
        <p:spPr bwMode="auto">
          <a:xfrm>
            <a:off x="685800" y="2824163"/>
            <a:ext cx="8167688" cy="2222500"/>
          </a:xfrm>
          <a:prstGeom prst="rect">
            <a:avLst/>
          </a:prstGeom>
          <a:solidFill>
            <a:srgbClr val="FFFF00"/>
          </a:solidFill>
          <a:ln w="9525">
            <a:noFill/>
            <a:miter lim="800000"/>
            <a:headEnd/>
            <a:tailEnd/>
          </a:ln>
        </p:spPr>
        <p:txBody>
          <a:bodyPr>
            <a:spAutoFit/>
          </a:bodyPr>
          <a:lstStyle/>
          <a:p>
            <a:pPr eaLnBrk="0" hangingPunct="0"/>
            <a:endParaRPr lang="en-US" sz="2000">
              <a:latin typeface="Calibri" pitchFamily="34" charset="0"/>
            </a:endParaRPr>
          </a:p>
          <a:p>
            <a:pPr eaLnBrk="0" hangingPunct="0"/>
            <a:r>
              <a:rPr lang="en-US" sz="2400">
                <a:latin typeface="Calibri" pitchFamily="34" charset="0"/>
              </a:rPr>
              <a:t>UK Research Assessment (2009)</a:t>
            </a:r>
          </a:p>
          <a:p>
            <a:pPr eaLnBrk="0" hangingPunct="0"/>
            <a:r>
              <a:rPr lang="en-US" sz="2400">
                <a:latin typeface="Calibri" pitchFamily="34" charset="0"/>
              </a:rPr>
              <a:t>	</a:t>
            </a:r>
          </a:p>
          <a:p>
            <a:pPr eaLnBrk="0" hangingPunct="0"/>
            <a:r>
              <a:rPr lang="en-US" sz="2400">
                <a:latin typeface="Calibri" pitchFamily="34" charset="0"/>
              </a:rPr>
              <a:t>           The Computer Science and Informatics panel said </a:t>
            </a:r>
            <a:br>
              <a:rPr lang="en-US" sz="2400">
                <a:latin typeface="Calibri" pitchFamily="34" charset="0"/>
              </a:rPr>
            </a:br>
            <a:r>
              <a:rPr lang="en-US" sz="2400">
                <a:latin typeface="Calibri" pitchFamily="34" charset="0"/>
              </a:rPr>
              <a:t>           “Computational thinking is influencing all disciplines….”</a:t>
            </a:r>
          </a:p>
          <a:p>
            <a:pPr eaLnBrk="0" hangingPunct="0"/>
            <a:endParaRPr lang="en-US" sz="24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41E43490-BFE6-4171-8F45-D899571A9A4E}" type="slidenum">
              <a:rPr lang="en-US"/>
              <a:pPr>
                <a:defRPr/>
              </a:pPr>
              <a:t>31</a:t>
            </a:fld>
            <a:endParaRPr lang="en-US" sz="1400"/>
          </a:p>
        </p:txBody>
      </p:sp>
      <p:sp>
        <p:nvSpPr>
          <p:cNvPr id="6" name="Date Placeholder 4"/>
          <p:cNvSpPr>
            <a:spLocks noGrp="1"/>
          </p:cNvSpPr>
          <p:nvPr>
            <p:ph type="dt" sz="quarter" idx="11"/>
          </p:nvPr>
        </p:nvSpPr>
        <p:spPr/>
        <p:txBody>
          <a:bodyPr/>
          <a:lstStyle/>
          <a:p>
            <a:pPr>
              <a:defRPr/>
            </a:pPr>
            <a:r>
              <a:rPr lang="en-US"/>
              <a:t>Computational Thinking</a:t>
            </a:r>
          </a:p>
        </p:txBody>
      </p:sp>
      <p:sp>
        <p:nvSpPr>
          <p:cNvPr id="7" name="Footer Placeholder 5"/>
          <p:cNvSpPr>
            <a:spLocks noGrp="1"/>
          </p:cNvSpPr>
          <p:nvPr>
            <p:ph type="ftr" sz="quarter" idx="12"/>
          </p:nvPr>
        </p:nvSpPr>
        <p:spPr/>
        <p:txBody>
          <a:bodyPr/>
          <a:lstStyle/>
          <a:p>
            <a:pPr>
              <a:defRPr/>
            </a:pPr>
            <a:r>
              <a:rPr lang="en-US"/>
              <a:t>Jeannette M. Wing</a:t>
            </a:r>
          </a:p>
        </p:txBody>
      </p:sp>
      <p:sp>
        <p:nvSpPr>
          <p:cNvPr id="91140" name="Rectangle 2"/>
          <p:cNvSpPr>
            <a:spLocks noGrp="1" noChangeArrowheads="1"/>
          </p:cNvSpPr>
          <p:nvPr>
            <p:ph type="title"/>
          </p:nvPr>
        </p:nvSpPr>
        <p:spPr/>
        <p:txBody>
          <a:bodyPr/>
          <a:lstStyle/>
          <a:p>
            <a:pPr algn="ctr"/>
            <a:r>
              <a:rPr lang="en-US" smtClean="0">
                <a:solidFill>
                  <a:srgbClr val="FF0000"/>
                </a:solidFill>
              </a:rPr>
              <a:t>Spread the Word</a:t>
            </a:r>
          </a:p>
        </p:txBody>
      </p:sp>
      <p:sp>
        <p:nvSpPr>
          <p:cNvPr id="91141" name="Rectangle 3"/>
          <p:cNvSpPr>
            <a:spLocks noGrp="1" noChangeArrowheads="1"/>
          </p:cNvSpPr>
          <p:nvPr>
            <p:ph type="body" idx="1"/>
          </p:nvPr>
        </p:nvSpPr>
        <p:spPr>
          <a:xfrm>
            <a:off x="566738" y="1295400"/>
            <a:ext cx="8215312" cy="4953000"/>
          </a:xfrm>
        </p:spPr>
        <p:txBody>
          <a:bodyPr/>
          <a:lstStyle/>
          <a:p>
            <a:endParaRPr lang="en-US" smtClean="0"/>
          </a:p>
          <a:p>
            <a:endParaRPr lang="en-US" smtClean="0"/>
          </a:p>
          <a:p>
            <a:r>
              <a:rPr lang="en-US" smtClean="0"/>
              <a:t>Help make computational thinking commonplace!</a:t>
            </a:r>
          </a:p>
          <a:p>
            <a:pPr>
              <a:spcBef>
                <a:spcPct val="0"/>
              </a:spcBef>
              <a:buFontTx/>
              <a:buNone/>
            </a:pPr>
            <a:endParaRPr lang="en-US" smtClean="0"/>
          </a:p>
        </p:txBody>
      </p:sp>
      <p:sp>
        <p:nvSpPr>
          <p:cNvPr id="1308676" name="Rectangle 4"/>
          <p:cNvSpPr>
            <a:spLocks noChangeArrowheads="1"/>
          </p:cNvSpPr>
          <p:nvPr/>
        </p:nvSpPr>
        <p:spPr bwMode="auto">
          <a:xfrm>
            <a:off x="566738" y="4313238"/>
            <a:ext cx="7704137" cy="1935162"/>
          </a:xfrm>
          <a:prstGeom prst="rect">
            <a:avLst/>
          </a:prstGeom>
          <a:noFill/>
          <a:ln w="9525">
            <a:noFill/>
            <a:miter lim="800000"/>
            <a:headEnd/>
            <a:tailEnd/>
          </a:ln>
        </p:spPr>
        <p:txBody>
          <a:bodyPr>
            <a:spAutoFit/>
          </a:bodyPr>
          <a:lstStyle/>
          <a:p>
            <a:pPr lvl="1" algn="ctr" eaLnBrk="0" hangingPunct="0">
              <a:spcBef>
                <a:spcPct val="50000"/>
              </a:spcBef>
            </a:pPr>
            <a:r>
              <a:rPr lang="en-US" sz="2200">
                <a:solidFill>
                  <a:schemeClr val="hlink"/>
                </a:solidFill>
                <a:latin typeface="Calibri" pitchFamily="34" charset="0"/>
              </a:rPr>
              <a:t>To fellow faculty, students, researchers, administrators, teachers, parents, principals, guidance counselors, school boards, teachers’ unions,</a:t>
            </a:r>
            <a:br>
              <a:rPr lang="en-US" sz="2200">
                <a:solidFill>
                  <a:schemeClr val="hlink"/>
                </a:solidFill>
                <a:latin typeface="Calibri" pitchFamily="34" charset="0"/>
              </a:rPr>
            </a:br>
            <a:r>
              <a:rPr lang="en-US" sz="2200">
                <a:solidFill>
                  <a:schemeClr val="hlink"/>
                </a:solidFill>
                <a:latin typeface="Calibri" pitchFamily="34" charset="0"/>
              </a:rPr>
              <a:t>congressmen, policy makers, …</a:t>
            </a:r>
          </a:p>
          <a:p>
            <a:pPr lvl="1" eaLnBrk="0" hangingPunct="0">
              <a:spcBef>
                <a:spcPct val="50000"/>
              </a:spcBef>
              <a:buFontTx/>
              <a:buChar char="–"/>
            </a:pPr>
            <a:endParaRPr lang="en-US" sz="2200">
              <a:solidFill>
                <a:schemeClr val="hlink"/>
              </a:solidFill>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ctrTitle"/>
          </p:nvPr>
        </p:nvSpPr>
        <p:spPr>
          <a:xfrm>
            <a:off x="685800" y="2768600"/>
            <a:ext cx="7772400" cy="1470025"/>
          </a:xfrm>
        </p:spPr>
        <p:txBody>
          <a:bodyPr/>
          <a:lstStyle/>
          <a:p>
            <a:pPr algn="ctr"/>
            <a:r>
              <a:rPr lang="en-US" sz="4000" smtClean="0"/>
              <a:t>Thank you!</a:t>
            </a:r>
            <a:endParaRPr lang="en-US" sz="4000" b="1"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C2E5B17-E7C1-4438-B004-523CAB086043}" type="slidenum">
              <a:rPr lang="en-US"/>
              <a:pPr>
                <a:defRPr/>
              </a:pPr>
              <a:t>33</a:t>
            </a:fld>
            <a:endParaRPr lang="en-US" sz="1400"/>
          </a:p>
        </p:txBody>
      </p:sp>
      <p:sp>
        <p:nvSpPr>
          <p:cNvPr id="5" name="Date Placeholder 4"/>
          <p:cNvSpPr>
            <a:spLocks noGrp="1"/>
          </p:cNvSpPr>
          <p:nvPr>
            <p:ph type="dt" sz="quarter" idx="11"/>
          </p:nvPr>
        </p:nvSpPr>
        <p:spPr/>
        <p:txBody>
          <a:bodyPr/>
          <a:lstStyle/>
          <a:p>
            <a:pPr>
              <a:defRPr/>
            </a:pPr>
            <a:r>
              <a:rPr lang="en-US"/>
              <a:t>Computational Thinking</a:t>
            </a:r>
          </a:p>
        </p:txBody>
      </p:sp>
      <p:sp>
        <p:nvSpPr>
          <p:cNvPr id="6" name="Footer Placeholder 5"/>
          <p:cNvSpPr>
            <a:spLocks noGrp="1"/>
          </p:cNvSpPr>
          <p:nvPr>
            <p:ph type="ftr" sz="quarter" idx="12"/>
          </p:nvPr>
        </p:nvSpPr>
        <p:spPr/>
        <p:txBody>
          <a:bodyPr/>
          <a:lstStyle/>
          <a:p>
            <a:pPr>
              <a:defRPr/>
            </a:pPr>
            <a:r>
              <a:rPr lang="en-US"/>
              <a:t>Jeannette M. Wing</a:t>
            </a:r>
          </a:p>
        </p:txBody>
      </p:sp>
      <p:sp>
        <p:nvSpPr>
          <p:cNvPr id="95236" name="Rectangle 2"/>
          <p:cNvSpPr>
            <a:spLocks noGrp="1" noChangeArrowheads="1"/>
          </p:cNvSpPr>
          <p:nvPr>
            <p:ph type="title"/>
          </p:nvPr>
        </p:nvSpPr>
        <p:spPr/>
        <p:txBody>
          <a:bodyPr/>
          <a:lstStyle/>
          <a:p>
            <a:r>
              <a:rPr lang="en-US" smtClean="0"/>
              <a:t>References (Representative Only)</a:t>
            </a:r>
          </a:p>
        </p:txBody>
      </p:sp>
      <p:sp>
        <p:nvSpPr>
          <p:cNvPr id="95237" name="Rectangle 3"/>
          <p:cNvSpPr>
            <a:spLocks noGrp="1" noChangeArrowheads="1"/>
          </p:cNvSpPr>
          <p:nvPr>
            <p:ph type="body" idx="1"/>
          </p:nvPr>
        </p:nvSpPr>
        <p:spPr>
          <a:xfrm>
            <a:off x="685800" y="1104900"/>
            <a:ext cx="7772400" cy="5753100"/>
          </a:xfrm>
        </p:spPr>
        <p:txBody>
          <a:bodyPr/>
          <a:lstStyle/>
          <a:p>
            <a:pPr>
              <a:lnSpc>
                <a:spcPct val="80000"/>
              </a:lnSpc>
            </a:pPr>
            <a:r>
              <a:rPr lang="en-US" sz="1400" smtClean="0"/>
              <a:t>Computational Thinking</a:t>
            </a:r>
          </a:p>
          <a:p>
            <a:pPr lvl="1">
              <a:lnSpc>
                <a:spcPct val="80000"/>
              </a:lnSpc>
            </a:pPr>
            <a:r>
              <a:rPr lang="en-US" sz="1200" smtClean="0"/>
              <a:t>University of Edinburgh, </a:t>
            </a:r>
            <a:r>
              <a:rPr lang="en-US" sz="1200" smtClean="0">
                <a:hlinkClick r:id="rId2"/>
              </a:rPr>
              <a:t>http://www.inf.ed.ac.uk/research/programmes/comp-think/</a:t>
            </a:r>
            <a:endParaRPr lang="en-US" sz="1200" smtClean="0"/>
          </a:p>
          <a:p>
            <a:pPr lvl="1">
              <a:lnSpc>
                <a:spcPct val="80000"/>
              </a:lnSpc>
            </a:pPr>
            <a:r>
              <a:rPr lang="en-US" sz="1200" smtClean="0"/>
              <a:t>[Wing06] J.M. Wing, “Computational Thinking,” </a:t>
            </a:r>
            <a:r>
              <a:rPr lang="en-US" sz="1200" i="1" smtClean="0"/>
              <a:t>CACM</a:t>
            </a:r>
            <a:r>
              <a:rPr lang="en-US" sz="1200" smtClean="0"/>
              <a:t> Viewpoint, March 2006, pp. 33-35, </a:t>
            </a:r>
            <a:r>
              <a:rPr lang="en-US" sz="1200" smtClean="0">
                <a:hlinkClick r:id="rId3"/>
              </a:rPr>
              <a:t>http://www.cs.cmu.edu/~wing</a:t>
            </a:r>
            <a:r>
              <a:rPr lang="en-US" sz="1200" smtClean="0"/>
              <a:t>/ </a:t>
            </a:r>
          </a:p>
          <a:p>
            <a:pPr>
              <a:lnSpc>
                <a:spcPct val="80000"/>
              </a:lnSpc>
            </a:pPr>
            <a:r>
              <a:rPr lang="en-US" sz="1400" smtClean="0"/>
              <a:t>Model Checking, Temporal Logic, Binary Decisions Diagrams</a:t>
            </a:r>
          </a:p>
          <a:p>
            <a:pPr lvl="1">
              <a:lnSpc>
                <a:spcPct val="80000"/>
              </a:lnSpc>
            </a:pPr>
            <a:r>
              <a:rPr lang="en-US" sz="1200" smtClean="0"/>
              <a:t>[Br86] Randal Bryant, “Graph-Based Algorithms for Boolean Function Manipulation,” </a:t>
            </a:r>
            <a:r>
              <a:rPr lang="en-US" sz="1200" i="1" smtClean="0"/>
              <a:t>IEEE Trans. Computers</a:t>
            </a:r>
            <a:r>
              <a:rPr lang="en-US" sz="1200" smtClean="0"/>
              <a:t>, 35(8): 677-691 (1986).</a:t>
            </a:r>
          </a:p>
          <a:p>
            <a:pPr lvl="1">
              <a:lnSpc>
                <a:spcPct val="80000"/>
              </a:lnSpc>
            </a:pPr>
            <a:r>
              <a:rPr lang="en-US" sz="1200" smtClean="0"/>
              <a:t>[CE81] E. M. Clarke and E. A. Emerson, “The Design and Synthesis of Synchronization Skeletons Using Temporal Logic,” </a:t>
            </a:r>
            <a:r>
              <a:rPr lang="en-US" sz="1200" i="1" smtClean="0"/>
              <a:t>Proceedings of the Workshop on Logics of Programs</a:t>
            </a:r>
            <a:r>
              <a:rPr lang="en-US" sz="1200" smtClean="0"/>
              <a:t>, IBM Watson Research Center, Yorktown Heights, New York, Springer-Verlag Lecture Notes in Computer Science, #131, pp. 52–71, May 1981.</a:t>
            </a:r>
          </a:p>
          <a:p>
            <a:pPr lvl="1">
              <a:lnSpc>
                <a:spcPct val="80000"/>
              </a:lnSpc>
            </a:pPr>
            <a:r>
              <a:rPr lang="en-US" sz="1200" smtClean="0"/>
              <a:t>[CES86] E. M. Clarke, E. A. Emerson, and A. P. Sistla, “Automatic Verification of Finite State Concurrent Systems Using Temporal Logic Specifications,” </a:t>
            </a:r>
            <a:r>
              <a:rPr lang="en-US" sz="1200" i="1" smtClean="0"/>
              <a:t>ACM Trans. Prog. Lang. and Sys.</a:t>
            </a:r>
            <a:r>
              <a:rPr lang="en-US" sz="1200" smtClean="0"/>
              <a:t>, (8)2, pp. 244-263, 1986.</a:t>
            </a:r>
          </a:p>
          <a:p>
            <a:pPr lvl="1">
              <a:lnSpc>
                <a:spcPct val="80000"/>
              </a:lnSpc>
            </a:pPr>
            <a:r>
              <a:rPr lang="en-US" sz="1200" smtClean="0"/>
              <a:t>[CGP99]</a:t>
            </a:r>
            <a:r>
              <a:rPr lang="en-US" sz="1200" i="1" smtClean="0"/>
              <a:t> </a:t>
            </a:r>
            <a:r>
              <a:rPr lang="en-US" sz="1200" smtClean="0"/>
              <a:t>Edmund M. Clarke, Jr., Orna Grumberg and Doron A. Peled, </a:t>
            </a:r>
            <a:r>
              <a:rPr lang="en-US" sz="1200" i="1" smtClean="0"/>
              <a:t>Model Checking</a:t>
            </a:r>
            <a:r>
              <a:rPr lang="en-US" sz="1200" smtClean="0"/>
              <a:t>, </a:t>
            </a:r>
            <a:r>
              <a:rPr lang="en-US" sz="1200" smtClean="0">
                <a:hlinkClick r:id="rId4" tooltip="MIT Press"/>
              </a:rPr>
              <a:t>MIT Press</a:t>
            </a:r>
            <a:r>
              <a:rPr lang="en-US" sz="1200" smtClean="0"/>
              <a:t>, 1999, </a:t>
            </a:r>
            <a:r>
              <a:rPr lang="en-US" sz="1200" smtClean="0">
                <a:hlinkClick r:id="rId5"/>
              </a:rPr>
              <a:t>ISBN 0-262-03270-8</a:t>
            </a:r>
            <a:r>
              <a:rPr lang="en-US" sz="1200" smtClean="0"/>
              <a:t>. </a:t>
            </a:r>
          </a:p>
          <a:p>
            <a:pPr lvl="1">
              <a:lnSpc>
                <a:spcPct val="80000"/>
              </a:lnSpc>
            </a:pPr>
            <a:r>
              <a:rPr lang="en-US" sz="1200" smtClean="0"/>
              <a:t>[Ku94] Robert P. Kurshan, </a:t>
            </a:r>
            <a:r>
              <a:rPr lang="en-US" sz="1200" i="1" smtClean="0"/>
              <a:t>Computer Aided Verification of Coordinating Processes: An Automata-theoretic Approach</a:t>
            </a:r>
            <a:r>
              <a:rPr lang="en-US" sz="1200" smtClean="0"/>
              <a:t>, Princeton Univ. Press, 1994.</a:t>
            </a:r>
          </a:p>
          <a:p>
            <a:pPr lvl="1">
              <a:lnSpc>
                <a:spcPct val="80000"/>
              </a:lnSpc>
            </a:pPr>
            <a:r>
              <a:rPr lang="en-US" sz="1200" smtClean="0"/>
              <a:t>[Pn77] Amir Pnueli, “The Temporal Logic of Programs,” </a:t>
            </a:r>
            <a:r>
              <a:rPr lang="en-US" sz="1200" i="1" smtClean="0"/>
              <a:t>Foundations of Computer Science</a:t>
            </a:r>
            <a:r>
              <a:rPr lang="en-US" sz="1200" smtClean="0"/>
              <a:t>, FOCS, pp. 46-57, 1977.</a:t>
            </a:r>
          </a:p>
          <a:p>
            <a:pPr lvl="1">
              <a:lnSpc>
                <a:spcPct val="80000"/>
              </a:lnSpc>
            </a:pPr>
            <a:r>
              <a:rPr lang="en-US" sz="1200" smtClean="0"/>
              <a:t>[QS82] Jean-Pierre Queille, Joseph Sifakis, “Specification and verification of concurrent systems in CESAR,” </a:t>
            </a:r>
            <a:r>
              <a:rPr lang="en-US" sz="1200" i="1" smtClean="0"/>
              <a:t>Symposium on Programming</a:t>
            </a:r>
            <a:r>
              <a:rPr lang="en-US" sz="1200" smtClean="0"/>
              <a:t>, Springer LNCS #137 1982: 337-351.</a:t>
            </a:r>
          </a:p>
          <a:p>
            <a:pPr lvl="1">
              <a:lnSpc>
                <a:spcPct val="80000"/>
              </a:lnSpc>
            </a:pPr>
            <a:r>
              <a:rPr lang="en-US" sz="1200" smtClean="0"/>
              <a:t>[VW86] Moshe Y. Vardi and Pierre Wolper, “An Automata-Theoretic Approach to Automatic Program Verification (Preliminary Report),” </a:t>
            </a:r>
            <a:r>
              <a:rPr lang="en-US" sz="1200" i="1" smtClean="0"/>
              <a:t>Logic in Computer Science</a:t>
            </a:r>
            <a:r>
              <a:rPr lang="en-US" sz="1200" smtClean="0"/>
              <a:t>, LICS 1986: 332-344.</a:t>
            </a:r>
          </a:p>
          <a:p>
            <a:pPr>
              <a:lnSpc>
                <a:spcPct val="80000"/>
              </a:lnSpc>
            </a:pPr>
            <a:r>
              <a:rPr lang="en-US" sz="1400" smtClean="0"/>
              <a:t>Computational Thinking and </a:t>
            </a:r>
            <a:r>
              <a:rPr lang="en-US" sz="1200" smtClean="0"/>
              <a:t>Biology</a:t>
            </a:r>
          </a:p>
          <a:p>
            <a:pPr lvl="1">
              <a:lnSpc>
                <a:spcPct val="80000"/>
              </a:lnSpc>
            </a:pPr>
            <a:r>
              <a:rPr lang="en-US" sz="1200" smtClean="0"/>
              <a:t>Allessina and Pascual, “Googling Food Webs: Can an Eigenvector Measure Species' Importance for Coextinctions?”, PLoS Computational Biology, 5(9), September 4, 2009. </a:t>
            </a:r>
            <a:r>
              <a:rPr lang="en-US" sz="1200" smtClean="0">
                <a:hlinkClick r:id="rId6"/>
              </a:rPr>
              <a:t>http://www.ploscompbiol.org/article/info:doi%2F10.1371%2Fjournal.pcbi.1000494</a:t>
            </a:r>
            <a:endParaRPr lang="en-US" sz="1200" smtClean="0"/>
          </a:p>
          <a:p>
            <a:pPr lvl="1">
              <a:lnSpc>
                <a:spcPct val="80000"/>
              </a:lnSpc>
            </a:pPr>
            <a:r>
              <a:rPr lang="en-US" sz="1200" smtClean="0"/>
              <a:t>Executable Cell Biology, Jasmin Fisher and Thomas A Henzinger, </a:t>
            </a:r>
            <a:r>
              <a:rPr lang="en-US" sz="1200" i="1" smtClean="0"/>
              <a:t>Nature Biotechnology</a:t>
            </a:r>
            <a:r>
              <a:rPr lang="en-US" sz="1200" smtClean="0"/>
              <a:t>, Vol. 25, No. 11, November 2007. (See paper for many other excellent references.)</a:t>
            </a:r>
          </a:p>
          <a:p>
            <a:pPr lvl="1">
              <a:lnSpc>
                <a:spcPct val="80000"/>
              </a:lnSpc>
            </a:pPr>
            <a:r>
              <a:rPr lang="en-US" sz="1200" smtClean="0"/>
              <a:t>[LJ07] Predicting Protein Folding Kinetics via Temporal Logic Model Checking, Christopher Langmead and Sumit Jha, WABI, 2007. </a:t>
            </a:r>
          </a:p>
          <a:p>
            <a:pPr lvl="1">
              <a:lnSpc>
                <a:spcPct val="80000"/>
              </a:lnSpc>
            </a:pPr>
            <a:r>
              <a:rPr lang="en-US" sz="1200" smtClean="0"/>
              <a:t>Systems Biology Group, Ziv Bar-Joseph, Carnegie Mellon University, </a:t>
            </a:r>
            <a:r>
              <a:rPr lang="en-US" sz="1200" smtClean="0">
                <a:hlinkClick r:id="rId7"/>
              </a:rPr>
              <a:t>http://www.sb.cs.cmu.edu/pages/publications.html</a:t>
            </a:r>
            <a:endParaRPr lang="en-US" sz="1200" smtClean="0"/>
          </a:p>
          <a:p>
            <a:pPr lvl="1">
              <a:lnSpc>
                <a:spcPct val="80000"/>
              </a:lnSpc>
            </a:pPr>
            <a:endParaRPr lang="en-US" sz="12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FD668C-F8BB-42E0-9EBF-6AC265B28192}" type="slidenum">
              <a:rPr lang="en-US"/>
              <a:pPr>
                <a:defRPr/>
              </a:pPr>
              <a:t>34</a:t>
            </a:fld>
            <a:endParaRPr lang="en-US" sz="1400"/>
          </a:p>
        </p:txBody>
      </p:sp>
      <p:sp>
        <p:nvSpPr>
          <p:cNvPr id="5" name="Date Placeholder 4"/>
          <p:cNvSpPr>
            <a:spLocks noGrp="1"/>
          </p:cNvSpPr>
          <p:nvPr>
            <p:ph type="dt" sz="quarter" idx="11"/>
          </p:nvPr>
        </p:nvSpPr>
        <p:spPr/>
        <p:txBody>
          <a:bodyPr/>
          <a:lstStyle/>
          <a:p>
            <a:pPr>
              <a:defRPr/>
            </a:pPr>
            <a:r>
              <a:rPr lang="en-US"/>
              <a:t>Computational Thinking</a:t>
            </a:r>
          </a:p>
        </p:txBody>
      </p:sp>
      <p:sp>
        <p:nvSpPr>
          <p:cNvPr id="6" name="Footer Placeholder 5"/>
          <p:cNvSpPr>
            <a:spLocks noGrp="1"/>
          </p:cNvSpPr>
          <p:nvPr>
            <p:ph type="ftr" sz="quarter" idx="12"/>
          </p:nvPr>
        </p:nvSpPr>
        <p:spPr/>
        <p:txBody>
          <a:bodyPr/>
          <a:lstStyle/>
          <a:p>
            <a:pPr>
              <a:defRPr/>
            </a:pPr>
            <a:r>
              <a:rPr lang="en-US"/>
              <a:t>Jeannette M. Wing</a:t>
            </a:r>
          </a:p>
        </p:txBody>
      </p:sp>
      <p:sp>
        <p:nvSpPr>
          <p:cNvPr id="96260" name="Rectangle 2"/>
          <p:cNvSpPr>
            <a:spLocks noGrp="1" noChangeArrowheads="1"/>
          </p:cNvSpPr>
          <p:nvPr>
            <p:ph type="title"/>
          </p:nvPr>
        </p:nvSpPr>
        <p:spPr/>
        <p:txBody>
          <a:bodyPr/>
          <a:lstStyle/>
          <a:p>
            <a:r>
              <a:rPr lang="en-US" smtClean="0"/>
              <a:t>References (Representative Only)</a:t>
            </a:r>
          </a:p>
        </p:txBody>
      </p:sp>
      <p:sp>
        <p:nvSpPr>
          <p:cNvPr id="96261" name="Rectangle 3"/>
          <p:cNvSpPr>
            <a:spLocks noGrp="1" noChangeArrowheads="1"/>
          </p:cNvSpPr>
          <p:nvPr>
            <p:ph type="body" idx="1"/>
          </p:nvPr>
        </p:nvSpPr>
        <p:spPr>
          <a:xfrm>
            <a:off x="685800" y="927100"/>
            <a:ext cx="7772400" cy="5553075"/>
          </a:xfrm>
        </p:spPr>
        <p:txBody>
          <a:bodyPr/>
          <a:lstStyle/>
          <a:p>
            <a:pPr>
              <a:lnSpc>
                <a:spcPct val="80000"/>
              </a:lnSpc>
            </a:pPr>
            <a:r>
              <a:rPr lang="en-US" sz="1400" smtClean="0"/>
              <a:t>Machine Learning and Applications</a:t>
            </a:r>
          </a:p>
          <a:p>
            <a:pPr lvl="1">
              <a:lnSpc>
                <a:spcPct val="80000"/>
              </a:lnSpc>
            </a:pPr>
            <a:r>
              <a:rPr lang="en-US" sz="1200" smtClean="0"/>
              <a:t>Christopher Bishop,</a:t>
            </a:r>
            <a:r>
              <a:rPr lang="en-US" sz="1200" i="1" smtClean="0"/>
              <a:t> Pattern Recognition and Machine Learning</a:t>
            </a:r>
            <a:r>
              <a:rPr lang="en-US" sz="1200" smtClean="0"/>
              <a:t>, Springer, 2006.</a:t>
            </a:r>
          </a:p>
          <a:p>
            <a:pPr lvl="1">
              <a:lnSpc>
                <a:spcPct val="80000"/>
              </a:lnSpc>
            </a:pPr>
            <a:r>
              <a:rPr lang="en-US" sz="1200" smtClean="0"/>
              <a:t>[FS99] Yoav Freund and Robert E. Schapire, “A short introduction to boosting.” </a:t>
            </a:r>
            <a:r>
              <a:rPr lang="en-US" sz="1200" i="1" smtClean="0"/>
              <a:t>Journal of Japanese Society for Artificial Intelligence</a:t>
            </a:r>
            <a:r>
              <a:rPr lang="en-US" sz="1200" smtClean="0"/>
              <a:t>, 14(5):771-780, September, 1999. </a:t>
            </a:r>
          </a:p>
          <a:p>
            <a:pPr lvl="1">
              <a:lnSpc>
                <a:spcPct val="80000"/>
              </a:lnSpc>
            </a:pPr>
            <a:r>
              <a:rPr lang="en-US" sz="1200" smtClean="0"/>
              <a:t>Tom Mitchell,</a:t>
            </a:r>
            <a:r>
              <a:rPr lang="en-US" sz="1200" i="1" smtClean="0"/>
              <a:t> Machine Learning</a:t>
            </a:r>
            <a:r>
              <a:rPr lang="en-US" sz="1200" smtClean="0"/>
              <a:t>, McGraw Hill, 1997</a:t>
            </a:r>
          </a:p>
          <a:p>
            <a:pPr lvl="1">
              <a:lnSpc>
                <a:spcPct val="80000"/>
              </a:lnSpc>
            </a:pPr>
            <a:r>
              <a:rPr lang="en-US" sz="1200" smtClean="0"/>
              <a:t>Symbolic Aggregate Approximation, Eamonn Keogh, UC Riverside, </a:t>
            </a:r>
            <a:r>
              <a:rPr lang="en-US" sz="1200" smtClean="0">
                <a:hlinkClick r:id="rId2"/>
              </a:rPr>
              <a:t>http://www.cs.ucr.edu/~eamonn/SAX.htm</a:t>
            </a:r>
            <a:r>
              <a:rPr lang="en-US" sz="1200" smtClean="0"/>
              <a:t> (applications in Medical, Meteorological and many other domains)</a:t>
            </a:r>
          </a:p>
          <a:p>
            <a:pPr lvl="1">
              <a:lnSpc>
                <a:spcPct val="80000"/>
              </a:lnSpc>
            </a:pPr>
            <a:r>
              <a:rPr lang="en-US" sz="1200" smtClean="0"/>
              <a:t>The Auton Lab, Artur Dubrawski, Jeff Schneider, Andrew Moore, Carnegie Mellon, </a:t>
            </a:r>
            <a:r>
              <a:rPr lang="en-US" sz="1200" smtClean="0">
                <a:hlinkClick r:id="rId3"/>
              </a:rPr>
              <a:t>http://www.autonlab.org/autonweb/2.html</a:t>
            </a:r>
            <a:r>
              <a:rPr lang="en-US" sz="1200" smtClean="0"/>
              <a:t> (applications in Astronomy, Finance, Forensics, Medical and many other domains)</a:t>
            </a:r>
          </a:p>
          <a:p>
            <a:pPr>
              <a:lnSpc>
                <a:spcPct val="80000"/>
              </a:lnSpc>
            </a:pPr>
            <a:r>
              <a:rPr lang="en-US" sz="1400" smtClean="0"/>
              <a:t>Computational Thinking and Astronomy</a:t>
            </a:r>
          </a:p>
          <a:p>
            <a:pPr lvl="1">
              <a:lnSpc>
                <a:spcPct val="80000"/>
              </a:lnSpc>
            </a:pPr>
            <a:r>
              <a:rPr lang="en-US" sz="1200" smtClean="0"/>
              <a:t>J. Gray, A.S. Szalay, A. Thakar, P. Kunszt, C. Stoughton, D. Slutz, J. vandenBerg,  “Data Mining the SDSS SkyServer Database,” in Distributed Data &amp; Structures  4: Records of the 4th International Meeting, W. Litwin, G. Levy (eds), Paris France March 2002, Carleton Scientific 2003, ISBN 1-894145-13-5, pp 189-210. </a:t>
            </a:r>
          </a:p>
          <a:p>
            <a:pPr lvl="1">
              <a:lnSpc>
                <a:spcPct val="80000"/>
              </a:lnSpc>
            </a:pPr>
            <a:r>
              <a:rPr lang="en-US" sz="1200" smtClean="0"/>
              <a:t>Sloan Digital Sky Survey @Johns Hopkins University, </a:t>
            </a:r>
            <a:r>
              <a:rPr lang="en-US" sz="1200" smtClean="0">
                <a:hlinkClick r:id="rId4"/>
              </a:rPr>
              <a:t>http://www.sdss.jhu.edu/</a:t>
            </a:r>
            <a:endParaRPr lang="en-US" sz="1200" smtClean="0"/>
          </a:p>
          <a:p>
            <a:pPr>
              <a:lnSpc>
                <a:spcPct val="80000"/>
              </a:lnSpc>
            </a:pPr>
            <a:r>
              <a:rPr lang="en-US" sz="1400" smtClean="0"/>
              <a:t>Computational Thinking and Chemistry</a:t>
            </a:r>
          </a:p>
          <a:p>
            <a:pPr lvl="1">
              <a:lnSpc>
                <a:spcPct val="80000"/>
              </a:lnSpc>
            </a:pPr>
            <a:r>
              <a:rPr lang="en-US" sz="1200" smtClean="0"/>
              <a:t>[Ma07] Paul Madden, Computation and Computational Thinking in Chemistry, February 28, 2007 talk off </a:t>
            </a:r>
            <a:r>
              <a:rPr lang="en-US" sz="1200" smtClean="0">
                <a:hlinkClick r:id="rId5"/>
              </a:rPr>
              <a:t>http://www.inf.ed.ac.uk/research/programmes/comp-think/previous.html</a:t>
            </a:r>
            <a:endParaRPr lang="en-US" sz="1200" smtClean="0"/>
          </a:p>
          <a:p>
            <a:pPr>
              <a:lnSpc>
                <a:spcPct val="80000"/>
              </a:lnSpc>
            </a:pPr>
            <a:r>
              <a:rPr lang="en-US" sz="1400" smtClean="0"/>
              <a:t>Computational Thinking and Economics</a:t>
            </a:r>
          </a:p>
          <a:p>
            <a:pPr lvl="1">
              <a:lnSpc>
                <a:spcPct val="80000"/>
              </a:lnSpc>
            </a:pPr>
            <a:r>
              <a:rPr lang="de-DE" sz="1200" smtClean="0"/>
              <a:t>Abraham, D., Blum, A. and Sandholm, T., “Clearing algorithms for barter exchange markets: enabling nationwide kidney exchanges,“ </a:t>
            </a:r>
            <a:r>
              <a:rPr lang="de-DE" sz="1200" i="1" smtClean="0"/>
              <a:t>Proc. 8th ACM Conf. on Electronic Commerce</a:t>
            </a:r>
            <a:r>
              <a:rPr lang="de-DE" sz="1200" smtClean="0"/>
              <a:t>, pp. 295–304. New York, NY: Association for Computing Machinery, 2007.</a:t>
            </a:r>
          </a:p>
          <a:p>
            <a:pPr lvl="1">
              <a:lnSpc>
                <a:spcPct val="80000"/>
              </a:lnSpc>
            </a:pPr>
            <a:r>
              <a:rPr lang="de-DE" sz="1200" smtClean="0"/>
              <a:t>Conitzer, V., Sandholm, T., and Lang, J., </a:t>
            </a:r>
            <a:r>
              <a:rPr lang="en-US" sz="1200" smtClean="0">
                <a:hlinkClick r:id="rId6"/>
              </a:rPr>
              <a:t>When Are Elections with Few Candidates Hard to Manipulate?</a:t>
            </a:r>
            <a:r>
              <a:rPr lang="en-US" sz="1200" smtClean="0"/>
              <a:t>  </a:t>
            </a:r>
            <a:r>
              <a:rPr lang="en-US" sz="1200" i="1" smtClean="0"/>
              <a:t>Journal of the ACM</a:t>
            </a:r>
            <a:r>
              <a:rPr lang="en-US" sz="1200" smtClean="0"/>
              <a:t>, 54(3), June 2007.  </a:t>
            </a:r>
          </a:p>
          <a:p>
            <a:pPr lvl="1">
              <a:lnSpc>
                <a:spcPct val="80000"/>
              </a:lnSpc>
            </a:pPr>
            <a:r>
              <a:rPr lang="en-US" sz="1200" smtClean="0"/>
              <a:t>Conitzer, V. and Sandholm, T., </a:t>
            </a:r>
            <a:r>
              <a:rPr lang="en-US" sz="1200" smtClean="0">
                <a:hlinkClick r:id="rId7"/>
              </a:rPr>
              <a:t>Universal Voting Protocol Tweaks to Make Manipulation Hard.</a:t>
            </a:r>
            <a:r>
              <a:rPr lang="en-US" sz="1200" smtClean="0"/>
              <a:t>  In Proceedings of the </a:t>
            </a:r>
            <a:r>
              <a:rPr lang="en-US" sz="1200" i="1" smtClean="0"/>
              <a:t>International Joint Conference on Artificial Intelligence (IJCAI), 2003.</a:t>
            </a:r>
          </a:p>
          <a:p>
            <a:pPr lvl="1">
              <a:lnSpc>
                <a:spcPct val="80000"/>
              </a:lnSpc>
            </a:pPr>
            <a:r>
              <a:rPr lang="en-US" sz="1200" smtClean="0"/>
              <a:t>Michael Kearns, Computational Game Theory, Economics, and Multi-Agent Systems, University of Pennsylvania, </a:t>
            </a:r>
            <a:r>
              <a:rPr lang="en-US" sz="1200" smtClean="0">
                <a:hlinkClick r:id="rId8"/>
              </a:rPr>
              <a:t>http://www.cis.upenn.edu/~mkearns/#gamepapers</a:t>
            </a:r>
            <a:endParaRPr lang="en-US" sz="1200" smtClean="0"/>
          </a:p>
          <a:p>
            <a:pPr lvl="1">
              <a:lnSpc>
                <a:spcPct val="80000"/>
              </a:lnSpc>
            </a:pPr>
            <a:r>
              <a:rPr lang="en-US" sz="1200" smtClean="0"/>
              <a:t>Algorithmic Game Theory, edited by Noam Nisan, Tim Roughgarden, Eva Tardos, and Vijay V. Vazirani,</a:t>
            </a:r>
            <a:r>
              <a:rPr lang="en-US" sz="1200" b="1" smtClean="0"/>
              <a:t> </a:t>
            </a:r>
            <a:r>
              <a:rPr lang="en-US" sz="1200" smtClean="0"/>
              <a:t>September 2007, </a:t>
            </a:r>
            <a:r>
              <a:rPr lang="en-US" sz="1200" smtClean="0">
                <a:hlinkClick r:id="rId9"/>
              </a:rPr>
              <a:t>http://www.cambridge.org/us/catalogue/catalogue.asp?isbn=9780521872829</a:t>
            </a:r>
            <a:endParaRPr lang="en-US" sz="1200" smtClean="0"/>
          </a:p>
          <a:p>
            <a:pPr lvl="1">
              <a:lnSpc>
                <a:spcPct val="80000"/>
              </a:lnSpc>
            </a:pPr>
            <a:r>
              <a:rPr lang="en-US" sz="1200" smtClean="0"/>
              <a:t>David Pennock, Yahoo! Research, Algorithmic Economics, </a:t>
            </a:r>
            <a:r>
              <a:rPr lang="en-US" sz="1200" smtClean="0">
                <a:hlinkClick r:id="rId10"/>
              </a:rPr>
              <a:t>http://research.yahoo.com/ksc/Algorithmic_Economics</a:t>
            </a:r>
            <a:endParaRPr lang="en-US" sz="12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F368843-D204-406E-90DE-9221885FED62}" type="slidenum">
              <a:rPr lang="en-US"/>
              <a:pPr>
                <a:defRPr/>
              </a:pPr>
              <a:t>35</a:t>
            </a:fld>
            <a:endParaRPr lang="en-US" sz="1400"/>
          </a:p>
        </p:txBody>
      </p:sp>
      <p:sp>
        <p:nvSpPr>
          <p:cNvPr id="5" name="Date Placeholder 4"/>
          <p:cNvSpPr>
            <a:spLocks noGrp="1"/>
          </p:cNvSpPr>
          <p:nvPr>
            <p:ph type="dt" sz="quarter" idx="11"/>
          </p:nvPr>
        </p:nvSpPr>
        <p:spPr/>
        <p:txBody>
          <a:bodyPr/>
          <a:lstStyle/>
          <a:p>
            <a:pPr>
              <a:defRPr/>
            </a:pPr>
            <a:r>
              <a:rPr lang="en-US"/>
              <a:t>Computational Thinking</a:t>
            </a:r>
          </a:p>
        </p:txBody>
      </p:sp>
      <p:sp>
        <p:nvSpPr>
          <p:cNvPr id="6" name="Footer Placeholder 5"/>
          <p:cNvSpPr>
            <a:spLocks noGrp="1"/>
          </p:cNvSpPr>
          <p:nvPr>
            <p:ph type="ftr" sz="quarter" idx="12"/>
          </p:nvPr>
        </p:nvSpPr>
        <p:spPr/>
        <p:txBody>
          <a:bodyPr/>
          <a:lstStyle/>
          <a:p>
            <a:pPr>
              <a:defRPr/>
            </a:pPr>
            <a:r>
              <a:rPr lang="en-US"/>
              <a:t>Jeannette M. Wing</a:t>
            </a:r>
          </a:p>
        </p:txBody>
      </p:sp>
      <p:sp>
        <p:nvSpPr>
          <p:cNvPr id="97284" name="Rectangle 2"/>
          <p:cNvSpPr>
            <a:spLocks noGrp="1" noChangeArrowheads="1"/>
          </p:cNvSpPr>
          <p:nvPr>
            <p:ph type="title"/>
          </p:nvPr>
        </p:nvSpPr>
        <p:spPr/>
        <p:txBody>
          <a:bodyPr/>
          <a:lstStyle/>
          <a:p>
            <a:r>
              <a:rPr lang="en-US" smtClean="0"/>
              <a:t>References (Representative Only)</a:t>
            </a:r>
          </a:p>
        </p:txBody>
      </p:sp>
      <p:sp>
        <p:nvSpPr>
          <p:cNvPr id="97285" name="Rectangle 3"/>
          <p:cNvSpPr>
            <a:spLocks noGrp="1" noChangeArrowheads="1"/>
          </p:cNvSpPr>
          <p:nvPr>
            <p:ph type="body" idx="1"/>
          </p:nvPr>
        </p:nvSpPr>
        <p:spPr>
          <a:xfrm>
            <a:off x="473075" y="927100"/>
            <a:ext cx="8272463" cy="5621338"/>
          </a:xfrm>
        </p:spPr>
        <p:txBody>
          <a:bodyPr/>
          <a:lstStyle/>
          <a:p>
            <a:pPr>
              <a:lnSpc>
                <a:spcPct val="80000"/>
              </a:lnSpc>
            </a:pPr>
            <a:r>
              <a:rPr lang="en-US" sz="1400" smtClean="0"/>
              <a:t>Computational Thinking and Law</a:t>
            </a:r>
          </a:p>
          <a:p>
            <a:pPr lvl="1">
              <a:lnSpc>
                <a:spcPct val="80000"/>
              </a:lnSpc>
            </a:pPr>
            <a:r>
              <a:rPr lang="en-US" sz="1200" smtClean="0"/>
              <a:t>The Poirot Project, http://www.ffpoirot.org/</a:t>
            </a:r>
          </a:p>
          <a:p>
            <a:pPr lvl="1">
              <a:lnSpc>
                <a:spcPct val="80000"/>
              </a:lnSpc>
            </a:pPr>
            <a:r>
              <a:rPr lang="en-US" sz="1200" smtClean="0"/>
              <a:t>Robert Plotkin, Esq.,</a:t>
            </a:r>
            <a:r>
              <a:rPr lang="en-US" sz="1200" i="1" smtClean="0"/>
              <a:t> The Genie in the Machine: How Computer-Automated Inventing is Revolutionizing Law and Business</a:t>
            </a:r>
            <a:r>
              <a:rPr lang="en-US" sz="1200" smtClean="0"/>
              <a:t>, forthcoming from Stanford University Press, April 2009, Available from </a:t>
            </a:r>
            <a:r>
              <a:rPr lang="en-US" sz="1200" smtClean="0">
                <a:hlinkClick r:id="rId2"/>
              </a:rPr>
              <a:t>www.geniemachine.com</a:t>
            </a:r>
            <a:endParaRPr lang="en-US" sz="1200" smtClean="0"/>
          </a:p>
          <a:p>
            <a:pPr lvl="1">
              <a:lnSpc>
                <a:spcPct val="80000"/>
              </a:lnSpc>
            </a:pPr>
            <a:r>
              <a:rPr lang="en-US" sz="1200" smtClean="0"/>
              <a:t>Burkhard Schafer, Computational Legal Theory, http://www.law.ed.ac.uk/staff/burkhardschafer_69.aspx</a:t>
            </a:r>
          </a:p>
          <a:p>
            <a:pPr lvl="1">
              <a:lnSpc>
                <a:spcPct val="80000"/>
              </a:lnSpc>
            </a:pPr>
            <a:r>
              <a:rPr lang="en-US" sz="1200" smtClean="0"/>
              <a:t>Stanford Computational Law, http://complaw.stanford.edu/</a:t>
            </a:r>
          </a:p>
          <a:p>
            <a:pPr>
              <a:lnSpc>
                <a:spcPct val="80000"/>
              </a:lnSpc>
            </a:pPr>
            <a:r>
              <a:rPr lang="en-US" sz="1400" smtClean="0"/>
              <a:t>Computational Thinking and Medicine</a:t>
            </a:r>
          </a:p>
          <a:p>
            <a:pPr lvl="1">
              <a:lnSpc>
                <a:spcPct val="80000"/>
              </a:lnSpc>
            </a:pPr>
            <a:r>
              <a:rPr lang="en-US" sz="1200" smtClean="0"/>
              <a:t>The Diamond Project, Intel Research Pittsburgh, </a:t>
            </a:r>
            <a:r>
              <a:rPr lang="en-US" sz="1200" smtClean="0">
                <a:hlinkClick r:id="rId3"/>
              </a:rPr>
              <a:t>http://techresearch.intel.com/articles/Tera-Scale/1496.htm</a:t>
            </a:r>
            <a:endParaRPr lang="en-US" sz="1200" smtClean="0"/>
          </a:p>
          <a:p>
            <a:pPr lvl="1">
              <a:lnSpc>
                <a:spcPct val="80000"/>
              </a:lnSpc>
            </a:pPr>
            <a:r>
              <a:rPr lang="en-US" sz="1200" smtClean="0"/>
              <a:t>Institute for Computational Medicine, Johns Hopkins University, http://www.icm.jhu.edu/</a:t>
            </a:r>
          </a:p>
          <a:p>
            <a:pPr lvl="1">
              <a:lnSpc>
                <a:spcPct val="80000"/>
              </a:lnSpc>
            </a:pPr>
            <a:r>
              <a:rPr lang="en-US" sz="1200" smtClean="0"/>
              <a:t>See also Symbolic Aggregate Approximation, Eamonn Keogh, UC Riverside, </a:t>
            </a:r>
            <a:r>
              <a:rPr lang="en-US" sz="1200" smtClean="0">
                <a:hlinkClick r:id="rId4"/>
              </a:rPr>
              <a:t>http://www.cs.ucr.edu/~eamonn/SAX.htm</a:t>
            </a:r>
            <a:endParaRPr lang="en-US" sz="1200" smtClean="0"/>
          </a:p>
          <a:p>
            <a:pPr>
              <a:lnSpc>
                <a:spcPct val="80000"/>
              </a:lnSpc>
            </a:pPr>
            <a:r>
              <a:rPr lang="en-US" sz="1400" smtClean="0"/>
              <a:t>Computational Thinking and Meteorology</a:t>
            </a:r>
          </a:p>
          <a:p>
            <a:pPr lvl="1">
              <a:lnSpc>
                <a:spcPct val="80000"/>
              </a:lnSpc>
            </a:pPr>
            <a:r>
              <a:rPr lang="en-US" sz="1200" smtClean="0"/>
              <a:t>Yubin Yang, Hui Lin, Zhongyang Guo, Jixi Jiang, “A data mining approach for heavy rainfall forecasting based on satellite image sequence analysisSource,” </a:t>
            </a:r>
            <a:r>
              <a:rPr lang="en-US" sz="1200" i="1" smtClean="0"/>
              <a:t>Computers and Geosciences, </a:t>
            </a:r>
            <a:r>
              <a:rPr lang="en-US" sz="1200" smtClean="0"/>
              <a:t>Volume 33 ,  Issue 1, January 2007,</a:t>
            </a:r>
            <a:br>
              <a:rPr lang="en-US" sz="1200" smtClean="0"/>
            </a:br>
            <a:r>
              <a:rPr lang="en-US" sz="1200" smtClean="0"/>
              <a:t>pp. 20-30, ISSN:0098-3004.</a:t>
            </a:r>
          </a:p>
          <a:p>
            <a:pPr lvl="1">
              <a:lnSpc>
                <a:spcPct val="80000"/>
              </a:lnSpc>
            </a:pPr>
            <a:r>
              <a:rPr lang="en-US" sz="1200" smtClean="0"/>
              <a:t>See also Symbolic Aggregate Approximation, Eamonn Keogh, UC Riverside, </a:t>
            </a:r>
            <a:r>
              <a:rPr lang="en-US" sz="1200" smtClean="0">
                <a:hlinkClick r:id="rId4"/>
              </a:rPr>
              <a:t>http://www.cs.ucr.edu/~eamonn/SAX.htm</a:t>
            </a:r>
            <a:endParaRPr lang="en-US" sz="1200" smtClean="0"/>
          </a:p>
          <a:p>
            <a:pPr>
              <a:lnSpc>
                <a:spcPct val="80000"/>
              </a:lnSpc>
            </a:pPr>
            <a:r>
              <a:rPr lang="en-US" sz="1400" smtClean="0"/>
              <a:t>Computational Thinking (especially Machine Learning) and Neuroscience</a:t>
            </a:r>
          </a:p>
          <a:p>
            <a:pPr lvl="1">
              <a:lnSpc>
                <a:spcPct val="80000"/>
              </a:lnSpc>
            </a:pPr>
            <a:r>
              <a:rPr lang="en-US" sz="1200" smtClean="0"/>
              <a:t>Yong Fan, Dinggang Shen, Davatzikos, C., “</a:t>
            </a:r>
            <a:r>
              <a:rPr lang="en-US" sz="1200" b="1" smtClean="0"/>
              <a:t>Detecting Cognitive States from fMRI Images by Machine Learning and Multivariate Classification,”</a:t>
            </a:r>
            <a:r>
              <a:rPr lang="en-US" sz="1200" smtClean="0"/>
              <a:t> Computer Vision and Pattern Recognition Workshop, 2006. CVPRW '06, June 2006,  p. 89.</a:t>
            </a:r>
          </a:p>
          <a:p>
            <a:pPr lvl="1">
              <a:lnSpc>
                <a:spcPct val="80000"/>
              </a:lnSpc>
            </a:pPr>
            <a:r>
              <a:rPr lang="en-US" sz="1200" smtClean="0"/>
              <a:t>T.M. Mitchell, R. Hutchinson, R.S. Niculescu, F.Pereira, X. Wang, M. Just, and S. Newman, "</a:t>
            </a:r>
            <a:r>
              <a:rPr lang="en-US" sz="1200" smtClean="0">
                <a:hlinkClick r:id="rId5"/>
              </a:rPr>
              <a:t>Learning to Decode Cognitive States from Brain Images</a:t>
            </a:r>
            <a:r>
              <a:rPr lang="en-US" sz="1200" smtClean="0"/>
              <a:t>,"</a:t>
            </a:r>
            <a:r>
              <a:rPr lang="en-US" sz="1200" i="1" smtClean="0"/>
              <a:t>Machine Learning</a:t>
            </a:r>
            <a:r>
              <a:rPr lang="en-US" sz="1200" smtClean="0"/>
              <a:t>, Vol. 57, Issue 1-2, pp. 145-175. October 2004. </a:t>
            </a:r>
          </a:p>
          <a:p>
            <a:pPr lvl="1">
              <a:lnSpc>
                <a:spcPct val="80000"/>
              </a:lnSpc>
            </a:pPr>
            <a:r>
              <a:rPr lang="en-US" sz="1200" smtClean="0"/>
              <a:t>X. Wang, R. Hutchinson, and T. M. Mitchell, "</a:t>
            </a:r>
            <a:r>
              <a:rPr lang="en-US" sz="1200" smtClean="0">
                <a:hlinkClick r:id="rId6"/>
              </a:rPr>
              <a:t>Training fMRI Classifiers to Detect Cognitive States across Multiple Human Subjects </a:t>
            </a:r>
            <a:r>
              <a:rPr lang="en-US" sz="1200" smtClean="0"/>
              <a:t>," </a:t>
            </a:r>
            <a:r>
              <a:rPr lang="en-US" sz="1200" i="1" smtClean="0"/>
              <a:t>Neural Information Processing Systems 2003</a:t>
            </a:r>
            <a:r>
              <a:rPr lang="en-US" sz="1200" smtClean="0"/>
              <a:t>. December 2003. </a:t>
            </a:r>
          </a:p>
          <a:p>
            <a:pPr lvl="1">
              <a:lnSpc>
                <a:spcPct val="80000"/>
              </a:lnSpc>
            </a:pPr>
            <a:r>
              <a:rPr lang="en-US" sz="1200" smtClean="0"/>
              <a:t>T. Mitchell, R. Hutchinson, M. Just, R.S. Niculescu, F. Pereira, X. Wang, "</a:t>
            </a:r>
            <a:r>
              <a:rPr lang="en-US" sz="1200" smtClean="0">
                <a:hlinkClick r:id="rId7"/>
              </a:rPr>
              <a:t>Classifying Instantaneous Cognitive States from fMRI Data</a:t>
            </a:r>
            <a:r>
              <a:rPr lang="en-US" sz="1200" smtClean="0"/>
              <a:t>," </a:t>
            </a:r>
            <a:r>
              <a:rPr lang="en-US" sz="1200" i="1" smtClean="0"/>
              <a:t>American Medical Informatics Association Symposium</a:t>
            </a:r>
            <a:r>
              <a:rPr lang="en-US" sz="1200" smtClean="0"/>
              <a:t>, October 2003.</a:t>
            </a:r>
          </a:p>
          <a:p>
            <a:pPr lvl="1">
              <a:lnSpc>
                <a:spcPct val="80000"/>
              </a:lnSpc>
            </a:pPr>
            <a:r>
              <a:rPr lang="en-US" sz="1200" smtClean="0"/>
              <a:t>Dmitri Samaras, Image Analysis Lab, http://www.cs.sunysb.edu/~ial/brain.html</a:t>
            </a:r>
          </a:p>
          <a:p>
            <a:pPr lvl="1">
              <a:lnSpc>
                <a:spcPct val="80000"/>
              </a:lnSpc>
            </a:pPr>
            <a:r>
              <a:rPr lang="en-US" sz="1200" smtClean="0"/>
              <a:t>Singh, Vishwajeet and Miyapuram, K. P. and Bapi, Raju S., “</a:t>
            </a:r>
            <a:r>
              <a:rPr lang="en-US" sz="1200" i="1" smtClean="0"/>
              <a:t>Detection of Cognitive States from fMRI data using Machine Learning Techniques,” IJCAI, 2007.</a:t>
            </a:r>
            <a:endParaRPr lang="en-US" sz="1200" smtClean="0"/>
          </a:p>
          <a:p>
            <a:pPr>
              <a:lnSpc>
                <a:spcPct val="80000"/>
              </a:lnSpc>
            </a:pPr>
            <a:r>
              <a:rPr lang="en-US" sz="1400" smtClean="0"/>
              <a:t>Computational Thinking and Sports</a:t>
            </a:r>
          </a:p>
          <a:p>
            <a:pPr lvl="1">
              <a:lnSpc>
                <a:spcPct val="80000"/>
              </a:lnSpc>
            </a:pPr>
            <a:r>
              <a:rPr lang="en-US" sz="1200" smtClean="0"/>
              <a:t>Synergy Sports analyzes NBA videos, </a:t>
            </a:r>
            <a:r>
              <a:rPr lang="en-US" sz="1200" smtClean="0">
                <a:hlinkClick r:id="rId8"/>
              </a:rPr>
              <a:t>http://broadcastengineering.com/news/video-data-dissect-basketball-0608/</a:t>
            </a:r>
            <a:endParaRPr lang="en-US" sz="1200" smtClean="0"/>
          </a:p>
          <a:p>
            <a:pPr lvl="1">
              <a:lnSpc>
                <a:spcPct val="80000"/>
              </a:lnSpc>
            </a:pPr>
            <a:r>
              <a:rPr lang="en-US" sz="1200" smtClean="0"/>
              <a:t>Lance Armstrong’s cycling computer tracks man and machine statistics, website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04C7C37-79E3-401A-98E6-A03811BDE777}" type="slidenum">
              <a:rPr lang="en-US"/>
              <a:pPr>
                <a:defRPr/>
              </a:pPr>
              <a:t>36</a:t>
            </a:fld>
            <a:endParaRPr lang="en-US" sz="1400"/>
          </a:p>
        </p:txBody>
      </p:sp>
      <p:sp>
        <p:nvSpPr>
          <p:cNvPr id="5" name="Date Placeholder 4"/>
          <p:cNvSpPr>
            <a:spLocks noGrp="1"/>
          </p:cNvSpPr>
          <p:nvPr>
            <p:ph type="dt" sz="quarter" idx="11"/>
          </p:nvPr>
        </p:nvSpPr>
        <p:spPr/>
        <p:txBody>
          <a:bodyPr/>
          <a:lstStyle/>
          <a:p>
            <a:pPr>
              <a:defRPr/>
            </a:pPr>
            <a:r>
              <a:rPr lang="en-US"/>
              <a:t>Computational Thinking</a:t>
            </a:r>
          </a:p>
        </p:txBody>
      </p:sp>
      <p:sp>
        <p:nvSpPr>
          <p:cNvPr id="6" name="Footer Placeholder 5"/>
          <p:cNvSpPr>
            <a:spLocks noGrp="1"/>
          </p:cNvSpPr>
          <p:nvPr>
            <p:ph type="ftr" sz="quarter" idx="12"/>
          </p:nvPr>
        </p:nvSpPr>
        <p:spPr/>
        <p:txBody>
          <a:bodyPr/>
          <a:lstStyle/>
          <a:p>
            <a:pPr>
              <a:defRPr/>
            </a:pPr>
            <a:r>
              <a:rPr lang="en-US"/>
              <a:t>Jeannette M. Wing</a:t>
            </a:r>
          </a:p>
        </p:txBody>
      </p:sp>
      <p:sp>
        <p:nvSpPr>
          <p:cNvPr id="98308" name="Rectangle 2"/>
          <p:cNvSpPr>
            <a:spLocks noChangeArrowheads="1"/>
          </p:cNvSpPr>
          <p:nvPr/>
        </p:nvSpPr>
        <p:spPr bwMode="auto">
          <a:xfrm>
            <a:off x="685800" y="393700"/>
            <a:ext cx="7772400" cy="685800"/>
          </a:xfrm>
          <a:prstGeom prst="rect">
            <a:avLst/>
          </a:prstGeom>
          <a:noFill/>
          <a:ln w="9525">
            <a:noFill/>
            <a:miter lim="800000"/>
            <a:headEnd/>
            <a:tailEnd/>
          </a:ln>
        </p:spPr>
        <p:txBody>
          <a:bodyPr anchor="ctr"/>
          <a:lstStyle/>
          <a:p>
            <a:pPr eaLnBrk="0" hangingPunct="0"/>
            <a:r>
              <a:rPr lang="en-US" sz="3200">
                <a:latin typeface="Calibri" pitchFamily="34" charset="0"/>
              </a:rPr>
              <a:t>Credits</a:t>
            </a:r>
          </a:p>
        </p:txBody>
      </p:sp>
      <p:sp>
        <p:nvSpPr>
          <p:cNvPr id="98309" name="Rectangle 3"/>
          <p:cNvSpPr>
            <a:spLocks noChangeArrowheads="1"/>
          </p:cNvSpPr>
          <p:nvPr/>
        </p:nvSpPr>
        <p:spPr bwMode="auto">
          <a:xfrm>
            <a:off x="685800" y="1447800"/>
            <a:ext cx="7772400" cy="4953000"/>
          </a:xfrm>
          <a:prstGeom prst="rect">
            <a:avLst/>
          </a:prstGeom>
          <a:noFill/>
          <a:ln w="9525">
            <a:noFill/>
            <a:miter lim="800000"/>
            <a:headEnd/>
            <a:tailEnd/>
          </a:ln>
        </p:spPr>
        <p:txBody>
          <a:bodyPr/>
          <a:lstStyle/>
          <a:p>
            <a:pPr marL="342900" indent="-342900" eaLnBrk="0" hangingPunct="0">
              <a:spcBef>
                <a:spcPct val="20000"/>
              </a:spcBef>
              <a:buFontTx/>
              <a:buChar char="•"/>
            </a:pPr>
            <a:r>
              <a:rPr lang="en-US" sz="1400">
                <a:latin typeface="Calibri" pitchFamily="34" charset="0"/>
              </a:rPr>
              <a:t>Copyrighted material used under Fair Use.  If you are the copyright holder and believe your material has been used unfairly, or if you have any suggestions, feedback, or support, please contact: jsoleil@nsf.gov</a:t>
            </a:r>
          </a:p>
          <a:p>
            <a:pPr marL="342900" indent="-342900" eaLnBrk="0" hangingPunct="0">
              <a:spcBef>
                <a:spcPct val="20000"/>
              </a:spcBef>
              <a:buFontTx/>
              <a:buChar char="•"/>
            </a:pPr>
            <a:endParaRPr lang="en-US" sz="1400">
              <a:latin typeface="Calibri" pitchFamily="34" charset="0"/>
            </a:endParaRPr>
          </a:p>
          <a:p>
            <a:pPr marL="342900" indent="-342900" eaLnBrk="0" hangingPunct="0">
              <a:spcBef>
                <a:spcPct val="20000"/>
              </a:spcBef>
              <a:buFontTx/>
              <a:buChar char="•"/>
            </a:pPr>
            <a:r>
              <a:rPr lang="en-US" sz="1400">
                <a:latin typeface="Calibri" pitchFamily="34" charset="0"/>
              </a:rPr>
              <a:t>Except where otherwise indicated, permission is granted to copy, distribute, and/or modify all images in this document under the terms of the GNU Free Documentation license, Version 1.2 or any later version published by the Free Software Foundation; with no Invariant Sections, no Front-Cover Texts, and no Back-Cover Texts.  A copy of the license is included in the section entitled “GNU Free Documentation license” (</a:t>
            </a:r>
            <a:r>
              <a:rPr lang="en-US" sz="1400">
                <a:latin typeface="Calibri" pitchFamily="34" charset="0"/>
                <a:hlinkClick r:id="rId2"/>
              </a:rPr>
              <a:t>http://commons.wikimedia.org/wiki/Commons:GNU_Free_Documentation_License</a:t>
            </a:r>
            <a:r>
              <a:rPr lang="en-US" sz="1400">
                <a:latin typeface="Calibri" pitchFamily="34" charset="0"/>
              </a:rPr>
              <a:t>)</a:t>
            </a:r>
          </a:p>
          <a:p>
            <a:pPr marL="342900" indent="-342900" eaLnBrk="0" hangingPunct="0">
              <a:spcBef>
                <a:spcPct val="20000"/>
              </a:spcBef>
              <a:buFontTx/>
              <a:buChar char="•"/>
            </a:pPr>
            <a:endParaRPr lang="en-US" sz="140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D22FDE4A-19C6-49C1-B264-DFB1D777E569}" type="slidenum">
              <a:rPr lang="en-US"/>
              <a:pPr>
                <a:defRPr/>
              </a:pPr>
              <a:t>4</a:t>
            </a:fld>
            <a:endParaRPr lang="en-US" sz="1400"/>
          </a:p>
        </p:txBody>
      </p:sp>
      <p:sp>
        <p:nvSpPr>
          <p:cNvPr id="7" name="Date Placeholder 4"/>
          <p:cNvSpPr>
            <a:spLocks noGrp="1"/>
          </p:cNvSpPr>
          <p:nvPr>
            <p:ph type="dt" sz="quarter" idx="11"/>
          </p:nvPr>
        </p:nvSpPr>
        <p:spPr/>
        <p:txBody>
          <a:bodyPr/>
          <a:lstStyle/>
          <a:p>
            <a:pPr>
              <a:defRPr/>
            </a:pPr>
            <a:r>
              <a:rPr lang="en-US"/>
              <a:t>Computational Thinking</a:t>
            </a:r>
          </a:p>
        </p:txBody>
      </p:sp>
      <p:sp>
        <p:nvSpPr>
          <p:cNvPr id="8" name="Footer Placeholder 5"/>
          <p:cNvSpPr>
            <a:spLocks noGrp="1"/>
          </p:cNvSpPr>
          <p:nvPr>
            <p:ph type="ftr" sz="quarter" idx="12"/>
          </p:nvPr>
        </p:nvSpPr>
        <p:spPr/>
        <p:txBody>
          <a:bodyPr/>
          <a:lstStyle/>
          <a:p>
            <a:pPr>
              <a:defRPr/>
            </a:pPr>
            <a:r>
              <a:rPr lang="en-US"/>
              <a:t>Jeannette M. Wing</a:t>
            </a:r>
          </a:p>
        </p:txBody>
      </p:sp>
      <p:sp>
        <p:nvSpPr>
          <p:cNvPr id="20484" name="Rectangle 2"/>
          <p:cNvSpPr>
            <a:spLocks noGrp="1" noChangeArrowheads="1"/>
          </p:cNvSpPr>
          <p:nvPr>
            <p:ph type="title"/>
          </p:nvPr>
        </p:nvSpPr>
        <p:spPr>
          <a:xfrm>
            <a:off x="317500" y="241300"/>
            <a:ext cx="8140700" cy="685800"/>
          </a:xfrm>
        </p:spPr>
        <p:txBody>
          <a:bodyPr/>
          <a:lstStyle/>
          <a:p>
            <a:r>
              <a:rPr lang="en-US" smtClean="0"/>
              <a:t>Measures of a “Good” Abstraction in C.T.</a:t>
            </a:r>
          </a:p>
        </p:txBody>
      </p:sp>
      <p:sp>
        <p:nvSpPr>
          <p:cNvPr id="20485" name="Rectangle 3"/>
          <p:cNvSpPr>
            <a:spLocks noGrp="1" noChangeArrowheads="1"/>
          </p:cNvSpPr>
          <p:nvPr>
            <p:ph type="body" idx="1"/>
          </p:nvPr>
        </p:nvSpPr>
        <p:spPr/>
        <p:txBody>
          <a:bodyPr/>
          <a:lstStyle/>
          <a:p>
            <a:pPr>
              <a:lnSpc>
                <a:spcPct val="90000"/>
              </a:lnSpc>
            </a:pPr>
            <a:r>
              <a:rPr lang="en-US" sz="2000" smtClean="0"/>
              <a:t>Efficiency</a:t>
            </a:r>
          </a:p>
          <a:p>
            <a:pPr lvl="1">
              <a:lnSpc>
                <a:spcPct val="90000"/>
              </a:lnSpc>
            </a:pPr>
            <a:r>
              <a:rPr lang="en-US" sz="1800" smtClean="0"/>
              <a:t>How fast?</a:t>
            </a:r>
          </a:p>
          <a:p>
            <a:pPr lvl="1">
              <a:lnSpc>
                <a:spcPct val="90000"/>
              </a:lnSpc>
            </a:pPr>
            <a:r>
              <a:rPr lang="en-US" sz="1800" smtClean="0"/>
              <a:t>How much space?</a:t>
            </a:r>
          </a:p>
          <a:p>
            <a:pPr lvl="1">
              <a:lnSpc>
                <a:spcPct val="90000"/>
              </a:lnSpc>
            </a:pPr>
            <a:r>
              <a:rPr lang="en-US" sz="1800" smtClean="0"/>
              <a:t>How much power?</a:t>
            </a:r>
          </a:p>
          <a:p>
            <a:pPr>
              <a:lnSpc>
                <a:spcPct val="90000"/>
              </a:lnSpc>
            </a:pPr>
            <a:r>
              <a:rPr lang="en-US" sz="2000" smtClean="0"/>
              <a:t>Correctness</a:t>
            </a:r>
          </a:p>
          <a:p>
            <a:pPr lvl="1">
              <a:lnSpc>
                <a:spcPct val="90000"/>
              </a:lnSpc>
            </a:pPr>
            <a:r>
              <a:rPr lang="en-US" sz="1800" smtClean="0"/>
              <a:t>Does it do the right thing?</a:t>
            </a:r>
          </a:p>
          <a:p>
            <a:pPr lvl="2">
              <a:lnSpc>
                <a:spcPct val="90000"/>
              </a:lnSpc>
            </a:pPr>
            <a:r>
              <a:rPr lang="en-US" sz="1600" smtClean="0"/>
              <a:t>Does the program compute the right answer?</a:t>
            </a:r>
          </a:p>
          <a:p>
            <a:pPr lvl="1">
              <a:lnSpc>
                <a:spcPct val="90000"/>
              </a:lnSpc>
            </a:pPr>
            <a:r>
              <a:rPr lang="en-US" sz="1800" smtClean="0"/>
              <a:t>Does it do anything?</a:t>
            </a:r>
          </a:p>
          <a:p>
            <a:pPr lvl="2">
              <a:lnSpc>
                <a:spcPct val="90000"/>
              </a:lnSpc>
            </a:pPr>
            <a:r>
              <a:rPr lang="en-US" sz="1600" smtClean="0"/>
              <a:t>Does the program eventually produce an answer?  [Halting Problem]</a:t>
            </a:r>
          </a:p>
          <a:p>
            <a:pPr>
              <a:lnSpc>
                <a:spcPct val="90000"/>
              </a:lnSpc>
            </a:pPr>
            <a:r>
              <a:rPr lang="en-US" sz="2000" smtClean="0"/>
              <a:t>-ilities</a:t>
            </a:r>
          </a:p>
          <a:p>
            <a:pPr lvl="1">
              <a:lnSpc>
                <a:spcPct val="90000"/>
              </a:lnSpc>
            </a:pPr>
            <a:r>
              <a:rPr lang="en-US" sz="1800" smtClean="0"/>
              <a:t>Simplicity and elegance</a:t>
            </a:r>
          </a:p>
          <a:p>
            <a:pPr lvl="1">
              <a:lnSpc>
                <a:spcPct val="90000"/>
              </a:lnSpc>
            </a:pPr>
            <a:r>
              <a:rPr lang="en-US" sz="1800" smtClean="0"/>
              <a:t>Usability</a:t>
            </a:r>
          </a:p>
          <a:p>
            <a:pPr lvl="1">
              <a:lnSpc>
                <a:spcPct val="90000"/>
              </a:lnSpc>
            </a:pPr>
            <a:r>
              <a:rPr lang="en-US" sz="1800" smtClean="0"/>
              <a:t>Modifiability</a:t>
            </a:r>
          </a:p>
          <a:p>
            <a:pPr lvl="1">
              <a:lnSpc>
                <a:spcPct val="90000"/>
              </a:lnSpc>
            </a:pPr>
            <a:r>
              <a:rPr lang="en-US" sz="1800" smtClean="0"/>
              <a:t>Maintainability</a:t>
            </a:r>
          </a:p>
          <a:p>
            <a:pPr lvl="1">
              <a:lnSpc>
                <a:spcPct val="90000"/>
              </a:lnSpc>
            </a:pPr>
            <a:r>
              <a:rPr lang="en-US" sz="1800" smtClean="0"/>
              <a:t>Cost</a:t>
            </a:r>
          </a:p>
          <a:p>
            <a:pPr lvl="1">
              <a:lnSpc>
                <a:spcPct val="90000"/>
              </a:lnSpc>
            </a:pPr>
            <a:r>
              <a:rPr lang="en-US" sz="1800" smtClean="0"/>
              <a:t>…</a:t>
            </a:r>
          </a:p>
        </p:txBody>
      </p:sp>
      <p:sp>
        <p:nvSpPr>
          <p:cNvPr id="1231878" name="AutoShape 6" descr="yellow thought cloud"/>
          <p:cNvSpPr>
            <a:spLocks noChangeArrowheads="1"/>
          </p:cNvSpPr>
          <p:nvPr/>
        </p:nvSpPr>
        <p:spPr bwMode="auto">
          <a:xfrm>
            <a:off x="4225925" y="927100"/>
            <a:ext cx="2282825" cy="955675"/>
          </a:xfrm>
          <a:prstGeom prst="cloudCallout">
            <a:avLst>
              <a:gd name="adj1" fmla="val -68500"/>
              <a:gd name="adj2" fmla="val -53486"/>
            </a:avLst>
          </a:prstGeom>
          <a:solidFill>
            <a:srgbClr val="FFFF00"/>
          </a:solidFill>
          <a:ln w="9525">
            <a:solidFill>
              <a:schemeClr val="tx1"/>
            </a:solidFill>
            <a:round/>
            <a:headEnd/>
            <a:tailEnd/>
          </a:ln>
        </p:spPr>
        <p:txBody>
          <a:bodyPr/>
          <a:lstStyle/>
          <a:p>
            <a:pPr algn="ctr" eaLnBrk="0" hangingPunct="0"/>
            <a:r>
              <a:rPr lang="en-US">
                <a:latin typeface="Calibri" pitchFamily="34" charset="0"/>
              </a:rPr>
              <a:t>as in </a:t>
            </a:r>
            <a:r>
              <a:rPr lang="en-US">
                <a:solidFill>
                  <a:schemeClr val="hlink"/>
                </a:solidFill>
                <a:latin typeface="Calibri" pitchFamily="34" charset="0"/>
              </a:rPr>
              <a:t>Engineering</a:t>
            </a:r>
          </a:p>
        </p:txBody>
      </p:sp>
      <p:sp>
        <p:nvSpPr>
          <p:cNvPr id="1231879" name="AutoShape 7" descr="exclamation star"/>
          <p:cNvSpPr>
            <a:spLocks noChangeArrowheads="1"/>
          </p:cNvSpPr>
          <p:nvPr/>
        </p:nvSpPr>
        <p:spPr bwMode="auto">
          <a:xfrm>
            <a:off x="228600" y="1882775"/>
            <a:ext cx="914400" cy="914400"/>
          </a:xfrm>
          <a:prstGeom prst="irregularSeal2">
            <a:avLst/>
          </a:prstGeom>
          <a:solidFill>
            <a:srgbClr val="FF0000"/>
          </a:solidFill>
          <a:ln w="9525">
            <a:solidFill>
              <a:schemeClr val="tx1"/>
            </a:solidFill>
            <a:miter lim="800000"/>
            <a:headEnd/>
            <a:tailEnd/>
          </a:ln>
        </p:spPr>
        <p:txBody>
          <a:bodyPr wrap="none" anchor="ctr"/>
          <a:lstStyle/>
          <a:p>
            <a:pPr algn="ctr" eaLnBrk="0" hangingPunct="0"/>
            <a:r>
              <a:rPr lang="en-US">
                <a:latin typeface="Calibri" pitchFamily="34" charset="0"/>
              </a:rPr>
              <a:t>NEW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0C0746-73BB-4121-9371-C3D75BCCFAA4}" type="slidenum">
              <a:rPr lang="en-US"/>
              <a:pPr>
                <a:defRPr/>
              </a:pPr>
              <a:t>5</a:t>
            </a:fld>
            <a:endParaRPr lang="en-US" sz="1400"/>
          </a:p>
        </p:txBody>
      </p:sp>
      <p:sp>
        <p:nvSpPr>
          <p:cNvPr id="5" name="Date Placeholder 4"/>
          <p:cNvSpPr>
            <a:spLocks noGrp="1"/>
          </p:cNvSpPr>
          <p:nvPr>
            <p:ph type="dt" sz="quarter" idx="11"/>
          </p:nvPr>
        </p:nvSpPr>
        <p:spPr/>
        <p:txBody>
          <a:bodyPr/>
          <a:lstStyle/>
          <a:p>
            <a:pPr>
              <a:defRPr/>
            </a:pPr>
            <a:r>
              <a:rPr lang="en-US"/>
              <a:t>Computational Thinking</a:t>
            </a:r>
          </a:p>
        </p:txBody>
      </p:sp>
      <p:sp>
        <p:nvSpPr>
          <p:cNvPr id="6" name="Footer Placeholder 5"/>
          <p:cNvSpPr>
            <a:spLocks noGrp="1"/>
          </p:cNvSpPr>
          <p:nvPr>
            <p:ph type="ftr" sz="quarter" idx="12"/>
          </p:nvPr>
        </p:nvSpPr>
        <p:spPr/>
        <p:txBody>
          <a:bodyPr/>
          <a:lstStyle/>
          <a:p>
            <a:pPr>
              <a:defRPr/>
            </a:pPr>
            <a:r>
              <a:rPr lang="en-US"/>
              <a:t>Jeannette M. Wing</a:t>
            </a:r>
          </a:p>
        </p:txBody>
      </p:sp>
      <p:sp>
        <p:nvSpPr>
          <p:cNvPr id="21508" name="Rectangle 2"/>
          <p:cNvSpPr>
            <a:spLocks noGrp="1" noChangeArrowheads="1"/>
          </p:cNvSpPr>
          <p:nvPr>
            <p:ph type="title"/>
          </p:nvPr>
        </p:nvSpPr>
        <p:spPr/>
        <p:txBody>
          <a:bodyPr/>
          <a:lstStyle/>
          <a:p>
            <a:r>
              <a:rPr lang="en-US" sz="2800" smtClean="0"/>
              <a:t>Computational Thinking, Philosophically</a:t>
            </a:r>
          </a:p>
        </p:txBody>
      </p:sp>
      <p:sp>
        <p:nvSpPr>
          <p:cNvPr id="1328131" name="Rectangle 3"/>
          <p:cNvSpPr>
            <a:spLocks noGrp="1" noChangeArrowheads="1"/>
          </p:cNvSpPr>
          <p:nvPr>
            <p:ph type="body" idx="1"/>
          </p:nvPr>
        </p:nvSpPr>
        <p:spPr>
          <a:xfrm>
            <a:off x="334963" y="1295400"/>
            <a:ext cx="8458200" cy="4953000"/>
          </a:xfrm>
        </p:spPr>
        <p:txBody>
          <a:bodyPr/>
          <a:lstStyle/>
          <a:p>
            <a:r>
              <a:rPr lang="en-US" sz="2000" smtClean="0"/>
              <a:t>Complements and combines mathematical and engineering thinking</a:t>
            </a:r>
          </a:p>
          <a:p>
            <a:pPr lvl="1"/>
            <a:r>
              <a:rPr lang="en-US" smtClean="0"/>
              <a:t>C.T. draws on math as its foundations</a:t>
            </a:r>
          </a:p>
          <a:p>
            <a:pPr lvl="2"/>
            <a:r>
              <a:rPr lang="en-US" sz="2000" smtClean="0"/>
              <a:t>But we are constrained by the physics of the underlying machine</a:t>
            </a:r>
          </a:p>
          <a:p>
            <a:pPr lvl="1"/>
            <a:r>
              <a:rPr lang="en-US" smtClean="0"/>
              <a:t>C.T. draws on engineering since our systems interact with the real world</a:t>
            </a:r>
          </a:p>
          <a:p>
            <a:pPr lvl="2"/>
            <a:r>
              <a:rPr lang="en-US" sz="2000" smtClean="0"/>
              <a:t>But we can build virtual worlds unconstrained by physical reality</a:t>
            </a:r>
          </a:p>
          <a:p>
            <a:pPr lvl="2"/>
            <a:endParaRPr lang="en-US" sz="2000" smtClean="0"/>
          </a:p>
          <a:p>
            <a:r>
              <a:rPr lang="en-US" sz="2000" smtClean="0"/>
              <a:t>Ideas, not artifacts</a:t>
            </a:r>
          </a:p>
          <a:p>
            <a:pPr lvl="1"/>
            <a:r>
              <a:rPr lang="en-US" smtClean="0"/>
              <a:t>It’s not just the software and hardware that touch our daily lives, it will be the computational concepts we use to approach living.</a:t>
            </a:r>
          </a:p>
          <a:p>
            <a:pPr lvl="1"/>
            <a:endParaRPr lang="en-US" smtClean="0"/>
          </a:p>
          <a:p>
            <a:r>
              <a:rPr lang="en-US" sz="2000" smtClean="0"/>
              <a:t>It’s for everyone, everywhere</a:t>
            </a:r>
            <a:endParaRPr lang="en-US" smtClean="0">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3208338" y="6477000"/>
            <a:ext cx="1905000" cy="304800"/>
          </a:xfrm>
          <a:prstGeom prst="rect">
            <a:avLst/>
          </a:prstGeom>
          <a:noFill/>
          <a:ln>
            <a:miter lim="800000"/>
            <a:headEnd/>
            <a:tailEnd/>
          </a:ln>
        </p:spPr>
        <p:txBody>
          <a:bodyPr/>
          <a:lstStyle/>
          <a:p>
            <a:pPr algn="ctr" eaLnBrk="0" hangingPunct="0">
              <a:defRPr/>
            </a:pPr>
            <a:fld id="{516EE065-C07D-4448-B2CD-78A4E30257F6}" type="slidenum">
              <a:rPr lang="en-US" sz="1000">
                <a:latin typeface="+mn-lt"/>
              </a:rPr>
              <a:pPr algn="ctr" eaLnBrk="0" hangingPunct="0">
                <a:defRPr/>
              </a:pPr>
              <a:t>6</a:t>
            </a:fld>
            <a:endParaRPr lang="en-US" sz="1400">
              <a:latin typeface="+mn-lt"/>
            </a:endParaRPr>
          </a:p>
        </p:txBody>
      </p:sp>
      <p:sp>
        <p:nvSpPr>
          <p:cNvPr id="5" name="Date Placeholder 4"/>
          <p:cNvSpPr txBox="1">
            <a:spLocks noGrp="1"/>
          </p:cNvSpPr>
          <p:nvPr/>
        </p:nvSpPr>
        <p:spPr bwMode="auto">
          <a:xfrm>
            <a:off x="246063" y="6477000"/>
            <a:ext cx="1905000" cy="304800"/>
          </a:xfrm>
          <a:prstGeom prst="rect">
            <a:avLst/>
          </a:prstGeom>
          <a:noFill/>
          <a:ln>
            <a:miter lim="800000"/>
            <a:headEnd/>
            <a:tailEnd/>
          </a:ln>
        </p:spPr>
        <p:txBody>
          <a:bodyPr/>
          <a:lstStyle/>
          <a:p>
            <a:pPr eaLnBrk="0" hangingPunct="0">
              <a:defRPr/>
            </a:pPr>
            <a:r>
              <a:rPr lang="en-US" sz="1000">
                <a:latin typeface="+mn-lt"/>
              </a:rPr>
              <a:t>Computational Thinking</a:t>
            </a:r>
          </a:p>
        </p:txBody>
      </p:sp>
      <p:sp>
        <p:nvSpPr>
          <p:cNvPr id="6" name="Footer Placeholder 5"/>
          <p:cNvSpPr txBox="1">
            <a:spLocks noGrp="1"/>
          </p:cNvSpPr>
          <p:nvPr/>
        </p:nvSpPr>
        <p:spPr bwMode="auto">
          <a:xfrm>
            <a:off x="6315075" y="6477000"/>
            <a:ext cx="2725738" cy="304800"/>
          </a:xfrm>
          <a:prstGeom prst="rect">
            <a:avLst/>
          </a:prstGeom>
          <a:noFill/>
          <a:ln>
            <a:miter lim="800000"/>
            <a:headEnd/>
            <a:tailEnd/>
          </a:ln>
        </p:spPr>
        <p:txBody>
          <a:bodyPr/>
          <a:lstStyle/>
          <a:p>
            <a:pPr algn="r" eaLnBrk="0" hangingPunct="0">
              <a:defRPr/>
            </a:pPr>
            <a:r>
              <a:rPr lang="en-US" sz="1000">
                <a:latin typeface="+mn-lt"/>
              </a:rPr>
              <a:t>Jeannette M. Wing</a:t>
            </a:r>
          </a:p>
        </p:txBody>
      </p:sp>
      <p:sp>
        <p:nvSpPr>
          <p:cNvPr id="99333" name="Rectangle 2"/>
          <p:cNvSpPr>
            <a:spLocks noGrp="1" noChangeArrowheads="1"/>
          </p:cNvSpPr>
          <p:nvPr>
            <p:ph type="title" idx="4294967295"/>
          </p:nvPr>
        </p:nvSpPr>
        <p:spPr/>
        <p:txBody>
          <a:bodyPr/>
          <a:lstStyle/>
          <a:p>
            <a:pPr algn="ctr"/>
            <a:r>
              <a:rPr lang="en-US" sz="2800" smtClean="0"/>
              <a:t>Sample Classes of Computational Abstractions</a:t>
            </a:r>
          </a:p>
        </p:txBody>
      </p:sp>
      <p:sp>
        <p:nvSpPr>
          <p:cNvPr id="99334" name="Rectangle 3"/>
          <p:cNvSpPr>
            <a:spLocks noGrp="1" noChangeArrowheads="1"/>
          </p:cNvSpPr>
          <p:nvPr>
            <p:ph type="body" idx="4294967295"/>
          </p:nvPr>
        </p:nvSpPr>
        <p:spPr>
          <a:xfrm>
            <a:off x="0" y="836613"/>
            <a:ext cx="8899525" cy="5492750"/>
          </a:xfrm>
        </p:spPr>
        <p:txBody>
          <a:bodyPr/>
          <a:lstStyle/>
          <a:p>
            <a:pPr>
              <a:lnSpc>
                <a:spcPct val="80000"/>
              </a:lnSpc>
            </a:pPr>
            <a:r>
              <a:rPr lang="en-US" sz="1800" dirty="0" smtClean="0"/>
              <a:t>Algorithms</a:t>
            </a:r>
          </a:p>
          <a:p>
            <a:pPr lvl="1">
              <a:lnSpc>
                <a:spcPct val="80000"/>
              </a:lnSpc>
            </a:pPr>
            <a:r>
              <a:rPr lang="en-US" sz="1600" dirty="0" smtClean="0"/>
              <a:t>E.g., </a:t>
            </a:r>
            <a:r>
              <a:rPr lang="en-US" sz="1600" dirty="0" err="1" smtClean="0"/>
              <a:t>mergesort</a:t>
            </a:r>
            <a:r>
              <a:rPr lang="en-US" sz="1600" dirty="0" smtClean="0"/>
              <a:t>, binary search, string matching, clustering</a:t>
            </a:r>
          </a:p>
          <a:p>
            <a:pPr>
              <a:lnSpc>
                <a:spcPct val="80000"/>
              </a:lnSpc>
            </a:pPr>
            <a:r>
              <a:rPr lang="en-US" sz="1800" dirty="0" smtClean="0"/>
              <a:t>Data Structures</a:t>
            </a:r>
          </a:p>
          <a:p>
            <a:pPr lvl="1">
              <a:lnSpc>
                <a:spcPct val="80000"/>
              </a:lnSpc>
            </a:pPr>
            <a:r>
              <a:rPr lang="en-US" sz="1600" dirty="0" smtClean="0"/>
              <a:t>E.g., sequences</a:t>
            </a:r>
            <a:r>
              <a:rPr lang="en-US" sz="1600" smtClean="0"/>
              <a:t>, tables, trees</a:t>
            </a:r>
            <a:r>
              <a:rPr lang="en-US" sz="1600" dirty="0" smtClean="0"/>
              <a:t>, graphs, networks</a:t>
            </a:r>
          </a:p>
          <a:p>
            <a:pPr>
              <a:lnSpc>
                <a:spcPct val="80000"/>
              </a:lnSpc>
            </a:pPr>
            <a:r>
              <a:rPr lang="en-US" sz="1800" dirty="0" smtClean="0"/>
              <a:t>State Machines</a:t>
            </a:r>
          </a:p>
          <a:p>
            <a:pPr lvl="1">
              <a:lnSpc>
                <a:spcPct val="80000"/>
              </a:lnSpc>
            </a:pPr>
            <a:r>
              <a:rPr lang="en-US" sz="1600" dirty="0" smtClean="0"/>
              <a:t>E.g., finite automata, Turing machines</a:t>
            </a:r>
          </a:p>
          <a:p>
            <a:pPr>
              <a:lnSpc>
                <a:spcPct val="80000"/>
              </a:lnSpc>
            </a:pPr>
            <a:r>
              <a:rPr lang="en-US" sz="1800" dirty="0" smtClean="0"/>
              <a:t>Languages</a:t>
            </a:r>
          </a:p>
          <a:p>
            <a:pPr lvl="1">
              <a:lnSpc>
                <a:spcPct val="80000"/>
              </a:lnSpc>
            </a:pPr>
            <a:r>
              <a:rPr lang="en-US" sz="1600" dirty="0" smtClean="0"/>
              <a:t>E.g., regular expressions, …, VDM, Z, …, ML, Haskell, …,  Java, Perl</a:t>
            </a:r>
          </a:p>
          <a:p>
            <a:pPr>
              <a:lnSpc>
                <a:spcPct val="80000"/>
              </a:lnSpc>
            </a:pPr>
            <a:r>
              <a:rPr lang="en-US" sz="1800" dirty="0" smtClean="0"/>
              <a:t>Logics and semantics</a:t>
            </a:r>
          </a:p>
          <a:p>
            <a:pPr lvl="1">
              <a:lnSpc>
                <a:spcPct val="80000"/>
              </a:lnSpc>
            </a:pPr>
            <a:r>
              <a:rPr lang="en-US" sz="1600" dirty="0" smtClean="0"/>
              <a:t>E.g., Hoare triples, temporal logic, modal logics, lambda calculus</a:t>
            </a:r>
          </a:p>
          <a:p>
            <a:pPr>
              <a:lnSpc>
                <a:spcPct val="80000"/>
              </a:lnSpc>
            </a:pPr>
            <a:r>
              <a:rPr lang="en-US" sz="1800" dirty="0" smtClean="0"/>
              <a:t>Heuristics</a:t>
            </a:r>
          </a:p>
          <a:p>
            <a:pPr lvl="1">
              <a:lnSpc>
                <a:spcPct val="80000"/>
              </a:lnSpc>
            </a:pPr>
            <a:r>
              <a:rPr lang="en-US" sz="1600" dirty="0" smtClean="0"/>
              <a:t>E.g., A* (best-first graph search), caching</a:t>
            </a:r>
          </a:p>
          <a:p>
            <a:pPr>
              <a:lnSpc>
                <a:spcPct val="80000"/>
              </a:lnSpc>
            </a:pPr>
            <a:r>
              <a:rPr lang="en-US" sz="1800" dirty="0" smtClean="0"/>
              <a:t>Control Structures</a:t>
            </a:r>
          </a:p>
          <a:p>
            <a:pPr lvl="1">
              <a:lnSpc>
                <a:spcPct val="80000"/>
              </a:lnSpc>
            </a:pPr>
            <a:r>
              <a:rPr lang="en-US" sz="1600" dirty="0" smtClean="0"/>
              <a:t>Parallel/sequential composition, iteration, recursion</a:t>
            </a:r>
          </a:p>
          <a:p>
            <a:pPr>
              <a:lnSpc>
                <a:spcPct val="80000"/>
              </a:lnSpc>
            </a:pPr>
            <a:r>
              <a:rPr lang="en-US" sz="1800" dirty="0" smtClean="0"/>
              <a:t>Communication</a:t>
            </a:r>
          </a:p>
          <a:p>
            <a:pPr lvl="1">
              <a:lnSpc>
                <a:spcPct val="80000"/>
              </a:lnSpc>
            </a:pPr>
            <a:r>
              <a:rPr lang="en-US" sz="1600" dirty="0" smtClean="0"/>
              <a:t>E.g., synchronous/asynchronous, broadcast/P2P, RPC, shared memory/message-passing</a:t>
            </a:r>
          </a:p>
          <a:p>
            <a:pPr>
              <a:lnSpc>
                <a:spcPct val="80000"/>
              </a:lnSpc>
            </a:pPr>
            <a:r>
              <a:rPr lang="en-US" sz="1800" dirty="0" smtClean="0"/>
              <a:t>Architectures</a:t>
            </a:r>
          </a:p>
          <a:p>
            <a:pPr lvl="1">
              <a:lnSpc>
                <a:spcPct val="80000"/>
              </a:lnSpc>
            </a:pPr>
            <a:r>
              <a:rPr lang="en-US" sz="1600" dirty="0" smtClean="0"/>
              <a:t>E.g., layered, hierarchical, pipeline, blackboard,  feedback loop, client-server, parallel, distributed</a:t>
            </a:r>
          </a:p>
          <a:p>
            <a:pPr>
              <a:lnSpc>
                <a:spcPct val="80000"/>
              </a:lnSpc>
            </a:pPr>
            <a:r>
              <a:rPr lang="en-US" sz="1800" dirty="0" smtClean="0"/>
              <a:t>…</a:t>
            </a:r>
          </a:p>
          <a:p>
            <a:pPr lvl="1">
              <a:lnSpc>
                <a:spcPct val="80000"/>
              </a:lnSpc>
            </a:pPr>
            <a:endParaRPr lang="en-US" sz="1600" dirty="0" smtClean="0"/>
          </a:p>
          <a:p>
            <a:pPr>
              <a:lnSpc>
                <a:spcPct val="80000"/>
              </a:lnSpc>
            </a:pPr>
            <a:endParaRPr lang="en-US" sz="1800" dirty="0" smtClean="0"/>
          </a:p>
        </p:txBody>
      </p:sp>
      <p:sp>
        <p:nvSpPr>
          <p:cNvPr id="23559" name="Text Box 7"/>
          <p:cNvSpPr txBox="1">
            <a:spLocks noChangeArrowheads="1"/>
          </p:cNvSpPr>
          <p:nvPr/>
        </p:nvSpPr>
        <p:spPr bwMode="auto">
          <a:xfrm>
            <a:off x="685800" y="5734050"/>
            <a:ext cx="7196070" cy="1200329"/>
          </a:xfrm>
          <a:prstGeom prst="rect">
            <a:avLst/>
          </a:prstGeom>
          <a:solidFill>
            <a:srgbClr val="FFFF00"/>
          </a:solidFill>
          <a:ln w="9525">
            <a:noFill/>
            <a:miter lim="800000"/>
            <a:headEnd/>
            <a:tailEnd/>
          </a:ln>
        </p:spPr>
        <p:txBody>
          <a:bodyPr wrap="square">
            <a:spAutoFit/>
          </a:bodyPr>
          <a:lstStyle/>
          <a:p>
            <a:r>
              <a:rPr lang="en-US" b="1" dirty="0">
                <a:solidFill>
                  <a:srgbClr val="FF0000"/>
                </a:solidFill>
                <a:latin typeface="Calibri" pitchFamily="34" charset="0"/>
              </a:rPr>
              <a:t>                                                          NOT</a:t>
            </a:r>
          </a:p>
          <a:p>
            <a:pPr lvl="1">
              <a:buFontTx/>
              <a:buChar char="•"/>
            </a:pPr>
            <a:r>
              <a:rPr lang="en-US" dirty="0">
                <a:latin typeface="Calibri" pitchFamily="34" charset="0"/>
              </a:rPr>
              <a:t> Computer literacy, i.e., how to use Word and Excel or even Google</a:t>
            </a:r>
          </a:p>
          <a:p>
            <a:pPr lvl="1">
              <a:buFontTx/>
              <a:buChar char="•"/>
            </a:pPr>
            <a:r>
              <a:rPr lang="en-US" dirty="0">
                <a:latin typeface="Calibri" pitchFamily="34" charset="0"/>
              </a:rPr>
              <a:t> Computer programming, i.e., beyond Java Programming 101</a:t>
            </a:r>
          </a:p>
          <a:p>
            <a:pPr>
              <a:buFontTx/>
              <a:buChar char="•"/>
            </a:pP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575C64B5-8DF4-473F-A4D1-E4F99272B9F7}" type="slidenum">
              <a:rPr lang="en-US"/>
              <a:pPr>
                <a:defRPr/>
              </a:pPr>
              <a:t>7</a:t>
            </a:fld>
            <a:endParaRPr lang="en-US" sz="1400"/>
          </a:p>
        </p:txBody>
      </p:sp>
      <p:sp>
        <p:nvSpPr>
          <p:cNvPr id="4" name="Date Placeholder 4"/>
          <p:cNvSpPr>
            <a:spLocks noGrp="1"/>
          </p:cNvSpPr>
          <p:nvPr>
            <p:ph type="dt" sz="quarter" idx="11"/>
          </p:nvPr>
        </p:nvSpPr>
        <p:spPr/>
        <p:txBody>
          <a:bodyPr/>
          <a:lstStyle/>
          <a:p>
            <a:pPr>
              <a:defRPr/>
            </a:pPr>
            <a:r>
              <a:rPr lang="en-US"/>
              <a:t>Computational Thinking</a:t>
            </a:r>
          </a:p>
        </p:txBody>
      </p:sp>
      <p:sp>
        <p:nvSpPr>
          <p:cNvPr id="5" name="Footer Placeholder 5"/>
          <p:cNvSpPr>
            <a:spLocks noGrp="1"/>
          </p:cNvSpPr>
          <p:nvPr>
            <p:ph type="ftr" sz="quarter" idx="12"/>
          </p:nvPr>
        </p:nvSpPr>
        <p:spPr/>
        <p:txBody>
          <a:bodyPr/>
          <a:lstStyle/>
          <a:p>
            <a:pPr>
              <a:defRPr/>
            </a:pPr>
            <a:r>
              <a:rPr lang="en-US"/>
              <a:t>Jeannette M. Wing</a:t>
            </a:r>
          </a:p>
        </p:txBody>
      </p:sp>
      <p:sp>
        <p:nvSpPr>
          <p:cNvPr id="24580" name="Rectangle 2"/>
          <p:cNvSpPr>
            <a:spLocks noGrp="1" noChangeArrowheads="1"/>
          </p:cNvSpPr>
          <p:nvPr>
            <p:ph type="body" idx="1"/>
          </p:nvPr>
        </p:nvSpPr>
        <p:spPr/>
        <p:txBody>
          <a:bodyPr/>
          <a:lstStyle/>
          <a:p>
            <a:pPr algn="ctr">
              <a:buFontTx/>
              <a:buNone/>
            </a:pPr>
            <a:endParaRPr lang="en-US" sz="3600" smtClean="0"/>
          </a:p>
          <a:p>
            <a:pPr algn="ctr">
              <a:buFontTx/>
              <a:buNone/>
            </a:pPr>
            <a:endParaRPr lang="en-US" sz="3600" smtClean="0"/>
          </a:p>
          <a:p>
            <a:pPr algn="ctr">
              <a:buFontTx/>
              <a:buNone/>
            </a:pPr>
            <a:r>
              <a:rPr lang="en-US" sz="3600" smtClean="0"/>
              <a:t>Examples of Computational Thinking in Other Disciplines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1CA1B897-3718-47C1-A4CC-2E638C17631F}" type="slidenum">
              <a:rPr lang="en-US"/>
              <a:pPr>
                <a:defRPr/>
              </a:pPr>
              <a:t>8</a:t>
            </a:fld>
            <a:endParaRPr lang="en-US" sz="1400"/>
          </a:p>
        </p:txBody>
      </p:sp>
      <p:sp>
        <p:nvSpPr>
          <p:cNvPr id="4" name="Date Placeholder 4"/>
          <p:cNvSpPr>
            <a:spLocks noGrp="1"/>
          </p:cNvSpPr>
          <p:nvPr>
            <p:ph type="dt" sz="quarter" idx="11"/>
          </p:nvPr>
        </p:nvSpPr>
        <p:spPr/>
        <p:txBody>
          <a:bodyPr/>
          <a:lstStyle/>
          <a:p>
            <a:pPr>
              <a:defRPr/>
            </a:pPr>
            <a:r>
              <a:rPr lang="en-US"/>
              <a:t>Computational Thinking</a:t>
            </a:r>
          </a:p>
        </p:txBody>
      </p:sp>
      <p:sp>
        <p:nvSpPr>
          <p:cNvPr id="5" name="Footer Placeholder 5"/>
          <p:cNvSpPr>
            <a:spLocks noGrp="1"/>
          </p:cNvSpPr>
          <p:nvPr>
            <p:ph type="ftr" sz="quarter" idx="12"/>
          </p:nvPr>
        </p:nvSpPr>
        <p:spPr/>
        <p:txBody>
          <a:bodyPr/>
          <a:lstStyle/>
          <a:p>
            <a:pPr>
              <a:defRPr/>
            </a:pPr>
            <a:r>
              <a:rPr lang="en-US"/>
              <a:t>Jeannette M. Wing</a:t>
            </a:r>
          </a:p>
        </p:txBody>
      </p:sp>
      <p:sp>
        <p:nvSpPr>
          <p:cNvPr id="26628" name="Rectangle 2"/>
          <p:cNvSpPr>
            <a:spLocks noGrp="1" noChangeArrowheads="1"/>
          </p:cNvSpPr>
          <p:nvPr>
            <p:ph type="body" idx="1"/>
          </p:nvPr>
        </p:nvSpPr>
        <p:spPr/>
        <p:txBody>
          <a:bodyPr/>
          <a:lstStyle/>
          <a:p>
            <a:pPr algn="ctr">
              <a:buFontTx/>
              <a:buNone/>
            </a:pPr>
            <a:endParaRPr lang="en-US" sz="3600" smtClean="0"/>
          </a:p>
          <a:p>
            <a:pPr algn="ctr">
              <a:buFontTx/>
              <a:buNone/>
            </a:pPr>
            <a:endParaRPr lang="en-US" sz="3600" smtClean="0"/>
          </a:p>
          <a:p>
            <a:pPr algn="ctr">
              <a:buFontTx/>
              <a:buNone/>
            </a:pPr>
            <a:r>
              <a:rPr lang="en-US" sz="3600" smtClean="0"/>
              <a:t>One Discipline, Many Computational Methods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FF152BEB-6E20-4940-A82C-A8B2F395A23C}" type="slidenum">
              <a:rPr lang="en-US"/>
              <a:pPr>
                <a:defRPr/>
              </a:pPr>
              <a:t>9</a:t>
            </a:fld>
            <a:endParaRPr lang="en-US" sz="1400"/>
          </a:p>
        </p:txBody>
      </p:sp>
      <p:sp>
        <p:nvSpPr>
          <p:cNvPr id="6" name="Date Placeholder 4"/>
          <p:cNvSpPr>
            <a:spLocks noGrp="1"/>
          </p:cNvSpPr>
          <p:nvPr>
            <p:ph type="dt" sz="quarter" idx="11"/>
          </p:nvPr>
        </p:nvSpPr>
        <p:spPr/>
        <p:txBody>
          <a:bodyPr/>
          <a:lstStyle/>
          <a:p>
            <a:pPr>
              <a:defRPr/>
            </a:pPr>
            <a:r>
              <a:rPr lang="en-US"/>
              <a:t>Computational Thinking</a:t>
            </a:r>
          </a:p>
        </p:txBody>
      </p:sp>
      <p:sp>
        <p:nvSpPr>
          <p:cNvPr id="7" name="Footer Placeholder 5"/>
          <p:cNvSpPr>
            <a:spLocks noGrp="1"/>
          </p:cNvSpPr>
          <p:nvPr>
            <p:ph type="ftr" sz="quarter" idx="12"/>
          </p:nvPr>
        </p:nvSpPr>
        <p:spPr/>
        <p:txBody>
          <a:bodyPr/>
          <a:lstStyle/>
          <a:p>
            <a:pPr>
              <a:defRPr/>
            </a:pPr>
            <a:r>
              <a:rPr lang="en-US"/>
              <a:t>Jeannette M. Wing</a:t>
            </a:r>
          </a:p>
        </p:txBody>
      </p:sp>
      <p:sp>
        <p:nvSpPr>
          <p:cNvPr id="28676" name="Rectangle 2"/>
          <p:cNvSpPr>
            <a:spLocks noGrp="1" noChangeArrowheads="1"/>
          </p:cNvSpPr>
          <p:nvPr>
            <p:ph type="title"/>
          </p:nvPr>
        </p:nvSpPr>
        <p:spPr/>
        <p:txBody>
          <a:bodyPr/>
          <a:lstStyle/>
          <a:p>
            <a:pPr algn="ctr"/>
            <a:r>
              <a:rPr lang="en-US" smtClean="0"/>
              <a:t>Computational Thinking in Biology</a:t>
            </a:r>
          </a:p>
        </p:txBody>
      </p:sp>
      <p:sp>
        <p:nvSpPr>
          <p:cNvPr id="1358851" name="Rectangle 3"/>
          <p:cNvSpPr>
            <a:spLocks noGrp="1" noChangeArrowheads="1"/>
          </p:cNvSpPr>
          <p:nvPr>
            <p:ph type="body" idx="1"/>
          </p:nvPr>
        </p:nvSpPr>
        <p:spPr>
          <a:xfrm>
            <a:off x="174625" y="1293813"/>
            <a:ext cx="7772400" cy="4953000"/>
          </a:xfrm>
        </p:spPr>
        <p:txBody>
          <a:bodyPr/>
          <a:lstStyle/>
          <a:p>
            <a:pPr>
              <a:spcBef>
                <a:spcPct val="0"/>
              </a:spcBef>
            </a:pPr>
            <a:r>
              <a:rPr lang="en-US" smtClean="0"/>
              <a:t>Shotgun </a:t>
            </a:r>
            <a:r>
              <a:rPr lang="en-US" smtClean="0">
                <a:solidFill>
                  <a:srgbClr val="FF0000"/>
                </a:solidFill>
              </a:rPr>
              <a:t>algorithm</a:t>
            </a:r>
            <a:r>
              <a:rPr lang="en-US" smtClean="0"/>
              <a:t> expedites sequencing</a:t>
            </a:r>
            <a:br>
              <a:rPr lang="en-US" smtClean="0"/>
            </a:br>
            <a:r>
              <a:rPr lang="en-US" smtClean="0"/>
              <a:t>of human genome</a:t>
            </a:r>
          </a:p>
          <a:p>
            <a:pPr>
              <a:spcBef>
                <a:spcPct val="0"/>
              </a:spcBef>
            </a:pPr>
            <a:endParaRPr lang="en-US" smtClean="0"/>
          </a:p>
          <a:p>
            <a:pPr>
              <a:spcBef>
                <a:spcPct val="0"/>
              </a:spcBef>
            </a:pPr>
            <a:r>
              <a:rPr lang="en-US" smtClean="0"/>
              <a:t>DNA sequences are strings in a </a:t>
            </a:r>
            <a:r>
              <a:rPr lang="en-US" smtClean="0">
                <a:solidFill>
                  <a:srgbClr val="FF0000"/>
                </a:solidFill>
              </a:rPr>
              <a:t>language</a:t>
            </a:r>
            <a:endParaRPr lang="en-US" smtClean="0"/>
          </a:p>
          <a:p>
            <a:pPr>
              <a:spcBef>
                <a:spcPct val="0"/>
              </a:spcBef>
            </a:pPr>
            <a:r>
              <a:rPr lang="en-US" smtClean="0">
                <a:solidFill>
                  <a:srgbClr val="FF0000"/>
                </a:solidFill>
              </a:rPr>
              <a:t>Boolean networks</a:t>
            </a:r>
            <a:r>
              <a:rPr lang="en-US" smtClean="0"/>
              <a:t> approximate dynamics</a:t>
            </a:r>
            <a:br>
              <a:rPr lang="en-US" smtClean="0"/>
            </a:br>
            <a:r>
              <a:rPr lang="en-US" smtClean="0"/>
              <a:t>of biological networks</a:t>
            </a:r>
          </a:p>
          <a:p>
            <a:pPr>
              <a:spcBef>
                <a:spcPct val="0"/>
              </a:spcBef>
            </a:pPr>
            <a:r>
              <a:rPr lang="en-US" smtClean="0"/>
              <a:t>Cells as a self-regulatory system are like </a:t>
            </a:r>
            <a:r>
              <a:rPr lang="en-US" smtClean="0">
                <a:solidFill>
                  <a:srgbClr val="FF0000"/>
                </a:solidFill>
              </a:rPr>
              <a:t>electronic circuits</a:t>
            </a:r>
          </a:p>
          <a:p>
            <a:pPr>
              <a:spcBef>
                <a:spcPct val="0"/>
              </a:spcBef>
            </a:pPr>
            <a:r>
              <a:rPr lang="en-US" smtClean="0">
                <a:solidFill>
                  <a:srgbClr val="FF0000"/>
                </a:solidFill>
              </a:rPr>
              <a:t>Process calculi</a:t>
            </a:r>
            <a:r>
              <a:rPr lang="en-US" smtClean="0"/>
              <a:t> model interactions among molecules</a:t>
            </a:r>
            <a:endParaRPr lang="en-US" smtClean="0">
              <a:solidFill>
                <a:srgbClr val="FF0000"/>
              </a:solidFill>
            </a:endParaRPr>
          </a:p>
          <a:p>
            <a:pPr>
              <a:spcBef>
                <a:spcPct val="0"/>
              </a:spcBef>
            </a:pPr>
            <a:r>
              <a:rPr lang="en-US" smtClean="0">
                <a:solidFill>
                  <a:srgbClr val="FF0000"/>
                </a:solidFill>
              </a:rPr>
              <a:t>Statecharts</a:t>
            </a:r>
            <a:r>
              <a:rPr lang="en-US" smtClean="0"/>
              <a:t> used in developmental genetics</a:t>
            </a:r>
          </a:p>
          <a:p>
            <a:pPr>
              <a:spcBef>
                <a:spcPct val="0"/>
              </a:spcBef>
            </a:pPr>
            <a:r>
              <a:rPr lang="en-US" smtClean="0"/>
              <a:t>Protein kinetics can be modeled as </a:t>
            </a:r>
            <a:r>
              <a:rPr lang="en-US" smtClean="0">
                <a:solidFill>
                  <a:srgbClr val="FF0000"/>
                </a:solidFill>
              </a:rPr>
              <a:t>computational processes</a:t>
            </a:r>
          </a:p>
          <a:p>
            <a:pPr>
              <a:spcBef>
                <a:spcPct val="0"/>
              </a:spcBef>
            </a:pPr>
            <a:r>
              <a:rPr lang="en-US" smtClean="0">
                <a:solidFill>
                  <a:srgbClr val="FF0000"/>
                </a:solidFill>
              </a:rPr>
              <a:t>Robot </a:t>
            </a:r>
            <a:r>
              <a:rPr lang="en-US" smtClean="0"/>
              <a:t>Adam discovers role of 12 genes in yeast</a:t>
            </a:r>
          </a:p>
          <a:p>
            <a:pPr>
              <a:spcBef>
                <a:spcPct val="0"/>
              </a:spcBef>
            </a:pPr>
            <a:r>
              <a:rPr lang="en-US" smtClean="0"/>
              <a:t>PageRank </a:t>
            </a:r>
            <a:r>
              <a:rPr lang="en-US" smtClean="0">
                <a:solidFill>
                  <a:srgbClr val="FF0000"/>
                </a:solidFill>
              </a:rPr>
              <a:t>algorithm</a:t>
            </a:r>
            <a:r>
              <a:rPr lang="en-US" smtClean="0"/>
              <a:t> inspires ecological food web</a:t>
            </a:r>
          </a:p>
          <a:p>
            <a:pPr>
              <a:spcBef>
                <a:spcPct val="0"/>
              </a:spcBef>
              <a:buFontTx/>
              <a:buNone/>
            </a:pPr>
            <a:endParaRPr lang="en-US" smtClean="0">
              <a:solidFill>
                <a:srgbClr val="FF0000"/>
              </a:solidFill>
            </a:endParaRPr>
          </a:p>
        </p:txBody>
      </p:sp>
      <p:pic>
        <p:nvPicPr>
          <p:cNvPr id="28678" name="Picture 4" descr="biology example"/>
          <p:cNvPicPr>
            <a:picLocks noChangeAspect="1" noChangeArrowheads="1"/>
          </p:cNvPicPr>
          <p:nvPr/>
        </p:nvPicPr>
        <p:blipFill>
          <a:blip r:embed="rId2" cstate="print"/>
          <a:srcRect/>
          <a:stretch>
            <a:fillRect/>
          </a:stretch>
        </p:blipFill>
        <p:spPr bwMode="auto">
          <a:xfrm>
            <a:off x="5910263" y="787400"/>
            <a:ext cx="2925762" cy="265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fontScheme name="Blank Pre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63DA91A-47AB-4EF9-ADA6-77420904D58B}">
  <ds:schemaRefs>
    <ds:schemaRef ds:uri="http://schemas.microsoft.com/office/2006/metadata/properties"/>
  </ds:schemaRefs>
</ds:datastoreItem>
</file>

<file path=customXml/itemProps2.xml><?xml version="1.0" encoding="utf-8"?>
<ds:datastoreItem xmlns:ds="http://schemas.openxmlformats.org/officeDocument/2006/customXml" ds:itemID="{A7064EEE-0072-40B3-B3E1-045F66651F2C}">
  <ds:schemaRefs>
    <ds:schemaRef ds:uri="http://schemas.microsoft.com/sharepoint/v3/contenttype/forms"/>
  </ds:schemaRefs>
</ds:datastoreItem>
</file>

<file path=customXml/itemProps3.xml><?xml version="1.0" encoding="utf-8"?>
<ds:datastoreItem xmlns:ds="http://schemas.openxmlformats.org/officeDocument/2006/customXml" ds:itemID="{60F67EAA-D737-4C7A-9D39-18F57448F8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47890</TotalTime>
  <Words>3029</Words>
  <Application>Microsoft Office PowerPoint</Application>
  <PresentationFormat>On-screen Show (4:3)</PresentationFormat>
  <Paragraphs>524</Paragraphs>
  <Slides>36</Slides>
  <Notes>20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Blank Presentation</vt:lpstr>
      <vt:lpstr>Computational Thinking</vt:lpstr>
      <vt:lpstr>My Grand Vision</vt:lpstr>
      <vt:lpstr>Computing is the Automation of Abstractions</vt:lpstr>
      <vt:lpstr>Measures of a “Good” Abstraction in C.T.</vt:lpstr>
      <vt:lpstr>Computational Thinking, Philosophically</vt:lpstr>
      <vt:lpstr>Sample Classes of Computational Abstractions</vt:lpstr>
      <vt:lpstr>Slide 7</vt:lpstr>
      <vt:lpstr>Slide 8</vt:lpstr>
      <vt:lpstr>Computational Thinking in Biology</vt:lpstr>
      <vt:lpstr>Model Checking Primer</vt:lpstr>
      <vt:lpstr>Model Checking in Biology</vt:lpstr>
      <vt:lpstr>Slide 12</vt:lpstr>
      <vt:lpstr>Machine Learning in the Sciences</vt:lpstr>
      <vt:lpstr>Machine Learning Everywhere</vt:lpstr>
      <vt:lpstr>Slide 15</vt:lpstr>
      <vt:lpstr>CT in Other Sciences</vt:lpstr>
      <vt:lpstr>CT in Math and Engineering</vt:lpstr>
      <vt:lpstr>CT for Society</vt:lpstr>
      <vt:lpstr>Slide 19</vt:lpstr>
      <vt:lpstr>Pre-K to Grey</vt:lpstr>
      <vt:lpstr>Education Implications for K-12</vt:lpstr>
      <vt:lpstr>Slide 22</vt:lpstr>
      <vt:lpstr>Getting Morning Coffee at the Cafeteria</vt:lpstr>
      <vt:lpstr>Getting Morning Coffee at the Cafeteria</vt:lpstr>
      <vt:lpstr>Better: Think Computationally—Pipelining!</vt:lpstr>
      <vt:lpstr>Computational Thinking at NSF</vt:lpstr>
      <vt:lpstr>CDI: Cyber-Enabled Discovery and Innovation</vt:lpstr>
      <vt:lpstr>Range of Disciplines in CDI Awards</vt:lpstr>
      <vt:lpstr>C.T. in Education: National Efforts</vt:lpstr>
      <vt:lpstr>Computational Thinking, International</vt:lpstr>
      <vt:lpstr>Spread the Word</vt:lpstr>
      <vt:lpstr>Thank you!</vt:lpstr>
      <vt:lpstr>References (Representative Only)</vt:lpstr>
      <vt:lpstr>References (Representative Only)</vt:lpstr>
      <vt:lpstr>References (Representative Only)</vt:lpstr>
      <vt:lpstr>Slide 36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Generation for Security Protocols</dc:title>
  <dc:creator>snooze</dc:creator>
  <cp:lastModifiedBy>RDEANGEL</cp:lastModifiedBy>
  <cp:revision>2799</cp:revision>
  <cp:lastPrinted>2000-01-27T19:31:12Z</cp:lastPrinted>
  <dcterms:created xsi:type="dcterms:W3CDTF">1999-04-14T03:55:44Z</dcterms:created>
  <dcterms:modified xsi:type="dcterms:W3CDTF">2010-11-29T19:56:47Z</dcterms:modified>
</cp:coreProperties>
</file>