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85" r:id="rId2"/>
  </p:sldMasterIdLst>
  <p:notesMasterIdLst>
    <p:notesMasterId r:id="rId36"/>
  </p:notesMasterIdLst>
  <p:handoutMasterIdLst>
    <p:handoutMasterId r:id="rId37"/>
  </p:handoutMasterIdLst>
  <p:sldIdLst>
    <p:sldId id="286" r:id="rId3"/>
    <p:sldId id="355" r:id="rId4"/>
    <p:sldId id="357" r:id="rId5"/>
    <p:sldId id="375" r:id="rId6"/>
    <p:sldId id="358" r:id="rId7"/>
    <p:sldId id="356" r:id="rId8"/>
    <p:sldId id="364" r:id="rId9"/>
    <p:sldId id="363" r:id="rId10"/>
    <p:sldId id="354" r:id="rId11"/>
    <p:sldId id="360" r:id="rId12"/>
    <p:sldId id="373" r:id="rId13"/>
    <p:sldId id="359" r:id="rId14"/>
    <p:sldId id="372" r:id="rId15"/>
    <p:sldId id="291" r:id="rId16"/>
    <p:sldId id="366" r:id="rId17"/>
    <p:sldId id="367" r:id="rId18"/>
    <p:sldId id="368" r:id="rId19"/>
    <p:sldId id="370" r:id="rId20"/>
    <p:sldId id="338" r:id="rId21"/>
    <p:sldId id="353" r:id="rId22"/>
    <p:sldId id="294" r:id="rId23"/>
    <p:sldId id="390" r:id="rId24"/>
    <p:sldId id="371" r:id="rId25"/>
    <p:sldId id="37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</p:sldIdLst>
  <p:sldSz cx="9144000" cy="6858000" type="screen4x3"/>
  <p:notesSz cx="69469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clrMru>
    <a:srgbClr val="1B20E5"/>
    <a:srgbClr val="1E5FE2"/>
  </p:clrMru>
  <p:extLst>
    <p:ext uri="{E76CE94A-603C-4142-B9EB-6D1370010A27}">
      <p14:discardImageEditData xmlns:mc="http://schemas.openxmlformats.org/markup-compatibility/2006" xmlns:mv="urn:schemas-microsoft-com:mac:vml" xmlns="" xmlns:p14="http://schemas.microsoft.com/office/powerpoint/2010/main" val="0"/>
    </p:ext>
    <p:ext uri="{D31A062A-798A-4329-ABDD-BBA856620510}">
      <p14:defaultImageDpi xmlns:mc="http://schemas.openxmlformats.org/markup-compatibility/2006" xmlns:mv="urn:schemas-microsoft-com:mac:vml"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4" autoAdjust="0"/>
    <p:restoredTop sz="94660"/>
  </p:normalViewPr>
  <p:slideViewPr>
    <p:cSldViewPr>
      <p:cViewPr varScale="1">
        <p:scale>
          <a:sx n="105" d="100"/>
          <a:sy n="105" d="100"/>
        </p:scale>
        <p:origin x="-1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1956" y="-108"/>
      </p:cViewPr>
      <p:guideLst>
        <p:guide orient="horz" pos="2904"/>
        <p:guide pos="218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5413" y="0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5/6/11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5413" y="8758238"/>
            <a:ext cx="3009900" cy="4603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2E31E-34F3-954C-ADAE-DCE3CC78C9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604154705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4969" y="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/>
          <a:lstStyle>
            <a:lvl1pPr algn="r">
              <a:defRPr sz="1200"/>
            </a:lvl1pPr>
          </a:lstStyle>
          <a:p>
            <a:r>
              <a:rPr lang="en-US" smtClean="0"/>
              <a:t>5/6/11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82" tIns="46191" rIns="92382" bIns="461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690" y="4379595"/>
            <a:ext cx="5557520" cy="4149090"/>
          </a:xfrm>
          <a:prstGeom prst="rect">
            <a:avLst/>
          </a:prstGeom>
        </p:spPr>
        <p:txBody>
          <a:bodyPr vert="horz" lIns="92382" tIns="46191" rIns="92382" bIns="4619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4969" y="8757590"/>
            <a:ext cx="3010323" cy="461010"/>
          </a:xfrm>
          <a:prstGeom prst="rect">
            <a:avLst/>
          </a:prstGeom>
        </p:spPr>
        <p:txBody>
          <a:bodyPr vert="horz" lIns="92382" tIns="46191" rIns="92382" bIns="46191" rtlCol="0" anchor="b"/>
          <a:lstStyle>
            <a:lvl1pPr algn="r">
              <a:defRPr sz="1200"/>
            </a:lvl1pPr>
          </a:lstStyle>
          <a:p>
            <a:fld id="{60CC8F8A-F670-4F74-AA44-2CCE7DB2A9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148604242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B8E9B3-0AC6-4E8B-89C7-15988890CEC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5/6/11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10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fld id="{BE33C5A9-DD0A-8546-90A7-5563C6398EE8}" type="datetime1"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 defTabSz="906536"/>
              <a:t>06/17/2011</a:t>
            </a:fld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11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01FF39-1079-C244-8936-238925F494FB}" type="datetime1">
              <a:rPr lang="en-US" smtClean="0"/>
              <a:pPr/>
              <a:t>06/17/2011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0CC8F8A-F670-4F74-AA44-2CCE7DB2A998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14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15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16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fld id="{BE33C5A9-DD0A-8546-90A7-5563C6398EE8}" type="datetime1"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 defTabSz="906536"/>
              <a:t>06/17/2011</a:t>
            </a:fld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17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18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19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20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fld id="{BE33C5A9-DD0A-8546-90A7-5563C6398EE8}" type="datetime1"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 defTabSz="906536"/>
              <a:t>06/17/2011</a:t>
            </a:fld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AST COV Long-Term Budget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5/6/11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Ulvestad</a:t>
            </a:r>
          </a:p>
        </p:txBody>
      </p:sp>
      <p:sp>
        <p:nvSpPr>
          <p:cNvPr id="307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46CB26-E931-F944-A66A-C5C8C02699C2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21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22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23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AF4E64-2A2E-4C85-9B6B-3FD421C90F81}" type="slidenum">
              <a:rPr lang="en-US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976" y="692775"/>
            <a:ext cx="4602950" cy="3456001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569" y="4380225"/>
            <a:ext cx="5093764" cy="4147201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ea typeface="ＭＳ Ｐゴシック" pitchFamily="29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3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4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5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6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r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5/6/11</a:t>
            </a:r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ABCBA6-1DE3-FA40-A561-6921D13E345E}" type="slidenum">
              <a:rPr lang="en-US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/>
              <a:t>7</a:t>
            </a:fld>
            <a:endParaRPr lang="en-US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pPr defTabSz="906536"/>
            <a:fld id="{BE33C5A9-DD0A-8546-90A7-5563C6398EE8}" type="datetime1">
              <a:rPr lang="en-US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pPr defTabSz="906536"/>
              <a:t>06/17/2011</a:t>
            </a:fld>
            <a:endParaRPr lang="en-US" dirty="0" smtClean="0">
              <a:latin typeface="Times New Roman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Ulvestad</a:t>
            </a:r>
          </a:p>
        </p:txBody>
      </p:sp>
      <p:sp>
        <p:nvSpPr>
          <p:cNvPr id="24583" name="Header Placeholder 6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pPr defTabSz="906536"/>
            <a:r>
              <a:rPr lang="en-US" dirty="0" smtClean="0">
                <a:latin typeface="Times New Roman" pitchFamily="26" charset="0"/>
                <a:ea typeface="ＭＳ Ｐゴシック" pitchFamily="26" charset="-128"/>
                <a:cs typeface="ＭＳ Ｐゴシック" pitchFamily="26" charset="-128"/>
              </a:rPr>
              <a:t>AST COV Long-Term Budget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3BE1F-83B6-4B13-A495-156F0DF96EB1}" type="slidenum">
              <a:rPr lang="en-US" smtClean="0">
                <a:latin typeface="Times New Roman" pitchFamily="25" charset="0"/>
              </a:rPr>
              <a:pPr/>
              <a:t>8</a:t>
            </a:fld>
            <a:endParaRPr lang="en-US" smtClean="0">
              <a:latin typeface="Times New Roman" pitchFamily="25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E67029-FD11-4D32-9AF5-416F7BF19F8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2ndaryV3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0CF6C0-7AD1-4DC0-870B-7F765CCC94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A7F5AA-773D-40EC-B6EB-00BB192963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B587F24-91E6-4862-BC1B-A9BA6CEF4F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2413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ea typeface="ＭＳ Ｐゴシック" pitchFamily="29" charset="-128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ea typeface="ＭＳ Ｐゴシック" pitchFamily="29" charset="-128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877" y="3346"/>
                <a:ext cx="2876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ea typeface="ＭＳ Ｐゴシック" pitchFamily="29" charset="-128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ea typeface="ＭＳ Ｐゴシック" pitchFamily="29" charset="-128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ea typeface="ＭＳ Ｐゴシック" pitchFamily="29" charset="-128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ea typeface="ＭＳ Ｐゴシック" pitchFamily="29" charset="-128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ea typeface="ＭＳ Ｐゴシック" pitchFamily="29" charset="-128"/>
              </a:endParaRPr>
            </a:p>
          </p:txBody>
        </p:sp>
      </p:grpSp>
      <p:sp>
        <p:nvSpPr>
          <p:cNvPr id="91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AB613-710B-464A-BAF4-66DDF00A3A9F}" type="datetime1">
              <a:rPr lang="en-US">
                <a:solidFill>
                  <a:srgbClr val="FFFFFF"/>
                </a:solidFill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AAS May 2011 - AST Portfolio Review</a:t>
            </a: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6EAF95-690A-45EF-B0A1-2AAEC554A7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BDEB6-22B0-4408-A0A1-5BE49E3A767E}" type="datetime1">
              <a:rPr lang="en-US">
                <a:solidFill>
                  <a:srgbClr val="FFFFFF"/>
                </a:solidFill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0B0909-9428-4592-97E6-ED66DA2255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AAS May 2011 - AST Portfolio Review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FF088-3E94-4871-981D-B35A49B0B382}" type="datetime1">
              <a:rPr lang="en-US">
                <a:solidFill>
                  <a:srgbClr val="FFFFFF"/>
                </a:solidFill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BC038-E466-4B3E-92FB-7FD71A15E5D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AAS May 2011 - AST Portfolio Review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1B8F09-A310-4124-8887-C33B00CCD8BB}" type="datetime1">
              <a:rPr lang="en-US">
                <a:solidFill>
                  <a:srgbClr val="FFFFFF"/>
                </a:solidFill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894A-BA7B-4D11-BD86-87CD6B9FFCE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AAS May 2011 - AST Portfolio Review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4EA13B-0456-44FF-8D53-4833938A2256}" type="datetime1">
              <a:rPr lang="en-US">
                <a:solidFill>
                  <a:srgbClr val="FFFFFF"/>
                </a:solidFill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98E6F-2002-4F78-A590-52DAE8A5D2D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AAS May 2011 - AST Portfolio Review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C502CF-6D5B-4198-8B18-1413609AD765}" type="datetime1">
              <a:rPr lang="en-US">
                <a:solidFill>
                  <a:srgbClr val="FFFFFF"/>
                </a:solidFill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3C64A-B5A0-40FA-8F4D-221AB26892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AAS May 2011 - AST Portfolio Review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EE8EB-7CFE-4993-BC0D-FEA06D7A4BE5}" type="datetime1">
              <a:rPr lang="en-US">
                <a:solidFill>
                  <a:srgbClr val="FFFFFF"/>
                </a:solidFill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63749-242D-47E8-B030-89890606780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AAS May 2011 - AST Portfolio Review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5/24/2011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DD3D-9DD0-45E8-83D4-F40E724C109B}" type="datetime1">
              <a:rPr lang="en-US">
                <a:solidFill>
                  <a:srgbClr val="FFFFFF"/>
                </a:solidFill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01265-3B7E-4FC0-95B5-DE463B1F59F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AAS May 2011 - AST Portfolio Review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7B40F-AC2C-4CF3-B5E8-7D22B964E3E8}" type="datetime1">
              <a:rPr lang="en-US">
                <a:solidFill>
                  <a:srgbClr val="FFFFFF"/>
                </a:solidFill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A8634-1239-40AD-816F-F2CA682E3F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AAS May 2011 - AST Portfolio Review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536B6-E30B-4829-AF3C-CE354F9455A0}" type="datetime1">
              <a:rPr lang="en-US">
                <a:solidFill>
                  <a:srgbClr val="FFFFFF"/>
                </a:solidFill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E52DD-E000-4DD0-814A-A34177050BE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AAS May 2011 - AST Portfolio Review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81915-FB25-42A9-8AA9-AC9E468144AD}" type="datetime1">
              <a:rPr lang="en-US">
                <a:solidFill>
                  <a:srgbClr val="FFFFFF"/>
                </a:solidFill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70DA4-3D48-410F-9182-ADF5AFCED1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</a:rPr>
              <a:t>AAS May 2011 - AST Portfolio Review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7416B53-6D95-40CE-AC5D-A1970299D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017758-D2DD-4EF6-85C0-E7066BB9BF7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F385780-3627-4918-A59E-19DA145435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41928BC-E66F-4CA6-8459-4C5E7DBF73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9D706B-03C0-46B8-AEE5-8136FEB4503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904D5F2-2A14-4680-B2E2-A3D25DC7EF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5/24/2011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3A2C6BD-0C20-474F-8A17-6147FDEAA7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alphaModFix amt="62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2ndaryV3.jpg"/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5/24/2011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4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ＭＳ Ｐゴシック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3F9CD26A-4C68-46CF-8182-7D13FDCD4093}" type="datetime1">
              <a:rPr lang="en-US">
                <a:solidFill>
                  <a:srgbClr val="FFFFFF"/>
                </a:solidFill>
                <a:ea typeface="ＭＳ Ｐゴシック" pitchFamily="29" charset="-128"/>
              </a:rPr>
              <a:pPr>
                <a:defRPr/>
              </a:pPr>
              <a:t>06/17/2011</a:t>
            </a:fld>
            <a:endParaRPr lang="en-US">
              <a:solidFill>
                <a:srgbClr val="FFFFFF"/>
              </a:solidFill>
              <a:ea typeface="ＭＳ Ｐゴシック" pitchFamily="29" charset="-128"/>
            </a:endParaRP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EBBA55D-08BB-4509-B364-BD8994D173CD}" type="slidenum">
              <a:rPr lang="en-US">
                <a:solidFill>
                  <a:srgbClr val="FFFFFF"/>
                </a:solidFill>
                <a:ea typeface="ＭＳ Ｐゴシック" pitchFamily="29" charset="-128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ea typeface="ＭＳ Ｐゴシック" pitchFamily="29" charset="-128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2413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901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ea typeface="ＭＳ Ｐゴシック" pitchFamily="29" charset="-128"/>
                </a:endParaRPr>
              </a:p>
            </p:txBody>
          </p:sp>
          <p:sp>
            <p:nvSpPr>
              <p:cNvPr id="901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ea typeface="ＭＳ Ｐゴシック" pitchFamily="29" charset="-128"/>
                </a:endParaRPr>
              </a:p>
            </p:txBody>
          </p:sp>
          <p:sp>
            <p:nvSpPr>
              <p:cNvPr id="90120" name="Freeform 8"/>
              <p:cNvSpPr>
                <a:spLocks/>
              </p:cNvSpPr>
              <p:nvPr/>
            </p:nvSpPr>
            <p:spPr bwMode="hidden">
              <a:xfrm>
                <a:off x="2877" y="3346"/>
                <a:ext cx="2876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ea typeface="ＭＳ Ｐゴシック" pitchFamily="29" charset="-128"/>
                </a:endParaRPr>
              </a:p>
            </p:txBody>
          </p:sp>
          <p:sp>
            <p:nvSpPr>
              <p:cNvPr id="9012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ea typeface="ＭＳ Ｐゴシック" pitchFamily="29" charset="-128"/>
                </a:endParaRPr>
              </a:p>
            </p:txBody>
          </p:sp>
          <p:sp>
            <p:nvSpPr>
              <p:cNvPr id="901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>
                  <a:solidFill>
                    <a:srgbClr val="FFFFFF"/>
                  </a:solidFill>
                  <a:latin typeface="Times New Roman" pitchFamily="18" charset="0"/>
                  <a:ea typeface="ＭＳ Ｐゴシック" pitchFamily="29" charset="-128"/>
                </a:endParaRPr>
              </a:p>
            </p:txBody>
          </p:sp>
        </p:grpSp>
        <p:sp>
          <p:nvSpPr>
            <p:cNvPr id="901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ea typeface="ＭＳ Ｐゴシック" pitchFamily="29" charset="-128"/>
              </a:endParaRPr>
            </a:p>
          </p:txBody>
        </p:sp>
        <p:sp>
          <p:nvSpPr>
            <p:cNvPr id="9012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 sz="2400">
                <a:solidFill>
                  <a:srgbClr val="FFFFFF"/>
                </a:solidFill>
                <a:latin typeface="Times New Roman" pitchFamily="18" charset="0"/>
                <a:ea typeface="ＭＳ Ｐゴシック" pitchFamily="29" charset="-128"/>
              </a:endParaRPr>
            </a:p>
          </p:txBody>
        </p:sp>
      </p:grpSp>
      <p:sp>
        <p:nvSpPr>
          <p:cNvPr id="901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01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srgbClr val="FFFFFF"/>
                </a:solidFill>
                <a:ea typeface="ＭＳ Ｐゴシック" pitchFamily="29" charset="-128"/>
              </a:rPr>
              <a:t>AAS May 2011 - AST Portfolio Review</a:t>
            </a:r>
          </a:p>
        </p:txBody>
      </p:sp>
      <p:sp>
        <p:nvSpPr>
          <p:cNvPr id="90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26" charset="-128"/>
          <a:cs typeface="ＭＳ Ｐゴシック" pitchFamily="-109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26" charset="-128"/>
          <a:cs typeface="ＭＳ Ｐゴシック" pitchFamily="-109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26" charset="-128"/>
          <a:cs typeface="ＭＳ Ｐゴシック" pitchFamily="-109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26" charset="-128"/>
          <a:cs typeface="ＭＳ Ｐゴシック" pitchFamily="-109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ＭＳ Ｐゴシック" pitchFamily="26" charset="-128"/>
          <a:cs typeface="ＭＳ Ｐゴシック" pitchFamily="-109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9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6" charset="-128"/>
          <a:cs typeface="ＭＳ Ｐゴシック" pitchFamily="-109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9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6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9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6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9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6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9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26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ao.edu/meetings/deca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ea typeface="+mn-ea"/>
            </a:endParaRPr>
          </a:p>
        </p:txBody>
      </p:sp>
      <p:pic>
        <p:nvPicPr>
          <p:cNvPr id="2052" name="Picture 13" descr="BlueGradientBackground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197100" y="609600"/>
            <a:ext cx="69469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ln w="3175">
                  <a:noFill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a:rPr>
              <a:t>NSF AST </a:t>
            </a:r>
            <a:r>
              <a:rPr lang="en-US" sz="6600" b="1" dirty="0" smtClean="0">
                <a:ln w="3175">
                  <a:noFill/>
                </a:ln>
                <a:gradFill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5400000" scaled="0"/>
                </a:gradFill>
              </a:rPr>
              <a:t>Town Hall</a:t>
            </a:r>
            <a:endParaRPr lang="en-GB" sz="6600" b="1" dirty="0" smtClean="0">
              <a:ln w="3175">
                <a:noFill/>
              </a:ln>
              <a:gradFill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5400000" scaled="0"/>
              </a:gradFill>
            </a:endParaRPr>
          </a:p>
        </p:txBody>
      </p:sp>
      <p:pic>
        <p:nvPicPr>
          <p:cNvPr id="10" name="Picture 9" descr="nsf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300" y="2021744"/>
            <a:ext cx="1828800" cy="1839371"/>
          </a:xfrm>
          <a:prstGeom prst="rect">
            <a:avLst/>
          </a:prstGeom>
        </p:spPr>
      </p:pic>
      <p:pic>
        <p:nvPicPr>
          <p:cNvPr id="13" name="Picture 12" descr="Untitled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160744"/>
            <a:ext cx="9144000" cy="697255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352800" y="4495800"/>
            <a:ext cx="480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-128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Jim Ulvestad, Division Director</a:t>
            </a:r>
          </a:p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Tom </a:t>
            </a:r>
            <a:r>
              <a:rPr lang="en-US" sz="2400" dirty="0" err="1" smtClean="0">
                <a:solidFill>
                  <a:srgbClr val="FFFFFF"/>
                </a:solidFill>
              </a:rPr>
              <a:t>Statler</a:t>
            </a:r>
            <a:r>
              <a:rPr lang="en-US" sz="2400" dirty="0" smtClean="0">
                <a:solidFill>
                  <a:srgbClr val="FFFFFF"/>
                </a:solidFill>
              </a:rPr>
              <a:t>, Program Officer</a:t>
            </a:r>
            <a:endParaRPr lang="en-US" sz="1200" dirty="0" smtClean="0">
              <a:solidFill>
                <a:srgbClr val="FFFFFF"/>
              </a:solidFill>
            </a:endParaRPr>
          </a:p>
          <a:p>
            <a:pPr algn="l" eaLnBrk="1" hangingPunct="1"/>
            <a:r>
              <a:rPr lang="en-US" sz="2400" dirty="0" smtClean="0">
                <a:solidFill>
                  <a:srgbClr val="FFFFFF"/>
                </a:solidFill>
              </a:rPr>
              <a:t>May 24, 2011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4600" y="4038600"/>
            <a:ext cx="5596141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US" sz="2600" dirty="0" smtClean="0">
                <a:solidFill>
                  <a:schemeClr val="bg1"/>
                </a:solidFill>
                <a:latin typeface="+mn-lt"/>
              </a:rPr>
              <a:t>Division of Astronomical Sciences</a:t>
            </a:r>
            <a:endParaRPr lang="en-US" sz="2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="" xmlns:p14="http://schemas.microsoft.com/office/powerpoint/2010/main" val="3648227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Expanded Very Large Array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38862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VLA upgraded through the Expanded Very Large Array (EVLA) project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$94 M  </a:t>
            </a:r>
            <a:r>
              <a:rPr lang="en-US" sz="1600" dirty="0" smtClean="0"/>
              <a:t>funded by NSF, Canada, and Mexico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NSF funding 2001 through 2011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Scheduled for completion in 2012, on time and on budget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Same number of antennas.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/>
              <a:t>All-new telescope electronics, yielding greatly increased sensitivity and spectral flexibility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Shared-risk science now under way, with </a:t>
            </a:r>
            <a:r>
              <a:rPr lang="en-US" sz="2000" dirty="0" err="1" smtClean="0"/>
              <a:t>ApJL</a:t>
            </a:r>
            <a:r>
              <a:rPr lang="en-US" sz="2000" dirty="0" smtClean="0"/>
              <a:t> special issue in preparation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10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  <p:pic>
        <p:nvPicPr>
          <p:cNvPr id="9" name="Picture 6" descr="VLAWye1_l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209800"/>
            <a:ext cx="44958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09600" y="5715000"/>
            <a:ext cx="31745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Session 216, 3:40 p.m. today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219200"/>
          </a:xfrm>
        </p:spPr>
        <p:txBody>
          <a:bodyPr/>
          <a:lstStyle/>
          <a:p>
            <a:pPr algn="ctr">
              <a:defRPr/>
            </a:pPr>
            <a:r>
              <a:rPr lang="en-US" dirty="0" smtClean="0">
                <a:ea typeface="ＭＳ Ｐゴシック" pitchFamily="-109" charset="-128"/>
              </a:rPr>
              <a:t>NSF/NOAO + DOE: Dark Energy Camera and Survey on CTIO/Blanco 4-meter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11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71800" y="1066800"/>
            <a:ext cx="6324600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Dark Energy Camera (</a:t>
            </a:r>
            <a:r>
              <a:rPr lang="en-US" sz="2400" b="1" dirty="0" err="1" smtClean="0">
                <a:solidFill>
                  <a:schemeClr val="tx2"/>
                </a:solidFill>
              </a:rPr>
              <a:t>DECam</a:t>
            </a:r>
            <a:r>
              <a:rPr lang="en-US" sz="2400" b="1" dirty="0" smtClean="0">
                <a:solidFill>
                  <a:schemeClr val="tx2"/>
                </a:solidFill>
              </a:rPr>
              <a:t>)</a:t>
            </a:r>
          </a:p>
          <a:p>
            <a:pPr marL="365760">
              <a:buFont typeface="Arial" pitchFamily="34" charset="0"/>
              <a:buChar char="•"/>
            </a:pPr>
            <a:r>
              <a:rPr lang="en-US" dirty="0" smtClean="0"/>
              <a:t> 62 2Kx4K LBL red-sensitive CCDs, 3 deg</a:t>
            </a:r>
            <a:r>
              <a:rPr lang="en-US" baseline="30000" dirty="0" smtClean="0"/>
              <a:t>2</a:t>
            </a:r>
            <a:r>
              <a:rPr lang="en-US" dirty="0" smtClean="0"/>
              <a:t> FOV</a:t>
            </a:r>
          </a:p>
          <a:p>
            <a:pPr marL="365760">
              <a:buFont typeface="Arial" pitchFamily="34" charset="0"/>
              <a:buChar char="•"/>
            </a:pPr>
            <a:r>
              <a:rPr lang="en-US" dirty="0" smtClean="0"/>
              <a:t> Blanco upgrades (new TCS, clean room, control room)</a:t>
            </a:r>
          </a:p>
          <a:p>
            <a:pPr marL="365760">
              <a:buFont typeface="Arial" pitchFamily="34" charset="0"/>
              <a:buChar char="•"/>
            </a:pPr>
            <a:r>
              <a:rPr lang="en-US" dirty="0" smtClean="0"/>
              <a:t> Installing CCDs in camera </a:t>
            </a:r>
            <a:r>
              <a:rPr lang="en-US" dirty="0" smtClean="0">
                <a:solidFill>
                  <a:srgbClr val="FF0000"/>
                </a:solidFill>
              </a:rPr>
              <a:t>now</a:t>
            </a:r>
            <a:r>
              <a:rPr lang="en-US" dirty="0" smtClean="0"/>
              <a:t> @FNAL</a:t>
            </a:r>
          </a:p>
          <a:p>
            <a:pPr marL="365760">
              <a:buFont typeface="Arial" pitchFamily="34" charset="0"/>
              <a:buChar char="•"/>
            </a:pPr>
            <a:r>
              <a:rPr lang="en-US" dirty="0" smtClean="0"/>
              <a:t> Installation on Blanco Nov/Dec 2011</a:t>
            </a:r>
          </a:p>
          <a:p>
            <a:pPr marL="365760">
              <a:buFont typeface="Arial" pitchFamily="34" charset="0"/>
              <a:buChar char="•"/>
            </a:pPr>
            <a:r>
              <a:rPr lang="en-US" dirty="0" smtClean="0"/>
              <a:t> Commissioning Jan-Apr 2012</a:t>
            </a:r>
          </a:p>
          <a:p>
            <a:pPr marL="365760">
              <a:buFont typeface="Arial" pitchFamily="34" charset="0"/>
              <a:buChar char="•"/>
            </a:pPr>
            <a:r>
              <a:rPr lang="en-US" dirty="0" smtClean="0"/>
              <a:t> Community science data reduction pipeline included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3276600"/>
            <a:ext cx="6705600" cy="247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Dark Energy Survey (DES)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Survey begins September 2012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Will pursue four approaches to the study of Dark Energy: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(1) Cluster Counts; (2) Weak </a:t>
            </a:r>
            <a:r>
              <a:rPr lang="en-US" dirty="0" err="1" smtClean="0"/>
              <a:t>Lensing</a:t>
            </a:r>
            <a:r>
              <a:rPr lang="en-US" dirty="0" smtClean="0"/>
              <a:t>; (3) BAO; (4) SNe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Two multiband surveys: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(1) 5,000 deg</a:t>
            </a:r>
            <a:r>
              <a:rPr lang="en-US" baseline="30000" dirty="0" smtClean="0"/>
              <a:t>2</a:t>
            </a:r>
            <a:r>
              <a:rPr lang="en-US" dirty="0" smtClean="0"/>
              <a:t> in </a:t>
            </a:r>
            <a:r>
              <a:rPr lang="en-US" i="1" dirty="0" smtClean="0"/>
              <a:t>g, r, </a:t>
            </a:r>
            <a:r>
              <a:rPr lang="en-US" i="1" dirty="0" err="1" smtClean="0"/>
              <a:t>i</a:t>
            </a:r>
            <a:r>
              <a:rPr lang="en-US" i="1" dirty="0" smtClean="0"/>
              <a:t>, Z, Y </a:t>
            </a:r>
            <a:r>
              <a:rPr lang="en-US" dirty="0" smtClean="0"/>
              <a:t>to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dirty="0" smtClean="0"/>
              <a:t> ~24; (2) 9 deg</a:t>
            </a:r>
            <a:r>
              <a:rPr lang="en-US" baseline="30000" dirty="0" smtClean="0"/>
              <a:t>2</a:t>
            </a:r>
            <a:r>
              <a:rPr lang="en-US" dirty="0" smtClean="0"/>
              <a:t> deep SNe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105 nights per year dedicated to DES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Camera available for community use when not in survey mode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0" y="5638800"/>
            <a:ext cx="8305800" cy="89255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tx2"/>
                </a:solidFill>
              </a:rPr>
              <a:t>Community Workshop: “Seeing the Big Picture” Tucson Aug 18-19, 2011</a:t>
            </a:r>
          </a:p>
          <a:p>
            <a:pPr algn="ctr"/>
            <a:r>
              <a:rPr lang="en-US" sz="1600" b="1" dirty="0" smtClean="0">
                <a:solidFill>
                  <a:srgbClr val="FF0000"/>
                </a:solidFill>
              </a:rPr>
              <a:t>Come, learn, and help define camera operations and reductions for YOUR SCIENCE</a:t>
            </a:r>
          </a:p>
          <a:p>
            <a:pPr algn="ctr"/>
            <a:r>
              <a:rPr lang="en-US" dirty="0" smtClean="0"/>
              <a:t>See </a:t>
            </a:r>
            <a:r>
              <a:rPr lang="en-US" dirty="0" smtClean="0">
                <a:solidFill>
                  <a:srgbClr val="FF0000"/>
                </a:solidFill>
                <a:hlinkClick r:id="rId3"/>
              </a:rPr>
              <a:t>http://www.noao.edu/meetings/decam/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15" name="Picture 14" descr="dark-energy-camera-mount-illustration-fermil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1143000"/>
            <a:ext cx="2514600" cy="2184400"/>
          </a:xfrm>
          <a:prstGeom prst="rect">
            <a:avLst/>
          </a:prstGeom>
        </p:spPr>
      </p:pic>
      <p:pic>
        <p:nvPicPr>
          <p:cNvPr id="7" name="Picture 7" descr="Snapshot 2006-04-20 12-06-17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124200"/>
            <a:ext cx="2234425" cy="2553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8" name="Text Box 14"/>
          <p:cNvSpPr txBox="1">
            <a:spLocks noChangeArrowheads="1"/>
          </p:cNvSpPr>
          <p:nvPr/>
        </p:nvSpPr>
        <p:spPr bwMode="auto">
          <a:xfrm>
            <a:off x="152400" y="228600"/>
            <a:ext cx="7848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dirty="0" smtClean="0">
                <a:solidFill>
                  <a:schemeClr val="tx2"/>
                </a:solidFill>
                <a:latin typeface="+mj-lt"/>
              </a:rPr>
              <a:t>Gemini MCAO Constellation</a:t>
            </a:r>
            <a:endParaRPr lang="en-US" sz="3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41359" name="Line 15"/>
          <p:cNvSpPr>
            <a:spLocks noChangeShapeType="1"/>
          </p:cNvSpPr>
          <p:nvPr/>
        </p:nvSpPr>
        <p:spPr bwMode="auto">
          <a:xfrm>
            <a:off x="152400" y="914400"/>
            <a:ext cx="6858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41360" name="Picture 16" descr="NSF_logo_lar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26363" y="0"/>
            <a:ext cx="1417637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1362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524000"/>
            <a:ext cx="3136900" cy="235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1364" name="Picture 20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" y="1066800"/>
            <a:ext cx="5638800" cy="5632450"/>
          </a:xfrm>
          <a:noFill/>
          <a:ln/>
        </p:spPr>
      </p:pic>
      <p:sp>
        <p:nvSpPr>
          <p:cNvPr id="441365" name="Text Box 21"/>
          <p:cNvSpPr txBox="1">
            <a:spLocks noChangeArrowheads="1"/>
          </p:cNvSpPr>
          <p:nvPr/>
        </p:nvSpPr>
        <p:spPr bwMode="auto">
          <a:xfrm>
            <a:off x="5943600" y="3962400"/>
            <a:ext cx="3048000" cy="2255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20000"/>
              </a:spcBef>
            </a:pPr>
            <a:r>
              <a:rPr lang="en-US" dirty="0">
                <a:latin typeface="Garamond" pitchFamily="25" charset="0"/>
              </a:rPr>
              <a:t>50-watt laser (above) is projected as a 5-spot constellation covering  1 sq. </a:t>
            </a:r>
            <a:r>
              <a:rPr lang="en-US" dirty="0" err="1">
                <a:latin typeface="Garamond" pitchFamily="25" charset="0"/>
              </a:rPr>
              <a:t>arcmin</a:t>
            </a:r>
            <a:r>
              <a:rPr lang="en-US" dirty="0">
                <a:latin typeface="Garamond" pitchFamily="25" charset="0"/>
              </a:rPr>
              <a:t> by </a:t>
            </a:r>
            <a:r>
              <a:rPr lang="en-US" dirty="0" err="1">
                <a:latin typeface="Garamond" pitchFamily="25" charset="0"/>
              </a:rPr>
              <a:t>GeMS</a:t>
            </a:r>
            <a:r>
              <a:rPr lang="en-US" dirty="0">
                <a:latin typeface="Garamond" pitchFamily="25" charset="0"/>
              </a:rPr>
              <a:t> to illuminate the sodium layer ~90 km above Cerro </a:t>
            </a:r>
            <a:r>
              <a:rPr lang="en-US" dirty="0" err="1">
                <a:latin typeface="Garamond" pitchFamily="25" charset="0"/>
              </a:rPr>
              <a:t>Pachon</a:t>
            </a:r>
            <a:r>
              <a:rPr lang="en-US" dirty="0">
                <a:latin typeface="Garamond" pitchFamily="25" charset="0"/>
              </a:rPr>
              <a:t>, Jan. 22, 2011</a:t>
            </a:r>
            <a:r>
              <a:rPr lang="en-US" dirty="0" smtClean="0">
                <a:latin typeface="Garamond" pitchFamily="25" charset="0"/>
              </a:rPr>
              <a:t>.</a:t>
            </a:r>
          </a:p>
          <a:p>
            <a:pPr>
              <a:lnSpc>
                <a:spcPct val="95000"/>
              </a:lnSpc>
              <a:spcBef>
                <a:spcPct val="20000"/>
              </a:spcBef>
            </a:pPr>
            <a:r>
              <a:rPr lang="en-US" dirty="0" smtClean="0">
                <a:latin typeface="Garamond" pitchFamily="25" charset="0"/>
              </a:rPr>
              <a:t>Also, Flamingos-2, GPI coming along for Gemini-South.</a:t>
            </a:r>
            <a:endParaRPr lang="en-US" dirty="0">
              <a:latin typeface="Garamond" pitchFamily="2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58" name="Text Box 14"/>
          <p:cNvSpPr txBox="1">
            <a:spLocks noChangeArrowheads="1"/>
          </p:cNvSpPr>
          <p:nvPr/>
        </p:nvSpPr>
        <p:spPr bwMode="auto">
          <a:xfrm>
            <a:off x="152400" y="228600"/>
            <a:ext cx="78486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 dirty="0" smtClean="0">
                <a:solidFill>
                  <a:schemeClr val="tx2"/>
                </a:solidFill>
                <a:latin typeface="+mj-lt"/>
              </a:rPr>
              <a:t>Advanced Technology Solar Telescope</a:t>
            </a:r>
            <a:endParaRPr lang="en-US" sz="32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41359" name="Line 15"/>
          <p:cNvSpPr>
            <a:spLocks noChangeShapeType="1"/>
          </p:cNvSpPr>
          <p:nvPr/>
        </p:nvSpPr>
        <p:spPr bwMode="auto">
          <a:xfrm>
            <a:off x="152400" y="914400"/>
            <a:ext cx="685800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400"/>
            <a:ext cx="6134100" cy="4309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7238" y="3424238"/>
            <a:ext cx="9525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1371600"/>
            <a:ext cx="2679685" cy="1882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172200" y="3505200"/>
            <a:ext cx="2819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dirty="0" smtClean="0"/>
              <a:t> Contracts for nearly all major sub-systems have been let.</a:t>
            </a:r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Construction permit granted in December 2010.  Currently being challenged by a Native Hawaiian organization. Expect resolution in the </a:t>
            </a:r>
            <a:r>
              <a:rPr lang="en-US" sz="1400" smtClean="0"/>
              <a:t>late summer.</a:t>
            </a:r>
            <a:endParaRPr lang="en-US" sz="1400" dirty="0" smtClean="0"/>
          </a:p>
          <a:p>
            <a:endParaRPr lang="en-US" sz="1400" dirty="0" smtClean="0"/>
          </a:p>
          <a:p>
            <a:pPr>
              <a:buFont typeface="Arial" pitchFamily="34" charset="0"/>
              <a:buChar char="•"/>
            </a:pPr>
            <a:r>
              <a:rPr lang="en-US" sz="1400" dirty="0" smtClean="0"/>
              <a:t> Assuming site access in the early fall, full scientific operations will start in 2018.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6096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Facility Management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Gemini 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Doug Simons’ term as Director ended; Fred Chaffee is Interim Director.  Search beginning for next Director.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Proposal for new Cooperative Agreement beginning in mid-2012 has been received and reviewed.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NAIC (Arecibo)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Competition for 2012-2016 management concluded.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Consortium led by SRI selected as new managing organization.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NOAO: Search for KPNO Director nearing conclusion.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NRAO: Search for EVLA/VLBA Director nearing conclusion.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NSO: Competition ongoing for new HQ location.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14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Grants News-1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In FY11, AST meeting NSF goal of acting on 70% of proposals within six months of proposal deadline.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AAG Program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Number of proposals increased 18-20% in FY 2011 (from ~600 to ~710, counting collaborative proposals), larger than funding increase recommended by Astro2010 for entire decade.</a:t>
            </a:r>
          </a:p>
          <a:p>
            <a:pPr lvl="2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Even with funding held constant (see later budget slides), success rate would go from ~21% to ≤ 17%.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Uniformity of compliance review is improving.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All AAG (and other) proposals in future MUST include Data Management Plan (up to two pages); see AST web site.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15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Grants News-2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915400" cy="990600"/>
          </a:xfrm>
        </p:spPr>
        <p:txBody>
          <a:bodyPr/>
          <a:lstStyle/>
          <a:p>
            <a:pPr eaLnBrk="1" hangingPunct="1">
              <a:buNone/>
            </a:pPr>
            <a:r>
              <a:rPr lang="en-US" sz="2800" dirty="0" smtClean="0"/>
              <a:t>Proposal success rate is on a long-term downward trend through all of NSF</a:t>
            </a:r>
          </a:p>
          <a:p>
            <a:pPr eaLnBrk="1" hangingPunct="1">
              <a:buFont typeface="Wingdings" pitchFamily="-112" charset="2"/>
              <a:buChar char="n"/>
              <a:defRPr/>
            </a:pPr>
            <a:endParaRPr lang="en-US" sz="28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16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  <p:pic>
        <p:nvPicPr>
          <p:cNvPr id="8" name="Picture 8" descr="ffar58.pd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057400"/>
            <a:ext cx="3910013" cy="39671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9" name="Picture 8" descr="ffar54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049246"/>
            <a:ext cx="3962400" cy="3916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Grants News-3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University Radio Observatories proposal deadline this week, for FY 2012-2014.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Nine AAPF awards made in FY 2011.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Expect to make six CAREER awards in FY 2011.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Attempting to hold ATI program budget roughly constant in FY 2011; depends on final AST budget.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Six REU site awards made.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MPS Directorate is assessing programs for Broadening Participation; will determine future of PAARE after this assessment.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17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Grants News-4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New interdisciplinary programs in President’s FY 2012 budget request</a:t>
            </a:r>
          </a:p>
          <a:p>
            <a:pPr lvl="1">
              <a:defRPr/>
            </a:pPr>
            <a:r>
              <a:rPr lang="en-US" dirty="0" err="1" smtClean="0">
                <a:ea typeface="ＭＳ Ｐゴシック" pitchFamily="26" charset="-128"/>
                <a:cs typeface="ＭＳ Ｐゴシック" pitchFamily="26" charset="-128"/>
              </a:rPr>
              <a:t>Cyberinfrastructure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 Framework for 21</a:t>
            </a:r>
            <a:r>
              <a:rPr lang="en-US" baseline="30000" dirty="0" smtClean="0">
                <a:ea typeface="ＭＳ Ｐゴシック" pitchFamily="26" charset="-128"/>
                <a:cs typeface="ＭＳ Ｐゴシック" pitchFamily="26" charset="-128"/>
              </a:rPr>
              <a:t>st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 Century Science and Engineering (CIF21)--$117M total, $4M AST</a:t>
            </a:r>
          </a:p>
          <a:p>
            <a:pPr lvl="2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Data-Enabled Science</a:t>
            </a:r>
          </a:p>
          <a:p>
            <a:pPr lvl="2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Community Research Networks</a:t>
            </a:r>
          </a:p>
          <a:p>
            <a:pPr lvl="2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New Computational Infrastructure</a:t>
            </a:r>
          </a:p>
          <a:p>
            <a:pPr lvl="2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Access and Connections to </a:t>
            </a:r>
            <a:r>
              <a:rPr lang="en-US" dirty="0" err="1" smtClean="0">
                <a:ea typeface="ＭＳ Ｐゴシック" pitchFamily="26" charset="-128"/>
                <a:cs typeface="ＭＳ Ｐゴシック" pitchFamily="26" charset="-128"/>
              </a:rPr>
              <a:t>Cyberinfrastructure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 Facilities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Enhancing Access to the Radio Spectrum (EARS)--$15M total, $3M AST</a:t>
            </a:r>
          </a:p>
          <a:p>
            <a:pPr lvl="2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Related to National Broadband Plan and Wireless Innovation Fund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18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Realities of FY 2011 and 2012 Budgets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19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304799" y="1524000"/>
          <a:ext cx="8610601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106"/>
                <a:gridCol w="1913467"/>
                <a:gridCol w="1514828"/>
                <a:gridCol w="1514828"/>
                <a:gridCol w="1355372"/>
              </a:tblGrid>
              <a:tr h="370840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NSF R&amp;RA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%/FY10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%/FY10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FY10 Omnibus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$5.62B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$245.7M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0.0%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FY11 Request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$6.02B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(+8.0%)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$251.8M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(+2.5%)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FY11 </a:t>
                      </a:r>
                      <a:r>
                        <a:rPr lang="en-US" sz="2400" dirty="0" err="1" smtClean="0"/>
                        <a:t>Approp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$5.56B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-0.9%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-xx%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FY12 Request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$6.25B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(+12.4%)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$249.1M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(+1.4%)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FY12 </a:t>
                      </a:r>
                      <a:r>
                        <a:rPr lang="en-US" sz="2400" dirty="0" err="1" smtClean="0"/>
                        <a:t>Approp</a:t>
                      </a:r>
                      <a:r>
                        <a:rPr lang="en-US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???</a:t>
                      </a:r>
                      <a:endParaRPr lang="en-US" sz="24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4800600"/>
            <a:ext cx="77724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MREFC line was cut from $165M in FY11 request to $117M in appropriation (=FY10).  This will stretch out projects currently in the MREFC plan, if similar cuts continue in the future.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Science Results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NSF/Division News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Astro2010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Facilities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Grants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Portfolio Review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Sample Budget Scenarios for Astro2010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pPr>
              <a:defRPr/>
            </a:pPr>
            <a:endParaRPr lang="en-US" sz="2800" b="1" dirty="0" smtClean="0">
              <a:ea typeface="ＭＳ Ｐゴシック" pitchFamily="26" charset="-128"/>
              <a:cs typeface="ＭＳ Ｐゴシック" pitchFamily="26" charset="-128"/>
            </a:endParaRP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1: FY11=0.95*FY10, then 2.5%/yr (or flat?)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2: FY11&amp;12=request, then flat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3: FY11&amp;12=request, then 2.5%/yr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4: FY11&amp;12=request, then 4.5%/yr</a:t>
            </a:r>
          </a:p>
          <a:p>
            <a:pPr>
              <a:defRPr/>
            </a:pPr>
            <a:r>
              <a:rPr lang="en-US" sz="2800" b="1" dirty="0" smtClean="0">
                <a:ea typeface="ＭＳ Ｐゴシック" pitchFamily="26" charset="-128"/>
                <a:cs typeface="ＭＳ Ｐゴシック" pitchFamily="26" charset="-128"/>
              </a:rPr>
              <a:t>5: FY11&amp;12=request, then 6.5%/yr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20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NSF-outlook-nocaptio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175" y="1112838"/>
            <a:ext cx="8818563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42938" y="274638"/>
            <a:ext cx="7891462" cy="8382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Astro2010 Ramp + Budget Scenarios</a:t>
            </a:r>
          </a:p>
        </p:txBody>
      </p:sp>
      <p:sp>
        <p:nvSpPr>
          <p:cNvPr id="29702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CE32D782-61A3-A84F-9583-EE6260D7E9EE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21</a:t>
            </a:fld>
            <a:endParaRPr lang="en-US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cxnSp>
        <p:nvCxnSpPr>
          <p:cNvPr id="29704" name="Straight Connector 9"/>
          <p:cNvCxnSpPr>
            <a:cxnSpLocks noChangeShapeType="1"/>
          </p:cNvCxnSpPr>
          <p:nvPr/>
        </p:nvCxnSpPr>
        <p:spPr bwMode="auto">
          <a:xfrm flipV="1">
            <a:off x="1600200" y="5715000"/>
            <a:ext cx="3276600" cy="76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9705" name="Straight Connector 11"/>
          <p:cNvCxnSpPr>
            <a:cxnSpLocks noChangeShapeType="1"/>
          </p:cNvCxnSpPr>
          <p:nvPr/>
        </p:nvCxnSpPr>
        <p:spPr bwMode="auto">
          <a:xfrm flipV="1">
            <a:off x="1600200" y="4572000"/>
            <a:ext cx="31242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600200" y="3581400"/>
            <a:ext cx="3124200" cy="22098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4724400" y="3276601"/>
            <a:ext cx="338138" cy="38100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29708" name="TextBox 15"/>
          <p:cNvSpPr txBox="1">
            <a:spLocks noChangeArrowheads="1"/>
          </p:cNvSpPr>
          <p:nvPr/>
        </p:nvSpPr>
        <p:spPr bwMode="auto">
          <a:xfrm>
            <a:off x="4800600" y="4343400"/>
            <a:ext cx="313044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4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4953000" y="5486400"/>
            <a:ext cx="313044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3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Facilities Funding (inspired by M. </a:t>
            </a:r>
            <a:r>
              <a:rPr lang="en-US" dirty="0" err="1" smtClean="0">
                <a:ea typeface="ＭＳ Ｐゴシック" pitchFamily="-109" charset="-128"/>
              </a:rPr>
              <a:t>Longair</a:t>
            </a:r>
            <a:r>
              <a:rPr lang="en-US" dirty="0" smtClean="0">
                <a:ea typeface="ＭＳ Ｐゴシック" pitchFamily="-109" charset="-128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915400" cy="51816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In FY11 dollars, the U.S. capital cost of operating national facilities is ~$1.2 billion.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CTIO, EVLA, GBT, Gemini, KPNO, NAIC, VLBA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Additional U.S. capital cost spent or committed for ALMA and ATST is ~$0.8 billion.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Total of $2.0 billion capital cost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Using 10% rule, U.S. operating cost would be $200 million (and this doesn’t include LSST or GSMT).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But the entire AST division budget for FY10 was $245 million.</a:t>
            </a:r>
          </a:p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If budgets do not increase substantially, AST would become much more facility-heavy by end of decade.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22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AST Portfolio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Likelihood that AST budget will not follow a “doubling” trajectory for the next decade leads to the necessity of carrying out a portfolio review of AST programs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Internal working group of six program officers developed a draft charge and management plan, which was presented to (and approved by) MPS Advisory Committee in April.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Portfolio review coordination group then formed within AST to finalize the plans and oversee the execution of the portfolio review.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More details presented by Tom </a:t>
            </a:r>
            <a:r>
              <a:rPr lang="en-US" dirty="0" err="1" smtClean="0">
                <a:ea typeface="ＭＳ Ｐゴシック" pitchFamily="26" charset="-128"/>
                <a:cs typeface="ＭＳ Ｐゴシック" pitchFamily="26" charset="-128"/>
              </a:rPr>
              <a:t>Statler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 in following slides.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23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914400"/>
            <a:ext cx="7696200" cy="2133600"/>
          </a:xfrm>
        </p:spPr>
        <p:txBody>
          <a:bodyPr/>
          <a:lstStyle/>
          <a:p>
            <a:pPr eaLnBrk="1" hangingPunct="1">
              <a:defRPr/>
            </a:pPr>
            <a:r>
              <a:rPr lang="en-US" b="0" dirty="0" smtClean="0">
                <a:solidFill>
                  <a:schemeClr val="tx1"/>
                </a:solidFill>
                <a:ea typeface="ＭＳ Ｐゴシック" pitchFamily="29" charset="-128"/>
              </a:rPr>
              <a:t>AST Portfolio Review</a:t>
            </a:r>
            <a:endParaRPr lang="en-US" dirty="0" smtClean="0">
              <a:solidFill>
                <a:schemeClr val="tx1"/>
              </a:solidFill>
              <a:ea typeface="ＭＳ Ｐゴシック" pitchFamily="29" charset="-128"/>
            </a:endParaRP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895600"/>
          </a:xfrm>
        </p:spPr>
        <p:txBody>
          <a:bodyPr/>
          <a:lstStyle/>
          <a:p>
            <a:pPr eaLnBrk="1" hangingPunct="1">
              <a:lnSpc>
                <a:spcPct val="40000"/>
              </a:lnSpc>
              <a:buFont typeface="Wingdings" pitchFamily="29" charset="2"/>
              <a:buNone/>
              <a:defRPr/>
            </a:pPr>
            <a:endParaRPr lang="en-US" dirty="0" smtClean="0">
              <a:ea typeface="ＭＳ Ｐゴシック" pitchFamily="29" charset="-128"/>
            </a:endParaRPr>
          </a:p>
          <a:p>
            <a:pPr eaLnBrk="1" hangingPunct="1">
              <a:buFont typeface="Wingdings" pitchFamily="29" charset="2"/>
              <a:buNone/>
              <a:defRPr/>
            </a:pPr>
            <a:r>
              <a:rPr lang="en-US" dirty="0" smtClean="0">
                <a:ea typeface="ＭＳ Ｐゴシック" pitchFamily="29" charset="-128"/>
              </a:rPr>
              <a:t>AAS Meeting – NSF Town Hall</a:t>
            </a:r>
          </a:p>
          <a:p>
            <a:pPr eaLnBrk="1" hangingPunct="1">
              <a:buFont typeface="Wingdings" pitchFamily="29" charset="2"/>
              <a:buNone/>
              <a:defRPr/>
            </a:pPr>
            <a:r>
              <a:rPr lang="en-US" dirty="0" smtClean="0">
                <a:ea typeface="ＭＳ Ｐゴシック" pitchFamily="29" charset="-128"/>
              </a:rPr>
              <a:t> May 24, 2011</a:t>
            </a:r>
          </a:p>
          <a:p>
            <a:pPr eaLnBrk="1" hangingPunct="1">
              <a:buFont typeface="Wingdings" pitchFamily="29" charset="2"/>
              <a:buNone/>
              <a:defRPr/>
            </a:pPr>
            <a:endParaRPr lang="en-US" sz="2800" dirty="0" smtClean="0">
              <a:ea typeface="ＭＳ Ｐゴシック" pitchFamily="29" charset="-128"/>
            </a:endParaRPr>
          </a:p>
          <a:p>
            <a:pPr eaLnBrk="1" hangingPunct="1">
              <a:buFont typeface="Wingdings" pitchFamily="29" charset="2"/>
              <a:buNone/>
              <a:defRPr/>
            </a:pPr>
            <a:r>
              <a:rPr lang="en-US" sz="2400" dirty="0" smtClean="0">
                <a:ea typeface="ＭＳ Ｐゴシック" pitchFamily="29" charset="-128"/>
              </a:rPr>
              <a:t>Tom Statler</a:t>
            </a:r>
          </a:p>
          <a:p>
            <a:pPr eaLnBrk="1" hangingPunct="1">
              <a:buFont typeface="Wingdings" pitchFamily="29" charset="2"/>
              <a:buNone/>
              <a:defRPr/>
            </a:pPr>
            <a:r>
              <a:rPr lang="en-US" sz="2400" dirty="0" smtClean="0">
                <a:ea typeface="ＭＳ Ｐゴシック" pitchFamily="29" charset="-128"/>
              </a:rPr>
              <a:t>Program Director, AST</a:t>
            </a:r>
          </a:p>
        </p:txBody>
      </p:sp>
      <p:pic>
        <p:nvPicPr>
          <p:cNvPr id="3076" name="Picture 7" descr="nsf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685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Why Do It and What Is It?</a:t>
            </a:r>
            <a:endParaRPr lang="en-US" b="0" dirty="0"/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BF72AE2-79DF-4533-A9CF-97C05D1C21AE}" type="datetime1">
              <a:rPr lang="en-US" smtClean="0">
                <a:solidFill>
                  <a:srgbClr val="FFFFFF"/>
                </a:solidFill>
              </a:rPr>
              <a:pPr/>
              <a:t>06/17/2011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477000" y="6381750"/>
            <a:ext cx="2133600" cy="476250"/>
          </a:xfrm>
          <a:noFill/>
        </p:spPr>
        <p:txBody>
          <a:bodyPr/>
          <a:lstStyle/>
          <a:p>
            <a:fld id="{372D82A5-1E66-4337-A62A-7162F5E39484}" type="slidenum">
              <a:rPr lang="en-US" smtClean="0">
                <a:solidFill>
                  <a:srgbClr val="FFFFFF"/>
                </a:solidFill>
              </a:rPr>
              <a:pPr/>
              <a:t>25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4101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AAS May 2011 - AST Portfolio Review</a:t>
            </a:r>
          </a:p>
        </p:txBody>
      </p:sp>
      <p:pic>
        <p:nvPicPr>
          <p:cNvPr id="4102" name="Picture 7" descr="nsf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5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" y="1524000"/>
            <a:ext cx="8686800" cy="5078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31775" indent="-231775" eaLnBrk="0" hangingPunct="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 NWNH advised: “If …budget is truly flat…there is no possibility of implementing …the recommended program…without…enacting the recommendations of the first 2006 senior review and/or …a second more drastic…review before mid-decade.” (p. 240)</a:t>
            </a:r>
          </a:p>
          <a:p>
            <a:pPr marL="231775" indent="-231775" eaLnBrk="0" hangingPunct="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u="sng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Not</a:t>
            </a: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 a repeat of Senior Review, which was confined to facilities.</a:t>
            </a:r>
          </a:p>
          <a:p>
            <a:pPr marL="231775" indent="-231775" eaLnBrk="0" hangingPunct="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Examine balance across </a:t>
            </a:r>
            <a:r>
              <a:rPr lang="en-US" sz="2400" u="sng" dirty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entire portfolio of activities </a:t>
            </a:r>
            <a:r>
              <a:rPr lang="en-US" sz="2400" dirty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AST supports.</a:t>
            </a:r>
          </a:p>
          <a:p>
            <a:pPr marL="231775" indent="-231775" eaLnBrk="0" hangingPunct="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Maximize progress on central science questions (Ch. 2 of NWNH), balancing recommendations for new facilities, instrumentation and program enhancements with capabilities enabled by existing facilities and programs.</a:t>
            </a:r>
          </a:p>
          <a:p>
            <a:pPr eaLnBrk="0" hangingPunct="0">
              <a:spcAft>
                <a:spcPts val="1200"/>
              </a:spcAft>
              <a:defRPr/>
            </a:pPr>
            <a:endParaRPr lang="en-US" sz="2400" dirty="0">
              <a:solidFill>
                <a:srgbClr val="FFFFFF"/>
              </a:solidFill>
              <a:latin typeface="Times New Roman" pitchFamily="29" charset="0"/>
              <a:ea typeface="ＭＳ Ｐゴシック" pitchFamily="2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E3105E3-EF08-43F0-870F-1DEF360BFCFD}" type="datetime1">
              <a:rPr lang="en-US" smtClean="0">
                <a:solidFill>
                  <a:srgbClr val="FFFFFF"/>
                </a:solidFill>
              </a:rPr>
              <a:pPr/>
              <a:t>06/17/2011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2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9C00EDB-EB99-46AB-927A-950A4C83D9FE}" type="slidenum">
              <a:rPr lang="en-US" smtClean="0">
                <a:solidFill>
                  <a:srgbClr val="FFFFFF"/>
                </a:solidFill>
              </a:rPr>
              <a:pPr/>
              <a:t>26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AAS May 2011 - AST Portfolio Review</a:t>
            </a:r>
          </a:p>
        </p:txBody>
      </p:sp>
      <p:pic>
        <p:nvPicPr>
          <p:cNvPr id="5125" name="Picture 7" descr="nsf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5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11"/>
          <p:cNvSpPr txBox="1">
            <a:spLocks noChangeArrowheads="1"/>
          </p:cNvSpPr>
          <p:nvPr/>
        </p:nvSpPr>
        <p:spPr bwMode="auto">
          <a:xfrm>
            <a:off x="457200" y="1600200"/>
            <a:ext cx="81724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The time for difficult decisions is here.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33400" y="3276600"/>
            <a:ext cx="83058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8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AST is committed to conducting the decision-making process in a way that is as fair as possible.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Structure of the Review</a:t>
            </a:r>
            <a:endParaRPr lang="en-US" b="0" dirty="0"/>
          </a:p>
        </p:txBody>
      </p:sp>
      <p:sp>
        <p:nvSpPr>
          <p:cNvPr id="614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0698F92-CA5C-440B-B2F7-B79741F08ACC}" type="datetime1">
              <a:rPr lang="en-US" smtClean="0">
                <a:solidFill>
                  <a:srgbClr val="FFFFFF"/>
                </a:solidFill>
              </a:rPr>
              <a:pPr/>
              <a:t>06/17/2011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0BF1AC3-C38D-47F0-AB91-5CAD7EEF663E}" type="slidenum">
              <a:rPr lang="en-US" smtClean="0">
                <a:solidFill>
                  <a:srgbClr val="FFFFFF"/>
                </a:solidFill>
              </a:rPr>
              <a:pPr/>
              <a:t>27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6149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AAS May 2011 - AST Portfolio Review</a:t>
            </a:r>
          </a:p>
        </p:txBody>
      </p:sp>
      <p:pic>
        <p:nvPicPr>
          <p:cNvPr id="6150" name="Picture 7" descr="nsf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5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7"/>
          <p:cNvSpPr txBox="1">
            <a:spLocks noChangeArrowheads="1"/>
          </p:cNvSpPr>
          <p:nvPr/>
        </p:nvSpPr>
        <p:spPr bwMode="auto">
          <a:xfrm>
            <a:off x="381000" y="1509713"/>
            <a:ext cx="8382000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Committee to be appointed in June-July.</a:t>
            </a:r>
          </a:p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Call for nominations from community to go out soon.</a:t>
            </a:r>
          </a:p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Goal is for broad diversity with regard to wavelength, observation/theory/computation/instrumentation, facility users, institution type/size, career stage, gender, geography.</a:t>
            </a:r>
          </a:p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Conflicts of interest will be managed carefully.</a:t>
            </a:r>
          </a:p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Committee work to begin in August.</a:t>
            </a:r>
          </a:p>
          <a:p>
            <a:pPr marL="280988" indent="-280988" eaLnBrk="0" hangingPunct="0">
              <a:spcAft>
                <a:spcPts val="6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Draft report to MPSAC by 31 March 2012.</a:t>
            </a:r>
          </a:p>
          <a:p>
            <a:pPr marL="738188" lvl="1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0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Why so soon? Latest possible for informing budget process for FY2014.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Committee Charge </a:t>
            </a:r>
            <a:endParaRPr lang="en-US" b="0" dirty="0"/>
          </a:p>
        </p:txBody>
      </p:sp>
      <p:sp>
        <p:nvSpPr>
          <p:cNvPr id="717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FC9A64F-E4DB-4CD0-BA23-BB8F406E7595}" type="datetime1">
              <a:rPr lang="en-US" smtClean="0">
                <a:solidFill>
                  <a:srgbClr val="FFFFFF"/>
                </a:solidFill>
              </a:rPr>
              <a:pPr/>
              <a:t>06/17/2011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A7BC74DC-BC4B-45AD-B3DF-F93FF4D8D641}" type="slidenum">
              <a:rPr lang="en-US" smtClean="0">
                <a:solidFill>
                  <a:srgbClr val="FFFFFF"/>
                </a:solidFill>
              </a:rPr>
              <a:pPr/>
              <a:t>28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7173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AAS May 2011 - AST Portfolio Review</a:t>
            </a:r>
          </a:p>
        </p:txBody>
      </p:sp>
      <p:pic>
        <p:nvPicPr>
          <p:cNvPr id="7174" name="Picture 7" descr="nsf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5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381000" y="1447800"/>
            <a:ext cx="83820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8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2-stage process:</a:t>
            </a:r>
          </a:p>
          <a:p>
            <a:pPr marL="914400" lvl="1" indent="-457200" eaLnBrk="0" hangingPunct="0">
              <a:spcAft>
                <a:spcPts val="1800"/>
              </a:spcAft>
              <a:buFont typeface="Garamond" pitchFamily="29" charset="0"/>
              <a:buAutoNum type="arabicPeriod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Recommend </a:t>
            </a:r>
            <a:r>
              <a:rPr lang="en-US" sz="2400" smtClean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critical capabilities </a:t>
            </a: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needed from 2015 to 2025 enabling progress on Astro 2010 Science Frontier questions. “Capabilities” include observation, theory, computation, laboratory, grant support, workforce, education.</a:t>
            </a:r>
          </a:p>
          <a:p>
            <a:pPr marL="914400" lvl="1" indent="-457200" eaLnBrk="0" hangingPunct="0">
              <a:spcAft>
                <a:spcPts val="1800"/>
              </a:spcAft>
              <a:buFont typeface="Garamond" pitchFamily="29" charset="0"/>
              <a:buAutoNum type="arabicPeriod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Recommend </a:t>
            </a:r>
            <a:r>
              <a:rPr lang="en-US" sz="2400" smtClean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balance of investments </a:t>
            </a: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in new and in existing-but-evolved facilities, programs, &amp; activities </a:t>
            </a:r>
            <a:r>
              <a:rPr lang="en-US" sz="2400" smtClean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delivering needed capabilities</a:t>
            </a: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 within budgetary scenarios to be provided. Recommendations may include closures, divestments, terminations.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Review Philosophy</a:t>
            </a:r>
            <a:endParaRPr lang="en-US" b="0" dirty="0"/>
          </a:p>
        </p:txBody>
      </p:sp>
      <p:sp>
        <p:nvSpPr>
          <p:cNvPr id="8195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B610E79-8F10-43D5-9C5A-BF755DB04FE2}" type="datetime1">
              <a:rPr lang="en-US" smtClean="0">
                <a:solidFill>
                  <a:srgbClr val="FFFFFF"/>
                </a:solidFill>
              </a:rPr>
              <a:pPr/>
              <a:t>06/17/2011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6F3C7F0-4403-40BC-8357-60E773C59319}" type="slidenum">
              <a:rPr lang="en-US" smtClean="0">
                <a:solidFill>
                  <a:srgbClr val="FFFFFF"/>
                </a:solidFill>
              </a:rPr>
              <a:pPr/>
              <a:t>29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8197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AAS May 2011 - AST Portfolio Review</a:t>
            </a:r>
          </a:p>
        </p:txBody>
      </p:sp>
      <p:pic>
        <p:nvPicPr>
          <p:cNvPr id="8198" name="Picture 7" descr="nsf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5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3400" y="1447800"/>
            <a:ext cx="8077200" cy="49398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7338" indent="-287338" eaLnBrk="0" hangingPunct="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Note that review is explicitly </a:t>
            </a:r>
            <a:r>
              <a:rPr lang="en-US" sz="2400" dirty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forward-looking</a:t>
            </a:r>
          </a:p>
          <a:p>
            <a:pPr marL="287338" indent="-287338" eaLnBrk="0" hangingPunct="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 Key question re: existing facilities is</a:t>
            </a:r>
          </a:p>
          <a:p>
            <a:pPr marL="744538" lvl="1" indent="-287338" eaLnBrk="0" hangingPunct="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Can the facility be evolved so as to provide a critical </a:t>
            </a:r>
            <a:r>
              <a:rPr lang="en-US" sz="2400" dirty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future capability</a:t>
            </a: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?</a:t>
            </a:r>
          </a:p>
          <a:p>
            <a:pPr marL="3030538" lvl="6" indent="-287338">
              <a:spcAft>
                <a:spcPts val="180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	--- </a:t>
            </a:r>
            <a:r>
              <a:rPr lang="en-US" sz="2400" i="1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not</a:t>
            </a: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 ---</a:t>
            </a:r>
          </a:p>
          <a:p>
            <a:pPr marL="744538" lvl="1" indent="-287338" eaLnBrk="0" hangingPunct="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Has the facility earned the right to survive by virtue of </a:t>
            </a:r>
            <a:r>
              <a:rPr lang="en-US" sz="2400" dirty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past performance</a:t>
            </a: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?</a:t>
            </a:r>
          </a:p>
          <a:p>
            <a:pPr marL="287338" indent="-287338" eaLnBrk="0" hangingPunct="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Avoid overburdening facilities with demand for statistics or overburdening committee with need to invent metrics of productivity.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Free-Floating </a:t>
            </a:r>
            <a:r>
              <a:rPr lang="en-US" dirty="0" err="1" smtClean="0">
                <a:ea typeface="ＭＳ Ｐゴシック" pitchFamily="-109" charset="-128"/>
              </a:rPr>
              <a:t>Jupiters</a:t>
            </a:r>
            <a:r>
              <a:rPr lang="en-US" dirty="0" smtClean="0">
                <a:ea typeface="ＭＳ Ｐゴシック" pitchFamily="-109" charset="-128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838200"/>
            <a:ext cx="3124200" cy="51054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MOA and OGLE </a:t>
            </a:r>
            <a:r>
              <a:rPr lang="en-US" sz="2800" dirty="0" err="1" smtClean="0">
                <a:ea typeface="ＭＳ Ｐゴシック" pitchFamily="26" charset="-128"/>
                <a:cs typeface="ＭＳ Ｐゴシック" pitchFamily="26" charset="-128"/>
              </a:rPr>
              <a:t>microlensing</a:t>
            </a: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 experiments may indicate that free-floating </a:t>
            </a:r>
            <a:r>
              <a:rPr lang="en-US" sz="2800" dirty="0" err="1" smtClean="0">
                <a:ea typeface="ＭＳ Ｐゴシック" pitchFamily="26" charset="-128"/>
                <a:cs typeface="ＭＳ Ｐゴシック" pitchFamily="26" charset="-128"/>
              </a:rPr>
              <a:t>Jupiters</a:t>
            </a: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 are more common than stars</a:t>
            </a:r>
          </a:p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Ejection from forming planetary systems?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3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  <p:pic>
        <p:nvPicPr>
          <p:cNvPr id="7" name="Picture 6" descr="free_float_planet_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295400"/>
            <a:ext cx="5791200" cy="4343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" y="5867400"/>
            <a:ext cx="361965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Sugi</a:t>
            </a:r>
            <a:r>
              <a:rPr lang="en-US" dirty="0" smtClean="0"/>
              <a:t> et al. 2011, Nature, 473, 349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Committee Charge (cont’d)</a:t>
            </a:r>
            <a:endParaRPr lang="en-US" b="0" dirty="0"/>
          </a:p>
        </p:txBody>
      </p:sp>
      <p:sp>
        <p:nvSpPr>
          <p:cNvPr id="9219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03181B9-0F0C-48C2-8FAA-0EEEFD107A93}" type="datetime1">
              <a:rPr lang="en-US" smtClean="0">
                <a:solidFill>
                  <a:srgbClr val="FFFFFF"/>
                </a:solidFill>
              </a:rPr>
              <a:pPr/>
              <a:t>06/17/2011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D66D0A5-6E83-46FB-A6E3-9E36F7239894}" type="slidenum">
              <a:rPr lang="en-US" smtClean="0">
                <a:solidFill>
                  <a:srgbClr val="FFFFFF"/>
                </a:solidFill>
              </a:rPr>
              <a:pPr/>
              <a:t>30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AAS May 2011 - AST Portfolio Review</a:t>
            </a:r>
          </a:p>
        </p:txBody>
      </p:sp>
      <p:pic>
        <p:nvPicPr>
          <p:cNvPr id="9222" name="Picture 7" descr="nsf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5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TextBox 7"/>
          <p:cNvSpPr txBox="1">
            <a:spLocks noChangeArrowheads="1"/>
          </p:cNvSpPr>
          <p:nvPr/>
        </p:nvSpPr>
        <p:spPr bwMode="auto">
          <a:xfrm>
            <a:off x="381000" y="1549400"/>
            <a:ext cx="8382000" cy="530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No revisiting/rehashing Astro2010 process or recommendations.</a:t>
            </a:r>
          </a:p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Consider effects on the future landscape of U.S. ground-based astronomy and theoretical and laboratory astrophysics.</a:t>
            </a:r>
          </a:p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Portfolio should support/develop workforce with abilities &amp; diversity to exploit recommended research &amp; education investments.</a:t>
            </a:r>
          </a:p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Prioritize in sufficient detail to allow for adjustments in response to variations in Federal and non-Federal funding.</a:t>
            </a:r>
          </a:p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Recommendations should lead to a vigorous and sustainable future. </a:t>
            </a:r>
          </a:p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</a:pPr>
            <a:endParaRPr lang="en-US" sz="2400" smtClean="0">
              <a:solidFill>
                <a:srgbClr val="FFFFFF"/>
              </a:solidFill>
              <a:latin typeface="Times New Roman" pitchFamily="29" charset="0"/>
              <a:ea typeface="ＭＳ Ｐゴシック" pitchFamily="29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6858000" cy="1143000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Community Input</a:t>
            </a:r>
            <a:endParaRPr lang="en-US" b="0" dirty="0"/>
          </a:p>
        </p:txBody>
      </p:sp>
      <p:sp>
        <p:nvSpPr>
          <p:cNvPr id="10243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56EFEB5-4B7A-4E4E-BE9A-570B74505E4D}" type="datetime1">
              <a:rPr lang="en-US" smtClean="0">
                <a:solidFill>
                  <a:srgbClr val="FFFFFF"/>
                </a:solidFill>
              </a:rPr>
              <a:pPr/>
              <a:t>06/17/2011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A641AA3-0FBA-443B-8CE2-4E15DCC1E93C}" type="slidenum">
              <a:rPr lang="en-US" smtClean="0">
                <a:solidFill>
                  <a:srgbClr val="FFFFFF"/>
                </a:solidFill>
              </a:rPr>
              <a:pPr/>
              <a:t>31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AAS May 2011 - AST Portfolio Review</a:t>
            </a:r>
          </a:p>
        </p:txBody>
      </p:sp>
      <p:pic>
        <p:nvPicPr>
          <p:cNvPr id="10246" name="Picture 7" descr="nsf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5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381000" y="1541463"/>
            <a:ext cx="83820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Expect to go live by mid-June.</a:t>
            </a:r>
          </a:p>
          <a:p>
            <a:pPr marL="280988" indent="-280988" eaLnBrk="0" hangingPunct="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Information from AST to be disseminated via</a:t>
            </a:r>
          </a:p>
          <a:p>
            <a:pPr marL="738188" lvl="1" indent="-280988" eaLnBrk="0" hangingPunct="0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Website, TBA</a:t>
            </a:r>
          </a:p>
          <a:p>
            <a:pPr marL="738188" lvl="1" indent="-280988" eaLnBrk="0" hangingPunct="0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AAS “exploder” Emails – </a:t>
            </a:r>
            <a:r>
              <a:rPr lang="en-US" sz="2400" dirty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watch your inbox!</a:t>
            </a:r>
          </a:p>
          <a:p>
            <a:pPr marL="738188" lvl="1" indent="-280988" eaLnBrk="0" hangingPunct="0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Possible </a:t>
            </a:r>
            <a:r>
              <a:rPr lang="en-US" sz="2400" dirty="0" err="1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Webex</a:t>
            </a: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 briefings or podcasts </a:t>
            </a:r>
          </a:p>
          <a:p>
            <a:pPr marL="280988" lvl="1" indent="-280988" eaLnBrk="0" hangingPunct="0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Input to AST &amp; committee via Email address TBA.</a:t>
            </a:r>
          </a:p>
          <a:p>
            <a:pPr marL="738188" lvl="1" indent="-280988" eaLnBrk="0" hangingPunct="0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Nominations</a:t>
            </a: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 for chair, committee membership</a:t>
            </a:r>
          </a:p>
          <a:p>
            <a:pPr marL="738188" lvl="1" indent="-280988" eaLnBrk="0" hangingPunct="0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Suggestions on priorities, comments on process</a:t>
            </a:r>
          </a:p>
          <a:p>
            <a:pPr marL="280988" indent="-280988" eaLnBrk="0" hangingPunct="0">
              <a:spcAft>
                <a:spcPts val="180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Progress reports in AAS Newsletter &amp; mailings, AAS Jan 2012 meeting.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7086600" cy="1143000"/>
          </a:xfrm>
        </p:spPr>
        <p:txBody>
          <a:bodyPr/>
          <a:lstStyle/>
          <a:p>
            <a:pPr>
              <a:defRPr/>
            </a:pPr>
            <a:r>
              <a:rPr lang="en-US" b="0" dirty="0" smtClean="0"/>
              <a:t>Whom to Nominate?</a:t>
            </a:r>
            <a:endParaRPr lang="en-US" b="0" dirty="0"/>
          </a:p>
        </p:txBody>
      </p:sp>
      <p:sp>
        <p:nvSpPr>
          <p:cNvPr id="11267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0AD7FB3-9450-43A2-B1AE-4A41624D1D95}" type="datetime1">
              <a:rPr lang="en-US" smtClean="0">
                <a:solidFill>
                  <a:srgbClr val="FFFFFF"/>
                </a:solidFill>
              </a:rPr>
              <a:pPr/>
              <a:t>06/17/2011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FB4794-B6EE-4075-BBC2-17438CAC83D7}" type="slidenum">
              <a:rPr lang="en-US" smtClean="0">
                <a:solidFill>
                  <a:srgbClr val="FFFFFF"/>
                </a:solidFill>
              </a:rPr>
              <a:pPr/>
              <a:t>32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AAS May 2011 - AST Portfolio Review</a:t>
            </a:r>
          </a:p>
        </p:txBody>
      </p:sp>
      <p:pic>
        <p:nvPicPr>
          <p:cNvPr id="11270" name="Picture 7" descr="nsf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5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Box 7"/>
          <p:cNvSpPr txBox="1">
            <a:spLocks noChangeArrowheads="1"/>
          </p:cNvSpPr>
          <p:nvPr/>
        </p:nvSpPr>
        <p:spPr bwMode="auto">
          <a:xfrm>
            <a:off x="381000" y="1524000"/>
            <a:ext cx="8382000" cy="455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0988" indent="-280988"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People who can facilitate the 2-stage process of the charge.</a:t>
            </a:r>
          </a:p>
          <a:p>
            <a:pPr marL="280988" indent="-280988"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People free from serious conflicts of interest.</a:t>
            </a:r>
          </a:p>
          <a:p>
            <a:pPr marL="280988" indent="-280988"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People with a broad vision of the field.</a:t>
            </a:r>
          </a:p>
          <a:p>
            <a:pPr marL="280988" indent="-280988"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People with a broad range of backgrounds, demographics,  experience, employment situations.</a:t>
            </a:r>
          </a:p>
          <a:p>
            <a:pPr marL="280988" indent="-280988"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People who will listen to and respect arguments disagreeing with their own.</a:t>
            </a:r>
          </a:p>
          <a:p>
            <a:pPr marL="280988" indent="-280988" eaLnBrk="0" hangingPunct="0">
              <a:spcAft>
                <a:spcPts val="1200"/>
              </a:spcAft>
              <a:buFont typeface="Arial" charset="0"/>
              <a:buChar char="•"/>
            </a:pPr>
            <a:r>
              <a:rPr lang="en-US" sz="2400" smtClean="0">
                <a:solidFill>
                  <a:srgbClr val="FFFF00"/>
                </a:solidFill>
                <a:latin typeface="Times New Roman" pitchFamily="29" charset="0"/>
                <a:ea typeface="ＭＳ Ｐゴシック" pitchFamily="29" charset="-128"/>
              </a:rPr>
              <a:t>People with the capacity to recommend a course of action that could adversely impact their own science, for the long-term benefit of the entire community.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0" dirty="0" smtClean="0"/>
              <a:t>Thank you…</a:t>
            </a:r>
            <a:endParaRPr lang="en-US" b="0" dirty="0"/>
          </a:p>
        </p:txBody>
      </p:sp>
      <p:sp>
        <p:nvSpPr>
          <p:cNvPr id="1229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4493BE64-C302-4E88-AF1D-A13EC14F69C6}" type="datetime1">
              <a:rPr lang="en-US" smtClean="0">
                <a:solidFill>
                  <a:srgbClr val="FFFFFF"/>
                </a:solidFill>
              </a:rPr>
              <a:pPr/>
              <a:t>06/17/2011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1545C4-E335-4883-A6EA-6E86DA83B00B}" type="slidenum">
              <a:rPr lang="en-US" smtClean="0">
                <a:solidFill>
                  <a:srgbClr val="FFFFFF"/>
                </a:solidFill>
              </a:rPr>
              <a:pPr/>
              <a:t>33</a:t>
            </a:fld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FFFFFF"/>
                </a:solidFill>
              </a:rPr>
              <a:t>AAS May 2011 - AST Portfolio Review</a:t>
            </a:r>
          </a:p>
        </p:txBody>
      </p:sp>
      <p:pic>
        <p:nvPicPr>
          <p:cNvPr id="12294" name="Picture 7" descr="nsf1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6858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6"/>
          <p:cNvSpPr txBox="1">
            <a:spLocks noChangeArrowheads="1"/>
          </p:cNvSpPr>
          <p:nvPr/>
        </p:nvSpPr>
        <p:spPr bwMode="auto">
          <a:xfrm>
            <a:off x="914400" y="2667000"/>
            <a:ext cx="73914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200" smtClean="0">
                <a:solidFill>
                  <a:srgbClr val="FFFFFF"/>
                </a:solidFill>
                <a:latin typeface="Times New Roman" pitchFamily="29" charset="0"/>
                <a:ea typeface="ＭＳ Ｐゴシック" pitchFamily="29" charset="-128"/>
              </a:rPr>
              <a:t>…in advance for your carefully considered participation in this challenging process.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M87 Black Hole Mass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685800"/>
            <a:ext cx="3429000" cy="5105400"/>
          </a:xfrm>
        </p:spPr>
        <p:txBody>
          <a:bodyPr/>
          <a:lstStyle/>
          <a:p>
            <a:r>
              <a:rPr lang="en-US" sz="2800" dirty="0" smtClean="0"/>
              <a:t>M87 black-hole mass value refined to 6% error by new velocity dispersion measurements in inner </a:t>
            </a:r>
            <a:r>
              <a:rPr lang="en-US" sz="2800" dirty="0" err="1" smtClean="0"/>
              <a:t>arcsecond</a:t>
            </a:r>
            <a:endParaRPr lang="en-US" sz="2800" dirty="0" smtClean="0"/>
          </a:p>
          <a:p>
            <a:r>
              <a:rPr lang="en-US" sz="2800" dirty="0" smtClean="0"/>
              <a:t>Gemini North NIFS + Laser AO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4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  <p:pic>
        <p:nvPicPr>
          <p:cNvPr id="9" name="Picture 8" descr="apj381686f5_l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7836" y="1143000"/>
            <a:ext cx="4977890" cy="495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43201" y="1447800"/>
            <a:ext cx="220980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Gebhardt</a:t>
            </a:r>
            <a:r>
              <a:rPr lang="en-US" dirty="0" smtClean="0">
                <a:solidFill>
                  <a:srgbClr val="0000FF"/>
                </a:solidFill>
              </a:rPr>
              <a:t> et al. 2011, </a:t>
            </a:r>
            <a:r>
              <a:rPr lang="en-US" dirty="0" err="1" smtClean="0">
                <a:solidFill>
                  <a:srgbClr val="0000FF"/>
                </a:solidFill>
              </a:rPr>
              <a:t>ApJ</a:t>
            </a:r>
            <a:r>
              <a:rPr lang="en-US" dirty="0" smtClean="0">
                <a:solidFill>
                  <a:srgbClr val="0000FF"/>
                </a:solidFill>
              </a:rPr>
              <a:t>, 729, 119</a:t>
            </a:r>
            <a:endParaRPr lang="en-U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ALMA Science Verification Imaging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105400"/>
            <a:ext cx="8915400" cy="9144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Test image of debris disk around Beta </a:t>
            </a:r>
            <a:r>
              <a:rPr lang="en-US" sz="2800" dirty="0" err="1" smtClean="0">
                <a:ea typeface="ＭＳ Ｐゴシック" pitchFamily="26" charset="-128"/>
                <a:cs typeface="ＭＳ Ｐゴシック" pitchFamily="26" charset="-128"/>
              </a:rPr>
              <a:t>Pic</a:t>
            </a: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 at 870 </a:t>
            </a:r>
            <a:r>
              <a:rPr lang="en-US" sz="2800" dirty="0" err="1" smtClean="0">
                <a:ea typeface="ＭＳ Ｐゴシック" pitchFamily="26" charset="-128"/>
                <a:cs typeface="ＭＳ Ｐゴシック" pitchFamily="26" charset="-128"/>
              </a:rPr>
              <a:t>μm</a:t>
            </a:r>
            <a:endParaRPr lang="en-US" sz="2800" dirty="0" smtClean="0">
              <a:ea typeface="ＭＳ Ｐゴシック" pitchFamily="26" charset="-128"/>
              <a:cs typeface="ＭＳ Ｐゴシック" pitchFamily="26" charset="-128"/>
            </a:endParaRPr>
          </a:p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5 </a:t>
            </a:r>
            <a:r>
              <a:rPr lang="en-US" sz="2800" dirty="0" err="1" smtClean="0">
                <a:ea typeface="ＭＳ Ｐゴシック" pitchFamily="26" charset="-128"/>
                <a:cs typeface="ＭＳ Ｐゴシック" pitchFamily="26" charset="-128"/>
              </a:rPr>
              <a:t>arcsec</a:t>
            </a: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 ≈ 100 AU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5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  <p:pic>
        <p:nvPicPr>
          <p:cNvPr id="8" name="Picture 7" descr="Herschel-ALMA-BetaPi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914400"/>
            <a:ext cx="7684879" cy="4059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763000" cy="9144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NSF/Division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915400" cy="51054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Vern </a:t>
            </a:r>
            <a:r>
              <a:rPr lang="en-US" sz="2800" dirty="0" err="1" smtClean="0">
                <a:ea typeface="ＭＳ Ｐゴシック" pitchFamily="26" charset="-128"/>
                <a:cs typeface="ＭＳ Ｐゴシック" pitchFamily="26" charset="-128"/>
              </a:rPr>
              <a:t>Pankonin</a:t>
            </a: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 named Deputy DD in January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Interviewing for Program Officer to replace him in his previous role during June</a:t>
            </a:r>
          </a:p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Two new rotators started in January/February, both working primarily in grants program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Ed </a:t>
            </a:r>
            <a:r>
              <a:rPr lang="en-US" dirty="0" err="1" smtClean="0">
                <a:ea typeface="ＭＳ Ｐゴシック" pitchFamily="26" charset="-128"/>
                <a:cs typeface="ＭＳ Ｐゴシック" pitchFamily="26" charset="-128"/>
              </a:rPr>
              <a:t>Ajhar</a:t>
            </a: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, St. Thomas University</a:t>
            </a:r>
          </a:p>
          <a:p>
            <a:pPr lvl="1">
              <a:defRPr/>
            </a:pPr>
            <a:r>
              <a:rPr lang="en-US" dirty="0" smtClean="0">
                <a:ea typeface="ＭＳ Ｐゴシック" pitchFamily="26" charset="-128"/>
                <a:cs typeface="ＭＳ Ｐゴシック" pitchFamily="26" charset="-128"/>
              </a:rPr>
              <a:t>Maria Womack, St. Cloud State University</a:t>
            </a:r>
          </a:p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Several rotator positions free up in 2012/2013</a:t>
            </a:r>
          </a:p>
          <a:p>
            <a:pPr>
              <a:defRPr/>
            </a:pPr>
            <a:r>
              <a:rPr lang="en-US" sz="2800" dirty="0" smtClean="0">
                <a:ea typeface="ＭＳ Ｐゴシック" pitchFamily="26" charset="-128"/>
                <a:cs typeface="ＭＳ Ｐゴシック" pitchFamily="26" charset="-128"/>
              </a:rPr>
              <a:t>Overall NSF budget for FY 2011 passed in April, with decrease of &lt;1% relative to FY 2010 budget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6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763000" cy="6858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ＭＳ Ｐゴシック" pitchFamily="-109" charset="-128"/>
              </a:rPr>
              <a:t>Current Astro2010 Plans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/>
          <a:lstStyle/>
          <a:p>
            <a:pPr algn="ctr"/>
            <a:fld id="{8F9A45C2-A670-754D-8222-2862785A8296}" type="slidenum">
              <a:rPr lang="en-US" sz="1400">
                <a:solidFill>
                  <a:schemeClr val="bg1"/>
                </a:solidFill>
                <a:latin typeface="Arial" pitchFamily="26" charset="0"/>
                <a:ea typeface="ＭＳ Ｐゴシック" pitchFamily="26" charset="-128"/>
                <a:cs typeface="ＭＳ Ｐゴシック" pitchFamily="26" charset="-128"/>
              </a:rPr>
              <a:pPr algn="ctr"/>
              <a:t>7</a:t>
            </a:fld>
            <a:endParaRPr lang="en-US" sz="1400" dirty="0">
              <a:solidFill>
                <a:schemeClr val="bg1"/>
              </a:solidFill>
              <a:latin typeface="Arial" pitchFamily="26" charset="0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28600" y="6858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Continuing LSST D&amp;D funding, moving toward PDR and MREFC start (FY14?)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No funding wedge available for mid-scale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­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Awaiting NSB/NSF response to America Competes Act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­"/>
              <a:tabLst/>
              <a:defRPr/>
            </a:pPr>
            <a:r>
              <a:rPr lang="en-US" sz="2400" dirty="0" smtClean="0">
                <a:latin typeface="+mn-lt"/>
              </a:rPr>
              <a:t>CCAT D&amp;D under review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No GSMT commitment in FY12 request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Lucida Grande"/>
              <a:buChar char="­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May go ahead with solicitation for selection of candidate for federal investment, depending on FY11 budget level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No current budget envelope for initiating the recommended “small” increases, but protecting AAG &amp; ATI near current levels; Theory/Comp Network discussions</a:t>
            </a:r>
            <a:r>
              <a:rPr kumimoji="0" lang="en-US" sz="2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with NASA have begun</a:t>
            </a:r>
            <a:endParaRPr kumimoji="0" lang="en-US" sz="2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charset="2"/>
              <a:buChar char="Ø"/>
              <a:tabLst/>
              <a:defRPr/>
            </a:pP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Pursuing Gemini governance &amp; OIR-system issues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Telescope_Aug_2010-hal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19200"/>
            <a:ext cx="5715000" cy="490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304800" y="228600"/>
            <a:ext cx="74366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ＭＳ Ｐゴシック" pitchFamily="-109" charset="-128"/>
              </a:rPr>
              <a:t>The Large Synoptic Survey Telescope - LSST</a:t>
            </a:r>
          </a:p>
        </p:txBody>
      </p:sp>
      <p:sp>
        <p:nvSpPr>
          <p:cNvPr id="25604" name="Text Box 7"/>
          <p:cNvSpPr txBox="1">
            <a:spLocks noChangeArrowheads="1"/>
          </p:cNvSpPr>
          <p:nvPr/>
        </p:nvSpPr>
        <p:spPr bwMode="auto">
          <a:xfrm>
            <a:off x="5410200" y="762000"/>
            <a:ext cx="3733800" cy="535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 </a:t>
            </a:r>
            <a:r>
              <a:rPr lang="en-US" dirty="0" smtClean="0">
                <a:latin typeface="+mn-lt"/>
                <a:ea typeface="ＭＳ Ｐゴシック" pitchFamily="26" charset="-128"/>
                <a:cs typeface="ＭＳ Ｐゴシック" pitchFamily="26" charset="-128"/>
              </a:rPr>
              <a:t>8.4 </a:t>
            </a:r>
            <a:r>
              <a:rPr lang="en-US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meter primary mirror</a:t>
            </a:r>
          </a:p>
          <a:p>
            <a:pPr>
              <a:buFontTx/>
              <a:buChar char="•"/>
              <a:defRPr/>
            </a:pPr>
            <a:r>
              <a:rPr lang="en-US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 3.3 </a:t>
            </a:r>
            <a:r>
              <a:rPr lang="en-US" dirty="0" err="1">
                <a:latin typeface="+mn-lt"/>
                <a:ea typeface="ＭＳ Ｐゴシック" pitchFamily="26" charset="-128"/>
                <a:cs typeface="ＭＳ Ｐゴシック" pitchFamily="26" charset="-128"/>
              </a:rPr>
              <a:t>gigapixel</a:t>
            </a:r>
            <a:r>
              <a:rPr lang="en-US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 digital camera</a:t>
            </a:r>
          </a:p>
          <a:p>
            <a:pPr>
              <a:buFontTx/>
              <a:buChar char="•"/>
              <a:defRPr/>
            </a:pPr>
            <a:r>
              <a:rPr lang="en-US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 3.5 deg field of view</a:t>
            </a:r>
          </a:p>
          <a:p>
            <a:pPr>
              <a:buFontTx/>
              <a:buChar char="•"/>
              <a:defRPr/>
            </a:pPr>
            <a:r>
              <a:rPr lang="en-US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 30 terabytes of data </a:t>
            </a:r>
            <a:r>
              <a:rPr lang="en-US" dirty="0" smtClean="0">
                <a:latin typeface="+mn-lt"/>
                <a:ea typeface="ＭＳ Ｐゴシック" pitchFamily="26" charset="-128"/>
                <a:cs typeface="ＭＳ Ｐゴシック" pitchFamily="26" charset="-128"/>
              </a:rPr>
              <a:t>nightly</a:t>
            </a:r>
            <a:endParaRPr lang="en-US" dirty="0">
              <a:latin typeface="+mn-lt"/>
              <a:ea typeface="ＭＳ Ｐゴシック" pitchFamily="26" charset="-128"/>
              <a:cs typeface="ＭＳ Ｐゴシック" pitchFamily="26" charset="-128"/>
            </a:endParaRPr>
          </a:p>
          <a:p>
            <a:pPr>
              <a:buFontTx/>
              <a:buChar char="•"/>
              <a:defRPr/>
            </a:pPr>
            <a:r>
              <a:rPr lang="en-US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 Complete coverage of the visible sky twice per week</a:t>
            </a:r>
          </a:p>
          <a:p>
            <a:pPr>
              <a:buFontTx/>
              <a:buChar char="•"/>
              <a:defRPr/>
            </a:pPr>
            <a:r>
              <a:rPr lang="en-US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 Nominal 10-yr lifetime</a:t>
            </a:r>
          </a:p>
          <a:p>
            <a:pPr>
              <a:buFontTx/>
              <a:buChar char="•"/>
              <a:defRPr/>
            </a:pPr>
            <a:r>
              <a:rPr lang="en-US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 To be</a:t>
            </a:r>
            <a:r>
              <a:rPr lang="en-US" dirty="0" smtClean="0">
                <a:latin typeface="+mn-lt"/>
                <a:ea typeface="ＭＳ Ｐゴシック" pitchFamily="26" charset="-128"/>
                <a:cs typeface="ＭＳ Ｐゴシック" pitchFamily="26" charset="-128"/>
              </a:rPr>
              <a:t> on </a:t>
            </a:r>
            <a:r>
              <a:rPr lang="en-US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Cerro </a:t>
            </a:r>
            <a:r>
              <a:rPr lang="en-US" dirty="0" err="1">
                <a:latin typeface="+mn-lt"/>
                <a:ea typeface="ＭＳ Ｐゴシック" pitchFamily="26" charset="-128"/>
                <a:cs typeface="ＭＳ Ｐゴシック" pitchFamily="26" charset="-128"/>
              </a:rPr>
              <a:t>Pachon</a:t>
            </a:r>
            <a:r>
              <a:rPr lang="en-US" dirty="0">
                <a:latin typeface="+mn-lt"/>
                <a:ea typeface="ＭＳ Ｐゴシック" pitchFamily="26" charset="-128"/>
                <a:cs typeface="ＭＳ Ｐゴシック" pitchFamily="26" charset="-128"/>
              </a:rPr>
              <a:t>, </a:t>
            </a:r>
            <a:r>
              <a:rPr lang="en-US" dirty="0" smtClean="0">
                <a:latin typeface="+mn-lt"/>
                <a:ea typeface="ＭＳ Ｐゴシック" pitchFamily="26" charset="-128"/>
                <a:cs typeface="ＭＳ Ｐゴシック" pitchFamily="26" charset="-128"/>
              </a:rPr>
              <a:t>Chile</a:t>
            </a:r>
          </a:p>
          <a:p>
            <a:pPr>
              <a:buFontTx/>
              <a:buChar char="•"/>
              <a:defRPr/>
            </a:pPr>
            <a:endParaRPr lang="en-US" dirty="0" smtClean="0">
              <a:latin typeface="+mn-lt"/>
              <a:ea typeface="ＭＳ Ｐゴシック" pitchFamily="26" charset="-128"/>
              <a:cs typeface="ＭＳ Ｐゴシック" pitchFamily="26" charset="-128"/>
            </a:endParaRPr>
          </a:p>
          <a:p>
            <a:pPr lvl="0">
              <a:buFontTx/>
              <a:buChar char="•"/>
              <a:defRPr/>
            </a:pPr>
            <a:r>
              <a:rPr lang="en-US" dirty="0" smtClean="0">
                <a:cs typeface="ＭＳ Ｐゴシック" charset="-128"/>
              </a:rPr>
              <a:t> Current estimate $563M in as spent, then year dollars, assuming a start in FY2014 (NSF $392M, DOE $132M, other $39M)</a:t>
            </a:r>
            <a:endParaRPr lang="en-US" dirty="0" smtClean="0">
              <a:latin typeface="+mn-lt"/>
              <a:ea typeface="ＭＳ Ｐゴシック" pitchFamily="26" charset="-128"/>
              <a:cs typeface="ＭＳ Ｐゴシック" pitchFamily="26" charset="-128"/>
            </a:endParaRPr>
          </a:p>
          <a:p>
            <a:pPr>
              <a:buFontTx/>
              <a:buChar char="•"/>
              <a:defRPr/>
            </a:pPr>
            <a:r>
              <a:rPr lang="en-US" dirty="0" smtClean="0">
                <a:latin typeface="+mn-lt"/>
                <a:ea typeface="ＭＳ Ｐゴシック" pitchFamily="26" charset="-128"/>
                <a:cs typeface="ＭＳ Ｐゴシック" pitchFamily="26" charset="-128"/>
              </a:rPr>
              <a:t> NSF/DOE Joint Oversight Group meets regularly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+mn-lt"/>
                <a:ea typeface="ＭＳ Ｐゴシック" pitchFamily="26" charset="-128"/>
                <a:cs typeface="ＭＳ Ｐゴシック" pitchFamily="26" charset="-128"/>
              </a:rPr>
              <a:t> Aiming for FY14 MREFC start</a:t>
            </a:r>
          </a:p>
          <a:p>
            <a:pPr>
              <a:buFontTx/>
              <a:buChar char="•"/>
              <a:defRPr/>
            </a:pPr>
            <a:r>
              <a:rPr lang="en-US" dirty="0" smtClean="0">
                <a:latin typeface="+mn-lt"/>
                <a:ea typeface="ＭＳ Ｐゴシック" pitchFamily="26" charset="-128"/>
                <a:cs typeface="ＭＳ Ｐゴシック" pitchFamily="26" charset="-128"/>
              </a:rPr>
              <a:t> NSF Director recently approved holding of Preliminary Design Review; aiming for late August</a:t>
            </a:r>
            <a:endParaRPr lang="en-US" dirty="0">
              <a:latin typeface="+mn-lt"/>
              <a:ea typeface="ＭＳ Ｐゴシック" pitchFamily="26" charset="-128"/>
              <a:cs typeface="ＭＳ Ｐゴシック" pitchFamily="26" charset="-128"/>
            </a:endParaRPr>
          </a:p>
        </p:txBody>
      </p:sp>
      <p:sp>
        <p:nvSpPr>
          <p:cNvPr id="8199" name="Slide Number Placeholder 6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C4FD9C3-0769-456B-A024-52554BDA68C4}" type="slidenum">
              <a:rPr lang="en-US" sz="1400" smtClean="0"/>
              <a:pPr/>
              <a:t>8</a:t>
            </a:fld>
            <a:endParaRPr lang="en-US" sz="1400" dirty="0" smtClean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5/24/2011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/>
          <a:lstStyle/>
          <a:p>
            <a:r>
              <a:rPr lang="en-US" dirty="0" smtClean="0"/>
              <a:t>ALMA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458200" cy="4525963"/>
          </a:xfrm>
        </p:spPr>
        <p:txBody>
          <a:bodyPr/>
          <a:lstStyle/>
          <a:p>
            <a:r>
              <a:rPr lang="en-US" dirty="0" smtClean="0"/>
              <a:t>41 antennas in Chile</a:t>
            </a:r>
          </a:p>
          <a:p>
            <a:r>
              <a:rPr lang="en-US" dirty="0" smtClean="0"/>
              <a:t>Early science in late 2011; 100s of Letters </a:t>
            </a:r>
            <a:r>
              <a:rPr lang="en-US" smtClean="0"/>
              <a:t>of Intent</a:t>
            </a:r>
          </a:p>
          <a:p>
            <a:pPr lvl="1"/>
            <a:r>
              <a:rPr lang="en-US" dirty="0" smtClean="0"/>
              <a:t>Proposal workshops at this meeting</a:t>
            </a:r>
            <a:endParaRPr lang="en-US" dirty="0"/>
          </a:p>
        </p:txBody>
      </p:sp>
      <p:pic>
        <p:nvPicPr>
          <p:cNvPr id="1031" name="Picture 7" descr="C:\NSF\ALMA\pictures\antennas\Vertex #2 - #5 in SE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286000"/>
            <a:ext cx="5181600" cy="3890210"/>
          </a:xfrm>
          <a:prstGeom prst="rect">
            <a:avLst/>
          </a:prstGeom>
          <a:noFill/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5/24/2011</a:t>
            </a:r>
            <a:endParaRPr lang="en-US" dirty="0"/>
          </a:p>
        </p:txBody>
      </p:sp>
      <p:pic>
        <p:nvPicPr>
          <p:cNvPr id="8" name="Picture 7" descr="aerial OSF mar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4351" y="2510869"/>
            <a:ext cx="7170449" cy="3497452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286000"/>
            <a:ext cx="5943600" cy="394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NSF\ALMA\pictures\antennas\AOS 8 antennas 100_43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2286000"/>
            <a:ext cx="5257800" cy="3943350"/>
          </a:xfrm>
          <a:prstGeom prst="rect">
            <a:avLst/>
          </a:prstGeom>
          <a:noFill/>
        </p:spPr>
      </p:pic>
      <p:pic>
        <p:nvPicPr>
          <p:cNvPr id="10" name="Picture 9" descr="AOS flyby-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24200" y="2362200"/>
            <a:ext cx="5638020" cy="3760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NSF2012.thmx</Template>
  <TotalTime>2991</TotalTime>
  <Words>2367</Words>
  <Application>Microsoft Office PowerPoint</Application>
  <PresentationFormat>On-screen Show (4:3)</PresentationFormat>
  <Paragraphs>387</Paragraphs>
  <Slides>33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Office Theme</vt:lpstr>
      <vt:lpstr>Stream</vt:lpstr>
      <vt:lpstr>Slide 1</vt:lpstr>
      <vt:lpstr>Outline</vt:lpstr>
      <vt:lpstr>Free-Floating Jupiters?</vt:lpstr>
      <vt:lpstr>M87 Black Hole Mass</vt:lpstr>
      <vt:lpstr>ALMA Science Verification Imaging</vt:lpstr>
      <vt:lpstr>NSF/Division News</vt:lpstr>
      <vt:lpstr>Current Astro2010 Plans</vt:lpstr>
      <vt:lpstr>Slide 8</vt:lpstr>
      <vt:lpstr>ALMA Status</vt:lpstr>
      <vt:lpstr>Expanded Very Large Array</vt:lpstr>
      <vt:lpstr>NSF/NOAO + DOE: Dark Energy Camera and Survey on CTIO/Blanco 4-meter</vt:lpstr>
      <vt:lpstr>Slide 12</vt:lpstr>
      <vt:lpstr>Slide 13</vt:lpstr>
      <vt:lpstr>Facility Management News</vt:lpstr>
      <vt:lpstr>Grants News-1</vt:lpstr>
      <vt:lpstr>Grants News-2</vt:lpstr>
      <vt:lpstr>Grants News-3</vt:lpstr>
      <vt:lpstr>Grants News-4</vt:lpstr>
      <vt:lpstr>Realities of FY 2011 and 2012 Budgets</vt:lpstr>
      <vt:lpstr>Sample Budget Scenarios for Astro2010</vt:lpstr>
      <vt:lpstr>Astro2010 Ramp + Budget Scenarios</vt:lpstr>
      <vt:lpstr>Facilities Funding (inspired by M. Longair)</vt:lpstr>
      <vt:lpstr>AST Portfolio Review</vt:lpstr>
      <vt:lpstr>AST Portfolio Review</vt:lpstr>
      <vt:lpstr>Why Do It and What Is It?</vt:lpstr>
      <vt:lpstr>Slide 26</vt:lpstr>
      <vt:lpstr>Structure of the Review</vt:lpstr>
      <vt:lpstr>Committee Charge </vt:lpstr>
      <vt:lpstr>Review Philosophy</vt:lpstr>
      <vt:lpstr>Committee Charge (cont’d)</vt:lpstr>
      <vt:lpstr>Community Input</vt:lpstr>
      <vt:lpstr>Whom to Nominate?</vt:lpstr>
      <vt:lpstr>Thank you…</vt:lpstr>
    </vt:vector>
  </TitlesOfParts>
  <Company>National Science Foundation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aapodaca</dc:creator>
  <cp:lastModifiedBy>Kim S. Elliott</cp:lastModifiedBy>
  <cp:revision>477</cp:revision>
  <cp:lastPrinted>2011-02-08T13:25:30Z</cp:lastPrinted>
  <dcterms:created xsi:type="dcterms:W3CDTF">2011-06-17T11:08:40Z</dcterms:created>
  <dcterms:modified xsi:type="dcterms:W3CDTF">2011-06-17T19:19:57Z</dcterms:modified>
</cp:coreProperties>
</file>