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90913-7CF0-4F37-B2D4-B75C0F40D21F}" type="datetimeFigureOut">
              <a:rPr lang="en-US" smtClean="0"/>
              <a:t>4/17/14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9884-0E3B-456F-9BF7-C4A81125F8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3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5" Type="http://schemas.openxmlformats.org/officeDocument/2006/relationships/image" Target="../media/image14.jpeg"/><Relationship Id="rId16" Type="http://schemas.openxmlformats.org/officeDocument/2006/relationships/image" Target="../media/image1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gif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8" Type="http://schemas.openxmlformats.org/officeDocument/2006/relationships/image" Target="../media/image14.jpeg"/><Relationship Id="rId9" Type="http://schemas.openxmlformats.org/officeDocument/2006/relationships/image" Target="../media/image1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MNatioaster</a:t>
            </a:r>
            <a:r>
              <a:rPr lang="en-US" dirty="0" smtClean="0"/>
              <a:t>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4" descr="&quot;Blue Swirl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7" r="10203"/>
          <a:stretch/>
        </p:blipFill>
        <p:spPr bwMode="auto">
          <a:xfrm>
            <a:off x="-2402892" y="3073923"/>
            <a:ext cx="113483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&quot;Misiurewicz Points,&quot; part of the Mandelbrot set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1" r="10297"/>
          <a:stretch/>
        </p:blipFill>
        <p:spPr bwMode="auto">
          <a:xfrm>
            <a:off x="-2602677" y="533400"/>
            <a:ext cx="10694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MP900439374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2406356" y="1600200"/>
            <a:ext cx="2191432" cy="1463040"/>
          </a:xfrm>
          <a:prstGeom prst="rect">
            <a:avLst/>
          </a:prstGeom>
        </p:spPr>
      </p:pic>
      <p:pic>
        <p:nvPicPr>
          <p:cNvPr id="13" name="Picture 2" descr="C:\Users\afriedla\AppData\Local\Microsoft\Windows\Temporary Internet Files\Content.IE5\3D49X23J\MP900390147[1]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4113" y="4876800"/>
            <a:ext cx="6522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Over a dozen miles of cable help run key components of Yellowstone supercomputer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2892" y="4038600"/>
            <a:ext cx="116378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Graphic showing Hurricane Ike developing in Gulf of Mexico and making landfall on Texas coast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716280"/>
            <a:ext cx="1163781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Distributed sensor networks of the National Ecological Observatory Network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581400"/>
            <a:ext cx="1163781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&quot;Beehive Pools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3" r="15406"/>
          <a:stretch/>
        </p:blipFill>
        <p:spPr bwMode="auto">
          <a:xfrm>
            <a:off x="-3464" y="5971309"/>
            <a:ext cx="100584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&quot;Golden Honeycomb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4" t="1786" r="13551" b="-1786"/>
          <a:stretch/>
        </p:blipFill>
        <p:spPr bwMode="auto">
          <a:xfrm>
            <a:off x="4384988" y="5967845"/>
            <a:ext cx="10266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&quot;Neurons #5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8" r="16338"/>
          <a:stretch/>
        </p:blipFill>
        <p:spPr bwMode="auto">
          <a:xfrm>
            <a:off x="2297982" y="5960918"/>
            <a:ext cx="100584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MP900399886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5411610" y="5960918"/>
            <a:ext cx="1372135" cy="914400"/>
          </a:xfrm>
          <a:prstGeom prst="rect">
            <a:avLst/>
          </a:prstGeom>
        </p:spPr>
      </p:pic>
      <p:pic>
        <p:nvPicPr>
          <p:cNvPr id="26" name="Picture 5" descr="A network of cables run over top of Blue Waters, one of the world's most powerful supercomputers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745" y="5953991"/>
            <a:ext cx="14547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MP900439414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02376" y="5960918"/>
            <a:ext cx="1295606" cy="914400"/>
          </a:xfrm>
          <a:prstGeom prst="rect">
            <a:avLst/>
          </a:prstGeom>
        </p:spPr>
      </p:pic>
      <p:pic>
        <p:nvPicPr>
          <p:cNvPr id="28" name="Picture 27" descr="MP900402329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303822" y="5953991"/>
            <a:ext cx="1142999" cy="914400"/>
          </a:xfrm>
          <a:prstGeom prst="rect">
            <a:avLst/>
          </a:prstGeom>
        </p:spPr>
      </p:pic>
      <p:pic>
        <p:nvPicPr>
          <p:cNvPr id="29" name="Picture 4" descr="Simulation of turbulence shows new info about fundamental laws of turbulent geophysical flows.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18844"/>
          <a:stretch/>
        </p:blipFill>
        <p:spPr bwMode="auto">
          <a:xfrm>
            <a:off x="8238470" y="5953991"/>
            <a:ext cx="92651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71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9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1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&quot;Beehive Pools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3" r="15406"/>
          <a:stretch/>
        </p:blipFill>
        <p:spPr bwMode="auto">
          <a:xfrm>
            <a:off x="-20320" y="5943600"/>
            <a:ext cx="100584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&quot;Golden Honeycomb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4" t="1786" r="13551" b="-1786"/>
          <a:stretch/>
        </p:blipFill>
        <p:spPr bwMode="auto">
          <a:xfrm>
            <a:off x="4295448" y="5969000"/>
            <a:ext cx="100584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&quot;Neurons #5&quot; fractal, part of the Mandelbrot set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8" r="16338"/>
          <a:stretch/>
        </p:blipFill>
        <p:spPr bwMode="auto">
          <a:xfrm>
            <a:off x="2141529" y="5953760"/>
            <a:ext cx="100584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MP900399886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314423" y="5943600"/>
            <a:ext cx="1372135" cy="914400"/>
          </a:xfrm>
          <a:prstGeom prst="rect">
            <a:avLst/>
          </a:prstGeom>
        </p:spPr>
      </p:pic>
      <p:pic>
        <p:nvPicPr>
          <p:cNvPr id="11" name="Picture 5" descr="A network of cables run over top of Blue Waters, one of the world's most powerful supercomputers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638" y="5943600"/>
            <a:ext cx="14547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MP900439414.JPG"/>
          <p:cNvPicPr>
            <a:picLocks noChangeAspect="1"/>
          </p:cNvPicPr>
          <p:nvPr userDrawn="1"/>
        </p:nvPicPr>
        <p:blipFill rotWithShape="1">
          <a:blip r:embed="rId7" cstate="print"/>
          <a:srcRect l="-5039" r="2031"/>
          <a:stretch/>
        </p:blipFill>
        <p:spPr>
          <a:xfrm>
            <a:off x="917043" y="5943600"/>
            <a:ext cx="1224486" cy="914400"/>
          </a:xfrm>
          <a:prstGeom prst="rect">
            <a:avLst/>
          </a:prstGeom>
        </p:spPr>
      </p:pic>
      <p:pic>
        <p:nvPicPr>
          <p:cNvPr id="13" name="Picture 12" descr="MP900402329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3152449" y="5953760"/>
            <a:ext cx="1142999" cy="914400"/>
          </a:xfrm>
          <a:prstGeom prst="rect">
            <a:avLst/>
          </a:prstGeom>
        </p:spPr>
      </p:pic>
      <p:pic>
        <p:nvPicPr>
          <p:cNvPr id="14" name="Picture 4" descr="Simulation of turbulence shows new info about fundamental laws of turbulent geophysical flows."/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18844"/>
          <a:stretch/>
        </p:blipFill>
        <p:spPr bwMode="auto">
          <a:xfrm>
            <a:off x="8146363" y="5943600"/>
            <a:ext cx="99763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70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5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9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5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8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0295-7372-45BD-8E0B-AB7764588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7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jgabrie@nsf.gov" TargetMode="External"/><Relationship Id="rId4" Type="http://schemas.openxmlformats.org/officeDocument/2006/relationships/hyperlink" Target="mailto:jtornow@nsf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friedla@nsf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Public Access:</a:t>
            </a:r>
            <a:br>
              <a:rPr lang="en-US" b="1" dirty="0" smtClean="0"/>
            </a:br>
            <a:r>
              <a:rPr lang="en-US" b="1" dirty="0" smtClean="0"/>
              <a:t>Update on Progress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Science Foundation</a:t>
            </a:r>
          </a:p>
          <a:p>
            <a:r>
              <a:rPr lang="en-US" smtClean="0"/>
              <a:t>April 2,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3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52400"/>
            <a:ext cx="723900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CREDITS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Copyrighted material used under Fair Use. If you are the</a:t>
            </a:r>
          </a:p>
          <a:p>
            <a:r>
              <a:rPr lang="en-US" dirty="0">
                <a:solidFill>
                  <a:srgbClr val="000000"/>
                </a:solidFill>
              </a:rPr>
              <a:t>copyright holder and believe your material has been used unfairly,</a:t>
            </a:r>
          </a:p>
          <a:p>
            <a:r>
              <a:rPr lang="en-US" dirty="0">
                <a:solidFill>
                  <a:srgbClr val="000000"/>
                </a:solidFill>
              </a:rPr>
              <a:t>or if you have any suggestions, feedback, or support, please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contact </a:t>
            </a:r>
            <a:r>
              <a:rPr lang="en-US" dirty="0" err="1" smtClean="0">
                <a:solidFill>
                  <a:srgbClr val="000000"/>
                </a:solidFill>
              </a:rPr>
              <a:t>ciseitsupport</a:t>
            </a:r>
            <a:r>
              <a:rPr lang="en-US" dirty="0" err="1">
                <a:solidFill>
                  <a:srgbClr val="000000"/>
                </a:solidFill>
              </a:rPr>
              <a:t>@nsf.gov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Except where otherwise indicated, permission is granted to copy,</a:t>
            </a:r>
          </a:p>
          <a:p>
            <a:r>
              <a:rPr lang="en-US" dirty="0">
                <a:solidFill>
                  <a:srgbClr val="000000"/>
                </a:solidFill>
              </a:rPr>
              <a:t>distribute, and/or modify all images in this document under the</a:t>
            </a:r>
          </a:p>
          <a:p>
            <a:r>
              <a:rPr lang="en-US" dirty="0">
                <a:solidFill>
                  <a:srgbClr val="000000"/>
                </a:solidFill>
              </a:rPr>
              <a:t>terms of the GNU Free Documentation license, Version 1.2 or any</a:t>
            </a:r>
          </a:p>
          <a:p>
            <a:r>
              <a:rPr lang="en-US" dirty="0">
                <a:solidFill>
                  <a:srgbClr val="000000"/>
                </a:solidFill>
              </a:rPr>
              <a:t>later version published by the Free Software Foundation; with no</a:t>
            </a:r>
          </a:p>
          <a:p>
            <a:r>
              <a:rPr lang="en-US" dirty="0">
                <a:solidFill>
                  <a:srgbClr val="000000"/>
                </a:solidFill>
              </a:rPr>
              <a:t>Invariant Sections, no Front-Cover Texts, and no Back-Cover</a:t>
            </a:r>
          </a:p>
          <a:p>
            <a:r>
              <a:rPr lang="en-US" dirty="0">
                <a:solidFill>
                  <a:srgbClr val="000000"/>
                </a:solidFill>
              </a:rPr>
              <a:t>Texts. A copy of the license is included in the section entitled</a:t>
            </a:r>
          </a:p>
          <a:p>
            <a:r>
              <a:rPr lang="en-US" dirty="0">
                <a:solidFill>
                  <a:srgbClr val="000000"/>
                </a:solidFill>
              </a:rPr>
              <a:t>“GNU Free Documentation license” at</a:t>
            </a:r>
          </a:p>
          <a:p>
            <a:r>
              <a:rPr lang="en-US" dirty="0">
                <a:solidFill>
                  <a:srgbClr val="000000"/>
                </a:solidFill>
              </a:rPr>
              <a:t>http://</a:t>
            </a:r>
            <a:r>
              <a:rPr lang="en-US" dirty="0" err="1">
                <a:solidFill>
                  <a:srgbClr val="000000"/>
                </a:solidFill>
              </a:rPr>
              <a:t>commons.wikimedia.org</a:t>
            </a:r>
            <a:r>
              <a:rPr lang="en-US" dirty="0">
                <a:solidFill>
                  <a:srgbClr val="000000"/>
                </a:solidFill>
              </a:rPr>
              <a:t>/wiki/</a:t>
            </a:r>
          </a:p>
          <a:p>
            <a:r>
              <a:rPr lang="en-US" dirty="0" err="1">
                <a:solidFill>
                  <a:srgbClr val="000000"/>
                </a:solidFill>
              </a:rPr>
              <a:t>Commons:GNU_Free_Documentation_License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inclusion of a logo does not express or imply the</a:t>
            </a:r>
          </a:p>
          <a:p>
            <a:r>
              <a:rPr lang="en-US" dirty="0">
                <a:solidFill>
                  <a:srgbClr val="000000"/>
                </a:solidFill>
              </a:rPr>
              <a:t>endorsement by NSF of the entities' products, services, or</a:t>
            </a:r>
          </a:p>
          <a:p>
            <a:r>
              <a:rPr lang="en-US" dirty="0">
                <a:solidFill>
                  <a:srgbClr val="000000"/>
                </a:solidFill>
              </a:rPr>
              <a:t>enterprises.</a:t>
            </a:r>
          </a:p>
        </p:txBody>
      </p:sp>
    </p:spTree>
    <p:extLst>
      <p:ext uri="{BB962C8B-B14F-4D97-AF65-F5344CB8AC3E}">
        <p14:creationId xmlns:p14="http://schemas.microsoft.com/office/powerpoint/2010/main" val="31993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OSTP Memo</a:t>
            </a:r>
            <a:r>
              <a:rPr lang="en-US" b="1" smtClean="0"/>
              <a:t>, 2/22/2013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Within six months, agencies will develop plans to increase public access to scientific publications and scientific data in digital formats, consistent with their missions and existing law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Underlying principles:</a:t>
            </a:r>
          </a:p>
          <a:p>
            <a:pPr marL="857250" lvl="2" indent="-457200"/>
            <a:r>
              <a:rPr lang="en-US" sz="2200" dirty="0" smtClean="0"/>
              <a:t>Maintains the importance of peer review and the role of publishers</a:t>
            </a:r>
          </a:p>
          <a:p>
            <a:pPr marL="857250" lvl="2" indent="-457200"/>
            <a:r>
              <a:rPr lang="en-US" sz="2200" dirty="0" smtClean="0"/>
              <a:t>Calls for collaboration among agencies and stakeholder groups</a:t>
            </a:r>
          </a:p>
          <a:p>
            <a:pPr marL="857250" lvl="2" indent="-457200"/>
            <a:r>
              <a:rPr lang="en-US" sz="2200" dirty="0" smtClean="0"/>
              <a:t>Does not specify a funding strategy, allowing for experimentation</a:t>
            </a:r>
          </a:p>
          <a:p>
            <a:pPr marL="857250" lvl="2" indent="-457200"/>
            <a:r>
              <a:rPr lang="en-US" sz="2200" dirty="0" smtClean="0"/>
              <a:t>Does not specify a technical approach but does encourage </a:t>
            </a:r>
            <a:r>
              <a:rPr lang="en-US" dirty="0" smtClean="0"/>
              <a:t>leveraging existing archives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Where are we?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Plan (still not public)</a:t>
            </a:r>
          </a:p>
          <a:p>
            <a:pPr lvl="1"/>
            <a:r>
              <a:rPr lang="en-US" dirty="0" smtClean="0"/>
              <a:t>Submitted the draft, August 22, 2013</a:t>
            </a:r>
          </a:p>
          <a:p>
            <a:pPr lvl="2"/>
            <a:r>
              <a:rPr lang="en-US" dirty="0" smtClean="0"/>
              <a:t>NSF Steering Committee</a:t>
            </a:r>
          </a:p>
          <a:p>
            <a:pPr lvl="2"/>
            <a:r>
              <a:rPr lang="en-US" dirty="0" smtClean="0"/>
              <a:t>Working groups on publications and data</a:t>
            </a:r>
          </a:p>
          <a:p>
            <a:pPr lvl="2"/>
            <a:r>
              <a:rPr lang="en-US" dirty="0" smtClean="0"/>
              <a:t>Interagency working groups on publications and data</a:t>
            </a:r>
          </a:p>
          <a:p>
            <a:pPr lvl="2"/>
            <a:r>
              <a:rPr lang="en-US" dirty="0" smtClean="0"/>
              <a:t>Public input, May 14-17, 2013</a:t>
            </a:r>
          </a:p>
          <a:p>
            <a:pPr lvl="1"/>
            <a:r>
              <a:rPr lang="en-US" dirty="0" smtClean="0"/>
              <a:t>Received comments, February 20, 2014</a:t>
            </a:r>
          </a:p>
          <a:p>
            <a:pPr lvl="1"/>
            <a:r>
              <a:rPr lang="en-US" dirty="0" smtClean="0"/>
              <a:t>Revised document, May 20, 2014</a:t>
            </a:r>
          </a:p>
          <a:p>
            <a:r>
              <a:rPr lang="en-US" dirty="0" smtClean="0"/>
              <a:t>October 2013-Present</a:t>
            </a:r>
          </a:p>
          <a:p>
            <a:pPr lvl="1"/>
            <a:r>
              <a:rPr lang="en-US" dirty="0" smtClean="0"/>
              <a:t>Technical studies to assess feasibility of  solutions for system integration (DIS/DIAS/DAS/CIO/OD)</a:t>
            </a:r>
          </a:p>
          <a:p>
            <a:pPr lvl="1"/>
            <a:r>
              <a:rPr lang="en-US" dirty="0" smtClean="0"/>
              <a:t>Policy implications (Policy/OGC)</a:t>
            </a:r>
          </a:p>
          <a:p>
            <a:pPr lvl="1"/>
            <a:r>
              <a:rPr lang="en-US" dirty="0" smtClean="0"/>
              <a:t>Internal/external communications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5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draft plan outlines a framework.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Recognize the diversity of science NSF supports</a:t>
            </a:r>
          </a:p>
          <a:p>
            <a:pPr lvl="1"/>
            <a:r>
              <a:rPr lang="en-US" dirty="0" smtClean="0"/>
              <a:t>Take into account multiple agency funding</a:t>
            </a:r>
          </a:p>
          <a:p>
            <a:pPr lvl="1"/>
            <a:r>
              <a:rPr lang="en-US" dirty="0" smtClean="0"/>
              <a:t>Extensible to many kinds of research outputs</a:t>
            </a:r>
          </a:p>
          <a:p>
            <a:r>
              <a:rPr lang="en-US" dirty="0"/>
              <a:t>Minimize burden on awardees, investigators, and program and administrative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Build on existing practice to the extent possible</a:t>
            </a:r>
          </a:p>
          <a:p>
            <a:r>
              <a:rPr lang="en-US" dirty="0" smtClean="0"/>
              <a:t>Leverage existing infrastructure and infrastructure components</a:t>
            </a:r>
          </a:p>
          <a:p>
            <a:r>
              <a:rPr lang="en-US" dirty="0" smtClean="0"/>
              <a:t>Accommodate 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7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Managing data is harder than dealing with publications.</a:t>
            </a:r>
          </a:p>
          <a:p>
            <a:r>
              <a:rPr lang="en-US" dirty="0" smtClean="0"/>
              <a:t>The plan would have to unfold over a period of years (and funding cycles).</a:t>
            </a:r>
          </a:p>
          <a:p>
            <a:r>
              <a:rPr lang="en-US" dirty="0" smtClean="0"/>
              <a:t>Change will touch almost every corner of the Foundation.</a:t>
            </a:r>
          </a:p>
          <a:p>
            <a:r>
              <a:rPr lang="en-US" dirty="0" smtClean="0"/>
              <a:t>Communicating with program staff and research communities is critical.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7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Going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Policy: Announce the policy and alert the communities to upcoming changes to PAPPG using existing Federal-wide procedures</a:t>
            </a:r>
          </a:p>
          <a:p>
            <a:r>
              <a:rPr lang="en-US" dirty="0" smtClean="0"/>
              <a:t>Technology:</a:t>
            </a:r>
            <a:r>
              <a:rPr lang="en-US" dirty="0"/>
              <a:t> </a:t>
            </a:r>
            <a:r>
              <a:rPr lang="en-US" dirty="0" smtClean="0"/>
              <a:t>Start with publications to figure out how the external/internal integration will work.</a:t>
            </a:r>
          </a:p>
          <a:p>
            <a:pPr lvl="1"/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Pre/post-award management systems</a:t>
            </a:r>
          </a:p>
          <a:p>
            <a:pPr lvl="1"/>
            <a:r>
              <a:rPr lang="en-US" dirty="0" smtClean="0"/>
              <a:t>Award search</a:t>
            </a:r>
          </a:p>
          <a:p>
            <a:pPr lvl="1"/>
            <a:r>
              <a:rPr lang="en-US" dirty="0" smtClean="0"/>
              <a:t>Website</a:t>
            </a:r>
          </a:p>
          <a:p>
            <a:r>
              <a:rPr lang="en-US" dirty="0"/>
              <a:t>Communications: </a:t>
            </a:r>
            <a:r>
              <a:rPr lang="en-US" dirty="0" smtClean="0"/>
              <a:t>Ways </a:t>
            </a:r>
            <a:r>
              <a:rPr lang="en-US" dirty="0"/>
              <a:t>to </a:t>
            </a:r>
            <a:r>
              <a:rPr lang="en-US" dirty="0" smtClean="0"/>
              <a:t>engage primarily around data:</a:t>
            </a:r>
            <a:endParaRPr lang="en-US" dirty="0"/>
          </a:p>
          <a:p>
            <a:pPr lvl="1"/>
            <a:r>
              <a:rPr lang="en-US" dirty="0"/>
              <a:t>Program staff</a:t>
            </a:r>
          </a:p>
          <a:p>
            <a:pPr lvl="1"/>
            <a:r>
              <a:rPr lang="en-US" dirty="0"/>
              <a:t>Research communities</a:t>
            </a:r>
          </a:p>
          <a:p>
            <a:pPr lvl="1"/>
            <a:r>
              <a:rPr lang="en-US" dirty="0"/>
              <a:t>Public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25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have a small budget.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ystems development (DIS/DIAS)</a:t>
            </a:r>
          </a:p>
          <a:p>
            <a:r>
              <a:rPr lang="en-US" dirty="0" smtClean="0"/>
              <a:t>Repository partnership(s) (external)</a:t>
            </a:r>
          </a:p>
          <a:p>
            <a:r>
              <a:rPr lang="en-US" dirty="0" smtClean="0"/>
              <a:t>Communications and outreach</a:t>
            </a:r>
          </a:p>
          <a:p>
            <a:pPr lvl="1"/>
            <a:r>
              <a:rPr lang="en-US" dirty="0" smtClean="0"/>
              <a:t>National Academies/NRC forum</a:t>
            </a:r>
          </a:p>
          <a:p>
            <a:pPr lvl="1"/>
            <a:r>
              <a:rPr lang="en-US" dirty="0" smtClean="0"/>
              <a:t>Program support for data-related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1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Where can we embed activities to advance public access concerns? What external groups might be partners? How can publishers and professional societies help?</a:t>
            </a:r>
          </a:p>
          <a:p>
            <a:r>
              <a:rPr lang="en-US" sz="2200" dirty="0" smtClean="0"/>
              <a:t>How well is the current DMP requirement working?</a:t>
            </a:r>
          </a:p>
          <a:p>
            <a:r>
              <a:rPr lang="en-US" sz="2200" dirty="0" smtClean="0"/>
              <a:t>Pilot activities in your communities?</a:t>
            </a:r>
          </a:p>
          <a:p>
            <a:pPr lvl="1"/>
            <a:r>
              <a:rPr lang="en-US" sz="1800" dirty="0" smtClean="0"/>
              <a:t>Technical</a:t>
            </a:r>
            <a:endParaRPr lang="en-US" sz="1800" dirty="0"/>
          </a:p>
          <a:p>
            <a:pPr lvl="2"/>
            <a:r>
              <a:rPr lang="en-US" sz="1600" dirty="0"/>
              <a:t>Metadata</a:t>
            </a:r>
          </a:p>
          <a:p>
            <a:pPr lvl="2"/>
            <a:r>
              <a:rPr lang="en-US" sz="1600" dirty="0"/>
              <a:t>Citation</a:t>
            </a:r>
          </a:p>
          <a:p>
            <a:pPr lvl="2"/>
            <a:r>
              <a:rPr lang="en-US" sz="1600" dirty="0"/>
              <a:t>Identifiers</a:t>
            </a:r>
          </a:p>
          <a:p>
            <a:pPr lvl="2"/>
            <a:r>
              <a:rPr lang="en-US" sz="1600" dirty="0"/>
              <a:t>Repository standards</a:t>
            </a:r>
          </a:p>
          <a:p>
            <a:pPr lvl="1"/>
            <a:r>
              <a:rPr lang="en-US" sz="1800" dirty="0"/>
              <a:t>Training and mentoring around </a:t>
            </a:r>
            <a:r>
              <a:rPr lang="en-US" sz="1800" dirty="0" smtClean="0"/>
              <a:t>data</a:t>
            </a:r>
          </a:p>
          <a:p>
            <a:pPr lvl="1"/>
            <a:r>
              <a:rPr lang="en-US" sz="1800" dirty="0" smtClean="0"/>
              <a:t>Appraisal, retention, </a:t>
            </a:r>
            <a:r>
              <a:rPr lang="en-US" sz="1800" dirty="0" err="1" smtClean="0"/>
              <a:t>deaccessioning</a:t>
            </a:r>
            <a:endParaRPr lang="en-US" sz="1800" dirty="0" smtClean="0"/>
          </a:p>
          <a:p>
            <a:r>
              <a:rPr lang="en-US" sz="2200" dirty="0" smtClean="0"/>
              <a:t>What questions will you have?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6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Thank you!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Amy Friedlander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2"/>
              </a:rPr>
              <a:t>afriedla@nsf.gov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Clifford Gabriel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3"/>
              </a:rPr>
              <a:t>cjgabrie@nsf.gov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Joanne Tornow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4"/>
              </a:rPr>
              <a:t>jtornow@nsf.gov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April,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Science 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0295-7372-45BD-8E0B-AB7764588DC2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2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689</Words>
  <Application>Microsoft Macintosh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Public Access: Update on Progress</vt:lpstr>
      <vt:lpstr>OSTP Memo, 2/22/2013</vt:lpstr>
      <vt:lpstr> Where are we?</vt:lpstr>
      <vt:lpstr>The draft plan outlines a framework.</vt:lpstr>
      <vt:lpstr>More considerations</vt:lpstr>
      <vt:lpstr>Going forward</vt:lpstr>
      <vt:lpstr>We have a small budget.</vt:lpstr>
      <vt:lpstr>Your help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Access: Update on Progress</dc:title>
  <dc:creator>Amy Friedlander</dc:creator>
  <cp:lastModifiedBy>David Proctor</cp:lastModifiedBy>
  <cp:revision>27</cp:revision>
  <dcterms:created xsi:type="dcterms:W3CDTF">2014-03-13T20:33:48Z</dcterms:created>
  <dcterms:modified xsi:type="dcterms:W3CDTF">2014-04-17T16:56:26Z</dcterms:modified>
</cp:coreProperties>
</file>