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2" r:id="rId3"/>
    <p:sldId id="257" r:id="rId4"/>
    <p:sldId id="269" r:id="rId5"/>
    <p:sldId id="261" r:id="rId6"/>
    <p:sldId id="258" r:id="rId7"/>
    <p:sldId id="265" r:id="rId8"/>
    <p:sldId id="266" r:id="rId9"/>
    <p:sldId id="270" r:id="rId10"/>
    <p:sldId id="272" r:id="rId11"/>
    <p:sldId id="271" r:id="rId12"/>
    <p:sldId id="264" r:id="rId13"/>
    <p:sldId id="263" r:id="rId14"/>
    <p:sldId id="268" r:id="rId15"/>
  </p:sldIdLst>
  <p:sldSz cx="9144000" cy="6858000" type="screen4x3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7" autoAdjust="0"/>
    <p:restoredTop sz="97966" autoAdjust="0"/>
  </p:normalViewPr>
  <p:slideViewPr>
    <p:cSldViewPr snapToGrid="0">
      <p:cViewPr varScale="1">
        <p:scale>
          <a:sx n="196" d="100"/>
          <a:sy n="196" d="100"/>
        </p:scale>
        <p:origin x="-1736" y="-112"/>
      </p:cViewPr>
      <p:guideLst>
        <p:guide orient="horz" pos="2209"/>
        <p:guide pos="217"/>
        <p:guide pos="5540"/>
        <p:guide pos="17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2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0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60E00-134A-394C-ABF3-FBA88BA18660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07F8-D3B6-AF4F-BF9E-DF55A6A3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8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emf"/><Relationship Id="rId20" Type="http://schemas.openxmlformats.org/officeDocument/2006/relationships/image" Target="../media/image23.emf"/><Relationship Id="rId21" Type="http://schemas.openxmlformats.org/officeDocument/2006/relationships/image" Target="../media/image24.emf"/><Relationship Id="rId22" Type="http://schemas.openxmlformats.org/officeDocument/2006/relationships/image" Target="../media/image25.png"/><Relationship Id="rId10" Type="http://schemas.openxmlformats.org/officeDocument/2006/relationships/image" Target="../media/image13.emf"/><Relationship Id="rId11" Type="http://schemas.openxmlformats.org/officeDocument/2006/relationships/image" Target="../media/image14.emf"/><Relationship Id="rId12" Type="http://schemas.openxmlformats.org/officeDocument/2006/relationships/image" Target="../media/image15.emf"/><Relationship Id="rId13" Type="http://schemas.openxmlformats.org/officeDocument/2006/relationships/image" Target="../media/image16.emf"/><Relationship Id="rId14" Type="http://schemas.openxmlformats.org/officeDocument/2006/relationships/image" Target="../media/image17.emf"/><Relationship Id="rId15" Type="http://schemas.openxmlformats.org/officeDocument/2006/relationships/image" Target="../media/image18.emf"/><Relationship Id="rId16" Type="http://schemas.openxmlformats.org/officeDocument/2006/relationships/image" Target="../media/image19.emf"/><Relationship Id="rId17" Type="http://schemas.openxmlformats.org/officeDocument/2006/relationships/image" Target="../media/image20.png"/><Relationship Id="rId18" Type="http://schemas.openxmlformats.org/officeDocument/2006/relationships/image" Target="../media/image21.emf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7" Type="http://schemas.openxmlformats.org/officeDocument/2006/relationships/image" Target="../media/image10.png"/><Relationship Id="rId8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NS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0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nters_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7090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ving_Innovation_v2_cord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047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suing_discovery_v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5" name="Picture 54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55600" y="6673334"/>
            <a:ext cx="84275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* Computer Science Network; ** International Geophysical Year</a:t>
            </a: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8942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shing_frontiers_v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7148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cover_v1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tional_mission_v02_cord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600" y="6673334"/>
            <a:ext cx="842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* Source:  Approximations based on FY2015, or most recent fiscal year, budget reported by each research </a:t>
            </a:r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agency</a:t>
            </a: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  <a:p>
            <a:pPr algn="ctr"/>
            <a:endParaRPr lang="en-US" sz="600" i="1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  <p:pic>
        <p:nvPicPr>
          <p:cNvPr id="8" name="Picture 7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9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rit_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9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day_in_the_life_v2_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2281112"/>
            <a:ext cx="3328416" cy="3328416"/>
          </a:xfrm>
          <a:prstGeom prst="rect">
            <a:avLst/>
          </a:prstGeom>
        </p:spPr>
      </p:pic>
      <p:pic>
        <p:nvPicPr>
          <p:cNvPr id="7" name="Picture 6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9243920">
            <a:off x="4095310" y="2586809"/>
            <a:ext cx="245982" cy="1280160"/>
          </a:xfrm>
          <a:prstGeom prst="rect">
            <a:avLst/>
          </a:prstGeom>
        </p:spPr>
      </p:pic>
      <p:pic>
        <p:nvPicPr>
          <p:cNvPr id="8" name="Picture 7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0800000">
            <a:off x="4450328" y="2504286"/>
            <a:ext cx="245982" cy="1280160"/>
          </a:xfrm>
          <a:prstGeom prst="rect">
            <a:avLst/>
          </a:prstGeom>
        </p:spPr>
      </p:pic>
      <p:pic>
        <p:nvPicPr>
          <p:cNvPr id="9" name="Picture 8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2436395">
            <a:off x="4828145" y="2600603"/>
            <a:ext cx="245982" cy="1280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6405320"/>
            <a:ext cx="914400" cy="241300"/>
          </a:xfrm>
          <a:prstGeom prst="rect">
            <a:avLst/>
          </a:prstGeom>
        </p:spPr>
      </p:pic>
      <p:pic>
        <p:nvPicPr>
          <p:cNvPr id="18" name="Picture 17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>
            <a:off x="4449009" y="4097488"/>
            <a:ext cx="245982" cy="1280160"/>
          </a:xfrm>
          <a:prstGeom prst="rect">
            <a:avLst/>
          </a:prstGeom>
        </p:spPr>
      </p:pic>
      <p:pic>
        <p:nvPicPr>
          <p:cNvPr id="19" name="Picture 18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448717">
            <a:off x="4121562" y="4022043"/>
            <a:ext cx="245982" cy="1280160"/>
          </a:xfrm>
          <a:prstGeom prst="rect">
            <a:avLst/>
          </a:prstGeom>
        </p:spPr>
      </p:pic>
      <p:pic>
        <p:nvPicPr>
          <p:cNvPr id="20" name="Picture 19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2958805">
            <a:off x="3862509" y="3828995"/>
            <a:ext cx="245982" cy="1280160"/>
          </a:xfrm>
          <a:prstGeom prst="rect">
            <a:avLst/>
          </a:prstGeom>
        </p:spPr>
      </p:pic>
      <p:pic>
        <p:nvPicPr>
          <p:cNvPr id="21" name="Picture 20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4489877">
            <a:off x="3681849" y="3516193"/>
            <a:ext cx="245982" cy="1280160"/>
          </a:xfrm>
          <a:prstGeom prst="rect">
            <a:avLst/>
          </a:prstGeom>
        </p:spPr>
      </p:pic>
      <p:pic>
        <p:nvPicPr>
          <p:cNvPr id="22" name="Picture 21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6334203">
            <a:off x="3680175" y="3085545"/>
            <a:ext cx="245982" cy="1280160"/>
          </a:xfrm>
          <a:prstGeom prst="rect">
            <a:avLst/>
          </a:prstGeom>
        </p:spPr>
      </p:pic>
      <p:pic>
        <p:nvPicPr>
          <p:cNvPr id="23" name="Picture 22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7853186">
            <a:off x="3853273" y="2781186"/>
            <a:ext cx="245982" cy="1280160"/>
          </a:xfrm>
          <a:prstGeom prst="rect">
            <a:avLst/>
          </a:prstGeom>
        </p:spPr>
      </p:pic>
      <p:pic>
        <p:nvPicPr>
          <p:cNvPr id="24" name="Picture 23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3904070">
            <a:off x="5082473" y="2810744"/>
            <a:ext cx="245982" cy="1280160"/>
          </a:xfrm>
          <a:prstGeom prst="rect">
            <a:avLst/>
          </a:prstGeom>
        </p:spPr>
      </p:pic>
      <p:pic>
        <p:nvPicPr>
          <p:cNvPr id="25" name="Picture 24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5308104">
            <a:off x="5218198" y="3113704"/>
            <a:ext cx="245982" cy="1280160"/>
          </a:xfrm>
          <a:prstGeom prst="rect">
            <a:avLst/>
          </a:prstGeom>
        </p:spPr>
      </p:pic>
      <p:pic>
        <p:nvPicPr>
          <p:cNvPr id="26" name="Picture 25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7038449">
            <a:off x="5229963" y="3495240"/>
            <a:ext cx="245982" cy="1280160"/>
          </a:xfrm>
          <a:prstGeom prst="rect">
            <a:avLst/>
          </a:prstGeom>
        </p:spPr>
      </p:pic>
      <p:pic>
        <p:nvPicPr>
          <p:cNvPr id="27" name="Picture 26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18410101">
            <a:off x="5091088" y="3779833"/>
            <a:ext cx="245982" cy="1280160"/>
          </a:xfrm>
          <a:prstGeom prst="rect">
            <a:avLst/>
          </a:prstGeom>
        </p:spPr>
      </p:pic>
      <p:pic>
        <p:nvPicPr>
          <p:cNvPr id="28" name="Picture 27" descr="Untitled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9640" r="37050" b="28634"/>
          <a:stretch/>
        </p:blipFill>
        <p:spPr>
          <a:xfrm rot="20132427">
            <a:off x="4786796" y="4028615"/>
            <a:ext cx="245982" cy="1280160"/>
          </a:xfrm>
          <a:prstGeom prst="rect">
            <a:avLst/>
          </a:prstGeom>
        </p:spPr>
      </p:pic>
      <p:pic>
        <p:nvPicPr>
          <p:cNvPr id="41" name="Picture 40" descr="Untitled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2404383"/>
            <a:ext cx="106654" cy="1335024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46669" y="5521940"/>
            <a:ext cx="1856597" cy="586799"/>
            <a:chOff x="3646669" y="5521940"/>
            <a:chExt cx="1856597" cy="5867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 l="37797" r="39893" b="51696"/>
            <a:stretch/>
          </p:blipFill>
          <p:spPr>
            <a:xfrm>
              <a:off x="4429044" y="5521940"/>
              <a:ext cx="291851" cy="2760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46669" y="5739407"/>
              <a:ext cx="1856597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0600</a:t>
              </a:r>
              <a:r>
                <a:rPr lang="en-US" sz="900" dirty="0" smtClean="0">
                  <a:cs typeface="Arial"/>
                </a:rPr>
                <a:t> </a:t>
              </a:r>
              <a:r>
                <a:rPr lang="en-US" sz="900" dirty="0">
                  <a:cs typeface="Arial"/>
                </a:rPr>
                <a:t>Rise and shine, take </a:t>
              </a:r>
              <a:r>
                <a:rPr lang="en-US" sz="900" b="1" dirty="0" smtClean="0">
                  <a:cs typeface="Arial"/>
                </a:rPr>
                <a:t>antibiotic</a:t>
              </a:r>
            </a:p>
            <a:p>
              <a:pPr algn="ctr"/>
              <a:r>
                <a:rPr lang="en-US" sz="900" dirty="0" smtClean="0">
                  <a:cs typeface="Arial"/>
                </a:rPr>
                <a:t>to </a:t>
              </a:r>
              <a:r>
                <a:rPr lang="en-US" sz="900" dirty="0">
                  <a:cs typeface="Arial"/>
                </a:rPr>
                <a:t>cure </a:t>
              </a:r>
              <a:r>
                <a:rPr lang="en-US" sz="900" dirty="0" smtClean="0">
                  <a:cs typeface="Arial"/>
                </a:rPr>
                <a:t>pesky ailment</a:t>
              </a:r>
              <a:endParaRPr lang="en-US" sz="900" b="1" dirty="0" smtClean="0">
                <a:cs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989270" y="5241805"/>
            <a:ext cx="2000912" cy="369332"/>
            <a:chOff x="1970685" y="5148880"/>
            <a:chExt cx="2000912" cy="3693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/>
            <a:srcRect l="85162"/>
            <a:stretch/>
          </p:blipFill>
          <p:spPr>
            <a:xfrm>
              <a:off x="3702119" y="5200196"/>
              <a:ext cx="269478" cy="2667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970685" y="5148880"/>
              <a:ext cx="1789679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0700</a:t>
              </a:r>
              <a:r>
                <a:rPr lang="en-US" sz="900" dirty="0" smtClean="0">
                  <a:latin typeface="Calibri"/>
                  <a:cs typeface="Calibri"/>
                </a:rPr>
                <a:t> Shower and shave with</a:t>
              </a:r>
            </a:p>
            <a:p>
              <a:pPr algn="r"/>
              <a:r>
                <a:rPr lang="en-US" sz="900" b="1" dirty="0" smtClean="0">
                  <a:latin typeface="Calibri"/>
                  <a:cs typeface="Calibri"/>
                </a:rPr>
                <a:t>low-cost, low-energy clean water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25346" y="4738565"/>
            <a:ext cx="1965547" cy="369332"/>
            <a:chOff x="1550126" y="4682810"/>
            <a:chExt cx="1965547" cy="36933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/>
            <a:srcRect l="83282"/>
            <a:stretch/>
          </p:blipFill>
          <p:spPr>
            <a:xfrm>
              <a:off x="3203574" y="4727776"/>
              <a:ext cx="312099" cy="2794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50126" y="4682810"/>
              <a:ext cx="1723549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0800</a:t>
              </a:r>
              <a:r>
                <a:rPr lang="en-US" sz="900" dirty="0" smtClean="0">
                  <a:latin typeface="Calibri"/>
                  <a:cs typeface="Calibri"/>
                </a:rPr>
                <a:t> Check weather forecast,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accuracy aided by </a:t>
              </a:r>
              <a:r>
                <a:rPr lang="en-US" sz="900" b="1" dirty="0" smtClean="0">
                  <a:latin typeface="Calibri"/>
                  <a:cs typeface="Calibri"/>
                </a:rPr>
                <a:t>Doppler radar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89659" y="4107849"/>
            <a:ext cx="2210741" cy="369332"/>
            <a:chOff x="989659" y="4107849"/>
            <a:chExt cx="2210741" cy="3693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/>
            <a:srcRect l="86774"/>
            <a:stretch/>
          </p:blipFill>
          <p:spPr>
            <a:xfrm>
              <a:off x="2940050" y="4159165"/>
              <a:ext cx="260350" cy="2667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89659" y="4107849"/>
              <a:ext cx="2018501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0900</a:t>
              </a:r>
              <a:r>
                <a:rPr lang="en-US" sz="900" dirty="0" smtClean="0">
                  <a:latin typeface="Calibri"/>
                  <a:cs typeface="Calibri"/>
                </a:rPr>
                <a:t> Log onto office computer,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protected by </a:t>
              </a:r>
              <a:r>
                <a:rPr lang="en-US" sz="900" b="1" dirty="0" smtClean="0">
                  <a:latin typeface="Calibri"/>
                  <a:cs typeface="Calibri"/>
                </a:rPr>
                <a:t>enhanced </a:t>
              </a:r>
              <a:r>
                <a:rPr lang="en-US" sz="900" b="1" dirty="0" err="1" smtClean="0">
                  <a:latin typeface="Calibri"/>
                  <a:cs typeface="Calibri"/>
                </a:rPr>
                <a:t>cybersecurity</a:t>
              </a:r>
              <a:endParaRPr lang="en-US" sz="900" b="1" dirty="0" smtClean="0">
                <a:latin typeface="Calibri"/>
                <a:cs typeface="Calibri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193438" y="2795571"/>
            <a:ext cx="2387961" cy="369332"/>
            <a:chOff x="1193438" y="2795571"/>
            <a:chExt cx="2387961" cy="36933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/>
            <a:srcRect l="87060" t="4704" b="10359"/>
            <a:stretch/>
          </p:blipFill>
          <p:spPr>
            <a:xfrm>
              <a:off x="3279010" y="2866974"/>
              <a:ext cx="302389" cy="22652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93438" y="2795571"/>
              <a:ext cx="2156604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1100</a:t>
              </a:r>
              <a:r>
                <a:rPr lang="en-US" sz="900" dirty="0" smtClean="0">
                  <a:latin typeface="Calibri"/>
                  <a:cs typeface="Calibri"/>
                </a:rPr>
                <a:t> Check factory output, robotics made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possible by </a:t>
              </a:r>
              <a:r>
                <a:rPr lang="en-US" sz="900" b="1" dirty="0" smtClean="0">
                  <a:latin typeface="Calibri"/>
                  <a:cs typeface="Calibri"/>
                </a:rPr>
                <a:t>advanced manufacturing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854328" y="2367207"/>
            <a:ext cx="2184271" cy="369332"/>
            <a:chOff x="1854328" y="2367207"/>
            <a:chExt cx="2184271" cy="3693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/>
            <a:srcRect l="82186"/>
            <a:stretch/>
          </p:blipFill>
          <p:spPr>
            <a:xfrm>
              <a:off x="3660774" y="2418523"/>
              <a:ext cx="377825" cy="2667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854328" y="2367207"/>
              <a:ext cx="187905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1200</a:t>
              </a:r>
              <a:r>
                <a:rPr lang="en-US" sz="900" dirty="0" smtClean="0">
                  <a:latin typeface="Calibri"/>
                  <a:cs typeface="Calibri"/>
                </a:rPr>
                <a:t> Troll the farmer’s market, load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up on </a:t>
              </a:r>
              <a:r>
                <a:rPr lang="en-US" sz="900" b="1" dirty="0" smtClean="0">
                  <a:latin typeface="Calibri"/>
                  <a:cs typeface="Calibri"/>
                </a:rPr>
                <a:t>nutrient-rich vegetables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61821" y="1812508"/>
            <a:ext cx="2026297" cy="534431"/>
            <a:chOff x="3561821" y="1812508"/>
            <a:chExt cx="2026297" cy="5344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/>
            <a:srcRect l="42979" t="56451" r="42860"/>
            <a:stretch/>
          </p:blipFill>
          <p:spPr>
            <a:xfrm>
              <a:off x="4446382" y="2136774"/>
              <a:ext cx="257175" cy="21016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561821" y="1812508"/>
              <a:ext cx="2026297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1300</a:t>
              </a:r>
              <a:r>
                <a:rPr lang="en-US" sz="900" dirty="0" smtClean="0">
                  <a:latin typeface="Calibri"/>
                  <a:cs typeface="Calibri"/>
                </a:rPr>
                <a:t> Adventures in grocery shopping,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costs controlled by </a:t>
              </a:r>
              <a:r>
                <a:rPr lang="en-US" sz="900" b="1" dirty="0" smtClean="0">
                  <a:latin typeface="Calibri"/>
                  <a:cs typeface="Calibri"/>
                </a:rPr>
                <a:t>universal bar codes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657814" y="2801766"/>
            <a:ext cx="2435743" cy="369332"/>
            <a:chOff x="5682594" y="2795571"/>
            <a:chExt cx="2435743" cy="3693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5"/>
            <a:srcRect t="1" r="90160" b="3163"/>
            <a:stretch/>
          </p:blipFill>
          <p:spPr>
            <a:xfrm>
              <a:off x="5682594" y="2851106"/>
              <a:ext cx="232431" cy="258263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840130" y="2795571"/>
              <a:ext cx="2278207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1600</a:t>
              </a:r>
              <a:r>
                <a:rPr lang="en-US" sz="900" dirty="0" smtClean="0">
                  <a:latin typeface="Calibri"/>
                  <a:cs typeface="Calibri"/>
                </a:rPr>
                <a:t> Convene at science museum and</a:t>
              </a:r>
              <a:br>
                <a:rPr lang="en-US" sz="900" dirty="0" smtClean="0">
                  <a:latin typeface="Calibri"/>
                  <a:cs typeface="Calibri"/>
                </a:rPr>
              </a:br>
              <a:r>
                <a:rPr lang="en-US" sz="900" dirty="0" smtClean="0">
                  <a:latin typeface="Calibri"/>
                  <a:cs typeface="Calibri"/>
                </a:rPr>
                <a:t>become enthralled by </a:t>
              </a:r>
              <a:r>
                <a:rPr lang="en-US" sz="900" b="1" dirty="0" smtClean="0">
                  <a:latin typeface="Calibri"/>
                  <a:cs typeface="Calibri"/>
                </a:rPr>
                <a:t>CSI Experience Exhibit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07415" y="3387461"/>
            <a:ext cx="2167271" cy="369332"/>
            <a:chOff x="5919805" y="3387461"/>
            <a:chExt cx="2167271" cy="3693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/>
            <a:srcRect t="3477" r="88801" b="10809"/>
            <a:stretch/>
          </p:blipFill>
          <p:spPr>
            <a:xfrm>
              <a:off x="5919805" y="3457827"/>
              <a:ext cx="246045" cy="2286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090917" y="3387461"/>
              <a:ext cx="1996159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1700</a:t>
              </a:r>
              <a:r>
                <a:rPr lang="en-US" sz="900" dirty="0" smtClean="0">
                  <a:latin typeface="Calibri"/>
                  <a:cs typeface="Calibri"/>
                </a:rPr>
                <a:t> </a:t>
              </a:r>
              <a:r>
                <a:rPr lang="en-US" sz="900" dirty="0">
                  <a:cs typeface="Calibri"/>
                </a:rPr>
                <a:t>Family car brings everyone home </a:t>
              </a:r>
              <a:endParaRPr lang="en-US" sz="900" dirty="0" smtClean="0">
                <a:cs typeface="Calibri"/>
              </a:endParaRPr>
            </a:p>
            <a:p>
              <a:r>
                <a:rPr lang="en-US" sz="900" dirty="0" smtClean="0">
                  <a:cs typeface="Calibri"/>
                </a:rPr>
                <a:t>thanks </a:t>
              </a:r>
              <a:r>
                <a:rPr lang="en-US" sz="900" dirty="0">
                  <a:cs typeface="Calibri"/>
                </a:rPr>
                <a:t>to directions from a </a:t>
              </a:r>
              <a:r>
                <a:rPr lang="en-US" sz="900" b="1" dirty="0">
                  <a:cs typeface="Calibri"/>
                </a:rPr>
                <a:t>GPS</a:t>
              </a:r>
              <a:endParaRPr lang="en-US" sz="900" b="1" dirty="0" smtClean="0">
                <a:latin typeface="Calibri"/>
                <a:cs typeface="Calibri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881446" y="4026210"/>
            <a:ext cx="2348928" cy="507831"/>
            <a:chOff x="5912421" y="4038600"/>
            <a:chExt cx="2348928" cy="507831"/>
          </a:xfrm>
        </p:grpSpPr>
        <p:pic>
          <p:nvPicPr>
            <p:cNvPr id="32" name="Picture 31" descr="Untitled-1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9" r="87323" b="15025"/>
            <a:stretch/>
          </p:blipFill>
          <p:spPr>
            <a:xfrm>
              <a:off x="5912421" y="4125828"/>
              <a:ext cx="272479" cy="33337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076135" y="4038600"/>
              <a:ext cx="2185214" cy="50783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1900</a:t>
              </a:r>
              <a:r>
                <a:rPr lang="en-US" sz="900" dirty="0" smtClean="0">
                  <a:latin typeface="Calibri"/>
                  <a:cs typeface="Calibri"/>
                </a:rPr>
                <a:t> Mom and Dad work on their </a:t>
              </a:r>
              <a:r>
                <a:rPr lang="en-US" sz="900" b="1" dirty="0" smtClean="0">
                  <a:latin typeface="Calibri"/>
                  <a:cs typeface="Calibri"/>
                </a:rPr>
                <a:t>tablets</a:t>
              </a:r>
              <a:r>
                <a:rPr lang="en-US" sz="900" dirty="0" smtClean="0">
                  <a:latin typeface="Calibri"/>
                  <a:cs typeface="Calibri"/>
                </a:rPr>
                <a:t>,</a:t>
              </a:r>
            </a:p>
            <a:p>
              <a:r>
                <a:rPr lang="en-US" sz="900" dirty="0">
                  <a:latin typeface="Calibri"/>
                  <a:cs typeface="Calibri"/>
                </a:rPr>
                <a:t>c</a:t>
              </a:r>
              <a:r>
                <a:rPr lang="en-US" sz="900" dirty="0" smtClean="0">
                  <a:latin typeface="Calibri"/>
                  <a:cs typeface="Calibri"/>
                </a:rPr>
                <a:t>atching up on e-mails and planning their</a:t>
              </a:r>
            </a:p>
            <a:p>
              <a:r>
                <a:rPr lang="en-US" sz="900" dirty="0">
                  <a:latin typeface="Calibri"/>
                  <a:cs typeface="Calibri"/>
                </a:rPr>
                <a:t>s</a:t>
              </a:r>
              <a:r>
                <a:rPr lang="en-US" sz="900" dirty="0" smtClean="0">
                  <a:latin typeface="Calibri"/>
                  <a:cs typeface="Calibri"/>
                </a:rPr>
                <a:t>chedules for tomorrow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05400" y="5148880"/>
            <a:ext cx="2373489" cy="369332"/>
            <a:chOff x="5105400" y="5148880"/>
            <a:chExt cx="2373489" cy="3693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/>
            <a:srcRect r="88418"/>
            <a:stretch/>
          </p:blipFill>
          <p:spPr>
            <a:xfrm>
              <a:off x="5105400" y="5200196"/>
              <a:ext cx="260350" cy="26670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287965" y="5148880"/>
              <a:ext cx="2190924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2200</a:t>
              </a:r>
              <a:r>
                <a:rPr lang="en-US" sz="900" dirty="0" smtClean="0">
                  <a:latin typeface="Calibri"/>
                  <a:cs typeface="Calibri"/>
                </a:rPr>
                <a:t> Round out busy day with sleep,</a:t>
              </a:r>
            </a:p>
            <a:p>
              <a:r>
                <a:rPr lang="en-US" sz="900" dirty="0">
                  <a:latin typeface="Calibri"/>
                  <a:cs typeface="Calibri"/>
                </a:rPr>
                <a:t>b</a:t>
              </a:r>
              <a:r>
                <a:rPr lang="en-US" sz="900" dirty="0" smtClean="0">
                  <a:latin typeface="Calibri"/>
                  <a:cs typeface="Calibri"/>
                </a:rPr>
                <a:t>oosting </a:t>
              </a:r>
              <a:r>
                <a:rPr lang="en-US" sz="900" b="1" dirty="0" smtClean="0">
                  <a:latin typeface="Calibri"/>
                  <a:cs typeface="Calibri"/>
                </a:rPr>
                <a:t>children’s cognitive performance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36245" y="4676615"/>
            <a:ext cx="2584667" cy="369332"/>
            <a:chOff x="5661025" y="4682810"/>
            <a:chExt cx="2584667" cy="369332"/>
          </a:xfrm>
        </p:grpSpPr>
        <p:sp>
          <p:nvSpPr>
            <p:cNvPr id="49" name="TextBox 48"/>
            <p:cNvSpPr txBox="1"/>
            <p:nvPr/>
          </p:nvSpPr>
          <p:spPr>
            <a:xfrm>
              <a:off x="6046089" y="4682810"/>
              <a:ext cx="219960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2000</a:t>
              </a:r>
              <a:r>
                <a:rPr lang="en-US" sz="900" dirty="0" smtClean="0">
                  <a:latin typeface="Calibri"/>
                  <a:cs typeface="Calibri"/>
                </a:rPr>
                <a:t> Parents and kids gaze at the night sky</a:t>
              </a:r>
            </a:p>
            <a:p>
              <a:r>
                <a:rPr lang="en-US" sz="900" dirty="0">
                  <a:latin typeface="Calibri"/>
                  <a:cs typeface="Calibri"/>
                </a:rPr>
                <a:t>a</a:t>
              </a:r>
              <a:r>
                <a:rPr lang="en-US" sz="900" dirty="0" smtClean="0">
                  <a:latin typeface="Calibri"/>
                  <a:cs typeface="Calibri"/>
                </a:rPr>
                <a:t>nd </a:t>
              </a:r>
              <a:r>
                <a:rPr lang="en-US" sz="900" b="1" dirty="0" smtClean="0">
                  <a:latin typeface="Calibri"/>
                  <a:cs typeface="Calibri"/>
                </a:rPr>
                <a:t>chart the stars</a:t>
              </a:r>
            </a:p>
          </p:txBody>
        </p:sp>
        <p:pic>
          <p:nvPicPr>
            <p:cNvPr id="10" name="Picture 9" descr="Untitled-1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0" t="25076" r="10254" b="16939"/>
            <a:stretch/>
          </p:blipFill>
          <p:spPr>
            <a:xfrm>
              <a:off x="5661025" y="4753176"/>
              <a:ext cx="451294" cy="2286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126732" y="2354817"/>
            <a:ext cx="1937251" cy="369332"/>
            <a:chOff x="5126732" y="2354817"/>
            <a:chExt cx="1937251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297485" y="2354817"/>
              <a:ext cx="176649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1400</a:t>
              </a:r>
              <a:r>
                <a:rPr lang="en-US" sz="900" dirty="0" smtClean="0">
                  <a:latin typeface="Calibri"/>
                  <a:cs typeface="Calibri"/>
                </a:rPr>
                <a:t> </a:t>
              </a:r>
              <a:r>
                <a:rPr lang="en-US" sz="900" b="1" dirty="0">
                  <a:cs typeface="Calibri"/>
                </a:rPr>
                <a:t>MRI exam </a:t>
              </a:r>
              <a:r>
                <a:rPr lang="en-US" sz="900" dirty="0">
                  <a:cs typeface="Calibri"/>
                </a:rPr>
                <a:t>shows what’s</a:t>
              </a:r>
              <a:br>
                <a:rPr lang="en-US" sz="900" dirty="0">
                  <a:cs typeface="Calibri"/>
                </a:rPr>
              </a:br>
              <a:r>
                <a:rPr lang="en-US" sz="900" dirty="0">
                  <a:cs typeface="Calibri"/>
                </a:rPr>
                <a:t>causing that pain in Mom’s elbow</a:t>
              </a:r>
              <a:endParaRPr lang="en-US" sz="900" b="1" dirty="0">
                <a:cs typeface="Calibri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0"/>
            <a:srcRect l="87500"/>
            <a:stretch/>
          </p:blipFill>
          <p:spPr>
            <a:xfrm>
              <a:off x="5126732" y="2400371"/>
              <a:ext cx="225425" cy="2667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96414" y="3316969"/>
            <a:ext cx="2128691" cy="507831"/>
            <a:chOff x="1096414" y="3316969"/>
            <a:chExt cx="2128691" cy="507831"/>
          </a:xfrm>
        </p:grpSpPr>
        <p:sp>
          <p:nvSpPr>
            <p:cNvPr id="40" name="TextBox 39"/>
            <p:cNvSpPr txBox="1"/>
            <p:nvPr/>
          </p:nvSpPr>
          <p:spPr>
            <a:xfrm>
              <a:off x="1096414" y="3316969"/>
              <a:ext cx="1900973" cy="50783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1000</a:t>
              </a:r>
              <a:r>
                <a:rPr lang="en-US" sz="900" dirty="0" smtClean="0">
                  <a:latin typeface="Calibri"/>
                  <a:cs typeface="Calibri"/>
                </a:rPr>
                <a:t> </a:t>
              </a:r>
              <a:r>
                <a:rPr lang="en-US" sz="900" dirty="0">
                  <a:cs typeface="Calibri"/>
                </a:rPr>
                <a:t>Science and math classes made more </a:t>
              </a:r>
              <a:r>
                <a:rPr lang="en-US" sz="900" dirty="0" smtClean="0">
                  <a:cs typeface="Calibri"/>
                </a:rPr>
                <a:t>challenging but </a:t>
              </a:r>
              <a:r>
                <a:rPr lang="en-US" sz="900" dirty="0">
                  <a:cs typeface="Calibri"/>
                </a:rPr>
                <a:t>rewarding with </a:t>
              </a:r>
              <a:r>
                <a:rPr lang="en-US" sz="900" b="1" dirty="0">
                  <a:cs typeface="Calibri"/>
                </a:rPr>
                <a:t>STEM educational techniques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1"/>
            <a:srcRect r="91222"/>
            <a:stretch/>
          </p:blipFill>
          <p:spPr>
            <a:xfrm>
              <a:off x="2976506" y="3437534"/>
              <a:ext cx="248599" cy="266700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1713319"/>
            <a:ext cx="9143391" cy="51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7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morrows_workforce_v3_cord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600" y="6673334"/>
            <a:ext cx="842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*Source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: Science and Engineering Indicators </a:t>
            </a:r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2014</a:t>
            </a: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  <a:p>
            <a:pPr algn="ctr"/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  <a:p>
            <a:pPr algn="ctr"/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5591" y="4197346"/>
            <a:ext cx="24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rPr>
              <a:t>*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9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infrastructure_v4_cord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9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eRC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6673334"/>
            <a:ext cx="84275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Source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: </a:t>
            </a:r>
            <a:r>
              <a:rPr lang="en-US" sz="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http://</a:t>
            </a:r>
            <a:r>
              <a:rPr lang="en-US" sz="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erc-assoc.org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/content/all-current-and-graduated-research-centers</a:t>
            </a:r>
            <a:endParaRPr lang="en-US" sz="600" i="1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0866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al_presence_v3b_NS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5801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al_presence_v6_awards_cord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BitmapLogo_NOLayers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04557"/>
            <a:ext cx="750317" cy="75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" y="6673334"/>
            <a:ext cx="1067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  <a:cs typeface="Arial Narrow"/>
              </a:rPr>
              <a:t> Data Current as of 2014</a:t>
            </a:r>
            <a:endParaRPr lang="en-US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0950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</TotalTime>
  <Words>256</Words>
  <Application>Microsoft Macintosh PowerPoint</Application>
  <PresentationFormat>On-screen Show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獫票楧栮捯洀鉭曮㞱Û뜰⠲쎔딁烊皭〼፥ᙼ䕸忤઱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Apodaca</dc:creator>
  <cp:lastModifiedBy>Microsoft Office User</cp:lastModifiedBy>
  <cp:revision>105</cp:revision>
  <cp:lastPrinted>2014-06-16T15:59:39Z</cp:lastPrinted>
  <dcterms:created xsi:type="dcterms:W3CDTF">2013-11-27T17:52:14Z</dcterms:created>
  <dcterms:modified xsi:type="dcterms:W3CDTF">2014-06-17T18:11:03Z</dcterms:modified>
</cp:coreProperties>
</file>